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4"/>
  </p:notesMasterIdLst>
  <p:handoutMasterIdLst>
    <p:handoutMasterId r:id="rId45"/>
  </p:handoutMasterIdLst>
  <p:sldIdLst>
    <p:sldId id="256" r:id="rId2"/>
    <p:sldId id="257" r:id="rId3"/>
    <p:sldId id="258" r:id="rId4"/>
    <p:sldId id="259" r:id="rId5"/>
    <p:sldId id="260" r:id="rId6"/>
    <p:sldId id="261" r:id="rId7"/>
    <p:sldId id="262" r:id="rId8"/>
    <p:sldId id="263" r:id="rId9"/>
    <p:sldId id="264" r:id="rId10"/>
    <p:sldId id="265" r:id="rId11"/>
    <p:sldId id="266" r:id="rId12"/>
    <p:sldId id="296" r:id="rId13"/>
    <p:sldId id="267" r:id="rId14"/>
    <p:sldId id="268" r:id="rId15"/>
    <p:sldId id="297" r:id="rId16"/>
    <p:sldId id="269" r:id="rId17"/>
    <p:sldId id="270" r:id="rId18"/>
    <p:sldId id="271" r:id="rId19"/>
    <p:sldId id="272" r:id="rId20"/>
    <p:sldId id="273" r:id="rId21"/>
    <p:sldId id="274" r:id="rId22"/>
    <p:sldId id="275" r:id="rId23"/>
    <p:sldId id="276" r:id="rId24"/>
    <p:sldId id="277" r:id="rId25"/>
    <p:sldId id="278" r:id="rId26"/>
    <p:sldId id="279" r:id="rId27"/>
    <p:sldId id="293" r:id="rId28"/>
    <p:sldId id="295" r:id="rId29"/>
    <p:sldId id="294"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Lst>
  <p:sldSz cx="9144000" cy="6858000" type="screen4x3"/>
  <p:notesSz cx="6858000" cy="9144000"/>
  <p:embeddedFontLst>
    <p:embeddedFont>
      <p:font typeface="Cambria Math" panose="02040503050406030204" pitchFamily="18" charset="0"/>
      <p:regular r:id="rId4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indhusha" initials="S" lastIdx="1" clrIdx="1">
    <p:extLst>
      <p:ext uri="{19B8F6BF-5375-455C-9EA6-DF929625EA0E}">
        <p15:presenceInfo xmlns:p15="http://schemas.microsoft.com/office/powerpoint/2012/main" userId="01d48f91606cf9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36" autoAdjust="0"/>
    <p:restoredTop sz="94660"/>
  </p:normalViewPr>
  <p:slideViewPr>
    <p:cSldViewPr>
      <p:cViewPr varScale="1">
        <p:scale>
          <a:sx n="107" d="100"/>
          <a:sy n="107" d="100"/>
        </p:scale>
        <p:origin x="1674"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1.fntdata"/><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7.xml"/><Relationship Id="rId4" Type="http://schemas.openxmlformats.org/officeDocument/2006/relationships/image" Target="../media/image14.emf"/></Relationships>
</file>

<file path=ppt/slides/_rels/slide14.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7.xml"/><Relationship Id="rId4" Type="http://schemas.openxmlformats.org/officeDocument/2006/relationships/image" Target="../media/image18.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7.xml"/><Relationship Id="rId4" Type="http://schemas.openxmlformats.org/officeDocument/2006/relationships/image" Target="../media/image21.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 Id="rId4" Type="http://schemas.openxmlformats.org/officeDocument/2006/relationships/image" Target="../media/image4.emf"/></Relationships>
</file>

<file path=ppt/slides/_rels/slide20.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3.emf"/><Relationship Id="rId1" Type="http://schemas.openxmlformats.org/officeDocument/2006/relationships/slideLayout" Target="../slideLayouts/slideLayout3.xml"/><Relationship Id="rId5" Type="http://schemas.openxmlformats.org/officeDocument/2006/relationships/image" Target="../media/image25.emf"/><Relationship Id="rId4" Type="http://schemas.openxmlformats.org/officeDocument/2006/relationships/image" Target="../media/image24.emf"/></Relationships>
</file>

<file path=ppt/slides/_rels/slide26.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3.xml"/><Relationship Id="rId5" Type="http://schemas.openxmlformats.org/officeDocument/2006/relationships/image" Target="../media/image29.png"/></Relationships>
</file>

<file path=ppt/slides/_rels/slide27.xml.rels><?xml version="1.0" encoding="UTF-8" standalone="yes"?>
<Relationships xmlns="http://schemas.openxmlformats.org/package/2006/relationships"><Relationship Id="rId8" Type="http://schemas.openxmlformats.org/officeDocument/2006/relationships/image" Target="../media/image31.emf"/><Relationship Id="rId3" Type="http://schemas.openxmlformats.org/officeDocument/2006/relationships/image" Target="../media/image30.png"/><Relationship Id="rId7" Type="http://schemas.openxmlformats.org/officeDocument/2006/relationships/image" Target="../media/image30.emf"/><Relationship Id="rId1" Type="http://schemas.openxmlformats.org/officeDocument/2006/relationships/slideLayout" Target="../slideLayouts/slideLayout3.xml"/><Relationship Id="rId6" Type="http://schemas.openxmlformats.org/officeDocument/2006/relationships/image" Target="../media/image29.emf"/><Relationship Id="rId5" Type="http://schemas.openxmlformats.org/officeDocument/2006/relationships/image" Target="../media/image28.emf"/><Relationship Id="rId4" Type="http://schemas.openxmlformats.org/officeDocument/2006/relationships/image" Target="../media/image5.emf"/><Relationship Id="rId9" Type="http://schemas.openxmlformats.org/officeDocument/2006/relationships/image" Target="../media/image32.emf"/></Relationships>
</file>

<file path=ppt/slides/_rels/slide28.xml.rels><?xml version="1.0" encoding="UTF-8" standalone="yes"?>
<Relationships xmlns="http://schemas.openxmlformats.org/package/2006/relationships"><Relationship Id="rId3" Type="http://schemas.openxmlformats.org/officeDocument/2006/relationships/image" Target="../media/image33.emf"/><Relationship Id="rId7" Type="http://schemas.openxmlformats.org/officeDocument/2006/relationships/image" Target="../media/image34.emf"/><Relationship Id="rId2" Type="http://schemas.openxmlformats.org/officeDocument/2006/relationships/image" Target="../media/image38.png"/><Relationship Id="rId1" Type="http://schemas.openxmlformats.org/officeDocument/2006/relationships/slideLayout" Target="../slideLayouts/slideLayout3.xml"/><Relationship Id="rId6" Type="http://schemas.openxmlformats.org/officeDocument/2006/relationships/image" Target="../media/image39.png"/></Relationships>
</file>

<file path=ppt/slides/_rels/slide29.xml.rels><?xml version="1.0" encoding="UTF-8" standalone="yes"?>
<Relationships xmlns="http://schemas.openxmlformats.org/package/2006/relationships"><Relationship Id="rId3" Type="http://schemas.openxmlformats.org/officeDocument/2006/relationships/image" Target="../media/image221.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image" Target="../media/image210.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10.emf"/><Relationship Id="rId1" Type="http://schemas.openxmlformats.org/officeDocument/2006/relationships/slideLayout" Target="../slideLayouts/slideLayout3.xml"/><Relationship Id="rId5" Type="http://schemas.openxmlformats.org/officeDocument/2006/relationships/image" Target="../media/image35.emf"/><Relationship Id="rId4" Type="http://schemas.openxmlformats.org/officeDocument/2006/relationships/image" Target="../media/image29.emf"/></Relationships>
</file>

<file path=ppt/slides/_rels/slide35.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36.emf"/><Relationship Id="rId1" Type="http://schemas.openxmlformats.org/officeDocument/2006/relationships/slideLayout" Target="../slideLayouts/slideLayout3.xml"/><Relationship Id="rId6" Type="http://schemas.openxmlformats.org/officeDocument/2006/relationships/image" Target="../media/image38.emf"/><Relationship Id="rId5" Type="http://schemas.openxmlformats.org/officeDocument/2006/relationships/image" Target="../media/image37.emf"/><Relationship Id="rId4" Type="http://schemas.openxmlformats.org/officeDocument/2006/relationships/image" Target="../media/image44.png"/></Relationships>
</file>

<file path=ppt/slides/_rels/slide36.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33.emf"/><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image" Target="../media/image280.png"/><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9.3</a:t>
            </a:r>
          </a:p>
        </p:txBody>
      </p:sp>
      <p:sp>
        <p:nvSpPr>
          <p:cNvPr id="2" name="Text Placeholder 1"/>
          <p:cNvSpPr>
            <a:spLocks noGrp="1"/>
          </p:cNvSpPr>
          <p:nvPr>
            <p:ph type="body" sz="quarter" idx="10"/>
          </p:nvPr>
        </p:nvSpPr>
        <p:spPr/>
        <p:txBody>
          <a:bodyPr/>
          <a:lstStyle/>
          <a:p>
            <a:pPr algn="ctr"/>
            <a:r>
              <a:rPr dirty="0"/>
              <a:t>Comparing Two Population Means (Sigma Unknown, Dependent Samples)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9.3.2: Finding a Point Estimate for the Mean of the Paired Differences for Two Populations (</a:t>
            </a:r>
            <a:r>
              <a:rPr sz="2000" i="1" dirty="0"/>
              <a:t>σ</a:t>
            </a:r>
            <a:r>
              <a:rPr sz="2000" dirty="0"/>
              <a:t> Unknown, Dependent Samples)</a:t>
            </a:r>
            <a:r>
              <a:rPr lang="en-US" sz="2000" baseline="-25000" dirty="0"/>
              <a:t>2</a:t>
            </a:r>
            <a:endParaRPr sz="2000" dirty="0"/>
          </a:p>
        </p:txBody>
      </p:sp>
      <p:sp>
        <p:nvSpPr>
          <p:cNvPr id="5" name="TextBox 4">
            <a:extLst>
              <a:ext uri="{FF2B5EF4-FFF2-40B4-BE49-F238E27FC236}">
                <a16:creationId xmlns:a16="http://schemas.microsoft.com/office/drawing/2014/main" id="{8894D61F-9FAA-353A-EC72-66D9869CCB33}"/>
              </a:ext>
            </a:extLst>
          </p:cNvPr>
          <p:cNvSpPr txBox="1"/>
          <p:nvPr/>
        </p:nvSpPr>
        <p:spPr>
          <a:xfrm>
            <a:off x="2286000" y="1066800"/>
            <a:ext cx="4572000" cy="369332"/>
          </a:xfrm>
          <a:prstGeom prst="rect">
            <a:avLst/>
          </a:prstGeom>
          <a:noFill/>
        </p:spPr>
        <p:txBody>
          <a:bodyPr wrap="square">
            <a:spAutoFit/>
          </a:bodyPr>
          <a:lstStyle/>
          <a:p>
            <a:pPr algn="ctr">
              <a:defRPr sz="1800" b="1"/>
            </a:pPr>
            <a:r>
              <a:rPr lang="en-IN" dirty="0"/>
              <a:t>Utility Bills for Homes</a:t>
            </a:r>
          </a:p>
        </p:txBody>
      </p:sp>
      <mc:AlternateContent xmlns:mc="http://schemas.openxmlformats.org/markup-compatibility/2006" xmlns:a14="http://schemas.microsoft.com/office/drawing/2010/main">
        <mc:Choice Requires="a14">
          <p:graphicFrame>
            <p:nvGraphicFramePr>
              <p:cNvPr id="3" name="Table Placeholder 2" descr="The table compares utility bills for Homes for the month of March and April across five rows. In March, the values are $119.75, $68.43, $202.39, $47.88, and $66.01. In April, the corresponding values are $121.06, $79.04, $189.55, $49.64, and $68.52. The table highlights the financial data for the two months side by side."/>
              <p:cNvGraphicFramePr>
                <a:graphicFrameLocks noGrp="1"/>
              </p:cNvGraphicFramePr>
              <p:nvPr>
                <p:ph type="tbl" sz="quarter" idx="10"/>
                <p:extLst>
                  <p:ext uri="{D42A27DB-BD31-4B8C-83A1-F6EECF244321}">
                    <p14:modId xmlns:p14="http://schemas.microsoft.com/office/powerpoint/2010/main" val="2370652905"/>
                  </p:ext>
                </p:extLst>
              </p:nvPr>
            </p:nvGraphicFramePr>
            <p:xfrm>
              <a:off x="457200" y="1524000"/>
              <a:ext cx="8229600" cy="22250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t>March</a:t>
                          </a:r>
                          <a:endParaRPr dirty="0"/>
                        </a:p>
                      </a:txBody>
                      <a:tcPr/>
                    </a:tc>
                    <a:tc>
                      <a:txBody>
                        <a:bodyPr/>
                        <a:lstStyle/>
                        <a:p>
                          <a:pPr algn="ctr">
                            <a:defRPr sz="1800" b="1"/>
                          </a:pPr>
                          <a:r>
                            <a:t>April</a:t>
                          </a:r>
                          <a:endParaRPr dirty="0"/>
                        </a:p>
                      </a:txBody>
                      <a:tcPr/>
                    </a:tc>
                    <a:extLst>
                      <a:ext uri="{0D108BD9-81ED-4DB2-BD59-A6C34878D82A}">
                        <a16:rowId xmlns:a16="http://schemas.microsoft.com/office/drawing/2014/main" val="10001"/>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smtClean="0">
                                    <a:latin typeface="Cambria Math" panose="02040503050406030204" pitchFamily="18" charset="0"/>
                                  </a:rPr>
                                  <m:t>$119.75</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smtClean="0">
                                    <a:latin typeface="Cambria Math" panose="02040503050406030204" pitchFamily="18" charset="0"/>
                                  </a:rPr>
                                  <m:t>$121.06</m:t>
                                </m:r>
                              </m:oMath>
                            </m:oMathPara>
                          </a14:m>
                          <a:endParaRPr/>
                        </a:p>
                      </a:txBody>
                      <a:tcPr/>
                    </a:tc>
                    <a:extLst>
                      <a:ext uri="{0D108BD9-81ED-4DB2-BD59-A6C34878D82A}">
                        <a16:rowId xmlns:a16="http://schemas.microsoft.com/office/drawing/2014/main" val="10002"/>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smtClean="0">
                                    <a:latin typeface="Cambria Math" panose="02040503050406030204" pitchFamily="18" charset="0"/>
                                  </a:rPr>
                                  <m:t>$68.43</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smtClean="0">
                                    <a:latin typeface="Cambria Math" panose="02040503050406030204" pitchFamily="18" charset="0"/>
                                  </a:rPr>
                                  <m:t>$79.04</m:t>
                                </m:r>
                              </m:oMath>
                            </m:oMathPara>
                          </a14:m>
                          <a:endParaRPr dirty="0"/>
                        </a:p>
                      </a:txBody>
                      <a:tcPr/>
                    </a:tc>
                    <a:extLst>
                      <a:ext uri="{0D108BD9-81ED-4DB2-BD59-A6C34878D82A}">
                        <a16:rowId xmlns:a16="http://schemas.microsoft.com/office/drawing/2014/main" val="10003"/>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smtClean="0">
                                    <a:latin typeface="Cambria Math" panose="02040503050406030204" pitchFamily="18" charset="0"/>
                                  </a:rPr>
                                  <m:t>$202.39</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smtClean="0">
                                    <a:latin typeface="Cambria Math" panose="02040503050406030204" pitchFamily="18" charset="0"/>
                                  </a:rPr>
                                  <m:t>$189.55</m:t>
                                </m:r>
                              </m:oMath>
                            </m:oMathPara>
                          </a14:m>
                          <a:endParaRPr/>
                        </a:p>
                      </a:txBody>
                      <a:tcPr/>
                    </a:tc>
                    <a:extLst>
                      <a:ext uri="{0D108BD9-81ED-4DB2-BD59-A6C34878D82A}">
                        <a16:rowId xmlns:a16="http://schemas.microsoft.com/office/drawing/2014/main" val="10004"/>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smtClean="0">
                                    <a:latin typeface="Cambria Math" panose="02040503050406030204" pitchFamily="18" charset="0"/>
                                  </a:rPr>
                                  <m:t>$47.88</m:t>
                                </m:r>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smtClean="0">
                                    <a:latin typeface="Cambria Math" panose="02040503050406030204" pitchFamily="18" charset="0"/>
                                  </a:rPr>
                                  <m:t>$49.64</m:t>
                                </m:r>
                              </m:oMath>
                            </m:oMathPara>
                          </a14:m>
                          <a:endParaRPr/>
                        </a:p>
                      </a:txBody>
                      <a:tcPr/>
                    </a:tc>
                    <a:extLst>
                      <a:ext uri="{0D108BD9-81ED-4DB2-BD59-A6C34878D82A}">
                        <a16:rowId xmlns:a16="http://schemas.microsoft.com/office/drawing/2014/main" val="10005"/>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smtClean="0">
                                    <a:latin typeface="Cambria Math" panose="02040503050406030204" pitchFamily="18" charset="0"/>
                                  </a:rPr>
                                  <m:t>$66.01</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smtClean="0">
                                    <a:latin typeface="Cambria Math" panose="02040503050406030204" pitchFamily="18" charset="0"/>
                                  </a:rPr>
                                  <m:t>$68.52</m:t>
                                </m:r>
                              </m:oMath>
                            </m:oMathPara>
                          </a14:m>
                          <a:endParaRPr dirty="0"/>
                        </a:p>
                      </a:txBody>
                      <a:tcPr/>
                    </a:tc>
                    <a:extLst>
                      <a:ext uri="{0D108BD9-81ED-4DB2-BD59-A6C34878D82A}">
                        <a16:rowId xmlns:a16="http://schemas.microsoft.com/office/drawing/2014/main" val="10006"/>
                      </a:ext>
                    </a:extLst>
                  </a:tr>
                </a:tbl>
              </a:graphicData>
            </a:graphic>
          </p:graphicFrame>
        </mc:Choice>
        <mc:Fallback xmlns="">
          <p:graphicFrame>
            <p:nvGraphicFramePr>
              <p:cNvPr id="3" name="Table Placeholder 2" descr="The table compares utility bills for Homes for the month of March and April across five rows. In March, the values are $119.75, $68.43, $202.39, $47.88, and $66.01. In April, the corresponding values are $121.06, $79.04, $189.55, $49.64, and $68.52. The table highlights the financial data for the two months side by side."/>
              <p:cNvGraphicFramePr>
                <a:graphicFrameLocks noGrp="1"/>
              </p:cNvGraphicFramePr>
              <p:nvPr>
                <p:ph type="tbl" sz="quarter" idx="10"/>
                <p:extLst>
                  <p:ext uri="{D42A27DB-BD31-4B8C-83A1-F6EECF244321}">
                    <p14:modId xmlns:p14="http://schemas.microsoft.com/office/powerpoint/2010/main" val="2370652905"/>
                  </p:ext>
                </p:extLst>
              </p:nvPr>
            </p:nvGraphicFramePr>
            <p:xfrm>
              <a:off x="457200" y="1524000"/>
              <a:ext cx="8229600" cy="22250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t>March</a:t>
                          </a:r>
                          <a:endParaRPr dirty="0"/>
                        </a:p>
                      </a:txBody>
                      <a:tcPr/>
                    </a:tc>
                    <a:tc>
                      <a:txBody>
                        <a:bodyPr/>
                        <a:lstStyle/>
                        <a:p>
                          <a:pPr algn="ctr">
                            <a:defRPr sz="1800" b="1"/>
                          </a:pPr>
                          <a:r>
                            <a:t>April</a:t>
                          </a:r>
                          <a:endParaRPr dirty="0"/>
                        </a:p>
                      </a:txBody>
                      <a:tcPr/>
                    </a:tc>
                    <a:extLst>
                      <a:ext uri="{0D108BD9-81ED-4DB2-BD59-A6C34878D82A}">
                        <a16:rowId xmlns:a16="http://schemas.microsoft.com/office/drawing/2014/main" val="10001"/>
                      </a:ext>
                    </a:extLst>
                  </a:tr>
                  <a:tr h="370840">
                    <a:tc>
                      <a:txBody>
                        <a:bodyPr/>
                        <a:lstStyle/>
                        <a:p>
                          <a:endParaRPr lang="en-US"/>
                        </a:p>
                      </a:txBody>
                      <a:tcPr>
                        <a:blipFill>
                          <a:blip r:embed="rId2"/>
                          <a:stretch>
                            <a:fillRect l="-296" t="-108197" r="-100444" b="-403279"/>
                          </a:stretch>
                        </a:blipFill>
                      </a:tcPr>
                    </a:tc>
                    <a:tc>
                      <a:txBody>
                        <a:bodyPr/>
                        <a:lstStyle/>
                        <a:p>
                          <a:endParaRPr lang="en-US"/>
                        </a:p>
                      </a:txBody>
                      <a:tcPr>
                        <a:blipFill>
                          <a:blip r:embed="rId2"/>
                          <a:stretch>
                            <a:fillRect l="-100296" t="-108197" r="-444" b="-403279"/>
                          </a:stretch>
                        </a:blipFill>
                      </a:tcPr>
                    </a:tc>
                    <a:extLst>
                      <a:ext uri="{0D108BD9-81ED-4DB2-BD59-A6C34878D82A}">
                        <a16:rowId xmlns:a16="http://schemas.microsoft.com/office/drawing/2014/main" val="10002"/>
                      </a:ext>
                    </a:extLst>
                  </a:tr>
                  <a:tr h="370840">
                    <a:tc>
                      <a:txBody>
                        <a:bodyPr/>
                        <a:lstStyle/>
                        <a:p>
                          <a:endParaRPr lang="en-US"/>
                        </a:p>
                      </a:txBody>
                      <a:tcPr>
                        <a:blipFill>
                          <a:blip r:embed="rId2"/>
                          <a:stretch>
                            <a:fillRect l="-296" t="-208197" r="-100444" b="-303279"/>
                          </a:stretch>
                        </a:blipFill>
                      </a:tcPr>
                    </a:tc>
                    <a:tc>
                      <a:txBody>
                        <a:bodyPr/>
                        <a:lstStyle/>
                        <a:p>
                          <a:endParaRPr lang="en-US"/>
                        </a:p>
                      </a:txBody>
                      <a:tcPr>
                        <a:blipFill>
                          <a:blip r:embed="rId2"/>
                          <a:stretch>
                            <a:fillRect l="-100296" t="-208197" r="-444" b="-303279"/>
                          </a:stretch>
                        </a:blipFill>
                      </a:tcPr>
                    </a:tc>
                    <a:extLst>
                      <a:ext uri="{0D108BD9-81ED-4DB2-BD59-A6C34878D82A}">
                        <a16:rowId xmlns:a16="http://schemas.microsoft.com/office/drawing/2014/main" val="10003"/>
                      </a:ext>
                    </a:extLst>
                  </a:tr>
                  <a:tr h="370840">
                    <a:tc>
                      <a:txBody>
                        <a:bodyPr/>
                        <a:lstStyle/>
                        <a:p>
                          <a:endParaRPr lang="en-US"/>
                        </a:p>
                      </a:txBody>
                      <a:tcPr>
                        <a:blipFill>
                          <a:blip r:embed="rId2"/>
                          <a:stretch>
                            <a:fillRect l="-296" t="-313333" r="-100444" b="-208333"/>
                          </a:stretch>
                        </a:blipFill>
                      </a:tcPr>
                    </a:tc>
                    <a:tc>
                      <a:txBody>
                        <a:bodyPr/>
                        <a:lstStyle/>
                        <a:p>
                          <a:endParaRPr lang="en-US"/>
                        </a:p>
                      </a:txBody>
                      <a:tcPr>
                        <a:blipFill>
                          <a:blip r:embed="rId2"/>
                          <a:stretch>
                            <a:fillRect l="-100296" t="-313333" r="-444" b="-208333"/>
                          </a:stretch>
                        </a:blipFill>
                      </a:tcPr>
                    </a:tc>
                    <a:extLst>
                      <a:ext uri="{0D108BD9-81ED-4DB2-BD59-A6C34878D82A}">
                        <a16:rowId xmlns:a16="http://schemas.microsoft.com/office/drawing/2014/main" val="10004"/>
                      </a:ext>
                    </a:extLst>
                  </a:tr>
                  <a:tr h="370840">
                    <a:tc>
                      <a:txBody>
                        <a:bodyPr/>
                        <a:lstStyle/>
                        <a:p>
                          <a:endParaRPr lang="en-US"/>
                        </a:p>
                      </a:txBody>
                      <a:tcPr>
                        <a:blipFill>
                          <a:blip r:embed="rId2"/>
                          <a:stretch>
                            <a:fillRect l="-296" t="-406557" r="-100444" b="-104918"/>
                          </a:stretch>
                        </a:blipFill>
                      </a:tcPr>
                    </a:tc>
                    <a:tc>
                      <a:txBody>
                        <a:bodyPr/>
                        <a:lstStyle/>
                        <a:p>
                          <a:endParaRPr lang="en-US"/>
                        </a:p>
                      </a:txBody>
                      <a:tcPr>
                        <a:blipFill>
                          <a:blip r:embed="rId2"/>
                          <a:stretch>
                            <a:fillRect l="-100296" t="-406557" r="-444" b="-104918"/>
                          </a:stretch>
                        </a:blipFill>
                      </a:tcPr>
                    </a:tc>
                    <a:extLst>
                      <a:ext uri="{0D108BD9-81ED-4DB2-BD59-A6C34878D82A}">
                        <a16:rowId xmlns:a16="http://schemas.microsoft.com/office/drawing/2014/main" val="10005"/>
                      </a:ext>
                    </a:extLst>
                  </a:tr>
                  <a:tr h="370840">
                    <a:tc>
                      <a:txBody>
                        <a:bodyPr/>
                        <a:lstStyle/>
                        <a:p>
                          <a:endParaRPr lang="en-US"/>
                        </a:p>
                      </a:txBody>
                      <a:tcPr>
                        <a:blipFill>
                          <a:blip r:embed="rId2"/>
                          <a:stretch>
                            <a:fillRect l="-296" t="-506557" r="-100444" b="-4918"/>
                          </a:stretch>
                        </a:blipFill>
                      </a:tcPr>
                    </a:tc>
                    <a:tc>
                      <a:txBody>
                        <a:bodyPr/>
                        <a:lstStyle/>
                        <a:p>
                          <a:endParaRPr lang="en-US"/>
                        </a:p>
                      </a:txBody>
                      <a:tcPr>
                        <a:blipFill>
                          <a:blip r:embed="rId2"/>
                          <a:stretch>
                            <a:fillRect l="-100296" t="-506557" r="-444" b="-4918"/>
                          </a:stretch>
                        </a:blipFill>
                      </a:tcPr>
                    </a:tc>
                    <a:extLst>
                      <a:ext uri="{0D108BD9-81ED-4DB2-BD59-A6C34878D82A}">
                        <a16:rowId xmlns:a16="http://schemas.microsoft.com/office/drawing/2014/main" val="10006"/>
                      </a:ext>
                    </a:extLst>
                  </a:tr>
                </a:tbl>
              </a:graphicData>
            </a:graphic>
          </p:graphicFrame>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9.3.2: Finding a Point Estimate for the Mean of the Paired Differences for Two Populations (</a:t>
            </a:r>
            <a:r>
              <a:rPr sz="2000" i="1" dirty="0"/>
              <a:t>σ</a:t>
            </a:r>
            <a:r>
              <a:rPr sz="2000" dirty="0"/>
              <a:t> Unknown, Dependent Samples)</a:t>
            </a:r>
            <a:r>
              <a:rPr lang="en-US" sz="2000" baseline="-25000" dirty="0"/>
              <a:t>3</a:t>
            </a:r>
            <a:endParaRPr sz="2000" dirty="0"/>
          </a:p>
        </p:txBody>
      </p:sp>
      <p:sp>
        <p:nvSpPr>
          <p:cNvPr id="3" name="Text Placeholder 2"/>
          <p:cNvSpPr>
            <a:spLocks noGrp="1"/>
          </p:cNvSpPr>
          <p:nvPr>
            <p:ph type="body" sz="quarter" idx="10"/>
          </p:nvPr>
        </p:nvSpPr>
        <p:spPr/>
        <p:txBody>
          <a:bodyPr>
            <a:normAutofit/>
          </a:bodyPr>
          <a:lstStyle/>
          <a:p>
            <a:r>
              <a:rPr sz="2400" b="1" dirty="0"/>
              <a:t>Solution</a:t>
            </a:r>
          </a:p>
          <a:p>
            <a:pPr>
              <a:defRPr sz="2800"/>
            </a:pPr>
            <a:r>
              <a:rPr sz="2400" dirty="0"/>
              <a:t>Since the best point estimate for a population mean is the sample mean, we need to calculate the mean of the paired differences for the sample data, </a:t>
            </a:r>
          </a:p>
          <a:p>
            <a:pPr>
              <a:defRPr b="1"/>
            </a:pPr>
            <a:endParaRPr lang="en-US" sz="2400" dirty="0"/>
          </a:p>
          <a:p>
            <a:pPr>
              <a:defRPr b="1"/>
            </a:pPr>
            <a:endParaRPr lang="en-US" sz="2400" dirty="0"/>
          </a:p>
          <a:p>
            <a:pPr>
              <a:defRPr b="1"/>
            </a:pPr>
            <a:endParaRPr lang="en-US" sz="2400" dirty="0"/>
          </a:p>
          <a:p>
            <a:pPr>
              <a:defRPr b="1"/>
            </a:pPr>
            <a:endParaRPr lang="en-US" sz="2400" dirty="0"/>
          </a:p>
          <a:p>
            <a:pPr>
              <a:defRPr b="1"/>
            </a:pPr>
            <a:endParaRPr lang="en-IN" sz="2400" dirty="0"/>
          </a:p>
        </p:txBody>
      </p:sp>
      <p:pic>
        <p:nvPicPr>
          <p:cNvPr id="11" name="Picture 10" descr="d bar">
            <a:extLst>
              <a:ext uri="{FF2B5EF4-FFF2-40B4-BE49-F238E27FC236}">
                <a16:creationId xmlns:a16="http://schemas.microsoft.com/office/drawing/2014/main" id="{0874F044-4A0E-ACAA-96EC-81BB981F96D4}"/>
              </a:ext>
            </a:extLst>
          </p:cNvPr>
          <p:cNvPicPr>
            <a:picLocks noChangeAspect="1"/>
          </p:cNvPicPr>
          <p:nvPr/>
        </p:nvPicPr>
        <p:blipFill>
          <a:blip r:embed="rId2"/>
          <a:stretch>
            <a:fillRect/>
          </a:stretch>
        </p:blipFill>
        <p:spPr>
          <a:xfrm>
            <a:off x="4495801" y="2209800"/>
            <a:ext cx="365516" cy="417732"/>
          </a:xfrm>
          <a:prstGeom prst="rect">
            <a:avLst/>
          </a:prstGeom>
        </p:spPr>
      </p:pic>
      <p:sp>
        <p:nvSpPr>
          <p:cNvPr id="9" name="TextBox 8">
            <a:extLst>
              <a:ext uri="{FF2B5EF4-FFF2-40B4-BE49-F238E27FC236}">
                <a16:creationId xmlns:a16="http://schemas.microsoft.com/office/drawing/2014/main" id="{005AD855-59B5-91F2-28C2-5F21973497D5}"/>
              </a:ext>
            </a:extLst>
          </p:cNvPr>
          <p:cNvSpPr txBox="1"/>
          <p:nvPr/>
        </p:nvSpPr>
        <p:spPr>
          <a:xfrm>
            <a:off x="455614" y="2607716"/>
            <a:ext cx="8080374" cy="1200329"/>
          </a:xfrm>
          <a:prstGeom prst="rect">
            <a:avLst/>
          </a:prstGeom>
          <a:noFill/>
        </p:spPr>
        <p:txBody>
          <a:bodyPr wrap="square">
            <a:spAutoFit/>
          </a:bodyPr>
          <a:lstStyle/>
          <a:p>
            <a:pPr>
              <a:defRPr b="1"/>
            </a:pPr>
            <a:r>
              <a:rPr lang="en-US" sz="2400" dirty="0"/>
              <a:t>By Hand:</a:t>
            </a:r>
          </a:p>
          <a:p>
            <a:r>
              <a:rPr lang="en-US" sz="2400" dirty="0"/>
              <a:t>The mean of the paired differences found in Example 9.3.1 is calculated as follows.</a:t>
            </a:r>
          </a:p>
        </p:txBody>
      </p:sp>
      <p:pic>
        <p:nvPicPr>
          <p:cNvPr id="6" name="Picture 5" descr="The equation reads: &#10;d bar equals the summation of d subscript i divided by n.&#10;&#10;Substituting values:&#10;d bar equals the open fraction 1.31 plus 10.61 plus negative 12.84 plus 1.76 plus 2.51, whole divided by 5 close fraction.&#10;Simplifying this, it results 0.67.">
            <a:extLst>
              <a:ext uri="{FF2B5EF4-FFF2-40B4-BE49-F238E27FC236}">
                <a16:creationId xmlns:a16="http://schemas.microsoft.com/office/drawing/2014/main" id="{C48D8083-144F-C12A-A850-DB3938DECEFD}"/>
              </a:ext>
            </a:extLst>
          </p:cNvPr>
          <p:cNvPicPr>
            <a:picLocks noChangeAspect="1"/>
          </p:cNvPicPr>
          <p:nvPr/>
        </p:nvPicPr>
        <p:blipFill>
          <a:blip r:embed="rId3"/>
          <a:stretch>
            <a:fillRect/>
          </a:stretch>
        </p:blipFill>
        <p:spPr>
          <a:xfrm>
            <a:off x="2667000" y="3960445"/>
            <a:ext cx="4239331" cy="175455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9E97D7-85BC-89DF-EC1D-952753DE52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CCA648-93AD-0C3F-42E9-E43BC6DC028B}"/>
              </a:ext>
            </a:extLst>
          </p:cNvPr>
          <p:cNvSpPr>
            <a:spLocks noGrp="1"/>
          </p:cNvSpPr>
          <p:nvPr>
            <p:ph type="title"/>
          </p:nvPr>
        </p:nvSpPr>
        <p:spPr>
          <a:xfrm>
            <a:off x="457200" y="76200"/>
            <a:ext cx="8229600" cy="914400"/>
          </a:xfrm>
        </p:spPr>
        <p:txBody>
          <a:bodyPr>
            <a:noAutofit/>
          </a:bodyPr>
          <a:lstStyle/>
          <a:p>
            <a:pPr>
              <a:defRPr sz="3200"/>
            </a:pPr>
            <a:r>
              <a:rPr sz="2000" dirty="0"/>
              <a:t>Example 9.3.2: Finding a Point Estimate for the Mean of the Paired Differences for Two Populations (</a:t>
            </a:r>
            <a:r>
              <a:rPr sz="2000" i="1" dirty="0"/>
              <a:t>σ</a:t>
            </a:r>
            <a:r>
              <a:rPr sz="2000" dirty="0"/>
              <a:t> Unknown, Dependent Samples)</a:t>
            </a:r>
            <a:r>
              <a:rPr lang="en-US" sz="2000" baseline="-25000" dirty="0"/>
              <a:t>4</a:t>
            </a:r>
            <a:endParaRPr sz="2000" dirty="0"/>
          </a:p>
        </p:txBody>
      </p:sp>
      <p:sp>
        <p:nvSpPr>
          <p:cNvPr id="8" name="TextBox 7">
            <a:extLst>
              <a:ext uri="{FF2B5EF4-FFF2-40B4-BE49-F238E27FC236}">
                <a16:creationId xmlns:a16="http://schemas.microsoft.com/office/drawing/2014/main" id="{72FDC08A-9330-7E38-516C-7A0642FD9E74}"/>
              </a:ext>
            </a:extLst>
          </p:cNvPr>
          <p:cNvSpPr txBox="1"/>
          <p:nvPr/>
        </p:nvSpPr>
        <p:spPr>
          <a:xfrm>
            <a:off x="381000" y="1052151"/>
            <a:ext cx="8229600" cy="1938992"/>
          </a:xfrm>
          <a:prstGeom prst="rect">
            <a:avLst/>
          </a:prstGeom>
          <a:noFill/>
        </p:spPr>
        <p:txBody>
          <a:bodyPr wrap="square">
            <a:spAutoFit/>
          </a:bodyPr>
          <a:lstStyle/>
          <a:p>
            <a:pPr>
              <a:defRPr b="1"/>
            </a:pPr>
            <a:r>
              <a:rPr lang="en-IN" sz="2400" dirty="0"/>
              <a:t>Microsoft Excel:</a:t>
            </a:r>
          </a:p>
          <a:p>
            <a:pPr>
              <a:defRPr sz="2800"/>
            </a:pPr>
            <a:r>
              <a:rPr lang="en-IN" sz="2400" dirty="0"/>
              <a:t>We will use the differences in the paired data that we computed in the previous example to find the mean of the paired differences. These values should be listed in cells </a:t>
            </a:r>
            <a:r>
              <a:rPr lang="en-IN" sz="2400" b="1" dirty="0"/>
              <a:t>C1</a:t>
            </a:r>
            <a:r>
              <a:rPr lang="en-IN" sz="2400" dirty="0"/>
              <a:t> through </a:t>
            </a:r>
            <a:r>
              <a:rPr lang="en-IN" sz="2400" b="1" dirty="0"/>
              <a:t>C10</a:t>
            </a:r>
            <a:r>
              <a:rPr lang="en-IN" sz="2400" dirty="0"/>
              <a:t> of your spreadsheet. To find </a:t>
            </a:r>
            <a:endParaRPr lang="ar-AE" sz="2400" dirty="0"/>
          </a:p>
        </p:txBody>
      </p:sp>
      <p:pic>
        <p:nvPicPr>
          <p:cNvPr id="5" name="Picture 4" descr="d bar">
            <a:extLst>
              <a:ext uri="{FF2B5EF4-FFF2-40B4-BE49-F238E27FC236}">
                <a16:creationId xmlns:a16="http://schemas.microsoft.com/office/drawing/2014/main" id="{D3779D52-7B3B-E314-8570-5F1D42031DEA}"/>
              </a:ext>
            </a:extLst>
          </p:cNvPr>
          <p:cNvPicPr>
            <a:picLocks noChangeAspect="1"/>
          </p:cNvPicPr>
          <p:nvPr/>
        </p:nvPicPr>
        <p:blipFill>
          <a:blip r:embed="rId2"/>
          <a:stretch>
            <a:fillRect/>
          </a:stretch>
        </p:blipFill>
        <p:spPr>
          <a:xfrm>
            <a:off x="3994603" y="2536914"/>
            <a:ext cx="388743" cy="477093"/>
          </a:xfrm>
          <a:prstGeom prst="rect">
            <a:avLst/>
          </a:prstGeom>
        </p:spPr>
      </p:pic>
      <p:sp>
        <p:nvSpPr>
          <p:cNvPr id="10" name="TextBox 9">
            <a:extLst>
              <a:ext uri="{FF2B5EF4-FFF2-40B4-BE49-F238E27FC236}">
                <a16:creationId xmlns:a16="http://schemas.microsoft.com/office/drawing/2014/main" id="{93EE4FB7-5D7B-5E27-0317-E1844B97E4C6}"/>
              </a:ext>
            </a:extLst>
          </p:cNvPr>
          <p:cNvSpPr txBox="1"/>
          <p:nvPr/>
        </p:nvSpPr>
        <p:spPr>
          <a:xfrm>
            <a:off x="381000" y="2954040"/>
            <a:ext cx="8229600" cy="830997"/>
          </a:xfrm>
          <a:prstGeom prst="rect">
            <a:avLst/>
          </a:prstGeom>
          <a:noFill/>
        </p:spPr>
        <p:txBody>
          <a:bodyPr wrap="square">
            <a:spAutoFit/>
          </a:bodyPr>
          <a:lstStyle/>
          <a:p>
            <a:r>
              <a:rPr lang="en-IN" sz="2400" dirty="0"/>
              <a:t>simply input the formula </a:t>
            </a:r>
            <a:r>
              <a:rPr lang="en-IN" sz="2400" b="1" dirty="0"/>
              <a:t>=AVERAGE(C1:C10)</a:t>
            </a:r>
            <a:r>
              <a:rPr lang="en-IN" sz="2400" dirty="0"/>
              <a:t> into an empty cell. We then obtain</a:t>
            </a:r>
          </a:p>
        </p:txBody>
      </p:sp>
      <p:pic>
        <p:nvPicPr>
          <p:cNvPr id="13" name="Picture 12" descr="d bar is equal to 0.67">
            <a:extLst>
              <a:ext uri="{FF2B5EF4-FFF2-40B4-BE49-F238E27FC236}">
                <a16:creationId xmlns:a16="http://schemas.microsoft.com/office/drawing/2014/main" id="{6BBCD826-6B08-AAF1-8292-DDAEBDABC201}"/>
              </a:ext>
            </a:extLst>
          </p:cNvPr>
          <p:cNvPicPr>
            <a:picLocks noChangeAspect="1"/>
          </p:cNvPicPr>
          <p:nvPr/>
        </p:nvPicPr>
        <p:blipFill>
          <a:blip r:embed="rId3"/>
          <a:stretch>
            <a:fillRect/>
          </a:stretch>
        </p:blipFill>
        <p:spPr>
          <a:xfrm>
            <a:off x="2438400" y="3369538"/>
            <a:ext cx="1210097" cy="427093"/>
          </a:xfrm>
          <a:prstGeom prst="rect">
            <a:avLst/>
          </a:prstGeom>
        </p:spPr>
      </p:pic>
    </p:spTree>
    <p:extLst>
      <p:ext uri="{BB962C8B-B14F-4D97-AF65-F5344CB8AC3E}">
        <p14:creationId xmlns:p14="http://schemas.microsoft.com/office/powerpoint/2010/main" val="37697318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t>Formula: Sample Standard Deviation of Paired Differences</a:t>
            </a:r>
          </a:p>
        </p:txBody>
      </p:sp>
      <p:sp>
        <p:nvSpPr>
          <p:cNvPr id="3" name="Text Placeholder 2"/>
          <p:cNvSpPr>
            <a:spLocks noGrp="1"/>
          </p:cNvSpPr>
          <p:nvPr>
            <p:ph type="body" sz="quarter" idx="10"/>
          </p:nvPr>
        </p:nvSpPr>
        <p:spPr>
          <a:xfrm>
            <a:off x="457200" y="1082078"/>
            <a:ext cx="8229600" cy="4785322"/>
          </a:xfrm>
        </p:spPr>
        <p:txBody>
          <a:bodyPr>
            <a:normAutofit/>
          </a:bodyPr>
          <a:lstStyle/>
          <a:p>
            <a:r>
              <a:rPr sz="2600" dirty="0"/>
              <a:t>When two dependent samples consist of paired data, the sample standard deviation of the paired differences for the sample data is given by</a:t>
            </a:r>
          </a:p>
          <a:p>
            <a:pPr algn="ctr">
              <a:defRPr sz="2800"/>
            </a:pPr>
            <a:endParaRPr lang="en-US" sz="2800" dirty="0"/>
          </a:p>
          <a:p>
            <a:pPr algn="ctr">
              <a:defRPr sz="2800"/>
            </a:pPr>
            <a:endParaRPr sz="2800" dirty="0"/>
          </a:p>
          <a:p>
            <a:endParaRPr sz="2800" dirty="0"/>
          </a:p>
        </p:txBody>
      </p:sp>
      <p:pic>
        <p:nvPicPr>
          <p:cNvPr id="7" name="Picture 6" descr="s subscript d equals the square root of open fraction summation of open parentheses d subscript i minus d bar close parentheses squared, whole divided by n minus 1 close fraction.">
            <a:extLst>
              <a:ext uri="{FF2B5EF4-FFF2-40B4-BE49-F238E27FC236}">
                <a16:creationId xmlns:a16="http://schemas.microsoft.com/office/drawing/2014/main" id="{4A5FF535-FBF1-A60D-CDC5-6C5BD3AAAA21}"/>
              </a:ext>
            </a:extLst>
          </p:cNvPr>
          <p:cNvPicPr>
            <a:picLocks noChangeAspect="1"/>
          </p:cNvPicPr>
          <p:nvPr/>
        </p:nvPicPr>
        <p:blipFill>
          <a:blip r:embed="rId2"/>
          <a:stretch>
            <a:fillRect/>
          </a:stretch>
        </p:blipFill>
        <p:spPr>
          <a:xfrm>
            <a:off x="3276600" y="2385817"/>
            <a:ext cx="2219325" cy="933450"/>
          </a:xfrm>
          <a:prstGeom prst="rect">
            <a:avLst/>
          </a:prstGeom>
        </p:spPr>
      </p:pic>
      <p:pic>
        <p:nvPicPr>
          <p:cNvPr id="20" name="Picture 19" descr="where d subscript i">
            <a:extLst>
              <a:ext uri="{FF2B5EF4-FFF2-40B4-BE49-F238E27FC236}">
                <a16:creationId xmlns:a16="http://schemas.microsoft.com/office/drawing/2014/main" id="{45292919-FDDE-4152-7126-46780B30D3FD}"/>
              </a:ext>
            </a:extLst>
          </p:cNvPr>
          <p:cNvPicPr>
            <a:picLocks noChangeAspect="1"/>
          </p:cNvPicPr>
          <p:nvPr/>
        </p:nvPicPr>
        <p:blipFill>
          <a:blip r:embed="rId3"/>
          <a:stretch>
            <a:fillRect/>
          </a:stretch>
        </p:blipFill>
        <p:spPr>
          <a:xfrm>
            <a:off x="622414" y="3291703"/>
            <a:ext cx="1294943" cy="492443"/>
          </a:xfrm>
          <a:prstGeom prst="rect">
            <a:avLst/>
          </a:prstGeom>
        </p:spPr>
      </p:pic>
      <p:sp>
        <p:nvSpPr>
          <p:cNvPr id="22" name="TextBox 21">
            <a:extLst>
              <a:ext uri="{FF2B5EF4-FFF2-40B4-BE49-F238E27FC236}">
                <a16:creationId xmlns:a16="http://schemas.microsoft.com/office/drawing/2014/main" id="{6A991C15-1465-0982-1268-1200B60300D5}"/>
              </a:ext>
            </a:extLst>
          </p:cNvPr>
          <p:cNvSpPr txBox="1"/>
          <p:nvPr/>
        </p:nvSpPr>
        <p:spPr>
          <a:xfrm>
            <a:off x="1886255" y="3276600"/>
            <a:ext cx="5791200" cy="492443"/>
          </a:xfrm>
          <a:prstGeom prst="rect">
            <a:avLst/>
          </a:prstGeom>
          <a:noFill/>
        </p:spPr>
        <p:txBody>
          <a:bodyPr wrap="square">
            <a:spAutoFit/>
          </a:bodyPr>
          <a:lstStyle/>
          <a:p>
            <a:r>
              <a:rPr lang="en-IN" sz="2600" dirty="0">
                <a:solidFill>
                  <a:srgbClr val="000000"/>
                </a:solidFill>
              </a:rPr>
              <a:t>is the paired difference for the </a:t>
            </a:r>
            <a:r>
              <a:rPr lang="en-IN" sz="2600" dirty="0" err="1">
                <a:solidFill>
                  <a:srgbClr val="000000"/>
                </a:solidFill>
              </a:rPr>
              <a:t>i</a:t>
            </a:r>
            <a:r>
              <a:rPr lang="en-IN" sz="2600" baseline="30000" dirty="0" err="1">
                <a:solidFill>
                  <a:srgbClr val="000000"/>
                </a:solidFill>
              </a:rPr>
              <a:t>th</a:t>
            </a:r>
            <a:r>
              <a:rPr lang="en-IN" sz="2600" dirty="0">
                <a:solidFill>
                  <a:srgbClr val="000000"/>
                </a:solidFill>
              </a:rPr>
              <a:t> pair of </a:t>
            </a:r>
            <a:endParaRPr lang="en-IN" sz="2600" dirty="0"/>
          </a:p>
        </p:txBody>
      </p:sp>
      <p:sp>
        <p:nvSpPr>
          <p:cNvPr id="10" name="TextBox 9">
            <a:extLst>
              <a:ext uri="{FF2B5EF4-FFF2-40B4-BE49-F238E27FC236}">
                <a16:creationId xmlns:a16="http://schemas.microsoft.com/office/drawing/2014/main" id="{0774ECE7-110E-0F8B-2FC9-98EACD554976}"/>
              </a:ext>
            </a:extLst>
          </p:cNvPr>
          <p:cNvSpPr txBox="1"/>
          <p:nvPr/>
        </p:nvSpPr>
        <p:spPr>
          <a:xfrm>
            <a:off x="509879" y="3673899"/>
            <a:ext cx="1877787" cy="492443"/>
          </a:xfrm>
          <a:prstGeom prst="rect">
            <a:avLst/>
          </a:prstGeom>
          <a:noFill/>
        </p:spPr>
        <p:txBody>
          <a:bodyPr wrap="square">
            <a:spAutoFit/>
          </a:bodyPr>
          <a:lstStyle/>
          <a:p>
            <a:pPr>
              <a:defRPr sz="2800"/>
            </a:pPr>
            <a:r>
              <a:rPr lang="en-IN" sz="2600" dirty="0">
                <a:solidFill>
                  <a:srgbClr val="000000"/>
                </a:solidFill>
              </a:rPr>
              <a:t>data values,</a:t>
            </a:r>
          </a:p>
        </p:txBody>
      </p:sp>
      <p:pic>
        <p:nvPicPr>
          <p:cNvPr id="16" name="Picture 15" descr="d bar">
            <a:extLst>
              <a:ext uri="{FF2B5EF4-FFF2-40B4-BE49-F238E27FC236}">
                <a16:creationId xmlns:a16="http://schemas.microsoft.com/office/drawing/2014/main" id="{675B77A3-5B5C-7D2D-899B-364AB056B885}"/>
              </a:ext>
            </a:extLst>
          </p:cNvPr>
          <p:cNvPicPr>
            <a:picLocks noChangeAspect="1"/>
          </p:cNvPicPr>
          <p:nvPr/>
        </p:nvPicPr>
        <p:blipFill>
          <a:blip r:embed="rId4"/>
          <a:stretch>
            <a:fillRect/>
          </a:stretch>
        </p:blipFill>
        <p:spPr>
          <a:xfrm>
            <a:off x="2276475" y="3727715"/>
            <a:ext cx="314325" cy="419100"/>
          </a:xfrm>
          <a:prstGeom prst="rect">
            <a:avLst/>
          </a:prstGeom>
        </p:spPr>
      </p:pic>
      <p:sp>
        <p:nvSpPr>
          <p:cNvPr id="18" name="TextBox 17">
            <a:extLst>
              <a:ext uri="{FF2B5EF4-FFF2-40B4-BE49-F238E27FC236}">
                <a16:creationId xmlns:a16="http://schemas.microsoft.com/office/drawing/2014/main" id="{B128599D-DBE3-9C1F-C09C-3A9B79430403}"/>
              </a:ext>
            </a:extLst>
          </p:cNvPr>
          <p:cNvSpPr txBox="1"/>
          <p:nvPr/>
        </p:nvSpPr>
        <p:spPr>
          <a:xfrm>
            <a:off x="2592843" y="3691910"/>
            <a:ext cx="5645601" cy="492443"/>
          </a:xfrm>
          <a:prstGeom prst="rect">
            <a:avLst/>
          </a:prstGeom>
          <a:noFill/>
        </p:spPr>
        <p:txBody>
          <a:bodyPr wrap="square">
            <a:spAutoFit/>
          </a:bodyPr>
          <a:lstStyle/>
          <a:p>
            <a:r>
              <a:rPr lang="en-IN" sz="2600" dirty="0">
                <a:solidFill>
                  <a:srgbClr val="000000"/>
                </a:solidFill>
              </a:rPr>
              <a:t>is the mean of the paired differences for </a:t>
            </a:r>
            <a:endParaRPr lang="en-IN" sz="2600" dirty="0"/>
          </a:p>
        </p:txBody>
      </p:sp>
      <p:sp>
        <p:nvSpPr>
          <p:cNvPr id="12" name="TextBox 11">
            <a:extLst>
              <a:ext uri="{FF2B5EF4-FFF2-40B4-BE49-F238E27FC236}">
                <a16:creationId xmlns:a16="http://schemas.microsoft.com/office/drawing/2014/main" id="{43B4918E-327C-50F8-1BD7-18DF88542B09}"/>
              </a:ext>
            </a:extLst>
          </p:cNvPr>
          <p:cNvSpPr txBox="1"/>
          <p:nvPr/>
        </p:nvSpPr>
        <p:spPr>
          <a:xfrm>
            <a:off x="560613" y="4158520"/>
            <a:ext cx="8153400" cy="892552"/>
          </a:xfrm>
          <a:prstGeom prst="rect">
            <a:avLst/>
          </a:prstGeom>
          <a:noFill/>
        </p:spPr>
        <p:txBody>
          <a:bodyPr wrap="square">
            <a:spAutoFit/>
          </a:bodyPr>
          <a:lstStyle/>
          <a:p>
            <a:r>
              <a:rPr lang="en-IN" sz="2600" dirty="0">
                <a:solidFill>
                  <a:srgbClr val="000000"/>
                </a:solidFill>
              </a:rPr>
              <a:t>the sample data, and </a:t>
            </a:r>
            <a:r>
              <a:rPr lang="en-IN" sz="2600" i="1" dirty="0">
                <a:solidFill>
                  <a:srgbClr val="000000"/>
                </a:solidFill>
              </a:rPr>
              <a:t>n</a:t>
            </a:r>
            <a:r>
              <a:rPr lang="en-IN" sz="2600" dirty="0">
                <a:solidFill>
                  <a:srgbClr val="000000"/>
                </a:solidFill>
              </a:rPr>
              <a:t> is the number of paired differences in the sample data.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Formula: Margin of Error of a Confidence Interval for the Mean of the Paired Differences for Two Populations (</a:t>
            </a:r>
            <a:r>
              <a:rPr lang="el-GR" sz="2000" i="1" dirty="0">
                <a:latin typeface="Calibri" panose="020F0502020204030204" pitchFamily="34" charset="0"/>
                <a:ea typeface="Calibri" panose="020F0502020204030204" pitchFamily="34" charset="0"/>
                <a:cs typeface="Calibri" panose="020F0502020204030204" pitchFamily="34" charset="0"/>
              </a:rPr>
              <a:t>σ</a:t>
            </a:r>
            <a:r>
              <a:rPr lang="en-US" sz="2000" i="1" dirty="0">
                <a:latin typeface="Calibri" panose="020F0502020204030204" pitchFamily="34" charset="0"/>
                <a:ea typeface="Calibri" panose="020F0502020204030204" pitchFamily="34" charset="0"/>
                <a:cs typeface="Calibri" panose="020F0502020204030204" pitchFamily="34" charset="0"/>
              </a:rPr>
              <a:t> </a:t>
            </a:r>
            <a:r>
              <a:rPr sz="2000" dirty="0"/>
              <a:t>Unknown, Dependent Samples)</a:t>
            </a:r>
            <a:r>
              <a:rPr lang="en-US" sz="2000" baseline="-25000" dirty="0"/>
              <a:t>1</a:t>
            </a:r>
            <a:endParaRPr sz="2000" baseline="-25000" dirty="0"/>
          </a:p>
        </p:txBody>
      </p:sp>
      <p:sp>
        <p:nvSpPr>
          <p:cNvPr id="3" name="Text Placeholder 2"/>
          <p:cNvSpPr>
            <a:spLocks noGrp="1"/>
          </p:cNvSpPr>
          <p:nvPr>
            <p:ph type="body" sz="quarter" idx="10"/>
          </p:nvPr>
        </p:nvSpPr>
        <p:spPr>
          <a:xfrm>
            <a:off x="457200" y="1056604"/>
            <a:ext cx="8229600" cy="4658396"/>
          </a:xfrm>
        </p:spPr>
        <p:txBody>
          <a:bodyPr>
            <a:normAutofit/>
          </a:bodyPr>
          <a:lstStyle/>
          <a:p>
            <a:r>
              <a:rPr sz="2600" dirty="0"/>
              <a:t>When both population standard deviations are unknown, the samples taken are dependent, simple random samples of paired data, and either the number of pairs of data values in the sample data is at least </a:t>
            </a:r>
            <a:r>
              <a:rPr sz="2600" dirty="0">
                <a:latin typeface="Cambria Math"/>
              </a:rPr>
              <a:t>30</a:t>
            </a:r>
            <a:r>
              <a:rPr sz="2600" dirty="0"/>
              <a:t> or the population distribution of the paired differences is approximately normal, the margin of error of a confidence interval for the mean of the paired differences for two populations is given by</a:t>
            </a:r>
          </a:p>
          <a:p>
            <a:pPr algn="ctr">
              <a:defRPr sz="2800"/>
            </a:pPr>
            <a:endParaRPr lang="en-US" sz="2800" dirty="0"/>
          </a:p>
          <a:p>
            <a:pPr algn="ctr">
              <a:defRPr sz="2800"/>
            </a:pPr>
            <a:endParaRPr sz="2800" dirty="0"/>
          </a:p>
          <a:p>
            <a:pPr>
              <a:defRPr sz="2800"/>
            </a:pPr>
            <a:endParaRPr lang="en-US" sz="2800" dirty="0"/>
          </a:p>
          <a:p>
            <a:endParaRPr sz="2800" dirty="0"/>
          </a:p>
        </p:txBody>
      </p:sp>
      <p:pic>
        <p:nvPicPr>
          <p:cNvPr id="7" name="Picture 6" descr="E equals t subscript alpha divided by 2, times the open fraction s subscript d divided by square root of n close fraction.">
            <a:extLst>
              <a:ext uri="{FF2B5EF4-FFF2-40B4-BE49-F238E27FC236}">
                <a16:creationId xmlns:a16="http://schemas.microsoft.com/office/drawing/2014/main" id="{1C471048-2E2B-5CBB-C276-2319B525D6B2}"/>
              </a:ext>
            </a:extLst>
          </p:cNvPr>
          <p:cNvPicPr>
            <a:picLocks noChangeAspect="1"/>
          </p:cNvPicPr>
          <p:nvPr/>
        </p:nvPicPr>
        <p:blipFill>
          <a:blip r:embed="rId2"/>
          <a:stretch>
            <a:fillRect/>
          </a:stretch>
        </p:blipFill>
        <p:spPr>
          <a:xfrm>
            <a:off x="3048000" y="4267200"/>
            <a:ext cx="2471854" cy="10668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90D393-1C52-0B89-FD06-CCDC84457E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6A0574-CF3F-7C84-085C-2935E580BFFB}"/>
              </a:ext>
            </a:extLst>
          </p:cNvPr>
          <p:cNvSpPr>
            <a:spLocks noGrp="1"/>
          </p:cNvSpPr>
          <p:nvPr>
            <p:ph type="title"/>
          </p:nvPr>
        </p:nvSpPr>
        <p:spPr>
          <a:xfrm>
            <a:off x="457200" y="76200"/>
            <a:ext cx="8229600" cy="914400"/>
          </a:xfrm>
        </p:spPr>
        <p:txBody>
          <a:bodyPr>
            <a:noAutofit/>
          </a:bodyPr>
          <a:lstStyle/>
          <a:p>
            <a:pPr>
              <a:defRPr sz="3200"/>
            </a:pPr>
            <a:r>
              <a:rPr sz="2000" dirty="0"/>
              <a:t>Formula: Margin of Error of a Confidence Interval for the Mean of the Paired Differences for Two Populations (</a:t>
            </a:r>
            <a:r>
              <a:rPr lang="el-GR" sz="2000" i="1" dirty="0">
                <a:latin typeface="Calibri" panose="020F0502020204030204" pitchFamily="34" charset="0"/>
                <a:ea typeface="Calibri" panose="020F0502020204030204" pitchFamily="34" charset="0"/>
                <a:cs typeface="Calibri" panose="020F0502020204030204" pitchFamily="34" charset="0"/>
              </a:rPr>
              <a:t>σ </a:t>
            </a:r>
            <a:r>
              <a:rPr sz="2000" dirty="0"/>
              <a:t>Unknown, Dependent Samples)</a:t>
            </a:r>
            <a:r>
              <a:rPr lang="en-US" sz="2000" baseline="-25000" dirty="0"/>
              <a:t>2</a:t>
            </a:r>
            <a:endParaRPr sz="2000" dirty="0"/>
          </a:p>
        </p:txBody>
      </p:sp>
      <p:sp>
        <p:nvSpPr>
          <p:cNvPr id="3" name="Text Placeholder 2">
            <a:extLst>
              <a:ext uri="{FF2B5EF4-FFF2-40B4-BE49-F238E27FC236}">
                <a16:creationId xmlns:a16="http://schemas.microsoft.com/office/drawing/2014/main" id="{E36F03E3-6868-2A63-CA7C-23465F84EB9F}"/>
              </a:ext>
            </a:extLst>
          </p:cNvPr>
          <p:cNvSpPr>
            <a:spLocks noGrp="1"/>
          </p:cNvSpPr>
          <p:nvPr>
            <p:ph type="body" sz="quarter" idx="10"/>
          </p:nvPr>
        </p:nvSpPr>
        <p:spPr>
          <a:xfrm>
            <a:off x="457200" y="1056604"/>
            <a:ext cx="8229600" cy="4658396"/>
          </a:xfrm>
        </p:spPr>
        <p:txBody>
          <a:bodyPr>
            <a:normAutofit/>
          </a:bodyPr>
          <a:lstStyle/>
          <a:p>
            <a:pPr>
              <a:defRPr sz="2800"/>
            </a:pPr>
            <a:r>
              <a:rPr lang="en-IN" sz="2800" dirty="0">
                <a:solidFill>
                  <a:srgbClr val="000000"/>
                </a:solidFill>
              </a:rPr>
              <a:t> Where</a:t>
            </a:r>
            <a:endParaRPr lang="en-US" sz="2800" dirty="0"/>
          </a:p>
        </p:txBody>
      </p:sp>
      <p:pic>
        <p:nvPicPr>
          <p:cNvPr id="21" name="Picture 20" descr="t subscript alpha divided by 2">
            <a:extLst>
              <a:ext uri="{FF2B5EF4-FFF2-40B4-BE49-F238E27FC236}">
                <a16:creationId xmlns:a16="http://schemas.microsoft.com/office/drawing/2014/main" id="{A053E372-874E-1B45-8FDC-A014FB893794}"/>
              </a:ext>
            </a:extLst>
          </p:cNvPr>
          <p:cNvPicPr>
            <a:picLocks noChangeAspect="1"/>
          </p:cNvPicPr>
          <p:nvPr/>
        </p:nvPicPr>
        <p:blipFill>
          <a:blip r:embed="rId2"/>
          <a:stretch>
            <a:fillRect/>
          </a:stretch>
        </p:blipFill>
        <p:spPr>
          <a:xfrm>
            <a:off x="1707260" y="1106358"/>
            <a:ext cx="509588" cy="509588"/>
          </a:xfrm>
          <a:prstGeom prst="rect">
            <a:avLst/>
          </a:prstGeom>
        </p:spPr>
      </p:pic>
      <p:sp>
        <p:nvSpPr>
          <p:cNvPr id="23" name="TextBox 22">
            <a:extLst>
              <a:ext uri="{FF2B5EF4-FFF2-40B4-BE49-F238E27FC236}">
                <a16:creationId xmlns:a16="http://schemas.microsoft.com/office/drawing/2014/main" id="{7CB9DB24-E266-0F15-B237-8D2E7101EEBA}"/>
              </a:ext>
            </a:extLst>
          </p:cNvPr>
          <p:cNvSpPr txBox="1"/>
          <p:nvPr/>
        </p:nvSpPr>
        <p:spPr>
          <a:xfrm>
            <a:off x="2216848" y="1074385"/>
            <a:ext cx="6449250" cy="523220"/>
          </a:xfrm>
          <a:prstGeom prst="rect">
            <a:avLst/>
          </a:prstGeom>
          <a:noFill/>
        </p:spPr>
        <p:txBody>
          <a:bodyPr wrap="square">
            <a:spAutoFit/>
          </a:bodyPr>
          <a:lstStyle/>
          <a:p>
            <a:pPr>
              <a:defRPr sz="2800"/>
            </a:pPr>
            <a:r>
              <a:rPr lang="en-US" sz="2800" dirty="0">
                <a:solidFill>
                  <a:srgbClr val="000000"/>
                </a:solidFill>
              </a:rPr>
              <a:t>is the critical value for the level of</a:t>
            </a:r>
          </a:p>
        </p:txBody>
      </p:sp>
      <p:sp>
        <p:nvSpPr>
          <p:cNvPr id="25" name="TextBox 24">
            <a:extLst>
              <a:ext uri="{FF2B5EF4-FFF2-40B4-BE49-F238E27FC236}">
                <a16:creationId xmlns:a16="http://schemas.microsoft.com/office/drawing/2014/main" id="{C3644583-28AE-B65F-055F-CB9EB8F2F1F3}"/>
              </a:ext>
            </a:extLst>
          </p:cNvPr>
          <p:cNvSpPr txBox="1"/>
          <p:nvPr/>
        </p:nvSpPr>
        <p:spPr>
          <a:xfrm>
            <a:off x="536510" y="1512830"/>
            <a:ext cx="7845490" cy="1384995"/>
          </a:xfrm>
          <a:prstGeom prst="rect">
            <a:avLst/>
          </a:prstGeom>
          <a:noFill/>
        </p:spPr>
        <p:txBody>
          <a:bodyPr wrap="square">
            <a:spAutoFit/>
          </a:bodyPr>
          <a:lstStyle/>
          <a:p>
            <a:r>
              <a:rPr lang="en-US" sz="2800" dirty="0">
                <a:solidFill>
                  <a:srgbClr val="000000"/>
                </a:solidFill>
              </a:rPr>
              <a:t>confidence, </a:t>
            </a:r>
            <a:r>
              <a:rPr lang="en-US" sz="2800" i="1" dirty="0">
                <a:solidFill>
                  <a:srgbClr val="000000"/>
                </a:solidFill>
              </a:rPr>
              <a:t>c </a:t>
            </a:r>
            <a:r>
              <a:rPr lang="en-US" sz="2800" dirty="0">
                <a:solidFill>
                  <a:srgbClr val="000000"/>
                </a:solidFill>
              </a:rPr>
              <a:t>= 1 </a:t>
            </a:r>
            <a:r>
              <a:rPr lang="en-US" sz="2800" dirty="0">
                <a:solidFill>
                  <a:srgbClr val="000000"/>
                </a:solidFill>
                <a:latin typeface="Cambria Math" panose="02040503050406030204" pitchFamily="18" charset="0"/>
                <a:ea typeface="Cambria Math" panose="02040503050406030204" pitchFamily="18" charset="0"/>
              </a:rPr>
              <a:t>−</a:t>
            </a:r>
            <a:r>
              <a:rPr lang="en-US" sz="2800" dirty="0">
                <a:solidFill>
                  <a:srgbClr val="000000"/>
                </a:solidFill>
              </a:rPr>
              <a:t> </a:t>
            </a:r>
            <a:r>
              <a:rPr lang="en-US" sz="2800" i="1" dirty="0">
                <a:solidFill>
                  <a:srgbClr val="000000"/>
                </a:solidFill>
                <a:latin typeface="Calibri" panose="020F0502020204030204" pitchFamily="34" charset="0"/>
                <a:ea typeface="Calibri" panose="020F0502020204030204" pitchFamily="34" charset="0"/>
                <a:cs typeface="Calibri" panose="020F0502020204030204" pitchFamily="34" charset="0"/>
              </a:rPr>
              <a:t>α</a:t>
            </a:r>
            <a:r>
              <a:rPr lang="en-US" sz="2800" dirty="0">
                <a:solidFill>
                  <a:srgbClr val="000000"/>
                </a:solidFill>
              </a:rPr>
              <a:t>, such that the area under the </a:t>
            </a:r>
            <a:br>
              <a:rPr lang="en-US" sz="2800" dirty="0">
                <a:solidFill>
                  <a:srgbClr val="000000"/>
                </a:solidFill>
              </a:rPr>
            </a:br>
            <a:r>
              <a:rPr lang="en-US" sz="2800" i="1" dirty="0">
                <a:solidFill>
                  <a:srgbClr val="000000"/>
                </a:solidFill>
              </a:rPr>
              <a:t>t</a:t>
            </a:r>
            <a:r>
              <a:rPr lang="en-US" sz="2800" dirty="0">
                <a:solidFill>
                  <a:srgbClr val="000000"/>
                </a:solidFill>
              </a:rPr>
              <a:t>-distribution with </a:t>
            </a:r>
            <a:r>
              <a:rPr lang="en-US" sz="2800" i="1" dirty="0">
                <a:solidFill>
                  <a:srgbClr val="000000"/>
                </a:solidFill>
              </a:rPr>
              <a:t>n </a:t>
            </a:r>
            <a:r>
              <a:rPr lang="en-US" sz="2800" i="1" dirty="0">
                <a:solidFill>
                  <a:srgbClr val="000000"/>
                </a:solidFill>
                <a:latin typeface="Cambria Math" panose="02040503050406030204" pitchFamily="18" charset="0"/>
                <a:ea typeface="Cambria Math" panose="02040503050406030204" pitchFamily="18" charset="0"/>
              </a:rPr>
              <a:t>− </a:t>
            </a:r>
            <a:r>
              <a:rPr lang="en-US" sz="2800" dirty="0">
                <a:solidFill>
                  <a:srgbClr val="000000"/>
                </a:solidFill>
                <a:latin typeface="Cambria Math" panose="02040503050406030204" pitchFamily="18" charset="0"/>
                <a:ea typeface="Cambria Math" panose="02040503050406030204" pitchFamily="18" charset="0"/>
              </a:rPr>
              <a:t>1</a:t>
            </a:r>
            <a:r>
              <a:rPr lang="en-US" sz="2800" dirty="0">
                <a:solidFill>
                  <a:srgbClr val="000000"/>
                </a:solidFill>
              </a:rPr>
              <a:t> degrees of freedom to the right of</a:t>
            </a:r>
            <a:endParaRPr lang="en-IN" sz="2800" dirty="0"/>
          </a:p>
        </p:txBody>
      </p:sp>
      <p:pic>
        <p:nvPicPr>
          <p:cNvPr id="15" name="Picture 14" descr="t subscript alpha divided by 2 is equal to alpha divided by 2">
            <a:extLst>
              <a:ext uri="{FF2B5EF4-FFF2-40B4-BE49-F238E27FC236}">
                <a16:creationId xmlns:a16="http://schemas.microsoft.com/office/drawing/2014/main" id="{97EF68EC-DBA4-D946-409C-2FD079218521}"/>
              </a:ext>
            </a:extLst>
          </p:cNvPr>
          <p:cNvPicPr>
            <a:picLocks noChangeAspect="1"/>
          </p:cNvPicPr>
          <p:nvPr/>
        </p:nvPicPr>
        <p:blipFill>
          <a:blip r:embed="rId3"/>
          <a:stretch>
            <a:fillRect/>
          </a:stretch>
        </p:blipFill>
        <p:spPr>
          <a:xfrm>
            <a:off x="1713480" y="2205327"/>
            <a:ext cx="2411005" cy="882075"/>
          </a:xfrm>
          <a:prstGeom prst="rect">
            <a:avLst/>
          </a:prstGeom>
        </p:spPr>
      </p:pic>
      <p:pic>
        <p:nvPicPr>
          <p:cNvPr id="29" name="Picture 28" descr="s subscript d">
            <a:extLst>
              <a:ext uri="{FF2B5EF4-FFF2-40B4-BE49-F238E27FC236}">
                <a16:creationId xmlns:a16="http://schemas.microsoft.com/office/drawing/2014/main" id="{01A6CC1A-949E-6467-0BBB-4B32E398285F}"/>
              </a:ext>
            </a:extLst>
          </p:cNvPr>
          <p:cNvPicPr>
            <a:picLocks noChangeAspect="1"/>
          </p:cNvPicPr>
          <p:nvPr/>
        </p:nvPicPr>
        <p:blipFill>
          <a:blip r:embed="rId4"/>
          <a:stretch>
            <a:fillRect/>
          </a:stretch>
        </p:blipFill>
        <p:spPr>
          <a:xfrm>
            <a:off x="688910" y="2925142"/>
            <a:ext cx="395288" cy="561725"/>
          </a:xfrm>
          <a:prstGeom prst="rect">
            <a:avLst/>
          </a:prstGeom>
        </p:spPr>
      </p:pic>
      <p:sp>
        <p:nvSpPr>
          <p:cNvPr id="31" name="TextBox 30">
            <a:extLst>
              <a:ext uri="{FF2B5EF4-FFF2-40B4-BE49-F238E27FC236}">
                <a16:creationId xmlns:a16="http://schemas.microsoft.com/office/drawing/2014/main" id="{34FB247C-0490-AC0F-9D03-FB4330A4B2CB}"/>
              </a:ext>
            </a:extLst>
          </p:cNvPr>
          <p:cNvSpPr txBox="1"/>
          <p:nvPr/>
        </p:nvSpPr>
        <p:spPr>
          <a:xfrm>
            <a:off x="990600" y="2971800"/>
            <a:ext cx="6934200" cy="523220"/>
          </a:xfrm>
          <a:prstGeom prst="rect">
            <a:avLst/>
          </a:prstGeom>
          <a:noFill/>
        </p:spPr>
        <p:txBody>
          <a:bodyPr wrap="square">
            <a:spAutoFit/>
          </a:bodyPr>
          <a:lstStyle/>
          <a:p>
            <a:r>
              <a:rPr lang="en-IN" sz="2800" dirty="0">
                <a:solidFill>
                  <a:srgbClr val="000000"/>
                </a:solidFill>
              </a:rPr>
              <a:t>is the sample standard deviation of the paired</a:t>
            </a:r>
            <a:endParaRPr lang="en-IN" sz="2800" dirty="0"/>
          </a:p>
        </p:txBody>
      </p:sp>
      <p:sp>
        <p:nvSpPr>
          <p:cNvPr id="11" name="TextBox 10">
            <a:extLst>
              <a:ext uri="{FF2B5EF4-FFF2-40B4-BE49-F238E27FC236}">
                <a16:creationId xmlns:a16="http://schemas.microsoft.com/office/drawing/2014/main" id="{3EDC1E64-73C4-CF3F-0C98-1DE073D31B96}"/>
              </a:ext>
            </a:extLst>
          </p:cNvPr>
          <p:cNvSpPr txBox="1"/>
          <p:nvPr/>
        </p:nvSpPr>
        <p:spPr>
          <a:xfrm>
            <a:off x="609600" y="3435001"/>
            <a:ext cx="7845490" cy="1384995"/>
          </a:xfrm>
          <a:prstGeom prst="rect">
            <a:avLst/>
          </a:prstGeom>
          <a:noFill/>
        </p:spPr>
        <p:txBody>
          <a:bodyPr wrap="square">
            <a:spAutoFit/>
          </a:bodyPr>
          <a:lstStyle/>
          <a:p>
            <a:r>
              <a:rPr lang="en-IN" sz="2800" dirty="0">
                <a:solidFill>
                  <a:srgbClr val="000000"/>
                </a:solidFill>
              </a:rPr>
              <a:t>differences for the sample data, and</a:t>
            </a:r>
          </a:p>
          <a:p>
            <a:r>
              <a:rPr lang="en-IN" sz="2800" i="1" dirty="0">
                <a:solidFill>
                  <a:srgbClr val="000000"/>
                </a:solidFill>
              </a:rPr>
              <a:t>n</a:t>
            </a:r>
            <a:r>
              <a:rPr lang="en-IN" sz="2800" dirty="0">
                <a:solidFill>
                  <a:srgbClr val="000000"/>
                </a:solidFill>
              </a:rPr>
              <a:t> is the number of paired differences in the sample data.</a:t>
            </a:r>
          </a:p>
        </p:txBody>
      </p:sp>
    </p:spTree>
    <p:extLst>
      <p:ext uri="{BB962C8B-B14F-4D97-AF65-F5344CB8AC3E}">
        <p14:creationId xmlns:p14="http://schemas.microsoft.com/office/powerpoint/2010/main" val="32168221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Rounding Rule</a:t>
            </a:r>
            <a:r>
              <a:rPr lang="en-US" sz="3200" baseline="-25000" dirty="0"/>
              <a:t>1</a:t>
            </a:r>
            <a:endParaRPr dirty="0"/>
          </a:p>
        </p:txBody>
      </p:sp>
      <p:sp>
        <p:nvSpPr>
          <p:cNvPr id="3" name="Text Placeholder 2"/>
          <p:cNvSpPr>
            <a:spLocks noGrp="1"/>
          </p:cNvSpPr>
          <p:nvPr>
            <p:ph type="body" sz="quarter" idx="10"/>
          </p:nvPr>
        </p:nvSpPr>
        <p:spPr>
          <a:xfrm>
            <a:off x="457200" y="1082078"/>
            <a:ext cx="8229600" cy="1813522"/>
          </a:xfrm>
        </p:spPr>
        <p:txBody>
          <a:bodyPr>
            <a:normAutofit/>
          </a:bodyPr>
          <a:lstStyle/>
          <a:p>
            <a:r>
              <a:rPr sz="2800" dirty="0"/>
              <a:t>When calculating a margin of error for a confidence interval, round to at least six decimal places to avoid additional rounding errors in the subsequent calculations of the endpoints of the confidence interval.</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Formula: Confidence Interval for the Mean of the Paired Differences for Two Populations (</a:t>
            </a:r>
            <a:r>
              <a:rPr lang="el-GR" sz="1800" i="1" dirty="0">
                <a:latin typeface="Calibri" panose="020F0502020204030204" pitchFamily="34" charset="0"/>
                <a:ea typeface="Calibri" panose="020F0502020204030204" pitchFamily="34" charset="0"/>
                <a:cs typeface="Calibri" panose="020F0502020204030204" pitchFamily="34" charset="0"/>
              </a:rPr>
              <a:t>σ</a:t>
            </a:r>
            <a:r>
              <a:rPr sz="1800" dirty="0"/>
              <a:t> </a:t>
            </a:r>
            <a:r>
              <a:rPr sz="2000" dirty="0"/>
              <a:t>Unknown, Dependent Samples)</a:t>
            </a:r>
          </a:p>
        </p:txBody>
      </p:sp>
      <p:sp>
        <p:nvSpPr>
          <p:cNvPr id="3" name="Text Placeholder 2"/>
          <p:cNvSpPr>
            <a:spLocks noGrp="1"/>
          </p:cNvSpPr>
          <p:nvPr>
            <p:ph type="body" sz="quarter" idx="10"/>
          </p:nvPr>
        </p:nvSpPr>
        <p:spPr>
          <a:xfrm>
            <a:off x="457200" y="1082078"/>
            <a:ext cx="8229600" cy="4861522"/>
          </a:xfrm>
        </p:spPr>
        <p:txBody>
          <a:bodyPr>
            <a:normAutofit/>
          </a:bodyPr>
          <a:lstStyle/>
          <a:p>
            <a:r>
              <a:rPr sz="2800" dirty="0"/>
              <a:t>The confidence interval for the mean of the paired differences for two dependent population data sets is given by</a:t>
            </a:r>
          </a:p>
        </p:txBody>
      </p:sp>
      <p:pic>
        <p:nvPicPr>
          <p:cNvPr id="5" name="Picture 4" descr="d bar minus E is less than mu subscript d is less than d bar plus E,&#10;or, the interval is represented as open parenthesis &#10;d bar minus E comma d bar plus E close parenthesis">
            <a:extLst>
              <a:ext uri="{FF2B5EF4-FFF2-40B4-BE49-F238E27FC236}">
                <a16:creationId xmlns:a16="http://schemas.microsoft.com/office/drawing/2014/main" id="{2F057EC8-825E-33C2-96D5-D1E7D9EA75A8}"/>
              </a:ext>
            </a:extLst>
          </p:cNvPr>
          <p:cNvPicPr>
            <a:picLocks noChangeAspect="1"/>
          </p:cNvPicPr>
          <p:nvPr/>
        </p:nvPicPr>
        <p:blipFill>
          <a:blip r:embed="rId2"/>
          <a:stretch>
            <a:fillRect/>
          </a:stretch>
        </p:blipFill>
        <p:spPr>
          <a:xfrm>
            <a:off x="3312367" y="2362200"/>
            <a:ext cx="2519265" cy="1642187"/>
          </a:xfrm>
          <a:prstGeom prst="rect">
            <a:avLst/>
          </a:prstGeom>
        </p:spPr>
      </p:pic>
      <p:pic>
        <p:nvPicPr>
          <p:cNvPr id="8" name="Picture 7" descr="where d bar">
            <a:extLst>
              <a:ext uri="{FF2B5EF4-FFF2-40B4-BE49-F238E27FC236}">
                <a16:creationId xmlns:a16="http://schemas.microsoft.com/office/drawing/2014/main" id="{AF18EA02-C89C-5739-BC7B-58FD17AEEB6F}"/>
              </a:ext>
            </a:extLst>
          </p:cNvPr>
          <p:cNvPicPr>
            <a:picLocks noChangeAspect="1"/>
          </p:cNvPicPr>
          <p:nvPr/>
        </p:nvPicPr>
        <p:blipFill>
          <a:blip r:embed="rId3"/>
          <a:stretch>
            <a:fillRect/>
          </a:stretch>
        </p:blipFill>
        <p:spPr>
          <a:xfrm>
            <a:off x="502596" y="3886200"/>
            <a:ext cx="1382187" cy="565440"/>
          </a:xfrm>
          <a:prstGeom prst="rect">
            <a:avLst/>
          </a:prstGeom>
        </p:spPr>
      </p:pic>
      <p:sp>
        <p:nvSpPr>
          <p:cNvPr id="10" name="TextBox 9">
            <a:extLst>
              <a:ext uri="{FF2B5EF4-FFF2-40B4-BE49-F238E27FC236}">
                <a16:creationId xmlns:a16="http://schemas.microsoft.com/office/drawing/2014/main" id="{5480A1BA-2AA5-81CC-9E7A-A9BEBBDD5CEC}"/>
              </a:ext>
            </a:extLst>
          </p:cNvPr>
          <p:cNvSpPr txBox="1"/>
          <p:nvPr/>
        </p:nvSpPr>
        <p:spPr>
          <a:xfrm>
            <a:off x="1828800" y="3893976"/>
            <a:ext cx="6756621" cy="523220"/>
          </a:xfrm>
          <a:prstGeom prst="rect">
            <a:avLst/>
          </a:prstGeom>
          <a:noFill/>
        </p:spPr>
        <p:txBody>
          <a:bodyPr wrap="square">
            <a:spAutoFit/>
          </a:bodyPr>
          <a:lstStyle/>
          <a:p>
            <a:pPr>
              <a:defRPr sz="2800"/>
            </a:pPr>
            <a:r>
              <a:rPr lang="en-IN" sz="2800" dirty="0">
                <a:solidFill>
                  <a:srgbClr val="000000"/>
                </a:solidFill>
              </a:rPr>
              <a:t>is the mean of the paired differences for the</a:t>
            </a:r>
          </a:p>
        </p:txBody>
      </p:sp>
      <p:sp>
        <p:nvSpPr>
          <p:cNvPr id="12" name="TextBox 11">
            <a:extLst>
              <a:ext uri="{FF2B5EF4-FFF2-40B4-BE49-F238E27FC236}">
                <a16:creationId xmlns:a16="http://schemas.microsoft.com/office/drawing/2014/main" id="{54CD1185-FE15-25E4-9ABB-6FC8F9E77066}"/>
              </a:ext>
            </a:extLst>
          </p:cNvPr>
          <p:cNvSpPr txBox="1"/>
          <p:nvPr/>
        </p:nvSpPr>
        <p:spPr>
          <a:xfrm>
            <a:off x="489856" y="4334123"/>
            <a:ext cx="7892143" cy="954107"/>
          </a:xfrm>
          <a:prstGeom prst="rect">
            <a:avLst/>
          </a:prstGeom>
          <a:noFill/>
        </p:spPr>
        <p:txBody>
          <a:bodyPr wrap="square">
            <a:spAutoFit/>
          </a:bodyPr>
          <a:lstStyle/>
          <a:p>
            <a:pPr>
              <a:defRPr sz="2800"/>
            </a:pPr>
            <a:r>
              <a:rPr lang="en-IN" sz="2800" dirty="0">
                <a:solidFill>
                  <a:srgbClr val="000000"/>
                </a:solidFill>
              </a:rPr>
              <a:t>sample data, which is the point estimate for the population mean of the paired differences,</a:t>
            </a:r>
          </a:p>
        </p:txBody>
      </p:sp>
      <p:pic>
        <p:nvPicPr>
          <p:cNvPr id="16" name="Picture 15" descr="mu subscript d">
            <a:extLst>
              <a:ext uri="{FF2B5EF4-FFF2-40B4-BE49-F238E27FC236}">
                <a16:creationId xmlns:a16="http://schemas.microsoft.com/office/drawing/2014/main" id="{032B9F83-38D4-43C3-0ED6-C3D1162C5ACC}"/>
              </a:ext>
            </a:extLst>
          </p:cNvPr>
          <p:cNvPicPr>
            <a:picLocks noChangeAspect="1"/>
          </p:cNvPicPr>
          <p:nvPr/>
        </p:nvPicPr>
        <p:blipFill>
          <a:blip r:embed="rId4"/>
          <a:stretch>
            <a:fillRect/>
          </a:stretch>
        </p:blipFill>
        <p:spPr>
          <a:xfrm>
            <a:off x="6781800" y="4727748"/>
            <a:ext cx="609600" cy="587827"/>
          </a:xfrm>
          <a:prstGeom prst="rect">
            <a:avLst/>
          </a:prstGeom>
        </p:spPr>
      </p:pic>
      <p:sp>
        <p:nvSpPr>
          <p:cNvPr id="14" name="TextBox 13">
            <a:extLst>
              <a:ext uri="{FF2B5EF4-FFF2-40B4-BE49-F238E27FC236}">
                <a16:creationId xmlns:a16="http://schemas.microsoft.com/office/drawing/2014/main" id="{CF6B8ED6-6328-FD87-3E73-2025C9AB225F}"/>
              </a:ext>
            </a:extLst>
          </p:cNvPr>
          <p:cNvSpPr txBox="1"/>
          <p:nvPr/>
        </p:nvSpPr>
        <p:spPr>
          <a:xfrm>
            <a:off x="511927" y="5252702"/>
            <a:ext cx="4572000" cy="523220"/>
          </a:xfrm>
          <a:prstGeom prst="rect">
            <a:avLst/>
          </a:prstGeom>
          <a:noFill/>
        </p:spPr>
        <p:txBody>
          <a:bodyPr wrap="square">
            <a:spAutoFit/>
          </a:bodyPr>
          <a:lstStyle/>
          <a:p>
            <a:pPr>
              <a:defRPr sz="2800"/>
            </a:pPr>
            <a:r>
              <a:rPr lang="en-IN" sz="2800" dirty="0">
                <a:solidFill>
                  <a:srgbClr val="000000"/>
                </a:solidFill>
              </a:rPr>
              <a:t>and </a:t>
            </a:r>
            <a:r>
              <a:rPr lang="en-IN" sz="2800" i="1" dirty="0">
                <a:solidFill>
                  <a:srgbClr val="000000"/>
                </a:solidFill>
              </a:rPr>
              <a:t>E</a:t>
            </a:r>
            <a:r>
              <a:rPr lang="en-IN" sz="2800" dirty="0">
                <a:solidFill>
                  <a:srgbClr val="000000"/>
                </a:solidFill>
              </a:rPr>
              <a:t> is the margin of error.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Rounding Rule</a:t>
            </a:r>
            <a:r>
              <a:rPr lang="en-US" baseline="-25000" dirty="0"/>
              <a:t>2</a:t>
            </a:r>
            <a:endParaRPr dirty="0"/>
          </a:p>
        </p:txBody>
      </p:sp>
      <p:sp>
        <p:nvSpPr>
          <p:cNvPr id="3" name="Text Placeholder 2"/>
          <p:cNvSpPr>
            <a:spLocks noGrp="1"/>
          </p:cNvSpPr>
          <p:nvPr>
            <p:ph type="body" sz="quarter" idx="10"/>
          </p:nvPr>
        </p:nvSpPr>
        <p:spPr>
          <a:xfrm>
            <a:off x="457200" y="1082078"/>
            <a:ext cx="8229600" cy="4175722"/>
          </a:xfrm>
        </p:spPr>
        <p:txBody>
          <a:bodyPr>
            <a:normAutofit/>
          </a:bodyPr>
          <a:lstStyle/>
          <a:p>
            <a:r>
              <a:rPr sz="2800" dirty="0"/>
              <a:t>Round the endpoints of a confidence interval for the mean of the paired differences for two populations as follows:</a:t>
            </a:r>
          </a:p>
          <a:p>
            <a:pPr marL="514350" indent="-514350">
              <a:buFont typeface="+mj-lt"/>
              <a:buChar char="•"/>
              <a:defRPr sz="2800"/>
            </a:pPr>
            <a:r>
              <a:rPr dirty="0"/>
              <a:t>​</a:t>
            </a:r>
            <a:r>
              <a:rPr sz="2800" dirty="0"/>
              <a:t>If sample data are given, round to one more decimal place than the largest number of decimal places in the given data</a:t>
            </a:r>
          </a:p>
          <a:p>
            <a:pPr marL="514350" indent="-514350">
              <a:buFont typeface="+mj-lt"/>
              <a:buChar char="•"/>
              <a:defRPr sz="2800"/>
            </a:pPr>
            <a:r>
              <a:rPr dirty="0"/>
              <a:t>​</a:t>
            </a:r>
            <a:r>
              <a:rPr sz="2800" dirty="0"/>
              <a:t>If statistics are given, round to the same number of decimal places as given in the standard deviation or variance of the paired differences.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t>Memory Booster:</a:t>
            </a:r>
          </a:p>
        </p:txBody>
      </p:sp>
      <p:sp>
        <p:nvSpPr>
          <p:cNvPr id="3" name="Text Placeholder 2"/>
          <p:cNvSpPr>
            <a:spLocks noGrp="1"/>
          </p:cNvSpPr>
          <p:nvPr>
            <p:ph type="body" sz="quarter" idx="10"/>
          </p:nvPr>
        </p:nvSpPr>
        <p:spPr>
          <a:xfrm>
            <a:off x="457200" y="1082078"/>
            <a:ext cx="8229600" cy="2118322"/>
          </a:xfrm>
        </p:spPr>
        <p:txBody>
          <a:bodyPr>
            <a:normAutofit/>
          </a:bodyPr>
          <a:lstStyle/>
          <a:p>
            <a:r>
              <a:rPr sz="2800" dirty="0"/>
              <a:t>Steps for Creating a Confidence Interval</a:t>
            </a:r>
          </a:p>
          <a:p>
            <a:pPr marL="447675" indent="-447675">
              <a:defRPr sz="2800"/>
            </a:pPr>
            <a:r>
              <a:rPr lang="en-US" dirty="0"/>
              <a:t>1.	</a:t>
            </a:r>
            <a:r>
              <a:rPr dirty="0"/>
              <a:t>​</a:t>
            </a:r>
            <a:r>
              <a:rPr sz="2800" dirty="0"/>
              <a:t>Find the point estimate.</a:t>
            </a:r>
          </a:p>
          <a:p>
            <a:pPr marL="447675" indent="-447675">
              <a:defRPr sz="2800"/>
            </a:pPr>
            <a:r>
              <a:rPr lang="en-US" dirty="0"/>
              <a:t>2.	</a:t>
            </a:r>
            <a:r>
              <a:rPr dirty="0"/>
              <a:t>​</a:t>
            </a:r>
            <a:r>
              <a:rPr sz="2800" dirty="0"/>
              <a:t>Calculate the margin of error (</a:t>
            </a:r>
            <a:r>
              <a:rPr lang="en-US" sz="2800" i="1" dirty="0"/>
              <a:t>E</a:t>
            </a:r>
            <a:r>
              <a:rPr sz="2800" dirty="0"/>
              <a:t>).</a:t>
            </a:r>
          </a:p>
          <a:p>
            <a:pPr marL="447675" indent="-447675">
              <a:defRPr sz="2800"/>
            </a:pPr>
            <a:r>
              <a:rPr lang="en-US" sz="2800" dirty="0"/>
              <a:t>3.	</a:t>
            </a:r>
            <a:r>
              <a:rPr sz="2800" dirty="0"/>
              <a:t>Add and subtract </a:t>
            </a:r>
            <a:r>
              <a:rPr lang="en-US" sz="2800" i="1" dirty="0"/>
              <a:t>E</a:t>
            </a:r>
            <a:r>
              <a:rPr lang="en-US" sz="2800" dirty="0"/>
              <a:t> </a:t>
            </a:r>
            <a:r>
              <a:rPr sz="2800" dirty="0"/>
              <a:t>from the point estimate.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t>Formula: Paired Difference</a:t>
            </a:r>
          </a:p>
        </p:txBody>
      </p:sp>
      <p:sp>
        <p:nvSpPr>
          <p:cNvPr id="3" name="Text Placeholder 2"/>
          <p:cNvSpPr>
            <a:spLocks noGrp="1"/>
          </p:cNvSpPr>
          <p:nvPr>
            <p:ph type="body" sz="quarter" idx="10"/>
          </p:nvPr>
        </p:nvSpPr>
        <p:spPr>
          <a:xfrm>
            <a:off x="457200" y="1082078"/>
            <a:ext cx="8229600" cy="3337522"/>
          </a:xfrm>
        </p:spPr>
        <p:txBody>
          <a:bodyPr>
            <a:normAutofit/>
          </a:bodyPr>
          <a:lstStyle/>
          <a:p>
            <a:r>
              <a:rPr sz="2800" dirty="0"/>
              <a:t>When two dependent samples consist of paired data, the paired difference for any pair of data values is given by</a:t>
            </a:r>
            <a:endParaRPr lang="en-US" sz="2800" dirty="0"/>
          </a:p>
        </p:txBody>
      </p:sp>
      <p:pic>
        <p:nvPicPr>
          <p:cNvPr id="6" name="Picture 5" descr="d subscript i equals y subscript i minus x subscript i">
            <a:extLst>
              <a:ext uri="{FF2B5EF4-FFF2-40B4-BE49-F238E27FC236}">
                <a16:creationId xmlns:a16="http://schemas.microsoft.com/office/drawing/2014/main" id="{568B6A89-116E-A7A3-FD79-0AA720D8B86C}"/>
              </a:ext>
            </a:extLst>
          </p:cNvPr>
          <p:cNvPicPr>
            <a:picLocks noChangeAspect="1"/>
          </p:cNvPicPr>
          <p:nvPr/>
        </p:nvPicPr>
        <p:blipFill>
          <a:blip r:embed="rId2"/>
          <a:stretch>
            <a:fillRect/>
          </a:stretch>
        </p:blipFill>
        <p:spPr>
          <a:xfrm>
            <a:off x="3581400" y="2362200"/>
            <a:ext cx="1501422" cy="533400"/>
          </a:xfrm>
          <a:prstGeom prst="rect">
            <a:avLst/>
          </a:prstGeom>
        </p:spPr>
      </p:pic>
      <p:sp>
        <p:nvSpPr>
          <p:cNvPr id="20" name="TextBox 19">
            <a:extLst>
              <a:ext uri="{FF2B5EF4-FFF2-40B4-BE49-F238E27FC236}">
                <a16:creationId xmlns:a16="http://schemas.microsoft.com/office/drawing/2014/main" id="{9B0AC113-AD7D-CF9A-40A2-854A04073E2A}"/>
              </a:ext>
            </a:extLst>
          </p:cNvPr>
          <p:cNvSpPr txBox="1"/>
          <p:nvPr/>
        </p:nvSpPr>
        <p:spPr>
          <a:xfrm>
            <a:off x="508548" y="2872025"/>
            <a:ext cx="8330652" cy="523220"/>
          </a:xfrm>
          <a:prstGeom prst="rect">
            <a:avLst/>
          </a:prstGeom>
          <a:noFill/>
        </p:spPr>
        <p:txBody>
          <a:bodyPr wrap="square">
            <a:spAutoFit/>
          </a:bodyPr>
          <a:lstStyle/>
          <a:p>
            <a:r>
              <a:rPr lang="en-US" sz="2800" dirty="0">
                <a:solidFill>
                  <a:srgbClr val="000000"/>
                </a:solidFill>
              </a:rPr>
              <a:t>Where </a:t>
            </a:r>
            <a:r>
              <a:rPr lang="en-US" sz="2800" i="1" dirty="0">
                <a:solidFill>
                  <a:srgbClr val="000000"/>
                </a:solidFill>
              </a:rPr>
              <a:t>y</a:t>
            </a: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₂</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dirty="0">
                <a:solidFill>
                  <a:srgbClr val="000000"/>
                </a:solidFill>
              </a:rPr>
              <a:t>is a data value from the second sample and</a:t>
            </a:r>
            <a:endParaRPr lang="en-IN" sz="2800" dirty="0"/>
          </a:p>
        </p:txBody>
      </p:sp>
      <p:pic>
        <p:nvPicPr>
          <p:cNvPr id="22" name="Picture 21" descr="x subscript i">
            <a:extLst>
              <a:ext uri="{FF2B5EF4-FFF2-40B4-BE49-F238E27FC236}">
                <a16:creationId xmlns:a16="http://schemas.microsoft.com/office/drawing/2014/main" id="{CC8A7502-7E44-7226-C57B-FF494E3BCE8D}"/>
              </a:ext>
            </a:extLst>
          </p:cNvPr>
          <p:cNvPicPr>
            <a:picLocks noChangeAspect="1"/>
          </p:cNvPicPr>
          <p:nvPr/>
        </p:nvPicPr>
        <p:blipFill>
          <a:blip r:embed="rId3"/>
          <a:stretch>
            <a:fillRect/>
          </a:stretch>
        </p:blipFill>
        <p:spPr>
          <a:xfrm>
            <a:off x="544315" y="3276600"/>
            <a:ext cx="391675" cy="587513"/>
          </a:xfrm>
          <a:prstGeom prst="rect">
            <a:avLst/>
          </a:prstGeom>
        </p:spPr>
      </p:pic>
      <p:sp>
        <p:nvSpPr>
          <p:cNvPr id="24" name="TextBox 23">
            <a:extLst>
              <a:ext uri="{FF2B5EF4-FFF2-40B4-BE49-F238E27FC236}">
                <a16:creationId xmlns:a16="http://schemas.microsoft.com/office/drawing/2014/main" id="{96C4117D-73E7-E246-A412-BFB3C289679B}"/>
              </a:ext>
            </a:extLst>
          </p:cNvPr>
          <p:cNvSpPr txBox="1"/>
          <p:nvPr/>
        </p:nvSpPr>
        <p:spPr>
          <a:xfrm>
            <a:off x="838200" y="3313093"/>
            <a:ext cx="7543800" cy="523220"/>
          </a:xfrm>
          <a:prstGeom prst="rect">
            <a:avLst/>
          </a:prstGeom>
          <a:noFill/>
        </p:spPr>
        <p:txBody>
          <a:bodyPr wrap="square">
            <a:spAutoFit/>
          </a:bodyPr>
          <a:lstStyle/>
          <a:p>
            <a:r>
              <a:rPr lang="en-US" sz="2800" dirty="0">
                <a:solidFill>
                  <a:srgbClr val="000000"/>
                </a:solidFill>
              </a:rPr>
              <a:t>is the data value from the first sample that is</a:t>
            </a:r>
            <a:endParaRPr lang="en-IN" sz="2800" dirty="0"/>
          </a:p>
        </p:txBody>
      </p:sp>
      <p:sp>
        <p:nvSpPr>
          <p:cNvPr id="26" name="TextBox 25">
            <a:extLst>
              <a:ext uri="{FF2B5EF4-FFF2-40B4-BE49-F238E27FC236}">
                <a16:creationId xmlns:a16="http://schemas.microsoft.com/office/drawing/2014/main" id="{230C2F31-D6E5-9809-AD63-0277AD094B91}"/>
              </a:ext>
            </a:extLst>
          </p:cNvPr>
          <p:cNvSpPr txBox="1"/>
          <p:nvPr/>
        </p:nvSpPr>
        <p:spPr>
          <a:xfrm>
            <a:off x="484385" y="3816000"/>
            <a:ext cx="2030215" cy="523220"/>
          </a:xfrm>
          <a:prstGeom prst="rect">
            <a:avLst/>
          </a:prstGeom>
          <a:noFill/>
        </p:spPr>
        <p:txBody>
          <a:bodyPr wrap="square">
            <a:spAutoFit/>
          </a:bodyPr>
          <a:lstStyle/>
          <a:p>
            <a:r>
              <a:rPr lang="en-US" sz="2800" dirty="0">
                <a:solidFill>
                  <a:srgbClr val="000000"/>
                </a:solidFill>
              </a:rPr>
              <a:t>paired with </a:t>
            </a:r>
            <a:endParaRPr lang="en-IN" sz="2800" dirty="0"/>
          </a:p>
        </p:txBody>
      </p:sp>
      <p:pic>
        <p:nvPicPr>
          <p:cNvPr id="32" name="Picture 31" descr="y subscript i">
            <a:extLst>
              <a:ext uri="{FF2B5EF4-FFF2-40B4-BE49-F238E27FC236}">
                <a16:creationId xmlns:a16="http://schemas.microsoft.com/office/drawing/2014/main" id="{10D7ADC9-3794-5A48-417A-C7EC679EDAB5}"/>
              </a:ext>
            </a:extLst>
          </p:cNvPr>
          <p:cNvPicPr>
            <a:picLocks noChangeAspect="1"/>
          </p:cNvPicPr>
          <p:nvPr/>
        </p:nvPicPr>
        <p:blipFill>
          <a:blip r:embed="rId4"/>
          <a:stretch>
            <a:fillRect/>
          </a:stretch>
        </p:blipFill>
        <p:spPr>
          <a:xfrm>
            <a:off x="2254195" y="3767695"/>
            <a:ext cx="496309" cy="609106"/>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9.3.3: Constructing a Confidence Interval for the Mean of the Paired Differences for Two Populations (</a:t>
            </a:r>
            <a:r>
              <a:rPr lang="el-GR" sz="1800" i="1" dirty="0">
                <a:latin typeface="Calibri" panose="020F0502020204030204" pitchFamily="34" charset="0"/>
                <a:ea typeface="Calibri" panose="020F0502020204030204" pitchFamily="34" charset="0"/>
                <a:cs typeface="Calibri" panose="020F0502020204030204" pitchFamily="34" charset="0"/>
              </a:rPr>
              <a:t>σ</a:t>
            </a:r>
            <a:r>
              <a:rPr sz="1800" dirty="0"/>
              <a:t> </a:t>
            </a:r>
            <a:r>
              <a:rPr sz="2000" dirty="0"/>
              <a:t>Unknown, Dependent Samples)</a:t>
            </a:r>
            <a:r>
              <a:rPr lang="en-US" sz="2000" baseline="-25000" dirty="0"/>
              <a:t>1</a:t>
            </a:r>
            <a:endParaRPr sz="20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In a CPR class, students are given a pretest at the beginning of the class to determine their initial knowledge of CPR and then a posttest at the end of the class to determine their new knowledge of CPR. Educational researchers are interested in whether the class increases a student's knowledge of CPR. Construct a </a:t>
                </a:r>
                <a14:m>
                  <m:oMath xmlns:m="http://schemas.openxmlformats.org/officeDocument/2006/math">
                    <m:r>
                      <a:rPr>
                        <a:latin typeface="Cambria Math" panose="02040503050406030204" pitchFamily="18" charset="0"/>
                      </a:rPr>
                      <m:t>95%</m:t>
                    </m:r>
                  </m:oMath>
                </a14:m>
                <a:r>
                  <a:rPr sz="2800" dirty="0"/>
                  <a:t> confidence interval for the mean increase in the students' CPR test scores. Data from a random sample of </a:t>
                </a:r>
                <a:r>
                  <a:rPr sz="2800" dirty="0">
                    <a:latin typeface="Cambria Math"/>
                  </a:rPr>
                  <a:t>10</a:t>
                </a:r>
                <a:r>
                  <a:rPr sz="2800" dirty="0"/>
                  <a:t> students who took the CPR class are listed in the tabl</a:t>
                </a:r>
                <a:r>
                  <a:rPr lang="en-US" sz="2800" dirty="0"/>
                  <a:t>e</a:t>
                </a:r>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000"/>
                </a:stretch>
              </a:blipFill>
            </p:spPr>
            <p:txBody>
              <a:bodyPr/>
              <a:lstStyle/>
              <a:p>
                <a:r>
                  <a:rPr lang="en-IN">
                    <a:noFill/>
                  </a:rPr>
                  <a:t> </a:t>
                </a:r>
              </a:p>
            </p:txBody>
          </p:sp>
        </mc:Fallback>
      </mc:AlternateContent>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9.3.3: Constructing a Confidence Interval for the Mean of the Paired Differences for Two Populations (</a:t>
            </a:r>
            <a:r>
              <a:rPr lang="el-GR" sz="1800" i="1" dirty="0">
                <a:latin typeface="Calibri" panose="020F0502020204030204" pitchFamily="34" charset="0"/>
                <a:ea typeface="Calibri" panose="020F0502020204030204" pitchFamily="34" charset="0"/>
                <a:cs typeface="Calibri" panose="020F0502020204030204" pitchFamily="34" charset="0"/>
              </a:rPr>
              <a:t>σ</a:t>
            </a:r>
            <a:r>
              <a:rPr sz="1800" dirty="0"/>
              <a:t> </a:t>
            </a:r>
            <a:r>
              <a:rPr sz="2000" dirty="0"/>
              <a:t>Unknown, Dependent Samples)</a:t>
            </a:r>
            <a:r>
              <a:rPr lang="en-US" sz="2000" baseline="-25000" dirty="0"/>
              <a:t>2</a:t>
            </a:r>
            <a:endParaRPr sz="2000" dirty="0"/>
          </a:p>
        </p:txBody>
      </p:sp>
      <p:sp>
        <p:nvSpPr>
          <p:cNvPr id="5" name="TextBox 4">
            <a:extLst>
              <a:ext uri="{FF2B5EF4-FFF2-40B4-BE49-F238E27FC236}">
                <a16:creationId xmlns:a16="http://schemas.microsoft.com/office/drawing/2014/main" id="{4E4B6FBB-A11E-0B33-29AE-FC3FCC5B431C}"/>
              </a:ext>
            </a:extLst>
          </p:cNvPr>
          <p:cNvSpPr txBox="1"/>
          <p:nvPr/>
        </p:nvSpPr>
        <p:spPr>
          <a:xfrm>
            <a:off x="2286000" y="1154668"/>
            <a:ext cx="4572000" cy="369332"/>
          </a:xfrm>
          <a:prstGeom prst="rect">
            <a:avLst/>
          </a:prstGeom>
          <a:noFill/>
        </p:spPr>
        <p:txBody>
          <a:bodyPr wrap="square">
            <a:spAutoFit/>
          </a:bodyPr>
          <a:lstStyle/>
          <a:p>
            <a:pPr algn="ctr">
              <a:defRPr sz="1800" b="1"/>
            </a:pPr>
            <a:r>
              <a:rPr lang="en-IN" dirty="0"/>
              <a:t>Students' CPR Test Scores</a:t>
            </a:r>
          </a:p>
        </p:txBody>
      </p:sp>
      <p:graphicFrame>
        <p:nvGraphicFramePr>
          <p:cNvPr id="3" name="Table Placeholder 2" descr="The table compares pretest scores and posttest scores for ten individuals. The pretest scores are 60, 63, 68, 70, 71, 68, 72, 80, 83, and 79. The corresponding posttest scores are 80, 79, 83, 90, 83, 89, 94, 95, 96, and 93. The table highlights the improvement or change in scores between the pretest and posttest for each individual."/>
          <p:cNvGraphicFramePr>
            <a:graphicFrameLocks noGrp="1"/>
          </p:cNvGraphicFramePr>
          <p:nvPr>
            <p:ph type="tbl" sz="quarter" idx="10"/>
            <p:extLst>
              <p:ext uri="{D42A27DB-BD31-4B8C-83A1-F6EECF244321}">
                <p14:modId xmlns:p14="http://schemas.microsoft.com/office/powerpoint/2010/main" val="4236368960"/>
              </p:ext>
            </p:extLst>
          </p:nvPr>
        </p:nvGraphicFramePr>
        <p:xfrm>
          <a:off x="457200" y="1630680"/>
          <a:ext cx="8229600" cy="1036320"/>
        </p:xfrm>
        <a:graphic>
          <a:graphicData uri="http://schemas.openxmlformats.org/drawingml/2006/table">
            <a:tbl>
              <a:tblPr firstRow="1" bandRow="1">
                <a:tableStyleId>{2D5ABB26-0587-4C30-8999-92F81FD0307C}</a:tableStyleId>
              </a:tblPr>
              <a:tblGrid>
                <a:gridCol w="838200">
                  <a:extLst>
                    <a:ext uri="{9D8B030D-6E8A-4147-A177-3AD203B41FA5}">
                      <a16:colId xmlns:a16="http://schemas.microsoft.com/office/drawing/2014/main" val="20000"/>
                    </a:ext>
                  </a:extLst>
                </a:gridCol>
                <a:gridCol w="658090">
                  <a:extLst>
                    <a:ext uri="{9D8B030D-6E8A-4147-A177-3AD203B41FA5}">
                      <a16:colId xmlns:a16="http://schemas.microsoft.com/office/drawing/2014/main" val="20001"/>
                    </a:ext>
                  </a:extLst>
                </a:gridCol>
                <a:gridCol w="748145">
                  <a:extLst>
                    <a:ext uri="{9D8B030D-6E8A-4147-A177-3AD203B41FA5}">
                      <a16:colId xmlns:a16="http://schemas.microsoft.com/office/drawing/2014/main" val="20002"/>
                    </a:ext>
                  </a:extLst>
                </a:gridCol>
                <a:gridCol w="748145">
                  <a:extLst>
                    <a:ext uri="{9D8B030D-6E8A-4147-A177-3AD203B41FA5}">
                      <a16:colId xmlns:a16="http://schemas.microsoft.com/office/drawing/2014/main" val="20003"/>
                    </a:ext>
                  </a:extLst>
                </a:gridCol>
                <a:gridCol w="748145">
                  <a:extLst>
                    <a:ext uri="{9D8B030D-6E8A-4147-A177-3AD203B41FA5}">
                      <a16:colId xmlns:a16="http://schemas.microsoft.com/office/drawing/2014/main" val="20004"/>
                    </a:ext>
                  </a:extLst>
                </a:gridCol>
                <a:gridCol w="748145">
                  <a:extLst>
                    <a:ext uri="{9D8B030D-6E8A-4147-A177-3AD203B41FA5}">
                      <a16:colId xmlns:a16="http://schemas.microsoft.com/office/drawing/2014/main" val="20005"/>
                    </a:ext>
                  </a:extLst>
                </a:gridCol>
                <a:gridCol w="748145">
                  <a:extLst>
                    <a:ext uri="{9D8B030D-6E8A-4147-A177-3AD203B41FA5}">
                      <a16:colId xmlns:a16="http://schemas.microsoft.com/office/drawing/2014/main" val="20006"/>
                    </a:ext>
                  </a:extLst>
                </a:gridCol>
                <a:gridCol w="748145">
                  <a:extLst>
                    <a:ext uri="{9D8B030D-6E8A-4147-A177-3AD203B41FA5}">
                      <a16:colId xmlns:a16="http://schemas.microsoft.com/office/drawing/2014/main" val="20007"/>
                    </a:ext>
                  </a:extLst>
                </a:gridCol>
                <a:gridCol w="748145">
                  <a:extLst>
                    <a:ext uri="{9D8B030D-6E8A-4147-A177-3AD203B41FA5}">
                      <a16:colId xmlns:a16="http://schemas.microsoft.com/office/drawing/2014/main" val="20008"/>
                    </a:ext>
                  </a:extLst>
                </a:gridCol>
                <a:gridCol w="748145">
                  <a:extLst>
                    <a:ext uri="{9D8B030D-6E8A-4147-A177-3AD203B41FA5}">
                      <a16:colId xmlns:a16="http://schemas.microsoft.com/office/drawing/2014/main" val="20009"/>
                    </a:ext>
                  </a:extLst>
                </a:gridCol>
                <a:gridCol w="748150">
                  <a:extLst>
                    <a:ext uri="{9D8B030D-6E8A-4147-A177-3AD203B41FA5}">
                      <a16:colId xmlns:a16="http://schemas.microsoft.com/office/drawing/2014/main" val="20010"/>
                    </a:ext>
                  </a:extLst>
                </a:gridCol>
              </a:tblGrid>
              <a:tr h="370840">
                <a:tc>
                  <a:txBody>
                    <a:bodyPr/>
                    <a:lstStyle/>
                    <a:p>
                      <a:pPr algn="ctr">
                        <a:defRPr sz="1400" b="1"/>
                      </a:pPr>
                      <a:r>
                        <a:rPr dirty="0"/>
                        <a:t>Pretest Score</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sz="1400" dirty="0">
                          <a:latin typeface="Cambria Math"/>
                        </a:rPr>
                        <a:t>60</a:t>
                      </a:r>
                    </a:p>
                  </a:txBody>
                  <a:tcPr>
                    <a:lnT w="12700" cap="flat" cmpd="sng" algn="ctr">
                      <a:solidFill>
                        <a:schemeClr val="tx1"/>
                      </a:solidFill>
                      <a:prstDash val="solid"/>
                      <a:round/>
                      <a:headEnd type="none" w="med" len="med"/>
                      <a:tailEnd type="none" w="med" len="med"/>
                    </a:lnT>
                  </a:tcPr>
                </a:tc>
                <a:tc>
                  <a:txBody>
                    <a:bodyPr/>
                    <a:lstStyle/>
                    <a:p>
                      <a:pPr algn="ctr"/>
                      <a:r>
                        <a:rPr sz="1400" dirty="0">
                          <a:latin typeface="Cambria Math"/>
                        </a:rPr>
                        <a:t>63</a:t>
                      </a:r>
                    </a:p>
                  </a:txBody>
                  <a:tcPr>
                    <a:lnT w="12700" cap="flat" cmpd="sng" algn="ctr">
                      <a:solidFill>
                        <a:schemeClr val="tx1"/>
                      </a:solidFill>
                      <a:prstDash val="solid"/>
                      <a:round/>
                      <a:headEnd type="none" w="med" len="med"/>
                      <a:tailEnd type="none" w="med" len="med"/>
                    </a:lnT>
                  </a:tcPr>
                </a:tc>
                <a:tc>
                  <a:txBody>
                    <a:bodyPr/>
                    <a:lstStyle/>
                    <a:p>
                      <a:pPr algn="ctr"/>
                      <a:r>
                        <a:rPr sz="1400" dirty="0">
                          <a:latin typeface="Cambria Math"/>
                        </a:rPr>
                        <a:t>68</a:t>
                      </a:r>
                    </a:p>
                  </a:txBody>
                  <a:tcPr>
                    <a:lnT w="12700" cap="flat" cmpd="sng" algn="ctr">
                      <a:solidFill>
                        <a:schemeClr val="tx1"/>
                      </a:solidFill>
                      <a:prstDash val="solid"/>
                      <a:round/>
                      <a:headEnd type="none" w="med" len="med"/>
                      <a:tailEnd type="none" w="med" len="med"/>
                    </a:lnT>
                  </a:tcPr>
                </a:tc>
                <a:tc>
                  <a:txBody>
                    <a:bodyPr/>
                    <a:lstStyle/>
                    <a:p>
                      <a:pPr algn="ctr"/>
                      <a:r>
                        <a:rPr sz="1400" dirty="0">
                          <a:latin typeface="Cambria Math"/>
                        </a:rPr>
                        <a:t>70</a:t>
                      </a:r>
                    </a:p>
                  </a:txBody>
                  <a:tcPr>
                    <a:lnT w="12700" cap="flat" cmpd="sng" algn="ctr">
                      <a:solidFill>
                        <a:schemeClr val="tx1"/>
                      </a:solidFill>
                      <a:prstDash val="solid"/>
                      <a:round/>
                      <a:headEnd type="none" w="med" len="med"/>
                      <a:tailEnd type="none" w="med" len="med"/>
                    </a:lnT>
                  </a:tcPr>
                </a:tc>
                <a:tc>
                  <a:txBody>
                    <a:bodyPr/>
                    <a:lstStyle/>
                    <a:p>
                      <a:pPr algn="ctr"/>
                      <a:r>
                        <a:rPr sz="1400" dirty="0">
                          <a:latin typeface="Cambria Math"/>
                        </a:rPr>
                        <a:t>71</a:t>
                      </a:r>
                    </a:p>
                  </a:txBody>
                  <a:tcPr>
                    <a:lnT w="12700" cap="flat" cmpd="sng" algn="ctr">
                      <a:solidFill>
                        <a:schemeClr val="tx1"/>
                      </a:solidFill>
                      <a:prstDash val="solid"/>
                      <a:round/>
                      <a:headEnd type="none" w="med" len="med"/>
                      <a:tailEnd type="none" w="med" len="med"/>
                    </a:lnT>
                  </a:tcPr>
                </a:tc>
                <a:tc>
                  <a:txBody>
                    <a:bodyPr/>
                    <a:lstStyle/>
                    <a:p>
                      <a:pPr algn="ctr"/>
                      <a:r>
                        <a:rPr sz="1400" dirty="0">
                          <a:latin typeface="Cambria Math"/>
                        </a:rPr>
                        <a:t>68</a:t>
                      </a:r>
                    </a:p>
                  </a:txBody>
                  <a:tcPr>
                    <a:lnT w="12700" cap="flat" cmpd="sng" algn="ctr">
                      <a:solidFill>
                        <a:schemeClr val="tx1"/>
                      </a:solidFill>
                      <a:prstDash val="solid"/>
                      <a:round/>
                      <a:headEnd type="none" w="med" len="med"/>
                      <a:tailEnd type="none" w="med" len="med"/>
                    </a:lnT>
                  </a:tcPr>
                </a:tc>
                <a:tc>
                  <a:txBody>
                    <a:bodyPr/>
                    <a:lstStyle/>
                    <a:p>
                      <a:pPr algn="ctr"/>
                      <a:r>
                        <a:rPr sz="1400" dirty="0">
                          <a:latin typeface="Cambria Math"/>
                        </a:rPr>
                        <a:t>72</a:t>
                      </a:r>
                    </a:p>
                  </a:txBody>
                  <a:tcPr>
                    <a:lnT w="12700" cap="flat" cmpd="sng" algn="ctr">
                      <a:solidFill>
                        <a:schemeClr val="tx1"/>
                      </a:solidFill>
                      <a:prstDash val="solid"/>
                      <a:round/>
                      <a:headEnd type="none" w="med" len="med"/>
                      <a:tailEnd type="none" w="med" len="med"/>
                    </a:lnT>
                  </a:tcPr>
                </a:tc>
                <a:tc>
                  <a:txBody>
                    <a:bodyPr/>
                    <a:lstStyle/>
                    <a:p>
                      <a:pPr algn="ctr"/>
                      <a:r>
                        <a:rPr sz="1400">
                          <a:latin typeface="Cambria Math"/>
                        </a:rPr>
                        <a:t>80</a:t>
                      </a:r>
                    </a:p>
                  </a:txBody>
                  <a:tcPr>
                    <a:lnT w="12700" cap="flat" cmpd="sng" algn="ctr">
                      <a:solidFill>
                        <a:schemeClr val="tx1"/>
                      </a:solidFill>
                      <a:prstDash val="solid"/>
                      <a:round/>
                      <a:headEnd type="none" w="med" len="med"/>
                      <a:tailEnd type="none" w="med" len="med"/>
                    </a:lnT>
                  </a:tcPr>
                </a:tc>
                <a:tc>
                  <a:txBody>
                    <a:bodyPr/>
                    <a:lstStyle/>
                    <a:p>
                      <a:pPr algn="ctr"/>
                      <a:r>
                        <a:rPr sz="1400" dirty="0">
                          <a:latin typeface="Cambria Math"/>
                        </a:rPr>
                        <a:t>83</a:t>
                      </a:r>
                    </a:p>
                  </a:txBody>
                  <a:tcPr>
                    <a:lnT w="12700" cap="flat" cmpd="sng" algn="ctr">
                      <a:solidFill>
                        <a:schemeClr val="tx1"/>
                      </a:solidFill>
                      <a:prstDash val="solid"/>
                      <a:round/>
                      <a:headEnd type="none" w="med" len="med"/>
                      <a:tailEnd type="none" w="med" len="med"/>
                    </a:lnT>
                  </a:tcPr>
                </a:tc>
                <a:tc>
                  <a:txBody>
                    <a:bodyPr/>
                    <a:lstStyle/>
                    <a:p>
                      <a:pPr algn="ctr"/>
                      <a:r>
                        <a:rPr sz="1400" dirty="0">
                          <a:latin typeface="Cambria Math"/>
                        </a:rPr>
                        <a:t>79</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370840">
                <a:tc>
                  <a:txBody>
                    <a:bodyPr/>
                    <a:lstStyle/>
                    <a:p>
                      <a:pPr algn="ctr">
                        <a:defRPr sz="1400" b="1"/>
                      </a:pPr>
                      <a:r>
                        <a:t>Posttest Score</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sz="1400">
                          <a:latin typeface="Cambria Math"/>
                        </a:rPr>
                        <a:t>80</a:t>
                      </a:r>
                    </a:p>
                  </a:txBody>
                  <a:tcPr>
                    <a:lnB w="12700" cap="flat" cmpd="sng" algn="ctr">
                      <a:solidFill>
                        <a:schemeClr val="tx1"/>
                      </a:solidFill>
                      <a:prstDash val="solid"/>
                      <a:round/>
                      <a:headEnd type="none" w="med" len="med"/>
                      <a:tailEnd type="none" w="med" len="med"/>
                    </a:lnB>
                  </a:tcPr>
                </a:tc>
                <a:tc>
                  <a:txBody>
                    <a:bodyPr/>
                    <a:lstStyle/>
                    <a:p>
                      <a:pPr algn="ctr"/>
                      <a:r>
                        <a:rPr sz="1400">
                          <a:latin typeface="Cambria Math"/>
                        </a:rPr>
                        <a:t>79</a:t>
                      </a:r>
                    </a:p>
                  </a:txBody>
                  <a:tcPr>
                    <a:lnB w="12700" cap="flat" cmpd="sng" algn="ctr">
                      <a:solidFill>
                        <a:schemeClr val="tx1"/>
                      </a:solidFill>
                      <a:prstDash val="solid"/>
                      <a:round/>
                      <a:headEnd type="none" w="med" len="med"/>
                      <a:tailEnd type="none" w="med" len="med"/>
                    </a:lnB>
                  </a:tcPr>
                </a:tc>
                <a:tc>
                  <a:txBody>
                    <a:bodyPr/>
                    <a:lstStyle/>
                    <a:p>
                      <a:pPr algn="ctr"/>
                      <a:r>
                        <a:rPr sz="1400">
                          <a:latin typeface="Cambria Math"/>
                        </a:rPr>
                        <a:t>83</a:t>
                      </a:r>
                    </a:p>
                  </a:txBody>
                  <a:tcPr>
                    <a:lnB w="12700" cap="flat" cmpd="sng" algn="ctr">
                      <a:solidFill>
                        <a:schemeClr val="tx1"/>
                      </a:solidFill>
                      <a:prstDash val="solid"/>
                      <a:round/>
                      <a:headEnd type="none" w="med" len="med"/>
                      <a:tailEnd type="none" w="med" len="med"/>
                    </a:lnB>
                  </a:tcPr>
                </a:tc>
                <a:tc>
                  <a:txBody>
                    <a:bodyPr/>
                    <a:lstStyle/>
                    <a:p>
                      <a:pPr algn="ctr"/>
                      <a:r>
                        <a:rPr sz="1400">
                          <a:latin typeface="Cambria Math"/>
                        </a:rPr>
                        <a:t>90</a:t>
                      </a:r>
                    </a:p>
                  </a:txBody>
                  <a:tcPr>
                    <a:lnB w="12700" cap="flat" cmpd="sng" algn="ctr">
                      <a:solidFill>
                        <a:schemeClr val="tx1"/>
                      </a:solidFill>
                      <a:prstDash val="solid"/>
                      <a:round/>
                      <a:headEnd type="none" w="med" len="med"/>
                      <a:tailEnd type="none" w="med" len="med"/>
                    </a:lnB>
                  </a:tcPr>
                </a:tc>
                <a:tc>
                  <a:txBody>
                    <a:bodyPr/>
                    <a:lstStyle/>
                    <a:p>
                      <a:pPr algn="ctr"/>
                      <a:r>
                        <a:rPr sz="1400">
                          <a:latin typeface="Cambria Math"/>
                        </a:rPr>
                        <a:t>83</a:t>
                      </a:r>
                    </a:p>
                  </a:txBody>
                  <a:tcPr>
                    <a:lnB w="12700" cap="flat" cmpd="sng" algn="ctr">
                      <a:solidFill>
                        <a:schemeClr val="tx1"/>
                      </a:solidFill>
                      <a:prstDash val="solid"/>
                      <a:round/>
                      <a:headEnd type="none" w="med" len="med"/>
                      <a:tailEnd type="none" w="med" len="med"/>
                    </a:lnB>
                  </a:tcPr>
                </a:tc>
                <a:tc>
                  <a:txBody>
                    <a:bodyPr/>
                    <a:lstStyle/>
                    <a:p>
                      <a:pPr algn="ctr"/>
                      <a:r>
                        <a:rPr sz="1400">
                          <a:latin typeface="Cambria Math"/>
                        </a:rPr>
                        <a:t>89</a:t>
                      </a:r>
                    </a:p>
                  </a:txBody>
                  <a:tcPr>
                    <a:lnB w="12700" cap="flat" cmpd="sng" algn="ctr">
                      <a:solidFill>
                        <a:schemeClr val="tx1"/>
                      </a:solidFill>
                      <a:prstDash val="solid"/>
                      <a:round/>
                      <a:headEnd type="none" w="med" len="med"/>
                      <a:tailEnd type="none" w="med" len="med"/>
                    </a:lnB>
                  </a:tcPr>
                </a:tc>
                <a:tc>
                  <a:txBody>
                    <a:bodyPr/>
                    <a:lstStyle/>
                    <a:p>
                      <a:pPr algn="ctr"/>
                      <a:r>
                        <a:rPr sz="1400">
                          <a:latin typeface="Cambria Math"/>
                        </a:rPr>
                        <a:t>94</a:t>
                      </a:r>
                    </a:p>
                  </a:txBody>
                  <a:tcPr>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95</a:t>
                      </a:r>
                    </a:p>
                  </a:txBody>
                  <a:tcPr>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96</a:t>
                      </a:r>
                    </a:p>
                  </a:txBody>
                  <a:tcPr>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93</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9.3.3: Constructing a Confidence Interval for the Mean of the Paired Differences for Two Populations (</a:t>
            </a:r>
            <a:r>
              <a:rPr lang="el-GR" sz="2000" i="1" dirty="0">
                <a:latin typeface="Calibri" panose="020F0502020204030204" pitchFamily="34" charset="0"/>
                <a:ea typeface="Calibri" panose="020F0502020204030204" pitchFamily="34" charset="0"/>
                <a:cs typeface="Calibri" panose="020F0502020204030204" pitchFamily="34" charset="0"/>
              </a:rPr>
              <a:t>σ </a:t>
            </a:r>
            <a:r>
              <a:rPr sz="2000" dirty="0"/>
              <a:t>Unknown, Dependent Samples)</a:t>
            </a:r>
            <a:r>
              <a:rPr lang="en-US" sz="2000" baseline="-25000" dirty="0"/>
              <a:t>3</a:t>
            </a:r>
            <a:endParaRPr sz="2000" dirty="0"/>
          </a:p>
        </p:txBody>
      </p:sp>
      <p:sp>
        <p:nvSpPr>
          <p:cNvPr id="3" name="Text Placeholder 2"/>
          <p:cNvSpPr>
            <a:spLocks noGrp="1"/>
          </p:cNvSpPr>
          <p:nvPr>
            <p:ph type="body" sz="quarter" idx="10"/>
          </p:nvPr>
        </p:nvSpPr>
        <p:spPr/>
        <p:txBody>
          <a:bodyPr>
            <a:normAutofit lnSpcReduction="10000"/>
          </a:bodyPr>
          <a:lstStyle/>
          <a:p>
            <a:r>
              <a:rPr sz="2800" b="1"/>
              <a:t>Solution</a:t>
            </a:r>
          </a:p>
          <a:p>
            <a:pPr>
              <a:defRPr b="1"/>
            </a:pPr>
            <a:r>
              <a:rPr sz="2800"/>
              <a:t>By Hand:</a:t>
            </a:r>
          </a:p>
          <a:p>
            <a:pPr>
              <a:defRPr b="1"/>
            </a:pPr>
            <a:r>
              <a:rPr sz="2800"/>
              <a:t>Step 1: Find the point estimate.</a:t>
            </a:r>
          </a:p>
          <a:p>
            <a:r>
              <a:rPr sz="2800"/>
              <a:t>The point estimate for the population mean of the paired differences is the mean of the paired differences for the sample data. Because these are pretest and posttest scores, we can easily pair the data to determine if the mean test score either increased or decreased. The first step is to calculate the paired difference for each pair of data. Subtract each pretest score from its corresponding posttest score to obtain these values.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9.3.3: Constructing a Confidence Interval for the Mean of the Paired Differences for Two Populations (</a:t>
            </a:r>
            <a:r>
              <a:rPr lang="el-GR" sz="2000" i="1" dirty="0">
                <a:latin typeface="Calibri" panose="020F0502020204030204" pitchFamily="34" charset="0"/>
                <a:ea typeface="Calibri" panose="020F0502020204030204" pitchFamily="34" charset="0"/>
                <a:cs typeface="Calibri" panose="020F0502020204030204" pitchFamily="34" charset="0"/>
              </a:rPr>
              <a:t>σ </a:t>
            </a:r>
            <a:r>
              <a:rPr sz="2000" dirty="0"/>
              <a:t>Unknown, Dependent Samples)</a:t>
            </a:r>
            <a:r>
              <a:rPr lang="en-US" sz="2000" baseline="-25000" dirty="0"/>
              <a:t>4</a:t>
            </a:r>
            <a:endParaRPr sz="2000" dirty="0"/>
          </a:p>
        </p:txBody>
      </p:sp>
      <p:sp>
        <p:nvSpPr>
          <p:cNvPr id="5" name="TextBox 4">
            <a:extLst>
              <a:ext uri="{FF2B5EF4-FFF2-40B4-BE49-F238E27FC236}">
                <a16:creationId xmlns:a16="http://schemas.microsoft.com/office/drawing/2014/main" id="{C00BC46F-C2E5-1F36-4E3B-E65C85AAB434}"/>
              </a:ext>
            </a:extLst>
          </p:cNvPr>
          <p:cNvSpPr txBox="1"/>
          <p:nvPr/>
        </p:nvSpPr>
        <p:spPr>
          <a:xfrm>
            <a:off x="2286000" y="1143000"/>
            <a:ext cx="4572000" cy="369332"/>
          </a:xfrm>
          <a:prstGeom prst="rect">
            <a:avLst/>
          </a:prstGeom>
          <a:noFill/>
        </p:spPr>
        <p:txBody>
          <a:bodyPr wrap="square">
            <a:spAutoFit/>
          </a:bodyPr>
          <a:lstStyle/>
          <a:p>
            <a:pPr algn="ctr">
              <a:defRPr sz="1800" b="1"/>
            </a:pPr>
            <a:r>
              <a:rPr lang="en-IN" dirty="0"/>
              <a:t>Students' CPR Test Scores</a:t>
            </a:r>
          </a:p>
        </p:txBody>
      </p:sp>
      <mc:AlternateContent xmlns:mc="http://schemas.openxmlformats.org/markup-compatibility/2006" xmlns:a14="http://schemas.microsoft.com/office/drawing/2010/main">
        <mc:Choice Requires="a14">
          <p:graphicFrame>
            <p:nvGraphicFramePr>
              <p:cNvPr id="3" name="Table Placeholder 2" descr="The table compares pretest scores (denoted x), posttest scores (denoted y), and the paired differences (formula is d subscript i equals y subscript i minus x subscript i) for ten individuals. &#10;The pretest scores are 60, 63, 68, 70, 71, 68, 72, 80, 83, and 79. &#10;The corresponding posttest scores are 80, 79, 83, 90, 83, 89, 94, 95, 96, and 93. &#10;The paired differences (d subscript i) are calculated by subtracting the posttest scores from the pretest scores for each individuals are: 20, 16, 15, 20, 12, 21, 22, 15, 13, and 14, respectively. The table highlights the improvement or change between the pretest and posttest scores."/>
              <p:cNvGraphicFramePr>
                <a:graphicFrameLocks noGrp="1"/>
              </p:cNvGraphicFramePr>
              <p:nvPr>
                <p:ph type="tbl" sz="quarter" idx="10"/>
                <p:extLst>
                  <p:ext uri="{D42A27DB-BD31-4B8C-83A1-F6EECF244321}">
                    <p14:modId xmlns:p14="http://schemas.microsoft.com/office/powerpoint/2010/main" val="1067213884"/>
                  </p:ext>
                </p:extLst>
              </p:nvPr>
            </p:nvGraphicFramePr>
            <p:xfrm>
              <a:off x="457200" y="1564640"/>
              <a:ext cx="8229600" cy="1407160"/>
            </p:xfrm>
            <a:graphic>
              <a:graphicData uri="http://schemas.openxmlformats.org/drawingml/2006/table">
                <a:tbl>
                  <a:tblPr firstRow="1" bandRow="1">
                    <a:tableStyleId>{2D5ABB26-0587-4C30-8999-92F81FD0307C}</a:tableStyleId>
                  </a:tblPr>
                  <a:tblGrid>
                    <a:gridCol w="1143000">
                      <a:extLst>
                        <a:ext uri="{9D8B030D-6E8A-4147-A177-3AD203B41FA5}">
                          <a16:colId xmlns:a16="http://schemas.microsoft.com/office/drawing/2014/main" val="20000"/>
                        </a:ext>
                      </a:extLst>
                    </a:gridCol>
                    <a:gridCol w="533400">
                      <a:extLst>
                        <a:ext uri="{9D8B030D-6E8A-4147-A177-3AD203B41FA5}">
                          <a16:colId xmlns:a16="http://schemas.microsoft.com/office/drawing/2014/main" val="20001"/>
                        </a:ext>
                      </a:extLst>
                    </a:gridCol>
                    <a:gridCol w="568035">
                      <a:extLst>
                        <a:ext uri="{9D8B030D-6E8A-4147-A177-3AD203B41FA5}">
                          <a16:colId xmlns:a16="http://schemas.microsoft.com/office/drawing/2014/main" val="20002"/>
                        </a:ext>
                      </a:extLst>
                    </a:gridCol>
                    <a:gridCol w="748145">
                      <a:extLst>
                        <a:ext uri="{9D8B030D-6E8A-4147-A177-3AD203B41FA5}">
                          <a16:colId xmlns:a16="http://schemas.microsoft.com/office/drawing/2014/main" val="20003"/>
                        </a:ext>
                      </a:extLst>
                    </a:gridCol>
                    <a:gridCol w="748145">
                      <a:extLst>
                        <a:ext uri="{9D8B030D-6E8A-4147-A177-3AD203B41FA5}">
                          <a16:colId xmlns:a16="http://schemas.microsoft.com/office/drawing/2014/main" val="20004"/>
                        </a:ext>
                      </a:extLst>
                    </a:gridCol>
                    <a:gridCol w="748145">
                      <a:extLst>
                        <a:ext uri="{9D8B030D-6E8A-4147-A177-3AD203B41FA5}">
                          <a16:colId xmlns:a16="http://schemas.microsoft.com/office/drawing/2014/main" val="20005"/>
                        </a:ext>
                      </a:extLst>
                    </a:gridCol>
                    <a:gridCol w="748145">
                      <a:extLst>
                        <a:ext uri="{9D8B030D-6E8A-4147-A177-3AD203B41FA5}">
                          <a16:colId xmlns:a16="http://schemas.microsoft.com/office/drawing/2014/main" val="20006"/>
                        </a:ext>
                      </a:extLst>
                    </a:gridCol>
                    <a:gridCol w="748145">
                      <a:extLst>
                        <a:ext uri="{9D8B030D-6E8A-4147-A177-3AD203B41FA5}">
                          <a16:colId xmlns:a16="http://schemas.microsoft.com/office/drawing/2014/main" val="20007"/>
                        </a:ext>
                      </a:extLst>
                    </a:gridCol>
                    <a:gridCol w="748145">
                      <a:extLst>
                        <a:ext uri="{9D8B030D-6E8A-4147-A177-3AD203B41FA5}">
                          <a16:colId xmlns:a16="http://schemas.microsoft.com/office/drawing/2014/main" val="20008"/>
                        </a:ext>
                      </a:extLst>
                    </a:gridCol>
                    <a:gridCol w="748145">
                      <a:extLst>
                        <a:ext uri="{9D8B030D-6E8A-4147-A177-3AD203B41FA5}">
                          <a16:colId xmlns:a16="http://schemas.microsoft.com/office/drawing/2014/main" val="20009"/>
                        </a:ext>
                      </a:extLst>
                    </a:gridCol>
                    <a:gridCol w="748150">
                      <a:extLst>
                        <a:ext uri="{9D8B030D-6E8A-4147-A177-3AD203B41FA5}">
                          <a16:colId xmlns:a16="http://schemas.microsoft.com/office/drawing/2014/main" val="20010"/>
                        </a:ext>
                      </a:extLst>
                    </a:gridCol>
                  </a:tblGrid>
                  <a:tr h="370840">
                    <a:tc>
                      <a:txBody>
                        <a:bodyPr/>
                        <a:lstStyle/>
                        <a:p>
                          <a:pPr algn="ctr">
                            <a:defRPr sz="1400" b="1"/>
                          </a:pPr>
                          <a:r>
                            <a:rPr sz="1400"/>
                            <a:t>Pretest Score, </a:t>
                          </a:r>
                          <a14:m>
                            <m:oMath xmlns:m="http://schemas.openxmlformats.org/officeDocument/2006/math">
                              <m:r>
                                <a:rPr sz="1400">
                                  <a:latin typeface="Cambria Math"/>
                                </a:rPr>
                                <m:t>𝑥</m:t>
                              </m:r>
                            </m:oMath>
                          </a14:m>
                          <a:endParaRPr sz="140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sz="1400">
                              <a:latin typeface="Cambria Math"/>
                            </a:rPr>
                            <a:t>60</a:t>
                          </a:r>
                        </a:p>
                      </a:txBody>
                      <a:tcPr>
                        <a:lnT w="12700" cap="flat" cmpd="sng" algn="ctr">
                          <a:solidFill>
                            <a:schemeClr val="tx1"/>
                          </a:solidFill>
                          <a:prstDash val="solid"/>
                          <a:round/>
                          <a:headEnd type="none" w="med" len="med"/>
                          <a:tailEnd type="none" w="med" len="med"/>
                        </a:lnT>
                      </a:tcPr>
                    </a:tc>
                    <a:tc>
                      <a:txBody>
                        <a:bodyPr/>
                        <a:lstStyle/>
                        <a:p>
                          <a:pPr algn="ctr"/>
                          <a:r>
                            <a:rPr sz="1400">
                              <a:latin typeface="Cambria Math"/>
                            </a:rPr>
                            <a:t>63</a:t>
                          </a:r>
                        </a:p>
                      </a:txBody>
                      <a:tcPr>
                        <a:lnT w="12700" cap="flat" cmpd="sng" algn="ctr">
                          <a:solidFill>
                            <a:schemeClr val="tx1"/>
                          </a:solidFill>
                          <a:prstDash val="solid"/>
                          <a:round/>
                          <a:headEnd type="none" w="med" len="med"/>
                          <a:tailEnd type="none" w="med" len="med"/>
                        </a:lnT>
                      </a:tcPr>
                    </a:tc>
                    <a:tc>
                      <a:txBody>
                        <a:bodyPr/>
                        <a:lstStyle/>
                        <a:p>
                          <a:pPr algn="ctr"/>
                          <a:r>
                            <a:rPr sz="1400">
                              <a:latin typeface="Cambria Math"/>
                            </a:rPr>
                            <a:t>68</a:t>
                          </a:r>
                        </a:p>
                      </a:txBody>
                      <a:tcPr>
                        <a:lnT w="12700" cap="flat" cmpd="sng" algn="ctr">
                          <a:solidFill>
                            <a:schemeClr val="tx1"/>
                          </a:solidFill>
                          <a:prstDash val="solid"/>
                          <a:round/>
                          <a:headEnd type="none" w="med" len="med"/>
                          <a:tailEnd type="none" w="med" len="med"/>
                        </a:lnT>
                      </a:tcPr>
                    </a:tc>
                    <a:tc>
                      <a:txBody>
                        <a:bodyPr/>
                        <a:lstStyle/>
                        <a:p>
                          <a:pPr algn="ctr"/>
                          <a:r>
                            <a:rPr sz="1400">
                              <a:latin typeface="Cambria Math"/>
                            </a:rPr>
                            <a:t>70</a:t>
                          </a:r>
                        </a:p>
                      </a:txBody>
                      <a:tcPr>
                        <a:lnT w="12700" cap="flat" cmpd="sng" algn="ctr">
                          <a:solidFill>
                            <a:schemeClr val="tx1"/>
                          </a:solidFill>
                          <a:prstDash val="solid"/>
                          <a:round/>
                          <a:headEnd type="none" w="med" len="med"/>
                          <a:tailEnd type="none" w="med" len="med"/>
                        </a:lnT>
                      </a:tcPr>
                    </a:tc>
                    <a:tc>
                      <a:txBody>
                        <a:bodyPr/>
                        <a:lstStyle/>
                        <a:p>
                          <a:pPr algn="ctr"/>
                          <a:r>
                            <a:rPr sz="1400" dirty="0">
                              <a:latin typeface="Cambria Math"/>
                            </a:rPr>
                            <a:t>71</a:t>
                          </a:r>
                        </a:p>
                      </a:txBody>
                      <a:tcPr>
                        <a:lnT w="12700" cap="flat" cmpd="sng" algn="ctr">
                          <a:solidFill>
                            <a:schemeClr val="tx1"/>
                          </a:solidFill>
                          <a:prstDash val="solid"/>
                          <a:round/>
                          <a:headEnd type="none" w="med" len="med"/>
                          <a:tailEnd type="none" w="med" len="med"/>
                        </a:lnT>
                      </a:tcPr>
                    </a:tc>
                    <a:tc>
                      <a:txBody>
                        <a:bodyPr/>
                        <a:lstStyle/>
                        <a:p>
                          <a:pPr algn="ctr"/>
                          <a:r>
                            <a:rPr sz="1400" dirty="0">
                              <a:latin typeface="Cambria Math"/>
                            </a:rPr>
                            <a:t>68</a:t>
                          </a:r>
                        </a:p>
                      </a:txBody>
                      <a:tcPr>
                        <a:lnT w="12700" cap="flat" cmpd="sng" algn="ctr">
                          <a:solidFill>
                            <a:schemeClr val="tx1"/>
                          </a:solidFill>
                          <a:prstDash val="solid"/>
                          <a:round/>
                          <a:headEnd type="none" w="med" len="med"/>
                          <a:tailEnd type="none" w="med" len="med"/>
                        </a:lnT>
                      </a:tcPr>
                    </a:tc>
                    <a:tc>
                      <a:txBody>
                        <a:bodyPr/>
                        <a:lstStyle/>
                        <a:p>
                          <a:pPr algn="ctr"/>
                          <a:r>
                            <a:rPr sz="1400">
                              <a:latin typeface="Cambria Math"/>
                            </a:rPr>
                            <a:t>72</a:t>
                          </a:r>
                        </a:p>
                      </a:txBody>
                      <a:tcPr>
                        <a:lnT w="12700" cap="flat" cmpd="sng" algn="ctr">
                          <a:solidFill>
                            <a:schemeClr val="tx1"/>
                          </a:solidFill>
                          <a:prstDash val="solid"/>
                          <a:round/>
                          <a:headEnd type="none" w="med" len="med"/>
                          <a:tailEnd type="none" w="med" len="med"/>
                        </a:lnT>
                      </a:tcPr>
                    </a:tc>
                    <a:tc>
                      <a:txBody>
                        <a:bodyPr/>
                        <a:lstStyle/>
                        <a:p>
                          <a:pPr algn="ctr"/>
                          <a:r>
                            <a:rPr sz="1400">
                              <a:latin typeface="Cambria Math"/>
                            </a:rPr>
                            <a:t>80</a:t>
                          </a:r>
                        </a:p>
                      </a:txBody>
                      <a:tcPr>
                        <a:lnT w="12700" cap="flat" cmpd="sng" algn="ctr">
                          <a:solidFill>
                            <a:schemeClr val="tx1"/>
                          </a:solidFill>
                          <a:prstDash val="solid"/>
                          <a:round/>
                          <a:headEnd type="none" w="med" len="med"/>
                          <a:tailEnd type="none" w="med" len="med"/>
                        </a:lnT>
                      </a:tcPr>
                    </a:tc>
                    <a:tc>
                      <a:txBody>
                        <a:bodyPr/>
                        <a:lstStyle/>
                        <a:p>
                          <a:pPr algn="ctr"/>
                          <a:r>
                            <a:rPr sz="1400">
                              <a:latin typeface="Cambria Math"/>
                            </a:rPr>
                            <a:t>83</a:t>
                          </a:r>
                        </a:p>
                      </a:txBody>
                      <a:tcPr>
                        <a:lnT w="12700" cap="flat" cmpd="sng" algn="ctr">
                          <a:solidFill>
                            <a:schemeClr val="tx1"/>
                          </a:solidFill>
                          <a:prstDash val="solid"/>
                          <a:round/>
                          <a:headEnd type="none" w="med" len="med"/>
                          <a:tailEnd type="none" w="med" len="med"/>
                        </a:lnT>
                      </a:tcPr>
                    </a:tc>
                    <a:tc>
                      <a:txBody>
                        <a:bodyPr/>
                        <a:lstStyle/>
                        <a:p>
                          <a:pPr algn="ctr"/>
                          <a:r>
                            <a:rPr sz="1400" dirty="0">
                              <a:latin typeface="Cambria Math"/>
                            </a:rPr>
                            <a:t>79</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370840">
                    <a:tc>
                      <a:txBody>
                        <a:bodyPr/>
                        <a:lstStyle/>
                        <a:p>
                          <a:pPr algn="ctr">
                            <a:defRPr sz="1400" b="1"/>
                          </a:pPr>
                          <a:r>
                            <a:rPr sz="1400" dirty="0"/>
                            <a:t>Posttest Score, </a:t>
                          </a:r>
                          <a14:m>
                            <m:oMath xmlns:m="http://schemas.openxmlformats.org/officeDocument/2006/math">
                              <m:r>
                                <a:rPr sz="1400">
                                  <a:latin typeface="Cambria Math"/>
                                </a:rPr>
                                <m:t>𝑦</m:t>
                              </m:r>
                            </m:oMath>
                          </a14:m>
                          <a:endParaRPr sz="1400" dirty="0"/>
                        </a:p>
                      </a:txBody>
                      <a:tcPr>
                        <a:lnL w="12700" cap="flat" cmpd="sng" algn="ctr">
                          <a:solidFill>
                            <a:schemeClr val="tx1"/>
                          </a:solidFill>
                          <a:prstDash val="solid"/>
                          <a:round/>
                          <a:headEnd type="none" w="med" len="med"/>
                          <a:tailEnd type="none" w="med" len="med"/>
                        </a:lnL>
                      </a:tcPr>
                    </a:tc>
                    <a:tc>
                      <a:txBody>
                        <a:bodyPr/>
                        <a:lstStyle/>
                        <a:p>
                          <a:pPr algn="ctr"/>
                          <a:r>
                            <a:rPr sz="1400">
                              <a:latin typeface="Cambria Math"/>
                            </a:rPr>
                            <a:t>80</a:t>
                          </a:r>
                        </a:p>
                      </a:txBody>
                      <a:tcPr/>
                    </a:tc>
                    <a:tc>
                      <a:txBody>
                        <a:bodyPr/>
                        <a:lstStyle/>
                        <a:p>
                          <a:pPr algn="ctr"/>
                          <a:r>
                            <a:rPr sz="1400" dirty="0">
                              <a:latin typeface="Cambria Math"/>
                            </a:rPr>
                            <a:t>79</a:t>
                          </a:r>
                        </a:p>
                      </a:txBody>
                      <a:tcPr/>
                    </a:tc>
                    <a:tc>
                      <a:txBody>
                        <a:bodyPr/>
                        <a:lstStyle/>
                        <a:p>
                          <a:pPr algn="ctr"/>
                          <a:r>
                            <a:rPr sz="1400">
                              <a:latin typeface="Cambria Math"/>
                            </a:rPr>
                            <a:t>83</a:t>
                          </a:r>
                        </a:p>
                      </a:txBody>
                      <a:tcPr/>
                    </a:tc>
                    <a:tc>
                      <a:txBody>
                        <a:bodyPr/>
                        <a:lstStyle/>
                        <a:p>
                          <a:pPr algn="ctr"/>
                          <a:r>
                            <a:rPr sz="1400">
                              <a:latin typeface="Cambria Math"/>
                            </a:rPr>
                            <a:t>90</a:t>
                          </a:r>
                        </a:p>
                      </a:txBody>
                      <a:tcPr/>
                    </a:tc>
                    <a:tc>
                      <a:txBody>
                        <a:bodyPr/>
                        <a:lstStyle/>
                        <a:p>
                          <a:pPr algn="ctr"/>
                          <a:r>
                            <a:rPr sz="1400">
                              <a:latin typeface="Cambria Math"/>
                            </a:rPr>
                            <a:t>83</a:t>
                          </a:r>
                        </a:p>
                      </a:txBody>
                      <a:tcPr/>
                    </a:tc>
                    <a:tc>
                      <a:txBody>
                        <a:bodyPr/>
                        <a:lstStyle/>
                        <a:p>
                          <a:pPr algn="ctr"/>
                          <a:r>
                            <a:rPr sz="1400">
                              <a:latin typeface="Cambria Math"/>
                            </a:rPr>
                            <a:t>89</a:t>
                          </a:r>
                        </a:p>
                      </a:txBody>
                      <a:tcPr/>
                    </a:tc>
                    <a:tc>
                      <a:txBody>
                        <a:bodyPr/>
                        <a:lstStyle/>
                        <a:p>
                          <a:pPr algn="ctr"/>
                          <a:r>
                            <a:rPr sz="1400">
                              <a:latin typeface="Cambria Math"/>
                            </a:rPr>
                            <a:t>94</a:t>
                          </a:r>
                        </a:p>
                      </a:txBody>
                      <a:tcPr/>
                    </a:tc>
                    <a:tc>
                      <a:txBody>
                        <a:bodyPr/>
                        <a:lstStyle/>
                        <a:p>
                          <a:pPr algn="ctr"/>
                          <a:r>
                            <a:rPr sz="1400">
                              <a:latin typeface="Cambria Math"/>
                            </a:rPr>
                            <a:t>95</a:t>
                          </a:r>
                        </a:p>
                      </a:txBody>
                      <a:tcPr/>
                    </a:tc>
                    <a:tc>
                      <a:txBody>
                        <a:bodyPr/>
                        <a:lstStyle/>
                        <a:p>
                          <a:pPr algn="ctr"/>
                          <a:r>
                            <a:rPr sz="1400">
                              <a:latin typeface="Cambria Math"/>
                            </a:rPr>
                            <a:t>96</a:t>
                          </a:r>
                        </a:p>
                      </a:txBody>
                      <a:tcPr/>
                    </a:tc>
                    <a:tc>
                      <a:txBody>
                        <a:bodyPr/>
                        <a:lstStyle/>
                        <a:p>
                          <a:pPr algn="ctr"/>
                          <a:r>
                            <a:rPr sz="1400">
                              <a:latin typeface="Cambria Math"/>
                            </a:rPr>
                            <a:t>93</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2"/>
                      </a:ext>
                    </a:extLst>
                  </a:tr>
                  <a:tr h="370840">
                    <a:tc>
                      <a:txBody>
                        <a:bodyPr/>
                        <a:lstStyle/>
                        <a:p>
                          <a:pPr algn="ctr">
                            <a:defRPr sz="1400" b="1"/>
                          </a:pPr>
                          <a14:m>
                            <m:oMathPara xmlns:m="http://schemas.openxmlformats.org/officeDocument/2006/math">
                              <m:oMathParaPr>
                                <m:jc m:val="centerGroup"/>
                              </m:oMathParaPr>
                              <m:oMath xmlns:m="http://schemas.openxmlformats.org/officeDocument/2006/math">
                                <m:sSub>
                                  <m:sSubPr>
                                    <m:ctrlPr>
                                      <a:rPr sz="1400" i="1">
                                        <a:latin typeface="Cambria Math" panose="02040503050406030204" pitchFamily="18" charset="0"/>
                                      </a:rPr>
                                    </m:ctrlPr>
                                  </m:sSubPr>
                                  <m:e>
                                    <m:r>
                                      <a:rPr sz="1400">
                                        <a:latin typeface="Cambria Math"/>
                                      </a:rPr>
                                      <m:t>𝑑</m:t>
                                    </m:r>
                                  </m:e>
                                  <m:sub>
                                    <m:r>
                                      <a:rPr sz="1400">
                                        <a:latin typeface="Cambria Math"/>
                                      </a:rPr>
                                      <m:t>𝑖</m:t>
                                    </m:r>
                                  </m:sub>
                                </m:sSub>
                                <m:r>
                                  <a:rPr sz="1400">
                                    <a:latin typeface="Cambria Math"/>
                                  </a:rPr>
                                  <m:t>=</m:t>
                                </m:r>
                                <m:sSub>
                                  <m:sSubPr>
                                    <m:ctrlPr>
                                      <a:rPr sz="1400" i="1">
                                        <a:latin typeface="Cambria Math" panose="02040503050406030204" pitchFamily="18" charset="0"/>
                                      </a:rPr>
                                    </m:ctrlPr>
                                  </m:sSubPr>
                                  <m:e>
                                    <m:r>
                                      <a:rPr sz="1400">
                                        <a:latin typeface="Cambria Math"/>
                                      </a:rPr>
                                      <m:t>𝑦</m:t>
                                    </m:r>
                                  </m:e>
                                  <m:sub>
                                    <m:r>
                                      <a:rPr sz="1400">
                                        <a:latin typeface="Cambria Math"/>
                                      </a:rPr>
                                      <m:t>𝑖</m:t>
                                    </m:r>
                                  </m:sub>
                                </m:sSub>
                                <m:r>
                                  <a:rPr sz="1400">
                                    <a:latin typeface="Cambria Math"/>
                                  </a:rPr>
                                  <m:t>−</m:t>
                                </m:r>
                                <m:sSub>
                                  <m:sSubPr>
                                    <m:ctrlPr>
                                      <a:rPr sz="1400" i="1">
                                        <a:latin typeface="Cambria Math" panose="02040503050406030204" pitchFamily="18" charset="0"/>
                                      </a:rPr>
                                    </m:ctrlPr>
                                  </m:sSubPr>
                                  <m:e>
                                    <m:r>
                                      <a:rPr sz="1400">
                                        <a:latin typeface="Cambria Math"/>
                                      </a:rPr>
                                      <m:t>𝑥</m:t>
                                    </m:r>
                                  </m:e>
                                  <m:sub>
                                    <m:r>
                                      <a:rPr sz="1400">
                                        <a:latin typeface="Cambria Math"/>
                                      </a:rPr>
                                      <m:t>𝑖</m:t>
                                    </m:r>
                                  </m:sub>
                                </m:sSub>
                              </m:oMath>
                            </m:oMathPara>
                          </a14:m>
                          <a:endParaRPr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sz="1400">
                              <a:latin typeface="Cambria Math"/>
                            </a:rPr>
                            <a:t>20</a:t>
                          </a:r>
                        </a:p>
                      </a:txBody>
                      <a:tcPr>
                        <a:lnB w="12700" cap="flat" cmpd="sng" algn="ctr">
                          <a:solidFill>
                            <a:schemeClr val="tx1"/>
                          </a:solidFill>
                          <a:prstDash val="solid"/>
                          <a:round/>
                          <a:headEnd type="none" w="med" len="med"/>
                          <a:tailEnd type="none" w="med" len="med"/>
                        </a:lnB>
                      </a:tcPr>
                    </a:tc>
                    <a:tc>
                      <a:txBody>
                        <a:bodyPr/>
                        <a:lstStyle/>
                        <a:p>
                          <a:pPr algn="ctr"/>
                          <a:r>
                            <a:rPr sz="1400">
                              <a:latin typeface="Cambria Math"/>
                            </a:rPr>
                            <a:t>16</a:t>
                          </a:r>
                        </a:p>
                      </a:txBody>
                      <a:tcPr>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15</a:t>
                          </a:r>
                        </a:p>
                      </a:txBody>
                      <a:tcPr>
                        <a:lnB w="12700" cap="flat" cmpd="sng" algn="ctr">
                          <a:solidFill>
                            <a:schemeClr val="tx1"/>
                          </a:solidFill>
                          <a:prstDash val="solid"/>
                          <a:round/>
                          <a:headEnd type="none" w="med" len="med"/>
                          <a:tailEnd type="none" w="med" len="med"/>
                        </a:lnB>
                      </a:tcPr>
                    </a:tc>
                    <a:tc>
                      <a:txBody>
                        <a:bodyPr/>
                        <a:lstStyle/>
                        <a:p>
                          <a:pPr algn="ctr"/>
                          <a:r>
                            <a:rPr sz="1400">
                              <a:latin typeface="Cambria Math"/>
                            </a:rPr>
                            <a:t>20</a:t>
                          </a:r>
                        </a:p>
                      </a:txBody>
                      <a:tcPr>
                        <a:lnB w="12700" cap="flat" cmpd="sng" algn="ctr">
                          <a:solidFill>
                            <a:schemeClr val="tx1"/>
                          </a:solidFill>
                          <a:prstDash val="solid"/>
                          <a:round/>
                          <a:headEnd type="none" w="med" len="med"/>
                          <a:tailEnd type="none" w="med" len="med"/>
                        </a:lnB>
                      </a:tcPr>
                    </a:tc>
                    <a:tc>
                      <a:txBody>
                        <a:bodyPr/>
                        <a:lstStyle/>
                        <a:p>
                          <a:pPr algn="ctr"/>
                          <a:r>
                            <a:rPr sz="1400">
                              <a:latin typeface="Cambria Math"/>
                            </a:rPr>
                            <a:t>12</a:t>
                          </a:r>
                        </a:p>
                      </a:txBody>
                      <a:tcPr>
                        <a:lnB w="12700" cap="flat" cmpd="sng" algn="ctr">
                          <a:solidFill>
                            <a:schemeClr val="tx1"/>
                          </a:solidFill>
                          <a:prstDash val="solid"/>
                          <a:round/>
                          <a:headEnd type="none" w="med" len="med"/>
                          <a:tailEnd type="none" w="med" len="med"/>
                        </a:lnB>
                      </a:tcPr>
                    </a:tc>
                    <a:tc>
                      <a:txBody>
                        <a:bodyPr/>
                        <a:lstStyle/>
                        <a:p>
                          <a:pPr algn="ctr"/>
                          <a:r>
                            <a:rPr sz="1400">
                              <a:latin typeface="Cambria Math"/>
                            </a:rPr>
                            <a:t>21</a:t>
                          </a:r>
                        </a:p>
                      </a:txBody>
                      <a:tcPr>
                        <a:lnB w="12700" cap="flat" cmpd="sng" algn="ctr">
                          <a:solidFill>
                            <a:schemeClr val="tx1"/>
                          </a:solidFill>
                          <a:prstDash val="solid"/>
                          <a:round/>
                          <a:headEnd type="none" w="med" len="med"/>
                          <a:tailEnd type="none" w="med" len="med"/>
                        </a:lnB>
                      </a:tcPr>
                    </a:tc>
                    <a:tc>
                      <a:txBody>
                        <a:bodyPr/>
                        <a:lstStyle/>
                        <a:p>
                          <a:pPr algn="ctr"/>
                          <a:r>
                            <a:rPr sz="1400">
                              <a:latin typeface="Cambria Math"/>
                            </a:rPr>
                            <a:t>22</a:t>
                          </a:r>
                        </a:p>
                      </a:txBody>
                      <a:tcPr>
                        <a:lnB w="12700" cap="flat" cmpd="sng" algn="ctr">
                          <a:solidFill>
                            <a:schemeClr val="tx1"/>
                          </a:solidFill>
                          <a:prstDash val="solid"/>
                          <a:round/>
                          <a:headEnd type="none" w="med" len="med"/>
                          <a:tailEnd type="none" w="med" len="med"/>
                        </a:lnB>
                      </a:tcPr>
                    </a:tc>
                    <a:tc>
                      <a:txBody>
                        <a:bodyPr/>
                        <a:lstStyle/>
                        <a:p>
                          <a:pPr algn="ctr"/>
                          <a:r>
                            <a:rPr sz="1400">
                              <a:latin typeface="Cambria Math"/>
                            </a:rPr>
                            <a:t>15</a:t>
                          </a:r>
                        </a:p>
                      </a:txBody>
                      <a:tcPr>
                        <a:lnB w="12700" cap="flat" cmpd="sng" algn="ctr">
                          <a:solidFill>
                            <a:schemeClr val="tx1"/>
                          </a:solidFill>
                          <a:prstDash val="solid"/>
                          <a:round/>
                          <a:headEnd type="none" w="med" len="med"/>
                          <a:tailEnd type="none" w="med" len="med"/>
                        </a:lnB>
                      </a:tcPr>
                    </a:tc>
                    <a:tc>
                      <a:txBody>
                        <a:bodyPr/>
                        <a:lstStyle/>
                        <a:p>
                          <a:pPr algn="ctr"/>
                          <a:r>
                            <a:rPr sz="1400">
                              <a:latin typeface="Cambria Math"/>
                            </a:rPr>
                            <a:t>13</a:t>
                          </a:r>
                        </a:p>
                      </a:txBody>
                      <a:tcPr>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14</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mc:Choice>
        <mc:Fallback xmlns="">
          <p:graphicFrame>
            <p:nvGraphicFramePr>
              <p:cNvPr id="3" name="Table Placeholder 2" descr="The table compares pretest scores (denoted x), posttest scores (denoted y), and the paired differences (formula is d subscript i equals y subscript i minus x subscript i) for ten individuals. &#10;The pretest scores are 60, 63, 68, 70, 71, 68, 72, 80, 83, and 79. &#10;The corresponding posttest scores are 80, 79, 83, 90, 83, 89, 94, 95, 96, and 93. &#10;The paired differences (d subscript i) are calculated by subtracting the posttest scores from the pretest scores for each individuals are: 20, 16, 15, 20, 12, 21, 22, 15, 13, and 14, respectively. The table highlights the improvement or change between the pretest and posttest scores."/>
              <p:cNvGraphicFramePr>
                <a:graphicFrameLocks noGrp="1"/>
              </p:cNvGraphicFramePr>
              <p:nvPr>
                <p:ph type="tbl" sz="quarter" idx="10"/>
                <p:extLst>
                  <p:ext uri="{D42A27DB-BD31-4B8C-83A1-F6EECF244321}">
                    <p14:modId xmlns:p14="http://schemas.microsoft.com/office/powerpoint/2010/main" val="1067213884"/>
                  </p:ext>
                </p:extLst>
              </p:nvPr>
            </p:nvGraphicFramePr>
            <p:xfrm>
              <a:off x="457200" y="1564640"/>
              <a:ext cx="8229600" cy="1407160"/>
            </p:xfrm>
            <a:graphic>
              <a:graphicData uri="http://schemas.openxmlformats.org/drawingml/2006/table">
                <a:tbl>
                  <a:tblPr firstRow="1" bandRow="1">
                    <a:tableStyleId>{2D5ABB26-0587-4C30-8999-92F81FD0307C}</a:tableStyleId>
                  </a:tblPr>
                  <a:tblGrid>
                    <a:gridCol w="1143000">
                      <a:extLst>
                        <a:ext uri="{9D8B030D-6E8A-4147-A177-3AD203B41FA5}">
                          <a16:colId xmlns:a16="http://schemas.microsoft.com/office/drawing/2014/main" val="20000"/>
                        </a:ext>
                      </a:extLst>
                    </a:gridCol>
                    <a:gridCol w="533400">
                      <a:extLst>
                        <a:ext uri="{9D8B030D-6E8A-4147-A177-3AD203B41FA5}">
                          <a16:colId xmlns:a16="http://schemas.microsoft.com/office/drawing/2014/main" val="20001"/>
                        </a:ext>
                      </a:extLst>
                    </a:gridCol>
                    <a:gridCol w="568035">
                      <a:extLst>
                        <a:ext uri="{9D8B030D-6E8A-4147-A177-3AD203B41FA5}">
                          <a16:colId xmlns:a16="http://schemas.microsoft.com/office/drawing/2014/main" val="20002"/>
                        </a:ext>
                      </a:extLst>
                    </a:gridCol>
                    <a:gridCol w="748145">
                      <a:extLst>
                        <a:ext uri="{9D8B030D-6E8A-4147-A177-3AD203B41FA5}">
                          <a16:colId xmlns:a16="http://schemas.microsoft.com/office/drawing/2014/main" val="20003"/>
                        </a:ext>
                      </a:extLst>
                    </a:gridCol>
                    <a:gridCol w="748145">
                      <a:extLst>
                        <a:ext uri="{9D8B030D-6E8A-4147-A177-3AD203B41FA5}">
                          <a16:colId xmlns:a16="http://schemas.microsoft.com/office/drawing/2014/main" val="20004"/>
                        </a:ext>
                      </a:extLst>
                    </a:gridCol>
                    <a:gridCol w="748145">
                      <a:extLst>
                        <a:ext uri="{9D8B030D-6E8A-4147-A177-3AD203B41FA5}">
                          <a16:colId xmlns:a16="http://schemas.microsoft.com/office/drawing/2014/main" val="20005"/>
                        </a:ext>
                      </a:extLst>
                    </a:gridCol>
                    <a:gridCol w="748145">
                      <a:extLst>
                        <a:ext uri="{9D8B030D-6E8A-4147-A177-3AD203B41FA5}">
                          <a16:colId xmlns:a16="http://schemas.microsoft.com/office/drawing/2014/main" val="20006"/>
                        </a:ext>
                      </a:extLst>
                    </a:gridCol>
                    <a:gridCol w="748145">
                      <a:extLst>
                        <a:ext uri="{9D8B030D-6E8A-4147-A177-3AD203B41FA5}">
                          <a16:colId xmlns:a16="http://schemas.microsoft.com/office/drawing/2014/main" val="20007"/>
                        </a:ext>
                      </a:extLst>
                    </a:gridCol>
                    <a:gridCol w="748145">
                      <a:extLst>
                        <a:ext uri="{9D8B030D-6E8A-4147-A177-3AD203B41FA5}">
                          <a16:colId xmlns:a16="http://schemas.microsoft.com/office/drawing/2014/main" val="20008"/>
                        </a:ext>
                      </a:extLst>
                    </a:gridCol>
                    <a:gridCol w="748145">
                      <a:extLst>
                        <a:ext uri="{9D8B030D-6E8A-4147-A177-3AD203B41FA5}">
                          <a16:colId xmlns:a16="http://schemas.microsoft.com/office/drawing/2014/main" val="20009"/>
                        </a:ext>
                      </a:extLst>
                    </a:gridCol>
                    <a:gridCol w="748150">
                      <a:extLst>
                        <a:ext uri="{9D8B030D-6E8A-4147-A177-3AD203B41FA5}">
                          <a16:colId xmlns:a16="http://schemas.microsoft.com/office/drawing/2014/main" val="20010"/>
                        </a:ext>
                      </a:extLst>
                    </a:gridCol>
                  </a:tblGrid>
                  <a:tr h="518160">
                    <a:tc>
                      <a:txBody>
                        <a:bodyPr/>
                        <a:lstStyle/>
                        <a:p>
                          <a:endParaRPr 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blipFill>
                          <a:blip r:embed="rId2"/>
                          <a:stretch>
                            <a:fillRect l="-1064" t="-2353" r="-619681" b="-175294"/>
                          </a:stretch>
                        </a:blipFill>
                      </a:tcPr>
                    </a:tc>
                    <a:tc>
                      <a:txBody>
                        <a:bodyPr/>
                        <a:lstStyle/>
                        <a:p>
                          <a:pPr algn="ctr"/>
                          <a:r>
                            <a:rPr sz="1400">
                              <a:latin typeface="Cambria Math"/>
                            </a:rPr>
                            <a:t>60</a:t>
                          </a:r>
                        </a:p>
                      </a:txBody>
                      <a:tcPr>
                        <a:lnT w="12700" cap="flat" cmpd="sng" algn="ctr">
                          <a:solidFill>
                            <a:schemeClr val="tx1"/>
                          </a:solidFill>
                          <a:prstDash val="solid"/>
                          <a:round/>
                          <a:headEnd type="none" w="med" len="med"/>
                          <a:tailEnd type="none" w="med" len="med"/>
                        </a:lnT>
                      </a:tcPr>
                    </a:tc>
                    <a:tc>
                      <a:txBody>
                        <a:bodyPr/>
                        <a:lstStyle/>
                        <a:p>
                          <a:pPr algn="ctr"/>
                          <a:r>
                            <a:rPr sz="1400">
                              <a:latin typeface="Cambria Math"/>
                            </a:rPr>
                            <a:t>63</a:t>
                          </a:r>
                        </a:p>
                      </a:txBody>
                      <a:tcPr>
                        <a:lnT w="12700" cap="flat" cmpd="sng" algn="ctr">
                          <a:solidFill>
                            <a:schemeClr val="tx1"/>
                          </a:solidFill>
                          <a:prstDash val="solid"/>
                          <a:round/>
                          <a:headEnd type="none" w="med" len="med"/>
                          <a:tailEnd type="none" w="med" len="med"/>
                        </a:lnT>
                      </a:tcPr>
                    </a:tc>
                    <a:tc>
                      <a:txBody>
                        <a:bodyPr/>
                        <a:lstStyle/>
                        <a:p>
                          <a:pPr algn="ctr"/>
                          <a:r>
                            <a:rPr sz="1400">
                              <a:latin typeface="Cambria Math"/>
                            </a:rPr>
                            <a:t>68</a:t>
                          </a:r>
                        </a:p>
                      </a:txBody>
                      <a:tcPr>
                        <a:lnT w="12700" cap="flat" cmpd="sng" algn="ctr">
                          <a:solidFill>
                            <a:schemeClr val="tx1"/>
                          </a:solidFill>
                          <a:prstDash val="solid"/>
                          <a:round/>
                          <a:headEnd type="none" w="med" len="med"/>
                          <a:tailEnd type="none" w="med" len="med"/>
                        </a:lnT>
                      </a:tcPr>
                    </a:tc>
                    <a:tc>
                      <a:txBody>
                        <a:bodyPr/>
                        <a:lstStyle/>
                        <a:p>
                          <a:pPr algn="ctr"/>
                          <a:r>
                            <a:rPr sz="1400">
                              <a:latin typeface="Cambria Math"/>
                            </a:rPr>
                            <a:t>70</a:t>
                          </a:r>
                        </a:p>
                      </a:txBody>
                      <a:tcPr>
                        <a:lnT w="12700" cap="flat" cmpd="sng" algn="ctr">
                          <a:solidFill>
                            <a:schemeClr val="tx1"/>
                          </a:solidFill>
                          <a:prstDash val="solid"/>
                          <a:round/>
                          <a:headEnd type="none" w="med" len="med"/>
                          <a:tailEnd type="none" w="med" len="med"/>
                        </a:lnT>
                      </a:tcPr>
                    </a:tc>
                    <a:tc>
                      <a:txBody>
                        <a:bodyPr/>
                        <a:lstStyle/>
                        <a:p>
                          <a:pPr algn="ctr"/>
                          <a:r>
                            <a:rPr sz="1400" dirty="0">
                              <a:latin typeface="Cambria Math"/>
                            </a:rPr>
                            <a:t>71</a:t>
                          </a:r>
                        </a:p>
                      </a:txBody>
                      <a:tcPr>
                        <a:lnT w="12700" cap="flat" cmpd="sng" algn="ctr">
                          <a:solidFill>
                            <a:schemeClr val="tx1"/>
                          </a:solidFill>
                          <a:prstDash val="solid"/>
                          <a:round/>
                          <a:headEnd type="none" w="med" len="med"/>
                          <a:tailEnd type="none" w="med" len="med"/>
                        </a:lnT>
                      </a:tcPr>
                    </a:tc>
                    <a:tc>
                      <a:txBody>
                        <a:bodyPr/>
                        <a:lstStyle/>
                        <a:p>
                          <a:pPr algn="ctr"/>
                          <a:r>
                            <a:rPr sz="1400" dirty="0">
                              <a:latin typeface="Cambria Math"/>
                            </a:rPr>
                            <a:t>68</a:t>
                          </a:r>
                        </a:p>
                      </a:txBody>
                      <a:tcPr>
                        <a:lnT w="12700" cap="flat" cmpd="sng" algn="ctr">
                          <a:solidFill>
                            <a:schemeClr val="tx1"/>
                          </a:solidFill>
                          <a:prstDash val="solid"/>
                          <a:round/>
                          <a:headEnd type="none" w="med" len="med"/>
                          <a:tailEnd type="none" w="med" len="med"/>
                        </a:lnT>
                      </a:tcPr>
                    </a:tc>
                    <a:tc>
                      <a:txBody>
                        <a:bodyPr/>
                        <a:lstStyle/>
                        <a:p>
                          <a:pPr algn="ctr"/>
                          <a:r>
                            <a:rPr sz="1400">
                              <a:latin typeface="Cambria Math"/>
                            </a:rPr>
                            <a:t>72</a:t>
                          </a:r>
                        </a:p>
                      </a:txBody>
                      <a:tcPr>
                        <a:lnT w="12700" cap="flat" cmpd="sng" algn="ctr">
                          <a:solidFill>
                            <a:schemeClr val="tx1"/>
                          </a:solidFill>
                          <a:prstDash val="solid"/>
                          <a:round/>
                          <a:headEnd type="none" w="med" len="med"/>
                          <a:tailEnd type="none" w="med" len="med"/>
                        </a:lnT>
                      </a:tcPr>
                    </a:tc>
                    <a:tc>
                      <a:txBody>
                        <a:bodyPr/>
                        <a:lstStyle/>
                        <a:p>
                          <a:pPr algn="ctr"/>
                          <a:r>
                            <a:rPr sz="1400">
                              <a:latin typeface="Cambria Math"/>
                            </a:rPr>
                            <a:t>80</a:t>
                          </a:r>
                        </a:p>
                      </a:txBody>
                      <a:tcPr>
                        <a:lnT w="12700" cap="flat" cmpd="sng" algn="ctr">
                          <a:solidFill>
                            <a:schemeClr val="tx1"/>
                          </a:solidFill>
                          <a:prstDash val="solid"/>
                          <a:round/>
                          <a:headEnd type="none" w="med" len="med"/>
                          <a:tailEnd type="none" w="med" len="med"/>
                        </a:lnT>
                      </a:tcPr>
                    </a:tc>
                    <a:tc>
                      <a:txBody>
                        <a:bodyPr/>
                        <a:lstStyle/>
                        <a:p>
                          <a:pPr algn="ctr"/>
                          <a:r>
                            <a:rPr sz="1400">
                              <a:latin typeface="Cambria Math"/>
                            </a:rPr>
                            <a:t>83</a:t>
                          </a:r>
                        </a:p>
                      </a:txBody>
                      <a:tcPr>
                        <a:lnT w="12700" cap="flat" cmpd="sng" algn="ctr">
                          <a:solidFill>
                            <a:schemeClr val="tx1"/>
                          </a:solidFill>
                          <a:prstDash val="solid"/>
                          <a:round/>
                          <a:headEnd type="none" w="med" len="med"/>
                          <a:tailEnd type="none" w="med" len="med"/>
                        </a:lnT>
                      </a:tcPr>
                    </a:tc>
                    <a:tc>
                      <a:txBody>
                        <a:bodyPr/>
                        <a:lstStyle/>
                        <a:p>
                          <a:pPr algn="ctr"/>
                          <a:r>
                            <a:rPr sz="1400" dirty="0">
                              <a:latin typeface="Cambria Math"/>
                            </a:rPr>
                            <a:t>79</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518160">
                    <a:tc>
                      <a:txBody>
                        <a:bodyPr/>
                        <a:lstStyle/>
                        <a:p>
                          <a:endParaRPr lang="en-US"/>
                        </a:p>
                      </a:txBody>
                      <a:tcPr>
                        <a:lnL w="12700" cap="flat" cmpd="sng" algn="ctr">
                          <a:solidFill>
                            <a:schemeClr val="tx1"/>
                          </a:solidFill>
                          <a:prstDash val="solid"/>
                          <a:round/>
                          <a:headEnd type="none" w="med" len="med"/>
                          <a:tailEnd type="none" w="med" len="med"/>
                        </a:lnL>
                        <a:blipFill>
                          <a:blip r:embed="rId2"/>
                          <a:stretch>
                            <a:fillRect l="-1064" t="-101163" r="-619681" b="-73256"/>
                          </a:stretch>
                        </a:blipFill>
                      </a:tcPr>
                    </a:tc>
                    <a:tc>
                      <a:txBody>
                        <a:bodyPr/>
                        <a:lstStyle/>
                        <a:p>
                          <a:pPr algn="ctr"/>
                          <a:r>
                            <a:rPr sz="1400">
                              <a:latin typeface="Cambria Math"/>
                            </a:rPr>
                            <a:t>80</a:t>
                          </a:r>
                        </a:p>
                      </a:txBody>
                      <a:tcPr/>
                    </a:tc>
                    <a:tc>
                      <a:txBody>
                        <a:bodyPr/>
                        <a:lstStyle/>
                        <a:p>
                          <a:pPr algn="ctr"/>
                          <a:r>
                            <a:rPr sz="1400" dirty="0">
                              <a:latin typeface="Cambria Math"/>
                            </a:rPr>
                            <a:t>79</a:t>
                          </a:r>
                        </a:p>
                      </a:txBody>
                      <a:tcPr/>
                    </a:tc>
                    <a:tc>
                      <a:txBody>
                        <a:bodyPr/>
                        <a:lstStyle/>
                        <a:p>
                          <a:pPr algn="ctr"/>
                          <a:r>
                            <a:rPr sz="1400">
                              <a:latin typeface="Cambria Math"/>
                            </a:rPr>
                            <a:t>83</a:t>
                          </a:r>
                        </a:p>
                      </a:txBody>
                      <a:tcPr/>
                    </a:tc>
                    <a:tc>
                      <a:txBody>
                        <a:bodyPr/>
                        <a:lstStyle/>
                        <a:p>
                          <a:pPr algn="ctr"/>
                          <a:r>
                            <a:rPr sz="1400">
                              <a:latin typeface="Cambria Math"/>
                            </a:rPr>
                            <a:t>90</a:t>
                          </a:r>
                        </a:p>
                      </a:txBody>
                      <a:tcPr/>
                    </a:tc>
                    <a:tc>
                      <a:txBody>
                        <a:bodyPr/>
                        <a:lstStyle/>
                        <a:p>
                          <a:pPr algn="ctr"/>
                          <a:r>
                            <a:rPr sz="1400">
                              <a:latin typeface="Cambria Math"/>
                            </a:rPr>
                            <a:t>83</a:t>
                          </a:r>
                        </a:p>
                      </a:txBody>
                      <a:tcPr/>
                    </a:tc>
                    <a:tc>
                      <a:txBody>
                        <a:bodyPr/>
                        <a:lstStyle/>
                        <a:p>
                          <a:pPr algn="ctr"/>
                          <a:r>
                            <a:rPr sz="1400">
                              <a:latin typeface="Cambria Math"/>
                            </a:rPr>
                            <a:t>89</a:t>
                          </a:r>
                        </a:p>
                      </a:txBody>
                      <a:tcPr/>
                    </a:tc>
                    <a:tc>
                      <a:txBody>
                        <a:bodyPr/>
                        <a:lstStyle/>
                        <a:p>
                          <a:pPr algn="ctr"/>
                          <a:r>
                            <a:rPr sz="1400">
                              <a:latin typeface="Cambria Math"/>
                            </a:rPr>
                            <a:t>94</a:t>
                          </a:r>
                        </a:p>
                      </a:txBody>
                      <a:tcPr/>
                    </a:tc>
                    <a:tc>
                      <a:txBody>
                        <a:bodyPr/>
                        <a:lstStyle/>
                        <a:p>
                          <a:pPr algn="ctr"/>
                          <a:r>
                            <a:rPr sz="1400">
                              <a:latin typeface="Cambria Math"/>
                            </a:rPr>
                            <a:t>95</a:t>
                          </a:r>
                        </a:p>
                      </a:txBody>
                      <a:tcPr/>
                    </a:tc>
                    <a:tc>
                      <a:txBody>
                        <a:bodyPr/>
                        <a:lstStyle/>
                        <a:p>
                          <a:pPr algn="ctr"/>
                          <a:r>
                            <a:rPr sz="1400">
                              <a:latin typeface="Cambria Math"/>
                            </a:rPr>
                            <a:t>96</a:t>
                          </a:r>
                        </a:p>
                      </a:txBody>
                      <a:tcPr/>
                    </a:tc>
                    <a:tc>
                      <a:txBody>
                        <a:bodyPr/>
                        <a:lstStyle/>
                        <a:p>
                          <a:pPr algn="ctr"/>
                          <a:r>
                            <a:rPr sz="1400">
                              <a:latin typeface="Cambria Math"/>
                            </a:rPr>
                            <a:t>93</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2"/>
                      </a:ext>
                    </a:extLst>
                  </a:tr>
                  <a:tr h="370840">
                    <a:tc>
                      <a:txBody>
                        <a:bodyPr/>
                        <a:lstStyle/>
                        <a:p>
                          <a:endParaRPr lang="en-US"/>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blipFill>
                          <a:blip r:embed="rId2"/>
                          <a:stretch>
                            <a:fillRect l="-1064" t="-283607" r="-619681" b="-3279"/>
                          </a:stretch>
                        </a:blipFill>
                      </a:tcPr>
                    </a:tc>
                    <a:tc>
                      <a:txBody>
                        <a:bodyPr/>
                        <a:lstStyle/>
                        <a:p>
                          <a:pPr algn="ctr"/>
                          <a:r>
                            <a:rPr sz="1400">
                              <a:latin typeface="Cambria Math"/>
                            </a:rPr>
                            <a:t>20</a:t>
                          </a:r>
                        </a:p>
                      </a:txBody>
                      <a:tcPr>
                        <a:lnB w="12700" cap="flat" cmpd="sng" algn="ctr">
                          <a:solidFill>
                            <a:schemeClr val="tx1"/>
                          </a:solidFill>
                          <a:prstDash val="solid"/>
                          <a:round/>
                          <a:headEnd type="none" w="med" len="med"/>
                          <a:tailEnd type="none" w="med" len="med"/>
                        </a:lnB>
                      </a:tcPr>
                    </a:tc>
                    <a:tc>
                      <a:txBody>
                        <a:bodyPr/>
                        <a:lstStyle/>
                        <a:p>
                          <a:pPr algn="ctr"/>
                          <a:r>
                            <a:rPr sz="1400">
                              <a:latin typeface="Cambria Math"/>
                            </a:rPr>
                            <a:t>16</a:t>
                          </a:r>
                        </a:p>
                      </a:txBody>
                      <a:tcPr>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15</a:t>
                          </a:r>
                        </a:p>
                      </a:txBody>
                      <a:tcPr>
                        <a:lnB w="12700" cap="flat" cmpd="sng" algn="ctr">
                          <a:solidFill>
                            <a:schemeClr val="tx1"/>
                          </a:solidFill>
                          <a:prstDash val="solid"/>
                          <a:round/>
                          <a:headEnd type="none" w="med" len="med"/>
                          <a:tailEnd type="none" w="med" len="med"/>
                        </a:lnB>
                      </a:tcPr>
                    </a:tc>
                    <a:tc>
                      <a:txBody>
                        <a:bodyPr/>
                        <a:lstStyle/>
                        <a:p>
                          <a:pPr algn="ctr"/>
                          <a:r>
                            <a:rPr sz="1400">
                              <a:latin typeface="Cambria Math"/>
                            </a:rPr>
                            <a:t>20</a:t>
                          </a:r>
                        </a:p>
                      </a:txBody>
                      <a:tcPr>
                        <a:lnB w="12700" cap="flat" cmpd="sng" algn="ctr">
                          <a:solidFill>
                            <a:schemeClr val="tx1"/>
                          </a:solidFill>
                          <a:prstDash val="solid"/>
                          <a:round/>
                          <a:headEnd type="none" w="med" len="med"/>
                          <a:tailEnd type="none" w="med" len="med"/>
                        </a:lnB>
                      </a:tcPr>
                    </a:tc>
                    <a:tc>
                      <a:txBody>
                        <a:bodyPr/>
                        <a:lstStyle/>
                        <a:p>
                          <a:pPr algn="ctr"/>
                          <a:r>
                            <a:rPr sz="1400">
                              <a:latin typeface="Cambria Math"/>
                            </a:rPr>
                            <a:t>12</a:t>
                          </a:r>
                        </a:p>
                      </a:txBody>
                      <a:tcPr>
                        <a:lnB w="12700" cap="flat" cmpd="sng" algn="ctr">
                          <a:solidFill>
                            <a:schemeClr val="tx1"/>
                          </a:solidFill>
                          <a:prstDash val="solid"/>
                          <a:round/>
                          <a:headEnd type="none" w="med" len="med"/>
                          <a:tailEnd type="none" w="med" len="med"/>
                        </a:lnB>
                      </a:tcPr>
                    </a:tc>
                    <a:tc>
                      <a:txBody>
                        <a:bodyPr/>
                        <a:lstStyle/>
                        <a:p>
                          <a:pPr algn="ctr"/>
                          <a:r>
                            <a:rPr sz="1400">
                              <a:latin typeface="Cambria Math"/>
                            </a:rPr>
                            <a:t>21</a:t>
                          </a:r>
                        </a:p>
                      </a:txBody>
                      <a:tcPr>
                        <a:lnB w="12700" cap="flat" cmpd="sng" algn="ctr">
                          <a:solidFill>
                            <a:schemeClr val="tx1"/>
                          </a:solidFill>
                          <a:prstDash val="solid"/>
                          <a:round/>
                          <a:headEnd type="none" w="med" len="med"/>
                          <a:tailEnd type="none" w="med" len="med"/>
                        </a:lnB>
                      </a:tcPr>
                    </a:tc>
                    <a:tc>
                      <a:txBody>
                        <a:bodyPr/>
                        <a:lstStyle/>
                        <a:p>
                          <a:pPr algn="ctr"/>
                          <a:r>
                            <a:rPr sz="1400">
                              <a:latin typeface="Cambria Math"/>
                            </a:rPr>
                            <a:t>22</a:t>
                          </a:r>
                        </a:p>
                      </a:txBody>
                      <a:tcPr>
                        <a:lnB w="12700" cap="flat" cmpd="sng" algn="ctr">
                          <a:solidFill>
                            <a:schemeClr val="tx1"/>
                          </a:solidFill>
                          <a:prstDash val="solid"/>
                          <a:round/>
                          <a:headEnd type="none" w="med" len="med"/>
                          <a:tailEnd type="none" w="med" len="med"/>
                        </a:lnB>
                      </a:tcPr>
                    </a:tc>
                    <a:tc>
                      <a:txBody>
                        <a:bodyPr/>
                        <a:lstStyle/>
                        <a:p>
                          <a:pPr algn="ctr"/>
                          <a:r>
                            <a:rPr sz="1400">
                              <a:latin typeface="Cambria Math"/>
                            </a:rPr>
                            <a:t>15</a:t>
                          </a:r>
                        </a:p>
                      </a:txBody>
                      <a:tcPr>
                        <a:lnB w="12700" cap="flat" cmpd="sng" algn="ctr">
                          <a:solidFill>
                            <a:schemeClr val="tx1"/>
                          </a:solidFill>
                          <a:prstDash val="solid"/>
                          <a:round/>
                          <a:headEnd type="none" w="med" len="med"/>
                          <a:tailEnd type="none" w="med" len="med"/>
                        </a:lnB>
                      </a:tcPr>
                    </a:tc>
                    <a:tc>
                      <a:txBody>
                        <a:bodyPr/>
                        <a:lstStyle/>
                        <a:p>
                          <a:pPr algn="ctr"/>
                          <a:r>
                            <a:rPr sz="1400">
                              <a:latin typeface="Cambria Math"/>
                            </a:rPr>
                            <a:t>13</a:t>
                          </a:r>
                        </a:p>
                      </a:txBody>
                      <a:tcPr>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14</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9.3.3: Constructing a Confidence Interval for the Mean of the Paired Differences for Two Populations (</a:t>
            </a:r>
            <a:r>
              <a:rPr lang="el-GR" sz="2000" i="1" dirty="0">
                <a:latin typeface="Calibri" panose="020F0502020204030204" pitchFamily="34" charset="0"/>
                <a:ea typeface="Calibri" panose="020F0502020204030204" pitchFamily="34" charset="0"/>
                <a:cs typeface="Calibri" panose="020F0502020204030204" pitchFamily="34" charset="0"/>
              </a:rPr>
              <a:t>σ </a:t>
            </a:r>
            <a:r>
              <a:rPr sz="2000" dirty="0"/>
              <a:t>Unknown, Dependent Samples)</a:t>
            </a:r>
            <a:r>
              <a:rPr lang="en-US" sz="2000" baseline="-25000" dirty="0"/>
              <a:t>5</a:t>
            </a:r>
            <a:endParaRPr sz="2000" dirty="0"/>
          </a:p>
        </p:txBody>
      </p:sp>
      <p:sp>
        <p:nvSpPr>
          <p:cNvPr id="3" name="Text Placeholder 2"/>
          <p:cNvSpPr>
            <a:spLocks noGrp="1"/>
          </p:cNvSpPr>
          <p:nvPr>
            <p:ph type="body" sz="quarter" idx="10"/>
          </p:nvPr>
        </p:nvSpPr>
        <p:spPr/>
        <p:txBody>
          <a:bodyPr>
            <a:normAutofit/>
          </a:bodyPr>
          <a:lstStyle/>
          <a:p>
            <a:r>
              <a:rPr sz="2800" dirty="0"/>
              <a:t>Next, calculate the mean and sample standard deviation of the paired differences. See Chapter 3 for a review of how to compute these values.</a:t>
            </a:r>
          </a:p>
          <a:p>
            <a:endParaRPr sz="2800" dirty="0"/>
          </a:p>
          <a:p>
            <a:endParaRPr sz="2800" dirty="0"/>
          </a:p>
        </p:txBody>
      </p:sp>
      <p:pic>
        <p:nvPicPr>
          <p:cNvPr id="5" name="Picture 4" descr="d bar equals 16.8.&#10;s subscript d which is approximately 3.614784">
            <a:extLst>
              <a:ext uri="{FF2B5EF4-FFF2-40B4-BE49-F238E27FC236}">
                <a16:creationId xmlns:a16="http://schemas.microsoft.com/office/drawing/2014/main" id="{5738F847-626C-6BC3-2C03-C07EEDA9C156}"/>
              </a:ext>
            </a:extLst>
          </p:cNvPr>
          <p:cNvPicPr>
            <a:picLocks noChangeAspect="1"/>
          </p:cNvPicPr>
          <p:nvPr/>
        </p:nvPicPr>
        <p:blipFill>
          <a:blip r:embed="rId2"/>
          <a:stretch>
            <a:fillRect/>
          </a:stretch>
        </p:blipFill>
        <p:spPr>
          <a:xfrm>
            <a:off x="3352800" y="2667000"/>
            <a:ext cx="2279406" cy="116205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9.3.3: Constructing a Confidence Interval for the Mean of the Paired Differences for Two Populations (</a:t>
            </a:r>
            <a:r>
              <a:rPr lang="el-GR" sz="2000" i="1" dirty="0">
                <a:latin typeface="Calibri" panose="020F0502020204030204" pitchFamily="34" charset="0"/>
                <a:ea typeface="Calibri" panose="020F0502020204030204" pitchFamily="34" charset="0"/>
                <a:cs typeface="Calibri" panose="020F0502020204030204" pitchFamily="34" charset="0"/>
              </a:rPr>
              <a:t>σ </a:t>
            </a:r>
            <a:r>
              <a:rPr sz="2000" dirty="0"/>
              <a:t>Unknown, Dependent Samples)</a:t>
            </a:r>
            <a:r>
              <a:rPr lang="en-US" sz="2000" baseline="-25000" dirty="0"/>
              <a:t>6</a:t>
            </a:r>
            <a:endParaRPr sz="2000" dirty="0"/>
          </a:p>
        </p:txBody>
      </p:sp>
      <p:sp>
        <p:nvSpPr>
          <p:cNvPr id="3" name="Text Placeholder 2"/>
          <p:cNvSpPr>
            <a:spLocks noGrp="1"/>
          </p:cNvSpPr>
          <p:nvPr>
            <p:ph type="body" sz="quarter" idx="10"/>
          </p:nvPr>
        </p:nvSpPr>
        <p:spPr/>
        <p:txBody>
          <a:bodyPr>
            <a:normAutofit/>
          </a:bodyPr>
          <a:lstStyle/>
          <a:p>
            <a:pPr>
              <a:defRPr b="1"/>
            </a:pPr>
            <a:r>
              <a:rPr sz="2400" dirty="0"/>
              <a:t>Step 2: Find the margin of error.</a:t>
            </a:r>
          </a:p>
          <a:p>
            <a:pPr>
              <a:defRPr sz="2800"/>
            </a:pPr>
            <a:r>
              <a:rPr sz="2400" dirty="0"/>
              <a:t>To calculate the margin of error, we need the critical value, </a:t>
            </a:r>
          </a:p>
        </p:txBody>
      </p:sp>
      <p:pic>
        <p:nvPicPr>
          <p:cNvPr id="5" name="Picture 4" descr="t subscript alpha divided by 2">
            <a:extLst>
              <a:ext uri="{FF2B5EF4-FFF2-40B4-BE49-F238E27FC236}">
                <a16:creationId xmlns:a16="http://schemas.microsoft.com/office/drawing/2014/main" id="{033E8ACE-17AF-5745-5850-198FFDDC41BF}"/>
              </a:ext>
            </a:extLst>
          </p:cNvPr>
          <p:cNvPicPr>
            <a:picLocks noChangeAspect="1"/>
          </p:cNvPicPr>
          <p:nvPr/>
        </p:nvPicPr>
        <p:blipFill>
          <a:blip r:embed="rId2"/>
          <a:stretch>
            <a:fillRect/>
          </a:stretch>
        </p:blipFill>
        <p:spPr>
          <a:xfrm>
            <a:off x="7848600" y="1453704"/>
            <a:ext cx="571501" cy="497759"/>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85E52DD0-EAF3-4A94-A490-7BEA75A8AC4C}"/>
                  </a:ext>
                </a:extLst>
              </p:cNvPr>
              <p:cNvSpPr txBox="1"/>
              <p:nvPr/>
            </p:nvSpPr>
            <p:spPr>
              <a:xfrm>
                <a:off x="457198" y="1900006"/>
                <a:ext cx="8153401" cy="1610441"/>
              </a:xfrm>
              <a:prstGeom prst="rect">
                <a:avLst/>
              </a:prstGeom>
              <a:noFill/>
            </p:spPr>
            <p:txBody>
              <a:bodyPr wrap="square">
                <a:spAutoFit/>
              </a:bodyPr>
              <a:lstStyle/>
              <a:p>
                <a:r>
                  <a:rPr lang="en-IN" sz="2400" dirty="0"/>
                  <a:t>There are </a:t>
                </a:r>
                <a:r>
                  <a:rPr lang="en-IN" sz="2400" dirty="0">
                    <a:latin typeface="Cambria Math"/>
                  </a:rPr>
                  <a:t>10</a:t>
                </a:r>
                <a:r>
                  <a:rPr lang="en-IN" sz="2400" dirty="0"/>
                  <a:t> students in the sample, so </a:t>
                </a:r>
                <a:r>
                  <a:rPr lang="en-IN" sz="2400" i="1" dirty="0"/>
                  <a:t>n</a:t>
                </a:r>
                <a14:m>
                  <m:oMath xmlns:m="http://schemas.openxmlformats.org/officeDocument/2006/math">
                    <m:r>
                      <a:rPr lang="en-US" sz="2400" b="0" i="1" smtClean="0">
                        <a:latin typeface="Cambria Math" panose="02040503050406030204" pitchFamily="18" charset="0"/>
                      </a:rPr>
                      <m:t> </m:t>
                    </m:r>
                    <m:r>
                      <a:rPr lang="en-IN" sz="2400">
                        <a:latin typeface="Cambria Math" panose="02040503050406030204" pitchFamily="18" charset="0"/>
                      </a:rPr>
                      <m:t>=10</m:t>
                    </m:r>
                  </m:oMath>
                </a14:m>
                <a:r>
                  <a:rPr lang="en-IN" sz="2400" dirty="0"/>
                  <a:t> and the number of degrees of freedom is </a:t>
                </a:r>
                <a:r>
                  <a:rPr lang="en-IN" sz="2400" i="1" dirty="0"/>
                  <a:t>df</a:t>
                </a:r>
                <a14:m>
                  <m:oMath xmlns:m="http://schemas.openxmlformats.org/officeDocument/2006/math">
                    <m:r>
                      <a:rPr lang="en-US" sz="2400" b="0" i="1" smtClean="0">
                        <a:latin typeface="Cambria Math" panose="02040503050406030204" pitchFamily="18" charset="0"/>
                      </a:rPr>
                      <m:t> </m:t>
                    </m:r>
                    <m:r>
                      <a:rPr lang="en-IN" sz="2400">
                        <a:latin typeface="Cambria Math" panose="02040503050406030204" pitchFamily="18" charset="0"/>
                      </a:rPr>
                      <m:t>=</m:t>
                    </m:r>
                    <m:r>
                      <a:rPr lang="en-US" sz="2400" b="0" i="0" smtClean="0">
                        <a:latin typeface="Cambria Math" panose="02040503050406030204" pitchFamily="18" charset="0"/>
                      </a:rPr>
                      <m:t> </m:t>
                    </m:r>
                  </m:oMath>
                </a14:m>
                <a:r>
                  <a:rPr lang="en-IN" sz="2400" i="1" dirty="0"/>
                  <a:t>n</a:t>
                </a:r>
                <a14:m>
                  <m:oMath xmlns:m="http://schemas.openxmlformats.org/officeDocument/2006/math">
                    <m:r>
                      <a:rPr lang="en-IN" sz="2400">
                        <a:latin typeface="Cambria Math" panose="02040503050406030204" pitchFamily="18" charset="0"/>
                      </a:rPr>
                      <m:t>−1=10−1=9</m:t>
                    </m:r>
                  </m:oMath>
                </a14:m>
                <a:r>
                  <a:rPr lang="en-IN" sz="2400" dirty="0"/>
                  <a:t>. Because </a:t>
                </a:r>
                <a:br>
                  <a:rPr lang="en-IN" sz="2400" dirty="0"/>
                </a:br>
                <a:r>
                  <a:rPr lang="en-IN" sz="2400" i="1" dirty="0"/>
                  <a:t>c </a:t>
                </a:r>
                <a14:m>
                  <m:oMath xmlns:m="http://schemas.openxmlformats.org/officeDocument/2006/math">
                    <m:r>
                      <a:rPr lang="en-IN" sz="2400">
                        <a:latin typeface="Cambria Math" panose="02040503050406030204" pitchFamily="18" charset="0"/>
                      </a:rPr>
                      <m:t>=0.95</m:t>
                    </m:r>
                  </m:oMath>
                </a14:m>
                <a:r>
                  <a:rPr lang="en-IN" sz="2400" dirty="0"/>
                  <a:t>, we know that </a:t>
                </a:r>
                <a:r>
                  <a:rPr lang="el-GR" sz="2400" i="1" dirty="0">
                    <a:latin typeface="Calibri" panose="020F0502020204030204" pitchFamily="34" charset="0"/>
                    <a:ea typeface="Calibri" panose="020F0502020204030204" pitchFamily="34" charset="0"/>
                    <a:cs typeface="Calibri" panose="020F0502020204030204" pitchFamily="34" charset="0"/>
                  </a:rPr>
                  <a:t>α</a:t>
                </a:r>
                <a:r>
                  <a:rPr lang="en-US" sz="2400" i="1" dirty="0">
                    <a:latin typeface="Calibri" panose="020F0502020204030204" pitchFamily="34" charset="0"/>
                    <a:ea typeface="Calibri" panose="020F0502020204030204" pitchFamily="34" charset="0"/>
                    <a:cs typeface="Calibri" panose="020F0502020204030204" pitchFamily="34" charset="0"/>
                  </a:rPr>
                  <a:t> </a:t>
                </a:r>
                <a14:m>
                  <m:oMath xmlns:m="http://schemas.openxmlformats.org/officeDocument/2006/math">
                    <m:r>
                      <a:rPr lang="el-GR" sz="2400">
                        <a:latin typeface="Cambria Math" panose="02040503050406030204" pitchFamily="18" charset="0"/>
                      </a:rPr>
                      <m:t>=1−0.95=0.05</m:t>
                    </m:r>
                  </m:oMath>
                </a14:m>
                <a:r>
                  <a:rPr lang="el-GR" sz="2400" dirty="0"/>
                  <a:t>. </a:t>
                </a:r>
                <a:r>
                  <a:rPr lang="en-IN" sz="2400" dirty="0"/>
                  <a:t>For the </a:t>
                </a:r>
                <a:br>
                  <a:rPr lang="en-IN" sz="2400" dirty="0"/>
                </a:br>
                <a:r>
                  <a:rPr lang="en-IN" sz="2400" i="1" dirty="0"/>
                  <a:t>t</a:t>
                </a:r>
                <a:r>
                  <a:rPr lang="en-IN" sz="2400" dirty="0"/>
                  <a:t>-distribution with </a:t>
                </a:r>
                <a:r>
                  <a:rPr lang="en-IN" sz="2400" dirty="0">
                    <a:latin typeface="Cambria Math"/>
                  </a:rPr>
                  <a:t>9</a:t>
                </a:r>
                <a:r>
                  <a:rPr lang="en-IN" sz="2400" dirty="0"/>
                  <a:t> degrees of freedom, </a:t>
                </a:r>
              </a:p>
            </p:txBody>
          </p:sp>
        </mc:Choice>
        <mc:Fallback xmlns="">
          <p:sp>
            <p:nvSpPr>
              <p:cNvPr id="8" name="TextBox 7">
                <a:extLst>
                  <a:ext uri="{FF2B5EF4-FFF2-40B4-BE49-F238E27FC236}">
                    <a16:creationId xmlns:a16="http://schemas.microsoft.com/office/drawing/2014/main" id="{85E52DD0-EAF3-4A94-A490-7BEA75A8AC4C}"/>
                  </a:ext>
                </a:extLst>
              </p:cNvPr>
              <p:cNvSpPr txBox="1">
                <a:spLocks noRot="1" noChangeAspect="1" noMove="1" noResize="1" noEditPoints="1" noAdjustHandles="1" noChangeArrowheads="1" noChangeShapeType="1" noTextEdit="1"/>
              </p:cNvSpPr>
              <p:nvPr/>
            </p:nvSpPr>
            <p:spPr>
              <a:xfrm>
                <a:off x="457198" y="1900006"/>
                <a:ext cx="8153401" cy="1610441"/>
              </a:xfrm>
              <a:prstGeom prst="rect">
                <a:avLst/>
              </a:prstGeom>
              <a:blipFill>
                <a:blip r:embed="rId3"/>
                <a:stretch>
                  <a:fillRect l="-1122" t="-3788" r="-1122" b="-5303"/>
                </a:stretch>
              </a:blipFill>
            </p:spPr>
            <p:txBody>
              <a:bodyPr/>
              <a:lstStyle/>
              <a:p>
                <a:r>
                  <a:rPr lang="en-IN">
                    <a:noFill/>
                  </a:rPr>
                  <a:t> </a:t>
                </a:r>
              </a:p>
            </p:txBody>
          </p:sp>
        </mc:Fallback>
      </mc:AlternateContent>
      <p:pic>
        <p:nvPicPr>
          <p:cNvPr id="12" name="Picture 11" descr="t subscript alpha divided by 2 equals t sub 0.025 is equal to 2.262">
            <a:extLst>
              <a:ext uri="{FF2B5EF4-FFF2-40B4-BE49-F238E27FC236}">
                <a16:creationId xmlns:a16="http://schemas.microsoft.com/office/drawing/2014/main" id="{8F6FC838-26E7-F484-F9BF-76108147E603}"/>
              </a:ext>
            </a:extLst>
          </p:cNvPr>
          <p:cNvPicPr>
            <a:picLocks noChangeAspect="1"/>
          </p:cNvPicPr>
          <p:nvPr/>
        </p:nvPicPr>
        <p:blipFill>
          <a:blip r:embed="rId4"/>
          <a:stretch>
            <a:fillRect/>
          </a:stretch>
        </p:blipFill>
        <p:spPr>
          <a:xfrm>
            <a:off x="5638800" y="3020408"/>
            <a:ext cx="2395746" cy="490039"/>
          </a:xfrm>
          <a:prstGeom prst="rect">
            <a:avLst/>
          </a:prstGeom>
        </p:spPr>
      </p:pic>
      <p:sp>
        <p:nvSpPr>
          <p:cNvPr id="10" name="TextBox 9">
            <a:extLst>
              <a:ext uri="{FF2B5EF4-FFF2-40B4-BE49-F238E27FC236}">
                <a16:creationId xmlns:a16="http://schemas.microsoft.com/office/drawing/2014/main" id="{280E20E8-2397-8D4F-45AB-D0D1C4D8BA66}"/>
              </a:ext>
            </a:extLst>
          </p:cNvPr>
          <p:cNvSpPr txBox="1"/>
          <p:nvPr/>
        </p:nvSpPr>
        <p:spPr>
          <a:xfrm>
            <a:off x="443395" y="3380698"/>
            <a:ext cx="8167204" cy="830997"/>
          </a:xfrm>
          <a:prstGeom prst="rect">
            <a:avLst/>
          </a:prstGeom>
          <a:noFill/>
        </p:spPr>
        <p:txBody>
          <a:bodyPr wrap="square">
            <a:spAutoFit/>
          </a:bodyPr>
          <a:lstStyle/>
          <a:p>
            <a:r>
              <a:rPr lang="en-IN" sz="2400" dirty="0"/>
              <a:t>Substituting into the formula for the margin of error gives us the following.</a:t>
            </a:r>
          </a:p>
        </p:txBody>
      </p:sp>
      <p:pic>
        <p:nvPicPr>
          <p:cNvPr id="6" name="Picture 5" descr="E equals t subscript alpha divided by 2, times the open fraction s subscript d divided by square root of n close fraction.&#10;By substituting the known values, we get,&#10;E equals 2.262 times 3.614784 divided by square root of 10.&#10;By simplifying this, it results approximately, 2.585681">
            <a:extLst>
              <a:ext uri="{FF2B5EF4-FFF2-40B4-BE49-F238E27FC236}">
                <a16:creationId xmlns:a16="http://schemas.microsoft.com/office/drawing/2014/main" id="{F0190CDC-EF5C-219D-2715-DF7E885C4F17}"/>
              </a:ext>
            </a:extLst>
          </p:cNvPr>
          <p:cNvPicPr>
            <a:picLocks noChangeAspect="1"/>
          </p:cNvPicPr>
          <p:nvPr/>
        </p:nvPicPr>
        <p:blipFill>
          <a:blip r:embed="rId5"/>
          <a:stretch>
            <a:fillRect/>
          </a:stretch>
        </p:blipFill>
        <p:spPr>
          <a:xfrm>
            <a:off x="3271837" y="4067214"/>
            <a:ext cx="2600325" cy="1847850"/>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9.3.3: Constructing a Confidence Interval for the Mean of the Paired Differences for Two Populations (</a:t>
            </a:r>
            <a:r>
              <a:rPr lang="el-GR" sz="2000" i="1" dirty="0">
                <a:latin typeface="Calibri" panose="020F0502020204030204" pitchFamily="34" charset="0"/>
                <a:ea typeface="Calibri" panose="020F0502020204030204" pitchFamily="34" charset="0"/>
                <a:cs typeface="Calibri" panose="020F0502020204030204" pitchFamily="34" charset="0"/>
              </a:rPr>
              <a:t>σ </a:t>
            </a:r>
            <a:r>
              <a:rPr sz="2000" dirty="0"/>
              <a:t>Unknown, Dependent Samples)</a:t>
            </a:r>
            <a:r>
              <a:rPr lang="en-US" sz="2000" baseline="-25000" dirty="0"/>
              <a:t>7</a:t>
            </a:r>
            <a:endParaRPr sz="2000" dirty="0"/>
          </a:p>
        </p:txBody>
      </p:sp>
      <p:sp>
        <p:nvSpPr>
          <p:cNvPr id="3" name="Text Placeholder 2"/>
          <p:cNvSpPr>
            <a:spLocks noGrp="1"/>
          </p:cNvSpPr>
          <p:nvPr>
            <p:ph type="body" sz="quarter" idx="10"/>
          </p:nvPr>
        </p:nvSpPr>
        <p:spPr/>
        <p:txBody>
          <a:bodyPr>
            <a:normAutofit/>
          </a:bodyPr>
          <a:lstStyle/>
          <a:p>
            <a:pPr>
              <a:defRPr b="1"/>
            </a:pPr>
            <a:r>
              <a:rPr sz="2800" dirty="0"/>
              <a:t>Step 3: Subtract the margin of error from and add the margin of error to the point estimate.</a:t>
            </a:r>
          </a:p>
        </p:txBody>
      </p:sp>
      <p:pic>
        <p:nvPicPr>
          <p:cNvPr id="9" name="Picture 8" descr="lower endpoint: d bar minus E is equal to 16.8 minus 2.585681 which is approximately 14.2">
            <a:extLst>
              <a:ext uri="{FF2B5EF4-FFF2-40B4-BE49-F238E27FC236}">
                <a16:creationId xmlns:a16="http://schemas.microsoft.com/office/drawing/2014/main" id="{16502F4D-478C-B02A-6770-6AB643598278}"/>
              </a:ext>
            </a:extLst>
          </p:cNvPr>
          <p:cNvPicPr>
            <a:picLocks noChangeAspect="1"/>
          </p:cNvPicPr>
          <p:nvPr/>
        </p:nvPicPr>
        <p:blipFill>
          <a:blip r:embed="rId2"/>
          <a:stretch>
            <a:fillRect/>
          </a:stretch>
        </p:blipFill>
        <p:spPr>
          <a:xfrm>
            <a:off x="1371600" y="2200286"/>
            <a:ext cx="6158289" cy="1104245"/>
          </a:xfrm>
          <a:prstGeom prst="rect">
            <a:avLst/>
          </a:prstGeom>
        </p:spPr>
      </p:pic>
      <p:pic>
        <p:nvPicPr>
          <p:cNvPr id="13" name="Picture 12" descr="upper endpoint: d bar plus E is equal to 16.8 plus 2.585681 which is approximately 19.4">
            <a:extLst>
              <a:ext uri="{FF2B5EF4-FFF2-40B4-BE49-F238E27FC236}">
                <a16:creationId xmlns:a16="http://schemas.microsoft.com/office/drawing/2014/main" id="{4AFFFDEE-BA72-5C2B-2323-00EA66BE91A6}"/>
              </a:ext>
            </a:extLst>
          </p:cNvPr>
          <p:cNvPicPr>
            <a:picLocks noChangeAspect="1"/>
          </p:cNvPicPr>
          <p:nvPr/>
        </p:nvPicPr>
        <p:blipFill>
          <a:blip r:embed="rId3"/>
          <a:stretch>
            <a:fillRect/>
          </a:stretch>
        </p:blipFill>
        <p:spPr>
          <a:xfrm>
            <a:off x="1371605" y="3366621"/>
            <a:ext cx="6158284" cy="1104244"/>
          </a:xfrm>
          <a:prstGeom prst="rect">
            <a:avLst/>
          </a:prstGeom>
        </p:spPr>
      </p:pic>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4090D8C-ED29-1BEA-4C96-E101D3A054C1}"/>
                  </a:ext>
                </a:extLst>
              </p:cNvPr>
              <p:cNvSpPr txBox="1"/>
              <p:nvPr/>
            </p:nvSpPr>
            <p:spPr>
              <a:xfrm>
                <a:off x="457200" y="4648200"/>
                <a:ext cx="8349343" cy="954107"/>
              </a:xfrm>
              <a:prstGeom prst="rect">
                <a:avLst/>
              </a:prstGeom>
              <a:noFill/>
            </p:spPr>
            <p:txBody>
              <a:bodyPr wrap="square">
                <a:spAutoFit/>
              </a:bodyPr>
              <a:lstStyle/>
              <a:p>
                <a:pPr>
                  <a:defRPr sz="2800"/>
                </a:pPr>
                <a:r>
                  <a:rPr lang="en-IN" sz="2800" dirty="0"/>
                  <a:t>The confidence interval can be written mathematically as </a:t>
                </a:r>
                <a14:m>
                  <m:oMath xmlns:m="http://schemas.openxmlformats.org/officeDocument/2006/math">
                    <m:d>
                      <m:dPr>
                        <m:ctrlPr>
                          <a:rPr lang="ar-AE" sz="2800" i="1">
                            <a:latin typeface="Cambria Math" panose="02040503050406030204" pitchFamily="18" charset="0"/>
                          </a:rPr>
                        </m:ctrlPr>
                      </m:dPr>
                      <m:e>
                        <m:r>
                          <a:rPr lang="ar-AE" sz="2800">
                            <a:latin typeface="Cambria Math" panose="02040503050406030204" pitchFamily="18" charset="0"/>
                          </a:rPr>
                          <m:t>14</m:t>
                        </m:r>
                        <m:r>
                          <a:rPr lang="ar-AE" sz="2800">
                            <a:latin typeface="Cambria Math" panose="02040503050406030204" pitchFamily="18" charset="0"/>
                          </a:rPr>
                          <m:t>.</m:t>
                        </m:r>
                        <m:r>
                          <a:rPr lang="ar-AE" sz="2800">
                            <a:latin typeface="Cambria Math" panose="02040503050406030204" pitchFamily="18" charset="0"/>
                          </a:rPr>
                          <m:t>2</m:t>
                        </m:r>
                        <m:r>
                          <m:rPr>
                            <m:nor/>
                          </m:rPr>
                          <a:rPr lang="ar-AE" sz="2800"/>
                          <m:t>, </m:t>
                        </m:r>
                        <m:r>
                          <a:rPr lang="ar-AE" sz="2800">
                            <a:latin typeface="Cambria Math" panose="02040503050406030204" pitchFamily="18" charset="0"/>
                          </a:rPr>
                          <m:t>19</m:t>
                        </m:r>
                        <m:r>
                          <a:rPr lang="ar-AE" sz="2800">
                            <a:latin typeface="Cambria Math" panose="02040503050406030204" pitchFamily="18" charset="0"/>
                          </a:rPr>
                          <m:t>.</m:t>
                        </m:r>
                        <m:r>
                          <a:rPr lang="ar-AE" sz="2800">
                            <a:latin typeface="Cambria Math" panose="02040503050406030204" pitchFamily="18" charset="0"/>
                          </a:rPr>
                          <m:t>4</m:t>
                        </m:r>
                      </m:e>
                    </m:d>
                  </m:oMath>
                </a14:m>
                <a:r>
                  <a:rPr lang="ar-AE" sz="2800" dirty="0"/>
                  <a:t>.</a:t>
                </a:r>
              </a:p>
            </p:txBody>
          </p:sp>
        </mc:Choice>
        <mc:Fallback xmlns="">
          <p:sp>
            <p:nvSpPr>
              <p:cNvPr id="11" name="TextBox 10">
                <a:extLst>
                  <a:ext uri="{FF2B5EF4-FFF2-40B4-BE49-F238E27FC236}">
                    <a16:creationId xmlns:a16="http://schemas.microsoft.com/office/drawing/2014/main" id="{F4090D8C-ED29-1BEA-4C96-E101D3A054C1}"/>
                  </a:ext>
                </a:extLst>
              </p:cNvPr>
              <p:cNvSpPr txBox="1">
                <a:spLocks noRot="1" noChangeAspect="1" noMove="1" noResize="1" noEditPoints="1" noAdjustHandles="1" noChangeArrowheads="1" noChangeShapeType="1" noTextEdit="1"/>
              </p:cNvSpPr>
              <p:nvPr/>
            </p:nvSpPr>
            <p:spPr>
              <a:xfrm>
                <a:off x="457200" y="4648200"/>
                <a:ext cx="8349343" cy="954107"/>
              </a:xfrm>
              <a:prstGeom prst="rect">
                <a:avLst/>
              </a:prstGeom>
              <a:blipFill>
                <a:blip r:embed="rId5"/>
                <a:stretch>
                  <a:fillRect l="-1460" t="-6410" b="-17308"/>
                </a:stretch>
              </a:blipFill>
            </p:spPr>
            <p:txBody>
              <a:bodyPr/>
              <a:lstStyle/>
              <a:p>
                <a:r>
                  <a:rPr lang="en-IN">
                    <a:noFill/>
                  </a:rPr>
                  <a:t> </a:t>
                </a:r>
              </a:p>
            </p:txBody>
          </p:sp>
        </mc:Fallback>
      </mc:AlternateContent>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9.3.3: Constructing a Confidence Interval for the Mean of the Paired Differences for Two Populations (</a:t>
            </a:r>
            <a:r>
              <a:rPr lang="el-GR" sz="2000" i="1" dirty="0">
                <a:latin typeface="Calibri" panose="020F0502020204030204" pitchFamily="34" charset="0"/>
                <a:ea typeface="Calibri" panose="020F0502020204030204" pitchFamily="34" charset="0"/>
                <a:cs typeface="Calibri" panose="020F0502020204030204" pitchFamily="34" charset="0"/>
              </a:rPr>
              <a:t>σ </a:t>
            </a:r>
            <a:r>
              <a:rPr sz="2000" dirty="0"/>
              <a:t>Unknown, Dependent Samples)</a:t>
            </a:r>
            <a:r>
              <a:rPr lang="en-US" sz="2000" baseline="-25000" dirty="0"/>
              <a:t>8</a:t>
            </a:r>
            <a:endParaRPr sz="20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b="1"/>
                </a:pPr>
                <a:r>
                  <a:rPr lang="en-IN" sz="2200" dirty="0"/>
                  <a:t>Microsoft Excel:</a:t>
                </a:r>
              </a:p>
              <a:p>
                <a:pPr>
                  <a:defRPr sz="2800"/>
                </a:pPr>
                <a:r>
                  <a:rPr lang="en-IN" sz="2200" dirty="0"/>
                  <a:t>Begin by entering the pretest scores into column </a:t>
                </a:r>
                <a:r>
                  <a:rPr lang="en-IN" sz="2200" b="1" dirty="0"/>
                  <a:t>A</a:t>
                </a:r>
                <a:r>
                  <a:rPr lang="en-IN" sz="2200" dirty="0"/>
                  <a:t> and the posttest scores into column </a:t>
                </a:r>
                <a:r>
                  <a:rPr lang="en-IN" sz="2200" b="1" dirty="0"/>
                  <a:t>B</a:t>
                </a:r>
                <a:r>
                  <a:rPr lang="en-IN" sz="2200" dirty="0"/>
                  <a:t>. Next, in cell </a:t>
                </a:r>
                <a:r>
                  <a:rPr lang="en-IN" sz="2200" b="1" dirty="0"/>
                  <a:t>C1</a:t>
                </a:r>
                <a:r>
                  <a:rPr lang="en-IN" sz="2200" dirty="0"/>
                  <a:t> use the formula </a:t>
                </a:r>
                <a:r>
                  <a:rPr lang="en-IN" sz="2200" b="1" dirty="0"/>
                  <a:t>=B1</a:t>
                </a:r>
                <a14:m>
                  <m:oMath xmlns:m="http://schemas.openxmlformats.org/officeDocument/2006/math">
                    <m:r>
                      <a:rPr lang="ar-AE" sz="2200">
                        <a:latin typeface="Cambria Math" panose="02040503050406030204" pitchFamily="18" charset="0"/>
                      </a:rPr>
                      <m:t>−</m:t>
                    </m:r>
                  </m:oMath>
                </a14:m>
                <a:r>
                  <a:rPr lang="en-IN" sz="2200" b="1" dirty="0"/>
                  <a:t>A1</a:t>
                </a:r>
                <a:r>
                  <a:rPr lang="en-IN" sz="2200" dirty="0"/>
                  <a:t> to find the difference, </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963" t="-859"/>
                </a:stretch>
              </a:blipFill>
            </p:spPr>
            <p:txBody>
              <a:bodyPr/>
              <a:lstStyle/>
              <a:p>
                <a:r>
                  <a:rPr lang="en-IN">
                    <a:noFill/>
                  </a:rPr>
                  <a:t> </a:t>
                </a:r>
              </a:p>
            </p:txBody>
          </p:sp>
        </mc:Fallback>
      </mc:AlternateContent>
      <p:pic>
        <p:nvPicPr>
          <p:cNvPr id="15" name="Picture 14" descr="y subscript i minus x subscript i">
            <a:extLst>
              <a:ext uri="{FF2B5EF4-FFF2-40B4-BE49-F238E27FC236}">
                <a16:creationId xmlns:a16="http://schemas.microsoft.com/office/drawing/2014/main" id="{8CEC02BF-7A01-1004-6408-4114E03B2A17}"/>
              </a:ext>
            </a:extLst>
          </p:cNvPr>
          <p:cNvPicPr>
            <a:picLocks noChangeAspect="1"/>
          </p:cNvPicPr>
          <p:nvPr/>
        </p:nvPicPr>
        <p:blipFill>
          <a:blip r:embed="rId4"/>
          <a:stretch>
            <a:fillRect/>
          </a:stretch>
        </p:blipFill>
        <p:spPr>
          <a:xfrm>
            <a:off x="2168104" y="2133546"/>
            <a:ext cx="815999" cy="432000"/>
          </a:xfrm>
          <a:prstGeom prst="rect">
            <a:avLst/>
          </a:prstGeom>
        </p:spPr>
      </p:pic>
      <p:sp>
        <p:nvSpPr>
          <p:cNvPr id="19" name="TextBox 18">
            <a:extLst>
              <a:ext uri="{FF2B5EF4-FFF2-40B4-BE49-F238E27FC236}">
                <a16:creationId xmlns:a16="http://schemas.microsoft.com/office/drawing/2014/main" id="{DD9A93D3-783A-345F-AD78-D8E49D759B26}"/>
              </a:ext>
            </a:extLst>
          </p:cNvPr>
          <p:cNvSpPr txBox="1"/>
          <p:nvPr/>
        </p:nvSpPr>
        <p:spPr>
          <a:xfrm>
            <a:off x="2895601" y="2120985"/>
            <a:ext cx="5486400" cy="430887"/>
          </a:xfrm>
          <a:prstGeom prst="rect">
            <a:avLst/>
          </a:prstGeom>
          <a:noFill/>
        </p:spPr>
        <p:txBody>
          <a:bodyPr wrap="square">
            <a:spAutoFit/>
          </a:bodyPr>
          <a:lstStyle/>
          <a:p>
            <a:pPr>
              <a:defRPr sz="2800"/>
            </a:pPr>
            <a:r>
              <a:rPr lang="en-IN" sz="2200" dirty="0"/>
              <a:t>Copy and paste this formula into cells </a:t>
            </a:r>
            <a:r>
              <a:rPr lang="en-IN" sz="2200" b="1" dirty="0"/>
              <a:t>C2 - C10</a:t>
            </a:r>
            <a:endParaRPr lang="en-IN" sz="2200" dirty="0"/>
          </a:p>
        </p:txBody>
      </p:sp>
      <p:sp>
        <p:nvSpPr>
          <p:cNvPr id="17" name="TextBox 16">
            <a:extLst>
              <a:ext uri="{FF2B5EF4-FFF2-40B4-BE49-F238E27FC236}">
                <a16:creationId xmlns:a16="http://schemas.microsoft.com/office/drawing/2014/main" id="{C1A790A9-21D9-0D36-A1EA-6935995185A7}"/>
              </a:ext>
            </a:extLst>
          </p:cNvPr>
          <p:cNvSpPr txBox="1"/>
          <p:nvPr/>
        </p:nvSpPr>
        <p:spPr>
          <a:xfrm>
            <a:off x="457200" y="2471971"/>
            <a:ext cx="8229600" cy="1107996"/>
          </a:xfrm>
          <a:prstGeom prst="rect">
            <a:avLst/>
          </a:prstGeom>
          <a:noFill/>
        </p:spPr>
        <p:txBody>
          <a:bodyPr wrap="square">
            <a:spAutoFit/>
          </a:bodyPr>
          <a:lstStyle/>
          <a:p>
            <a:pPr>
              <a:defRPr sz="2800"/>
            </a:pPr>
            <a:r>
              <a:rPr lang="en-IN" sz="2200" dirty="0"/>
              <a:t>to find the rest of the paired differences. </a:t>
            </a:r>
          </a:p>
          <a:p>
            <a:pPr>
              <a:defRPr sz="2800"/>
            </a:pPr>
            <a:r>
              <a:rPr lang="en-IN" sz="2200" dirty="0"/>
              <a:t>Now we need to compute the average of the paired differences, </a:t>
            </a:r>
            <a:br>
              <a:rPr lang="en-IN" sz="2200" dirty="0"/>
            </a:br>
            <a:endParaRPr lang="en-IN" sz="2200" dirty="0"/>
          </a:p>
        </p:txBody>
      </p:sp>
      <p:pic>
        <p:nvPicPr>
          <p:cNvPr id="10" name="Picture 9" descr="d bar">
            <a:extLst>
              <a:ext uri="{FF2B5EF4-FFF2-40B4-BE49-F238E27FC236}">
                <a16:creationId xmlns:a16="http://schemas.microsoft.com/office/drawing/2014/main" id="{1BF09F20-D576-9F5A-A498-3E9B1885D42F}"/>
              </a:ext>
            </a:extLst>
          </p:cNvPr>
          <p:cNvPicPr>
            <a:picLocks noChangeAspect="1"/>
          </p:cNvPicPr>
          <p:nvPr/>
        </p:nvPicPr>
        <p:blipFill>
          <a:blip r:embed="rId5"/>
          <a:stretch>
            <a:fillRect/>
          </a:stretch>
        </p:blipFill>
        <p:spPr>
          <a:xfrm>
            <a:off x="7818708" y="2845969"/>
            <a:ext cx="305217" cy="360000"/>
          </a:xfrm>
          <a:prstGeom prst="rect">
            <a:avLst/>
          </a:prstGeom>
        </p:spPr>
      </p:pic>
      <p:sp>
        <p:nvSpPr>
          <p:cNvPr id="16" name="TextBox 15">
            <a:extLst>
              <a:ext uri="{FF2B5EF4-FFF2-40B4-BE49-F238E27FC236}">
                <a16:creationId xmlns:a16="http://schemas.microsoft.com/office/drawing/2014/main" id="{C723ECBC-F24F-47BD-4EB1-C960717B91CB}"/>
              </a:ext>
            </a:extLst>
          </p:cNvPr>
          <p:cNvSpPr txBox="1"/>
          <p:nvPr/>
        </p:nvSpPr>
        <p:spPr>
          <a:xfrm>
            <a:off x="474184" y="3161176"/>
            <a:ext cx="7907816" cy="430887"/>
          </a:xfrm>
          <a:prstGeom prst="rect">
            <a:avLst/>
          </a:prstGeom>
          <a:noFill/>
        </p:spPr>
        <p:txBody>
          <a:bodyPr wrap="square">
            <a:spAutoFit/>
          </a:bodyPr>
          <a:lstStyle/>
          <a:p>
            <a:r>
              <a:rPr lang="en-US" sz="2200" dirty="0"/>
              <a:t>as well as the sample standard deviation</a:t>
            </a:r>
            <a:endParaRPr lang="en-IN" sz="2200" dirty="0"/>
          </a:p>
        </p:txBody>
      </p:sp>
      <p:pic>
        <p:nvPicPr>
          <p:cNvPr id="12" name="Picture 11" descr="s subscript d ">
            <a:extLst>
              <a:ext uri="{FF2B5EF4-FFF2-40B4-BE49-F238E27FC236}">
                <a16:creationId xmlns:a16="http://schemas.microsoft.com/office/drawing/2014/main" id="{F77F5F88-40E7-5A06-E462-44BE429CC4E2}"/>
              </a:ext>
            </a:extLst>
          </p:cNvPr>
          <p:cNvPicPr>
            <a:picLocks noChangeAspect="1"/>
          </p:cNvPicPr>
          <p:nvPr/>
        </p:nvPicPr>
        <p:blipFill>
          <a:blip r:embed="rId6"/>
          <a:stretch>
            <a:fillRect/>
          </a:stretch>
        </p:blipFill>
        <p:spPr>
          <a:xfrm>
            <a:off x="5157657" y="3153867"/>
            <a:ext cx="419323" cy="471738"/>
          </a:xfrm>
          <a:prstGeom prst="rect">
            <a:avLst/>
          </a:prstGeom>
        </p:spPr>
      </p:pic>
      <p:pic>
        <p:nvPicPr>
          <p:cNvPr id="14" name="Picture 13" descr="for d bar use the formula">
            <a:extLst>
              <a:ext uri="{FF2B5EF4-FFF2-40B4-BE49-F238E27FC236}">
                <a16:creationId xmlns:a16="http://schemas.microsoft.com/office/drawing/2014/main" id="{EB1D051D-8485-7681-16A7-EE5C6BBB8399}"/>
              </a:ext>
            </a:extLst>
          </p:cNvPr>
          <p:cNvPicPr>
            <a:picLocks noChangeAspect="1"/>
          </p:cNvPicPr>
          <p:nvPr/>
        </p:nvPicPr>
        <p:blipFill>
          <a:blip r:embed="rId7"/>
          <a:stretch>
            <a:fillRect/>
          </a:stretch>
        </p:blipFill>
        <p:spPr>
          <a:xfrm>
            <a:off x="5588137" y="3187054"/>
            <a:ext cx="2230571" cy="393630"/>
          </a:xfrm>
          <a:prstGeom prst="rect">
            <a:avLst/>
          </a:prstGeom>
        </p:spPr>
      </p:pic>
      <p:sp>
        <p:nvSpPr>
          <p:cNvPr id="11" name="TextBox 10">
            <a:extLst>
              <a:ext uri="{FF2B5EF4-FFF2-40B4-BE49-F238E27FC236}">
                <a16:creationId xmlns:a16="http://schemas.microsoft.com/office/drawing/2014/main" id="{E3319026-5C64-F331-1671-98DBB201A748}"/>
              </a:ext>
            </a:extLst>
          </p:cNvPr>
          <p:cNvSpPr txBox="1"/>
          <p:nvPr/>
        </p:nvSpPr>
        <p:spPr>
          <a:xfrm>
            <a:off x="457200" y="3581400"/>
            <a:ext cx="5715000" cy="430887"/>
          </a:xfrm>
          <a:prstGeom prst="rect">
            <a:avLst/>
          </a:prstGeom>
          <a:noFill/>
        </p:spPr>
        <p:txBody>
          <a:bodyPr wrap="square">
            <a:spAutoFit/>
          </a:bodyPr>
          <a:lstStyle/>
          <a:p>
            <a:r>
              <a:rPr lang="en-IN" sz="2200" b="1" dirty="0"/>
              <a:t>=AVERAGE(C1:C10)</a:t>
            </a:r>
            <a:r>
              <a:rPr lang="en-IN" sz="2200" dirty="0"/>
              <a:t> in an empty cell. To compute </a:t>
            </a:r>
          </a:p>
        </p:txBody>
      </p:sp>
      <p:pic>
        <p:nvPicPr>
          <p:cNvPr id="9" name="Picture 8" descr="s sub d">
            <a:extLst>
              <a:ext uri="{FF2B5EF4-FFF2-40B4-BE49-F238E27FC236}">
                <a16:creationId xmlns:a16="http://schemas.microsoft.com/office/drawing/2014/main" id="{00C496B1-F046-9AD2-0890-44940AA1DB85}"/>
              </a:ext>
            </a:extLst>
          </p:cNvPr>
          <p:cNvPicPr>
            <a:picLocks noChangeAspect="1"/>
          </p:cNvPicPr>
          <p:nvPr/>
        </p:nvPicPr>
        <p:blipFill>
          <a:blip r:embed="rId8"/>
          <a:stretch>
            <a:fillRect/>
          </a:stretch>
        </p:blipFill>
        <p:spPr>
          <a:xfrm>
            <a:off x="6113106" y="3549955"/>
            <a:ext cx="457200" cy="493775"/>
          </a:xfrm>
          <a:prstGeom prst="rect">
            <a:avLst/>
          </a:prstGeom>
        </p:spPr>
      </p:pic>
      <p:sp>
        <p:nvSpPr>
          <p:cNvPr id="8" name="TextBox 7">
            <a:extLst>
              <a:ext uri="{FF2B5EF4-FFF2-40B4-BE49-F238E27FC236}">
                <a16:creationId xmlns:a16="http://schemas.microsoft.com/office/drawing/2014/main" id="{99C8E7E2-A650-DD17-7038-2E0FC557A371}"/>
              </a:ext>
            </a:extLst>
          </p:cNvPr>
          <p:cNvSpPr txBox="1"/>
          <p:nvPr/>
        </p:nvSpPr>
        <p:spPr>
          <a:xfrm>
            <a:off x="457200" y="3982125"/>
            <a:ext cx="7924800" cy="430887"/>
          </a:xfrm>
          <a:prstGeom prst="rect">
            <a:avLst/>
          </a:prstGeom>
          <a:noFill/>
        </p:spPr>
        <p:txBody>
          <a:bodyPr wrap="square">
            <a:spAutoFit/>
          </a:bodyPr>
          <a:lstStyle/>
          <a:p>
            <a:r>
              <a:rPr lang="en-IN" sz="2200" dirty="0"/>
              <a:t>use the formula </a:t>
            </a:r>
            <a:r>
              <a:rPr lang="en-IN" sz="2200" b="1" dirty="0"/>
              <a:t>=S</a:t>
            </a:r>
            <a:r>
              <a:rPr lang="en-IN" sz="100" b="1" dirty="0"/>
              <a:t> </a:t>
            </a:r>
            <a:r>
              <a:rPr lang="en-IN" sz="2200" b="1" dirty="0"/>
              <a:t>TDEV.S(C1:C10)</a:t>
            </a:r>
            <a:r>
              <a:rPr lang="en-IN" sz="2200" dirty="0"/>
              <a:t>. These values are listed below.</a:t>
            </a:r>
          </a:p>
        </p:txBody>
      </p:sp>
      <p:pic>
        <p:nvPicPr>
          <p:cNvPr id="5" name="Picture 4" descr="d bar is equal to 16.8 and s subscript d is equal to 3.614784">
            <a:extLst>
              <a:ext uri="{FF2B5EF4-FFF2-40B4-BE49-F238E27FC236}">
                <a16:creationId xmlns:a16="http://schemas.microsoft.com/office/drawing/2014/main" id="{61875645-921A-ADDD-A95D-454A63292DC3}"/>
              </a:ext>
            </a:extLst>
          </p:cNvPr>
          <p:cNvPicPr>
            <a:picLocks noChangeAspect="1"/>
          </p:cNvPicPr>
          <p:nvPr/>
        </p:nvPicPr>
        <p:blipFill>
          <a:blip r:embed="rId9"/>
          <a:stretch>
            <a:fillRect/>
          </a:stretch>
        </p:blipFill>
        <p:spPr>
          <a:xfrm>
            <a:off x="3505199" y="4648200"/>
            <a:ext cx="2092569" cy="1066800"/>
          </a:xfrm>
          <a:prstGeom prst="rect">
            <a:avLst/>
          </a:prstGeom>
        </p:spPr>
      </p:pic>
    </p:spTree>
    <p:extLst>
      <p:ext uri="{BB962C8B-B14F-4D97-AF65-F5344CB8AC3E}">
        <p14:creationId xmlns:p14="http://schemas.microsoft.com/office/powerpoint/2010/main" val="18094960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9.3.3: Constructing a Confidence Interval for the Mean of the Paired Differences for Two Populations (</a:t>
            </a:r>
            <a:r>
              <a:rPr lang="el-GR" sz="2000" i="1" dirty="0">
                <a:latin typeface="Calibri" panose="020F0502020204030204" pitchFamily="34" charset="0"/>
                <a:ea typeface="Calibri" panose="020F0502020204030204" pitchFamily="34" charset="0"/>
                <a:cs typeface="Calibri" panose="020F0502020204030204" pitchFamily="34" charset="0"/>
              </a:rPr>
              <a:t>σ </a:t>
            </a:r>
            <a:r>
              <a:rPr sz="2000" dirty="0"/>
              <a:t>Unknown, Dependent Samples)</a:t>
            </a:r>
            <a:r>
              <a:rPr lang="en-US" sz="2000" baseline="-25000" dirty="0"/>
              <a:t>9</a:t>
            </a:r>
            <a:endParaRPr sz="20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400" dirty="0"/>
                  <a:t>Next, calculate </a:t>
                </a:r>
                <a:r>
                  <a:rPr lang="en-IN" sz="2400" i="1" dirty="0"/>
                  <a:t>E</a:t>
                </a:r>
                <a:r>
                  <a:rPr lang="en-IN" sz="2400" dirty="0"/>
                  <a:t> using the formula =</a:t>
                </a:r>
                <a:r>
                  <a:rPr lang="en-IN" sz="2400" b="1" dirty="0"/>
                  <a:t>CONFIDENCE.T(</a:t>
                </a:r>
                <a:r>
                  <a:rPr lang="el-GR" sz="2400" b="1" dirty="0"/>
                  <a:t>α, </a:t>
                </a:r>
                <a:r>
                  <a:rPr lang="en-US" sz="2400" b="1" dirty="0"/>
                  <a:t>s</a:t>
                </a:r>
                <a:r>
                  <a:rPr lang="en-IN" sz="2400" b="1" baseline="-25000" dirty="0"/>
                  <a:t>d</a:t>
                </a:r>
                <a:r>
                  <a:rPr lang="en-IN" sz="2400" b="1" dirty="0"/>
                  <a:t>, n). </a:t>
                </a:r>
                <a:r>
                  <a:rPr lang="en-IN" sz="2400" dirty="0"/>
                  <a:t>Because </a:t>
                </a:r>
                <a:r>
                  <a:rPr lang="en-IN" sz="2400" i="1" dirty="0"/>
                  <a:t>c</a:t>
                </a:r>
                <a14:m>
                  <m:oMath xmlns:m="http://schemas.openxmlformats.org/officeDocument/2006/math">
                    <m:r>
                      <a:rPr lang="en-US" sz="2400" b="0" i="1" smtClean="0">
                        <a:latin typeface="Cambria Math" panose="02040503050406030204" pitchFamily="18" charset="0"/>
                      </a:rPr>
                      <m:t> </m:t>
                    </m:r>
                    <m:r>
                      <a:rPr lang="en-IN" sz="2400">
                        <a:latin typeface="Cambria Math" panose="02040503050406030204" pitchFamily="18" charset="0"/>
                      </a:rPr>
                      <m:t>=0.95</m:t>
                    </m:r>
                  </m:oMath>
                </a14:m>
                <a:r>
                  <a:rPr lang="en-IN" sz="2400" dirty="0"/>
                  <a:t> we know that </a:t>
                </a:r>
                <a:r>
                  <a:rPr lang="el-GR" sz="2400" i="1" dirty="0">
                    <a:latin typeface="Calibri" panose="020F0502020204030204" pitchFamily="34" charset="0"/>
                    <a:ea typeface="Calibri" panose="020F0502020204030204" pitchFamily="34" charset="0"/>
                    <a:cs typeface="Calibri" panose="020F0502020204030204" pitchFamily="34" charset="0"/>
                  </a:rPr>
                  <a:t>α</a:t>
                </a:r>
                <a:r>
                  <a:rPr lang="en-US" sz="2400" i="1" dirty="0">
                    <a:latin typeface="Calibri" panose="020F0502020204030204" pitchFamily="34" charset="0"/>
                    <a:ea typeface="Calibri" panose="020F0502020204030204" pitchFamily="34" charset="0"/>
                    <a:cs typeface="Calibri" panose="020F0502020204030204" pitchFamily="34" charset="0"/>
                  </a:rPr>
                  <a:t> </a:t>
                </a:r>
                <a14:m>
                  <m:oMath xmlns:m="http://schemas.openxmlformats.org/officeDocument/2006/math">
                    <m:r>
                      <a:rPr lang="el-GR" sz="2400">
                        <a:latin typeface="Cambria Math" panose="02040503050406030204" pitchFamily="18" charset="0"/>
                      </a:rPr>
                      <m:t>=0.05</m:t>
                    </m:r>
                  </m:oMath>
                </a14:m>
                <a:r>
                  <a:rPr lang="el-GR" sz="2400" dirty="0"/>
                  <a:t>. </a:t>
                </a:r>
                <a:r>
                  <a:rPr lang="en-IN" sz="2400" dirty="0"/>
                  <a:t>Also, </a:t>
                </a:r>
                <a:r>
                  <a:rPr lang="en-IN" sz="2400" i="1" dirty="0"/>
                  <a:t>n </a:t>
                </a:r>
                <a14:m>
                  <m:oMath xmlns:m="http://schemas.openxmlformats.org/officeDocument/2006/math">
                    <m:r>
                      <a:rPr lang="en-IN" sz="2400">
                        <a:latin typeface="Cambria Math" panose="02040503050406030204" pitchFamily="18" charset="0"/>
                      </a:rPr>
                      <m:t>=10</m:t>
                    </m:r>
                  </m:oMath>
                </a14:m>
                <a:r>
                  <a:rPr lang="en-IN" sz="2400" dirty="0"/>
                  <a:t> because we are given </a:t>
                </a:r>
                <a:r>
                  <a:rPr lang="en-IN" sz="2400" dirty="0">
                    <a:latin typeface="Cambria Math"/>
                  </a:rPr>
                  <a:t>10</a:t>
                </a:r>
                <a:r>
                  <a:rPr lang="en-IN" sz="2400" dirty="0"/>
                  <a:t> pairs of data. We then compute  </a:t>
                </a:r>
                <a:r>
                  <a:rPr lang="en-IN" sz="2400" i="1" dirty="0"/>
                  <a:t>E</a:t>
                </a:r>
                <a14:m>
                  <m:oMath xmlns:m="http://schemas.openxmlformats.org/officeDocument/2006/math">
                    <m:r>
                      <a:rPr lang="en-US" sz="2400" b="0" i="1" smtClean="0">
                        <a:latin typeface="Cambria Math" panose="02040503050406030204" pitchFamily="18" charset="0"/>
                      </a:rPr>
                      <m:t> </m:t>
                    </m:r>
                    <m:r>
                      <a:rPr lang="en-IN" sz="2400">
                        <a:latin typeface="Cambria Math" panose="02040503050406030204" pitchFamily="18" charset="0"/>
                      </a:rPr>
                      <m:t>=2.585861</m:t>
                    </m:r>
                  </m:oMath>
                </a14:m>
                <a:r>
                  <a:rPr lang="en-IN" sz="2400" dirty="0"/>
                  <a:t>. Finally, add and subtract </a:t>
                </a:r>
                <a:r>
                  <a:rPr lang="en-IN" sz="2400" i="1" dirty="0"/>
                  <a:t>E </a:t>
                </a:r>
                <a:r>
                  <a:rPr lang="en-IN" sz="2400" dirty="0"/>
                  <a:t>to the point estimate</a:t>
                </a:r>
                <a:endParaRPr lang="en-US" sz="2400" dirty="0">
                  <a:latin typeface="Cambria Math" panose="02040503050406030204" pitchFamily="18" charset="0"/>
                </a:endParaRP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982" r="-370"/>
                </a:stretch>
              </a:blipFill>
            </p:spPr>
            <p:txBody>
              <a:bodyPr/>
              <a:lstStyle/>
              <a:p>
                <a:r>
                  <a:rPr lang="en-IN">
                    <a:noFill/>
                  </a:rPr>
                  <a:t> </a:t>
                </a:r>
              </a:p>
            </p:txBody>
          </p:sp>
        </mc:Fallback>
      </mc:AlternateContent>
      <p:pic>
        <p:nvPicPr>
          <p:cNvPr id="8" name="Picture 7" descr="d bar">
            <a:extLst>
              <a:ext uri="{FF2B5EF4-FFF2-40B4-BE49-F238E27FC236}">
                <a16:creationId xmlns:a16="http://schemas.microsoft.com/office/drawing/2014/main" id="{D877AE98-9599-D439-B8C1-D0F08156C645}"/>
              </a:ext>
            </a:extLst>
          </p:cNvPr>
          <p:cNvPicPr>
            <a:picLocks noChangeAspect="1"/>
          </p:cNvPicPr>
          <p:nvPr/>
        </p:nvPicPr>
        <p:blipFill>
          <a:blip r:embed="rId3"/>
          <a:stretch>
            <a:fillRect/>
          </a:stretch>
        </p:blipFill>
        <p:spPr>
          <a:xfrm>
            <a:off x="6477000" y="2139394"/>
            <a:ext cx="304800" cy="406400"/>
          </a:xfrm>
          <a:prstGeom prst="rect">
            <a:avLst/>
          </a:prstGeom>
        </p:spPr>
      </p:pic>
      <p:sp>
        <p:nvSpPr>
          <p:cNvPr id="7" name="TextBox 6">
            <a:extLst>
              <a:ext uri="{FF2B5EF4-FFF2-40B4-BE49-F238E27FC236}">
                <a16:creationId xmlns:a16="http://schemas.microsoft.com/office/drawing/2014/main" id="{D4A031DC-8360-9C42-4C64-B21B8687FDA9}"/>
              </a:ext>
            </a:extLst>
          </p:cNvPr>
          <p:cNvSpPr txBox="1"/>
          <p:nvPr/>
        </p:nvSpPr>
        <p:spPr>
          <a:xfrm>
            <a:off x="457200" y="2514600"/>
            <a:ext cx="5351106" cy="461665"/>
          </a:xfrm>
          <a:prstGeom prst="rect">
            <a:avLst/>
          </a:prstGeom>
          <a:noFill/>
        </p:spPr>
        <p:txBody>
          <a:bodyPr wrap="square">
            <a:spAutoFit/>
          </a:bodyPr>
          <a:lstStyle/>
          <a:p>
            <a:pPr>
              <a:defRPr sz="2800"/>
            </a:pPr>
            <a:r>
              <a:rPr lang="en-IN" sz="2400" dirty="0"/>
              <a:t>to obtain the interval (</a:t>
            </a:r>
            <a:r>
              <a:rPr lang="en-IN" sz="2400" dirty="0">
                <a:latin typeface="Cambria Math" panose="02040503050406030204" pitchFamily="18" charset="0"/>
                <a:ea typeface="Cambria Math" panose="02040503050406030204" pitchFamily="18" charset="0"/>
              </a:rPr>
              <a:t>14.2, 19.4</a:t>
            </a:r>
            <a:r>
              <a:rPr lang="en-IN" sz="2400" dirty="0"/>
              <a:t>)</a:t>
            </a:r>
            <a:r>
              <a:rPr lang="ar-AE" sz="2400" dirty="0"/>
              <a:t>.</a:t>
            </a:r>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2A36DFD2-0148-178D-ADA2-1DC74147BCF4}"/>
                  </a:ext>
                </a:extLst>
              </p:cNvPr>
              <p:cNvSpPr txBox="1"/>
              <p:nvPr/>
            </p:nvSpPr>
            <p:spPr>
              <a:xfrm>
                <a:off x="457200" y="2895600"/>
                <a:ext cx="7924800" cy="1569660"/>
              </a:xfrm>
              <a:prstGeom prst="rect">
                <a:avLst/>
              </a:prstGeom>
              <a:noFill/>
            </p:spPr>
            <p:txBody>
              <a:bodyPr wrap="square">
                <a:spAutoFit/>
              </a:bodyPr>
              <a:lstStyle/>
              <a:p>
                <a:pPr>
                  <a:defRPr sz="2800"/>
                </a:pPr>
                <a:r>
                  <a:rPr lang="en-IN" sz="2400" dirty="0"/>
                  <a:t>Thus, the </a:t>
                </a:r>
                <a14:m>
                  <m:oMath xmlns:m="http://schemas.openxmlformats.org/officeDocument/2006/math">
                    <m:r>
                      <a:rPr lang="en-IN" sz="2400">
                        <a:latin typeface="Cambria Math" panose="02040503050406030204" pitchFamily="18" charset="0"/>
                      </a:rPr>
                      <m:t>95%</m:t>
                    </m:r>
                  </m:oMath>
                </a14:m>
                <a:r>
                  <a:rPr lang="en-IN" sz="2400" dirty="0"/>
                  <a:t> confidence interval for the population mean of the paired differences ranges from </a:t>
                </a:r>
                <a:r>
                  <a:rPr lang="en-IN" sz="2400" dirty="0">
                    <a:latin typeface="Cambria Math"/>
                  </a:rPr>
                  <a:t>14.2</a:t>
                </a:r>
                <a:r>
                  <a:rPr lang="en-IN" sz="2400" dirty="0"/>
                  <a:t> to </a:t>
                </a:r>
                <a:r>
                  <a:rPr lang="en-IN" sz="2400" dirty="0">
                    <a:latin typeface="Cambria Math"/>
                  </a:rPr>
                  <a:t>19.4</a:t>
                </a:r>
                <a:r>
                  <a:rPr lang="en-IN" sz="2400" dirty="0"/>
                  <a:t>. The confidence interval can be written mathematically using either inequality symbols or interval notation, as shown below.</a:t>
                </a:r>
              </a:p>
            </p:txBody>
          </p:sp>
        </mc:Choice>
        <mc:Fallback xmlns="">
          <p:sp>
            <p:nvSpPr>
              <p:cNvPr id="5" name="TextBox 4">
                <a:extLst>
                  <a:ext uri="{FF2B5EF4-FFF2-40B4-BE49-F238E27FC236}">
                    <a16:creationId xmlns:a16="http://schemas.microsoft.com/office/drawing/2014/main" id="{2A36DFD2-0148-178D-ADA2-1DC74147BCF4}"/>
                  </a:ext>
                </a:extLst>
              </p:cNvPr>
              <p:cNvSpPr txBox="1">
                <a:spLocks noRot="1" noChangeAspect="1" noMove="1" noResize="1" noEditPoints="1" noAdjustHandles="1" noChangeArrowheads="1" noChangeShapeType="1" noTextEdit="1"/>
              </p:cNvSpPr>
              <p:nvPr/>
            </p:nvSpPr>
            <p:spPr>
              <a:xfrm>
                <a:off x="457200" y="2895600"/>
                <a:ext cx="7924800" cy="1569660"/>
              </a:xfrm>
              <a:prstGeom prst="rect">
                <a:avLst/>
              </a:prstGeom>
              <a:blipFill>
                <a:blip r:embed="rId6"/>
                <a:stretch>
                  <a:fillRect l="-1154" t="-3113" r="-1846" b="-8171"/>
                </a:stretch>
              </a:blipFill>
            </p:spPr>
            <p:txBody>
              <a:bodyPr/>
              <a:lstStyle/>
              <a:p>
                <a:r>
                  <a:rPr lang="en-IN">
                    <a:noFill/>
                  </a:rPr>
                  <a:t> </a:t>
                </a:r>
              </a:p>
            </p:txBody>
          </p:sp>
        </mc:Fallback>
      </mc:AlternateContent>
      <p:pic>
        <p:nvPicPr>
          <p:cNvPr id="10" name="Picture 9" descr="14.2 is less than mu subscript d is less than 19.4 or the interval is represented as open parenthesis 14.2 comma 19.4 close parantheses">
            <a:extLst>
              <a:ext uri="{FF2B5EF4-FFF2-40B4-BE49-F238E27FC236}">
                <a16:creationId xmlns:a16="http://schemas.microsoft.com/office/drawing/2014/main" id="{87580927-1273-865C-381C-855694131391}"/>
              </a:ext>
            </a:extLst>
          </p:cNvPr>
          <p:cNvPicPr>
            <a:picLocks noChangeAspect="1"/>
          </p:cNvPicPr>
          <p:nvPr/>
        </p:nvPicPr>
        <p:blipFill>
          <a:blip r:embed="rId7"/>
          <a:stretch>
            <a:fillRect/>
          </a:stretch>
        </p:blipFill>
        <p:spPr>
          <a:xfrm>
            <a:off x="3396288" y="4495800"/>
            <a:ext cx="2181705" cy="1441822"/>
          </a:xfrm>
          <a:prstGeom prst="rect">
            <a:avLst/>
          </a:prstGeom>
        </p:spPr>
      </p:pic>
    </p:spTree>
    <p:extLst>
      <p:ext uri="{BB962C8B-B14F-4D97-AF65-F5344CB8AC3E}">
        <p14:creationId xmlns:p14="http://schemas.microsoft.com/office/powerpoint/2010/main" val="20172627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9.3.3: Constructing a Confidence Interval for the Mean of the Paired Differences for Two Populations (</a:t>
            </a:r>
            <a:r>
              <a:rPr lang="el-GR" sz="2000" i="1" dirty="0">
                <a:latin typeface="Calibri" panose="020F0502020204030204" pitchFamily="34" charset="0"/>
                <a:ea typeface="Calibri" panose="020F0502020204030204" pitchFamily="34" charset="0"/>
                <a:cs typeface="Calibri" panose="020F0502020204030204" pitchFamily="34" charset="0"/>
              </a:rPr>
              <a:t>σ </a:t>
            </a:r>
            <a:r>
              <a:rPr sz="2000" dirty="0"/>
              <a:t>Unknown, Dependent Samples)</a:t>
            </a:r>
            <a:r>
              <a:rPr lang="en-US" sz="2000" baseline="-25000" dirty="0"/>
              <a:t>10</a:t>
            </a:r>
            <a:endParaRPr sz="20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Because both endpoints are positive, we can say with </a:t>
                </a:r>
                <a14:m>
                  <m:oMath xmlns:m="http://schemas.openxmlformats.org/officeDocument/2006/math">
                    <m:r>
                      <a:rPr>
                        <a:latin typeface="Cambria Math" panose="02040503050406030204" pitchFamily="18" charset="0"/>
                      </a:rPr>
                      <m:t>95</m:t>
                    </m:r>
                    <m:r>
                      <a:rPr>
                        <a:latin typeface="Cambria Math" panose="02040503050406030204" pitchFamily="18" charset="0"/>
                      </a:rPr>
                      <m:t>%</m:t>
                    </m:r>
                  </m:oMath>
                </a14:m>
                <a:r>
                  <a:rPr sz="2800" dirty="0"/>
                  <a:t> confidence that the mean difference between the posttest and pretest scores was positive and between </a:t>
                </a:r>
                <a:r>
                  <a:rPr sz="2800" dirty="0">
                    <a:latin typeface="Cambria Math"/>
                  </a:rPr>
                  <a:t>14.2</a:t>
                </a:r>
                <a:r>
                  <a:rPr sz="2800" dirty="0"/>
                  <a:t> and </a:t>
                </a:r>
                <a:r>
                  <a:rPr sz="2800" dirty="0">
                    <a:latin typeface="Cambria Math"/>
                  </a:rPr>
                  <a:t>19.4</a:t>
                </a:r>
                <a:r>
                  <a:rPr sz="2800" dirty="0"/>
                  <a:t> points. Therefore, the research suggests that the CPR class increases student knowledge of CPR, as evidenced by their exam grades, an average of </a:t>
                </a:r>
                <a:r>
                  <a:rPr sz="2800" dirty="0">
                    <a:latin typeface="Cambria Math"/>
                  </a:rPr>
                  <a:t>14.2</a:t>
                </a:r>
                <a:r>
                  <a:rPr sz="2800" dirty="0"/>
                  <a:t> to </a:t>
                </a:r>
                <a:r>
                  <a:rPr sz="2800" dirty="0">
                    <a:latin typeface="Cambria Math"/>
                  </a:rPr>
                  <a:t>19.4</a:t>
                </a:r>
                <a:r>
                  <a:rPr sz="2800" dirty="0"/>
                  <a:t> points.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481" t="-1227" r="-1481"/>
                </a:stretch>
              </a:blipFill>
            </p:spPr>
            <p:txBody>
              <a:bodyPr/>
              <a:lstStyle/>
              <a:p>
                <a:r>
                  <a:rPr lang="en-US">
                    <a:noFill/>
                  </a:rPr>
                  <a:t> </a:t>
                </a:r>
              </a:p>
            </p:txBody>
          </p:sp>
        </mc:Fallback>
      </mc:AlternateContent>
    </p:spTree>
    <p:extLst>
      <p:ext uri="{BB962C8B-B14F-4D97-AF65-F5344CB8AC3E}">
        <p14:creationId xmlns:p14="http://schemas.microsoft.com/office/powerpoint/2010/main" val="230960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9.3.1: Calculating Paired Differences</a:t>
            </a:r>
            <a:r>
              <a:rPr lang="en-US" sz="3200" baseline="-25000" dirty="0"/>
              <a:t>1</a:t>
            </a:r>
            <a:endParaRPr dirty="0"/>
          </a:p>
        </p:txBody>
      </p:sp>
      <p:sp>
        <p:nvSpPr>
          <p:cNvPr id="3" name="Text Placeholder 2"/>
          <p:cNvSpPr>
            <a:spLocks noGrp="1"/>
          </p:cNvSpPr>
          <p:nvPr>
            <p:ph type="body" sz="quarter" idx="10"/>
          </p:nvPr>
        </p:nvSpPr>
        <p:spPr/>
        <p:txBody>
          <a:bodyPr>
            <a:normAutofit/>
          </a:bodyPr>
          <a:lstStyle/>
          <a:p>
            <a:r>
              <a:rPr sz="2800"/>
              <a:t>The amounts of home utility bills are given for two consecutive months for </a:t>
            </a:r>
            <a:r>
              <a:rPr sz="2800">
                <a:latin typeface="Cambria Math"/>
              </a:rPr>
              <a:t>5</a:t>
            </a:r>
            <a:r>
              <a:rPr sz="2800"/>
              <a:t> different homes in a neighborhood. For each home in the sample, we can pair the billing amounts for March and April. Given the following data, calculate the paired differences for the five homes.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Technology</a:t>
            </a:r>
            <a:r>
              <a:rPr lang="en-US" sz="3200" baseline="-25000" dirty="0"/>
              <a:t>1</a:t>
            </a:r>
            <a:endParaRPr dirty="0"/>
          </a:p>
        </p:txBody>
      </p:sp>
      <p:sp>
        <p:nvSpPr>
          <p:cNvPr id="3" name="Text Placeholder 2"/>
          <p:cNvSpPr>
            <a:spLocks noGrp="1"/>
          </p:cNvSpPr>
          <p:nvPr>
            <p:ph type="body" sz="quarter" idx="10"/>
          </p:nvPr>
        </p:nvSpPr>
        <p:spPr>
          <a:xfrm>
            <a:off x="457200" y="1082078"/>
            <a:ext cx="8229600" cy="1889722"/>
          </a:xfrm>
        </p:spPr>
        <p:txBody>
          <a:bodyPr>
            <a:normAutofit/>
          </a:bodyPr>
          <a:lstStyle/>
          <a:p>
            <a:r>
              <a:rPr sz="2800" dirty="0"/>
              <a:t>For further instructions on calculating a </a:t>
            </a:r>
            <a:r>
              <a:rPr lang="en-US" i="1" dirty="0"/>
              <a:t>t</a:t>
            </a:r>
            <a:r>
              <a:rPr sz="2800" dirty="0"/>
              <a:t>-interval using Excel or other technology, please visit stat.hawkeslearning.com and see </a:t>
            </a:r>
            <a:r>
              <a:rPr sz="2800" b="1" dirty="0"/>
              <a:t>Technology Instructions </a:t>
            </a:r>
            <a:r>
              <a:rPr lang="en-US" b="1" dirty="0"/>
              <a:t>→</a:t>
            </a:r>
            <a:r>
              <a:rPr sz="2800" b="1" dirty="0"/>
              <a:t> Confidence Intervals </a:t>
            </a:r>
            <a:r>
              <a:rPr lang="en-US" b="1" dirty="0"/>
              <a:t>→</a:t>
            </a:r>
            <a:r>
              <a:rPr sz="2800" b="1" dirty="0"/>
              <a:t> t-interval</a:t>
            </a:r>
            <a:r>
              <a:rPr sz="2800" dirty="0"/>
              <a: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r>
              <a:rPr sz="2000" dirty="0"/>
              <a:t>Example 9.3.4: Constructing a Confidence Interval for the Mean of the Paired Differences for Two Populations (</a:t>
            </a:r>
            <a:r>
              <a:rPr lang="el-GR" sz="2000" i="1" dirty="0">
                <a:latin typeface="Calibri" panose="020F0502020204030204" pitchFamily="34" charset="0"/>
                <a:ea typeface="Calibri" panose="020F0502020204030204" pitchFamily="34" charset="0"/>
                <a:cs typeface="Calibri" panose="020F0502020204030204" pitchFamily="34" charset="0"/>
              </a:rPr>
              <a:t>σ</a:t>
            </a:r>
            <a:r>
              <a:rPr sz="2000" dirty="0"/>
              <a:t> Unknown, Dependent Samples)</a:t>
            </a:r>
            <a:r>
              <a:rPr lang="en-US" sz="2000" baseline="-25000" dirty="0"/>
              <a:t>1</a:t>
            </a:r>
            <a:endParaRPr sz="2000" dirty="0"/>
          </a:p>
        </p:txBody>
      </p:sp>
      <p:sp>
        <p:nvSpPr>
          <p:cNvPr id="3" name="Text Placeholder 2"/>
          <p:cNvSpPr>
            <a:spLocks noGrp="1"/>
          </p:cNvSpPr>
          <p:nvPr>
            <p:ph type="body" sz="quarter" idx="10"/>
          </p:nvPr>
        </p:nvSpPr>
        <p:spPr/>
        <p:txBody>
          <a:bodyPr>
            <a:normAutofit/>
          </a:bodyPr>
          <a:lstStyle/>
          <a:p>
            <a:r>
              <a:rPr sz="2800" dirty="0"/>
              <a:t>In a recent study, cholesterol levels were measured before and after participants took a new drug designed to lower their total cholesterol for four weeks. The results are shown in the following table.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pPr>
              <a:defRPr sz="3200"/>
            </a:pPr>
            <a:r>
              <a:rPr sz="2200" dirty="0"/>
              <a:t>Example 9.3.4: Constructing a Confidence Interval for the Mean of the Paired Differences for Two Populations (</a:t>
            </a:r>
            <a:r>
              <a:rPr sz="2200" i="1" dirty="0"/>
              <a:t>σ</a:t>
            </a:r>
            <a:r>
              <a:rPr sz="2200" dirty="0"/>
              <a:t> Unknown, Dependent Samples)</a:t>
            </a:r>
            <a:r>
              <a:rPr lang="en-US" sz="2400" baseline="-25000" dirty="0"/>
              <a:t>2</a:t>
            </a:r>
            <a:endParaRPr dirty="0"/>
          </a:p>
        </p:txBody>
      </p:sp>
      <p:sp>
        <p:nvSpPr>
          <p:cNvPr id="5" name="TextBox 4">
            <a:extLst>
              <a:ext uri="{FF2B5EF4-FFF2-40B4-BE49-F238E27FC236}">
                <a16:creationId xmlns:a16="http://schemas.microsoft.com/office/drawing/2014/main" id="{877D8CE3-9299-A9AF-6E16-A31364F37BE5}"/>
              </a:ext>
            </a:extLst>
          </p:cNvPr>
          <p:cNvSpPr txBox="1"/>
          <p:nvPr/>
        </p:nvSpPr>
        <p:spPr>
          <a:xfrm>
            <a:off x="2286000" y="1066800"/>
            <a:ext cx="4572000" cy="369332"/>
          </a:xfrm>
          <a:prstGeom prst="rect">
            <a:avLst/>
          </a:prstGeom>
          <a:noFill/>
        </p:spPr>
        <p:txBody>
          <a:bodyPr wrap="square">
            <a:spAutoFit/>
          </a:bodyPr>
          <a:lstStyle/>
          <a:p>
            <a:pPr algn="ctr">
              <a:defRPr sz="1800" b="1"/>
            </a:pPr>
            <a:r>
              <a:rPr lang="en-US" sz="1800" dirty="0"/>
              <a:t>Total Cholesterol Levels (in mg/dL)</a:t>
            </a:r>
          </a:p>
        </p:txBody>
      </p:sp>
      <p:graphicFrame>
        <p:nvGraphicFramePr>
          <p:cNvPr id="3" name="Table Placeholder 2" descr="The table compares &quot;Before&quot; and &quot;After&quot; measurements across 13 entries.&#10;The &quot;Before&quot; column values are 238, 240, 220, 246, 202, 222, 210, 233, 204, 229, 244, 220, and 219. &#10;The corresponding &quot;After&quot; column values are 235, 241, 219, 235, 198, 208, 202, 211, 188, 201, 235, 211, and 207."/>
          <p:cNvGraphicFramePr>
            <a:graphicFrameLocks noGrp="1"/>
          </p:cNvGraphicFramePr>
          <p:nvPr>
            <p:ph type="tbl" sz="quarter" idx="10"/>
            <p:extLst>
              <p:ext uri="{D42A27DB-BD31-4B8C-83A1-F6EECF244321}">
                <p14:modId xmlns:p14="http://schemas.microsoft.com/office/powerpoint/2010/main" val="3079273710"/>
              </p:ext>
            </p:extLst>
          </p:nvPr>
        </p:nvGraphicFramePr>
        <p:xfrm>
          <a:off x="914400" y="1447800"/>
          <a:ext cx="7315200" cy="4515574"/>
        </p:xfrm>
        <a:graphic>
          <a:graphicData uri="http://schemas.openxmlformats.org/drawingml/2006/table">
            <a:tbl>
              <a:tblPr firstRow="1" bandRow="1">
                <a:tableStyleId>{5940675A-B579-460E-94D1-54222C63F5DA}</a:tableStyleId>
              </a:tblPr>
              <a:tblGrid>
                <a:gridCol w="3657600">
                  <a:extLst>
                    <a:ext uri="{9D8B030D-6E8A-4147-A177-3AD203B41FA5}">
                      <a16:colId xmlns:a16="http://schemas.microsoft.com/office/drawing/2014/main" val="20000"/>
                    </a:ext>
                  </a:extLst>
                </a:gridCol>
                <a:gridCol w="3657600">
                  <a:extLst>
                    <a:ext uri="{9D8B030D-6E8A-4147-A177-3AD203B41FA5}">
                      <a16:colId xmlns:a16="http://schemas.microsoft.com/office/drawing/2014/main" val="20001"/>
                    </a:ext>
                  </a:extLst>
                </a:gridCol>
              </a:tblGrid>
              <a:tr h="322541">
                <a:tc>
                  <a:txBody>
                    <a:bodyPr/>
                    <a:lstStyle/>
                    <a:p>
                      <a:pPr algn="ctr">
                        <a:defRPr sz="1800" b="1"/>
                      </a:pPr>
                      <a:r>
                        <a:rPr sz="1500" dirty="0"/>
                        <a:t>Before</a:t>
                      </a:r>
                    </a:p>
                  </a:txBody>
                  <a:tcPr/>
                </a:tc>
                <a:tc>
                  <a:txBody>
                    <a:bodyPr/>
                    <a:lstStyle/>
                    <a:p>
                      <a:pPr algn="ctr">
                        <a:defRPr sz="1800" b="1"/>
                      </a:pPr>
                      <a:r>
                        <a:rPr sz="1500" dirty="0"/>
                        <a:t>After</a:t>
                      </a:r>
                    </a:p>
                  </a:txBody>
                  <a:tcPr/>
                </a:tc>
                <a:extLst>
                  <a:ext uri="{0D108BD9-81ED-4DB2-BD59-A6C34878D82A}">
                    <a16:rowId xmlns:a16="http://schemas.microsoft.com/office/drawing/2014/main" val="10001"/>
                  </a:ext>
                </a:extLst>
              </a:tr>
              <a:tr h="322541">
                <a:tc>
                  <a:txBody>
                    <a:bodyPr/>
                    <a:lstStyle/>
                    <a:p>
                      <a:pPr algn="ctr"/>
                      <a:r>
                        <a:rPr sz="1500"/>
                        <a:t>238</a:t>
                      </a:r>
                      <a:endParaRPr sz="1500">
                        <a:latin typeface="Cambria Math"/>
                      </a:endParaRPr>
                    </a:p>
                  </a:txBody>
                  <a:tcPr/>
                </a:tc>
                <a:tc>
                  <a:txBody>
                    <a:bodyPr/>
                    <a:lstStyle/>
                    <a:p>
                      <a:pPr algn="ctr"/>
                      <a:r>
                        <a:rPr sz="1500"/>
                        <a:t>235</a:t>
                      </a:r>
                      <a:endParaRPr sz="1500">
                        <a:latin typeface="Cambria Math"/>
                      </a:endParaRPr>
                    </a:p>
                  </a:txBody>
                  <a:tcPr/>
                </a:tc>
                <a:extLst>
                  <a:ext uri="{0D108BD9-81ED-4DB2-BD59-A6C34878D82A}">
                    <a16:rowId xmlns:a16="http://schemas.microsoft.com/office/drawing/2014/main" val="10002"/>
                  </a:ext>
                </a:extLst>
              </a:tr>
              <a:tr h="322541">
                <a:tc>
                  <a:txBody>
                    <a:bodyPr/>
                    <a:lstStyle/>
                    <a:p>
                      <a:pPr algn="ctr"/>
                      <a:r>
                        <a:rPr sz="1500"/>
                        <a:t>240</a:t>
                      </a:r>
                      <a:endParaRPr sz="1500">
                        <a:latin typeface="Cambria Math"/>
                      </a:endParaRPr>
                    </a:p>
                  </a:txBody>
                  <a:tcPr/>
                </a:tc>
                <a:tc>
                  <a:txBody>
                    <a:bodyPr/>
                    <a:lstStyle/>
                    <a:p>
                      <a:pPr algn="ctr"/>
                      <a:r>
                        <a:rPr sz="1500"/>
                        <a:t>241</a:t>
                      </a:r>
                      <a:endParaRPr sz="1500">
                        <a:latin typeface="Cambria Math"/>
                      </a:endParaRPr>
                    </a:p>
                  </a:txBody>
                  <a:tcPr/>
                </a:tc>
                <a:extLst>
                  <a:ext uri="{0D108BD9-81ED-4DB2-BD59-A6C34878D82A}">
                    <a16:rowId xmlns:a16="http://schemas.microsoft.com/office/drawing/2014/main" val="10003"/>
                  </a:ext>
                </a:extLst>
              </a:tr>
              <a:tr h="322541">
                <a:tc>
                  <a:txBody>
                    <a:bodyPr/>
                    <a:lstStyle/>
                    <a:p>
                      <a:pPr algn="ctr"/>
                      <a:r>
                        <a:rPr sz="1500"/>
                        <a:t>220</a:t>
                      </a:r>
                      <a:endParaRPr sz="1500">
                        <a:latin typeface="Cambria Math"/>
                      </a:endParaRPr>
                    </a:p>
                  </a:txBody>
                  <a:tcPr/>
                </a:tc>
                <a:tc>
                  <a:txBody>
                    <a:bodyPr/>
                    <a:lstStyle/>
                    <a:p>
                      <a:pPr algn="ctr"/>
                      <a:r>
                        <a:rPr sz="1500"/>
                        <a:t>219</a:t>
                      </a:r>
                      <a:endParaRPr sz="1500">
                        <a:latin typeface="Cambria Math"/>
                      </a:endParaRPr>
                    </a:p>
                  </a:txBody>
                  <a:tcPr/>
                </a:tc>
                <a:extLst>
                  <a:ext uri="{0D108BD9-81ED-4DB2-BD59-A6C34878D82A}">
                    <a16:rowId xmlns:a16="http://schemas.microsoft.com/office/drawing/2014/main" val="10004"/>
                  </a:ext>
                </a:extLst>
              </a:tr>
              <a:tr h="322541">
                <a:tc>
                  <a:txBody>
                    <a:bodyPr/>
                    <a:lstStyle/>
                    <a:p>
                      <a:pPr algn="ctr"/>
                      <a:r>
                        <a:rPr sz="1500"/>
                        <a:t>246</a:t>
                      </a:r>
                      <a:endParaRPr sz="1500">
                        <a:latin typeface="Cambria Math"/>
                      </a:endParaRPr>
                    </a:p>
                  </a:txBody>
                  <a:tcPr/>
                </a:tc>
                <a:tc>
                  <a:txBody>
                    <a:bodyPr/>
                    <a:lstStyle/>
                    <a:p>
                      <a:pPr algn="ctr"/>
                      <a:r>
                        <a:rPr sz="1500"/>
                        <a:t>235</a:t>
                      </a:r>
                      <a:endParaRPr sz="1500">
                        <a:latin typeface="Cambria Math"/>
                      </a:endParaRPr>
                    </a:p>
                  </a:txBody>
                  <a:tcPr/>
                </a:tc>
                <a:extLst>
                  <a:ext uri="{0D108BD9-81ED-4DB2-BD59-A6C34878D82A}">
                    <a16:rowId xmlns:a16="http://schemas.microsoft.com/office/drawing/2014/main" val="10005"/>
                  </a:ext>
                </a:extLst>
              </a:tr>
              <a:tr h="322541">
                <a:tc>
                  <a:txBody>
                    <a:bodyPr/>
                    <a:lstStyle/>
                    <a:p>
                      <a:pPr algn="ctr"/>
                      <a:r>
                        <a:rPr sz="1500"/>
                        <a:t>202</a:t>
                      </a:r>
                      <a:endParaRPr sz="1500">
                        <a:latin typeface="Cambria Math"/>
                      </a:endParaRPr>
                    </a:p>
                  </a:txBody>
                  <a:tcPr/>
                </a:tc>
                <a:tc>
                  <a:txBody>
                    <a:bodyPr/>
                    <a:lstStyle/>
                    <a:p>
                      <a:pPr algn="ctr"/>
                      <a:r>
                        <a:rPr sz="1500"/>
                        <a:t>198</a:t>
                      </a:r>
                      <a:endParaRPr sz="1500">
                        <a:latin typeface="Cambria Math"/>
                      </a:endParaRPr>
                    </a:p>
                  </a:txBody>
                  <a:tcPr/>
                </a:tc>
                <a:extLst>
                  <a:ext uri="{0D108BD9-81ED-4DB2-BD59-A6C34878D82A}">
                    <a16:rowId xmlns:a16="http://schemas.microsoft.com/office/drawing/2014/main" val="10006"/>
                  </a:ext>
                </a:extLst>
              </a:tr>
              <a:tr h="322541">
                <a:tc>
                  <a:txBody>
                    <a:bodyPr/>
                    <a:lstStyle/>
                    <a:p>
                      <a:pPr algn="ctr"/>
                      <a:r>
                        <a:rPr sz="1500"/>
                        <a:t>222</a:t>
                      </a:r>
                      <a:endParaRPr sz="1500">
                        <a:latin typeface="Cambria Math"/>
                      </a:endParaRPr>
                    </a:p>
                  </a:txBody>
                  <a:tcPr/>
                </a:tc>
                <a:tc>
                  <a:txBody>
                    <a:bodyPr/>
                    <a:lstStyle/>
                    <a:p>
                      <a:pPr algn="ctr"/>
                      <a:r>
                        <a:rPr sz="1500"/>
                        <a:t>208</a:t>
                      </a:r>
                      <a:endParaRPr sz="1500">
                        <a:latin typeface="Cambria Math"/>
                      </a:endParaRPr>
                    </a:p>
                  </a:txBody>
                  <a:tcPr/>
                </a:tc>
                <a:extLst>
                  <a:ext uri="{0D108BD9-81ED-4DB2-BD59-A6C34878D82A}">
                    <a16:rowId xmlns:a16="http://schemas.microsoft.com/office/drawing/2014/main" val="10007"/>
                  </a:ext>
                </a:extLst>
              </a:tr>
              <a:tr h="322541">
                <a:tc>
                  <a:txBody>
                    <a:bodyPr/>
                    <a:lstStyle/>
                    <a:p>
                      <a:pPr algn="ctr"/>
                      <a:r>
                        <a:rPr sz="1500"/>
                        <a:t>210</a:t>
                      </a:r>
                      <a:endParaRPr sz="1500">
                        <a:latin typeface="Cambria Math"/>
                      </a:endParaRPr>
                    </a:p>
                  </a:txBody>
                  <a:tcPr/>
                </a:tc>
                <a:tc>
                  <a:txBody>
                    <a:bodyPr/>
                    <a:lstStyle/>
                    <a:p>
                      <a:pPr algn="ctr"/>
                      <a:r>
                        <a:rPr sz="1500"/>
                        <a:t>202</a:t>
                      </a:r>
                      <a:endParaRPr sz="1500">
                        <a:latin typeface="Cambria Math"/>
                      </a:endParaRPr>
                    </a:p>
                  </a:txBody>
                  <a:tcPr/>
                </a:tc>
                <a:extLst>
                  <a:ext uri="{0D108BD9-81ED-4DB2-BD59-A6C34878D82A}">
                    <a16:rowId xmlns:a16="http://schemas.microsoft.com/office/drawing/2014/main" val="10008"/>
                  </a:ext>
                </a:extLst>
              </a:tr>
              <a:tr h="322541">
                <a:tc>
                  <a:txBody>
                    <a:bodyPr/>
                    <a:lstStyle/>
                    <a:p>
                      <a:pPr algn="ctr"/>
                      <a:r>
                        <a:rPr sz="1500"/>
                        <a:t>233</a:t>
                      </a:r>
                      <a:endParaRPr sz="1500">
                        <a:latin typeface="Cambria Math"/>
                      </a:endParaRPr>
                    </a:p>
                  </a:txBody>
                  <a:tcPr/>
                </a:tc>
                <a:tc>
                  <a:txBody>
                    <a:bodyPr/>
                    <a:lstStyle/>
                    <a:p>
                      <a:pPr algn="ctr"/>
                      <a:r>
                        <a:rPr sz="1500"/>
                        <a:t>211</a:t>
                      </a:r>
                      <a:endParaRPr sz="1500">
                        <a:latin typeface="Cambria Math"/>
                      </a:endParaRPr>
                    </a:p>
                  </a:txBody>
                  <a:tcPr/>
                </a:tc>
                <a:extLst>
                  <a:ext uri="{0D108BD9-81ED-4DB2-BD59-A6C34878D82A}">
                    <a16:rowId xmlns:a16="http://schemas.microsoft.com/office/drawing/2014/main" val="10009"/>
                  </a:ext>
                </a:extLst>
              </a:tr>
              <a:tr h="322541">
                <a:tc>
                  <a:txBody>
                    <a:bodyPr/>
                    <a:lstStyle/>
                    <a:p>
                      <a:pPr algn="ctr"/>
                      <a:r>
                        <a:rPr sz="1500"/>
                        <a:t>204</a:t>
                      </a:r>
                      <a:endParaRPr sz="1500">
                        <a:latin typeface="Cambria Math"/>
                      </a:endParaRPr>
                    </a:p>
                  </a:txBody>
                  <a:tcPr/>
                </a:tc>
                <a:tc>
                  <a:txBody>
                    <a:bodyPr/>
                    <a:lstStyle/>
                    <a:p>
                      <a:pPr algn="ctr"/>
                      <a:r>
                        <a:rPr sz="1500"/>
                        <a:t>188</a:t>
                      </a:r>
                      <a:endParaRPr sz="1500">
                        <a:latin typeface="Cambria Math"/>
                      </a:endParaRPr>
                    </a:p>
                  </a:txBody>
                  <a:tcPr/>
                </a:tc>
                <a:extLst>
                  <a:ext uri="{0D108BD9-81ED-4DB2-BD59-A6C34878D82A}">
                    <a16:rowId xmlns:a16="http://schemas.microsoft.com/office/drawing/2014/main" val="10010"/>
                  </a:ext>
                </a:extLst>
              </a:tr>
              <a:tr h="322541">
                <a:tc>
                  <a:txBody>
                    <a:bodyPr/>
                    <a:lstStyle/>
                    <a:p>
                      <a:pPr algn="ctr"/>
                      <a:r>
                        <a:rPr sz="1500"/>
                        <a:t>229</a:t>
                      </a:r>
                      <a:endParaRPr sz="1500">
                        <a:latin typeface="Cambria Math"/>
                      </a:endParaRPr>
                    </a:p>
                  </a:txBody>
                  <a:tcPr/>
                </a:tc>
                <a:tc>
                  <a:txBody>
                    <a:bodyPr/>
                    <a:lstStyle/>
                    <a:p>
                      <a:pPr algn="ctr"/>
                      <a:r>
                        <a:rPr sz="1500"/>
                        <a:t>201</a:t>
                      </a:r>
                      <a:endParaRPr sz="1500">
                        <a:latin typeface="Cambria Math"/>
                      </a:endParaRPr>
                    </a:p>
                  </a:txBody>
                  <a:tcPr/>
                </a:tc>
                <a:extLst>
                  <a:ext uri="{0D108BD9-81ED-4DB2-BD59-A6C34878D82A}">
                    <a16:rowId xmlns:a16="http://schemas.microsoft.com/office/drawing/2014/main" val="10011"/>
                  </a:ext>
                </a:extLst>
              </a:tr>
              <a:tr h="322541">
                <a:tc>
                  <a:txBody>
                    <a:bodyPr/>
                    <a:lstStyle/>
                    <a:p>
                      <a:pPr algn="ctr"/>
                      <a:r>
                        <a:rPr sz="1500"/>
                        <a:t>244</a:t>
                      </a:r>
                      <a:endParaRPr sz="1500">
                        <a:latin typeface="Cambria Math"/>
                      </a:endParaRPr>
                    </a:p>
                  </a:txBody>
                  <a:tcPr/>
                </a:tc>
                <a:tc>
                  <a:txBody>
                    <a:bodyPr/>
                    <a:lstStyle/>
                    <a:p>
                      <a:pPr algn="ctr"/>
                      <a:r>
                        <a:rPr sz="1500"/>
                        <a:t>235</a:t>
                      </a:r>
                      <a:endParaRPr sz="1500">
                        <a:latin typeface="Cambria Math"/>
                      </a:endParaRPr>
                    </a:p>
                  </a:txBody>
                  <a:tcPr/>
                </a:tc>
                <a:extLst>
                  <a:ext uri="{0D108BD9-81ED-4DB2-BD59-A6C34878D82A}">
                    <a16:rowId xmlns:a16="http://schemas.microsoft.com/office/drawing/2014/main" val="10012"/>
                  </a:ext>
                </a:extLst>
              </a:tr>
              <a:tr h="322541">
                <a:tc>
                  <a:txBody>
                    <a:bodyPr/>
                    <a:lstStyle/>
                    <a:p>
                      <a:pPr algn="ctr"/>
                      <a:r>
                        <a:rPr sz="1500"/>
                        <a:t>220</a:t>
                      </a:r>
                      <a:endParaRPr sz="1500">
                        <a:latin typeface="Cambria Math"/>
                      </a:endParaRPr>
                    </a:p>
                  </a:txBody>
                  <a:tcPr/>
                </a:tc>
                <a:tc>
                  <a:txBody>
                    <a:bodyPr/>
                    <a:lstStyle/>
                    <a:p>
                      <a:pPr algn="ctr"/>
                      <a:r>
                        <a:rPr sz="1500"/>
                        <a:t>211</a:t>
                      </a:r>
                      <a:endParaRPr sz="1500">
                        <a:latin typeface="Cambria Math"/>
                      </a:endParaRPr>
                    </a:p>
                  </a:txBody>
                  <a:tcPr/>
                </a:tc>
                <a:extLst>
                  <a:ext uri="{0D108BD9-81ED-4DB2-BD59-A6C34878D82A}">
                    <a16:rowId xmlns:a16="http://schemas.microsoft.com/office/drawing/2014/main" val="10013"/>
                  </a:ext>
                </a:extLst>
              </a:tr>
              <a:tr h="322541">
                <a:tc>
                  <a:txBody>
                    <a:bodyPr/>
                    <a:lstStyle/>
                    <a:p>
                      <a:pPr algn="ctr"/>
                      <a:r>
                        <a:rPr sz="1500"/>
                        <a:t>219</a:t>
                      </a:r>
                      <a:endParaRPr sz="1500">
                        <a:latin typeface="Cambria Math"/>
                      </a:endParaRPr>
                    </a:p>
                  </a:txBody>
                  <a:tcPr/>
                </a:tc>
                <a:tc>
                  <a:txBody>
                    <a:bodyPr/>
                    <a:lstStyle/>
                    <a:p>
                      <a:pPr algn="ctr"/>
                      <a:r>
                        <a:rPr sz="1500" dirty="0"/>
                        <a:t>207</a:t>
                      </a:r>
                      <a:endParaRPr sz="1500" dirty="0">
                        <a:latin typeface="Cambria Math"/>
                      </a:endParaRPr>
                    </a:p>
                  </a:txBody>
                  <a:tcPr/>
                </a:tc>
                <a:extLst>
                  <a:ext uri="{0D108BD9-81ED-4DB2-BD59-A6C34878D82A}">
                    <a16:rowId xmlns:a16="http://schemas.microsoft.com/office/drawing/2014/main" val="10014"/>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9.3.4: Constructing a Confidence Interval for the Mean of the Paired Differences for Two Populations (</a:t>
            </a:r>
            <a:r>
              <a:rPr sz="2000" i="1" dirty="0"/>
              <a:t>σ</a:t>
            </a:r>
            <a:r>
              <a:rPr sz="2000" dirty="0"/>
              <a:t> Unknown, Dependent Samples)</a:t>
            </a:r>
            <a:r>
              <a:rPr lang="en-US" sz="2000" baseline="-25000" dirty="0"/>
              <a:t>3</a:t>
            </a:r>
            <a:endParaRPr sz="20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Find the </a:t>
                </a:r>
                <a14:m>
                  <m:oMath xmlns:m="http://schemas.openxmlformats.org/officeDocument/2006/math">
                    <m:r>
                      <a:rPr>
                        <a:latin typeface="Cambria Math" panose="02040503050406030204" pitchFamily="18" charset="0"/>
                      </a:rPr>
                      <m:t>99%</m:t>
                    </m:r>
                  </m:oMath>
                </a14:m>
                <a:r>
                  <a:rPr sz="2800" dirty="0"/>
                  <a:t> confidence interval for the true mean of the differences between the cholesterol levels for the population from which the participants were sampled.</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9.3.4: Constructing a Confidence Interval for the Mean of the Paired Differences for Two Populations (</a:t>
            </a:r>
            <a:r>
              <a:rPr sz="2000" i="1" dirty="0"/>
              <a:t>σ</a:t>
            </a:r>
            <a:r>
              <a:rPr sz="2000" dirty="0"/>
              <a:t> Unknown, Dependent Samples)</a:t>
            </a:r>
            <a:r>
              <a:rPr lang="en-US" sz="2000" baseline="-25000" dirty="0"/>
              <a:t>4</a:t>
            </a:r>
            <a:endParaRPr sz="2000" dirty="0"/>
          </a:p>
        </p:txBody>
      </p:sp>
      <p:sp>
        <p:nvSpPr>
          <p:cNvPr id="3" name="Text Placeholder 2"/>
          <p:cNvSpPr>
            <a:spLocks noGrp="1"/>
          </p:cNvSpPr>
          <p:nvPr>
            <p:ph type="body" sz="quarter" idx="10"/>
          </p:nvPr>
        </p:nvSpPr>
        <p:spPr/>
        <p:txBody>
          <a:bodyPr>
            <a:normAutofit/>
          </a:bodyPr>
          <a:lstStyle/>
          <a:p>
            <a:r>
              <a:rPr sz="2200" b="1" dirty="0"/>
              <a:t>Solution</a:t>
            </a:r>
          </a:p>
          <a:p>
            <a:r>
              <a:rPr sz="2200" dirty="0"/>
              <a:t>Because these are cholesterol levels before and after taking a new drug for the same sample of participants, we can pair the results for each participant to find a confidence interval for the mean difference.</a:t>
            </a:r>
          </a:p>
          <a:p>
            <a:pPr>
              <a:defRPr b="1"/>
            </a:pPr>
            <a:r>
              <a:rPr sz="2200" dirty="0"/>
              <a:t>By Hand:</a:t>
            </a:r>
          </a:p>
          <a:p>
            <a:pPr>
              <a:defRPr b="1"/>
            </a:pPr>
            <a:r>
              <a:rPr sz="2200" dirty="0"/>
              <a:t>Step 1: Find the point estimate.</a:t>
            </a:r>
          </a:p>
          <a:p>
            <a:pPr>
              <a:defRPr sz="2800"/>
            </a:pPr>
            <a:r>
              <a:rPr sz="2200" dirty="0"/>
              <a:t>The point estimate, </a:t>
            </a:r>
            <a:endParaRPr lang="en-IN" sz="2200" dirty="0"/>
          </a:p>
        </p:txBody>
      </p:sp>
      <p:pic>
        <p:nvPicPr>
          <p:cNvPr id="10" name="Picture 9" descr="d bar">
            <a:extLst>
              <a:ext uri="{FF2B5EF4-FFF2-40B4-BE49-F238E27FC236}">
                <a16:creationId xmlns:a16="http://schemas.microsoft.com/office/drawing/2014/main" id="{9245B4FB-15E4-8CCD-BE96-83C9975AC944}"/>
              </a:ext>
            </a:extLst>
          </p:cNvPr>
          <p:cNvPicPr>
            <a:picLocks noChangeAspect="1"/>
          </p:cNvPicPr>
          <p:nvPr/>
        </p:nvPicPr>
        <p:blipFill>
          <a:blip r:embed="rId2"/>
          <a:stretch>
            <a:fillRect/>
          </a:stretch>
        </p:blipFill>
        <p:spPr>
          <a:xfrm>
            <a:off x="2743200" y="3279025"/>
            <a:ext cx="381000" cy="467590"/>
          </a:xfrm>
          <a:prstGeom prst="rect">
            <a:avLst/>
          </a:prstGeom>
        </p:spPr>
      </p:pic>
      <p:sp>
        <p:nvSpPr>
          <p:cNvPr id="12" name="TextBox 11">
            <a:extLst>
              <a:ext uri="{FF2B5EF4-FFF2-40B4-BE49-F238E27FC236}">
                <a16:creationId xmlns:a16="http://schemas.microsoft.com/office/drawing/2014/main" id="{72AC5320-909A-EBBD-0DA9-BA6001030A87}"/>
              </a:ext>
            </a:extLst>
          </p:cNvPr>
          <p:cNvSpPr txBox="1"/>
          <p:nvPr/>
        </p:nvSpPr>
        <p:spPr>
          <a:xfrm>
            <a:off x="3036245" y="3302913"/>
            <a:ext cx="6078894" cy="430887"/>
          </a:xfrm>
          <a:prstGeom prst="rect">
            <a:avLst/>
          </a:prstGeom>
          <a:noFill/>
        </p:spPr>
        <p:txBody>
          <a:bodyPr wrap="square">
            <a:spAutoFit/>
          </a:bodyPr>
          <a:lstStyle/>
          <a:p>
            <a:r>
              <a:rPr lang="en-US" sz="2200" dirty="0"/>
              <a:t>is found by calculating the mean of the paired</a:t>
            </a:r>
            <a:endParaRPr lang="en-IN" sz="2200" dirty="0"/>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C3E592D0-773F-2FC9-F22F-29711219A136}"/>
                  </a:ext>
                </a:extLst>
              </p:cNvPr>
              <p:cNvSpPr txBox="1"/>
              <p:nvPr/>
            </p:nvSpPr>
            <p:spPr>
              <a:xfrm>
                <a:off x="430762" y="3616404"/>
                <a:ext cx="8179837" cy="1107996"/>
              </a:xfrm>
              <a:prstGeom prst="rect">
                <a:avLst/>
              </a:prstGeom>
              <a:noFill/>
            </p:spPr>
            <p:txBody>
              <a:bodyPr wrap="square">
                <a:spAutoFit/>
              </a:bodyPr>
              <a:lstStyle/>
              <a:p>
                <a:r>
                  <a:rPr lang="en-IN" sz="2200" dirty="0"/>
                  <a:t>differences of the data. We will choose to subtract </a:t>
                </a:r>
                <a14:m>
                  <m:oMath xmlns:m="http://schemas.openxmlformats.org/officeDocument/2006/math">
                    <m:r>
                      <m:rPr>
                        <m:sty m:val="p"/>
                      </m:rPr>
                      <a:rPr lang="en-IN" sz="2200">
                        <a:latin typeface="Cambria Math" panose="02040503050406030204" pitchFamily="18" charset="0"/>
                      </a:rPr>
                      <m:t>After</m:t>
                    </m:r>
                    <m:r>
                      <a:rPr lang="en-IN" sz="2200">
                        <a:latin typeface="Cambria Math" panose="02040503050406030204" pitchFamily="18" charset="0"/>
                      </a:rPr>
                      <m:t>−</m:t>
                    </m:r>
                    <m:r>
                      <m:rPr>
                        <m:sty m:val="p"/>
                      </m:rPr>
                      <a:rPr lang="en-IN" sz="2200">
                        <a:latin typeface="Cambria Math" panose="02040503050406030204" pitchFamily="18" charset="0"/>
                      </a:rPr>
                      <m:t>Before</m:t>
                    </m:r>
                  </m:oMath>
                </a14:m>
                <a:r>
                  <a:rPr lang="en-IN" sz="2200" dirty="0"/>
                  <a:t> to find the difference for each data pair. We will also need to compute the standard deviation of the paired differences,</a:t>
                </a:r>
                <a:r>
                  <a:rPr lang="ar-AE" sz="2200" dirty="0"/>
                  <a:t> </a:t>
                </a:r>
                <a:endParaRPr lang="en-IN" sz="2200" dirty="0"/>
              </a:p>
            </p:txBody>
          </p:sp>
        </mc:Choice>
        <mc:Fallback xmlns="">
          <p:sp>
            <p:nvSpPr>
              <p:cNvPr id="9" name="TextBox 8">
                <a:extLst>
                  <a:ext uri="{FF2B5EF4-FFF2-40B4-BE49-F238E27FC236}">
                    <a16:creationId xmlns:a16="http://schemas.microsoft.com/office/drawing/2014/main" id="{C3E592D0-773F-2FC9-F22F-29711219A136}"/>
                  </a:ext>
                </a:extLst>
              </p:cNvPr>
              <p:cNvSpPr txBox="1">
                <a:spLocks noRot="1" noChangeAspect="1" noMove="1" noResize="1" noEditPoints="1" noAdjustHandles="1" noChangeArrowheads="1" noChangeShapeType="1" noTextEdit="1"/>
              </p:cNvSpPr>
              <p:nvPr/>
            </p:nvSpPr>
            <p:spPr>
              <a:xfrm>
                <a:off x="430762" y="3616404"/>
                <a:ext cx="8179837" cy="1107996"/>
              </a:xfrm>
              <a:prstGeom prst="rect">
                <a:avLst/>
              </a:prstGeom>
              <a:blipFill>
                <a:blip r:embed="rId3"/>
                <a:stretch>
                  <a:fillRect l="-969" t="-3846" b="-10440"/>
                </a:stretch>
              </a:blipFill>
            </p:spPr>
            <p:txBody>
              <a:bodyPr/>
              <a:lstStyle/>
              <a:p>
                <a:r>
                  <a:rPr lang="en-IN">
                    <a:noFill/>
                  </a:rPr>
                  <a:t> </a:t>
                </a:r>
              </a:p>
            </p:txBody>
          </p:sp>
        </mc:Fallback>
      </mc:AlternateContent>
      <p:pic>
        <p:nvPicPr>
          <p:cNvPr id="13" name="Picture 12" descr="s subscript d">
            <a:extLst>
              <a:ext uri="{FF2B5EF4-FFF2-40B4-BE49-F238E27FC236}">
                <a16:creationId xmlns:a16="http://schemas.microsoft.com/office/drawing/2014/main" id="{B4721D19-B61D-A9C8-C5F5-CB5D06FB0E8C}"/>
              </a:ext>
            </a:extLst>
          </p:cNvPr>
          <p:cNvPicPr>
            <a:picLocks noChangeAspect="1"/>
          </p:cNvPicPr>
          <p:nvPr/>
        </p:nvPicPr>
        <p:blipFill>
          <a:blip r:embed="rId4"/>
          <a:stretch>
            <a:fillRect/>
          </a:stretch>
        </p:blipFill>
        <p:spPr>
          <a:xfrm>
            <a:off x="6019800" y="4210050"/>
            <a:ext cx="457200" cy="514350"/>
          </a:xfrm>
          <a:prstGeom prst="rect">
            <a:avLst/>
          </a:prstGeom>
        </p:spPr>
      </p:pic>
      <p:sp>
        <p:nvSpPr>
          <p:cNvPr id="15" name="TextBox 14">
            <a:extLst>
              <a:ext uri="{FF2B5EF4-FFF2-40B4-BE49-F238E27FC236}">
                <a16:creationId xmlns:a16="http://schemas.microsoft.com/office/drawing/2014/main" id="{13153036-80F1-5693-748A-8B6D48C325A8}"/>
              </a:ext>
            </a:extLst>
          </p:cNvPr>
          <p:cNvSpPr txBox="1"/>
          <p:nvPr/>
        </p:nvSpPr>
        <p:spPr>
          <a:xfrm>
            <a:off x="6368144" y="4282083"/>
            <a:ext cx="2345094" cy="430887"/>
          </a:xfrm>
          <a:prstGeom prst="rect">
            <a:avLst/>
          </a:prstGeom>
          <a:noFill/>
        </p:spPr>
        <p:txBody>
          <a:bodyPr wrap="square">
            <a:spAutoFit/>
          </a:bodyPr>
          <a:lstStyle/>
          <a:p>
            <a:r>
              <a:rPr lang="en-IN" sz="2200" dirty="0"/>
              <a:t>These values are</a:t>
            </a:r>
          </a:p>
        </p:txBody>
      </p:sp>
      <p:pic>
        <p:nvPicPr>
          <p:cNvPr id="5" name="Picture 4" descr="d bar is equal to negative 10.46 and s subscript d is equal to 8.24">
            <a:extLst>
              <a:ext uri="{FF2B5EF4-FFF2-40B4-BE49-F238E27FC236}">
                <a16:creationId xmlns:a16="http://schemas.microsoft.com/office/drawing/2014/main" id="{EFD1ED68-899B-5C4D-46B2-4AE210FBE323}"/>
              </a:ext>
            </a:extLst>
          </p:cNvPr>
          <p:cNvPicPr>
            <a:picLocks noChangeAspect="1"/>
          </p:cNvPicPr>
          <p:nvPr/>
        </p:nvPicPr>
        <p:blipFill>
          <a:blip r:embed="rId5"/>
          <a:stretch>
            <a:fillRect/>
          </a:stretch>
        </p:blipFill>
        <p:spPr>
          <a:xfrm>
            <a:off x="3581400" y="4824455"/>
            <a:ext cx="1537043" cy="974711"/>
          </a:xfrm>
          <a:prstGeom prst="rect">
            <a:avLst/>
          </a:prstGeo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9.3.4: Constructing a Confidence Interval for the Mean of the Paired Differences for Two Populations (</a:t>
            </a:r>
            <a:r>
              <a:rPr sz="2000" i="1" dirty="0"/>
              <a:t>σ</a:t>
            </a:r>
            <a:r>
              <a:rPr sz="2000" dirty="0"/>
              <a:t> Unknown, Dependent Samples)</a:t>
            </a:r>
            <a:r>
              <a:rPr lang="en-US" sz="2000" baseline="-25000" dirty="0"/>
              <a:t>5</a:t>
            </a:r>
            <a:endParaRPr sz="2000" dirty="0"/>
          </a:p>
        </p:txBody>
      </p:sp>
      <p:sp>
        <p:nvSpPr>
          <p:cNvPr id="3" name="Text Placeholder 2"/>
          <p:cNvSpPr>
            <a:spLocks noGrp="1"/>
          </p:cNvSpPr>
          <p:nvPr>
            <p:ph type="body" sz="quarter" idx="10"/>
          </p:nvPr>
        </p:nvSpPr>
        <p:spPr/>
        <p:txBody>
          <a:bodyPr>
            <a:normAutofit/>
          </a:bodyPr>
          <a:lstStyle/>
          <a:p>
            <a:pPr>
              <a:defRPr b="1"/>
            </a:pPr>
            <a:r>
              <a:rPr sz="2800" dirty="0"/>
              <a:t>Step 2: Find the margin of error.</a:t>
            </a:r>
          </a:p>
          <a:p>
            <a:pPr>
              <a:defRPr sz="2800"/>
            </a:pPr>
            <a:r>
              <a:rPr sz="2800" dirty="0"/>
              <a:t>To calculate the margin of error, we first need to find </a:t>
            </a:r>
          </a:p>
        </p:txBody>
      </p:sp>
      <p:pic>
        <p:nvPicPr>
          <p:cNvPr id="5" name="Picture 4" descr="t subscript alpha divided by 2">
            <a:extLst>
              <a:ext uri="{FF2B5EF4-FFF2-40B4-BE49-F238E27FC236}">
                <a16:creationId xmlns:a16="http://schemas.microsoft.com/office/drawing/2014/main" id="{19215452-5D9F-FE94-9EA8-1A18C9613782}"/>
              </a:ext>
            </a:extLst>
          </p:cNvPr>
          <p:cNvPicPr>
            <a:picLocks noChangeAspect="1"/>
          </p:cNvPicPr>
          <p:nvPr/>
        </p:nvPicPr>
        <p:blipFill>
          <a:blip r:embed="rId2"/>
          <a:stretch>
            <a:fillRect/>
          </a:stretch>
        </p:blipFill>
        <p:spPr>
          <a:xfrm>
            <a:off x="609600" y="1959983"/>
            <a:ext cx="583330" cy="508061"/>
          </a:xfrm>
          <a:prstGeom prst="rect">
            <a:avLst/>
          </a:prstGeom>
        </p:spPr>
      </p:pic>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232F2AB3-91A5-C4B2-0273-1D465466063A}"/>
                  </a:ext>
                </a:extLst>
              </p:cNvPr>
              <p:cNvSpPr txBox="1"/>
              <p:nvPr/>
            </p:nvSpPr>
            <p:spPr>
              <a:xfrm>
                <a:off x="1066800" y="1948130"/>
                <a:ext cx="7538386" cy="523220"/>
              </a:xfrm>
              <a:prstGeom prst="rect">
                <a:avLst/>
              </a:prstGeom>
              <a:noFill/>
            </p:spPr>
            <p:txBody>
              <a:bodyPr wrap="square">
                <a:spAutoFit/>
              </a:bodyPr>
              <a:lstStyle/>
              <a:p>
                <a:r>
                  <a:rPr lang="en-US" sz="2800" dirty="0"/>
                  <a:t>We see that </a:t>
                </a:r>
                <a:r>
                  <a:rPr lang="en-US" sz="2800" i="1" dirty="0"/>
                  <a:t>df</a:t>
                </a:r>
                <a14:m>
                  <m:oMath xmlns:m="http://schemas.openxmlformats.org/officeDocument/2006/math">
                    <m:r>
                      <a:rPr lang="en-US" sz="2800" b="0" i="1" smtClean="0">
                        <a:latin typeface="Cambria Math" panose="02040503050406030204" pitchFamily="18" charset="0"/>
                      </a:rPr>
                      <m:t> </m:t>
                    </m:r>
                    <m:r>
                      <a:rPr lang="en-US" sz="2800">
                        <a:latin typeface="Cambria Math" panose="02040503050406030204" pitchFamily="18" charset="0"/>
                      </a:rPr>
                      <m:t>=</m:t>
                    </m:r>
                  </m:oMath>
                </a14:m>
                <a:r>
                  <a:rPr lang="en-US" sz="2800" i="1" dirty="0"/>
                  <a:t> n</a:t>
                </a:r>
                <a14:m>
                  <m:oMath xmlns:m="http://schemas.openxmlformats.org/officeDocument/2006/math">
                    <m:r>
                      <a:rPr lang="en-US" sz="2800">
                        <a:latin typeface="Cambria Math" panose="02040503050406030204" pitchFamily="18" charset="0"/>
                      </a:rPr>
                      <m:t>−</m:t>
                    </m:r>
                    <m:r>
                      <a:rPr lang="en-US" sz="2800">
                        <a:latin typeface="Cambria Math" panose="02040503050406030204" pitchFamily="18" charset="0"/>
                      </a:rPr>
                      <m:t>1</m:t>
                    </m:r>
                    <m:r>
                      <a:rPr lang="en-US" sz="2800">
                        <a:latin typeface="Cambria Math" panose="02040503050406030204" pitchFamily="18" charset="0"/>
                      </a:rPr>
                      <m:t>=</m:t>
                    </m:r>
                    <m:r>
                      <a:rPr lang="en-US" sz="2800">
                        <a:latin typeface="Cambria Math" panose="02040503050406030204" pitchFamily="18" charset="0"/>
                      </a:rPr>
                      <m:t>13</m:t>
                    </m:r>
                    <m:r>
                      <a:rPr lang="en-US" sz="2800">
                        <a:latin typeface="Cambria Math" panose="02040503050406030204" pitchFamily="18" charset="0"/>
                      </a:rPr>
                      <m:t>−</m:t>
                    </m:r>
                    <m:r>
                      <a:rPr lang="en-US" sz="2800">
                        <a:latin typeface="Cambria Math" panose="02040503050406030204" pitchFamily="18" charset="0"/>
                      </a:rPr>
                      <m:t>1</m:t>
                    </m:r>
                    <m:r>
                      <a:rPr lang="en-US" sz="2800">
                        <a:latin typeface="Cambria Math" panose="02040503050406030204" pitchFamily="18" charset="0"/>
                      </a:rPr>
                      <m:t>=</m:t>
                    </m:r>
                    <m:r>
                      <a:rPr lang="en-US" sz="2800">
                        <a:latin typeface="Cambria Math" panose="02040503050406030204" pitchFamily="18" charset="0"/>
                      </a:rPr>
                      <m:t>12</m:t>
                    </m:r>
                  </m:oMath>
                </a14:m>
                <a:r>
                  <a:rPr lang="en-US" sz="2800" dirty="0"/>
                  <a:t> and that we</a:t>
                </a:r>
                <a:endParaRPr lang="en-IN" sz="2800" dirty="0"/>
              </a:p>
            </p:txBody>
          </p:sp>
        </mc:Choice>
        <mc:Fallback xmlns="">
          <p:sp>
            <p:nvSpPr>
              <p:cNvPr id="9" name="TextBox 8">
                <a:extLst>
                  <a:ext uri="{FF2B5EF4-FFF2-40B4-BE49-F238E27FC236}">
                    <a16:creationId xmlns:a16="http://schemas.microsoft.com/office/drawing/2014/main" id="{232F2AB3-91A5-C4B2-0273-1D465466063A}"/>
                  </a:ext>
                </a:extLst>
              </p:cNvPr>
              <p:cNvSpPr txBox="1">
                <a:spLocks noRot="1" noChangeAspect="1" noMove="1" noResize="1" noEditPoints="1" noAdjustHandles="1" noChangeArrowheads="1" noChangeShapeType="1" noTextEdit="1"/>
              </p:cNvSpPr>
              <p:nvPr/>
            </p:nvSpPr>
            <p:spPr>
              <a:xfrm>
                <a:off x="1066800" y="1948130"/>
                <a:ext cx="7538386" cy="523220"/>
              </a:xfrm>
              <a:prstGeom prst="rect">
                <a:avLst/>
              </a:prstGeom>
              <a:blipFill>
                <a:blip r:embed="rId3"/>
                <a:stretch>
                  <a:fillRect l="-1617" t="-11765" r="-728" b="-34118"/>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0855B2CC-5B7C-3264-0C54-96BD5AF24C35}"/>
                  </a:ext>
                </a:extLst>
              </p:cNvPr>
              <p:cNvSpPr txBox="1"/>
              <p:nvPr/>
            </p:nvSpPr>
            <p:spPr>
              <a:xfrm>
                <a:off x="538814" y="2395297"/>
                <a:ext cx="8154955" cy="523220"/>
              </a:xfrm>
              <a:prstGeom prst="rect">
                <a:avLst/>
              </a:prstGeom>
              <a:noFill/>
            </p:spPr>
            <p:txBody>
              <a:bodyPr wrap="square">
                <a:spAutoFit/>
              </a:bodyPr>
              <a:lstStyle/>
              <a:p>
                <a:pPr>
                  <a:defRPr sz="2800"/>
                </a:pPr>
                <a:r>
                  <a:rPr lang="en-IN" sz="2800" dirty="0"/>
                  <a:t>are given </a:t>
                </a:r>
                <a:r>
                  <a:rPr lang="en-IN" sz="2800" i="1" dirty="0"/>
                  <a:t>c</a:t>
                </a:r>
                <a14:m>
                  <m:oMath xmlns:m="http://schemas.openxmlformats.org/officeDocument/2006/math">
                    <m:r>
                      <a:rPr lang="en-US" sz="2800" b="0" i="1" smtClean="0">
                        <a:latin typeface="Cambria Math" panose="02040503050406030204" pitchFamily="18" charset="0"/>
                      </a:rPr>
                      <m:t> </m:t>
                    </m:r>
                    <m:r>
                      <a:rPr lang="en-IN" sz="2800">
                        <a:latin typeface="Cambria Math" panose="02040503050406030204" pitchFamily="18" charset="0"/>
                      </a:rPr>
                      <m:t>=</m:t>
                    </m:r>
                    <m:r>
                      <a:rPr lang="en-IN" sz="2800">
                        <a:latin typeface="Cambria Math" panose="02040503050406030204" pitchFamily="18" charset="0"/>
                      </a:rPr>
                      <m:t>0</m:t>
                    </m:r>
                    <m:r>
                      <a:rPr lang="en-IN" sz="2800">
                        <a:latin typeface="Cambria Math" panose="02040503050406030204" pitchFamily="18" charset="0"/>
                      </a:rPr>
                      <m:t>.</m:t>
                    </m:r>
                    <m:r>
                      <a:rPr lang="en-IN" sz="2800">
                        <a:latin typeface="Cambria Math" panose="02040503050406030204" pitchFamily="18" charset="0"/>
                      </a:rPr>
                      <m:t>99</m:t>
                    </m:r>
                  </m:oMath>
                </a14:m>
                <a:r>
                  <a:rPr lang="en-IN" sz="2800" dirty="0"/>
                  <a:t>. Then for </a:t>
                </a:r>
                <a:r>
                  <a:rPr lang="en-IN" sz="2800" dirty="0">
                    <a:latin typeface="Cambria Math"/>
                  </a:rPr>
                  <a:t>12</a:t>
                </a:r>
                <a:r>
                  <a:rPr lang="en-IN" sz="2800" dirty="0"/>
                  <a:t> degrees of freedom</a:t>
                </a:r>
              </a:p>
            </p:txBody>
          </p:sp>
        </mc:Choice>
        <mc:Fallback xmlns="">
          <p:sp>
            <p:nvSpPr>
              <p:cNvPr id="7" name="TextBox 6">
                <a:extLst>
                  <a:ext uri="{FF2B5EF4-FFF2-40B4-BE49-F238E27FC236}">
                    <a16:creationId xmlns:a16="http://schemas.microsoft.com/office/drawing/2014/main" id="{0855B2CC-5B7C-3264-0C54-96BD5AF24C35}"/>
                  </a:ext>
                </a:extLst>
              </p:cNvPr>
              <p:cNvSpPr txBox="1">
                <a:spLocks noRot="1" noChangeAspect="1" noMove="1" noResize="1" noEditPoints="1" noAdjustHandles="1" noChangeArrowheads="1" noChangeShapeType="1" noTextEdit="1"/>
              </p:cNvSpPr>
              <p:nvPr/>
            </p:nvSpPr>
            <p:spPr>
              <a:xfrm>
                <a:off x="538814" y="2395297"/>
                <a:ext cx="8154955" cy="523220"/>
              </a:xfrm>
              <a:prstGeom prst="rect">
                <a:avLst/>
              </a:prstGeom>
              <a:blipFill>
                <a:blip r:embed="rId4"/>
                <a:stretch>
                  <a:fillRect l="-1495" t="-15116" b="-32558"/>
                </a:stretch>
              </a:blipFill>
            </p:spPr>
            <p:txBody>
              <a:bodyPr/>
              <a:lstStyle/>
              <a:p>
                <a:r>
                  <a:rPr lang="en-IN">
                    <a:noFill/>
                  </a:rPr>
                  <a:t> </a:t>
                </a:r>
              </a:p>
            </p:txBody>
          </p:sp>
        </mc:Fallback>
      </mc:AlternateContent>
      <p:pic>
        <p:nvPicPr>
          <p:cNvPr id="15" name="Picture 14" descr="t subscript alpha divided by 2 is equal to t subscript 0.005 is equal to 3.055">
            <a:extLst>
              <a:ext uri="{FF2B5EF4-FFF2-40B4-BE49-F238E27FC236}">
                <a16:creationId xmlns:a16="http://schemas.microsoft.com/office/drawing/2014/main" id="{F5F68C64-356E-051D-0D5A-EFDBAD70E3E7}"/>
              </a:ext>
            </a:extLst>
          </p:cNvPr>
          <p:cNvPicPr>
            <a:picLocks noChangeAspect="1"/>
          </p:cNvPicPr>
          <p:nvPr/>
        </p:nvPicPr>
        <p:blipFill>
          <a:blip r:embed="rId5"/>
          <a:stretch>
            <a:fillRect/>
          </a:stretch>
        </p:blipFill>
        <p:spPr>
          <a:xfrm>
            <a:off x="533401" y="2845382"/>
            <a:ext cx="2535725" cy="518671"/>
          </a:xfrm>
          <a:prstGeom prst="rect">
            <a:avLst/>
          </a:prstGeom>
        </p:spPr>
      </p:pic>
      <p:sp>
        <p:nvSpPr>
          <p:cNvPr id="11" name="TextBox 10">
            <a:extLst>
              <a:ext uri="{FF2B5EF4-FFF2-40B4-BE49-F238E27FC236}">
                <a16:creationId xmlns:a16="http://schemas.microsoft.com/office/drawing/2014/main" id="{0E084EB4-CFA1-7FFD-C3C4-9F5DB248916C}"/>
              </a:ext>
            </a:extLst>
          </p:cNvPr>
          <p:cNvSpPr txBox="1"/>
          <p:nvPr/>
        </p:nvSpPr>
        <p:spPr>
          <a:xfrm>
            <a:off x="468084" y="3415810"/>
            <a:ext cx="8447315" cy="523220"/>
          </a:xfrm>
          <a:prstGeom prst="rect">
            <a:avLst/>
          </a:prstGeom>
          <a:noFill/>
        </p:spPr>
        <p:txBody>
          <a:bodyPr wrap="square">
            <a:spAutoFit/>
          </a:bodyPr>
          <a:lstStyle/>
          <a:p>
            <a:r>
              <a:rPr lang="en-IN" sz="2800" dirty="0"/>
              <a:t>Substituting into the formula for </a:t>
            </a:r>
            <a:r>
              <a:rPr lang="en-IN" sz="2800" i="1" dirty="0"/>
              <a:t>E</a:t>
            </a:r>
            <a:r>
              <a:rPr lang="en-IN" sz="2800" dirty="0"/>
              <a:t> gives us the following.</a:t>
            </a:r>
          </a:p>
        </p:txBody>
      </p:sp>
      <p:pic>
        <p:nvPicPr>
          <p:cNvPr id="17" name="Picture 16" descr="E equals t subscript alpha divided by 2, times the open fraction s subscript d divided by square root of n close fraction.&#10;By substituting the known values, we get,&#10;E equals 3.055 times 8.242324 divided by square root of 13.&#10;By simplifying this, it results approximately, 6.983759">
            <a:extLst>
              <a:ext uri="{FF2B5EF4-FFF2-40B4-BE49-F238E27FC236}">
                <a16:creationId xmlns:a16="http://schemas.microsoft.com/office/drawing/2014/main" id="{47494347-5B91-60CF-2D4E-E341C1FC594D}"/>
              </a:ext>
            </a:extLst>
          </p:cNvPr>
          <p:cNvPicPr>
            <a:picLocks noChangeAspect="1"/>
          </p:cNvPicPr>
          <p:nvPr/>
        </p:nvPicPr>
        <p:blipFill>
          <a:blip r:embed="rId6"/>
          <a:stretch>
            <a:fillRect/>
          </a:stretch>
        </p:blipFill>
        <p:spPr>
          <a:xfrm>
            <a:off x="3361713" y="4105669"/>
            <a:ext cx="2420573" cy="1702544"/>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9.3.4: Constructing a Confidence Interval for the Mean of the Paired Differences for Two Populations (</a:t>
            </a:r>
            <a:r>
              <a:rPr sz="2000" i="1" dirty="0"/>
              <a:t>σ</a:t>
            </a:r>
            <a:r>
              <a:rPr sz="2000" dirty="0"/>
              <a:t> Unknown, Dependent Samples)</a:t>
            </a:r>
            <a:r>
              <a:rPr lang="en-US" sz="2000" baseline="-25000" dirty="0"/>
              <a:t>6</a:t>
            </a:r>
            <a:endParaRPr sz="2000" dirty="0"/>
          </a:p>
        </p:txBody>
      </p:sp>
      <p:sp>
        <p:nvSpPr>
          <p:cNvPr id="3" name="Text Placeholder 2"/>
          <p:cNvSpPr>
            <a:spLocks noGrp="1"/>
          </p:cNvSpPr>
          <p:nvPr>
            <p:ph type="body" sz="quarter" idx="10"/>
          </p:nvPr>
        </p:nvSpPr>
        <p:spPr/>
        <p:txBody>
          <a:bodyPr>
            <a:normAutofit/>
          </a:bodyPr>
          <a:lstStyle/>
          <a:p>
            <a:pPr>
              <a:defRPr b="1"/>
            </a:pPr>
            <a:r>
              <a:rPr sz="2800" dirty="0"/>
              <a:t>Step 3: Subtract the margin of error from and add the margin of error to the point estimate.</a:t>
            </a:r>
          </a:p>
          <a:p>
            <a:pPr>
              <a:defRPr sz="2800"/>
            </a:pPr>
            <a:r>
              <a:rPr sz="2800" dirty="0"/>
              <a:t>Finally, add and subtract </a:t>
            </a:r>
            <a:r>
              <a:rPr lang="en-US" i="1" dirty="0"/>
              <a:t>E</a:t>
            </a:r>
            <a:r>
              <a:rPr sz="2800" dirty="0"/>
              <a:t> from</a:t>
            </a:r>
            <a:r>
              <a:rPr lang="en-US" sz="2800" dirty="0"/>
              <a:t> </a:t>
            </a:r>
            <a:endParaRPr sz="2800" dirty="0"/>
          </a:p>
        </p:txBody>
      </p:sp>
      <p:pic>
        <p:nvPicPr>
          <p:cNvPr id="4" name="Picture 3" descr="d bar">
            <a:extLst>
              <a:ext uri="{FF2B5EF4-FFF2-40B4-BE49-F238E27FC236}">
                <a16:creationId xmlns:a16="http://schemas.microsoft.com/office/drawing/2014/main" id="{53C1F6C6-6F7C-8E32-A48F-ED0C3F216101}"/>
              </a:ext>
            </a:extLst>
          </p:cNvPr>
          <p:cNvPicPr>
            <a:picLocks noChangeAspect="1"/>
          </p:cNvPicPr>
          <p:nvPr/>
        </p:nvPicPr>
        <p:blipFill>
          <a:blip r:embed="rId2"/>
          <a:stretch>
            <a:fillRect/>
          </a:stretch>
        </p:blipFill>
        <p:spPr>
          <a:xfrm>
            <a:off x="5105400" y="1962128"/>
            <a:ext cx="381000" cy="508000"/>
          </a:xfrm>
          <a:prstGeom prst="rect">
            <a:avLst/>
          </a:prstGeom>
        </p:spPr>
      </p:pic>
      <p:sp>
        <p:nvSpPr>
          <p:cNvPr id="8" name="TextBox 7">
            <a:extLst>
              <a:ext uri="{FF2B5EF4-FFF2-40B4-BE49-F238E27FC236}">
                <a16:creationId xmlns:a16="http://schemas.microsoft.com/office/drawing/2014/main" id="{B7E88F26-F933-3158-7527-69281368EFB9}"/>
              </a:ext>
            </a:extLst>
          </p:cNvPr>
          <p:cNvSpPr txBox="1"/>
          <p:nvPr/>
        </p:nvSpPr>
        <p:spPr>
          <a:xfrm>
            <a:off x="5410200" y="1962128"/>
            <a:ext cx="2514600" cy="523220"/>
          </a:xfrm>
          <a:prstGeom prst="rect">
            <a:avLst/>
          </a:prstGeom>
          <a:noFill/>
        </p:spPr>
        <p:txBody>
          <a:bodyPr wrap="square">
            <a:spAutoFit/>
          </a:bodyPr>
          <a:lstStyle/>
          <a:p>
            <a:r>
              <a:rPr lang="en-IN" sz="2800" dirty="0"/>
              <a:t>to obtain the</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6782C5DD-87FE-30CB-19C1-5F03F70B73B1}"/>
                  </a:ext>
                </a:extLst>
              </p:cNvPr>
              <p:cNvSpPr txBox="1"/>
              <p:nvPr/>
            </p:nvSpPr>
            <p:spPr>
              <a:xfrm>
                <a:off x="457200" y="2362200"/>
                <a:ext cx="8077200" cy="2246769"/>
              </a:xfrm>
              <a:prstGeom prst="rect">
                <a:avLst/>
              </a:prstGeom>
              <a:noFill/>
            </p:spPr>
            <p:txBody>
              <a:bodyPr wrap="square">
                <a:spAutoFit/>
              </a:bodyPr>
              <a:lstStyle/>
              <a:p>
                <a:pPr>
                  <a:defRPr sz="2800"/>
                </a:pPr>
                <a:r>
                  <a:rPr lang="en-US" sz="2800" dirty="0"/>
                  <a:t>endpoints of the interval.</a:t>
                </a:r>
              </a:p>
              <a:p>
                <a:pPr>
                  <a:defRPr sz="2800"/>
                </a:pPr>
                <a:r>
                  <a:rPr lang="en-US" sz="2800" dirty="0"/>
                  <a:t>Lower endpoint: </a:t>
                </a:r>
                <a14:m>
                  <m:oMath xmlns:m="http://schemas.openxmlformats.org/officeDocument/2006/math">
                    <m:r>
                      <a:rPr lang="en-US" sz="2800">
                        <a:latin typeface="Cambria Math" panose="02040503050406030204" pitchFamily="18" charset="0"/>
                      </a:rPr>
                      <m:t>−</m:t>
                    </m:r>
                    <m:r>
                      <a:rPr lang="en-US" sz="2800">
                        <a:latin typeface="Cambria Math" panose="02040503050406030204" pitchFamily="18" charset="0"/>
                      </a:rPr>
                      <m:t>10</m:t>
                    </m:r>
                    <m:r>
                      <a:rPr lang="en-US" sz="2800">
                        <a:latin typeface="Cambria Math" panose="02040503050406030204" pitchFamily="18" charset="0"/>
                      </a:rPr>
                      <m:t>.</m:t>
                    </m:r>
                    <m:r>
                      <a:rPr lang="en-US" sz="2800">
                        <a:latin typeface="Cambria Math" panose="02040503050406030204" pitchFamily="18" charset="0"/>
                      </a:rPr>
                      <m:t>461538</m:t>
                    </m:r>
                    <m:r>
                      <a:rPr lang="en-US" sz="2800">
                        <a:latin typeface="Cambria Math" panose="02040503050406030204" pitchFamily="18" charset="0"/>
                      </a:rPr>
                      <m:t>−</m:t>
                    </m:r>
                    <m:r>
                      <a:rPr lang="en-US" sz="2800">
                        <a:latin typeface="Cambria Math" panose="02040503050406030204" pitchFamily="18" charset="0"/>
                      </a:rPr>
                      <m:t>6</m:t>
                    </m:r>
                    <m:r>
                      <a:rPr lang="en-US" sz="2800">
                        <a:latin typeface="Cambria Math" panose="02040503050406030204" pitchFamily="18" charset="0"/>
                      </a:rPr>
                      <m:t>.</m:t>
                    </m:r>
                    <m:r>
                      <a:rPr lang="en-US" sz="2800">
                        <a:latin typeface="Cambria Math" panose="02040503050406030204" pitchFamily="18" charset="0"/>
                      </a:rPr>
                      <m:t>983759</m:t>
                    </m:r>
                    <m:r>
                      <a:rPr lang="en-US" sz="2800">
                        <a:latin typeface="Cambria Math" panose="02040503050406030204" pitchFamily="18" charset="0"/>
                      </a:rPr>
                      <m:t>≈−</m:t>
                    </m:r>
                    <m:r>
                      <a:rPr lang="en-US" sz="2800">
                        <a:latin typeface="Cambria Math" panose="02040503050406030204" pitchFamily="18" charset="0"/>
                      </a:rPr>
                      <m:t>17</m:t>
                    </m:r>
                    <m:r>
                      <a:rPr lang="en-US" sz="2800">
                        <a:latin typeface="Cambria Math" panose="02040503050406030204" pitchFamily="18" charset="0"/>
                      </a:rPr>
                      <m:t>.</m:t>
                    </m:r>
                    <m:r>
                      <a:rPr lang="en-US" sz="2800">
                        <a:latin typeface="Cambria Math" panose="02040503050406030204" pitchFamily="18" charset="0"/>
                      </a:rPr>
                      <m:t>4</m:t>
                    </m:r>
                  </m:oMath>
                </a14:m>
                <a:endParaRPr lang="en-US" sz="2800" dirty="0"/>
              </a:p>
              <a:p>
                <a:pPr>
                  <a:defRPr sz="2800"/>
                </a:pPr>
                <a:r>
                  <a:rPr lang="en-US" sz="2800" dirty="0"/>
                  <a:t>Upper endpoint: </a:t>
                </a:r>
                <a14:m>
                  <m:oMath xmlns:m="http://schemas.openxmlformats.org/officeDocument/2006/math">
                    <m:r>
                      <a:rPr lang="en-US" sz="2800">
                        <a:latin typeface="Cambria Math" panose="02040503050406030204" pitchFamily="18" charset="0"/>
                      </a:rPr>
                      <m:t>−</m:t>
                    </m:r>
                    <m:r>
                      <a:rPr lang="en-US" sz="2800">
                        <a:latin typeface="Cambria Math" panose="02040503050406030204" pitchFamily="18" charset="0"/>
                      </a:rPr>
                      <m:t>10</m:t>
                    </m:r>
                    <m:r>
                      <a:rPr lang="en-US" sz="2800">
                        <a:latin typeface="Cambria Math" panose="02040503050406030204" pitchFamily="18" charset="0"/>
                      </a:rPr>
                      <m:t>.</m:t>
                    </m:r>
                    <m:r>
                      <a:rPr lang="en-US" sz="2800">
                        <a:latin typeface="Cambria Math" panose="02040503050406030204" pitchFamily="18" charset="0"/>
                      </a:rPr>
                      <m:t>461538</m:t>
                    </m:r>
                    <m:r>
                      <a:rPr lang="en-US" sz="2800">
                        <a:latin typeface="Cambria Math" panose="02040503050406030204" pitchFamily="18" charset="0"/>
                      </a:rPr>
                      <m:t>+</m:t>
                    </m:r>
                    <m:r>
                      <a:rPr lang="en-US" sz="2800">
                        <a:latin typeface="Cambria Math" panose="02040503050406030204" pitchFamily="18" charset="0"/>
                      </a:rPr>
                      <m:t>6</m:t>
                    </m:r>
                    <m:r>
                      <a:rPr lang="en-US" sz="2800">
                        <a:latin typeface="Cambria Math" panose="02040503050406030204" pitchFamily="18" charset="0"/>
                      </a:rPr>
                      <m:t>.</m:t>
                    </m:r>
                    <m:r>
                      <a:rPr lang="en-US" sz="2800">
                        <a:latin typeface="Cambria Math" panose="02040503050406030204" pitchFamily="18" charset="0"/>
                      </a:rPr>
                      <m:t>983759</m:t>
                    </m:r>
                    <m:r>
                      <a:rPr lang="en-US" sz="2800">
                        <a:latin typeface="Cambria Math" panose="02040503050406030204" pitchFamily="18" charset="0"/>
                      </a:rPr>
                      <m:t>≈−</m:t>
                    </m:r>
                    <m:r>
                      <a:rPr lang="en-US" sz="2800">
                        <a:latin typeface="Cambria Math" panose="02040503050406030204" pitchFamily="18" charset="0"/>
                      </a:rPr>
                      <m:t>3</m:t>
                    </m:r>
                    <m:r>
                      <a:rPr lang="en-US" sz="2800">
                        <a:latin typeface="Cambria Math" panose="02040503050406030204" pitchFamily="18" charset="0"/>
                      </a:rPr>
                      <m:t>.</m:t>
                    </m:r>
                    <m:r>
                      <a:rPr lang="en-US" sz="2800">
                        <a:latin typeface="Cambria Math" panose="02040503050406030204" pitchFamily="18" charset="0"/>
                      </a:rPr>
                      <m:t>5</m:t>
                    </m:r>
                  </m:oMath>
                </a14:m>
                <a:endParaRPr lang="en-US" sz="2800" dirty="0"/>
              </a:p>
              <a:p>
                <a:pPr>
                  <a:defRPr sz="2800"/>
                </a:pPr>
                <a:r>
                  <a:rPr lang="en-US" sz="2800" dirty="0"/>
                  <a:t>Hence we find the </a:t>
                </a:r>
                <a14:m>
                  <m:oMath xmlns:m="http://schemas.openxmlformats.org/officeDocument/2006/math">
                    <m:r>
                      <a:rPr lang="en-US" sz="2800">
                        <a:latin typeface="Cambria Math" panose="02040503050406030204" pitchFamily="18" charset="0"/>
                      </a:rPr>
                      <m:t>99</m:t>
                    </m:r>
                    <m:r>
                      <a:rPr lang="en-US" sz="2800">
                        <a:latin typeface="Cambria Math" panose="02040503050406030204" pitchFamily="18" charset="0"/>
                      </a:rPr>
                      <m:t>%</m:t>
                    </m:r>
                  </m:oMath>
                </a14:m>
                <a:r>
                  <a:rPr lang="en-US" sz="2800" dirty="0"/>
                  <a:t> confidence interval to be </a:t>
                </a:r>
                <a14:m>
                  <m:oMath xmlns:m="http://schemas.openxmlformats.org/officeDocument/2006/math">
                    <m:d>
                      <m:dPr>
                        <m:ctrlPr>
                          <a:rPr lang="ar-AE" sz="2800" i="1">
                            <a:latin typeface="Cambria Math" panose="02040503050406030204" pitchFamily="18" charset="0"/>
                          </a:rPr>
                        </m:ctrlPr>
                      </m:dPr>
                      <m:e>
                        <m:r>
                          <a:rPr lang="ar-AE" sz="2800">
                            <a:latin typeface="Cambria Math" panose="02040503050406030204" pitchFamily="18" charset="0"/>
                          </a:rPr>
                          <m:t>−</m:t>
                        </m:r>
                        <m:r>
                          <a:rPr lang="ar-AE" sz="2800">
                            <a:latin typeface="Cambria Math" panose="02040503050406030204" pitchFamily="18" charset="0"/>
                          </a:rPr>
                          <m:t>17</m:t>
                        </m:r>
                        <m:r>
                          <a:rPr lang="ar-AE" sz="2800">
                            <a:latin typeface="Cambria Math" panose="02040503050406030204" pitchFamily="18" charset="0"/>
                          </a:rPr>
                          <m:t>.</m:t>
                        </m:r>
                        <m:r>
                          <a:rPr lang="ar-AE" sz="2800">
                            <a:latin typeface="Cambria Math" panose="02040503050406030204" pitchFamily="18" charset="0"/>
                          </a:rPr>
                          <m:t>4</m:t>
                        </m:r>
                        <m:r>
                          <m:rPr>
                            <m:nor/>
                          </m:rPr>
                          <a:rPr lang="ar-AE" sz="2800"/>
                          <m:t>, </m:t>
                        </m:r>
                        <m:r>
                          <a:rPr lang="ar-AE" sz="2800">
                            <a:latin typeface="Cambria Math" panose="02040503050406030204" pitchFamily="18" charset="0"/>
                          </a:rPr>
                          <m:t>−</m:t>
                        </m:r>
                        <m:r>
                          <a:rPr lang="ar-AE" sz="2800">
                            <a:latin typeface="Cambria Math" panose="02040503050406030204" pitchFamily="18" charset="0"/>
                          </a:rPr>
                          <m:t>3</m:t>
                        </m:r>
                        <m:r>
                          <a:rPr lang="ar-AE" sz="2800">
                            <a:latin typeface="Cambria Math" panose="02040503050406030204" pitchFamily="18" charset="0"/>
                          </a:rPr>
                          <m:t>.</m:t>
                        </m:r>
                        <m:r>
                          <a:rPr lang="ar-AE" sz="2800">
                            <a:latin typeface="Cambria Math" panose="02040503050406030204" pitchFamily="18" charset="0"/>
                          </a:rPr>
                          <m:t>5</m:t>
                        </m:r>
                      </m:e>
                    </m:d>
                  </m:oMath>
                </a14:m>
                <a:r>
                  <a:rPr lang="ar-AE" sz="2800" dirty="0"/>
                  <a:t>.</a:t>
                </a:r>
              </a:p>
            </p:txBody>
          </p:sp>
        </mc:Choice>
        <mc:Fallback xmlns="">
          <p:sp>
            <p:nvSpPr>
              <p:cNvPr id="6" name="TextBox 5">
                <a:extLst>
                  <a:ext uri="{FF2B5EF4-FFF2-40B4-BE49-F238E27FC236}">
                    <a16:creationId xmlns:a16="http://schemas.microsoft.com/office/drawing/2014/main" id="{6782C5DD-87FE-30CB-19C1-5F03F70B73B1}"/>
                  </a:ext>
                </a:extLst>
              </p:cNvPr>
              <p:cNvSpPr txBox="1">
                <a:spLocks noRot="1" noChangeAspect="1" noMove="1" noResize="1" noEditPoints="1" noAdjustHandles="1" noChangeArrowheads="1" noChangeShapeType="1" noTextEdit="1"/>
              </p:cNvSpPr>
              <p:nvPr/>
            </p:nvSpPr>
            <p:spPr>
              <a:xfrm>
                <a:off x="457200" y="2362200"/>
                <a:ext cx="8077200" cy="2246769"/>
              </a:xfrm>
              <a:prstGeom prst="rect">
                <a:avLst/>
              </a:prstGeom>
              <a:blipFill>
                <a:blip r:embed="rId3"/>
                <a:stretch>
                  <a:fillRect l="-1509" t="-2717" b="-6522"/>
                </a:stretch>
              </a:blipFill>
            </p:spPr>
            <p:txBody>
              <a:bodyPr/>
              <a:lstStyle/>
              <a:p>
                <a:r>
                  <a:rPr lang="en-IN">
                    <a:noFill/>
                  </a:rPr>
                  <a:t> </a:t>
                </a:r>
              </a:p>
            </p:txBody>
          </p:sp>
        </mc:Fallback>
      </mc:AlternateContent>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9.3.4: Constructing a Confidence Interval for the Mean of the Paired Differences for Two Populations (</a:t>
            </a:r>
            <a:r>
              <a:rPr sz="2000" i="1" dirty="0"/>
              <a:t>σ</a:t>
            </a:r>
            <a:r>
              <a:rPr sz="2000" dirty="0"/>
              <a:t> Unknown, Dependent Samples)</a:t>
            </a:r>
            <a:r>
              <a:rPr lang="en-US" sz="2000" baseline="-25000" dirty="0"/>
              <a:t>7</a:t>
            </a:r>
            <a:endParaRPr sz="2000" dirty="0"/>
          </a:p>
        </p:txBody>
      </p:sp>
      <p:sp>
        <p:nvSpPr>
          <p:cNvPr id="3" name="Text Placeholder 2"/>
          <p:cNvSpPr>
            <a:spLocks noGrp="1"/>
          </p:cNvSpPr>
          <p:nvPr>
            <p:ph type="body" sz="quarter" idx="10"/>
          </p:nvPr>
        </p:nvSpPr>
        <p:spPr/>
        <p:txBody>
          <a:bodyPr>
            <a:normAutofit/>
          </a:bodyPr>
          <a:lstStyle/>
          <a:p>
            <a:pPr>
              <a:defRPr b="1"/>
            </a:pPr>
            <a:r>
              <a:rPr sz="2800" dirty="0"/>
              <a:t>TI 83/84-Plus:</a:t>
            </a:r>
          </a:p>
          <a:p>
            <a:r>
              <a:rPr sz="2800" dirty="0"/>
              <a:t>Begin by entering the data in the lists </a:t>
            </a:r>
            <a:r>
              <a:rPr sz="2800" b="1" dirty="0"/>
              <a:t>L1</a:t>
            </a:r>
            <a:r>
              <a:rPr sz="2800" dirty="0"/>
              <a:t> and </a:t>
            </a:r>
            <a:r>
              <a:rPr sz="2800" b="1" dirty="0"/>
              <a:t>L2</a:t>
            </a:r>
            <a:r>
              <a:rPr sz="2800" dirty="0"/>
              <a:t>. Let </a:t>
            </a:r>
            <a:r>
              <a:rPr sz="2800" b="1" dirty="0"/>
              <a:t>L1</a:t>
            </a:r>
            <a:r>
              <a:rPr sz="2800" dirty="0"/>
              <a:t> be the "before" levels and </a:t>
            </a:r>
            <a:r>
              <a:rPr sz="2800" b="1" dirty="0"/>
              <a:t>L2</a:t>
            </a:r>
            <a:r>
              <a:rPr sz="2800" dirty="0"/>
              <a:t> be the "after" levels. Since we need the differences between the pairs of data, we use </a:t>
            </a:r>
            <a:r>
              <a:rPr sz="2800" b="1" dirty="0"/>
              <a:t>L3</a:t>
            </a:r>
            <a:r>
              <a:rPr sz="2800" dirty="0"/>
              <a:t> to calculate those differences for us. To do so, highlight </a:t>
            </a:r>
            <a:r>
              <a:rPr sz="2800" b="1" dirty="0"/>
              <a:t>L3</a:t>
            </a:r>
            <a:r>
              <a:rPr sz="2800" dirty="0"/>
              <a:t> and enter the formula to subtract the "before" levels from the "after" levels (</a:t>
            </a:r>
            <a:r>
              <a:rPr sz="2800" b="1" dirty="0"/>
              <a:t>L2</a:t>
            </a:r>
            <a:r>
              <a:rPr lang="en-US" b="1" dirty="0">
                <a:latin typeface="Calibri" panose="020F0502020204030204" pitchFamily="34" charset="0"/>
                <a:ea typeface="Calibri" panose="020F0502020204030204" pitchFamily="34" charset="0"/>
                <a:cs typeface="Calibri" panose="020F0502020204030204" pitchFamily="34" charset="0"/>
              </a:rPr>
              <a:t>−</a:t>
            </a:r>
            <a:r>
              <a:rPr sz="2800" b="1" dirty="0"/>
              <a:t>L1</a:t>
            </a:r>
            <a:r>
              <a:rPr sz="2800" dirty="0"/>
              <a:t>). The screenshot</a:t>
            </a:r>
            <a:r>
              <a:rPr lang="en-US" sz="2800" dirty="0"/>
              <a:t> </a:t>
            </a:r>
            <a:r>
              <a:rPr sz="2800" dirty="0"/>
              <a:t>shows how the data and the paired differences will appear in the calculator.</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9.3.4: Constructing a Confidence Interval for the Mean of the Paired Differences for Two Populations (</a:t>
            </a:r>
            <a:r>
              <a:rPr sz="2000" i="1" dirty="0"/>
              <a:t>σ</a:t>
            </a:r>
            <a:r>
              <a:rPr sz="2000" dirty="0"/>
              <a:t> Unknown, Dependent Samples)</a:t>
            </a:r>
            <a:r>
              <a:rPr lang="en-US" sz="2000" baseline="-25000" dirty="0"/>
              <a:t>8</a:t>
            </a:r>
            <a:endParaRPr sz="2000" dirty="0"/>
          </a:p>
        </p:txBody>
      </p:sp>
      <p:pic>
        <p:nvPicPr>
          <p:cNvPr id="5" name="Content Placeholder 4" descr="A calculator screenshot shows three lists of data in column-wise. lists are named L1, L2, and L3.&#10;The data in L1 belongs to before levels are 238, 240, 220, 246, 202, 222, and 210.&#10;The data in L2 belongs to after levels are 235, 241, 219, 235, 198, 208, and 202.&#10;The data in L3 is the paired differences found by subtracting the L2 from L1, we get, negative 3, 1, negative 1, negative 11, negative 4, negative 14, and negative 8. Beneath the lists of data the equation is written &quot;L3 of 1 equals negative 3.&quot;">
            <a:extLst>
              <a:ext uri="{FF2B5EF4-FFF2-40B4-BE49-F238E27FC236}">
                <a16:creationId xmlns:a16="http://schemas.microsoft.com/office/drawing/2014/main" id="{328F1FC3-4EBD-4479-8D74-251860C92883}"/>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9.3.4: Constructing a Confidence Interval for the Mean of the Paired Differences for Two Populations (</a:t>
            </a:r>
            <a:r>
              <a:rPr sz="2000" i="1" dirty="0"/>
              <a:t>σ</a:t>
            </a:r>
            <a:r>
              <a:rPr sz="2000" dirty="0"/>
              <a:t> Unknown, Dependent Samples)</a:t>
            </a:r>
            <a:r>
              <a:rPr lang="en-US" sz="2000" baseline="-25000" dirty="0"/>
              <a:t>9</a:t>
            </a:r>
            <a:endParaRPr sz="2000"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defRPr sz="2800"/>
                </a:pPr>
                <a:r>
                  <a:rPr sz="2800" dirty="0"/>
                  <a:t>Now that we have the paired differences in </a:t>
                </a:r>
                <a:r>
                  <a:rPr sz="2800" b="1" dirty="0"/>
                  <a:t>L3</a:t>
                </a:r>
                <a:r>
                  <a:rPr sz="2800" dirty="0"/>
                  <a:t>, we can create a one-sample </a:t>
                </a:r>
                <a:r>
                  <a:rPr lang="en-US" sz="2800" i="1" dirty="0"/>
                  <a:t>t</a:t>
                </a:r>
                <a:r>
                  <a:rPr sz="2800" dirty="0"/>
                  <a:t>-interval using those paired differences as our raw data. Press </a:t>
                </a:r>
                <a:r>
                  <a:rPr sz="2800" b="1" dirty="0"/>
                  <a:t>STAT</a:t>
                </a:r>
                <a:r>
                  <a:rPr sz="2800" dirty="0"/>
                  <a:t>, scroll to </a:t>
                </a:r>
                <a:r>
                  <a:rPr sz="2800" b="1" dirty="0"/>
                  <a:t>TESTS</a:t>
                </a:r>
                <a:r>
                  <a:rPr sz="2800" dirty="0"/>
                  <a:t>, and choose option </a:t>
                </a:r>
                <a:r>
                  <a:rPr sz="2800" b="1" dirty="0" err="1"/>
                  <a:t>TInterval</a:t>
                </a:r>
                <a:r>
                  <a:rPr sz="2800" dirty="0"/>
                  <a:t>. We want to calculate the confidence interval from the data, so choose the </a:t>
                </a:r>
                <a:r>
                  <a:rPr sz="2800" b="1" dirty="0"/>
                  <a:t>Data</a:t>
                </a:r>
                <a:r>
                  <a:rPr sz="2800" dirty="0"/>
                  <a:t> option. Our data are in List 3, so enter </a:t>
                </a:r>
                <a:r>
                  <a:rPr sz="2800" b="1" dirty="0"/>
                  <a:t>L3</a:t>
                </a:r>
                <a:r>
                  <a:rPr sz="2800" dirty="0"/>
                  <a:t>. The frequency of the data (</a:t>
                </a:r>
                <a:r>
                  <a:rPr sz="2800" b="1" dirty="0"/>
                  <a:t>Freq</a:t>
                </a:r>
                <a:r>
                  <a:rPr sz="2800" dirty="0"/>
                  <a:t>) is the default value, which is </a:t>
                </a:r>
                <a:r>
                  <a:rPr sz="2800" dirty="0">
                    <a:latin typeface="Cambria Math"/>
                  </a:rPr>
                  <a:t>1</a:t>
                </a:r>
                <a:r>
                  <a:rPr sz="2800" dirty="0"/>
                  <a:t>. Also, we want a </a:t>
                </a:r>
                <a14:m>
                  <m:oMath xmlns:m="http://schemas.openxmlformats.org/officeDocument/2006/math">
                    <m:r>
                      <a:rPr>
                        <a:latin typeface="Cambria Math" panose="02040503050406030204" pitchFamily="18" charset="0"/>
                      </a:rPr>
                      <m:t>99%</m:t>
                    </m:r>
                  </m:oMath>
                </a14:m>
                <a:r>
                  <a:rPr sz="2800" dirty="0"/>
                  <a:t> confidence interval, so enter </a:t>
                </a:r>
                <a:r>
                  <a:rPr sz="2800" dirty="0">
                    <a:latin typeface="Cambria Math"/>
                  </a:rPr>
                  <a:t>0.99</a:t>
                </a:r>
                <a:r>
                  <a:rPr sz="2800" dirty="0"/>
                  <a:t> for </a:t>
                </a:r>
                <a:r>
                  <a:rPr sz="2800" b="1" dirty="0"/>
                  <a:t>C-Level</a:t>
                </a:r>
                <a:r>
                  <a:rPr sz="2800" dirty="0"/>
                  <a:t>. Highlight </a:t>
                </a:r>
                <a:r>
                  <a:rPr sz="2800" b="1" dirty="0"/>
                  <a:t>Calculate</a:t>
                </a:r>
                <a:r>
                  <a:rPr sz="2800" dirty="0"/>
                  <a:t> and press </a:t>
                </a:r>
                <a:r>
                  <a:rPr sz="2800" b="1" dirty="0"/>
                  <a:t>ENTER</a:t>
                </a:r>
                <a:r>
                  <a:rPr sz="2800" dirty="0"/>
                  <a:t>. The calculator returns a confidence interval of </a:t>
                </a:r>
                <a:br>
                  <a:rPr lang="en-US" sz="2800" dirty="0"/>
                </a:br>
                <a14:m>
                  <m:oMath xmlns:m="http://schemas.openxmlformats.org/officeDocument/2006/math">
                    <m:d>
                      <m:dPr>
                        <m:ctrlPr>
                          <a:rPr i="1">
                            <a:latin typeface="Cambria Math" panose="02040503050406030204" pitchFamily="18" charset="0"/>
                          </a:rPr>
                        </m:ctrlPr>
                      </m:dPr>
                      <m:e>
                        <m:r>
                          <a:rPr>
                            <a:latin typeface="Cambria Math" panose="02040503050406030204" pitchFamily="18" charset="0"/>
                          </a:rPr>
                          <m:t>−17.4</m:t>
                        </m:r>
                        <m:r>
                          <m:rPr>
                            <m:nor/>
                          </m:rPr>
                          <a:rPr/>
                          <m:t>, </m:t>
                        </m:r>
                        <m:r>
                          <a:rPr>
                            <a:latin typeface="Cambria Math" panose="02040503050406030204" pitchFamily="18" charset="0"/>
                          </a:rPr>
                          <m:t>−3.5</m:t>
                        </m:r>
                      </m:e>
                    </m:d>
                  </m:oMath>
                </a14:m>
                <a:r>
                  <a:rPr sz="2800" dirty="0"/>
                  <a:t> screensho</a:t>
                </a:r>
                <a:r>
                  <a:rPr lang="en-US" sz="2800" dirty="0"/>
                  <a:t>t</a:t>
                </a:r>
                <a:r>
                  <a:rPr sz="2800" dirty="0"/>
                  <a:t>.</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037"/>
                </a:stretch>
              </a:blipFill>
            </p:spPr>
            <p:txBody>
              <a:bodyPr/>
              <a:lstStyle/>
              <a:p>
                <a:r>
                  <a:rPr lang="en-IN">
                    <a:noFill/>
                  </a:rPr>
                  <a:t> </a:t>
                </a:r>
              </a:p>
            </p:txBody>
          </p:sp>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9.3.1: Calculating Paired Differences</a:t>
            </a:r>
            <a:r>
              <a:rPr lang="en-US" baseline="-25000" dirty="0"/>
              <a:t>2</a:t>
            </a:r>
            <a:endParaRPr baseline="-25000" dirty="0"/>
          </a:p>
        </p:txBody>
      </p:sp>
      <p:sp>
        <p:nvSpPr>
          <p:cNvPr id="5" name="TextBox 4">
            <a:extLst>
              <a:ext uri="{FF2B5EF4-FFF2-40B4-BE49-F238E27FC236}">
                <a16:creationId xmlns:a16="http://schemas.microsoft.com/office/drawing/2014/main" id="{2CD9F7D4-C463-F258-BAE3-C5606AA7FE26}"/>
              </a:ext>
            </a:extLst>
          </p:cNvPr>
          <p:cNvSpPr txBox="1"/>
          <p:nvPr/>
        </p:nvSpPr>
        <p:spPr>
          <a:xfrm>
            <a:off x="2286000" y="1295400"/>
            <a:ext cx="4572000" cy="369332"/>
          </a:xfrm>
          <a:prstGeom prst="rect">
            <a:avLst/>
          </a:prstGeom>
          <a:noFill/>
        </p:spPr>
        <p:txBody>
          <a:bodyPr wrap="square">
            <a:spAutoFit/>
          </a:bodyPr>
          <a:lstStyle/>
          <a:p>
            <a:pPr algn="ctr">
              <a:defRPr sz="1800" b="1"/>
            </a:pPr>
            <a:r>
              <a:rPr lang="en-IN" dirty="0"/>
              <a:t>Utility Bills for Homes</a:t>
            </a:r>
          </a:p>
        </p:txBody>
      </p:sp>
      <mc:AlternateContent xmlns:mc="http://schemas.openxmlformats.org/markup-compatibility/2006" xmlns:a14="http://schemas.microsoft.com/office/drawing/2010/main">
        <mc:Choice Requires="a14">
          <p:graphicFrame>
            <p:nvGraphicFramePr>
              <p:cNvPr id="3" name="Table Placeholder 2" descr="The table compares utility bills for Homes for the month of March and April across five rows. In March, the values are $119.75, $68.43, $202.39, $47.88, and $66.01. In April, the corresponding values are $121.06, $79.04, $189.55, $49.64, and $68.52. The table highlights the financial data for the two months side by side."/>
              <p:cNvGraphicFramePr>
                <a:graphicFrameLocks noGrp="1"/>
              </p:cNvGraphicFramePr>
              <p:nvPr>
                <p:ph type="tbl" sz="quarter" idx="10"/>
                <p:extLst>
                  <p:ext uri="{D42A27DB-BD31-4B8C-83A1-F6EECF244321}">
                    <p14:modId xmlns:p14="http://schemas.microsoft.com/office/powerpoint/2010/main" val="3039413084"/>
                  </p:ext>
                </p:extLst>
              </p:nvPr>
            </p:nvGraphicFramePr>
            <p:xfrm>
              <a:off x="457200" y="1737360"/>
              <a:ext cx="8229600" cy="22250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t>March</a:t>
                          </a:r>
                        </a:p>
                      </a:txBody>
                      <a:tcPr/>
                    </a:tc>
                    <a:tc>
                      <a:txBody>
                        <a:bodyPr/>
                        <a:lstStyle/>
                        <a:p>
                          <a:pPr algn="ctr">
                            <a:defRPr sz="1800" b="1"/>
                          </a:pPr>
                          <a:r>
                            <a:rPr dirty="0"/>
                            <a:t>April</a:t>
                          </a:r>
                        </a:p>
                      </a:txBody>
                      <a:tcPr/>
                    </a:tc>
                    <a:extLst>
                      <a:ext uri="{0D108BD9-81ED-4DB2-BD59-A6C34878D82A}">
                        <a16:rowId xmlns:a16="http://schemas.microsoft.com/office/drawing/2014/main" val="10001"/>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$119.75</m:t>
                                </m:r>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$121.06</m:t>
                                </m:r>
                              </m:oMath>
                            </m:oMathPara>
                          </a14:m>
                          <a:endParaRPr/>
                        </a:p>
                      </a:txBody>
                      <a:tcPr/>
                    </a:tc>
                    <a:extLst>
                      <a:ext uri="{0D108BD9-81ED-4DB2-BD59-A6C34878D82A}">
                        <a16:rowId xmlns:a16="http://schemas.microsoft.com/office/drawing/2014/main" val="10002"/>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$68.43</m:t>
                                </m:r>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$79.04</m:t>
                                </m:r>
                              </m:oMath>
                            </m:oMathPara>
                          </a14:m>
                          <a:endParaRPr/>
                        </a:p>
                      </a:txBody>
                      <a:tcPr/>
                    </a:tc>
                    <a:extLst>
                      <a:ext uri="{0D108BD9-81ED-4DB2-BD59-A6C34878D82A}">
                        <a16:rowId xmlns:a16="http://schemas.microsoft.com/office/drawing/2014/main" val="10003"/>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$202.39</m:t>
                                </m:r>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$189.55</m:t>
                                </m:r>
                              </m:oMath>
                            </m:oMathPara>
                          </a14:m>
                          <a:endParaRPr/>
                        </a:p>
                      </a:txBody>
                      <a:tcPr/>
                    </a:tc>
                    <a:extLst>
                      <a:ext uri="{0D108BD9-81ED-4DB2-BD59-A6C34878D82A}">
                        <a16:rowId xmlns:a16="http://schemas.microsoft.com/office/drawing/2014/main" val="10004"/>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$47.88</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$49.64</m:t>
                                </m:r>
                              </m:oMath>
                            </m:oMathPara>
                          </a14:m>
                          <a:endParaRPr dirty="0"/>
                        </a:p>
                      </a:txBody>
                      <a:tcPr/>
                    </a:tc>
                    <a:extLst>
                      <a:ext uri="{0D108BD9-81ED-4DB2-BD59-A6C34878D82A}">
                        <a16:rowId xmlns:a16="http://schemas.microsoft.com/office/drawing/2014/main" val="10005"/>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$66.01</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$68.52</m:t>
                                </m:r>
                              </m:oMath>
                            </m:oMathPara>
                          </a14:m>
                          <a:endParaRPr dirty="0"/>
                        </a:p>
                      </a:txBody>
                      <a:tcPr/>
                    </a:tc>
                    <a:extLst>
                      <a:ext uri="{0D108BD9-81ED-4DB2-BD59-A6C34878D82A}">
                        <a16:rowId xmlns:a16="http://schemas.microsoft.com/office/drawing/2014/main" val="10006"/>
                      </a:ext>
                    </a:extLst>
                  </a:tr>
                </a:tbl>
              </a:graphicData>
            </a:graphic>
          </p:graphicFrame>
        </mc:Choice>
        <mc:Fallback xmlns="">
          <p:graphicFrame>
            <p:nvGraphicFramePr>
              <p:cNvPr id="3" name="Table Placeholder 2" descr="The table compares utility bills for Homes for the month of March and April across five rows. In March, the values are $119.75, $68.43, $202.39, $47.88, and $66.01. In April, the corresponding values are $121.06, $79.04, $189.55, $49.64, and $68.52. The table highlights the financial data for the two months side by side."/>
              <p:cNvGraphicFramePr>
                <a:graphicFrameLocks noGrp="1"/>
              </p:cNvGraphicFramePr>
              <p:nvPr>
                <p:ph type="tbl" sz="quarter" idx="10"/>
                <p:extLst>
                  <p:ext uri="{D42A27DB-BD31-4B8C-83A1-F6EECF244321}">
                    <p14:modId xmlns:p14="http://schemas.microsoft.com/office/powerpoint/2010/main" val="3039413084"/>
                  </p:ext>
                </p:extLst>
              </p:nvPr>
            </p:nvGraphicFramePr>
            <p:xfrm>
              <a:off x="457200" y="1737360"/>
              <a:ext cx="8229600" cy="22250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t>March</a:t>
                          </a:r>
                        </a:p>
                      </a:txBody>
                      <a:tcPr/>
                    </a:tc>
                    <a:tc>
                      <a:txBody>
                        <a:bodyPr/>
                        <a:lstStyle/>
                        <a:p>
                          <a:pPr algn="ctr">
                            <a:defRPr sz="1800" b="1"/>
                          </a:pPr>
                          <a:r>
                            <a:rPr dirty="0"/>
                            <a:t>April</a:t>
                          </a:r>
                        </a:p>
                      </a:txBody>
                      <a:tcPr/>
                    </a:tc>
                    <a:extLst>
                      <a:ext uri="{0D108BD9-81ED-4DB2-BD59-A6C34878D82A}">
                        <a16:rowId xmlns:a16="http://schemas.microsoft.com/office/drawing/2014/main" val="10001"/>
                      </a:ext>
                    </a:extLst>
                  </a:tr>
                  <a:tr h="370840">
                    <a:tc>
                      <a:txBody>
                        <a:bodyPr/>
                        <a:lstStyle/>
                        <a:p>
                          <a:endParaRPr lang="en-US"/>
                        </a:p>
                      </a:txBody>
                      <a:tcPr>
                        <a:blipFill>
                          <a:blip r:embed="rId2"/>
                          <a:stretch>
                            <a:fillRect l="-296" t="-108197" r="-100444" b="-403279"/>
                          </a:stretch>
                        </a:blipFill>
                      </a:tcPr>
                    </a:tc>
                    <a:tc>
                      <a:txBody>
                        <a:bodyPr/>
                        <a:lstStyle/>
                        <a:p>
                          <a:endParaRPr lang="en-US"/>
                        </a:p>
                      </a:txBody>
                      <a:tcPr>
                        <a:blipFill>
                          <a:blip r:embed="rId2"/>
                          <a:stretch>
                            <a:fillRect l="-100296" t="-108197" r="-444" b="-403279"/>
                          </a:stretch>
                        </a:blipFill>
                      </a:tcPr>
                    </a:tc>
                    <a:extLst>
                      <a:ext uri="{0D108BD9-81ED-4DB2-BD59-A6C34878D82A}">
                        <a16:rowId xmlns:a16="http://schemas.microsoft.com/office/drawing/2014/main" val="10002"/>
                      </a:ext>
                    </a:extLst>
                  </a:tr>
                  <a:tr h="370840">
                    <a:tc>
                      <a:txBody>
                        <a:bodyPr/>
                        <a:lstStyle/>
                        <a:p>
                          <a:endParaRPr lang="en-US"/>
                        </a:p>
                      </a:txBody>
                      <a:tcPr>
                        <a:blipFill>
                          <a:blip r:embed="rId2"/>
                          <a:stretch>
                            <a:fillRect l="-296" t="-208197" r="-100444" b="-303279"/>
                          </a:stretch>
                        </a:blipFill>
                      </a:tcPr>
                    </a:tc>
                    <a:tc>
                      <a:txBody>
                        <a:bodyPr/>
                        <a:lstStyle/>
                        <a:p>
                          <a:endParaRPr lang="en-US"/>
                        </a:p>
                      </a:txBody>
                      <a:tcPr>
                        <a:blipFill>
                          <a:blip r:embed="rId2"/>
                          <a:stretch>
                            <a:fillRect l="-100296" t="-208197" r="-444" b="-303279"/>
                          </a:stretch>
                        </a:blipFill>
                      </a:tcPr>
                    </a:tc>
                    <a:extLst>
                      <a:ext uri="{0D108BD9-81ED-4DB2-BD59-A6C34878D82A}">
                        <a16:rowId xmlns:a16="http://schemas.microsoft.com/office/drawing/2014/main" val="10003"/>
                      </a:ext>
                    </a:extLst>
                  </a:tr>
                  <a:tr h="370840">
                    <a:tc>
                      <a:txBody>
                        <a:bodyPr/>
                        <a:lstStyle/>
                        <a:p>
                          <a:endParaRPr lang="en-US"/>
                        </a:p>
                      </a:txBody>
                      <a:tcPr>
                        <a:blipFill>
                          <a:blip r:embed="rId2"/>
                          <a:stretch>
                            <a:fillRect l="-296" t="-313333" r="-100444" b="-208333"/>
                          </a:stretch>
                        </a:blipFill>
                      </a:tcPr>
                    </a:tc>
                    <a:tc>
                      <a:txBody>
                        <a:bodyPr/>
                        <a:lstStyle/>
                        <a:p>
                          <a:endParaRPr lang="en-US"/>
                        </a:p>
                      </a:txBody>
                      <a:tcPr>
                        <a:blipFill>
                          <a:blip r:embed="rId2"/>
                          <a:stretch>
                            <a:fillRect l="-100296" t="-313333" r="-444" b="-208333"/>
                          </a:stretch>
                        </a:blipFill>
                      </a:tcPr>
                    </a:tc>
                    <a:extLst>
                      <a:ext uri="{0D108BD9-81ED-4DB2-BD59-A6C34878D82A}">
                        <a16:rowId xmlns:a16="http://schemas.microsoft.com/office/drawing/2014/main" val="10004"/>
                      </a:ext>
                    </a:extLst>
                  </a:tr>
                  <a:tr h="370840">
                    <a:tc>
                      <a:txBody>
                        <a:bodyPr/>
                        <a:lstStyle/>
                        <a:p>
                          <a:endParaRPr lang="en-US"/>
                        </a:p>
                      </a:txBody>
                      <a:tcPr>
                        <a:blipFill>
                          <a:blip r:embed="rId2"/>
                          <a:stretch>
                            <a:fillRect l="-296" t="-406557" r="-100444" b="-104918"/>
                          </a:stretch>
                        </a:blipFill>
                      </a:tcPr>
                    </a:tc>
                    <a:tc>
                      <a:txBody>
                        <a:bodyPr/>
                        <a:lstStyle/>
                        <a:p>
                          <a:endParaRPr lang="en-US"/>
                        </a:p>
                      </a:txBody>
                      <a:tcPr>
                        <a:blipFill>
                          <a:blip r:embed="rId2"/>
                          <a:stretch>
                            <a:fillRect l="-100296" t="-406557" r="-444" b="-104918"/>
                          </a:stretch>
                        </a:blipFill>
                      </a:tcPr>
                    </a:tc>
                    <a:extLst>
                      <a:ext uri="{0D108BD9-81ED-4DB2-BD59-A6C34878D82A}">
                        <a16:rowId xmlns:a16="http://schemas.microsoft.com/office/drawing/2014/main" val="10005"/>
                      </a:ext>
                    </a:extLst>
                  </a:tr>
                  <a:tr h="370840">
                    <a:tc>
                      <a:txBody>
                        <a:bodyPr/>
                        <a:lstStyle/>
                        <a:p>
                          <a:endParaRPr lang="en-US"/>
                        </a:p>
                      </a:txBody>
                      <a:tcPr>
                        <a:blipFill>
                          <a:blip r:embed="rId2"/>
                          <a:stretch>
                            <a:fillRect l="-296" t="-506557" r="-100444" b="-4918"/>
                          </a:stretch>
                        </a:blipFill>
                      </a:tcPr>
                    </a:tc>
                    <a:tc>
                      <a:txBody>
                        <a:bodyPr/>
                        <a:lstStyle/>
                        <a:p>
                          <a:endParaRPr lang="en-US"/>
                        </a:p>
                      </a:txBody>
                      <a:tcPr>
                        <a:blipFill>
                          <a:blip r:embed="rId2"/>
                          <a:stretch>
                            <a:fillRect l="-100296" t="-506557" r="-444" b="-4918"/>
                          </a:stretch>
                        </a:blipFill>
                      </a:tcPr>
                    </a:tc>
                    <a:extLst>
                      <a:ext uri="{0D108BD9-81ED-4DB2-BD59-A6C34878D82A}">
                        <a16:rowId xmlns:a16="http://schemas.microsoft.com/office/drawing/2014/main" val="10006"/>
                      </a:ext>
                    </a:extLst>
                  </a:tr>
                </a:tbl>
              </a:graphicData>
            </a:graphic>
          </p:graphicFrame>
        </mc:Fallback>
      </mc:AlternateContent>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9.3.4: Constructing a Confidence Interval for the Mean of the Paired Differences for Two Populations (</a:t>
            </a:r>
            <a:r>
              <a:rPr sz="2000" i="1" dirty="0"/>
              <a:t>σ</a:t>
            </a:r>
            <a:r>
              <a:rPr sz="2000" dirty="0"/>
              <a:t> Unknown, Dependent Samples)</a:t>
            </a:r>
            <a:r>
              <a:rPr lang="en-US" sz="2000" baseline="-25000" dirty="0"/>
              <a:t>10</a:t>
            </a:r>
            <a:endParaRPr sz="2000" dirty="0"/>
          </a:p>
        </p:txBody>
      </p:sp>
      <p:pic>
        <p:nvPicPr>
          <p:cNvPr id="5" name="Content Placeholder 4" descr="A calculator screenshot shows the output results of the titles T Interval, the first line reads (negative 17.44, negative 3.479). The second line reads x bar equals negative 10.45153846. The third line reads Sx equals 8.242323546. The fourth line reads n equals 13.&#10;Note that both endpoints of the confidence interval are negative, which indicates that the mean cholesterol level.">
            <a:extLst>
              <a:ext uri="{FF2B5EF4-FFF2-40B4-BE49-F238E27FC236}">
                <a16:creationId xmlns:a16="http://schemas.microsoft.com/office/drawing/2014/main" id="{C5B948AC-061B-437C-9018-BA8B4F4D0D9B}"/>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2000" dirty="0"/>
              <a:t>Example 9.3.4: Constructing a Confidence Interval for the Mean of the Paired Differences for Two Populations (</a:t>
            </a:r>
            <a:r>
              <a:rPr sz="2000" i="1" dirty="0"/>
              <a:t>σ</a:t>
            </a:r>
            <a:r>
              <a:rPr sz="2000" dirty="0"/>
              <a:t> Unknown, Dependent Samples)</a:t>
            </a:r>
            <a:r>
              <a:rPr lang="en-US" sz="2000" baseline="-25000" dirty="0"/>
              <a:t>11</a:t>
            </a:r>
            <a:endParaRPr sz="20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Note that both endpoints of the confidence interval are negative, which indicates that the mean cholesterol level decreased significantly. We are </a:t>
                </a:r>
                <a14:m>
                  <m:oMath xmlns:m="http://schemas.openxmlformats.org/officeDocument/2006/math">
                    <m:r>
                      <a:rPr>
                        <a:latin typeface="Cambria Math" panose="02040503050406030204" pitchFamily="18" charset="0"/>
                      </a:rPr>
                      <m:t>99%</m:t>
                    </m:r>
                  </m:oMath>
                </a14:m>
                <a:r>
                  <a:rPr sz="2800" dirty="0"/>
                  <a:t> confident that, after taking the new cholesterol-lowering drug for four weeks, the mean decrease in the total cholesterol levels for the population from which the participants were sampled is between </a:t>
                </a:r>
                <a:r>
                  <a:rPr sz="2800" dirty="0">
                    <a:latin typeface="Cambria Math"/>
                  </a:rPr>
                  <a:t>3.5</a:t>
                </a:r>
                <a:r>
                  <a:rPr sz="2800" dirty="0"/>
                  <a:t> and </a:t>
                </a:r>
                <a14:m>
                  <m:oMath xmlns:m="http://schemas.openxmlformats.org/officeDocument/2006/math">
                    <m:r>
                      <a:rPr>
                        <a:latin typeface="Cambria Math" panose="02040503050406030204" pitchFamily="18" charset="0"/>
                      </a:rPr>
                      <m:t>17.4</m:t>
                    </m:r>
                    <m:r>
                      <m:rPr>
                        <m:nor/>
                      </m:rPr>
                      <a:rPr/>
                      <m:t> </m:t>
                    </m:r>
                    <m:r>
                      <m:rPr>
                        <m:sty m:val="p"/>
                      </m:rPr>
                      <a:rPr>
                        <a:latin typeface="Cambria Math" panose="02040503050406030204" pitchFamily="18" charset="0"/>
                      </a:rPr>
                      <m:t>mg</m:t>
                    </m:r>
                    <m:r>
                      <a:rPr>
                        <a:latin typeface="Cambria Math" panose="02040503050406030204" pitchFamily="18" charset="0"/>
                      </a:rPr>
                      <m:t>/</m:t>
                    </m:r>
                    <m:r>
                      <m:rPr>
                        <m:sty m:val="p"/>
                      </m:rPr>
                      <a:rPr>
                        <a:latin typeface="Cambria Math" panose="02040503050406030204" pitchFamily="18" charset="0"/>
                      </a:rPr>
                      <m:t>dL</m:t>
                    </m:r>
                  </m:oMath>
                </a14:m>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852"/>
                </a:stretch>
              </a:blipFill>
            </p:spPr>
            <p:txBody>
              <a:bodyPr/>
              <a:lstStyle/>
              <a:p>
                <a:r>
                  <a:rPr lang="en-US">
                    <a:noFill/>
                  </a:rPr>
                  <a:t> </a:t>
                </a:r>
              </a:p>
            </p:txBody>
          </p:sp>
        </mc:Fallback>
      </mc:AlternateContent>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a:t>
            </a:r>
            <a:r>
              <a:rPr lang="en-US" baseline="-25000" dirty="0"/>
              <a:t>2</a:t>
            </a:r>
            <a:endParaRPr dirty="0"/>
          </a:p>
        </p:txBody>
      </p:sp>
      <p:sp>
        <p:nvSpPr>
          <p:cNvPr id="3" name="Text Placeholder 2"/>
          <p:cNvSpPr>
            <a:spLocks noGrp="1"/>
          </p:cNvSpPr>
          <p:nvPr>
            <p:ph type="body" sz="quarter" idx="10"/>
          </p:nvPr>
        </p:nvSpPr>
        <p:spPr>
          <a:xfrm>
            <a:off x="457200" y="1082078"/>
            <a:ext cx="8229600" cy="1813522"/>
          </a:xfrm>
        </p:spPr>
        <p:txBody>
          <a:bodyPr>
            <a:normAutofit/>
          </a:bodyPr>
          <a:lstStyle/>
          <a:p>
            <a:r>
              <a:rPr sz="2800" dirty="0"/>
              <a:t>For further instructions on calculating a t-interval using a TI-83/84 Plus calculator or other technology, please visit stat.hawkeslearning.com and see </a:t>
            </a:r>
            <a:r>
              <a:rPr sz="2800" b="1" dirty="0"/>
              <a:t>Technology Instructions </a:t>
            </a:r>
            <a:r>
              <a:rPr lang="en-US" b="1" dirty="0"/>
              <a:t>→</a:t>
            </a:r>
            <a:r>
              <a:rPr sz="2800" b="1" dirty="0"/>
              <a:t> Confidence </a:t>
            </a:r>
            <a:r>
              <a:rPr sz="2800" b="1"/>
              <a:t>Intervals </a:t>
            </a:r>
            <a:r>
              <a:rPr lang="en-US" b="1"/>
              <a:t>→</a:t>
            </a:r>
            <a:r>
              <a:rPr sz="2800" b="1"/>
              <a:t> </a:t>
            </a:r>
            <a:r>
              <a:rPr sz="2800" b="1" dirty="0"/>
              <a:t>t-interval</a:t>
            </a:r>
            <a:r>
              <a:rPr sz="2800"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9.3.1: Calculating Paired Differences</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800" b="1"/>
              <a:t>Solution</a:t>
            </a:r>
          </a:p>
          <a:p>
            <a:pPr>
              <a:defRPr b="1"/>
            </a:pPr>
            <a:r>
              <a:rPr sz="2800"/>
              <a:t>By Hand:</a:t>
            </a:r>
          </a:p>
          <a:p>
            <a:r>
              <a:rPr sz="2800"/>
              <a:t>Calculate each paired difference by subtracting the value of the March bill from the value of the April bill. By subtracting in this manner, the paired difference will reflect the increase (or decrease) in the utility bill from March to April.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9.3.1: Calculating Paired Differences</a:t>
            </a:r>
            <a:r>
              <a:rPr lang="en-US" baseline="-25000" dirty="0"/>
              <a:t>4</a:t>
            </a:r>
            <a:endParaRPr dirty="0"/>
          </a:p>
        </p:txBody>
      </p:sp>
      <p:sp>
        <p:nvSpPr>
          <p:cNvPr id="5" name="TextBox 4">
            <a:extLst>
              <a:ext uri="{FF2B5EF4-FFF2-40B4-BE49-F238E27FC236}">
                <a16:creationId xmlns:a16="http://schemas.microsoft.com/office/drawing/2014/main" id="{8801EE13-721C-3D63-0C7E-B588CA9E0D53}"/>
              </a:ext>
            </a:extLst>
          </p:cNvPr>
          <p:cNvSpPr txBox="1"/>
          <p:nvPr/>
        </p:nvSpPr>
        <p:spPr>
          <a:xfrm>
            <a:off x="2286000" y="1143000"/>
            <a:ext cx="4572000" cy="369332"/>
          </a:xfrm>
          <a:prstGeom prst="rect">
            <a:avLst/>
          </a:prstGeom>
          <a:noFill/>
        </p:spPr>
        <p:txBody>
          <a:bodyPr wrap="square">
            <a:spAutoFit/>
          </a:bodyPr>
          <a:lstStyle/>
          <a:p>
            <a:pPr algn="ctr">
              <a:defRPr sz="1800" b="1"/>
            </a:pPr>
            <a:r>
              <a:rPr lang="en-IN" dirty="0"/>
              <a:t>Utility Bills for Homes</a:t>
            </a:r>
          </a:p>
        </p:txBody>
      </p:sp>
      <mc:AlternateContent xmlns:mc="http://schemas.openxmlformats.org/markup-compatibility/2006" xmlns:a14="http://schemas.microsoft.com/office/drawing/2010/main">
        <mc:Choice Requires="a14">
          <p:graphicFrame>
            <p:nvGraphicFramePr>
              <p:cNvPr id="3" name="Table Placeholder 2" descr="The table compares utility bills for homes for the month of March (denoted x) and April (denoted y), and their paired differences (d subscript i equals y subscript i minus x subscript i). &#10;For March, the values are $119.75, $68.43, $202.39, $47.88, and $66.01. For April, the corresponding values are $121.06, $79.04, $189.55, $49.64, and $68.52. &#10;The paired differences are calclulated by subtracting the April bills from the March bills, so the paired differences are $1.31, $10.61, -$12.84, $1.76, and $2.51, respectively. The table highlights the differences between the values for the two months."/>
              <p:cNvGraphicFramePr>
                <a:graphicFrameLocks noGrp="1"/>
              </p:cNvGraphicFramePr>
              <p:nvPr>
                <p:ph type="tbl" sz="quarter" idx="10"/>
                <p:extLst>
                  <p:ext uri="{D42A27DB-BD31-4B8C-83A1-F6EECF244321}">
                    <p14:modId xmlns:p14="http://schemas.microsoft.com/office/powerpoint/2010/main" val="1833884907"/>
                  </p:ext>
                </p:extLst>
              </p:nvPr>
            </p:nvGraphicFramePr>
            <p:xfrm>
              <a:off x="457200" y="1584960"/>
              <a:ext cx="8229600" cy="2225040"/>
            </p:xfrm>
            <a:graphic>
              <a:graphicData uri="http://schemas.openxmlformats.org/drawingml/2006/table">
                <a:tbl>
                  <a:tblPr firstRow="1" bandRow="1">
                    <a:tableStyleId>{5940675A-B579-460E-94D1-54222C63F5DA}</a:tableStyleId>
                  </a:tblPr>
                  <a:tblGrid>
                    <a:gridCol w="2209800">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gridCol w="3581400">
                      <a:extLst>
                        <a:ext uri="{9D8B030D-6E8A-4147-A177-3AD203B41FA5}">
                          <a16:colId xmlns:a16="http://schemas.microsoft.com/office/drawing/2014/main" val="20002"/>
                        </a:ext>
                      </a:extLst>
                    </a:gridCol>
                  </a:tblGrid>
                  <a:tr h="370840">
                    <a:tc>
                      <a:txBody>
                        <a:bodyPr/>
                        <a:lstStyle/>
                        <a:p>
                          <a:pPr algn="ctr">
                            <a:defRPr sz="1800" b="1"/>
                          </a:pPr>
                          <a:r>
                            <a:rPr sz="1800" dirty="0"/>
                            <a:t>March, </a:t>
                          </a:r>
                          <a14:m>
                            <m:oMath xmlns:m="http://schemas.openxmlformats.org/officeDocument/2006/math">
                              <m:r>
                                <a:rPr sz="1800" smtClean="0">
                                  <a:latin typeface="Cambria Math" panose="02040503050406030204" pitchFamily="18" charset="0"/>
                                </a:rPr>
                                <m:t>𝑥</m:t>
                              </m:r>
                            </m:oMath>
                          </a14:m>
                          <a:endParaRPr sz="1800" dirty="0"/>
                        </a:p>
                      </a:txBody>
                      <a:tcPr/>
                    </a:tc>
                    <a:tc>
                      <a:txBody>
                        <a:bodyPr/>
                        <a:lstStyle/>
                        <a:p>
                          <a:pPr algn="ctr">
                            <a:defRPr sz="1800" b="1"/>
                          </a:pPr>
                          <a:r>
                            <a:rPr sz="1800" dirty="0"/>
                            <a:t>April, </a:t>
                          </a:r>
                          <a14:m>
                            <m:oMath xmlns:m="http://schemas.openxmlformats.org/officeDocument/2006/math">
                              <m:r>
                                <a:rPr sz="1800" smtClean="0">
                                  <a:latin typeface="Cambria Math" panose="02040503050406030204" pitchFamily="18" charset="0"/>
                                </a:rPr>
                                <m:t>𝑦</m:t>
                              </m:r>
                            </m:oMath>
                          </a14:m>
                          <a:endParaRPr sz="1800" dirty="0"/>
                        </a:p>
                      </a:txBody>
                      <a:tcPr/>
                    </a:tc>
                    <a:tc>
                      <a:txBody>
                        <a:bodyPr/>
                        <a:lstStyle/>
                        <a:p>
                          <a:pPr algn="ctr">
                            <a:defRPr sz="1800" b="1"/>
                          </a:pPr>
                          <a:r>
                            <a:rPr sz="1800" dirty="0"/>
                            <a:t>Paired Difference, </a:t>
                          </a:r>
                          <a14:m>
                            <m:oMath xmlns:m="http://schemas.openxmlformats.org/officeDocument/2006/math">
                              <m:sSub>
                                <m:sSubPr>
                                  <m:ctrlPr>
                                    <a:rPr sz="1800" i="1">
                                      <a:latin typeface="Cambria Math" panose="02040503050406030204" pitchFamily="18" charset="0"/>
                                    </a:rPr>
                                  </m:ctrlPr>
                                </m:sSubPr>
                                <m:e>
                                  <m:r>
                                    <a:rPr sz="1800">
                                      <a:latin typeface="Cambria Math" panose="02040503050406030204" pitchFamily="18" charset="0"/>
                                    </a:rPr>
                                    <m:t>𝑑</m:t>
                                  </m:r>
                                </m:e>
                                <m:sub>
                                  <m:r>
                                    <a:rPr sz="1800">
                                      <a:latin typeface="Cambria Math" panose="02040503050406030204" pitchFamily="18" charset="0"/>
                                    </a:rPr>
                                    <m:t>𝑖</m:t>
                                  </m:r>
                                </m:sub>
                              </m:sSub>
                              <m:r>
                                <a:rPr sz="1800">
                                  <a:latin typeface="Cambria Math" panose="02040503050406030204" pitchFamily="18" charset="0"/>
                                </a:rPr>
                                <m:t>=</m:t>
                              </m:r>
                              <m:sSub>
                                <m:sSubPr>
                                  <m:ctrlPr>
                                    <a:rPr sz="1800" i="1">
                                      <a:latin typeface="Cambria Math" panose="02040503050406030204" pitchFamily="18" charset="0"/>
                                    </a:rPr>
                                  </m:ctrlPr>
                                </m:sSubPr>
                                <m:e>
                                  <m:r>
                                    <a:rPr sz="1800">
                                      <a:latin typeface="Cambria Math" panose="02040503050406030204" pitchFamily="18" charset="0"/>
                                    </a:rPr>
                                    <m:t>𝑦</m:t>
                                  </m:r>
                                </m:e>
                                <m:sub>
                                  <m:r>
                                    <a:rPr sz="1800">
                                      <a:latin typeface="Cambria Math" panose="02040503050406030204" pitchFamily="18" charset="0"/>
                                    </a:rPr>
                                    <m:t>𝑖</m:t>
                                  </m:r>
                                </m:sub>
                              </m:sSub>
                              <m:r>
                                <a:rPr sz="1800">
                                  <a:latin typeface="Cambria Math" panose="02040503050406030204" pitchFamily="18" charset="0"/>
                                </a:rPr>
                                <m:t>−</m:t>
                              </m:r>
                              <m:sSub>
                                <m:sSubPr>
                                  <m:ctrlPr>
                                    <a:rPr sz="1800" i="1">
                                      <a:latin typeface="Cambria Math" panose="02040503050406030204" pitchFamily="18" charset="0"/>
                                    </a:rPr>
                                  </m:ctrlPr>
                                </m:sSubPr>
                                <m:e>
                                  <m:r>
                                    <a:rPr sz="1800">
                                      <a:latin typeface="Cambria Math" panose="02040503050406030204" pitchFamily="18" charset="0"/>
                                    </a:rPr>
                                    <m:t>𝑥</m:t>
                                  </m:r>
                                </m:e>
                                <m:sub>
                                  <m:r>
                                    <a:rPr sz="1800">
                                      <a:latin typeface="Cambria Math" panose="02040503050406030204" pitchFamily="18" charset="0"/>
                                    </a:rPr>
                                    <m:t>𝑖</m:t>
                                  </m:r>
                                </m:sub>
                              </m:sSub>
                            </m:oMath>
                          </a14:m>
                          <a:endParaRPr sz="1800" dirty="0"/>
                        </a:p>
                      </a:txBody>
                      <a:tcPr/>
                    </a:tc>
                    <a:extLst>
                      <a:ext uri="{0D108BD9-81ED-4DB2-BD59-A6C34878D82A}">
                        <a16:rowId xmlns:a16="http://schemas.microsoft.com/office/drawing/2014/main" val="10001"/>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$119.75</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$121.06</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$1.31</m:t>
                                </m:r>
                              </m:oMath>
                            </m:oMathPara>
                          </a14:m>
                          <a:endParaRPr/>
                        </a:p>
                      </a:txBody>
                      <a:tcPr/>
                    </a:tc>
                    <a:extLst>
                      <a:ext uri="{0D108BD9-81ED-4DB2-BD59-A6C34878D82A}">
                        <a16:rowId xmlns:a16="http://schemas.microsoft.com/office/drawing/2014/main" val="10002"/>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$68.43</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$79.04</m:t>
                                </m:r>
                              </m:oMath>
                            </m:oMathPara>
                          </a14:m>
                          <a:endParaRPr dirty="0"/>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$10.61</m:t>
                                </m:r>
                              </m:oMath>
                            </m:oMathPara>
                          </a14:m>
                          <a:endParaRPr/>
                        </a:p>
                      </a:txBody>
                      <a:tcPr/>
                    </a:tc>
                    <a:extLst>
                      <a:ext uri="{0D108BD9-81ED-4DB2-BD59-A6C34878D82A}">
                        <a16:rowId xmlns:a16="http://schemas.microsoft.com/office/drawing/2014/main" val="10003"/>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$202.39</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$189.55</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−$12.84</m:t>
                                </m:r>
                              </m:oMath>
                            </m:oMathPara>
                          </a14:m>
                          <a:endParaRPr/>
                        </a:p>
                      </a:txBody>
                      <a:tcPr/>
                    </a:tc>
                    <a:extLst>
                      <a:ext uri="{0D108BD9-81ED-4DB2-BD59-A6C34878D82A}">
                        <a16:rowId xmlns:a16="http://schemas.microsoft.com/office/drawing/2014/main" val="10004"/>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$47.88</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$49.64</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$1.76</m:t>
                                </m:r>
                              </m:oMath>
                            </m:oMathPara>
                          </a14:m>
                          <a:endParaRPr dirty="0"/>
                        </a:p>
                      </a:txBody>
                      <a:tcPr/>
                    </a:tc>
                    <a:extLst>
                      <a:ext uri="{0D108BD9-81ED-4DB2-BD59-A6C34878D82A}">
                        <a16:rowId xmlns:a16="http://schemas.microsoft.com/office/drawing/2014/main" val="10005"/>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$66.01</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$68.52</m:t>
                                </m:r>
                              </m:oMath>
                            </m:oMathPara>
                          </a14:m>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$2.51</m:t>
                                </m:r>
                              </m:oMath>
                            </m:oMathPara>
                          </a14:m>
                          <a:endParaRPr dirty="0"/>
                        </a:p>
                      </a:txBody>
                      <a:tcPr/>
                    </a:tc>
                    <a:extLst>
                      <a:ext uri="{0D108BD9-81ED-4DB2-BD59-A6C34878D82A}">
                        <a16:rowId xmlns:a16="http://schemas.microsoft.com/office/drawing/2014/main" val="10006"/>
                      </a:ext>
                    </a:extLst>
                  </a:tr>
                </a:tbl>
              </a:graphicData>
            </a:graphic>
          </p:graphicFrame>
        </mc:Choice>
        <mc:Fallback xmlns="">
          <p:graphicFrame>
            <p:nvGraphicFramePr>
              <p:cNvPr id="3" name="Table Placeholder 2" descr="The table compares utility bills for homes for the month of March (denoted x) and April (denoted y), and their paired differences (d subscript i equals y subscript i minus x subscript i). &#10;For March, the values are $119.75, $68.43, $202.39, $47.88, and $66.01. For April, the corresponding values are $121.06, $79.04, $189.55, $49.64, and $68.52. &#10;The paired differences are calclulated by subtracting the April bills from the March bills, so the paired differences are $1.31, $10.61, -$12.84, $1.76, and $2.51, respectively. The table highlights the differences between the values for the two months."/>
              <p:cNvGraphicFramePr>
                <a:graphicFrameLocks noGrp="1"/>
              </p:cNvGraphicFramePr>
              <p:nvPr>
                <p:ph type="tbl" sz="quarter" idx="10"/>
                <p:extLst>
                  <p:ext uri="{D42A27DB-BD31-4B8C-83A1-F6EECF244321}">
                    <p14:modId xmlns:p14="http://schemas.microsoft.com/office/powerpoint/2010/main" val="1833884907"/>
                  </p:ext>
                </p:extLst>
              </p:nvPr>
            </p:nvGraphicFramePr>
            <p:xfrm>
              <a:off x="457200" y="1584960"/>
              <a:ext cx="8229600" cy="2225040"/>
            </p:xfrm>
            <a:graphic>
              <a:graphicData uri="http://schemas.openxmlformats.org/drawingml/2006/table">
                <a:tbl>
                  <a:tblPr firstRow="1" bandRow="1">
                    <a:tableStyleId>{5940675A-B579-460E-94D1-54222C63F5DA}</a:tableStyleId>
                  </a:tblPr>
                  <a:tblGrid>
                    <a:gridCol w="2209800">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gridCol w="3581400">
                      <a:extLst>
                        <a:ext uri="{9D8B030D-6E8A-4147-A177-3AD203B41FA5}">
                          <a16:colId xmlns:a16="http://schemas.microsoft.com/office/drawing/2014/main" val="20002"/>
                        </a:ext>
                      </a:extLst>
                    </a:gridCol>
                  </a:tblGrid>
                  <a:tr h="370840">
                    <a:tc>
                      <a:txBody>
                        <a:bodyPr/>
                        <a:lstStyle/>
                        <a:p>
                          <a:endParaRPr lang="en-US"/>
                        </a:p>
                      </a:txBody>
                      <a:tcPr>
                        <a:blipFill>
                          <a:blip r:embed="rId2"/>
                          <a:stretch>
                            <a:fillRect l="-551" t="-8197" r="-272727" b="-503279"/>
                          </a:stretch>
                        </a:blipFill>
                      </a:tcPr>
                    </a:tc>
                    <a:tc>
                      <a:txBody>
                        <a:bodyPr/>
                        <a:lstStyle/>
                        <a:p>
                          <a:endParaRPr lang="en-US"/>
                        </a:p>
                      </a:txBody>
                      <a:tcPr>
                        <a:blipFill>
                          <a:blip r:embed="rId2"/>
                          <a:stretch>
                            <a:fillRect l="-91479" t="-8197" r="-148120" b="-503279"/>
                          </a:stretch>
                        </a:blipFill>
                      </a:tcPr>
                    </a:tc>
                    <a:tc>
                      <a:txBody>
                        <a:bodyPr/>
                        <a:lstStyle/>
                        <a:p>
                          <a:endParaRPr lang="en-US"/>
                        </a:p>
                      </a:txBody>
                      <a:tcPr>
                        <a:blipFill>
                          <a:blip r:embed="rId2"/>
                          <a:stretch>
                            <a:fillRect l="-129932" t="-8197" r="-510" b="-503279"/>
                          </a:stretch>
                        </a:blipFill>
                      </a:tcPr>
                    </a:tc>
                    <a:extLst>
                      <a:ext uri="{0D108BD9-81ED-4DB2-BD59-A6C34878D82A}">
                        <a16:rowId xmlns:a16="http://schemas.microsoft.com/office/drawing/2014/main" val="10001"/>
                      </a:ext>
                    </a:extLst>
                  </a:tr>
                  <a:tr h="370840">
                    <a:tc>
                      <a:txBody>
                        <a:bodyPr/>
                        <a:lstStyle/>
                        <a:p>
                          <a:endParaRPr lang="en-US"/>
                        </a:p>
                      </a:txBody>
                      <a:tcPr>
                        <a:blipFill>
                          <a:blip r:embed="rId2"/>
                          <a:stretch>
                            <a:fillRect l="-551" t="-108197" r="-272727" b="-403279"/>
                          </a:stretch>
                        </a:blipFill>
                      </a:tcPr>
                    </a:tc>
                    <a:tc>
                      <a:txBody>
                        <a:bodyPr/>
                        <a:lstStyle/>
                        <a:p>
                          <a:endParaRPr lang="en-US"/>
                        </a:p>
                      </a:txBody>
                      <a:tcPr>
                        <a:blipFill>
                          <a:blip r:embed="rId2"/>
                          <a:stretch>
                            <a:fillRect l="-91479" t="-108197" r="-148120" b="-403279"/>
                          </a:stretch>
                        </a:blipFill>
                      </a:tcPr>
                    </a:tc>
                    <a:tc>
                      <a:txBody>
                        <a:bodyPr/>
                        <a:lstStyle/>
                        <a:p>
                          <a:endParaRPr lang="en-US"/>
                        </a:p>
                      </a:txBody>
                      <a:tcPr>
                        <a:blipFill>
                          <a:blip r:embed="rId2"/>
                          <a:stretch>
                            <a:fillRect l="-129932" t="-108197" r="-510" b="-403279"/>
                          </a:stretch>
                        </a:blipFill>
                      </a:tcPr>
                    </a:tc>
                    <a:extLst>
                      <a:ext uri="{0D108BD9-81ED-4DB2-BD59-A6C34878D82A}">
                        <a16:rowId xmlns:a16="http://schemas.microsoft.com/office/drawing/2014/main" val="10002"/>
                      </a:ext>
                    </a:extLst>
                  </a:tr>
                  <a:tr h="370840">
                    <a:tc>
                      <a:txBody>
                        <a:bodyPr/>
                        <a:lstStyle/>
                        <a:p>
                          <a:endParaRPr lang="en-US"/>
                        </a:p>
                      </a:txBody>
                      <a:tcPr>
                        <a:blipFill>
                          <a:blip r:embed="rId2"/>
                          <a:stretch>
                            <a:fillRect l="-551" t="-208197" r="-272727" b="-303279"/>
                          </a:stretch>
                        </a:blipFill>
                      </a:tcPr>
                    </a:tc>
                    <a:tc>
                      <a:txBody>
                        <a:bodyPr/>
                        <a:lstStyle/>
                        <a:p>
                          <a:endParaRPr lang="en-US"/>
                        </a:p>
                      </a:txBody>
                      <a:tcPr>
                        <a:blipFill>
                          <a:blip r:embed="rId2"/>
                          <a:stretch>
                            <a:fillRect l="-91479" t="-208197" r="-148120" b="-303279"/>
                          </a:stretch>
                        </a:blipFill>
                      </a:tcPr>
                    </a:tc>
                    <a:tc>
                      <a:txBody>
                        <a:bodyPr/>
                        <a:lstStyle/>
                        <a:p>
                          <a:endParaRPr lang="en-US"/>
                        </a:p>
                      </a:txBody>
                      <a:tcPr>
                        <a:blipFill>
                          <a:blip r:embed="rId2"/>
                          <a:stretch>
                            <a:fillRect l="-129932" t="-208197" r="-510" b="-303279"/>
                          </a:stretch>
                        </a:blipFill>
                      </a:tcPr>
                    </a:tc>
                    <a:extLst>
                      <a:ext uri="{0D108BD9-81ED-4DB2-BD59-A6C34878D82A}">
                        <a16:rowId xmlns:a16="http://schemas.microsoft.com/office/drawing/2014/main" val="10003"/>
                      </a:ext>
                    </a:extLst>
                  </a:tr>
                  <a:tr h="370840">
                    <a:tc>
                      <a:txBody>
                        <a:bodyPr/>
                        <a:lstStyle/>
                        <a:p>
                          <a:endParaRPr lang="en-US"/>
                        </a:p>
                      </a:txBody>
                      <a:tcPr>
                        <a:blipFill>
                          <a:blip r:embed="rId2"/>
                          <a:stretch>
                            <a:fillRect l="-551" t="-313333" r="-272727" b="-208333"/>
                          </a:stretch>
                        </a:blipFill>
                      </a:tcPr>
                    </a:tc>
                    <a:tc>
                      <a:txBody>
                        <a:bodyPr/>
                        <a:lstStyle/>
                        <a:p>
                          <a:endParaRPr lang="en-US"/>
                        </a:p>
                      </a:txBody>
                      <a:tcPr>
                        <a:blipFill>
                          <a:blip r:embed="rId2"/>
                          <a:stretch>
                            <a:fillRect l="-91479" t="-313333" r="-148120" b="-208333"/>
                          </a:stretch>
                        </a:blipFill>
                      </a:tcPr>
                    </a:tc>
                    <a:tc>
                      <a:txBody>
                        <a:bodyPr/>
                        <a:lstStyle/>
                        <a:p>
                          <a:endParaRPr lang="en-US"/>
                        </a:p>
                      </a:txBody>
                      <a:tcPr>
                        <a:blipFill>
                          <a:blip r:embed="rId2"/>
                          <a:stretch>
                            <a:fillRect l="-129932" t="-313333" r="-510" b="-208333"/>
                          </a:stretch>
                        </a:blipFill>
                      </a:tcPr>
                    </a:tc>
                    <a:extLst>
                      <a:ext uri="{0D108BD9-81ED-4DB2-BD59-A6C34878D82A}">
                        <a16:rowId xmlns:a16="http://schemas.microsoft.com/office/drawing/2014/main" val="10004"/>
                      </a:ext>
                    </a:extLst>
                  </a:tr>
                  <a:tr h="370840">
                    <a:tc>
                      <a:txBody>
                        <a:bodyPr/>
                        <a:lstStyle/>
                        <a:p>
                          <a:endParaRPr lang="en-US"/>
                        </a:p>
                      </a:txBody>
                      <a:tcPr>
                        <a:blipFill>
                          <a:blip r:embed="rId2"/>
                          <a:stretch>
                            <a:fillRect l="-551" t="-406557" r="-272727" b="-104918"/>
                          </a:stretch>
                        </a:blipFill>
                      </a:tcPr>
                    </a:tc>
                    <a:tc>
                      <a:txBody>
                        <a:bodyPr/>
                        <a:lstStyle/>
                        <a:p>
                          <a:endParaRPr lang="en-US"/>
                        </a:p>
                      </a:txBody>
                      <a:tcPr>
                        <a:blipFill>
                          <a:blip r:embed="rId2"/>
                          <a:stretch>
                            <a:fillRect l="-91479" t="-406557" r="-148120" b="-104918"/>
                          </a:stretch>
                        </a:blipFill>
                      </a:tcPr>
                    </a:tc>
                    <a:tc>
                      <a:txBody>
                        <a:bodyPr/>
                        <a:lstStyle/>
                        <a:p>
                          <a:endParaRPr lang="en-US"/>
                        </a:p>
                      </a:txBody>
                      <a:tcPr>
                        <a:blipFill>
                          <a:blip r:embed="rId2"/>
                          <a:stretch>
                            <a:fillRect l="-129932" t="-406557" r="-510" b="-104918"/>
                          </a:stretch>
                        </a:blipFill>
                      </a:tcPr>
                    </a:tc>
                    <a:extLst>
                      <a:ext uri="{0D108BD9-81ED-4DB2-BD59-A6C34878D82A}">
                        <a16:rowId xmlns:a16="http://schemas.microsoft.com/office/drawing/2014/main" val="10005"/>
                      </a:ext>
                    </a:extLst>
                  </a:tr>
                  <a:tr h="370840">
                    <a:tc>
                      <a:txBody>
                        <a:bodyPr/>
                        <a:lstStyle/>
                        <a:p>
                          <a:endParaRPr lang="en-US"/>
                        </a:p>
                      </a:txBody>
                      <a:tcPr>
                        <a:blipFill>
                          <a:blip r:embed="rId2"/>
                          <a:stretch>
                            <a:fillRect l="-551" t="-506557" r="-272727" b="-4918"/>
                          </a:stretch>
                        </a:blipFill>
                      </a:tcPr>
                    </a:tc>
                    <a:tc>
                      <a:txBody>
                        <a:bodyPr/>
                        <a:lstStyle/>
                        <a:p>
                          <a:endParaRPr lang="en-US"/>
                        </a:p>
                      </a:txBody>
                      <a:tcPr>
                        <a:blipFill>
                          <a:blip r:embed="rId2"/>
                          <a:stretch>
                            <a:fillRect l="-91479" t="-506557" r="-148120" b="-4918"/>
                          </a:stretch>
                        </a:blipFill>
                      </a:tcPr>
                    </a:tc>
                    <a:tc>
                      <a:txBody>
                        <a:bodyPr/>
                        <a:lstStyle/>
                        <a:p>
                          <a:endParaRPr lang="en-US"/>
                        </a:p>
                      </a:txBody>
                      <a:tcPr>
                        <a:blipFill>
                          <a:blip r:embed="rId2"/>
                          <a:stretch>
                            <a:fillRect l="-129932" t="-506557" r="-510" b="-4918"/>
                          </a:stretch>
                        </a:blipFill>
                      </a:tcPr>
                    </a:tc>
                    <a:extLst>
                      <a:ext uri="{0D108BD9-81ED-4DB2-BD59-A6C34878D82A}">
                        <a16:rowId xmlns:a16="http://schemas.microsoft.com/office/drawing/2014/main" val="10006"/>
                      </a:ext>
                    </a:extLst>
                  </a:tr>
                </a:tbl>
              </a:graphicData>
            </a:graphic>
          </p:graphicFrame>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9.3.1: Calculating Paired Differences</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b="1"/>
            </a:pPr>
            <a:r>
              <a:rPr sz="2800" dirty="0"/>
              <a:t>Microsoft Excel:</a:t>
            </a:r>
          </a:p>
          <a:p>
            <a:pPr>
              <a:defRPr sz="2800"/>
            </a:pPr>
            <a:r>
              <a:rPr sz="2800" dirty="0"/>
              <a:t>Begin by entering the March utility bills into column </a:t>
            </a:r>
            <a:r>
              <a:rPr sz="2800" b="1" dirty="0"/>
              <a:t>A</a:t>
            </a:r>
            <a:r>
              <a:rPr sz="2800" dirty="0"/>
              <a:t> and the April utility bills into column </a:t>
            </a:r>
            <a:r>
              <a:rPr sz="2800" b="1" dirty="0"/>
              <a:t>B</a:t>
            </a:r>
            <a:r>
              <a:rPr sz="2800" dirty="0"/>
              <a:t>. Then, in cell </a:t>
            </a:r>
            <a:r>
              <a:rPr sz="2800" b="1" dirty="0"/>
              <a:t>C1</a:t>
            </a:r>
            <a:r>
              <a:rPr sz="2800" dirty="0"/>
              <a:t> use the formula </a:t>
            </a:r>
            <a:r>
              <a:rPr sz="2800" b="1" dirty="0"/>
              <a:t>=B1−A1</a:t>
            </a:r>
            <a:r>
              <a:rPr sz="2800" dirty="0"/>
              <a:t> to find the paired difference</a:t>
            </a:r>
          </a:p>
        </p:txBody>
      </p:sp>
      <p:pic>
        <p:nvPicPr>
          <p:cNvPr id="5" name="Picture 4" descr="y subscript i minus x subscript i">
            <a:extLst>
              <a:ext uri="{FF2B5EF4-FFF2-40B4-BE49-F238E27FC236}">
                <a16:creationId xmlns:a16="http://schemas.microsoft.com/office/drawing/2014/main" id="{8CB224F0-1D98-04F9-9CD2-217946C6D1E5}"/>
              </a:ext>
            </a:extLst>
          </p:cNvPr>
          <p:cNvPicPr>
            <a:picLocks noChangeAspect="1"/>
          </p:cNvPicPr>
          <p:nvPr/>
        </p:nvPicPr>
        <p:blipFill>
          <a:blip r:embed="rId2"/>
          <a:stretch>
            <a:fillRect/>
          </a:stretch>
        </p:blipFill>
        <p:spPr>
          <a:xfrm>
            <a:off x="457200" y="2786743"/>
            <a:ext cx="1151467" cy="609600"/>
          </a:xfrm>
          <a:prstGeom prst="rect">
            <a:avLst/>
          </a:prstGeom>
        </p:spPr>
      </p:pic>
      <p:sp>
        <p:nvSpPr>
          <p:cNvPr id="9" name="TextBox 8">
            <a:extLst>
              <a:ext uri="{FF2B5EF4-FFF2-40B4-BE49-F238E27FC236}">
                <a16:creationId xmlns:a16="http://schemas.microsoft.com/office/drawing/2014/main" id="{0C65C8DE-A0F6-F136-ABAC-76E90CAF7844}"/>
              </a:ext>
            </a:extLst>
          </p:cNvPr>
          <p:cNvSpPr txBox="1"/>
          <p:nvPr/>
        </p:nvSpPr>
        <p:spPr>
          <a:xfrm>
            <a:off x="1524000" y="2819400"/>
            <a:ext cx="6248400" cy="523220"/>
          </a:xfrm>
          <a:prstGeom prst="rect">
            <a:avLst/>
          </a:prstGeom>
          <a:noFill/>
        </p:spPr>
        <p:txBody>
          <a:bodyPr wrap="square">
            <a:spAutoFit/>
          </a:bodyPr>
          <a:lstStyle/>
          <a:p>
            <a:r>
              <a:rPr lang="en-US" sz="2800" dirty="0"/>
              <a:t>Copy and paste this formula into cells </a:t>
            </a:r>
            <a:r>
              <a:rPr lang="en-US" sz="2800" b="1" dirty="0"/>
              <a:t>C2</a:t>
            </a:r>
            <a:r>
              <a:rPr lang="en-US" sz="2800" dirty="0"/>
              <a:t> </a:t>
            </a:r>
            <a:endParaRPr lang="en-IN" sz="2800" dirty="0"/>
          </a:p>
        </p:txBody>
      </p:sp>
      <p:sp>
        <p:nvSpPr>
          <p:cNvPr id="7" name="TextBox 6">
            <a:extLst>
              <a:ext uri="{FF2B5EF4-FFF2-40B4-BE49-F238E27FC236}">
                <a16:creationId xmlns:a16="http://schemas.microsoft.com/office/drawing/2014/main" id="{FE10B4A3-6CCC-4C09-F088-34E96CEE56BA}"/>
              </a:ext>
            </a:extLst>
          </p:cNvPr>
          <p:cNvSpPr txBox="1"/>
          <p:nvPr/>
        </p:nvSpPr>
        <p:spPr>
          <a:xfrm>
            <a:off x="438538" y="3276600"/>
            <a:ext cx="8248261" cy="954107"/>
          </a:xfrm>
          <a:prstGeom prst="rect">
            <a:avLst/>
          </a:prstGeom>
          <a:noFill/>
        </p:spPr>
        <p:txBody>
          <a:bodyPr wrap="square">
            <a:spAutoFit/>
          </a:bodyPr>
          <a:lstStyle/>
          <a:p>
            <a:r>
              <a:rPr lang="en-US" sz="2800" dirty="0"/>
              <a:t>through </a:t>
            </a:r>
            <a:r>
              <a:rPr lang="en-US" sz="2800" b="1" dirty="0"/>
              <a:t>C10</a:t>
            </a:r>
            <a:r>
              <a:rPr lang="en-US" sz="2800" dirty="0"/>
              <a:t> to calculate the remaining paired differences.</a:t>
            </a:r>
            <a:endParaRPr lang="en-IN"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t>Formula: Mean of Paired Differences</a:t>
            </a:r>
          </a:p>
        </p:txBody>
      </p:sp>
      <p:sp>
        <p:nvSpPr>
          <p:cNvPr id="3" name="Text Placeholder 2"/>
          <p:cNvSpPr>
            <a:spLocks noGrp="1"/>
          </p:cNvSpPr>
          <p:nvPr>
            <p:ph type="body" sz="quarter" idx="10"/>
          </p:nvPr>
        </p:nvSpPr>
        <p:spPr>
          <a:xfrm>
            <a:off x="457200" y="1082078"/>
            <a:ext cx="8229600" cy="4099522"/>
          </a:xfrm>
        </p:spPr>
        <p:txBody>
          <a:bodyPr>
            <a:normAutofit/>
          </a:bodyPr>
          <a:lstStyle/>
          <a:p>
            <a:r>
              <a:rPr sz="2800" dirty="0"/>
              <a:t>When two dependent samples consist of paired data, the mean of the paired differences for the sample data is given by</a:t>
            </a:r>
          </a:p>
          <a:p>
            <a:pPr algn="ctr">
              <a:defRPr sz="2800"/>
            </a:pPr>
            <a:endParaRPr lang="en-US" sz="2800" dirty="0"/>
          </a:p>
          <a:p>
            <a:pPr algn="ctr">
              <a:defRPr sz="2800"/>
            </a:pPr>
            <a:endParaRPr sz="2800" dirty="0"/>
          </a:p>
          <a:p>
            <a:endParaRPr sz="2800" dirty="0"/>
          </a:p>
        </p:txBody>
      </p:sp>
      <p:pic>
        <p:nvPicPr>
          <p:cNvPr id="7" name="Picture 6" descr="d-bar equals the summation of d subscript i divided by n.">
            <a:extLst>
              <a:ext uri="{FF2B5EF4-FFF2-40B4-BE49-F238E27FC236}">
                <a16:creationId xmlns:a16="http://schemas.microsoft.com/office/drawing/2014/main" id="{B12CED2E-3640-FCC3-2889-27B9AE4A3763}"/>
              </a:ext>
            </a:extLst>
          </p:cNvPr>
          <p:cNvPicPr>
            <a:picLocks noChangeAspect="1"/>
          </p:cNvPicPr>
          <p:nvPr/>
        </p:nvPicPr>
        <p:blipFill>
          <a:blip r:embed="rId2"/>
          <a:stretch>
            <a:fillRect/>
          </a:stretch>
        </p:blipFill>
        <p:spPr>
          <a:xfrm>
            <a:off x="3790950" y="2283756"/>
            <a:ext cx="1409700" cy="971550"/>
          </a:xfrm>
          <a:prstGeom prst="rect">
            <a:avLst/>
          </a:prstGeom>
        </p:spPr>
      </p:pic>
      <p:pic>
        <p:nvPicPr>
          <p:cNvPr id="9" name="Picture 8" descr="where d subscript i">
            <a:extLst>
              <a:ext uri="{FF2B5EF4-FFF2-40B4-BE49-F238E27FC236}">
                <a16:creationId xmlns:a16="http://schemas.microsoft.com/office/drawing/2014/main" id="{BA037EBA-EC01-E14A-523B-2A2C4C4C3AAB}"/>
              </a:ext>
            </a:extLst>
          </p:cNvPr>
          <p:cNvPicPr>
            <a:picLocks noChangeAspect="1"/>
          </p:cNvPicPr>
          <p:nvPr/>
        </p:nvPicPr>
        <p:blipFill>
          <a:blip r:embed="rId3"/>
          <a:stretch>
            <a:fillRect/>
          </a:stretch>
        </p:blipFill>
        <p:spPr>
          <a:xfrm>
            <a:off x="521737" y="3265962"/>
            <a:ext cx="1312518" cy="545199"/>
          </a:xfrm>
          <a:prstGeom prst="rect">
            <a:avLst/>
          </a:prstGeom>
        </p:spPr>
      </p:pic>
      <p:sp>
        <p:nvSpPr>
          <p:cNvPr id="6" name="TextBox 5">
            <a:extLst>
              <a:ext uri="{FF2B5EF4-FFF2-40B4-BE49-F238E27FC236}">
                <a16:creationId xmlns:a16="http://schemas.microsoft.com/office/drawing/2014/main" id="{AE4F4049-4562-9A45-E0A5-239B4A719477}"/>
              </a:ext>
            </a:extLst>
          </p:cNvPr>
          <p:cNvSpPr txBox="1"/>
          <p:nvPr/>
        </p:nvSpPr>
        <p:spPr>
          <a:xfrm>
            <a:off x="1752600" y="3263309"/>
            <a:ext cx="6096000" cy="523220"/>
          </a:xfrm>
          <a:prstGeom prst="rect">
            <a:avLst/>
          </a:prstGeom>
          <a:noFill/>
        </p:spPr>
        <p:txBody>
          <a:bodyPr wrap="square">
            <a:spAutoFit/>
          </a:bodyPr>
          <a:lstStyle/>
          <a:p>
            <a:pPr>
              <a:defRPr sz="2800"/>
            </a:pPr>
            <a:r>
              <a:rPr lang="en-IN" sz="2800" dirty="0">
                <a:solidFill>
                  <a:srgbClr val="000000"/>
                </a:solidFill>
              </a:rPr>
              <a:t>is the paired difference for the </a:t>
            </a:r>
            <a:r>
              <a:rPr lang="en-IN" sz="2800" i="1" dirty="0" err="1">
                <a:solidFill>
                  <a:srgbClr val="000000"/>
                </a:solidFill>
              </a:rPr>
              <a:t>i</a:t>
            </a:r>
            <a:r>
              <a:rPr lang="en-IN" sz="1050" i="1" dirty="0">
                <a:solidFill>
                  <a:srgbClr val="000000"/>
                </a:solidFill>
              </a:rPr>
              <a:t> </a:t>
            </a:r>
            <a:r>
              <a:rPr lang="en-IN" sz="2800" baseline="30000" dirty="0" err="1">
                <a:solidFill>
                  <a:srgbClr val="000000"/>
                </a:solidFill>
              </a:rPr>
              <a:t>th</a:t>
            </a:r>
            <a:r>
              <a:rPr lang="en-IN" sz="2800" dirty="0">
                <a:solidFill>
                  <a:srgbClr val="000000"/>
                </a:solidFill>
              </a:rPr>
              <a:t> pair of</a:t>
            </a:r>
          </a:p>
        </p:txBody>
      </p:sp>
      <p:sp>
        <p:nvSpPr>
          <p:cNvPr id="11" name="TextBox 10">
            <a:extLst>
              <a:ext uri="{FF2B5EF4-FFF2-40B4-BE49-F238E27FC236}">
                <a16:creationId xmlns:a16="http://schemas.microsoft.com/office/drawing/2014/main" id="{D76DE85B-A4A4-56F4-56E4-9E648AFBCF13}"/>
              </a:ext>
            </a:extLst>
          </p:cNvPr>
          <p:cNvSpPr txBox="1"/>
          <p:nvPr/>
        </p:nvSpPr>
        <p:spPr>
          <a:xfrm>
            <a:off x="533400" y="3657600"/>
            <a:ext cx="7315200" cy="1384995"/>
          </a:xfrm>
          <a:prstGeom prst="rect">
            <a:avLst/>
          </a:prstGeom>
          <a:noFill/>
        </p:spPr>
        <p:txBody>
          <a:bodyPr wrap="square">
            <a:spAutoFit/>
          </a:bodyPr>
          <a:lstStyle/>
          <a:p>
            <a:pPr>
              <a:defRPr sz="2800"/>
            </a:pPr>
            <a:r>
              <a:rPr lang="en-IN" sz="2800" dirty="0">
                <a:solidFill>
                  <a:srgbClr val="000000"/>
                </a:solidFill>
              </a:rPr>
              <a:t>data values and</a:t>
            </a:r>
          </a:p>
          <a:p>
            <a:r>
              <a:rPr lang="en-IN" sz="2800" i="1" dirty="0">
                <a:solidFill>
                  <a:srgbClr val="000000"/>
                </a:solidFill>
              </a:rPr>
              <a:t>n </a:t>
            </a:r>
            <a:r>
              <a:rPr lang="en-IN" sz="2800" dirty="0">
                <a:solidFill>
                  <a:srgbClr val="000000"/>
                </a:solidFill>
              </a:rPr>
              <a:t>is the number of paired differences in the sample data.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r>
              <a:rPr sz="2000" dirty="0"/>
              <a:t>Example 9.3.2: Finding a Point Estimate for the Mean of the Paired Differences for Two Populations (</a:t>
            </a:r>
            <a:r>
              <a:rPr sz="2000" i="1" dirty="0"/>
              <a:t>σ</a:t>
            </a:r>
            <a:r>
              <a:rPr sz="2000" dirty="0"/>
              <a:t> Unknown, Dependent Samples)</a:t>
            </a:r>
            <a:r>
              <a:rPr lang="en-US" sz="2000" baseline="-25000" dirty="0"/>
              <a:t>1</a:t>
            </a:r>
            <a:endParaRPr sz="2000" dirty="0"/>
          </a:p>
        </p:txBody>
      </p:sp>
      <p:sp>
        <p:nvSpPr>
          <p:cNvPr id="3" name="Text Placeholder 2"/>
          <p:cNvSpPr>
            <a:spLocks noGrp="1"/>
          </p:cNvSpPr>
          <p:nvPr>
            <p:ph type="body" sz="quarter" idx="10"/>
          </p:nvPr>
        </p:nvSpPr>
        <p:spPr/>
        <p:txBody>
          <a:bodyPr>
            <a:normAutofit/>
          </a:bodyPr>
          <a:lstStyle/>
          <a:p>
            <a:r>
              <a:rPr sz="2800" dirty="0"/>
              <a:t>Calculate the best point estimate for the mean of the paired differences for the two populations using the sample data given in Example 9.3.1.</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1629</TotalTime>
  <Words>3012</Words>
  <Application>Microsoft Office PowerPoint</Application>
  <PresentationFormat>On-screen Show (4:3)</PresentationFormat>
  <Paragraphs>281</Paragraphs>
  <Slides>42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Calibri</vt:lpstr>
      <vt:lpstr>Courier New</vt:lpstr>
      <vt:lpstr>Arial</vt:lpstr>
      <vt:lpstr>Cambria Math</vt:lpstr>
      <vt:lpstr>Office Theme</vt:lpstr>
      <vt:lpstr>Section 9.3</vt:lpstr>
      <vt:lpstr>Formula: Paired Difference</vt:lpstr>
      <vt:lpstr>Example 9.3.1: Calculating Paired Differences1</vt:lpstr>
      <vt:lpstr>Example 9.3.1: Calculating Paired Differences2</vt:lpstr>
      <vt:lpstr>Example 9.3.1: Calculating Paired Differences3</vt:lpstr>
      <vt:lpstr>Example 9.3.1: Calculating Paired Differences4</vt:lpstr>
      <vt:lpstr>Example 9.3.1: Calculating Paired Differences5</vt:lpstr>
      <vt:lpstr>Formula: Mean of Paired Differences</vt:lpstr>
      <vt:lpstr>Example 9.3.2: Finding a Point Estimate for the Mean of the Paired Differences for Two Populations (σ Unknown, Dependent Samples)1</vt:lpstr>
      <vt:lpstr>Example 9.3.2: Finding a Point Estimate for the Mean of the Paired Differences for Two Populations (σ Unknown, Dependent Samples)2</vt:lpstr>
      <vt:lpstr>Example 9.3.2: Finding a Point Estimate for the Mean of the Paired Differences for Two Populations (σ Unknown, Dependent Samples)3</vt:lpstr>
      <vt:lpstr>Example 9.3.2: Finding a Point Estimate for the Mean of the Paired Differences for Two Populations (σ Unknown, Dependent Samples)4</vt:lpstr>
      <vt:lpstr>Formula: Sample Standard Deviation of Paired Differences</vt:lpstr>
      <vt:lpstr>Formula: Margin of Error of a Confidence Interval for the Mean of the Paired Differences for Two Populations (σ Unknown, Dependent Samples)1</vt:lpstr>
      <vt:lpstr>Formula: Margin of Error of a Confidence Interval for the Mean of the Paired Differences for Two Populations (σ Unknown, Dependent Samples)2</vt:lpstr>
      <vt:lpstr>Rounding Rule1</vt:lpstr>
      <vt:lpstr>Formula: Confidence Interval for the Mean of the Paired Differences for Two Populations (σ Unknown, Dependent Samples)</vt:lpstr>
      <vt:lpstr>Rounding Rule2</vt:lpstr>
      <vt:lpstr>Memory Booster:</vt:lpstr>
      <vt:lpstr>Example 9.3.3: Constructing a Confidence Interval for the Mean of the Paired Differences for Two Populations (σ Unknown, Dependent Samples)1</vt:lpstr>
      <vt:lpstr>Example 9.3.3: Constructing a Confidence Interval for the Mean of the Paired Differences for Two Populations (σ Unknown, Dependent Samples)2</vt:lpstr>
      <vt:lpstr>Example 9.3.3: Constructing a Confidence Interval for the Mean of the Paired Differences for Two Populations (σ Unknown, Dependent Samples)3</vt:lpstr>
      <vt:lpstr>Example 9.3.3: Constructing a Confidence Interval for the Mean of the Paired Differences for Two Populations (σ Unknown, Dependent Samples)4</vt:lpstr>
      <vt:lpstr>Example 9.3.3: Constructing a Confidence Interval for the Mean of the Paired Differences for Two Populations (σ Unknown, Dependent Samples)5</vt:lpstr>
      <vt:lpstr>Example 9.3.3: Constructing a Confidence Interval for the Mean of the Paired Differences for Two Populations (σ Unknown, Dependent Samples)6</vt:lpstr>
      <vt:lpstr>Example 9.3.3: Constructing a Confidence Interval for the Mean of the Paired Differences for Two Populations (σ Unknown, Dependent Samples)7</vt:lpstr>
      <vt:lpstr>Example 9.3.3: Constructing a Confidence Interval for the Mean of the Paired Differences for Two Populations (σ Unknown, Dependent Samples)8</vt:lpstr>
      <vt:lpstr>Example 9.3.3: Constructing a Confidence Interval for the Mean of the Paired Differences for Two Populations (σ Unknown, Dependent Samples)9</vt:lpstr>
      <vt:lpstr>Example 9.3.3: Constructing a Confidence Interval for the Mean of the Paired Differences for Two Populations (σ Unknown, Dependent Samples)10</vt:lpstr>
      <vt:lpstr>Technology1</vt:lpstr>
      <vt:lpstr>Example 9.3.4: Constructing a Confidence Interval for the Mean of the Paired Differences for Two Populations (σ Unknown, Dependent Samples)1</vt:lpstr>
      <vt:lpstr>Example 9.3.4: Constructing a Confidence Interval for the Mean of the Paired Differences for Two Populations (σ Unknown, Dependent Samples)2</vt:lpstr>
      <vt:lpstr>Example 9.3.4: Constructing a Confidence Interval for the Mean of the Paired Differences for Two Populations (σ Unknown, Dependent Samples)3</vt:lpstr>
      <vt:lpstr>Example 9.3.4: Constructing a Confidence Interval for the Mean of the Paired Differences for Two Populations (σ Unknown, Dependent Samples)4</vt:lpstr>
      <vt:lpstr>Example 9.3.4: Constructing a Confidence Interval for the Mean of the Paired Differences for Two Populations (σ Unknown, Dependent Samples)5</vt:lpstr>
      <vt:lpstr>Example 9.3.4: Constructing a Confidence Interval for the Mean of the Paired Differences for Two Populations (σ Unknown, Dependent Samples)6</vt:lpstr>
      <vt:lpstr>Example 9.3.4: Constructing a Confidence Interval for the Mean of the Paired Differences for Two Populations (σ Unknown, Dependent Samples)7</vt:lpstr>
      <vt:lpstr>Example 9.3.4: Constructing a Confidence Interval for the Mean of the Paired Differences for Two Populations (σ Unknown, Dependent Samples)8</vt:lpstr>
      <vt:lpstr>Example 9.3.4: Constructing a Confidence Interval for the Mean of the Paired Differences for Two Populations (σ Unknown, Dependent Samples)9</vt:lpstr>
      <vt:lpstr>Example 9.3.4: Constructing a Confidence Interval for the Mean of the Paired Differences for Two Populations (σ Unknown, Dependent Samples)10</vt:lpstr>
      <vt:lpstr>Example 9.3.4: Constructing a Confidence Interval for the Mean of the Paired Differences for Two Populations (σ Unknown, Dependent Samples)11</vt:lpstr>
      <vt:lpstr>Technology2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210</cp:revision>
  <dcterms:created xsi:type="dcterms:W3CDTF">2013-04-26T14:43:13Z</dcterms:created>
  <dcterms:modified xsi:type="dcterms:W3CDTF">2025-08-20T06:38:39Z</dcterms:modified>
</cp:coreProperties>
</file>