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7" r:id="rId3"/>
    <p:sldId id="258" r:id="rId4"/>
    <p:sldId id="259" r:id="rId5"/>
    <p:sldId id="279" r:id="rId6"/>
    <p:sldId id="283" r:id="rId7"/>
    <p:sldId id="260" r:id="rId8"/>
    <p:sldId id="261" r:id="rId9"/>
    <p:sldId id="262" r:id="rId10"/>
    <p:sldId id="263" r:id="rId11"/>
    <p:sldId id="285" r:id="rId12"/>
    <p:sldId id="264" r:id="rId13"/>
    <p:sldId id="280" r:id="rId14"/>
    <p:sldId id="265" r:id="rId15"/>
    <p:sldId id="281" r:id="rId16"/>
    <p:sldId id="266" r:id="rId17"/>
    <p:sldId id="267" r:id="rId18"/>
    <p:sldId id="268" r:id="rId19"/>
    <p:sldId id="269" r:id="rId20"/>
    <p:sldId id="270" r:id="rId21"/>
    <p:sldId id="271" r:id="rId22"/>
    <p:sldId id="272" r:id="rId23"/>
    <p:sldId id="286" r:id="rId24"/>
    <p:sldId id="273" r:id="rId25"/>
    <p:sldId id="282" r:id="rId26"/>
    <p:sldId id="274" r:id="rId27"/>
    <p:sldId id="284" r:id="rId28"/>
    <p:sldId id="275" r:id="rId29"/>
    <p:sldId id="276" r:id="rId30"/>
    <p:sldId id="277" r:id="rId31"/>
    <p:sldId id="278" r:id="rId32"/>
  </p:sldIdLst>
  <p:sldSz cx="9144000" cy="6858000" type="screen4x3"/>
  <p:notesSz cx="6858000" cy="9144000"/>
  <p:embeddedFontLst>
    <p:embeddedFont>
      <p:font typeface="Cambria Math" panose="02040503050406030204" pitchFamily="18" charset="0"/>
      <p:regular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indhusha" initials="S" lastIdx="2" clrIdx="1">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8" autoAdjust="0"/>
    <p:restoredTop sz="94673" autoAdjust="0"/>
  </p:normalViewPr>
  <p:slideViewPr>
    <p:cSldViewPr>
      <p:cViewPr varScale="1">
        <p:scale>
          <a:sx n="101" d="100"/>
          <a:sy n="101" d="100"/>
        </p:scale>
        <p:origin x="186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2</a:t>
            </a:fld>
            <a:endParaRPr lang="en-US"/>
          </a:p>
        </p:txBody>
      </p:sp>
    </p:spTree>
    <p:extLst>
      <p:ext uri="{BB962C8B-B14F-4D97-AF65-F5344CB8AC3E}">
        <p14:creationId xmlns:p14="http://schemas.microsoft.com/office/powerpoint/2010/main" val="1008245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21.png"/><Relationship Id="rId1" Type="http://schemas.openxmlformats.org/officeDocument/2006/relationships/slideLayout" Target="../slideLayouts/slideLayout3.xml"/><Relationship Id="rId4" Type="http://schemas.openxmlformats.org/officeDocument/2006/relationships/image" Target="../media/image20.emf"/></Relationships>
</file>

<file path=ppt/slides/_rels/slide16.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 Id="rId4" Type="http://schemas.openxmlformats.org/officeDocument/2006/relationships/image" Target="../media/image24.png"/></Relationships>
</file>

<file path=ppt/slides/_rels/slide17.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8.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2.emf"/><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emf"/><Relationship Id="rId5" Type="http://schemas.openxmlformats.org/officeDocument/2006/relationships/image" Target="../media/image4.png"/><Relationship Id="rId4" Type="http://schemas.openxmlformats.org/officeDocument/2006/relationships/image" Target="../media/image3.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29.emf"/><Relationship Id="rId2" Type="http://schemas.openxmlformats.org/officeDocument/2006/relationships/image" Target="../media/image26.emf"/><Relationship Id="rId1" Type="http://schemas.openxmlformats.org/officeDocument/2006/relationships/slideLayout" Target="../slideLayouts/slideLayout7.xml"/><Relationship Id="rId6" Type="http://schemas.openxmlformats.org/officeDocument/2006/relationships/image" Target="../media/image28.emf"/><Relationship Id="rId5" Type="http://schemas.openxmlformats.org/officeDocument/2006/relationships/image" Target="../media/image4.emf"/><Relationship Id="rId4" Type="http://schemas.openxmlformats.org/officeDocument/2006/relationships/image" Target="../media/image27.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1.emf"/><Relationship Id="rId1" Type="http://schemas.openxmlformats.org/officeDocument/2006/relationships/slideLayout" Target="../slideLayouts/slideLayout3.xml"/><Relationship Id="rId4" Type="http://schemas.openxmlformats.org/officeDocument/2006/relationships/image" Target="../media/image32.emf"/></Relationships>
</file>

<file path=ppt/slides/_rels/slide27.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41.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30.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1.png"/><Relationship Id="rId1" Type="http://schemas.openxmlformats.org/officeDocument/2006/relationships/slideLayout" Target="../slideLayouts/slideLayout3.xml"/><Relationship Id="rId5" Type="http://schemas.openxmlformats.org/officeDocument/2006/relationships/image" Target="../media/image12.emf"/><Relationship Id="rId4" Type="http://schemas.openxmlformats.org/officeDocument/2006/relationships/image" Target="../media/image11.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7.xml"/><Relationship Id="rId5" Type="http://schemas.openxmlformats.org/officeDocument/2006/relationships/image" Target="../media/image16.emf"/><Relationship Id="rId4" Type="http://schemas.openxmlformats.org/officeDocument/2006/relationships/image" Target="../media/image15.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9.2</a:t>
            </a:r>
          </a:p>
        </p:txBody>
      </p:sp>
      <p:sp>
        <p:nvSpPr>
          <p:cNvPr id="2" name="Text Placeholder 1"/>
          <p:cNvSpPr>
            <a:spLocks noGrp="1"/>
          </p:cNvSpPr>
          <p:nvPr>
            <p:ph type="body" sz="quarter" idx="10"/>
          </p:nvPr>
        </p:nvSpPr>
        <p:spPr/>
        <p:txBody>
          <a:bodyPr/>
          <a:lstStyle/>
          <a:p>
            <a:pPr algn="ctr"/>
            <a:r>
              <a:rPr dirty="0"/>
              <a:t>Comparing Two Population Means (Sigma Unknown</a:t>
            </a:r>
            <a:r>
              <a:rPr lang="en-US" dirty="0"/>
              <a:t>, Independent Samples</a:t>
            </a:r>
            <a:r>
              <a:rPr dirty="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1800" dirty="0"/>
              <a:t>Example 9.2.2: Constructing a Confidence Interval for the Difference between Two Population Means with Unequal Variances (</a:t>
            </a:r>
            <a:r>
              <a:rPr sz="1800" i="1" dirty="0"/>
              <a:t>σ</a:t>
            </a:r>
            <a:r>
              <a:rPr sz="1800" dirty="0"/>
              <a:t> Unknown, Independent Samples)</a:t>
            </a:r>
            <a:r>
              <a:rPr lang="en-US" sz="1800" baseline="-25000" dirty="0"/>
              <a:t>1</a:t>
            </a:r>
            <a:endParaRPr sz="1800" dirty="0"/>
          </a:p>
        </p:txBody>
      </p:sp>
      <p:sp>
        <p:nvSpPr>
          <p:cNvPr id="3" name="Text Placeholder 2"/>
          <p:cNvSpPr>
            <a:spLocks noGrp="1"/>
          </p:cNvSpPr>
          <p:nvPr>
            <p:ph type="body" sz="quarter" idx="10"/>
          </p:nvPr>
        </p:nvSpPr>
        <p:spPr/>
        <p:txBody>
          <a:bodyPr>
            <a:normAutofit lnSpcReduction="10000"/>
          </a:bodyPr>
          <a:lstStyle/>
          <a:p>
            <a:pPr>
              <a:defRPr sz="2800"/>
            </a:pPr>
            <a:r>
              <a:rPr sz="2800" dirty="0"/>
              <a:t>Unhappy with the class she is taking, Misty believes that the difficulty she is having in the class is the result of an inexperienced teacher. She believes that students in her particular class are receiving lower scores on their exams than students in another class with a more experienced teacher. She collects exam scores from a random sample of </a:t>
            </a:r>
            <a:r>
              <a:rPr sz="2800" dirty="0">
                <a:latin typeface="Cambria Math"/>
              </a:rPr>
              <a:t>11</a:t>
            </a:r>
            <a:r>
              <a:rPr sz="2800" dirty="0"/>
              <a:t> of her classmates and calculates a mean exam score of </a:t>
            </a:r>
            <a:r>
              <a:rPr sz="2800" dirty="0">
                <a:latin typeface="Cambria Math"/>
              </a:rPr>
              <a:t>75.0</a:t>
            </a:r>
            <a:r>
              <a:rPr sz="2800" dirty="0"/>
              <a:t> with a standard deviation of </a:t>
            </a:r>
            <a:r>
              <a:rPr sz="2800" dirty="0">
                <a:latin typeface="Cambria Math"/>
              </a:rPr>
              <a:t>8.0</a:t>
            </a:r>
            <a:r>
              <a:rPr sz="2800" dirty="0"/>
              <a:t>. Misty then collects data from a random sample of </a:t>
            </a:r>
            <a:r>
              <a:rPr sz="2800" dirty="0">
                <a:latin typeface="Cambria Math"/>
              </a:rPr>
              <a:t>9</a:t>
            </a:r>
            <a:r>
              <a:rPr sz="2800" dirty="0"/>
              <a:t> students in the other class and calculates that the mean exam score is </a:t>
            </a:r>
            <a:r>
              <a:rPr sz="2800" dirty="0">
                <a:latin typeface="Cambria Math"/>
              </a:rPr>
              <a:t>82.0</a:t>
            </a:r>
            <a:r>
              <a:rPr sz="2800" dirty="0"/>
              <a:t> with a standard deviation of </a:t>
            </a:r>
            <a:r>
              <a:rPr sz="2800" dirty="0">
                <a:latin typeface="Cambria Math"/>
              </a:rPr>
              <a:t>5.0</a:t>
            </a:r>
            <a:r>
              <a:rPr sz="2800" dirty="0"/>
              <a:t>.</a:t>
            </a:r>
            <a:r>
              <a:rPr lang="en-US" sz="2800" dirty="0"/>
              <a:t> </a:t>
            </a:r>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26149-7600-8C48-36D5-8A731AE51A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39E677-FDF0-F72F-647A-2F5A1CCBF2B8}"/>
              </a:ext>
            </a:extLst>
          </p:cNvPr>
          <p:cNvSpPr>
            <a:spLocks noGrp="1"/>
          </p:cNvSpPr>
          <p:nvPr>
            <p:ph type="title"/>
          </p:nvPr>
        </p:nvSpPr>
        <p:spPr>
          <a:xfrm>
            <a:off x="457200" y="76200"/>
            <a:ext cx="8229600" cy="914400"/>
          </a:xfrm>
        </p:spPr>
        <p:txBody>
          <a:bodyPr>
            <a:noAutofit/>
          </a:bodyPr>
          <a:lstStyle/>
          <a:p>
            <a:r>
              <a:rPr sz="1800" dirty="0"/>
              <a:t>Example 9.2.2: Constructing a Confidence Interval for the Difference between Two Population Means with Unequal Variances (</a:t>
            </a:r>
            <a:r>
              <a:rPr sz="1800" i="1" dirty="0"/>
              <a:t>σ</a:t>
            </a:r>
            <a:r>
              <a:rPr sz="1800" dirty="0"/>
              <a:t> Unknown, Independent Samples)</a:t>
            </a:r>
            <a:r>
              <a:rPr lang="en-US" sz="1800" baseline="-25000" dirty="0"/>
              <a:t>2</a:t>
            </a:r>
            <a:endParaRPr sz="1800"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DE0B01F0-384F-0B36-E182-329E7240CFAF}"/>
                  </a:ext>
                </a:extLst>
              </p:cNvPr>
              <p:cNvSpPr>
                <a:spLocks noGrp="1"/>
              </p:cNvSpPr>
              <p:nvPr>
                <p:ph type="body" sz="quarter" idx="10"/>
              </p:nvPr>
            </p:nvSpPr>
            <p:spPr/>
            <p:txBody>
              <a:bodyPr>
                <a:normAutofit/>
              </a:bodyPr>
              <a:lstStyle/>
              <a:p>
                <a:pPr>
                  <a:defRPr sz="2800"/>
                </a:pPr>
                <a:r>
                  <a:rPr sz="2800" dirty="0"/>
                  <a:t>Assume that the population distributions of exam scores are approximately normal for both classes. Construct a </a:t>
                </a:r>
                <a14:m>
                  <m:oMath xmlns:m="http://schemas.openxmlformats.org/officeDocument/2006/math">
                    <m:r>
                      <a:rPr>
                        <a:latin typeface="Cambria Math" panose="02040503050406030204" pitchFamily="18" charset="0"/>
                      </a:rPr>
                      <m:t>90</m:t>
                    </m:r>
                    <m:r>
                      <a:rPr>
                        <a:latin typeface="Cambria Math" panose="02040503050406030204" pitchFamily="18" charset="0"/>
                      </a:rPr>
                      <m:t>%</m:t>
                    </m:r>
                  </m:oMath>
                </a14:m>
                <a:r>
                  <a:rPr sz="2800" dirty="0"/>
                  <a:t> confidence interval for the true difference between the mean exam scores for the two classes. Does this confidence interval suggest that the inexperienced teacher's class is receiving lower scores than the experienced teacher's class?</a:t>
                </a:r>
              </a:p>
            </p:txBody>
          </p:sp>
        </mc:Choice>
        <mc:Fallback xmlns="">
          <p:sp>
            <p:nvSpPr>
              <p:cNvPr id="3" name="Text Placeholder 2">
                <a:extLst>
                  <a:ext uri="{FF2B5EF4-FFF2-40B4-BE49-F238E27FC236}">
                    <a16:creationId xmlns:a16="http://schemas.microsoft.com/office/drawing/2014/main" id="{DE0B01F0-384F-0B36-E182-329E7240CFAF}"/>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68883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9.2.2: Constructing a Confidence Interval for the Difference between Two Population Means with Unequal Variances (</a:t>
            </a:r>
            <a:r>
              <a:rPr sz="1800" i="1" dirty="0"/>
              <a:t>σ</a:t>
            </a:r>
            <a:r>
              <a:rPr sz="1800" dirty="0"/>
              <a:t> Unknown, Independent Samples)</a:t>
            </a:r>
            <a:r>
              <a:rPr lang="en-US" sz="1800" baseline="-25000" dirty="0"/>
              <a:t>3</a:t>
            </a:r>
            <a:endParaRPr sz="1800" dirty="0"/>
          </a:p>
        </p:txBody>
      </p:sp>
      <p:sp>
        <p:nvSpPr>
          <p:cNvPr id="3" name="Text Placeholder 2"/>
          <p:cNvSpPr>
            <a:spLocks noGrp="1"/>
          </p:cNvSpPr>
          <p:nvPr>
            <p:ph type="body" sz="quarter" idx="10"/>
          </p:nvPr>
        </p:nvSpPr>
        <p:spPr/>
        <p:txBody>
          <a:bodyPr>
            <a:normAutofit lnSpcReduction="10000"/>
          </a:bodyPr>
          <a:lstStyle/>
          <a:p>
            <a:r>
              <a:rPr sz="2800" b="1" dirty="0"/>
              <a:t>Solution</a:t>
            </a:r>
          </a:p>
          <a:p>
            <a:r>
              <a:rPr sz="2800" dirty="0"/>
              <a:t>First, let's let Population 1 be the class with the inexperienced teacher and Population 2 be the class with the experienced teacher. Next, consider the variances. Neither population variance is given, so we must consider the two populations to decide if it's reasonable to assume that the variances are equal. Since we are not given details about the two classes, that is, if they are the same course, if they have the same prerequisites, and so forth, we cannot assume the variances to be equal. Therefore, it is not appropriate to pool the data in this scenario.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9.2.2: Constructing a Confidence Interval for the Difference between Two Population Means with Unequal Variances (</a:t>
            </a:r>
            <a:r>
              <a:rPr sz="1800" i="1" dirty="0"/>
              <a:t>σ</a:t>
            </a:r>
            <a:r>
              <a:rPr sz="1800" dirty="0"/>
              <a:t> Unknown, Independent Samples)</a:t>
            </a:r>
            <a:r>
              <a:rPr lang="en-US" sz="1800" baseline="-25000" dirty="0"/>
              <a:t>4</a:t>
            </a:r>
            <a:endParaRPr sz="1800" dirty="0"/>
          </a:p>
        </p:txBody>
      </p:sp>
      <p:sp>
        <p:nvSpPr>
          <p:cNvPr id="3" name="Text Placeholder 2"/>
          <p:cNvSpPr>
            <a:spLocks noGrp="1"/>
          </p:cNvSpPr>
          <p:nvPr>
            <p:ph type="body" sz="quarter" idx="10"/>
          </p:nvPr>
        </p:nvSpPr>
        <p:spPr/>
        <p:txBody>
          <a:bodyPr>
            <a:normAutofit/>
          </a:bodyPr>
          <a:lstStyle/>
          <a:p>
            <a:pPr>
              <a:defRPr b="1"/>
            </a:pPr>
            <a:r>
              <a:rPr sz="2800" dirty="0"/>
              <a:t>By Hand:</a:t>
            </a:r>
          </a:p>
          <a:p>
            <a:pPr>
              <a:defRPr b="1"/>
            </a:pPr>
            <a:r>
              <a:rPr sz="2800" dirty="0"/>
              <a:t>Step 1: Find the point estimate for the difference between the population means.</a:t>
            </a:r>
          </a:p>
          <a:p>
            <a:endParaRPr sz="2800" dirty="0"/>
          </a:p>
        </p:txBody>
      </p:sp>
      <p:pic>
        <p:nvPicPr>
          <p:cNvPr id="6" name="Picture 5" descr="x bar subscript 1 minus x bar subscript 2 equals 75.0 minus 82.0, which equals negative 7.0.">
            <a:extLst>
              <a:ext uri="{FF2B5EF4-FFF2-40B4-BE49-F238E27FC236}">
                <a16:creationId xmlns:a16="http://schemas.microsoft.com/office/drawing/2014/main" id="{596E0D61-F6FC-1F7B-E521-FABED108D3BA}"/>
              </a:ext>
            </a:extLst>
          </p:cNvPr>
          <p:cNvPicPr>
            <a:picLocks noChangeAspect="1"/>
          </p:cNvPicPr>
          <p:nvPr/>
        </p:nvPicPr>
        <p:blipFill>
          <a:blip r:embed="rId2"/>
          <a:stretch>
            <a:fillRect/>
          </a:stretch>
        </p:blipFill>
        <p:spPr>
          <a:xfrm>
            <a:off x="3276600" y="2667000"/>
            <a:ext cx="2864728" cy="909102"/>
          </a:xfrm>
          <a:prstGeom prst="rect">
            <a:avLst/>
          </a:prstGeom>
        </p:spPr>
      </p:pic>
    </p:spTree>
    <p:extLst>
      <p:ext uri="{BB962C8B-B14F-4D97-AF65-F5344CB8AC3E}">
        <p14:creationId xmlns:p14="http://schemas.microsoft.com/office/powerpoint/2010/main" val="24425736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9.2.2: Constructing a Confidence Interval for the Difference between Two Population Means with Unequal Variances (</a:t>
            </a:r>
            <a:r>
              <a:rPr sz="1800" i="1" dirty="0"/>
              <a:t>σ</a:t>
            </a:r>
            <a:r>
              <a:rPr sz="1800" dirty="0"/>
              <a:t> Unknown, Independent Samples)</a:t>
            </a:r>
            <a:r>
              <a:rPr lang="en-US" sz="1800" baseline="-25000" dirty="0"/>
              <a:t>5</a:t>
            </a:r>
            <a:endParaRPr sz="1800" dirty="0"/>
          </a:p>
        </p:txBody>
      </p:sp>
      <p:sp>
        <p:nvSpPr>
          <p:cNvPr id="3" name="Text Placeholder 2"/>
          <p:cNvSpPr>
            <a:spLocks noGrp="1"/>
          </p:cNvSpPr>
          <p:nvPr>
            <p:ph type="body" sz="quarter" idx="10"/>
          </p:nvPr>
        </p:nvSpPr>
        <p:spPr/>
        <p:txBody>
          <a:bodyPr>
            <a:normAutofit/>
          </a:bodyPr>
          <a:lstStyle/>
          <a:p>
            <a:pPr>
              <a:defRPr b="1"/>
            </a:pPr>
            <a:r>
              <a:rPr sz="2400" dirty="0"/>
              <a:t>Step 2: Find the margin of error using the formula for unequal variances.</a:t>
            </a:r>
          </a:p>
          <a:p>
            <a:pPr>
              <a:defRPr sz="2800"/>
            </a:pPr>
            <a:r>
              <a:rPr sz="2400" dirty="0"/>
              <a:t>All of the values required to solve the formula are given in the problem except the critical</a:t>
            </a:r>
            <a:r>
              <a:rPr lang="en-US" sz="2400" dirty="0"/>
              <a:t> </a:t>
            </a:r>
            <a:r>
              <a:rPr lang="en-US" sz="2400" i="1" dirty="0"/>
              <a:t>t</a:t>
            </a:r>
            <a:r>
              <a:rPr sz="2400" dirty="0"/>
              <a:t>. To find the critical</a:t>
            </a:r>
            <a:r>
              <a:rPr lang="en-US" sz="2400" dirty="0"/>
              <a:t> </a:t>
            </a:r>
            <a:r>
              <a:rPr lang="en-US" sz="2400" i="1" dirty="0"/>
              <a:t>t</a:t>
            </a:r>
            <a:r>
              <a:rPr sz="2400" dirty="0"/>
              <a:t>, we must first determine the degrees of freedom. For populations where the variances are assumed to be different, the number of degrees of freedom for the critical </a:t>
            </a:r>
            <a:r>
              <a:rPr lang="en-US" sz="2400" dirty="0"/>
              <a:t> </a:t>
            </a:r>
            <a:r>
              <a:rPr lang="en-US" sz="2400" i="1" dirty="0"/>
              <a:t>t</a:t>
            </a:r>
            <a:r>
              <a:rPr sz="2400" dirty="0"/>
              <a:t>-value is the smaller of the values </a:t>
            </a:r>
            <a:endParaRPr lang="en-US" sz="2400" dirty="0"/>
          </a:p>
          <a:p>
            <a:endParaRPr sz="2400" dirty="0"/>
          </a:p>
        </p:txBody>
      </p:sp>
      <p:pic>
        <p:nvPicPr>
          <p:cNvPr id="4" name="Picture 3" descr="n subscript 1 minus 1 and n subscript 2 minus 1">
            <a:extLst>
              <a:ext uri="{FF2B5EF4-FFF2-40B4-BE49-F238E27FC236}">
                <a16:creationId xmlns:a16="http://schemas.microsoft.com/office/drawing/2014/main" id="{FC90FEE4-16AD-70AF-9053-80B3C69560E7}"/>
              </a:ext>
            </a:extLst>
          </p:cNvPr>
          <p:cNvPicPr>
            <a:picLocks noChangeAspect="1"/>
          </p:cNvPicPr>
          <p:nvPr/>
        </p:nvPicPr>
        <p:blipFill>
          <a:blip r:embed="rId2"/>
          <a:stretch>
            <a:fillRect/>
          </a:stretch>
        </p:blipFill>
        <p:spPr>
          <a:xfrm>
            <a:off x="514350" y="3726642"/>
            <a:ext cx="2000250" cy="469624"/>
          </a:xfrm>
          <a:prstGeom prst="rect">
            <a:avLst/>
          </a:prstGeom>
        </p:spPr>
      </p:pic>
      <p:pic>
        <p:nvPicPr>
          <p:cNvPr id="6" name="Picture 5" descr="n subscript 1 minus 1 equals 11 minus 1 that equals 10.&#10;n subscript 2 minus 1 equals 9 minus 1 that equals 8.">
            <a:extLst>
              <a:ext uri="{FF2B5EF4-FFF2-40B4-BE49-F238E27FC236}">
                <a16:creationId xmlns:a16="http://schemas.microsoft.com/office/drawing/2014/main" id="{750234E1-00C4-DAA3-079B-B46FBD27A6C0}"/>
              </a:ext>
            </a:extLst>
          </p:cNvPr>
          <p:cNvPicPr>
            <a:picLocks noChangeAspect="1"/>
          </p:cNvPicPr>
          <p:nvPr/>
        </p:nvPicPr>
        <p:blipFill>
          <a:blip r:embed="rId3"/>
          <a:stretch>
            <a:fillRect/>
          </a:stretch>
        </p:blipFill>
        <p:spPr>
          <a:xfrm>
            <a:off x="3657600" y="3977108"/>
            <a:ext cx="1676400" cy="178573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9.2.2: Constructing a Confidence Interval for the Difference between Two Population Means with Unequal Variances (</a:t>
            </a:r>
            <a:r>
              <a:rPr sz="1800" i="1" dirty="0"/>
              <a:t>σ</a:t>
            </a:r>
            <a:r>
              <a:rPr sz="1800" dirty="0"/>
              <a:t> Unknown, Independent Samples)</a:t>
            </a:r>
            <a:r>
              <a:rPr lang="en-US" sz="1800" baseline="-25000" dirty="0"/>
              <a:t>6</a:t>
            </a:r>
            <a:endParaRPr sz="18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Thus, </a:t>
                </a:r>
                <a:r>
                  <a:rPr lang="en-US" sz="2800" i="1" dirty="0"/>
                  <a:t>df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8</m:t>
                    </m:r>
                  </m:oMath>
                </a14:m>
                <a:r>
                  <a:rPr lang="en-US" sz="2800" dirty="0"/>
                  <a:t>. Since the level of confidence is </a:t>
                </a:r>
                <a14:m>
                  <m:oMath xmlns:m="http://schemas.openxmlformats.org/officeDocument/2006/math">
                    <m:r>
                      <a:rPr lang="en-US">
                        <a:latin typeface="Cambria Math" panose="02040503050406030204" pitchFamily="18" charset="0"/>
                      </a:rPr>
                      <m:t>90</m:t>
                    </m:r>
                    <m:r>
                      <a:rPr lang="en-US">
                        <a:latin typeface="Cambria Math" panose="02040503050406030204" pitchFamily="18" charset="0"/>
                      </a:rPr>
                      <m:t>%</m:t>
                    </m:r>
                  </m:oMath>
                </a14:m>
                <a:r>
                  <a:rPr lang="en-US" sz="2800" dirty="0"/>
                  <a:t>, </a:t>
                </a:r>
                <a:br>
                  <a:rPr lang="en-US" sz="2800" dirty="0"/>
                </a:br>
                <a:r>
                  <a:rPr lang="en-US" sz="2800" i="1"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US" b="0" i="1" smtClean="0">
                        <a:latin typeface="Cambria Math" panose="02040503050406030204" pitchFamily="18" charset="0"/>
                      </a:rPr>
                      <m:t> </m:t>
                    </m:r>
                    <m:r>
                      <a:rPr lang="en-US">
                        <a:latin typeface="Cambria Math" panose="02040503050406030204" pitchFamily="18" charset="0"/>
                      </a:rPr>
                      <m:t>=</m:t>
                    </m:r>
                    <m:r>
                      <a:rPr lang="en-US">
                        <a:latin typeface="Cambria Math" panose="02040503050406030204" pitchFamily="18" charset="0"/>
                      </a:rPr>
                      <m:t>1</m:t>
                    </m:r>
                    <m:r>
                      <a:rPr lang="en-US">
                        <a:latin typeface="Cambria Math" panose="02040503050406030204" pitchFamily="18" charset="0"/>
                      </a:rPr>
                      <m:t>−</m:t>
                    </m:r>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90</m:t>
                    </m:r>
                    <m:r>
                      <a:rPr lang="en-US">
                        <a:latin typeface="Cambria Math" panose="02040503050406030204" pitchFamily="18" charset="0"/>
                      </a:rPr>
                      <m:t>=</m:t>
                    </m:r>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10</m:t>
                    </m:r>
                  </m:oMath>
                </a14:m>
                <a:r>
                  <a:rPr lang="en-US" sz="2800" dirty="0"/>
                  <a:t>. For the </a:t>
                </a:r>
                <a:r>
                  <a:rPr lang="en-US" sz="2800" i="1" dirty="0"/>
                  <a:t>t</a:t>
                </a:r>
                <a:r>
                  <a:rPr lang="en-US" sz="2800" dirty="0"/>
                  <a:t>-distribution with </a:t>
                </a:r>
                <a:r>
                  <a:rPr lang="en-US" sz="2800" dirty="0">
                    <a:latin typeface="Cambria Math"/>
                  </a:rPr>
                  <a:t>8</a:t>
                </a:r>
                <a:r>
                  <a:rPr lang="en-US" sz="2800" dirty="0"/>
                  <a:t> degrees of freedom, </a:t>
                </a:r>
                <a:br>
                  <a:rPr lang="en-US" sz="2800" dirty="0"/>
                </a:br>
                <a:endParaRPr lang="en-US" sz="28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9" name="Picture 8" descr="t subscript alpha divided by 2 equals t subscript 0.05, which equals 1.860.">
            <a:extLst>
              <a:ext uri="{FF2B5EF4-FFF2-40B4-BE49-F238E27FC236}">
                <a16:creationId xmlns:a16="http://schemas.microsoft.com/office/drawing/2014/main" id="{D4D26F9D-0040-DBE3-416D-45F4B875A307}"/>
              </a:ext>
            </a:extLst>
          </p:cNvPr>
          <p:cNvPicPr>
            <a:picLocks noChangeAspect="1"/>
          </p:cNvPicPr>
          <p:nvPr/>
        </p:nvPicPr>
        <p:blipFill>
          <a:blip r:embed="rId3"/>
          <a:stretch>
            <a:fillRect/>
          </a:stretch>
        </p:blipFill>
        <p:spPr>
          <a:xfrm>
            <a:off x="3524250" y="1994680"/>
            <a:ext cx="2352675" cy="438150"/>
          </a:xfrm>
          <a:prstGeom prst="rect">
            <a:avLst/>
          </a:prstGeom>
        </p:spPr>
      </p:pic>
      <p:sp>
        <p:nvSpPr>
          <p:cNvPr id="6" name="TextBox 5">
            <a:extLst>
              <a:ext uri="{FF2B5EF4-FFF2-40B4-BE49-F238E27FC236}">
                <a16:creationId xmlns:a16="http://schemas.microsoft.com/office/drawing/2014/main" id="{1EB9C235-799F-BD34-1F29-4411A4C2481D}"/>
              </a:ext>
            </a:extLst>
          </p:cNvPr>
          <p:cNvSpPr txBox="1"/>
          <p:nvPr/>
        </p:nvSpPr>
        <p:spPr>
          <a:xfrm>
            <a:off x="457200" y="2362200"/>
            <a:ext cx="8001000" cy="954107"/>
          </a:xfrm>
          <a:prstGeom prst="rect">
            <a:avLst/>
          </a:prstGeom>
          <a:noFill/>
        </p:spPr>
        <p:txBody>
          <a:bodyPr wrap="square">
            <a:spAutoFit/>
          </a:bodyPr>
          <a:lstStyle/>
          <a:p>
            <a:r>
              <a:rPr lang="en-US" sz="2800" dirty="0"/>
              <a:t>Substituting into the formula for the margin of error gives us the following.</a:t>
            </a:r>
            <a:endParaRPr lang="en-IN" sz="2800" dirty="0"/>
          </a:p>
        </p:txBody>
      </p:sp>
      <p:pic>
        <p:nvPicPr>
          <p:cNvPr id="5" name="Picture 4" descr="E equals t subscript alpha divided by 2, times the square root of s subscript 1 squared  divided by n subscript 1, plus s subscript 2 squared divided by n subscript 2.&#10;This equals 1.860 times the square root of open fraction 8.0 squared divided by 11 close fraction, plus open fraction 5.0 squared divided by 9 close fraction, approximately equal to 5.453309.">
            <a:extLst>
              <a:ext uri="{FF2B5EF4-FFF2-40B4-BE49-F238E27FC236}">
                <a16:creationId xmlns:a16="http://schemas.microsoft.com/office/drawing/2014/main" id="{73771A9A-12F1-83E2-B45D-2398E1361EF0}"/>
              </a:ext>
            </a:extLst>
          </p:cNvPr>
          <p:cNvPicPr>
            <a:picLocks noChangeAspect="1"/>
          </p:cNvPicPr>
          <p:nvPr/>
        </p:nvPicPr>
        <p:blipFill>
          <a:blip r:embed="rId4"/>
          <a:stretch>
            <a:fillRect/>
          </a:stretch>
        </p:blipFill>
        <p:spPr>
          <a:xfrm>
            <a:off x="3204379" y="3541395"/>
            <a:ext cx="2992416" cy="2174048"/>
          </a:xfrm>
          <a:prstGeom prst="rect">
            <a:avLst/>
          </a:prstGeom>
        </p:spPr>
      </p:pic>
    </p:spTree>
    <p:extLst>
      <p:ext uri="{BB962C8B-B14F-4D97-AF65-F5344CB8AC3E}">
        <p14:creationId xmlns:p14="http://schemas.microsoft.com/office/powerpoint/2010/main" val="3252341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9.2.2: Constructing a Confidence Interval for the Difference between Two Population Means with Unequal Variances (</a:t>
            </a:r>
            <a:r>
              <a:rPr sz="1800" i="1" dirty="0"/>
              <a:t>σ</a:t>
            </a:r>
            <a:r>
              <a:rPr sz="1800" dirty="0"/>
              <a:t> Unknown, Independent Samples)</a:t>
            </a:r>
            <a:r>
              <a:rPr lang="en-US" sz="1800" baseline="-25000" dirty="0"/>
              <a:t>7</a:t>
            </a:r>
            <a:endParaRPr sz="1800" dirty="0"/>
          </a:p>
        </p:txBody>
      </p:sp>
      <p:sp>
        <p:nvSpPr>
          <p:cNvPr id="3" name="Text Placeholder 2"/>
          <p:cNvSpPr>
            <a:spLocks noGrp="1"/>
          </p:cNvSpPr>
          <p:nvPr>
            <p:ph type="body" sz="quarter" idx="10"/>
          </p:nvPr>
        </p:nvSpPr>
        <p:spPr/>
        <p:txBody>
          <a:bodyPr>
            <a:normAutofit/>
          </a:bodyPr>
          <a:lstStyle/>
          <a:p>
            <a:pPr>
              <a:defRPr b="1"/>
            </a:pPr>
            <a:r>
              <a:rPr sz="2300" dirty="0"/>
              <a:t>Step 3: Subtract the margin of error from and add the margin of error to the point estimate.</a:t>
            </a:r>
          </a:p>
          <a:p>
            <a:pPr>
              <a:defRPr sz="2800"/>
            </a:pPr>
            <a:r>
              <a:rPr sz="2300" dirty="0"/>
              <a:t>Finally, add and subtract </a:t>
            </a:r>
            <a:r>
              <a:rPr lang="en-US" sz="2300" i="1" dirty="0"/>
              <a:t>E </a:t>
            </a:r>
            <a:r>
              <a:rPr sz="2300" dirty="0"/>
              <a:t>to the point estimate to find the endpoints of the interval.</a:t>
            </a:r>
          </a:p>
          <a:p>
            <a:pPr>
              <a:defRPr sz="2800"/>
            </a:pPr>
            <a:endParaRPr sz="2300" dirty="0"/>
          </a:p>
        </p:txBody>
      </p:sp>
      <p:pic>
        <p:nvPicPr>
          <p:cNvPr id="8" name="Picture 7" descr="Lower end point is difference of open parentheses x bar subscript 1 and x bar subscript 2 close parentheses minus E equals to negative 7.0 minus 5.453309, which is approximately equal to negative 12.5.">
            <a:extLst>
              <a:ext uri="{FF2B5EF4-FFF2-40B4-BE49-F238E27FC236}">
                <a16:creationId xmlns:a16="http://schemas.microsoft.com/office/drawing/2014/main" id="{B9372570-6407-920D-6322-9512180FD492}"/>
              </a:ext>
            </a:extLst>
          </p:cNvPr>
          <p:cNvPicPr>
            <a:picLocks noChangeAspect="1"/>
          </p:cNvPicPr>
          <p:nvPr/>
        </p:nvPicPr>
        <p:blipFill>
          <a:blip r:embed="rId2"/>
          <a:stretch>
            <a:fillRect/>
          </a:stretch>
        </p:blipFill>
        <p:spPr>
          <a:xfrm>
            <a:off x="1156493" y="2514600"/>
            <a:ext cx="6448425" cy="876300"/>
          </a:xfrm>
          <a:prstGeom prst="rect">
            <a:avLst/>
          </a:prstGeom>
        </p:spPr>
      </p:pic>
      <p:pic>
        <p:nvPicPr>
          <p:cNvPr id="10" name="Picture 9" descr="Upper end point is difference of open parentheses x bar subscript 1 and x bar subscript 2 close parentheses plus E equals to negative 7.0 plus 5.453309, which is approximately equal to negative 1.5.">
            <a:extLst>
              <a:ext uri="{FF2B5EF4-FFF2-40B4-BE49-F238E27FC236}">
                <a16:creationId xmlns:a16="http://schemas.microsoft.com/office/drawing/2014/main" id="{58874C0E-0358-9327-F729-80EDB45256E1}"/>
              </a:ext>
            </a:extLst>
          </p:cNvPr>
          <p:cNvPicPr>
            <a:picLocks noChangeAspect="1"/>
          </p:cNvPicPr>
          <p:nvPr/>
        </p:nvPicPr>
        <p:blipFill>
          <a:blip r:embed="rId3"/>
          <a:stretch>
            <a:fillRect/>
          </a:stretch>
        </p:blipFill>
        <p:spPr>
          <a:xfrm>
            <a:off x="1143000" y="3429000"/>
            <a:ext cx="6419850" cy="8763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E70C72D2-E7F6-59B3-8417-BD64B3B4CD53}"/>
                  </a:ext>
                </a:extLst>
              </p:cNvPr>
              <p:cNvSpPr txBox="1"/>
              <p:nvPr/>
            </p:nvSpPr>
            <p:spPr>
              <a:xfrm>
                <a:off x="457200" y="4343400"/>
                <a:ext cx="8305800" cy="1538883"/>
              </a:xfrm>
              <a:prstGeom prst="rect">
                <a:avLst/>
              </a:prstGeom>
              <a:noFill/>
            </p:spPr>
            <p:txBody>
              <a:bodyPr wrap="square">
                <a:spAutoFit/>
              </a:bodyPr>
              <a:lstStyle/>
              <a:p>
                <a:pPr>
                  <a:defRPr sz="2800"/>
                </a:pPr>
                <a:r>
                  <a:rPr lang="en-IN" sz="2300" dirty="0"/>
                  <a:t>Thus, the </a:t>
                </a:r>
                <a14:m>
                  <m:oMath xmlns:m="http://schemas.openxmlformats.org/officeDocument/2006/math">
                    <m:r>
                      <a:rPr lang="en-IN" sz="2300">
                        <a:latin typeface="Cambria Math" panose="02040503050406030204" pitchFamily="18" charset="0"/>
                      </a:rPr>
                      <m:t>90</m:t>
                    </m:r>
                    <m:r>
                      <a:rPr lang="en-IN" sz="2300">
                        <a:latin typeface="Cambria Math" panose="02040503050406030204" pitchFamily="18" charset="0"/>
                      </a:rPr>
                      <m:t>%</m:t>
                    </m:r>
                  </m:oMath>
                </a14:m>
                <a:r>
                  <a:rPr lang="en-IN" sz="2300" dirty="0"/>
                  <a:t> confidence interval for the difference between the two population means ranges from </a:t>
                </a:r>
                <a14:m>
                  <m:oMath xmlns:m="http://schemas.openxmlformats.org/officeDocument/2006/math">
                    <m:r>
                      <a:rPr lang="en-IN" sz="2300">
                        <a:latin typeface="Cambria Math" panose="02040503050406030204" pitchFamily="18" charset="0"/>
                      </a:rPr>
                      <m:t>−</m:t>
                    </m:r>
                    <m:r>
                      <a:rPr lang="en-IN" sz="2300">
                        <a:latin typeface="Cambria Math" panose="02040503050406030204" pitchFamily="18" charset="0"/>
                      </a:rPr>
                      <m:t>12</m:t>
                    </m:r>
                    <m:r>
                      <a:rPr lang="en-IN" sz="2300">
                        <a:latin typeface="Cambria Math" panose="02040503050406030204" pitchFamily="18" charset="0"/>
                      </a:rPr>
                      <m:t>.</m:t>
                    </m:r>
                    <m:r>
                      <a:rPr lang="en-IN" sz="2300">
                        <a:latin typeface="Cambria Math" panose="02040503050406030204" pitchFamily="18" charset="0"/>
                      </a:rPr>
                      <m:t>5</m:t>
                    </m:r>
                  </m:oMath>
                </a14:m>
                <a:r>
                  <a:rPr lang="en-IN" sz="2300" dirty="0"/>
                  <a:t> to </a:t>
                </a:r>
                <a14:m>
                  <m:oMath xmlns:m="http://schemas.openxmlformats.org/officeDocument/2006/math">
                    <m:r>
                      <a:rPr lang="en-IN" sz="2300">
                        <a:latin typeface="Cambria Math" panose="02040503050406030204" pitchFamily="18" charset="0"/>
                      </a:rPr>
                      <m:t>−</m:t>
                    </m:r>
                    <m:r>
                      <a:rPr lang="en-IN" sz="2300">
                        <a:latin typeface="Cambria Math" panose="02040503050406030204" pitchFamily="18" charset="0"/>
                      </a:rPr>
                      <m:t>1</m:t>
                    </m:r>
                    <m:r>
                      <a:rPr lang="en-IN" sz="2300">
                        <a:latin typeface="Cambria Math" panose="02040503050406030204" pitchFamily="18" charset="0"/>
                      </a:rPr>
                      <m:t>.</m:t>
                    </m:r>
                    <m:r>
                      <a:rPr lang="en-IN" sz="2300">
                        <a:latin typeface="Cambria Math" panose="02040503050406030204" pitchFamily="18" charset="0"/>
                      </a:rPr>
                      <m:t>5</m:t>
                    </m:r>
                  </m:oMath>
                </a14:m>
                <a:r>
                  <a:rPr lang="en-IN" sz="2300" dirty="0"/>
                  <a:t>. The confidence interval can be written mathematically as shown below.</a:t>
                </a:r>
                <a:r>
                  <a:rPr lang="ar-AE" sz="2400" dirty="0"/>
                  <a:t> </a:t>
                </a:r>
                <a:endParaRPr lang="en-US" sz="2400" dirty="0"/>
              </a:p>
              <a:p>
                <a:pPr algn="ctr">
                  <a:defRPr sz="2800"/>
                </a:pPr>
                <a:r>
                  <a:rPr lang="en-IN" sz="2300" dirty="0"/>
                  <a:t>(</a:t>
                </a:r>
                <a:r>
                  <a:rPr lang="en-IN" sz="2300" dirty="0">
                    <a:latin typeface="Cambria Math" panose="02040503050406030204" pitchFamily="18" charset="0"/>
                    <a:ea typeface="Cambria Math" panose="02040503050406030204" pitchFamily="18" charset="0"/>
                  </a:rPr>
                  <a:t>−12.5, −1.5</a:t>
                </a:r>
                <a:r>
                  <a:rPr lang="en-IN" sz="2300" dirty="0"/>
                  <a:t>)</a:t>
                </a:r>
              </a:p>
            </p:txBody>
          </p:sp>
        </mc:Choice>
        <mc:Fallback xmlns="">
          <p:sp>
            <p:nvSpPr>
              <p:cNvPr id="6" name="TextBox 5">
                <a:extLst>
                  <a:ext uri="{FF2B5EF4-FFF2-40B4-BE49-F238E27FC236}">
                    <a16:creationId xmlns:a16="http://schemas.microsoft.com/office/drawing/2014/main" id="{E70C72D2-E7F6-59B3-8417-BD64B3B4CD53}"/>
                  </a:ext>
                </a:extLst>
              </p:cNvPr>
              <p:cNvSpPr txBox="1">
                <a:spLocks noRot="1" noChangeAspect="1" noMove="1" noResize="1" noEditPoints="1" noAdjustHandles="1" noChangeArrowheads="1" noChangeShapeType="1" noTextEdit="1"/>
              </p:cNvSpPr>
              <p:nvPr/>
            </p:nvSpPr>
            <p:spPr>
              <a:xfrm>
                <a:off x="457200" y="4343400"/>
                <a:ext cx="8305800" cy="1538883"/>
              </a:xfrm>
              <a:prstGeom prst="rect">
                <a:avLst/>
              </a:prstGeom>
              <a:blipFill>
                <a:blip r:embed="rId4"/>
                <a:stretch>
                  <a:fillRect l="-1027" t="-3175" b="-6746"/>
                </a:stretch>
              </a:blipFill>
            </p:spPr>
            <p:txBody>
              <a:bodyPr/>
              <a:lstStyle/>
              <a:p>
                <a:r>
                  <a:rPr lang="en-IN">
                    <a:noFill/>
                  </a:rPr>
                  <a:t> </a:t>
                </a:r>
              </a:p>
            </p:txBody>
          </p:sp>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9.2.2: Constructing a Confidence Interval for the Difference between Two Population Means with Unequal Variances (</a:t>
            </a:r>
            <a:r>
              <a:rPr sz="1800" i="1" dirty="0"/>
              <a:t>σ</a:t>
            </a:r>
            <a:r>
              <a:rPr sz="1800" dirty="0"/>
              <a:t> Unknown, Independent Samples)</a:t>
            </a:r>
            <a:r>
              <a:rPr lang="en-US" sz="1800" baseline="-25000" dirty="0"/>
              <a:t>8</a:t>
            </a:r>
            <a:endParaRPr sz="1800" dirty="0"/>
          </a:p>
        </p:txBody>
      </p:sp>
      <p:sp>
        <p:nvSpPr>
          <p:cNvPr id="3" name="Text Placeholder 2"/>
          <p:cNvSpPr>
            <a:spLocks noGrp="1"/>
          </p:cNvSpPr>
          <p:nvPr>
            <p:ph type="body" sz="quarter" idx="10"/>
          </p:nvPr>
        </p:nvSpPr>
        <p:spPr>
          <a:xfrm>
            <a:off x="457200" y="1029287"/>
            <a:ext cx="8229600" cy="4967067"/>
          </a:xfrm>
        </p:spPr>
        <p:txBody>
          <a:bodyPr>
            <a:noAutofit/>
          </a:bodyPr>
          <a:lstStyle/>
          <a:p>
            <a:pPr>
              <a:defRPr b="1"/>
            </a:pPr>
            <a:r>
              <a:rPr sz="2200" dirty="0"/>
              <a:t>TI-83/84:</a:t>
            </a:r>
          </a:p>
          <a:p>
            <a:pPr>
              <a:defRPr sz="2800"/>
            </a:pPr>
            <a:r>
              <a:rPr sz="2200" dirty="0"/>
              <a:t>We can obtain the confidence interval in one step by using the calculator. Since we already have the sample statistics, go to </a:t>
            </a:r>
            <a:br>
              <a:rPr lang="en-US" sz="2200" dirty="0"/>
            </a:br>
            <a:r>
              <a:rPr sz="2200" b="1" dirty="0"/>
              <a:t>STAT </a:t>
            </a:r>
            <a:r>
              <a:rPr lang="en-US" sz="2200" b="1" dirty="0"/>
              <a:t>→</a:t>
            </a:r>
            <a:r>
              <a:rPr sz="2200" b="1" dirty="0"/>
              <a:t> TESTS</a:t>
            </a:r>
            <a:r>
              <a:rPr sz="2200" dirty="0"/>
              <a:t> and choose </a:t>
            </a:r>
            <a:r>
              <a:rPr sz="2200" b="1" dirty="0"/>
              <a:t>2-SampTInt</a:t>
            </a:r>
            <a:r>
              <a:rPr sz="2200" dirty="0"/>
              <a:t>. The general formula for this computation is</a:t>
            </a:r>
            <a:br>
              <a:rPr lang="en-US" sz="2200" dirty="0"/>
            </a:br>
            <a:endParaRPr sz="2200" dirty="0"/>
          </a:p>
          <a:p>
            <a:endParaRPr sz="2200" dirty="0"/>
          </a:p>
        </p:txBody>
      </p:sp>
      <p:pic>
        <p:nvPicPr>
          <p:cNvPr id="6" name="Picture 5" descr="2-Samp T int(x bar subscript 1, s subscript 1, n subscript 1, x bar subscript 2, s subscript 2, n subscript 2, confidence-level, Pooled).">
            <a:extLst>
              <a:ext uri="{FF2B5EF4-FFF2-40B4-BE49-F238E27FC236}">
                <a16:creationId xmlns:a16="http://schemas.microsoft.com/office/drawing/2014/main" id="{E40F3CCD-AD48-9DC3-22FB-658A0B502668}"/>
              </a:ext>
            </a:extLst>
          </p:cNvPr>
          <p:cNvPicPr>
            <a:picLocks noChangeAspect="1"/>
          </p:cNvPicPr>
          <p:nvPr/>
        </p:nvPicPr>
        <p:blipFill>
          <a:blip r:embed="rId2"/>
          <a:stretch>
            <a:fillRect/>
          </a:stretch>
        </p:blipFill>
        <p:spPr>
          <a:xfrm>
            <a:off x="2286001" y="2484120"/>
            <a:ext cx="4848970" cy="360000"/>
          </a:xfrm>
          <a:prstGeom prst="rect">
            <a:avLst/>
          </a:prstGeom>
        </p:spPr>
      </p:pic>
      <p:sp>
        <p:nvSpPr>
          <p:cNvPr id="7" name="TextBox 6">
            <a:extLst>
              <a:ext uri="{FF2B5EF4-FFF2-40B4-BE49-F238E27FC236}">
                <a16:creationId xmlns:a16="http://schemas.microsoft.com/office/drawing/2014/main" id="{3DABAA82-3D22-E348-1EFD-E3E2FB4C2813}"/>
              </a:ext>
            </a:extLst>
          </p:cNvPr>
          <p:cNvSpPr txBox="1"/>
          <p:nvPr/>
        </p:nvSpPr>
        <p:spPr>
          <a:xfrm>
            <a:off x="457200" y="2895600"/>
            <a:ext cx="8229600" cy="1107996"/>
          </a:xfrm>
          <a:prstGeom prst="rect">
            <a:avLst/>
          </a:prstGeom>
          <a:noFill/>
        </p:spPr>
        <p:txBody>
          <a:bodyPr wrap="square">
            <a:spAutoFit/>
          </a:bodyPr>
          <a:lstStyle/>
          <a:p>
            <a:pPr>
              <a:defRPr sz="2800"/>
            </a:pPr>
            <a:r>
              <a:rPr lang="en-US" sz="2200" dirty="0"/>
              <a:t>If the data is pooled, select </a:t>
            </a:r>
            <a:r>
              <a:rPr lang="en-US" sz="2200" b="1" dirty="0"/>
              <a:t>Yes</a:t>
            </a:r>
            <a:r>
              <a:rPr lang="en-US" sz="2200" dirty="0"/>
              <a:t> for the final value. If the data is not pooled, select </a:t>
            </a:r>
            <a:r>
              <a:rPr lang="en-US" sz="2200" b="1" dirty="0"/>
              <a:t>No</a:t>
            </a:r>
            <a:r>
              <a:rPr lang="en-US" sz="2200" dirty="0"/>
              <a:t>. All of the other statistics are given to us in the problem.</a:t>
            </a:r>
          </a:p>
        </p:txBody>
      </p:sp>
      <p:pic>
        <p:nvPicPr>
          <p:cNvPr id="11" name="Picture 10" descr="x bar subscript 1 equals 75.0, s subscript 1 equals 8.0, n subscript 1 equals 11.&#10;&#10;x bar subscript 2 equals 82.0, s subscript 2 equals 5.0, n subscript 2 equals 9.">
            <a:extLst>
              <a:ext uri="{FF2B5EF4-FFF2-40B4-BE49-F238E27FC236}">
                <a16:creationId xmlns:a16="http://schemas.microsoft.com/office/drawing/2014/main" id="{E1ECF349-4052-0AFC-726B-F37E82065A4C}"/>
              </a:ext>
            </a:extLst>
          </p:cNvPr>
          <p:cNvPicPr>
            <a:picLocks noChangeAspect="1"/>
          </p:cNvPicPr>
          <p:nvPr/>
        </p:nvPicPr>
        <p:blipFill>
          <a:blip r:embed="rId3"/>
          <a:stretch>
            <a:fillRect/>
          </a:stretch>
        </p:blipFill>
        <p:spPr>
          <a:xfrm>
            <a:off x="3358661" y="4267200"/>
            <a:ext cx="2426677" cy="13716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9.2.2: Constructing a Confidence Interval for the Difference between Two Population Means with Unequal Variances (</a:t>
            </a:r>
            <a:r>
              <a:rPr sz="1800" i="1" dirty="0"/>
              <a:t>σ</a:t>
            </a:r>
            <a:r>
              <a:rPr sz="1800" dirty="0"/>
              <a:t> Unknown, Independent Samples)</a:t>
            </a:r>
            <a:r>
              <a:rPr lang="en-US" sz="1800" baseline="-25000" dirty="0"/>
              <a:t>9</a:t>
            </a:r>
            <a:endParaRPr sz="1800"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DE4EF02-19A4-8221-CEF0-135824111F91}"/>
                  </a:ext>
                </a:extLst>
              </p:cNvPr>
              <p:cNvSpPr txBox="1"/>
              <p:nvPr/>
            </p:nvSpPr>
            <p:spPr>
              <a:xfrm>
                <a:off x="457200" y="1143000"/>
                <a:ext cx="8001000" cy="1292662"/>
              </a:xfrm>
              <a:prstGeom prst="rect">
                <a:avLst/>
              </a:prstGeom>
              <a:noFill/>
            </p:spPr>
            <p:txBody>
              <a:bodyPr wrap="square">
                <a:spAutoFit/>
              </a:bodyPr>
              <a:lstStyle/>
              <a:p>
                <a:r>
                  <a:rPr lang="en-IN" sz="2600" i="1" dirty="0"/>
                  <a:t>C-</a:t>
                </a:r>
                <a14:m>
                  <m:oMath xmlns:m="http://schemas.openxmlformats.org/officeDocument/2006/math">
                    <m:r>
                      <m:rPr>
                        <m:sty m:val="p"/>
                      </m:rPr>
                      <a:rPr lang="en-IN" sz="2600">
                        <a:latin typeface="Cambria Math" panose="02040503050406030204" pitchFamily="18" charset="0"/>
                      </a:rPr>
                      <m:t>Level</m:t>
                    </m:r>
                    <m:r>
                      <a:rPr lang="en-IN" sz="2600">
                        <a:latin typeface="Cambria Math" panose="02040503050406030204" pitchFamily="18" charset="0"/>
                      </a:rPr>
                      <m:t>=</m:t>
                    </m:r>
                    <m:r>
                      <a:rPr lang="en-IN" sz="2600">
                        <a:latin typeface="Cambria Math" panose="02040503050406030204" pitchFamily="18" charset="0"/>
                      </a:rPr>
                      <m:t>0</m:t>
                    </m:r>
                    <m:r>
                      <a:rPr lang="en-IN" sz="2600">
                        <a:latin typeface="Cambria Math" panose="02040503050406030204" pitchFamily="18" charset="0"/>
                      </a:rPr>
                      <m:t>.</m:t>
                    </m:r>
                    <m:r>
                      <a:rPr lang="en-IN" sz="2600">
                        <a:latin typeface="Cambria Math" panose="02040503050406030204" pitchFamily="18" charset="0"/>
                      </a:rPr>
                      <m:t>9</m:t>
                    </m:r>
                  </m:oMath>
                </a14:m>
                <a:r>
                  <a:rPr lang="en-IN" sz="2600" dirty="0"/>
                  <a:t> </a:t>
                </a:r>
                <a14:m>
                  <m:oMath xmlns:m="http://schemas.openxmlformats.org/officeDocument/2006/math">
                    <m:r>
                      <m:rPr>
                        <m:sty m:val="p"/>
                      </m:rPr>
                      <a:rPr lang="en-IN" sz="2600">
                        <a:latin typeface="Cambria Math" panose="02040503050406030204" pitchFamily="18" charset="0"/>
                      </a:rPr>
                      <m:t>Pooled</m:t>
                    </m:r>
                    <m:r>
                      <a:rPr lang="en-IN" sz="2600">
                        <a:latin typeface="Cambria Math" panose="02040503050406030204" pitchFamily="18" charset="0"/>
                      </a:rPr>
                      <m:t>=</m:t>
                    </m:r>
                    <m:r>
                      <m:rPr>
                        <m:nor/>
                      </m:rPr>
                      <a:rPr lang="en-IN" sz="2600"/>
                      <m:t>No</m:t>
                    </m:r>
                  </m:oMath>
                </a14:m>
                <a:endParaRPr lang="en-IN" sz="2600" dirty="0"/>
              </a:p>
              <a:p>
                <a:pPr>
                  <a:defRPr sz="2800"/>
                </a:pPr>
                <a:r>
                  <a:rPr lang="en-IN" sz="2600" dirty="0"/>
                  <a:t>The confidence interval returned by the calculator is shown below, which we denote </a:t>
                </a:r>
                <a14:m>
                  <m:oMath xmlns:m="http://schemas.openxmlformats.org/officeDocument/2006/math">
                    <m:d>
                      <m:dPr>
                        <m:ctrlPr>
                          <a:rPr lang="ar-AE" sz="2600" i="1">
                            <a:latin typeface="Cambria Math" panose="02040503050406030204" pitchFamily="18" charset="0"/>
                          </a:rPr>
                        </m:ctrlPr>
                      </m:dPr>
                      <m:e>
                        <m:r>
                          <a:rPr lang="ar-AE" sz="2600">
                            <a:latin typeface="Cambria Math" panose="02040503050406030204" pitchFamily="18" charset="0"/>
                          </a:rPr>
                          <m:t>−</m:t>
                        </m:r>
                        <m:r>
                          <a:rPr lang="ar-AE" sz="2600">
                            <a:latin typeface="Cambria Math" panose="02040503050406030204" pitchFamily="18" charset="0"/>
                          </a:rPr>
                          <m:t>12</m:t>
                        </m:r>
                        <m:r>
                          <a:rPr lang="ar-AE" sz="2600">
                            <a:latin typeface="Cambria Math" panose="02040503050406030204" pitchFamily="18" charset="0"/>
                          </a:rPr>
                          <m:t>.</m:t>
                        </m:r>
                        <m:r>
                          <a:rPr lang="ar-AE" sz="2600">
                            <a:latin typeface="Cambria Math" panose="02040503050406030204" pitchFamily="18" charset="0"/>
                          </a:rPr>
                          <m:t>1</m:t>
                        </m:r>
                        <m:r>
                          <m:rPr>
                            <m:nor/>
                          </m:rPr>
                          <a:rPr lang="ar-AE" sz="2600"/>
                          <m:t>,</m:t>
                        </m:r>
                        <m:r>
                          <a:rPr lang="en-US" sz="2600" b="0" i="0" smtClean="0">
                            <a:latin typeface="Cambria Math" panose="02040503050406030204" pitchFamily="18" charset="0"/>
                          </a:rPr>
                          <m:t>−</m:t>
                        </m:r>
                        <m:r>
                          <a:rPr lang="ar-AE" sz="2600">
                            <a:latin typeface="Cambria Math" panose="02040503050406030204" pitchFamily="18" charset="0"/>
                          </a:rPr>
                          <m:t>1</m:t>
                        </m:r>
                        <m:r>
                          <a:rPr lang="ar-AE" sz="2600">
                            <a:latin typeface="Cambria Math" panose="02040503050406030204" pitchFamily="18" charset="0"/>
                          </a:rPr>
                          <m:t>.</m:t>
                        </m:r>
                        <m:r>
                          <a:rPr lang="ar-AE" sz="2600">
                            <a:latin typeface="Cambria Math" panose="02040503050406030204" pitchFamily="18" charset="0"/>
                          </a:rPr>
                          <m:t>9</m:t>
                        </m:r>
                      </m:e>
                    </m:d>
                  </m:oMath>
                </a14:m>
                <a:r>
                  <a:rPr lang="ar-AE" sz="2600" dirty="0"/>
                  <a:t>.</a:t>
                </a:r>
                <a:endParaRPr lang="en-IN" sz="2600" dirty="0"/>
              </a:p>
            </p:txBody>
          </p:sp>
        </mc:Choice>
        <mc:Fallback xmlns="">
          <p:sp>
            <p:nvSpPr>
              <p:cNvPr id="4" name="TextBox 3">
                <a:extLst>
                  <a:ext uri="{FF2B5EF4-FFF2-40B4-BE49-F238E27FC236}">
                    <a16:creationId xmlns:a16="http://schemas.microsoft.com/office/drawing/2014/main" id="{9DE4EF02-19A4-8221-CEF0-135824111F91}"/>
                  </a:ext>
                </a:extLst>
              </p:cNvPr>
              <p:cNvSpPr txBox="1">
                <a:spLocks noRot="1" noChangeAspect="1" noMove="1" noResize="1" noEditPoints="1" noAdjustHandles="1" noChangeArrowheads="1" noChangeShapeType="1" noTextEdit="1"/>
              </p:cNvSpPr>
              <p:nvPr/>
            </p:nvSpPr>
            <p:spPr>
              <a:xfrm>
                <a:off x="457200" y="1143000"/>
                <a:ext cx="8001000" cy="1292662"/>
              </a:xfrm>
              <a:prstGeom prst="rect">
                <a:avLst/>
              </a:prstGeom>
              <a:blipFill>
                <a:blip r:embed="rId2"/>
                <a:stretch>
                  <a:fillRect l="-1371" t="-4245" b="-11321"/>
                </a:stretch>
              </a:blipFill>
            </p:spPr>
            <p:txBody>
              <a:bodyPr/>
              <a:lstStyle/>
              <a:p>
                <a:r>
                  <a:rPr lang="en-IN">
                    <a:noFill/>
                  </a:rPr>
                  <a:t> </a:t>
                </a:r>
              </a:p>
            </p:txBody>
          </p:sp>
        </mc:Fallback>
      </mc:AlternateContent>
      <p:pic>
        <p:nvPicPr>
          <p:cNvPr id="5" name="Content Placeholder 4" descr="A screenshot shows the output results of a two sample t-confidence interval, titled 2-Samp T Int. The first line reads the confidence interval negative 12.1, negative 1.899. The second line reads df equals 16.98777114. The third line reads x bar subscript 1 equals 75. The fourth line reads x bar subscript 2 equals 82. The fifth line reads sample standard deviation 1 equals 8. The last line reads sample standard deviation 2 equals 5.">
            <a:extLst>
              <a:ext uri="{FF2B5EF4-FFF2-40B4-BE49-F238E27FC236}">
                <a16:creationId xmlns:a16="http://schemas.microsoft.com/office/drawing/2014/main" id="{5DB0EFC6-6840-4410-8CC0-AFAE3E0A5BDE}"/>
              </a:ext>
            </a:extLst>
          </p:cNvPr>
          <p:cNvPicPr>
            <a:picLocks noGrp="1" noChangeAspect="1"/>
          </p:cNvPicPr>
          <p:nvPr>
            <p:ph sz="quarter" idx="11"/>
          </p:nvPr>
        </p:nvPicPr>
        <p:blipFill>
          <a:blip r:embed="rId3">
            <a:extLst>
              <a:ext uri="{28A0092B-C50C-407E-A947-70E740481C1C}">
                <a14:useLocalDpi xmlns:a14="http://schemas.microsoft.com/office/drawing/2010/main" val="0"/>
              </a:ext>
            </a:extLst>
          </a:blip>
          <a:stretch>
            <a:fillRect/>
          </a:stretch>
        </p:blipFill>
        <p:spPr>
          <a:xfrm>
            <a:off x="2362200" y="2743200"/>
            <a:ext cx="4571622" cy="3047748"/>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9.2.2: Constructing a Confidence Interval for the Difference between Two Population Means with Unequal Variances (</a:t>
            </a:r>
            <a:r>
              <a:rPr sz="1800" i="1" dirty="0"/>
              <a:t>σ</a:t>
            </a:r>
            <a:r>
              <a:rPr sz="1800" dirty="0"/>
              <a:t> Unknown, Independent Samples)</a:t>
            </a:r>
            <a:r>
              <a:rPr lang="en-US" sz="1800" baseline="-25000" dirty="0"/>
              <a:t>10</a:t>
            </a:r>
            <a:endParaRPr sz="18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10000"/>
              </a:bodyPr>
              <a:lstStyle/>
              <a:p>
                <a:r>
                  <a:rPr sz="2800" dirty="0"/>
                  <a:t>The discrepancy between this confidence interval and the confidence interval calculated by hand can be attributed to the different formula that the calculator uses to compute degrees of freedom.</a:t>
                </a:r>
              </a:p>
              <a:p>
                <a:pPr>
                  <a:defRPr sz="2800"/>
                </a:pPr>
                <a:r>
                  <a:rPr sz="2800" dirty="0"/>
                  <a:t>Because both endpoints are negative numbers, it appears that the true difference between the class means is a negative number. In this scenario, a negative difference indicates that the second class performed better than the first class. Therefore, we can be </a:t>
                </a:r>
                <a14:m>
                  <m:oMath xmlns:m="http://schemas.openxmlformats.org/officeDocument/2006/math">
                    <m:r>
                      <a:rPr>
                        <a:latin typeface="Cambria Math" panose="02040503050406030204" pitchFamily="18" charset="0"/>
                      </a:rPr>
                      <m:t>90</m:t>
                    </m:r>
                    <m:r>
                      <a:rPr>
                        <a:latin typeface="Cambria Math" panose="02040503050406030204" pitchFamily="18" charset="0"/>
                      </a:rPr>
                      <m:t>%</m:t>
                    </m:r>
                  </m:oMath>
                </a14:m>
                <a:r>
                  <a:rPr sz="2800" dirty="0"/>
                  <a:t> confident that the mean exam score for students in the inexperienced teacher's class is between </a:t>
                </a:r>
                <a:r>
                  <a:rPr sz="2800" dirty="0">
                    <a:latin typeface="Cambria Math"/>
                  </a:rPr>
                  <a:t>1.5</a:t>
                </a:r>
                <a:r>
                  <a:rPr sz="2800" dirty="0"/>
                  <a:t> and </a:t>
                </a:r>
                <a:r>
                  <a:rPr sz="2800" dirty="0">
                    <a:latin typeface="Cambria Math"/>
                  </a:rPr>
                  <a:t>12.5</a:t>
                </a:r>
                <a:r>
                  <a:rPr sz="2800" dirty="0"/>
                  <a:t> points lower than the mean exam score for students in the experienced teacher's class.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1840" r="-296"/>
                </a:stretch>
              </a:blipFill>
            </p:spPr>
            <p:txBody>
              <a:bodyPr/>
              <a:lstStyle/>
              <a:p>
                <a:r>
                  <a:rPr lang="en-US">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Formula: Margin of Error of a Confidence Interval for the Difference between Two Population Means With Unequal Variances (</a:t>
            </a:r>
            <a:r>
              <a:rPr lang="el-GR" sz="1800" i="1" dirty="0">
                <a:latin typeface="Calibri" panose="020F0502020204030204" pitchFamily="34" charset="0"/>
                <a:ea typeface="Calibri" panose="020F0502020204030204" pitchFamily="34" charset="0"/>
                <a:cs typeface="Calibri" panose="020F0502020204030204" pitchFamily="34" charset="0"/>
              </a:rPr>
              <a:t>σ </a:t>
            </a:r>
            <a:r>
              <a:rPr sz="1800" dirty="0"/>
              <a:t>Unknown, Independent Samples)</a:t>
            </a:r>
          </a:p>
        </p:txBody>
      </p:sp>
      <p:sp>
        <p:nvSpPr>
          <p:cNvPr id="3" name="Text Placeholder 2"/>
          <p:cNvSpPr>
            <a:spLocks noGrp="1"/>
          </p:cNvSpPr>
          <p:nvPr>
            <p:ph type="body" sz="quarter" idx="10"/>
          </p:nvPr>
        </p:nvSpPr>
        <p:spPr>
          <a:xfrm>
            <a:off x="457200" y="1082078"/>
            <a:ext cx="8229600" cy="4785322"/>
          </a:xfrm>
        </p:spPr>
        <p:txBody>
          <a:bodyPr>
            <a:noAutofit/>
          </a:bodyPr>
          <a:lstStyle/>
          <a:p>
            <a:r>
              <a:rPr lang="en-US" sz="2000" dirty="0"/>
              <a:t>When both population standard deviations are unknown and assumed to be unequal, the samples taken are independent, simple random samples, and either both sample sizes are at least </a:t>
            </a:r>
            <a:r>
              <a:rPr lang="en-US" sz="2000" dirty="0">
                <a:latin typeface="Cambria Math"/>
              </a:rPr>
              <a:t>30</a:t>
            </a:r>
            <a:r>
              <a:rPr lang="en-US" sz="2000" dirty="0"/>
              <a:t> or both population distributions are approximately normal, the margin of error of a confidence interval for the difference between two population means is given by</a:t>
            </a:r>
          </a:p>
          <a:p>
            <a:pPr algn="ctr">
              <a:defRPr sz="2800"/>
            </a:pPr>
            <a:endParaRPr lang="en-US" sz="2000" dirty="0"/>
          </a:p>
          <a:p>
            <a:endParaRPr lang="en-US" sz="2000" dirty="0"/>
          </a:p>
        </p:txBody>
      </p:sp>
      <p:pic>
        <p:nvPicPr>
          <p:cNvPr id="8" name="Picture 7" descr="E equals t subscript alpha divided by 2, times square root of open fraction s subscript 1 squared divided by n subscript 1 close fraction, plus open fraction s subscript 2 squared divided by n subscript 2 close fraction.">
            <a:extLst>
              <a:ext uri="{FF2B5EF4-FFF2-40B4-BE49-F238E27FC236}">
                <a16:creationId xmlns:a16="http://schemas.microsoft.com/office/drawing/2014/main" id="{DCBAADA1-726A-512C-6471-800C5AD8BBEE}"/>
              </a:ext>
            </a:extLst>
          </p:cNvPr>
          <p:cNvPicPr>
            <a:picLocks noChangeAspect="1"/>
          </p:cNvPicPr>
          <p:nvPr/>
        </p:nvPicPr>
        <p:blipFill>
          <a:blip r:embed="rId3"/>
          <a:stretch>
            <a:fillRect/>
          </a:stretch>
        </p:blipFill>
        <p:spPr>
          <a:xfrm>
            <a:off x="3695699" y="2775689"/>
            <a:ext cx="1752601" cy="821532"/>
          </a:xfrm>
          <a:prstGeom prst="rect">
            <a:avLst/>
          </a:prstGeom>
        </p:spPr>
      </p:pic>
      <p:pic>
        <p:nvPicPr>
          <p:cNvPr id="10" name="Picture 9" descr="where t subscript alpha divided by 2">
            <a:extLst>
              <a:ext uri="{FF2B5EF4-FFF2-40B4-BE49-F238E27FC236}">
                <a16:creationId xmlns:a16="http://schemas.microsoft.com/office/drawing/2014/main" id="{194FA06D-AD9B-7ABE-9A31-2C873DB940A9}"/>
              </a:ext>
            </a:extLst>
          </p:cNvPr>
          <p:cNvPicPr>
            <a:picLocks noChangeAspect="1"/>
          </p:cNvPicPr>
          <p:nvPr/>
        </p:nvPicPr>
        <p:blipFill>
          <a:blip r:embed="rId4"/>
          <a:stretch>
            <a:fillRect/>
          </a:stretch>
        </p:blipFill>
        <p:spPr>
          <a:xfrm>
            <a:off x="609600" y="3726530"/>
            <a:ext cx="981075" cy="331631"/>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31797DC2-95A2-2F72-19D7-6F8C5A230A38}"/>
                  </a:ext>
                </a:extLst>
              </p:cNvPr>
              <p:cNvSpPr txBox="1"/>
              <p:nvPr/>
            </p:nvSpPr>
            <p:spPr>
              <a:xfrm>
                <a:off x="1600200" y="3652374"/>
                <a:ext cx="6781800" cy="400110"/>
              </a:xfrm>
              <a:prstGeom prst="rect">
                <a:avLst/>
              </a:prstGeom>
              <a:noFill/>
            </p:spPr>
            <p:txBody>
              <a:bodyPr wrap="square">
                <a:spAutoFit/>
              </a:bodyPr>
              <a:lstStyle/>
              <a:p>
                <a:r>
                  <a:rPr lang="en-US" sz="2000" dirty="0">
                    <a:solidFill>
                      <a:srgbClr val="000000"/>
                    </a:solidFill>
                  </a:rPr>
                  <a:t>is the critical value for the level of confidence, </a:t>
                </a:r>
                <a:r>
                  <a:rPr lang="en-US" sz="2000" i="1" dirty="0">
                    <a:solidFill>
                      <a:srgbClr val="000000"/>
                    </a:solidFill>
                  </a:rPr>
                  <a:t>c</a:t>
                </a:r>
                <a14:m>
                  <m:oMath xmlns:m="http://schemas.openxmlformats.org/officeDocument/2006/math">
                    <m:r>
                      <a:rPr lang="en-US" sz="2000" b="0" i="1" smtClean="0">
                        <a:solidFill>
                          <a:srgbClr val="000000"/>
                        </a:solidFill>
                        <a:latin typeface="Cambria Math" panose="02040503050406030204" pitchFamily="18" charset="0"/>
                      </a:rPr>
                      <m:t> </m:t>
                    </m:r>
                    <m:r>
                      <a:rPr lang="en-US" sz="2000">
                        <a:solidFill>
                          <a:srgbClr val="000000"/>
                        </a:solidFill>
                        <a:latin typeface="Cambria Math" panose="02040503050406030204" pitchFamily="18" charset="0"/>
                      </a:rPr>
                      <m:t>=1−</m:t>
                    </m:r>
                  </m:oMath>
                </a14:m>
                <a:r>
                  <a:rPr lang="en-IN" sz="2000" i="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000" i="1" dirty="0">
                    <a:solidFill>
                      <a:srgbClr val="000000"/>
                    </a:solidFill>
                    <a:latin typeface="Calibri" panose="020F0502020204030204" pitchFamily="34" charset="0"/>
                    <a:ea typeface="Calibri" panose="020F0502020204030204" pitchFamily="34" charset="0"/>
                    <a:cs typeface="Calibri" panose="020F0502020204030204" pitchFamily="34" charset="0"/>
                  </a:rPr>
                  <a:t>α</a:t>
                </a:r>
                <a:r>
                  <a:rPr lang="en-US" sz="2000" dirty="0">
                    <a:solidFill>
                      <a:srgbClr val="000000"/>
                    </a:solidFill>
                  </a:rPr>
                  <a:t>, such</a:t>
                </a:r>
                <a:endParaRPr lang="en-IN" sz="2000" dirty="0">
                  <a:solidFill>
                    <a:srgbClr val="000000"/>
                  </a:solidFill>
                </a:endParaRPr>
              </a:p>
            </p:txBody>
          </p:sp>
        </mc:Choice>
        <mc:Fallback xmlns="">
          <p:sp>
            <p:nvSpPr>
              <p:cNvPr id="5" name="TextBox 4">
                <a:extLst>
                  <a:ext uri="{FF2B5EF4-FFF2-40B4-BE49-F238E27FC236}">
                    <a16:creationId xmlns:a16="http://schemas.microsoft.com/office/drawing/2014/main" id="{31797DC2-95A2-2F72-19D7-6F8C5A230A38}"/>
                  </a:ext>
                </a:extLst>
              </p:cNvPr>
              <p:cNvSpPr txBox="1">
                <a:spLocks noRot="1" noChangeAspect="1" noMove="1" noResize="1" noEditPoints="1" noAdjustHandles="1" noChangeArrowheads="1" noChangeShapeType="1" noTextEdit="1"/>
              </p:cNvSpPr>
              <p:nvPr/>
            </p:nvSpPr>
            <p:spPr>
              <a:xfrm>
                <a:off x="1600200" y="3652374"/>
                <a:ext cx="6781800" cy="400110"/>
              </a:xfrm>
              <a:prstGeom prst="rect">
                <a:avLst/>
              </a:prstGeom>
              <a:blipFill>
                <a:blip r:embed="rId5"/>
                <a:stretch>
                  <a:fillRect l="-989" t="-7576" b="-25758"/>
                </a:stretch>
              </a:blipFill>
            </p:spPr>
            <p:txBody>
              <a:bodyPr/>
              <a:lstStyle/>
              <a:p>
                <a:r>
                  <a:rPr lang="en-IN">
                    <a:noFill/>
                  </a:rPr>
                  <a:t> </a:t>
                </a:r>
              </a:p>
            </p:txBody>
          </p:sp>
        </mc:Fallback>
      </mc:AlternateContent>
      <p:sp>
        <p:nvSpPr>
          <p:cNvPr id="7" name="TextBox 6">
            <a:extLst>
              <a:ext uri="{FF2B5EF4-FFF2-40B4-BE49-F238E27FC236}">
                <a16:creationId xmlns:a16="http://schemas.microsoft.com/office/drawing/2014/main" id="{330F6B89-33C5-3E7A-A43A-057B43BC8F21}"/>
              </a:ext>
            </a:extLst>
          </p:cNvPr>
          <p:cNvSpPr txBox="1"/>
          <p:nvPr/>
        </p:nvSpPr>
        <p:spPr>
          <a:xfrm>
            <a:off x="533400" y="4070687"/>
            <a:ext cx="5905500" cy="400110"/>
          </a:xfrm>
          <a:prstGeom prst="rect">
            <a:avLst/>
          </a:prstGeom>
          <a:noFill/>
        </p:spPr>
        <p:txBody>
          <a:bodyPr wrap="square">
            <a:spAutoFit/>
          </a:bodyPr>
          <a:lstStyle/>
          <a:p>
            <a:r>
              <a:rPr lang="en-US" sz="2000" dirty="0">
                <a:solidFill>
                  <a:srgbClr val="000000"/>
                </a:solidFill>
              </a:rPr>
              <a:t>that the area under the </a:t>
            </a:r>
            <a:r>
              <a:rPr lang="en-US" sz="2000" i="1" dirty="0">
                <a:solidFill>
                  <a:srgbClr val="000000"/>
                </a:solidFill>
              </a:rPr>
              <a:t>t</a:t>
            </a:r>
            <a:r>
              <a:rPr lang="en-US" sz="2000" dirty="0">
                <a:solidFill>
                  <a:srgbClr val="000000"/>
                </a:solidFill>
              </a:rPr>
              <a:t>-distribution to the right of </a:t>
            </a:r>
            <a:endParaRPr lang="en-IN" sz="2000" dirty="0">
              <a:solidFill>
                <a:srgbClr val="000000"/>
              </a:solidFill>
            </a:endParaRPr>
          </a:p>
        </p:txBody>
      </p:sp>
      <p:pic>
        <p:nvPicPr>
          <p:cNvPr id="12" name="Picture 11" descr="t subscript alpha divided by 2 is equal to alpha divided by 2,">
            <a:extLst>
              <a:ext uri="{FF2B5EF4-FFF2-40B4-BE49-F238E27FC236}">
                <a16:creationId xmlns:a16="http://schemas.microsoft.com/office/drawing/2014/main" id="{C5C7576D-DBC7-3CDE-1080-629504C14864}"/>
              </a:ext>
            </a:extLst>
          </p:cNvPr>
          <p:cNvPicPr>
            <a:picLocks noChangeAspect="1"/>
          </p:cNvPicPr>
          <p:nvPr/>
        </p:nvPicPr>
        <p:blipFill>
          <a:blip r:embed="rId6"/>
          <a:stretch>
            <a:fillRect/>
          </a:stretch>
        </p:blipFill>
        <p:spPr>
          <a:xfrm>
            <a:off x="6069632" y="4001264"/>
            <a:ext cx="1683718" cy="554477"/>
          </a:xfrm>
          <a:prstGeom prst="rect">
            <a:avLst/>
          </a:prstGeom>
        </p:spPr>
      </p:pic>
      <p:pic>
        <p:nvPicPr>
          <p:cNvPr id="16" name="Picture 15" descr="s subscript 1 and s subscript 2">
            <a:extLst>
              <a:ext uri="{FF2B5EF4-FFF2-40B4-BE49-F238E27FC236}">
                <a16:creationId xmlns:a16="http://schemas.microsoft.com/office/drawing/2014/main" id="{2AD5B9F3-1E22-5775-48FD-DC498BCAAE69}"/>
              </a:ext>
            </a:extLst>
          </p:cNvPr>
          <p:cNvPicPr>
            <a:picLocks noChangeAspect="1"/>
          </p:cNvPicPr>
          <p:nvPr/>
        </p:nvPicPr>
        <p:blipFill>
          <a:blip r:embed="rId7"/>
          <a:stretch>
            <a:fillRect/>
          </a:stretch>
        </p:blipFill>
        <p:spPr>
          <a:xfrm>
            <a:off x="621311" y="4557113"/>
            <a:ext cx="978889" cy="353042"/>
          </a:xfrm>
          <a:prstGeom prst="rect">
            <a:avLst/>
          </a:prstGeom>
        </p:spPr>
      </p:pic>
      <p:sp>
        <p:nvSpPr>
          <p:cNvPr id="25" name="TextBox 24">
            <a:extLst>
              <a:ext uri="{FF2B5EF4-FFF2-40B4-BE49-F238E27FC236}">
                <a16:creationId xmlns:a16="http://schemas.microsoft.com/office/drawing/2014/main" id="{A7AA9F52-78BA-E95A-4569-F97CEE399147}"/>
              </a:ext>
            </a:extLst>
          </p:cNvPr>
          <p:cNvSpPr txBox="1"/>
          <p:nvPr/>
        </p:nvSpPr>
        <p:spPr>
          <a:xfrm>
            <a:off x="1501878" y="4504520"/>
            <a:ext cx="5127522" cy="400110"/>
          </a:xfrm>
          <a:prstGeom prst="rect">
            <a:avLst/>
          </a:prstGeom>
          <a:noFill/>
        </p:spPr>
        <p:txBody>
          <a:bodyPr wrap="square">
            <a:spAutoFit/>
          </a:bodyPr>
          <a:lstStyle/>
          <a:p>
            <a:r>
              <a:rPr lang="en-IN" sz="2000" dirty="0">
                <a:solidFill>
                  <a:srgbClr val="000000"/>
                </a:solidFill>
              </a:rPr>
              <a:t> are the two sample standard deviations, and</a:t>
            </a:r>
          </a:p>
        </p:txBody>
      </p:sp>
      <p:sp>
        <p:nvSpPr>
          <p:cNvPr id="27" name="TextBox 26">
            <a:extLst>
              <a:ext uri="{FF2B5EF4-FFF2-40B4-BE49-F238E27FC236}">
                <a16:creationId xmlns:a16="http://schemas.microsoft.com/office/drawing/2014/main" id="{D55FA6CA-16EF-7802-6B0F-55F2C5120D3B}"/>
              </a:ext>
            </a:extLst>
          </p:cNvPr>
          <p:cNvSpPr txBox="1"/>
          <p:nvPr/>
        </p:nvSpPr>
        <p:spPr>
          <a:xfrm>
            <a:off x="521110" y="4929169"/>
            <a:ext cx="7937089" cy="400110"/>
          </a:xfrm>
          <a:prstGeom prst="rect">
            <a:avLst/>
          </a:prstGeom>
          <a:noFill/>
        </p:spPr>
        <p:txBody>
          <a:bodyPr wrap="square">
            <a:spAutoFit/>
          </a:bodyPr>
          <a:lstStyle/>
          <a:p>
            <a:r>
              <a:rPr lang="en-IN" sz="2000" i="1" dirty="0">
                <a:solidFill>
                  <a:srgbClr val="000000"/>
                </a:solidFill>
              </a:rPr>
              <a:t>n</a:t>
            </a:r>
            <a:r>
              <a:rPr lang="en-IN" sz="20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en-IN" sz="2000" i="1" dirty="0">
                <a:solidFill>
                  <a:srgbClr val="000000"/>
                </a:solidFill>
              </a:rPr>
              <a:t> </a:t>
            </a:r>
            <a:r>
              <a:rPr lang="en-IN" sz="2000" dirty="0">
                <a:solidFill>
                  <a:srgbClr val="000000"/>
                </a:solidFill>
              </a:rPr>
              <a:t>and </a:t>
            </a:r>
            <a:r>
              <a:rPr lang="en-IN" sz="2000" i="1" dirty="0">
                <a:solidFill>
                  <a:srgbClr val="000000"/>
                </a:solidFill>
              </a:rPr>
              <a:t>n</a:t>
            </a:r>
            <a:r>
              <a:rPr lang="en-IN" sz="20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en-IN" sz="2000" dirty="0">
                <a:solidFill>
                  <a:srgbClr val="000000"/>
                </a:solidFill>
              </a:rPr>
              <a:t> are the two sample sizes. The number of degrees of freedom for</a:t>
            </a:r>
            <a:endParaRPr lang="ar-AE" sz="2000" dirty="0">
              <a:solidFill>
                <a:srgbClr val="000000"/>
              </a:solidFill>
            </a:endParaRPr>
          </a:p>
        </p:txBody>
      </p:sp>
      <p:sp>
        <p:nvSpPr>
          <p:cNvPr id="29" name="TextBox 28">
            <a:extLst>
              <a:ext uri="{FF2B5EF4-FFF2-40B4-BE49-F238E27FC236}">
                <a16:creationId xmlns:a16="http://schemas.microsoft.com/office/drawing/2014/main" id="{ADFB2826-FE36-0D04-AE71-7A1430BB632B}"/>
              </a:ext>
            </a:extLst>
          </p:cNvPr>
          <p:cNvSpPr txBox="1"/>
          <p:nvPr/>
        </p:nvSpPr>
        <p:spPr>
          <a:xfrm>
            <a:off x="521110" y="5360855"/>
            <a:ext cx="7860890" cy="400110"/>
          </a:xfrm>
          <a:prstGeom prst="rect">
            <a:avLst/>
          </a:prstGeom>
          <a:noFill/>
        </p:spPr>
        <p:txBody>
          <a:bodyPr wrap="square">
            <a:spAutoFit/>
          </a:bodyPr>
          <a:lstStyle/>
          <a:p>
            <a:r>
              <a:rPr lang="en-IN" sz="2000" dirty="0">
                <a:solidFill>
                  <a:srgbClr val="000000"/>
                </a:solidFill>
              </a:rPr>
              <a:t>the </a:t>
            </a:r>
            <a:r>
              <a:rPr lang="en-IN" sz="2000" i="1" dirty="0">
                <a:solidFill>
                  <a:srgbClr val="000000"/>
                </a:solidFill>
              </a:rPr>
              <a:t>t</a:t>
            </a:r>
            <a:r>
              <a:rPr lang="en-IN" sz="2000" dirty="0">
                <a:solidFill>
                  <a:srgbClr val="000000"/>
                </a:solidFill>
              </a:rPr>
              <a:t>-distribution is given by the smaller of the values                               . </a:t>
            </a:r>
            <a:endParaRPr lang="en-IN" sz="2000" dirty="0"/>
          </a:p>
        </p:txBody>
      </p:sp>
      <p:pic>
        <p:nvPicPr>
          <p:cNvPr id="23" name="Picture 22" descr="n subscript 1 minus 1 and n subscript 2  minus 1">
            <a:extLst>
              <a:ext uri="{FF2B5EF4-FFF2-40B4-BE49-F238E27FC236}">
                <a16:creationId xmlns:a16="http://schemas.microsoft.com/office/drawing/2014/main" id="{90AD2E33-2964-8BC2-0D30-B662DA35AB87}"/>
              </a:ext>
            </a:extLst>
          </p:cNvPr>
          <p:cNvPicPr>
            <a:picLocks noChangeAspect="1"/>
          </p:cNvPicPr>
          <p:nvPr/>
        </p:nvPicPr>
        <p:blipFill>
          <a:blip r:embed="rId8"/>
          <a:stretch>
            <a:fillRect/>
          </a:stretch>
        </p:blipFill>
        <p:spPr>
          <a:xfrm>
            <a:off x="6167345" y="5375812"/>
            <a:ext cx="1644897" cy="40011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Technology</a:t>
            </a:r>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dirty="0"/>
              <a:t>For further instructions on calculating a two sample </a:t>
            </a:r>
            <a:br>
              <a:rPr lang="en-US" sz="2800" dirty="0"/>
            </a:br>
            <a:r>
              <a:rPr sz="2800" i="1" dirty="0"/>
              <a:t>t</a:t>
            </a:r>
            <a:r>
              <a:rPr sz="2800" dirty="0"/>
              <a:t>-interval using a TI-83/84 Plus calculator or other technology, please visit stat.hawkeslearning.com and see </a:t>
            </a:r>
            <a:r>
              <a:rPr sz="2800" b="1" dirty="0"/>
              <a:t>Technology Instructions </a:t>
            </a:r>
            <a:r>
              <a:rPr lang="en-US" b="1" dirty="0"/>
              <a:t>→</a:t>
            </a:r>
            <a:r>
              <a:rPr sz="2800" b="1" dirty="0"/>
              <a:t> Confidence Intervals </a:t>
            </a:r>
            <a:r>
              <a:rPr lang="en-US" b="1" dirty="0"/>
              <a:t>→</a:t>
            </a:r>
            <a:r>
              <a:rPr sz="2800" b="1" dirty="0"/>
              <a:t> Two Sample t-interval</a:t>
            </a:r>
            <a:r>
              <a:rPr sz="2800"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Formula: Margin of Error of a Confidence Interval for the Difference between Two Population Means with Equal Variances (</a:t>
            </a:r>
            <a:r>
              <a:rPr lang="el-GR" sz="1800" i="1" dirty="0">
                <a:latin typeface="Calibri" panose="020F0502020204030204" pitchFamily="34" charset="0"/>
                <a:ea typeface="Calibri" panose="020F0502020204030204" pitchFamily="34" charset="0"/>
                <a:cs typeface="Calibri" panose="020F0502020204030204" pitchFamily="34" charset="0"/>
              </a:rPr>
              <a:t>σ </a:t>
            </a:r>
            <a:r>
              <a:rPr sz="1800" dirty="0"/>
              <a:t>Unknown, Independent Samples)</a:t>
            </a:r>
          </a:p>
        </p:txBody>
      </p:sp>
      <p:sp>
        <p:nvSpPr>
          <p:cNvPr id="3" name="Text Placeholder 2"/>
          <p:cNvSpPr>
            <a:spLocks noGrp="1"/>
          </p:cNvSpPr>
          <p:nvPr>
            <p:ph type="body" sz="quarter" idx="10"/>
          </p:nvPr>
        </p:nvSpPr>
        <p:spPr>
          <a:xfrm>
            <a:off x="457200" y="1082078"/>
            <a:ext cx="8229600" cy="4861522"/>
          </a:xfrm>
        </p:spPr>
        <p:txBody>
          <a:bodyPr>
            <a:noAutofit/>
          </a:bodyPr>
          <a:lstStyle/>
          <a:p>
            <a:r>
              <a:rPr sz="2100" dirty="0"/>
              <a:t>When both population standard deviations are unknown and assumed to be equal, the samples taken are independent, simple random samples, and either both sample sizes are at least </a:t>
            </a:r>
            <a:r>
              <a:rPr sz="2100" dirty="0">
                <a:latin typeface="Cambria Math"/>
              </a:rPr>
              <a:t>30</a:t>
            </a:r>
            <a:r>
              <a:rPr sz="2100" dirty="0"/>
              <a:t> or both population distributions are approximately normal, the margin of error of a confidence interval for the difference between two population means is given by</a:t>
            </a:r>
          </a:p>
          <a:p>
            <a:endParaRPr sz="2100" dirty="0"/>
          </a:p>
        </p:txBody>
      </p:sp>
      <p:pic>
        <p:nvPicPr>
          <p:cNvPr id="6" name="Picture 5" descr="E equals t subscript alpha divided by 2, times square root of open fraction open parentheses n subscript 1 minus 1 close parentheses times s subscript 1 squared plus open parentheses n subscript 2 minus 1 close parentheses times s subscript 2 squared, whole divided by n subscript 1 plus n subscript 2 minus 2 close fraction, times square root of open fraction 1 divided by n subscript 1 close fraction, plus open fraction 1 divided by n subscript 2 close fraction.">
            <a:extLst>
              <a:ext uri="{FF2B5EF4-FFF2-40B4-BE49-F238E27FC236}">
                <a16:creationId xmlns:a16="http://schemas.microsoft.com/office/drawing/2014/main" id="{307BE30D-79FE-6A79-E323-F2955447E49E}"/>
              </a:ext>
            </a:extLst>
          </p:cNvPr>
          <p:cNvPicPr>
            <a:picLocks noChangeAspect="1"/>
          </p:cNvPicPr>
          <p:nvPr/>
        </p:nvPicPr>
        <p:blipFill>
          <a:blip r:embed="rId2"/>
          <a:stretch>
            <a:fillRect/>
          </a:stretch>
        </p:blipFill>
        <p:spPr>
          <a:xfrm>
            <a:off x="2624137" y="3038186"/>
            <a:ext cx="3895725" cy="777718"/>
          </a:xfrm>
          <a:prstGeom prst="rect">
            <a:avLst/>
          </a:prstGeom>
        </p:spPr>
      </p:pic>
      <p:pic>
        <p:nvPicPr>
          <p:cNvPr id="10" name="Picture 9" descr="where t subscript alpha divided by 2">
            <a:extLst>
              <a:ext uri="{FF2B5EF4-FFF2-40B4-BE49-F238E27FC236}">
                <a16:creationId xmlns:a16="http://schemas.microsoft.com/office/drawing/2014/main" id="{741438ED-A689-2094-0A17-DCB5EA7DD5B2}"/>
              </a:ext>
            </a:extLst>
          </p:cNvPr>
          <p:cNvPicPr>
            <a:picLocks noChangeAspect="1"/>
          </p:cNvPicPr>
          <p:nvPr/>
        </p:nvPicPr>
        <p:blipFill>
          <a:blip r:embed="rId3"/>
          <a:stretch>
            <a:fillRect/>
          </a:stretch>
        </p:blipFill>
        <p:spPr>
          <a:xfrm>
            <a:off x="609600" y="3949630"/>
            <a:ext cx="1066800" cy="360608"/>
          </a:xfrm>
          <a:prstGeom prst="rect">
            <a:avLst/>
          </a:prstGeom>
        </p:spPr>
      </p:pic>
      <p:sp>
        <p:nvSpPr>
          <p:cNvPr id="8" name="TextBox 7">
            <a:extLst>
              <a:ext uri="{FF2B5EF4-FFF2-40B4-BE49-F238E27FC236}">
                <a16:creationId xmlns:a16="http://schemas.microsoft.com/office/drawing/2014/main" id="{BD1307DB-B1F7-8ACB-79A9-271F84F2F388}"/>
              </a:ext>
            </a:extLst>
          </p:cNvPr>
          <p:cNvSpPr txBox="1"/>
          <p:nvPr/>
        </p:nvSpPr>
        <p:spPr>
          <a:xfrm>
            <a:off x="1676400" y="3886200"/>
            <a:ext cx="6858000" cy="415498"/>
          </a:xfrm>
          <a:prstGeom prst="rect">
            <a:avLst/>
          </a:prstGeom>
          <a:noFill/>
        </p:spPr>
        <p:txBody>
          <a:bodyPr wrap="square">
            <a:spAutoFit/>
          </a:bodyPr>
          <a:lstStyle/>
          <a:p>
            <a:r>
              <a:rPr lang="en-US" sz="2100" dirty="0">
                <a:solidFill>
                  <a:srgbClr val="000000"/>
                </a:solidFill>
              </a:rPr>
              <a:t>is the critical value for the level of confidence, </a:t>
            </a:r>
            <a:r>
              <a:rPr lang="en-US" sz="2100" i="1" dirty="0">
                <a:solidFill>
                  <a:srgbClr val="000000"/>
                </a:solidFill>
              </a:rPr>
              <a:t>c</a:t>
            </a:r>
            <a:r>
              <a:rPr lang="en-US" sz="2100" dirty="0">
                <a:solidFill>
                  <a:srgbClr val="000000"/>
                </a:solidFill>
              </a:rPr>
              <a:t> = 1 - </a:t>
            </a:r>
            <a:r>
              <a:rPr lang="el-GR" sz="2100" i="1" dirty="0">
                <a:solidFill>
                  <a:srgbClr val="000000"/>
                </a:solidFill>
                <a:latin typeface="Calibri" panose="020F0502020204030204" pitchFamily="34" charset="0"/>
                <a:ea typeface="Calibri" panose="020F0502020204030204" pitchFamily="34" charset="0"/>
                <a:cs typeface="Calibri" panose="020F0502020204030204" pitchFamily="34" charset="0"/>
              </a:rPr>
              <a:t>α</a:t>
            </a:r>
            <a:r>
              <a:rPr lang="en-US" sz="2100" dirty="0">
                <a:solidFill>
                  <a:srgbClr val="000000"/>
                </a:solidFill>
              </a:rPr>
              <a:t>, such </a:t>
            </a:r>
            <a:endParaRPr lang="en-IN" sz="2100" dirty="0">
              <a:solidFill>
                <a:srgbClr val="000000"/>
              </a:solidFill>
            </a:endParaRPr>
          </a:p>
        </p:txBody>
      </p:sp>
      <p:sp>
        <p:nvSpPr>
          <p:cNvPr id="13" name="TextBox 12">
            <a:extLst>
              <a:ext uri="{FF2B5EF4-FFF2-40B4-BE49-F238E27FC236}">
                <a16:creationId xmlns:a16="http://schemas.microsoft.com/office/drawing/2014/main" id="{1AEE9C57-75F7-EE6D-80A8-559438A669CE}"/>
              </a:ext>
            </a:extLst>
          </p:cNvPr>
          <p:cNvSpPr txBox="1"/>
          <p:nvPr/>
        </p:nvSpPr>
        <p:spPr>
          <a:xfrm>
            <a:off x="533400" y="4231158"/>
            <a:ext cx="8001000" cy="415498"/>
          </a:xfrm>
          <a:prstGeom prst="rect">
            <a:avLst/>
          </a:prstGeom>
          <a:noFill/>
        </p:spPr>
        <p:txBody>
          <a:bodyPr wrap="square">
            <a:spAutoFit/>
          </a:bodyPr>
          <a:lstStyle/>
          <a:p>
            <a:r>
              <a:rPr lang="en-IN" sz="2100" dirty="0">
                <a:solidFill>
                  <a:srgbClr val="000000"/>
                </a:solidFill>
              </a:rPr>
              <a:t>that the area under the </a:t>
            </a:r>
            <a:r>
              <a:rPr lang="en-IN" sz="2100" i="1" dirty="0">
                <a:solidFill>
                  <a:srgbClr val="000000"/>
                </a:solidFill>
              </a:rPr>
              <a:t>t</a:t>
            </a:r>
            <a:r>
              <a:rPr lang="en-IN" sz="2100" dirty="0">
                <a:solidFill>
                  <a:srgbClr val="000000"/>
                </a:solidFill>
              </a:rPr>
              <a:t>-distribution with </a:t>
            </a:r>
          </a:p>
        </p:txBody>
      </p:sp>
      <p:pic>
        <p:nvPicPr>
          <p:cNvPr id="5" name="Picture 4" descr="n subscript 1 plus n subscript 2 minus 2">
            <a:extLst>
              <a:ext uri="{FF2B5EF4-FFF2-40B4-BE49-F238E27FC236}">
                <a16:creationId xmlns:a16="http://schemas.microsoft.com/office/drawing/2014/main" id="{99E53478-85A5-AE1E-F9FA-B7E0E3871A66}"/>
              </a:ext>
            </a:extLst>
          </p:cNvPr>
          <p:cNvPicPr>
            <a:picLocks noChangeAspect="1"/>
          </p:cNvPicPr>
          <p:nvPr/>
        </p:nvPicPr>
        <p:blipFill>
          <a:blip r:embed="rId4"/>
          <a:stretch>
            <a:fillRect/>
          </a:stretch>
        </p:blipFill>
        <p:spPr>
          <a:xfrm>
            <a:off x="5238754" y="4254474"/>
            <a:ext cx="1161392" cy="423751"/>
          </a:xfrm>
          <a:prstGeom prst="rect">
            <a:avLst/>
          </a:prstGeom>
        </p:spPr>
      </p:pic>
      <p:sp>
        <p:nvSpPr>
          <p:cNvPr id="9" name="TextBox 8">
            <a:extLst>
              <a:ext uri="{FF2B5EF4-FFF2-40B4-BE49-F238E27FC236}">
                <a16:creationId xmlns:a16="http://schemas.microsoft.com/office/drawing/2014/main" id="{453B620E-D6AC-D5FD-6BE2-39E61C03898A}"/>
              </a:ext>
            </a:extLst>
          </p:cNvPr>
          <p:cNvSpPr txBox="1"/>
          <p:nvPr/>
        </p:nvSpPr>
        <p:spPr>
          <a:xfrm>
            <a:off x="533400" y="4648200"/>
            <a:ext cx="5098026" cy="415498"/>
          </a:xfrm>
          <a:prstGeom prst="rect">
            <a:avLst/>
          </a:prstGeom>
          <a:noFill/>
        </p:spPr>
        <p:txBody>
          <a:bodyPr wrap="square">
            <a:spAutoFit/>
          </a:bodyPr>
          <a:lstStyle/>
          <a:p>
            <a:r>
              <a:rPr lang="en-IN" sz="2100" dirty="0">
                <a:solidFill>
                  <a:srgbClr val="000000"/>
                </a:solidFill>
              </a:rPr>
              <a:t>degrees of freedom to the right of</a:t>
            </a:r>
            <a:endParaRPr lang="en-IN" sz="2100" dirty="0"/>
          </a:p>
        </p:txBody>
      </p:sp>
      <p:pic>
        <p:nvPicPr>
          <p:cNvPr id="11" name="Picture 10" descr="t subscript alpha divided by 2 is equal to alpha divided by 2,">
            <a:extLst>
              <a:ext uri="{FF2B5EF4-FFF2-40B4-BE49-F238E27FC236}">
                <a16:creationId xmlns:a16="http://schemas.microsoft.com/office/drawing/2014/main" id="{5796DA4B-5290-C4BC-2372-2CFE14C4C613}"/>
              </a:ext>
            </a:extLst>
          </p:cNvPr>
          <p:cNvPicPr>
            <a:picLocks noChangeAspect="1"/>
          </p:cNvPicPr>
          <p:nvPr/>
        </p:nvPicPr>
        <p:blipFill>
          <a:blip r:embed="rId5"/>
          <a:stretch>
            <a:fillRect/>
          </a:stretch>
        </p:blipFill>
        <p:spPr>
          <a:xfrm>
            <a:off x="4488482" y="4597760"/>
            <a:ext cx="1683718" cy="554477"/>
          </a:xfrm>
          <a:prstGeom prst="rect">
            <a:avLst/>
          </a:prstGeom>
        </p:spPr>
      </p:pic>
      <p:pic>
        <p:nvPicPr>
          <p:cNvPr id="16" name="Picture 15" descr="s subscript 1 and s subscript 2">
            <a:extLst>
              <a:ext uri="{FF2B5EF4-FFF2-40B4-BE49-F238E27FC236}">
                <a16:creationId xmlns:a16="http://schemas.microsoft.com/office/drawing/2014/main" id="{CC5E7ED8-7534-1320-0F01-3CC683E46710}"/>
              </a:ext>
            </a:extLst>
          </p:cNvPr>
          <p:cNvPicPr>
            <a:picLocks noChangeAspect="1"/>
          </p:cNvPicPr>
          <p:nvPr/>
        </p:nvPicPr>
        <p:blipFill>
          <a:blip r:embed="rId6"/>
          <a:stretch>
            <a:fillRect/>
          </a:stretch>
        </p:blipFill>
        <p:spPr>
          <a:xfrm>
            <a:off x="604684" y="5063248"/>
            <a:ext cx="925974" cy="423751"/>
          </a:xfrm>
          <a:prstGeom prst="rect">
            <a:avLst/>
          </a:prstGeom>
        </p:spPr>
      </p:pic>
      <p:sp>
        <p:nvSpPr>
          <p:cNvPr id="17" name="TextBox 16">
            <a:extLst>
              <a:ext uri="{FF2B5EF4-FFF2-40B4-BE49-F238E27FC236}">
                <a16:creationId xmlns:a16="http://schemas.microsoft.com/office/drawing/2014/main" id="{D325D98D-F01C-EBFA-E411-8B25CF11D03E}"/>
              </a:ext>
            </a:extLst>
          </p:cNvPr>
          <p:cNvSpPr txBox="1"/>
          <p:nvPr/>
        </p:nvSpPr>
        <p:spPr>
          <a:xfrm>
            <a:off x="1371600" y="5056601"/>
            <a:ext cx="5127522" cy="400110"/>
          </a:xfrm>
          <a:prstGeom prst="rect">
            <a:avLst/>
          </a:prstGeom>
          <a:noFill/>
        </p:spPr>
        <p:txBody>
          <a:bodyPr wrap="square">
            <a:spAutoFit/>
          </a:bodyPr>
          <a:lstStyle/>
          <a:p>
            <a:r>
              <a:rPr lang="en-IN" sz="2000" dirty="0">
                <a:solidFill>
                  <a:srgbClr val="000000"/>
                </a:solidFill>
              </a:rPr>
              <a:t> are the two sample standard deviations, and</a:t>
            </a:r>
          </a:p>
        </p:txBody>
      </p:sp>
      <p:pic>
        <p:nvPicPr>
          <p:cNvPr id="18" name="Picture 17" descr="n subscript 1 and n subscript 2">
            <a:extLst>
              <a:ext uri="{FF2B5EF4-FFF2-40B4-BE49-F238E27FC236}">
                <a16:creationId xmlns:a16="http://schemas.microsoft.com/office/drawing/2014/main" id="{85FD9B4A-38CF-C3B7-0030-C05C8B786B34}"/>
              </a:ext>
            </a:extLst>
          </p:cNvPr>
          <p:cNvPicPr>
            <a:picLocks noChangeAspect="1"/>
          </p:cNvPicPr>
          <p:nvPr/>
        </p:nvPicPr>
        <p:blipFill>
          <a:blip r:embed="rId7"/>
          <a:stretch>
            <a:fillRect/>
          </a:stretch>
        </p:blipFill>
        <p:spPr>
          <a:xfrm>
            <a:off x="604684" y="5504077"/>
            <a:ext cx="973058" cy="423751"/>
          </a:xfrm>
          <a:prstGeom prst="rect">
            <a:avLst/>
          </a:prstGeom>
        </p:spPr>
      </p:pic>
      <p:sp>
        <p:nvSpPr>
          <p:cNvPr id="19" name="TextBox 18">
            <a:extLst>
              <a:ext uri="{FF2B5EF4-FFF2-40B4-BE49-F238E27FC236}">
                <a16:creationId xmlns:a16="http://schemas.microsoft.com/office/drawing/2014/main" id="{4A7CD26F-7903-0AC6-1F99-2E2AC87A0036}"/>
              </a:ext>
            </a:extLst>
          </p:cNvPr>
          <p:cNvSpPr txBox="1"/>
          <p:nvPr/>
        </p:nvSpPr>
        <p:spPr>
          <a:xfrm>
            <a:off x="1447800" y="5473789"/>
            <a:ext cx="2894951" cy="400110"/>
          </a:xfrm>
          <a:prstGeom prst="rect">
            <a:avLst/>
          </a:prstGeom>
          <a:noFill/>
        </p:spPr>
        <p:txBody>
          <a:bodyPr wrap="square">
            <a:spAutoFit/>
          </a:bodyPr>
          <a:lstStyle/>
          <a:p>
            <a:r>
              <a:rPr lang="en-IN" sz="2000" dirty="0">
                <a:solidFill>
                  <a:srgbClr val="000000"/>
                </a:solidFill>
              </a:rPr>
              <a:t>are the two sample sizes.</a:t>
            </a:r>
            <a:endParaRPr lang="ar-AE" sz="2000" dirty="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1800" dirty="0"/>
              <a:t>Example 9.2.3: Constructing a Confidence Interval for the Difference between Two Population Means with Equal Variances (</a:t>
            </a:r>
            <a:r>
              <a:rPr sz="1800" i="1" dirty="0"/>
              <a:t>σ</a:t>
            </a:r>
            <a:r>
              <a:rPr sz="1800" dirty="0"/>
              <a:t> Unknown, Independent Samples)</a:t>
            </a:r>
            <a:r>
              <a:rPr lang="en-US" sz="1800" baseline="-25000" dirty="0"/>
              <a:t>1</a:t>
            </a:r>
            <a:endParaRPr sz="1800" dirty="0"/>
          </a:p>
        </p:txBody>
      </p:sp>
      <p:sp>
        <p:nvSpPr>
          <p:cNvPr id="3" name="Text Placeholder 2"/>
          <p:cNvSpPr>
            <a:spLocks noGrp="1"/>
          </p:cNvSpPr>
          <p:nvPr>
            <p:ph type="body" sz="quarter" idx="10"/>
          </p:nvPr>
        </p:nvSpPr>
        <p:spPr/>
        <p:txBody>
          <a:bodyPr>
            <a:normAutofit/>
          </a:bodyPr>
          <a:lstStyle/>
          <a:p>
            <a:pPr>
              <a:defRPr sz="2800"/>
            </a:pPr>
            <a:r>
              <a:rPr sz="2800" dirty="0"/>
              <a:t>Obstetricians are concerned that a certain pain reliever may be causing lower birth weights. A medical researcher collects data from a random sample of </a:t>
            </a:r>
            <a:r>
              <a:rPr sz="2800" dirty="0">
                <a:latin typeface="Cambria Math"/>
              </a:rPr>
              <a:t>12</a:t>
            </a:r>
            <a:r>
              <a:rPr sz="2800" dirty="0"/>
              <a:t> mothers who took the pain reliever while pregnant and calculates that the mean birth weight of their babies was </a:t>
            </a:r>
            <a:r>
              <a:rPr sz="2800" dirty="0">
                <a:latin typeface="Cambria Math"/>
              </a:rPr>
              <a:t>5.6</a:t>
            </a:r>
            <a:r>
              <a:rPr sz="2800" dirty="0"/>
              <a:t> pounds with a standard deviation of </a:t>
            </a:r>
            <a:r>
              <a:rPr sz="2800" dirty="0">
                <a:latin typeface="Cambria Math"/>
              </a:rPr>
              <a:t>1.8</a:t>
            </a:r>
            <a:r>
              <a:rPr sz="2800" dirty="0"/>
              <a:t> pounds. She also collects data from a random sample of </a:t>
            </a:r>
            <a:r>
              <a:rPr sz="2800" dirty="0">
                <a:latin typeface="Cambria Math"/>
              </a:rPr>
              <a:t>20</a:t>
            </a:r>
            <a:r>
              <a:rPr sz="2800" dirty="0"/>
              <a:t> mothers who did not take the pain reliever while pregnant and calculates that the mean birth weight of their babies was </a:t>
            </a:r>
            <a:r>
              <a:rPr sz="2800" dirty="0">
                <a:latin typeface="Cambria Math"/>
              </a:rPr>
              <a:t>6.3</a:t>
            </a:r>
            <a:r>
              <a:rPr sz="2800" dirty="0"/>
              <a:t> pounds with a standard deviation of </a:t>
            </a:r>
            <a:r>
              <a:rPr sz="2800" dirty="0">
                <a:latin typeface="Cambria Math"/>
              </a:rPr>
              <a:t>2.1</a:t>
            </a:r>
            <a:r>
              <a:rPr sz="2800" dirty="0"/>
              <a:t> pounds.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5AF08-8B54-AA6C-FD33-6C3D227270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78F1C0-17BD-9174-662D-72B997AF815B}"/>
              </a:ext>
            </a:extLst>
          </p:cNvPr>
          <p:cNvSpPr>
            <a:spLocks noGrp="1"/>
          </p:cNvSpPr>
          <p:nvPr>
            <p:ph type="title"/>
          </p:nvPr>
        </p:nvSpPr>
        <p:spPr>
          <a:xfrm>
            <a:off x="457200" y="76200"/>
            <a:ext cx="8229600" cy="914400"/>
          </a:xfrm>
        </p:spPr>
        <p:txBody>
          <a:bodyPr>
            <a:noAutofit/>
          </a:bodyPr>
          <a:lstStyle/>
          <a:p>
            <a:r>
              <a:rPr sz="1800" dirty="0"/>
              <a:t>Example 9.2.3: Constructing a Confidence Interval for the Difference between Two Population Means with Equal Variances (</a:t>
            </a:r>
            <a:r>
              <a:rPr sz="1800" i="1" dirty="0"/>
              <a:t>σ</a:t>
            </a:r>
            <a:r>
              <a:rPr sz="1800" dirty="0"/>
              <a:t> Unknown, Independent Samples)</a:t>
            </a:r>
            <a:r>
              <a:rPr lang="en-US" sz="1800" baseline="-25000" dirty="0"/>
              <a:t>2</a:t>
            </a:r>
            <a:endParaRPr sz="1800"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53316509-DA4C-5B2B-3977-37AC741D3B19}"/>
                  </a:ext>
                </a:extLst>
              </p:cNvPr>
              <p:cNvSpPr>
                <a:spLocks noGrp="1"/>
              </p:cNvSpPr>
              <p:nvPr>
                <p:ph type="body" sz="quarter" idx="10"/>
              </p:nvPr>
            </p:nvSpPr>
            <p:spPr/>
            <p:txBody>
              <a:bodyPr>
                <a:normAutofit/>
              </a:bodyPr>
              <a:lstStyle/>
              <a:p>
                <a:pPr>
                  <a:defRPr sz="2800"/>
                </a:pPr>
                <a:r>
                  <a:rPr sz="2800" dirty="0"/>
                  <a:t>Assume that the distributions of birth weights are approximately normal for both populations. Construct a </a:t>
                </a:r>
                <a14:m>
                  <m:oMath xmlns:m="http://schemas.openxmlformats.org/officeDocument/2006/math">
                    <m:r>
                      <a:rPr>
                        <a:latin typeface="Cambria Math" panose="02040503050406030204" pitchFamily="18" charset="0"/>
                      </a:rPr>
                      <m:t>99%</m:t>
                    </m:r>
                  </m:oMath>
                </a14:m>
                <a:r>
                  <a:rPr sz="2800" dirty="0"/>
                  <a:t> confidence interval for the true difference between the mean birth weights. Does the confidence interval suggest that there is a difference in the birth weights?</a:t>
                </a:r>
              </a:p>
            </p:txBody>
          </p:sp>
        </mc:Choice>
        <mc:Fallback xmlns="">
          <p:sp>
            <p:nvSpPr>
              <p:cNvPr id="3" name="Text Placeholder 2">
                <a:extLst>
                  <a:ext uri="{FF2B5EF4-FFF2-40B4-BE49-F238E27FC236}">
                    <a16:creationId xmlns:a16="http://schemas.microsoft.com/office/drawing/2014/main" id="{53316509-DA4C-5B2B-3977-37AC741D3B19}"/>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r="-2444"/>
                </a:stretch>
              </a:blipFill>
            </p:spPr>
            <p:txBody>
              <a:bodyPr/>
              <a:lstStyle/>
              <a:p>
                <a:r>
                  <a:rPr lang="en-IN">
                    <a:noFill/>
                  </a:rPr>
                  <a:t> </a:t>
                </a:r>
              </a:p>
            </p:txBody>
          </p:sp>
        </mc:Fallback>
      </mc:AlternateContent>
    </p:spTree>
    <p:extLst>
      <p:ext uri="{BB962C8B-B14F-4D97-AF65-F5344CB8AC3E}">
        <p14:creationId xmlns:p14="http://schemas.microsoft.com/office/powerpoint/2010/main" val="35478898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9.2.3: Constructing a Confidence Interval for the Difference between Two Population Means with Equal Variances (</a:t>
            </a:r>
            <a:r>
              <a:rPr sz="1800" i="1" dirty="0"/>
              <a:t>σ</a:t>
            </a:r>
            <a:r>
              <a:rPr sz="1800" dirty="0"/>
              <a:t> Unknown, Independent Samples)</a:t>
            </a:r>
            <a:r>
              <a:rPr lang="en-US" sz="1800" baseline="-25000" dirty="0"/>
              <a:t>3</a:t>
            </a:r>
            <a:endParaRPr sz="1800" dirty="0"/>
          </a:p>
        </p:txBody>
      </p:sp>
      <p:sp>
        <p:nvSpPr>
          <p:cNvPr id="3" name="Text Placeholder 2"/>
          <p:cNvSpPr>
            <a:spLocks noGrp="1"/>
          </p:cNvSpPr>
          <p:nvPr>
            <p:ph type="body" sz="quarter" idx="10"/>
          </p:nvPr>
        </p:nvSpPr>
        <p:spPr/>
        <p:txBody>
          <a:bodyPr>
            <a:normAutofit/>
          </a:bodyPr>
          <a:lstStyle/>
          <a:p>
            <a:r>
              <a:rPr sz="2800" b="1" dirty="0"/>
              <a:t>Solution</a:t>
            </a:r>
          </a:p>
          <a:p>
            <a:r>
              <a:rPr sz="2800" dirty="0"/>
              <a:t>Let's begin by assigning Population 1 as the birth weights of babies whose mothers took the pain reliever while pregnant, and Population 2 as the birth weights of babies whose mothers did not take the pain reliever while pregnant. Also note that because the only difference in the two populations was the administration of the pain reliever, it's reasonable to assume that the population variances are the same. For this reason, it is appropriate to use a pooled data approach to solving this problem.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9.2.3: Constructing a Confidence Interval for the Difference between Two Population Means with Equal Variances (</a:t>
            </a:r>
            <a:r>
              <a:rPr sz="1800" i="1" dirty="0"/>
              <a:t>σ</a:t>
            </a:r>
            <a:r>
              <a:rPr sz="1800" dirty="0"/>
              <a:t> Unknown, Independent Samples)</a:t>
            </a:r>
            <a:r>
              <a:rPr lang="en-US" sz="1800" baseline="-25000" dirty="0"/>
              <a:t>4</a:t>
            </a:r>
            <a:endParaRPr sz="1800" dirty="0"/>
          </a:p>
        </p:txBody>
      </p:sp>
      <p:sp>
        <p:nvSpPr>
          <p:cNvPr id="3" name="Text Placeholder 2"/>
          <p:cNvSpPr>
            <a:spLocks noGrp="1"/>
          </p:cNvSpPr>
          <p:nvPr>
            <p:ph type="body" sz="quarter" idx="10"/>
          </p:nvPr>
        </p:nvSpPr>
        <p:spPr/>
        <p:txBody>
          <a:bodyPr>
            <a:normAutofit/>
          </a:bodyPr>
          <a:lstStyle/>
          <a:p>
            <a:pPr>
              <a:defRPr b="1"/>
            </a:pPr>
            <a:r>
              <a:rPr sz="2800" dirty="0"/>
              <a:t>By Hand:</a:t>
            </a:r>
          </a:p>
          <a:p>
            <a:pPr>
              <a:defRPr b="1"/>
            </a:pPr>
            <a:r>
              <a:rPr sz="2800" dirty="0"/>
              <a:t>Step 1: Find the point estimate for the difference between the population means.</a:t>
            </a:r>
          </a:p>
          <a:p>
            <a:endParaRPr sz="2800" dirty="0"/>
          </a:p>
        </p:txBody>
      </p:sp>
      <p:pic>
        <p:nvPicPr>
          <p:cNvPr id="6" name="Picture 5" descr="x bar subscript 1 minus x bar subscript 2 equals 5.6 minus 6.3, that equals negative 0.7 pounds.">
            <a:extLst>
              <a:ext uri="{FF2B5EF4-FFF2-40B4-BE49-F238E27FC236}">
                <a16:creationId xmlns:a16="http://schemas.microsoft.com/office/drawing/2014/main" id="{3767F94C-D5F2-9689-6CEA-C312AE8A87C8}"/>
              </a:ext>
            </a:extLst>
          </p:cNvPr>
          <p:cNvPicPr>
            <a:picLocks noChangeAspect="1"/>
          </p:cNvPicPr>
          <p:nvPr/>
        </p:nvPicPr>
        <p:blipFill>
          <a:blip r:embed="rId2"/>
          <a:stretch>
            <a:fillRect/>
          </a:stretch>
        </p:blipFill>
        <p:spPr>
          <a:xfrm>
            <a:off x="2917456" y="2897981"/>
            <a:ext cx="3309087" cy="1062038"/>
          </a:xfrm>
          <a:prstGeom prst="rect">
            <a:avLst/>
          </a:prstGeom>
        </p:spPr>
      </p:pic>
    </p:spTree>
    <p:extLst>
      <p:ext uri="{BB962C8B-B14F-4D97-AF65-F5344CB8AC3E}">
        <p14:creationId xmlns:p14="http://schemas.microsoft.com/office/powerpoint/2010/main" val="21307247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9.2.3: Constructing a Confidence Interval for the Difference between Two Population Means with Equal Variances (</a:t>
            </a:r>
            <a:r>
              <a:rPr sz="1800" i="1" dirty="0"/>
              <a:t>σ</a:t>
            </a:r>
            <a:r>
              <a:rPr sz="1800" dirty="0"/>
              <a:t> Unknown, Independent Samples)</a:t>
            </a:r>
            <a:r>
              <a:rPr lang="en-US" sz="1800" baseline="-25000" dirty="0"/>
              <a:t>5</a:t>
            </a:r>
            <a:endParaRPr sz="1800" dirty="0"/>
          </a:p>
        </p:txBody>
      </p:sp>
      <p:sp>
        <p:nvSpPr>
          <p:cNvPr id="3" name="Text Placeholder 2"/>
          <p:cNvSpPr>
            <a:spLocks noGrp="1"/>
          </p:cNvSpPr>
          <p:nvPr>
            <p:ph type="body" sz="quarter" idx="10"/>
          </p:nvPr>
        </p:nvSpPr>
        <p:spPr/>
        <p:txBody>
          <a:bodyPr>
            <a:noAutofit/>
          </a:bodyPr>
          <a:lstStyle/>
          <a:p>
            <a:pPr>
              <a:defRPr b="1"/>
            </a:pPr>
            <a:r>
              <a:rPr lang="en-IN" dirty="0"/>
              <a:t>Step 2: Find the margin of error using the formula for pooled data.</a:t>
            </a:r>
          </a:p>
          <a:p>
            <a:pPr>
              <a:defRPr sz="2800"/>
            </a:pPr>
            <a:r>
              <a:rPr lang="en-IN" dirty="0"/>
              <a:t>To obtain the critical </a:t>
            </a:r>
            <a:r>
              <a:rPr lang="en-IN" i="1" dirty="0"/>
              <a:t>t</a:t>
            </a:r>
            <a:r>
              <a:rPr lang="en-IN" dirty="0"/>
              <a:t>-value, we must first know the degrees of freedom. For populations where the variances are assumed to be equal, </a:t>
            </a:r>
            <a:br>
              <a:rPr lang="en-IN" dirty="0"/>
            </a:br>
            <a:endParaRPr dirty="0"/>
          </a:p>
        </p:txBody>
      </p:sp>
      <p:pic>
        <p:nvPicPr>
          <p:cNvPr id="10" name="Picture 9" descr="df is equal to n subscript 1 plus n subscript 2 minus 2, this equals 12 plus 20 minus 2 which equals 30.">
            <a:extLst>
              <a:ext uri="{FF2B5EF4-FFF2-40B4-BE49-F238E27FC236}">
                <a16:creationId xmlns:a16="http://schemas.microsoft.com/office/drawing/2014/main" id="{61D302DB-C675-6566-7D9B-92F4D59066AD}"/>
              </a:ext>
            </a:extLst>
          </p:cNvPr>
          <p:cNvPicPr>
            <a:picLocks noChangeAspect="1"/>
          </p:cNvPicPr>
          <p:nvPr/>
        </p:nvPicPr>
        <p:blipFill>
          <a:blip r:embed="rId2"/>
          <a:stretch>
            <a:fillRect/>
          </a:stretch>
        </p:blipFill>
        <p:spPr>
          <a:xfrm>
            <a:off x="454742" y="3320274"/>
            <a:ext cx="4724400" cy="547463"/>
          </a:xfrm>
          <a:prstGeom prst="rect">
            <a:avLst/>
          </a:prstGeom>
        </p:spPr>
      </p:pic>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B174CE7D-590D-A771-FF6B-5DC3BE1708FF}"/>
                  </a:ext>
                </a:extLst>
              </p:cNvPr>
              <p:cNvSpPr txBox="1"/>
              <p:nvPr/>
            </p:nvSpPr>
            <p:spPr>
              <a:xfrm>
                <a:off x="454742" y="3810000"/>
                <a:ext cx="8384458" cy="954107"/>
              </a:xfrm>
              <a:prstGeom prst="rect">
                <a:avLst/>
              </a:prstGeom>
              <a:noFill/>
            </p:spPr>
            <p:txBody>
              <a:bodyPr wrap="square">
                <a:spAutoFit/>
              </a:bodyPr>
              <a:lstStyle/>
              <a:p>
                <a:r>
                  <a:rPr lang="en-IN" sz="2800" dirty="0"/>
                  <a:t>Hence for the </a:t>
                </a:r>
                <a:r>
                  <a:rPr lang="en-IN" sz="2800" i="1" dirty="0"/>
                  <a:t>t</a:t>
                </a:r>
                <a:r>
                  <a:rPr lang="en-IN" sz="2800" dirty="0"/>
                  <a:t>-distribution with </a:t>
                </a:r>
                <a:r>
                  <a:rPr lang="en-IN" sz="2800" dirty="0">
                    <a:latin typeface="Cambria Math"/>
                  </a:rPr>
                  <a:t>30</a:t>
                </a:r>
                <a:r>
                  <a:rPr lang="en-IN" sz="2800" dirty="0"/>
                  <a:t> degrees of freedom and a </a:t>
                </a:r>
                <a14:m>
                  <m:oMath xmlns:m="http://schemas.openxmlformats.org/officeDocument/2006/math">
                    <m:r>
                      <a:rPr lang="en-IN" sz="2800">
                        <a:latin typeface="Cambria Math" panose="02040503050406030204" pitchFamily="18" charset="0"/>
                      </a:rPr>
                      <m:t>99</m:t>
                    </m:r>
                    <m:r>
                      <a:rPr lang="en-IN" sz="2800">
                        <a:latin typeface="Cambria Math" panose="02040503050406030204" pitchFamily="18" charset="0"/>
                      </a:rPr>
                      <m:t>%</m:t>
                    </m:r>
                  </m:oMath>
                </a14:m>
                <a:r>
                  <a:rPr lang="en-IN" sz="2800" dirty="0"/>
                  <a:t> level of confidence, </a:t>
                </a:r>
              </a:p>
            </p:txBody>
          </p:sp>
        </mc:Choice>
        <mc:Fallback xmlns="">
          <p:sp>
            <p:nvSpPr>
              <p:cNvPr id="12" name="TextBox 11">
                <a:extLst>
                  <a:ext uri="{FF2B5EF4-FFF2-40B4-BE49-F238E27FC236}">
                    <a16:creationId xmlns:a16="http://schemas.microsoft.com/office/drawing/2014/main" id="{B174CE7D-590D-A771-FF6B-5DC3BE1708FF}"/>
                  </a:ext>
                </a:extLst>
              </p:cNvPr>
              <p:cNvSpPr txBox="1">
                <a:spLocks noRot="1" noChangeAspect="1" noMove="1" noResize="1" noEditPoints="1" noAdjustHandles="1" noChangeArrowheads="1" noChangeShapeType="1" noTextEdit="1"/>
              </p:cNvSpPr>
              <p:nvPr/>
            </p:nvSpPr>
            <p:spPr>
              <a:xfrm>
                <a:off x="454742" y="3810000"/>
                <a:ext cx="8384458" cy="954107"/>
              </a:xfrm>
              <a:prstGeom prst="rect">
                <a:avLst/>
              </a:prstGeom>
              <a:blipFill>
                <a:blip r:embed="rId3"/>
                <a:stretch>
                  <a:fillRect l="-1527" t="-7643" r="-873" b="-17197"/>
                </a:stretch>
              </a:blipFill>
            </p:spPr>
            <p:txBody>
              <a:bodyPr/>
              <a:lstStyle/>
              <a:p>
                <a:r>
                  <a:rPr lang="en-IN">
                    <a:noFill/>
                  </a:rPr>
                  <a:t> </a:t>
                </a:r>
              </a:p>
            </p:txBody>
          </p:sp>
        </mc:Fallback>
      </mc:AlternateContent>
      <p:pic>
        <p:nvPicPr>
          <p:cNvPr id="5" name="Picture 4" descr="t subscript alpha divided by 2 equals t subscript 0.005, which equals 2.750.">
            <a:extLst>
              <a:ext uri="{FF2B5EF4-FFF2-40B4-BE49-F238E27FC236}">
                <a16:creationId xmlns:a16="http://schemas.microsoft.com/office/drawing/2014/main" id="{55EADC6D-8694-B15D-6D35-DFB633285ACB}"/>
              </a:ext>
            </a:extLst>
          </p:cNvPr>
          <p:cNvPicPr>
            <a:picLocks noChangeAspect="1"/>
          </p:cNvPicPr>
          <p:nvPr/>
        </p:nvPicPr>
        <p:blipFill>
          <a:blip r:embed="rId4"/>
          <a:stretch>
            <a:fillRect/>
          </a:stretch>
        </p:blipFill>
        <p:spPr>
          <a:xfrm>
            <a:off x="5095875" y="4355119"/>
            <a:ext cx="2447925" cy="43815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9B394-C4F8-9C3D-BFD5-7CDA779222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72A403-1649-845C-340A-BEC846CF5347}"/>
              </a:ext>
            </a:extLst>
          </p:cNvPr>
          <p:cNvSpPr>
            <a:spLocks noGrp="1"/>
          </p:cNvSpPr>
          <p:nvPr>
            <p:ph type="title"/>
          </p:nvPr>
        </p:nvSpPr>
        <p:spPr>
          <a:xfrm>
            <a:off x="457200" y="76200"/>
            <a:ext cx="8229600" cy="914400"/>
          </a:xfrm>
        </p:spPr>
        <p:txBody>
          <a:bodyPr>
            <a:noAutofit/>
          </a:bodyPr>
          <a:lstStyle/>
          <a:p>
            <a:pPr>
              <a:defRPr sz="3200"/>
            </a:pPr>
            <a:r>
              <a:rPr sz="1800" dirty="0"/>
              <a:t>Example 9.2.3: Constructing a Confidence Interval for the Difference between Two Population Means with Equal Variances (</a:t>
            </a:r>
            <a:r>
              <a:rPr sz="1800" i="1" dirty="0"/>
              <a:t>σ</a:t>
            </a:r>
            <a:r>
              <a:rPr sz="1800" dirty="0"/>
              <a:t> Unknown, Independent Samples)</a:t>
            </a:r>
            <a:r>
              <a:rPr lang="en-US" sz="1800" baseline="-25000" dirty="0"/>
              <a:t>6</a:t>
            </a:r>
            <a:endParaRPr sz="1800" dirty="0"/>
          </a:p>
        </p:txBody>
      </p:sp>
      <p:sp>
        <p:nvSpPr>
          <p:cNvPr id="3" name="Text Placeholder 2">
            <a:extLst>
              <a:ext uri="{FF2B5EF4-FFF2-40B4-BE49-F238E27FC236}">
                <a16:creationId xmlns:a16="http://schemas.microsoft.com/office/drawing/2014/main" id="{2C299D5D-8F18-5CE0-B779-343E49A6B725}"/>
              </a:ext>
            </a:extLst>
          </p:cNvPr>
          <p:cNvSpPr>
            <a:spLocks noGrp="1"/>
          </p:cNvSpPr>
          <p:nvPr>
            <p:ph type="body" sz="quarter" idx="10"/>
          </p:nvPr>
        </p:nvSpPr>
        <p:spPr/>
        <p:txBody>
          <a:bodyPr>
            <a:noAutofit/>
          </a:bodyPr>
          <a:lstStyle/>
          <a:p>
            <a:r>
              <a:rPr sz="2600" dirty="0"/>
              <a:t>Substituting into the formula for the margin of error gives us the following. Because this is such a large formula, we will calculate it in stages, rounding each intermediate value to six decimal places in order to keep the final calculation as exact as possible.</a:t>
            </a:r>
          </a:p>
          <a:p>
            <a:endParaRPr sz="2600" dirty="0"/>
          </a:p>
        </p:txBody>
      </p:sp>
      <p:pic>
        <p:nvPicPr>
          <p:cNvPr id="5" name="Picture 4" descr="E equals t subscript alpha divided by 2, times square root of open fraction open parentheses n subscript 1 minus 1 close parentheses times s subscript 1 squared plus open parentheses n subscript 2 minus 1 close parentheses times s subscript 2 squared, whole divided by n subscript 1 plus n subscript 2 minus 2 close fraction, times square root of open fraction 1 divided by n subscript 1 close fraction, plus open fraction 1 divided by n subscript 2 close fraction.&#10;By substituting the known values, E equals 2.750 times square root of open fraction open parentheses 12 minus 1 close parentheses times open parentheses 1.8 close parentheses squared plus open parentheses 20 minus 1 close parentheses times open parentheses 2.1 close parentheses squared whole divided by 12 plus 20 minus 2 close fraction times square root of open fraction 1 divided by 12 close fraction plus open fraction 1 divided by 20 close fraction.&#10;which is approximately equals 2.750 times 1.995244 times 0.365148.&#10;Simplifying this it approximately equals 2.003538">
            <a:extLst>
              <a:ext uri="{FF2B5EF4-FFF2-40B4-BE49-F238E27FC236}">
                <a16:creationId xmlns:a16="http://schemas.microsoft.com/office/drawing/2014/main" id="{E0089C06-A341-2D2D-56DC-E251E4AB003D}"/>
              </a:ext>
            </a:extLst>
          </p:cNvPr>
          <p:cNvPicPr>
            <a:picLocks noChangeAspect="1"/>
          </p:cNvPicPr>
          <p:nvPr/>
        </p:nvPicPr>
        <p:blipFill>
          <a:blip r:embed="rId2"/>
          <a:stretch>
            <a:fillRect/>
          </a:stretch>
        </p:blipFill>
        <p:spPr>
          <a:xfrm>
            <a:off x="2087217" y="3352800"/>
            <a:ext cx="4969565" cy="2286000"/>
          </a:xfrm>
          <a:prstGeom prst="rect">
            <a:avLst/>
          </a:prstGeom>
        </p:spPr>
      </p:pic>
    </p:spTree>
    <p:extLst>
      <p:ext uri="{BB962C8B-B14F-4D97-AF65-F5344CB8AC3E}">
        <p14:creationId xmlns:p14="http://schemas.microsoft.com/office/powerpoint/2010/main" val="37717537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9.2.3: Constructing a Confidence Interval for the Difference between Two Population Means with Equal Variances (</a:t>
            </a:r>
            <a:r>
              <a:rPr sz="1800" i="1" dirty="0"/>
              <a:t>σ</a:t>
            </a:r>
            <a:r>
              <a:rPr sz="1800" dirty="0"/>
              <a:t> Unknown, Independent Samples)</a:t>
            </a:r>
            <a:r>
              <a:rPr lang="en-US" sz="1800" baseline="-25000" dirty="0"/>
              <a:t>7</a:t>
            </a:r>
            <a:endParaRPr sz="1800" dirty="0"/>
          </a:p>
        </p:txBody>
      </p:sp>
      <p:sp>
        <p:nvSpPr>
          <p:cNvPr id="3" name="Text Placeholder 2"/>
          <p:cNvSpPr>
            <a:spLocks noGrp="1"/>
          </p:cNvSpPr>
          <p:nvPr>
            <p:ph type="body" sz="quarter" idx="10"/>
          </p:nvPr>
        </p:nvSpPr>
        <p:spPr/>
        <p:txBody>
          <a:bodyPr>
            <a:normAutofit/>
          </a:bodyPr>
          <a:lstStyle/>
          <a:p>
            <a:pPr>
              <a:defRPr b="1"/>
            </a:pPr>
            <a:r>
              <a:rPr dirty="0"/>
              <a:t>Step 3: Subtract the margin of error from and add the margin of error to the point estimate.</a:t>
            </a:r>
          </a:p>
        </p:txBody>
      </p:sp>
      <p:pic>
        <p:nvPicPr>
          <p:cNvPr id="5" name="Picture 4" descr="Lower end point is difference of open parentheses x bar subscript 1 and x bar subscript 2 close parentheses minus E equals to negative 0.7 minus 2.003538, which is approximately equal to negative 2.7.">
            <a:extLst>
              <a:ext uri="{FF2B5EF4-FFF2-40B4-BE49-F238E27FC236}">
                <a16:creationId xmlns:a16="http://schemas.microsoft.com/office/drawing/2014/main" id="{BB35BAFD-7B7D-F0D6-D752-B87E3E88AF01}"/>
              </a:ext>
            </a:extLst>
          </p:cNvPr>
          <p:cNvPicPr>
            <a:picLocks noChangeAspect="1"/>
          </p:cNvPicPr>
          <p:nvPr/>
        </p:nvPicPr>
        <p:blipFill>
          <a:blip r:embed="rId2"/>
          <a:stretch>
            <a:fillRect/>
          </a:stretch>
        </p:blipFill>
        <p:spPr>
          <a:xfrm>
            <a:off x="1251987" y="2190240"/>
            <a:ext cx="6391275" cy="876300"/>
          </a:xfrm>
          <a:prstGeom prst="rect">
            <a:avLst/>
          </a:prstGeom>
        </p:spPr>
      </p:pic>
      <p:pic>
        <p:nvPicPr>
          <p:cNvPr id="10" name="Picture 9" descr="Upper end point is difference of open parentheses x bar subscript 1 and x bar subscript 2 close parentheses plus E equals to negative 0.7 plus 2.003538, which is approximately equal to 1.3.">
            <a:extLst>
              <a:ext uri="{FF2B5EF4-FFF2-40B4-BE49-F238E27FC236}">
                <a16:creationId xmlns:a16="http://schemas.microsoft.com/office/drawing/2014/main" id="{09A74686-5F92-7511-4D30-4A236696B2E2}"/>
              </a:ext>
            </a:extLst>
          </p:cNvPr>
          <p:cNvPicPr>
            <a:picLocks noChangeAspect="1"/>
          </p:cNvPicPr>
          <p:nvPr/>
        </p:nvPicPr>
        <p:blipFill>
          <a:blip r:embed="rId3"/>
          <a:stretch>
            <a:fillRect/>
          </a:stretch>
        </p:blipFill>
        <p:spPr>
          <a:xfrm>
            <a:off x="1251987" y="3208866"/>
            <a:ext cx="6410325" cy="876300"/>
          </a:xfrm>
          <a:prstGeom prst="rect">
            <a:avLst/>
          </a:prstGeom>
        </p:spPr>
      </p:pic>
      <p:sp>
        <p:nvSpPr>
          <p:cNvPr id="7" name="TextBox 6">
            <a:extLst>
              <a:ext uri="{FF2B5EF4-FFF2-40B4-BE49-F238E27FC236}">
                <a16:creationId xmlns:a16="http://schemas.microsoft.com/office/drawing/2014/main" id="{2D501131-06C8-E327-9D01-99992159A42D}"/>
              </a:ext>
            </a:extLst>
          </p:cNvPr>
          <p:cNvSpPr txBox="1"/>
          <p:nvPr/>
        </p:nvSpPr>
        <p:spPr>
          <a:xfrm>
            <a:off x="457200" y="4227493"/>
            <a:ext cx="8229600" cy="954107"/>
          </a:xfrm>
          <a:prstGeom prst="rect">
            <a:avLst/>
          </a:prstGeom>
          <a:noFill/>
        </p:spPr>
        <p:txBody>
          <a:bodyPr wrap="square">
            <a:spAutoFit/>
          </a:bodyPr>
          <a:lstStyle/>
          <a:p>
            <a:pPr>
              <a:defRPr sz="2800"/>
            </a:pPr>
            <a:r>
              <a:rPr lang="en-IN" sz="2700" dirty="0"/>
              <a:t>This confidence interval can be expressed mathematically as (</a:t>
            </a:r>
            <a:r>
              <a:rPr lang="en-IN" sz="2700" dirty="0">
                <a:latin typeface="Cambria Math" panose="02040503050406030204" pitchFamily="18" charset="0"/>
                <a:ea typeface="Cambria Math" panose="02040503050406030204" pitchFamily="18" charset="0"/>
              </a:rPr>
              <a:t>−</a:t>
            </a:r>
            <a:r>
              <a:rPr lang="en-IN" sz="2700" dirty="0"/>
              <a:t>2.7, 1.3).</a:t>
            </a:r>
            <a:endParaRPr lang="ar-AE" sz="27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9.2.3: Constructing a Confidence Interval for the Difference between Two Population Means with Equal Variances (</a:t>
            </a:r>
            <a:r>
              <a:rPr sz="1800" i="1" dirty="0"/>
              <a:t>σ</a:t>
            </a:r>
            <a:r>
              <a:rPr sz="1800" dirty="0"/>
              <a:t> Unknown, Independent Samples)</a:t>
            </a:r>
            <a:r>
              <a:rPr lang="en-US" sz="1800" baseline="-25000" dirty="0"/>
              <a:t>8</a:t>
            </a:r>
            <a:endParaRPr sz="1800" dirty="0"/>
          </a:p>
        </p:txBody>
      </p:sp>
      <p:sp>
        <p:nvSpPr>
          <p:cNvPr id="3" name="Text Placeholder 2"/>
          <p:cNvSpPr>
            <a:spLocks noGrp="1"/>
          </p:cNvSpPr>
          <p:nvPr>
            <p:ph type="body" sz="quarter" idx="10"/>
          </p:nvPr>
        </p:nvSpPr>
        <p:spPr/>
        <p:txBody>
          <a:bodyPr>
            <a:noAutofit/>
          </a:bodyPr>
          <a:lstStyle/>
          <a:p>
            <a:pPr>
              <a:defRPr b="1"/>
            </a:pPr>
            <a:r>
              <a:rPr lang="en-US" sz="2400" dirty="0"/>
              <a:t>TI-83/84 Plus:</a:t>
            </a:r>
          </a:p>
          <a:p>
            <a:pPr>
              <a:defRPr sz="2800"/>
            </a:pPr>
            <a:r>
              <a:rPr lang="en-US" sz="2400" dirty="0"/>
              <a:t>We can obtain the confidence interval in one step by using the calculator. Since we already have the sample statistics, go to </a:t>
            </a:r>
            <a:br>
              <a:rPr lang="en-US" sz="2400" dirty="0"/>
            </a:br>
            <a:r>
              <a:rPr lang="en-US" sz="2400" b="1" dirty="0"/>
              <a:t>STAT → TESTS</a:t>
            </a:r>
            <a:r>
              <a:rPr lang="en-US" sz="2400" dirty="0"/>
              <a:t> and choose </a:t>
            </a:r>
            <a:r>
              <a:rPr lang="en-US" sz="2400" b="1" dirty="0"/>
              <a:t>2-SampTInt</a:t>
            </a:r>
            <a:r>
              <a:rPr lang="en-US" sz="2400" dirty="0"/>
              <a:t>. The general formula for this computation is</a:t>
            </a:r>
          </a:p>
          <a:p>
            <a:endParaRPr lang="ar-AE" sz="2300" dirty="0"/>
          </a:p>
        </p:txBody>
      </p:sp>
      <p:pic>
        <p:nvPicPr>
          <p:cNvPr id="11" name="Picture 10" descr="2-Samp T int(x bar subscript 1, s subscript 1, n subscript 1, x bar subscript 2, s subscript 2, n subscript 2, confidence-level, Pooled).">
            <a:extLst>
              <a:ext uri="{FF2B5EF4-FFF2-40B4-BE49-F238E27FC236}">
                <a16:creationId xmlns:a16="http://schemas.microsoft.com/office/drawing/2014/main" id="{C6371D4D-83F1-6BD0-3BB6-D74CCAB26B97}"/>
              </a:ext>
            </a:extLst>
          </p:cNvPr>
          <p:cNvPicPr>
            <a:picLocks noChangeAspect="1"/>
          </p:cNvPicPr>
          <p:nvPr/>
        </p:nvPicPr>
        <p:blipFill>
          <a:blip r:embed="rId2"/>
          <a:stretch>
            <a:fillRect/>
          </a:stretch>
        </p:blipFill>
        <p:spPr>
          <a:xfrm>
            <a:off x="2959100" y="2627376"/>
            <a:ext cx="4848980" cy="360000"/>
          </a:xfrm>
          <a:prstGeom prst="rect">
            <a:avLst/>
          </a:prstGeom>
        </p:spPr>
      </p:pic>
      <p:sp>
        <p:nvSpPr>
          <p:cNvPr id="9" name="TextBox 8">
            <a:extLst>
              <a:ext uri="{FF2B5EF4-FFF2-40B4-BE49-F238E27FC236}">
                <a16:creationId xmlns:a16="http://schemas.microsoft.com/office/drawing/2014/main" id="{0DC2D980-30B2-5A33-F835-B308B0C51525}"/>
              </a:ext>
            </a:extLst>
          </p:cNvPr>
          <p:cNvSpPr txBox="1"/>
          <p:nvPr/>
        </p:nvSpPr>
        <p:spPr>
          <a:xfrm>
            <a:off x="476250" y="2914471"/>
            <a:ext cx="7905750" cy="1200329"/>
          </a:xfrm>
          <a:prstGeom prst="rect">
            <a:avLst/>
          </a:prstGeom>
          <a:noFill/>
        </p:spPr>
        <p:txBody>
          <a:bodyPr wrap="square">
            <a:spAutoFit/>
          </a:bodyPr>
          <a:lstStyle/>
          <a:p>
            <a:pPr>
              <a:defRPr sz="2800"/>
            </a:pPr>
            <a:r>
              <a:rPr lang="en-US" sz="2400" dirty="0"/>
              <a:t>If the data is pooled, enter 1 for the final value. If the data is not pooled, enter 0. All of the other statistics are given to us in the problem.</a:t>
            </a:r>
          </a:p>
        </p:txBody>
      </p:sp>
      <p:pic>
        <p:nvPicPr>
          <p:cNvPr id="8" name="Picture 7" descr="x bar subscript 1 equals 5.6, s subscript 1 equals 1.8, n subscript 1 equals 12.&#10;&#10;x bar subscript 2 equals 6.3, s subscript 2 equals 2.1, n subscript 2 equals 20.">
            <a:extLst>
              <a:ext uri="{FF2B5EF4-FFF2-40B4-BE49-F238E27FC236}">
                <a16:creationId xmlns:a16="http://schemas.microsoft.com/office/drawing/2014/main" id="{6D31CB9B-EAE1-7D38-4B52-E54A3E5EC4DB}"/>
              </a:ext>
            </a:extLst>
          </p:cNvPr>
          <p:cNvPicPr>
            <a:picLocks noChangeAspect="1"/>
          </p:cNvPicPr>
          <p:nvPr/>
        </p:nvPicPr>
        <p:blipFill>
          <a:blip r:embed="rId3"/>
          <a:stretch>
            <a:fillRect/>
          </a:stretch>
        </p:blipFill>
        <p:spPr>
          <a:xfrm>
            <a:off x="3429000" y="4067349"/>
            <a:ext cx="2188664" cy="136572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1600" dirty="0"/>
              <a:t>Example 9.2.1: Finding the Margin of Error of a Confidence Interval for the Difference between Two Population Means with Unequal Variances (</a:t>
            </a:r>
            <a:r>
              <a:rPr sz="1600" i="1" dirty="0"/>
              <a:t>σ</a:t>
            </a:r>
            <a:r>
              <a:rPr sz="1600" dirty="0"/>
              <a:t> Unknown, Independent Samples)</a:t>
            </a:r>
            <a:r>
              <a:rPr lang="en-US" sz="1600" baseline="-25000" dirty="0"/>
              <a:t> 1</a:t>
            </a:r>
            <a:endParaRPr sz="16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Given the following data from two independent samples, calculate the margin of error of the </a:t>
                </a:r>
                <a14:m>
                  <m:oMath xmlns:m="http://schemas.openxmlformats.org/officeDocument/2006/math">
                    <m:r>
                      <a:rPr>
                        <a:latin typeface="Cambria Math" panose="02040503050406030204" pitchFamily="18" charset="0"/>
                      </a:rPr>
                      <m:t>95</m:t>
                    </m:r>
                    <m:r>
                      <a:rPr>
                        <a:latin typeface="Cambria Math" panose="02040503050406030204" pitchFamily="18" charset="0"/>
                      </a:rPr>
                      <m:t>%</m:t>
                    </m:r>
                  </m:oMath>
                </a14:m>
                <a:r>
                  <a:rPr sz="2800" dirty="0"/>
                  <a:t> confidence interval for the difference between the two population means, assuming that the population variances are not equal and both population distributions are approximately normal.</a:t>
                </a:r>
              </a:p>
              <a:p>
                <a:r>
                  <a:rPr sz="2800" dirty="0"/>
                  <a:t>Sample 1: </a:t>
                </a:r>
                <a:r>
                  <a:rPr sz="2800" dirty="0">
                    <a:latin typeface="Cambria Math"/>
                  </a:rPr>
                  <a:t>12</a:t>
                </a:r>
                <a:r>
                  <a:rPr sz="2800" dirty="0"/>
                  <a:t>, </a:t>
                </a:r>
                <a:r>
                  <a:rPr sz="2800" dirty="0">
                    <a:latin typeface="Cambria Math"/>
                  </a:rPr>
                  <a:t>9</a:t>
                </a:r>
                <a:r>
                  <a:rPr sz="2800" dirty="0"/>
                  <a:t>, </a:t>
                </a:r>
                <a:r>
                  <a:rPr sz="2800" dirty="0">
                    <a:latin typeface="Cambria Math"/>
                  </a:rPr>
                  <a:t>14</a:t>
                </a:r>
                <a:r>
                  <a:rPr sz="2800" dirty="0"/>
                  <a:t>, </a:t>
                </a:r>
                <a:r>
                  <a:rPr sz="2800" dirty="0">
                    <a:latin typeface="Cambria Math"/>
                  </a:rPr>
                  <a:t>16</a:t>
                </a:r>
                <a:r>
                  <a:rPr sz="2800" dirty="0"/>
                  <a:t>, </a:t>
                </a:r>
                <a:r>
                  <a:rPr sz="2800" dirty="0">
                    <a:latin typeface="Cambria Math"/>
                  </a:rPr>
                  <a:t>8</a:t>
                </a:r>
                <a:r>
                  <a:rPr sz="2800" dirty="0"/>
                  <a:t>, </a:t>
                </a:r>
                <a:r>
                  <a:rPr sz="2800" dirty="0">
                    <a:latin typeface="Cambria Math"/>
                  </a:rPr>
                  <a:t>9</a:t>
                </a:r>
                <a:r>
                  <a:rPr sz="2800" dirty="0"/>
                  <a:t>, </a:t>
                </a:r>
                <a:r>
                  <a:rPr sz="2800" dirty="0">
                    <a:latin typeface="Cambria Math"/>
                  </a:rPr>
                  <a:t>10</a:t>
                </a:r>
                <a:r>
                  <a:rPr sz="2800" dirty="0"/>
                  <a:t>, </a:t>
                </a:r>
                <a:r>
                  <a:rPr sz="2800" dirty="0">
                    <a:latin typeface="Cambria Math"/>
                  </a:rPr>
                  <a:t>11</a:t>
                </a:r>
                <a:r>
                  <a:rPr sz="2800" dirty="0"/>
                  <a:t>, </a:t>
                </a:r>
                <a:r>
                  <a:rPr sz="2800" dirty="0">
                    <a:latin typeface="Cambria Math"/>
                  </a:rPr>
                  <a:t>13</a:t>
                </a:r>
                <a:r>
                  <a:rPr sz="2800" dirty="0"/>
                  <a:t>, </a:t>
                </a:r>
                <a:r>
                  <a:rPr sz="2800" dirty="0">
                    <a:latin typeface="Cambria Math"/>
                  </a:rPr>
                  <a:t>13</a:t>
                </a:r>
                <a:r>
                  <a:rPr sz="2800" dirty="0"/>
                  <a:t>, </a:t>
                </a:r>
                <a:r>
                  <a:rPr sz="2800" dirty="0">
                    <a:latin typeface="Cambria Math"/>
                  </a:rPr>
                  <a:t>10</a:t>
                </a:r>
              </a:p>
              <a:p>
                <a:r>
                  <a:rPr sz="2800" dirty="0"/>
                  <a:t>Sample 2: </a:t>
                </a:r>
                <a:r>
                  <a:rPr sz="2800" dirty="0">
                    <a:latin typeface="Cambria Math"/>
                  </a:rPr>
                  <a:t>14</a:t>
                </a:r>
                <a:r>
                  <a:rPr sz="2800" dirty="0"/>
                  <a:t>, </a:t>
                </a:r>
                <a:r>
                  <a:rPr sz="2800" dirty="0">
                    <a:latin typeface="Cambria Math"/>
                  </a:rPr>
                  <a:t>14</a:t>
                </a:r>
                <a:r>
                  <a:rPr sz="2800" dirty="0"/>
                  <a:t>, </a:t>
                </a:r>
                <a:r>
                  <a:rPr sz="2800" dirty="0">
                    <a:latin typeface="Cambria Math"/>
                  </a:rPr>
                  <a:t>15</a:t>
                </a:r>
                <a:r>
                  <a:rPr sz="2800" dirty="0"/>
                  <a:t>, </a:t>
                </a:r>
                <a:r>
                  <a:rPr sz="2800" dirty="0">
                    <a:latin typeface="Cambria Math"/>
                  </a:rPr>
                  <a:t>8</a:t>
                </a:r>
                <a:r>
                  <a:rPr sz="2800" dirty="0"/>
                  <a:t>, </a:t>
                </a:r>
                <a:r>
                  <a:rPr sz="2800" dirty="0">
                    <a:latin typeface="Cambria Math"/>
                  </a:rPr>
                  <a:t>11</a:t>
                </a:r>
                <a:r>
                  <a:rPr sz="2800" dirty="0"/>
                  <a:t>, </a:t>
                </a:r>
                <a:r>
                  <a:rPr sz="2800" dirty="0">
                    <a:latin typeface="Cambria Math"/>
                  </a:rPr>
                  <a:t>11</a:t>
                </a:r>
                <a:r>
                  <a:rPr sz="2800" dirty="0"/>
                  <a:t>, </a:t>
                </a:r>
                <a:r>
                  <a:rPr sz="2800" dirty="0">
                    <a:latin typeface="Cambria Math"/>
                  </a:rPr>
                  <a:t>12</a:t>
                </a:r>
                <a:r>
                  <a:rPr sz="2800" dirty="0"/>
                  <a:t>, </a:t>
                </a:r>
                <a:r>
                  <a:rPr sz="2800" dirty="0">
                    <a:latin typeface="Cambria Math"/>
                  </a:rPr>
                  <a:t>10</a:t>
                </a:r>
                <a:r>
                  <a:rPr sz="2800" dirty="0"/>
                  <a:t>, </a:t>
                </a:r>
                <a:r>
                  <a:rPr sz="2800" dirty="0">
                    <a:latin typeface="Cambria Math"/>
                  </a:rPr>
                  <a:t>9</a:t>
                </a:r>
                <a:r>
                  <a:rPr sz="2800" dirty="0"/>
                  <a:t>, </a:t>
                </a:r>
                <a:r>
                  <a:rPr sz="2800" dirty="0">
                    <a:latin typeface="Cambria Math"/>
                  </a:rPr>
                  <a:t>9</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741"/>
                </a:stretch>
              </a:blipFill>
            </p:spPr>
            <p:txBody>
              <a:bodyPr/>
              <a:lstStyle/>
              <a:p>
                <a:r>
                  <a:rPr lang="en-US">
                    <a:noFill/>
                  </a:rPr>
                  <a:t> </a:t>
                </a:r>
              </a:p>
            </p:txBody>
          </p:sp>
        </mc:Fallback>
      </mc:AlternateContent>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9.2.3: Constructing a Confidence Interval for the Difference between Two Population Means with Equal Variances (</a:t>
            </a:r>
            <a:r>
              <a:rPr sz="1800" i="1" dirty="0"/>
              <a:t>σ</a:t>
            </a:r>
            <a:r>
              <a:rPr sz="1800" dirty="0"/>
              <a:t> Unknown, Independent Samples)</a:t>
            </a:r>
            <a:r>
              <a:rPr lang="en-US" sz="1800" baseline="-25000" dirty="0"/>
              <a:t>9</a:t>
            </a:r>
            <a:endParaRPr sz="1800"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4D456347-71E3-9550-0CAB-A8129B3D616E}"/>
                  </a:ext>
                </a:extLst>
              </p:cNvPr>
              <p:cNvSpPr txBox="1"/>
              <p:nvPr/>
            </p:nvSpPr>
            <p:spPr>
              <a:xfrm>
                <a:off x="381000" y="1029287"/>
                <a:ext cx="7467600" cy="1308050"/>
              </a:xfrm>
              <a:prstGeom prst="rect">
                <a:avLst/>
              </a:prstGeom>
              <a:noFill/>
            </p:spPr>
            <p:txBody>
              <a:bodyPr wrap="square">
                <a:spAutoFit/>
              </a:bodyPr>
              <a:lstStyle/>
              <a:p>
                <a:r>
                  <a:rPr lang="en-US" sz="2600" b="0" i="1" dirty="0"/>
                  <a:t>C-</a:t>
                </a:r>
                <a:r>
                  <a:rPr lang="en-US" sz="2600" b="0" dirty="0"/>
                  <a:t>Level</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0</m:t>
                    </m:r>
                    <m:r>
                      <a:rPr lang="ar-AE" sz="2600">
                        <a:latin typeface="Cambria Math" panose="02040503050406030204" pitchFamily="18" charset="0"/>
                      </a:rPr>
                      <m:t>.</m:t>
                    </m:r>
                    <m:r>
                      <a:rPr lang="ar-AE" sz="2600">
                        <a:latin typeface="Cambria Math" panose="02040503050406030204" pitchFamily="18" charset="0"/>
                      </a:rPr>
                      <m:t>99</m:t>
                    </m:r>
                  </m:oMath>
                </a14:m>
                <a:r>
                  <a:rPr lang="ar-AE" sz="2600" dirty="0"/>
                  <a:t> </a:t>
                </a:r>
                <a14:m>
                  <m:oMath xmlns:m="http://schemas.openxmlformats.org/officeDocument/2006/math">
                    <m:r>
                      <m:rPr>
                        <m:nor/>
                      </m:rPr>
                      <a:rPr lang="en-IN" sz="2600"/>
                      <m:t>Pooled</m:t>
                    </m:r>
                    <m:r>
                      <a:rPr lang="en-IN" sz="2600">
                        <a:latin typeface="Cambria Math" panose="02040503050406030204" pitchFamily="18" charset="0"/>
                      </a:rPr>
                      <m:t>=</m:t>
                    </m:r>
                    <m:r>
                      <m:rPr>
                        <m:nor/>
                      </m:rPr>
                      <a:rPr lang="en-IN" sz="2600"/>
                      <m:t>Y</m:t>
                    </m:r>
                    <m:r>
                      <m:rPr>
                        <m:nor/>
                      </m:rPr>
                      <a:rPr lang="en-IN" sz="2600" b="0" i="0" smtClean="0"/>
                      <m:t>es</m:t>
                    </m:r>
                  </m:oMath>
                </a14:m>
                <a:endParaRPr lang="en-IN" sz="2600" dirty="0"/>
              </a:p>
              <a:p>
                <a:pPr>
                  <a:defRPr sz="2800"/>
                </a:pPr>
                <a:r>
                  <a:rPr lang="en-IN" sz="2600" dirty="0"/>
                  <a:t>The confidence interval returned by the calculator is </a:t>
                </a:r>
                <a:r>
                  <a:rPr lang="en-IN" sz="2400" dirty="0"/>
                  <a:t>(</a:t>
                </a:r>
                <a:r>
                  <a:rPr lang="en-IN" sz="2400" dirty="0">
                    <a:latin typeface="Cambria Math" panose="02040503050406030204" pitchFamily="18" charset="0"/>
                    <a:ea typeface="Cambria Math" panose="02040503050406030204" pitchFamily="18" charset="0"/>
                  </a:rPr>
                  <a:t>−</a:t>
                </a:r>
                <a:r>
                  <a:rPr lang="en-IN" sz="2400" dirty="0"/>
                  <a:t>2.7, 1.3) </a:t>
                </a:r>
                <a:r>
                  <a:rPr lang="en-IN" sz="2600" dirty="0"/>
                  <a:t>as shown below.</a:t>
                </a:r>
              </a:p>
            </p:txBody>
          </p:sp>
        </mc:Choice>
        <mc:Fallback xmlns="">
          <p:sp>
            <p:nvSpPr>
              <p:cNvPr id="4" name="TextBox 3">
                <a:extLst>
                  <a:ext uri="{FF2B5EF4-FFF2-40B4-BE49-F238E27FC236}">
                    <a16:creationId xmlns:a16="http://schemas.microsoft.com/office/drawing/2014/main" id="{4D456347-71E3-9550-0CAB-A8129B3D616E}"/>
                  </a:ext>
                </a:extLst>
              </p:cNvPr>
              <p:cNvSpPr txBox="1">
                <a:spLocks noRot="1" noChangeAspect="1" noMove="1" noResize="1" noEditPoints="1" noAdjustHandles="1" noChangeArrowheads="1" noChangeShapeType="1" noTextEdit="1"/>
              </p:cNvSpPr>
              <p:nvPr/>
            </p:nvSpPr>
            <p:spPr>
              <a:xfrm>
                <a:off x="381000" y="1029287"/>
                <a:ext cx="7467600" cy="1308050"/>
              </a:xfrm>
              <a:prstGeom prst="rect">
                <a:avLst/>
              </a:prstGeom>
              <a:blipFill>
                <a:blip r:embed="rId2"/>
                <a:stretch>
                  <a:fillRect l="-1469" t="-5140" b="-10280"/>
                </a:stretch>
              </a:blipFill>
            </p:spPr>
            <p:txBody>
              <a:bodyPr/>
              <a:lstStyle/>
              <a:p>
                <a:r>
                  <a:rPr lang="en-IN">
                    <a:noFill/>
                  </a:rPr>
                  <a:t> </a:t>
                </a:r>
              </a:p>
            </p:txBody>
          </p:sp>
        </mc:Fallback>
      </mc:AlternateContent>
      <p:pic>
        <p:nvPicPr>
          <p:cNvPr id="5" name="Content Placeholder 4" descr="A screenshot shows the output results of a two sample t-confidence interval, titled 2-Samp T Int. The first line reads the confidence interval negative 2.704, 1.3035. The second line reads df equals 30. The third line reads x bar subscript 1 equals 5.6. The fourth line reads x bar subscript 2 equals 6.3. The fifth line reads sample standard deviation 1 equals 1.8. The last line reads sample standard deviation 2 equals 2.1.">
            <a:extLst>
              <a:ext uri="{FF2B5EF4-FFF2-40B4-BE49-F238E27FC236}">
                <a16:creationId xmlns:a16="http://schemas.microsoft.com/office/drawing/2014/main" id="{1A3915CA-41F3-4206-B2FB-483F5C06472A}"/>
              </a:ext>
            </a:extLst>
          </p:cNvPr>
          <p:cNvPicPr>
            <a:picLocks noGrp="1" noChangeAspect="1"/>
          </p:cNvPicPr>
          <p:nvPr>
            <p:ph sz="quarter" idx="11"/>
          </p:nvPr>
        </p:nvPicPr>
        <p:blipFill>
          <a:blip r:embed="rId3">
            <a:extLst>
              <a:ext uri="{28A0092B-C50C-407E-A947-70E740481C1C}">
                <a14:useLocalDpi xmlns:a14="http://schemas.microsoft.com/office/drawing/2010/main" val="0"/>
              </a:ext>
            </a:extLst>
          </a:blip>
          <a:stretch>
            <a:fillRect/>
          </a:stretch>
        </p:blipFill>
        <p:spPr>
          <a:xfrm>
            <a:off x="2438400" y="2667000"/>
            <a:ext cx="4571622" cy="3047748"/>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9.2.3: Constructing a Confidence Interval for the Difference between Two Population Means with Equal Variances (</a:t>
            </a:r>
            <a:r>
              <a:rPr sz="1800" i="1" dirty="0"/>
              <a:t>σ</a:t>
            </a:r>
            <a:r>
              <a:rPr sz="1800" dirty="0"/>
              <a:t> Unknown, Independent Samples)</a:t>
            </a:r>
            <a:r>
              <a:rPr lang="en-US" sz="1800" baseline="-25000" dirty="0"/>
              <a:t>10</a:t>
            </a:r>
            <a:endParaRPr sz="18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Therefore, we are </a:t>
                </a:r>
                <a14:m>
                  <m:oMath xmlns:m="http://schemas.openxmlformats.org/officeDocument/2006/math">
                    <m:r>
                      <a:rPr>
                        <a:latin typeface="Cambria Math" panose="02040503050406030204" pitchFamily="18" charset="0"/>
                      </a:rPr>
                      <m:t>99</m:t>
                    </m:r>
                    <m:r>
                      <a:rPr>
                        <a:latin typeface="Cambria Math" panose="02040503050406030204" pitchFamily="18" charset="0"/>
                      </a:rPr>
                      <m:t>%</m:t>
                    </m:r>
                  </m:oMath>
                </a14:m>
                <a:r>
                  <a:rPr sz="2800"/>
                  <a:t> confident that the population mean birth weight for babies whose mothers took the pain reliever while pregnant is between </a:t>
                </a:r>
                <a:r>
                  <a:rPr sz="2800">
                    <a:latin typeface="Cambria Math"/>
                  </a:rPr>
                  <a:t>2.7</a:t>
                </a:r>
                <a:r>
                  <a:rPr sz="2800"/>
                  <a:t> pounds less than and </a:t>
                </a:r>
                <a:r>
                  <a:rPr sz="2800">
                    <a:latin typeface="Cambria Math"/>
                  </a:rPr>
                  <a:t>1.3</a:t>
                </a:r>
                <a:r>
                  <a:rPr sz="2800"/>
                  <a:t> pounds more than the population mean birth weight for babies whose mothers didn't take the pain reliever. Since the confidence interval contains </a:t>
                </a:r>
                <a:r>
                  <a:rPr sz="2800">
                    <a:latin typeface="Cambria Math"/>
                  </a:rPr>
                  <a:t>0</a:t>
                </a:r>
                <a:r>
                  <a:rPr sz="2800"/>
                  <a:t>, there is not sufficient statistical evidence to indicate that the mean birth weights are different for the two populations. Thus, we cannot conclude that the pain reliever causes lower birth weights.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148"/>
                </a:stretch>
              </a:blipFill>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600" dirty="0"/>
              <a:t>Example 9.2.1: Finding the Margin of Error of a Confidence Interval for the Difference between Two Population Means with Unequal Variances (</a:t>
            </a:r>
            <a:r>
              <a:rPr sz="1600" i="1" dirty="0"/>
              <a:t>σ</a:t>
            </a:r>
            <a:r>
              <a:rPr sz="1600" dirty="0"/>
              <a:t> Unknown, Independent Samples)</a:t>
            </a:r>
            <a:r>
              <a:rPr lang="en-US" sz="1600" baseline="-25000" dirty="0"/>
              <a:t>2</a:t>
            </a:r>
            <a:endParaRPr sz="1600" baseline="-250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To use the formula for the margin of error, we need to know the critical value of </a:t>
            </a:r>
            <a:r>
              <a:rPr lang="en-US" sz="2800" i="1" dirty="0"/>
              <a:t>t</a:t>
            </a:r>
            <a:r>
              <a:rPr sz="2800" dirty="0"/>
              <a:t> and the sample standard deviation and sample size for each sample. Finding the sample standard deviation for each sample is easily done using technology. Hence we have the following.</a:t>
            </a:r>
          </a:p>
        </p:txBody>
      </p:sp>
      <p:pic>
        <p:nvPicPr>
          <p:cNvPr id="5" name="Picture 4" descr="n subscript 1 equals 11,&#10;s subscript 1 is approximately 2.460599,&#10;n subscript 2 equals 10,&#10;s subscript 2 is approximately 2.406011">
            <a:extLst>
              <a:ext uri="{FF2B5EF4-FFF2-40B4-BE49-F238E27FC236}">
                <a16:creationId xmlns:a16="http://schemas.microsoft.com/office/drawing/2014/main" id="{4A2C1571-6258-397D-9416-814F207396A9}"/>
              </a:ext>
            </a:extLst>
          </p:cNvPr>
          <p:cNvPicPr>
            <a:picLocks noChangeAspect="1"/>
          </p:cNvPicPr>
          <p:nvPr/>
        </p:nvPicPr>
        <p:blipFill>
          <a:blip r:embed="rId2"/>
          <a:stretch>
            <a:fillRect/>
          </a:stretch>
        </p:blipFill>
        <p:spPr>
          <a:xfrm>
            <a:off x="3581400" y="3767465"/>
            <a:ext cx="1981200" cy="206124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600" dirty="0"/>
              <a:t>Example 9.2.1: Finding the Margin of Error of a Confidence Interval for the Difference between Two Population Means with Unequal Variances (</a:t>
            </a:r>
            <a:r>
              <a:rPr sz="1600" i="1" dirty="0"/>
              <a:t>σ</a:t>
            </a:r>
            <a:r>
              <a:rPr sz="1600" dirty="0"/>
              <a:t> Unknown, Independent Samples)</a:t>
            </a:r>
            <a:r>
              <a:rPr lang="en-US" sz="1600" baseline="-25000" dirty="0"/>
              <a:t>3</a:t>
            </a:r>
            <a:endParaRPr sz="1600" dirty="0"/>
          </a:p>
        </p:txBody>
      </p:sp>
      <p:sp>
        <p:nvSpPr>
          <p:cNvPr id="3" name="Text Placeholder 2"/>
          <p:cNvSpPr>
            <a:spLocks noGrp="1"/>
          </p:cNvSpPr>
          <p:nvPr>
            <p:ph type="body" sz="quarter" idx="10"/>
          </p:nvPr>
        </p:nvSpPr>
        <p:spPr/>
        <p:txBody>
          <a:bodyPr>
            <a:normAutofit/>
          </a:bodyPr>
          <a:lstStyle/>
          <a:p>
            <a:pPr>
              <a:defRPr sz="2800"/>
            </a:pPr>
            <a:r>
              <a:rPr sz="2800" dirty="0"/>
              <a:t>In order to find the critical </a:t>
            </a:r>
            <a:r>
              <a:rPr lang="en-US" sz="2800" i="1" dirty="0"/>
              <a:t>t</a:t>
            </a:r>
            <a:r>
              <a:rPr sz="2800" dirty="0"/>
              <a:t>-value, we need the number of degrees of freedom, which is the smaller of the values</a:t>
            </a:r>
          </a:p>
        </p:txBody>
      </p:sp>
      <p:pic>
        <p:nvPicPr>
          <p:cNvPr id="5" name="Picture 4" descr="n subscript 1 minus 1 and n subscript 2 minus 1">
            <a:extLst>
              <a:ext uri="{FF2B5EF4-FFF2-40B4-BE49-F238E27FC236}">
                <a16:creationId xmlns:a16="http://schemas.microsoft.com/office/drawing/2014/main" id="{765239A8-8A05-5CFB-9ACF-66593833BE5D}"/>
              </a:ext>
            </a:extLst>
          </p:cNvPr>
          <p:cNvPicPr>
            <a:picLocks noChangeAspect="1"/>
          </p:cNvPicPr>
          <p:nvPr/>
        </p:nvPicPr>
        <p:blipFill>
          <a:blip r:embed="rId2"/>
          <a:stretch>
            <a:fillRect/>
          </a:stretch>
        </p:blipFill>
        <p:spPr>
          <a:xfrm>
            <a:off x="2057400" y="1901687"/>
            <a:ext cx="2286000" cy="536713"/>
          </a:xfrm>
          <a:prstGeom prst="rect">
            <a:avLst/>
          </a:prstGeom>
        </p:spPr>
      </p:pic>
      <p:pic>
        <p:nvPicPr>
          <p:cNvPr id="7" name="Picture 6" descr="n subscript 1 minus 1 equals eleven minus 1, that equals 10.&#10;Similarly, n subscript 2 minus 1 equals 10 minus 1, that equals 9.">
            <a:extLst>
              <a:ext uri="{FF2B5EF4-FFF2-40B4-BE49-F238E27FC236}">
                <a16:creationId xmlns:a16="http://schemas.microsoft.com/office/drawing/2014/main" id="{F351605E-70D6-B2E8-E1A8-F5786AAECEFA}"/>
              </a:ext>
            </a:extLst>
          </p:cNvPr>
          <p:cNvPicPr>
            <a:picLocks noChangeAspect="1"/>
          </p:cNvPicPr>
          <p:nvPr/>
        </p:nvPicPr>
        <p:blipFill>
          <a:blip r:embed="rId3"/>
          <a:stretch>
            <a:fillRect/>
          </a:stretch>
        </p:blipFill>
        <p:spPr>
          <a:xfrm>
            <a:off x="3505200" y="2551717"/>
            <a:ext cx="1828800" cy="1927123"/>
          </a:xfrm>
          <a:prstGeom prst="rect">
            <a:avLst/>
          </a:prstGeom>
        </p:spPr>
      </p:pic>
    </p:spTree>
    <p:extLst>
      <p:ext uri="{BB962C8B-B14F-4D97-AF65-F5344CB8AC3E}">
        <p14:creationId xmlns:p14="http://schemas.microsoft.com/office/powerpoint/2010/main" val="2912121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600" dirty="0"/>
              <a:t>Example 9.2.1: Finding the Margin of Error of a Confidence Interval for the Difference between Two Population Means with Unequal Variances (</a:t>
            </a:r>
            <a:r>
              <a:rPr sz="1600" i="1" dirty="0"/>
              <a:t>σ</a:t>
            </a:r>
            <a:r>
              <a:rPr sz="1600" dirty="0"/>
              <a:t> Unknown, Independent Samples)</a:t>
            </a:r>
            <a:r>
              <a:rPr lang="en-US" sz="1600" baseline="-25000" dirty="0"/>
              <a:t>4</a:t>
            </a:r>
            <a:endParaRPr sz="16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600" dirty="0"/>
                  <a:t>Thus, </a:t>
                </a:r>
                <a:r>
                  <a:rPr lang="en-US" sz="2600" i="1" dirty="0"/>
                  <a:t>df </a:t>
                </a:r>
                <a14:m>
                  <m:oMath xmlns:m="http://schemas.openxmlformats.org/officeDocument/2006/math">
                    <m:r>
                      <a:rPr lang="en-US" sz="2600">
                        <a:latin typeface="Cambria Math" panose="02040503050406030204" pitchFamily="18" charset="0"/>
                      </a:rPr>
                      <m:t>=</m:t>
                    </m:r>
                    <m:r>
                      <a:rPr lang="en-US" sz="2600">
                        <a:latin typeface="Cambria Math" panose="02040503050406030204" pitchFamily="18" charset="0"/>
                      </a:rPr>
                      <m:t>9</m:t>
                    </m:r>
                  </m:oMath>
                </a14:m>
                <a:r>
                  <a:rPr lang="en-US" sz="2600" dirty="0"/>
                  <a:t>. Since the level of confidence is </a:t>
                </a:r>
                <a14:m>
                  <m:oMath xmlns:m="http://schemas.openxmlformats.org/officeDocument/2006/math">
                    <m:r>
                      <a:rPr lang="en-US" sz="2600">
                        <a:latin typeface="Cambria Math" panose="02040503050406030204" pitchFamily="18" charset="0"/>
                      </a:rPr>
                      <m:t>95</m:t>
                    </m:r>
                    <m:r>
                      <a:rPr lang="en-US" sz="2600">
                        <a:latin typeface="Cambria Math" panose="02040503050406030204" pitchFamily="18" charset="0"/>
                      </a:rPr>
                      <m:t>%</m:t>
                    </m:r>
                  </m:oMath>
                </a14:m>
                <a:r>
                  <a:rPr lang="en-US" sz="2600" dirty="0"/>
                  <a:t>, </a:t>
                </a:r>
                <a:br>
                  <a:rPr lang="en-US" sz="2600" dirty="0"/>
                </a:br>
                <a:r>
                  <a:rPr lang="en-US" sz="2600" i="1" dirty="0">
                    <a:latin typeface="Calibri" panose="020F0502020204030204" pitchFamily="34" charset="0"/>
                    <a:ea typeface="Calibri" panose="020F0502020204030204" pitchFamily="34" charset="0"/>
                    <a:cs typeface="Calibri" panose="020F0502020204030204" pitchFamily="34" charset="0"/>
                  </a:rPr>
                  <a:t>α </a:t>
                </a:r>
                <a14:m>
                  <m:oMath xmlns:m="http://schemas.openxmlformats.org/officeDocument/2006/math">
                    <m:r>
                      <a:rPr lang="en-US" sz="2600">
                        <a:latin typeface="Cambria Math" panose="02040503050406030204" pitchFamily="18" charset="0"/>
                      </a:rPr>
                      <m:t>=</m:t>
                    </m:r>
                    <m:r>
                      <a:rPr lang="en-US" sz="2600">
                        <a:latin typeface="Cambria Math" panose="02040503050406030204" pitchFamily="18" charset="0"/>
                      </a:rPr>
                      <m:t>1</m:t>
                    </m:r>
                    <m:r>
                      <a:rPr lang="en-US" sz="2600">
                        <a:latin typeface="Cambria Math" panose="02040503050406030204" pitchFamily="18" charset="0"/>
                      </a:rPr>
                      <m:t>−</m:t>
                    </m:r>
                    <m:r>
                      <a:rPr lang="en-US" sz="2600">
                        <a:latin typeface="Cambria Math" panose="02040503050406030204" pitchFamily="18" charset="0"/>
                      </a:rPr>
                      <m:t>0</m:t>
                    </m:r>
                    <m:r>
                      <a:rPr lang="en-US" sz="2600">
                        <a:latin typeface="Cambria Math" panose="02040503050406030204" pitchFamily="18" charset="0"/>
                      </a:rPr>
                      <m:t>.</m:t>
                    </m:r>
                    <m:r>
                      <a:rPr lang="en-US" sz="2600">
                        <a:latin typeface="Cambria Math" panose="02040503050406030204" pitchFamily="18" charset="0"/>
                      </a:rPr>
                      <m:t>95</m:t>
                    </m:r>
                    <m:r>
                      <a:rPr lang="en-US" sz="2600">
                        <a:latin typeface="Cambria Math" panose="02040503050406030204" pitchFamily="18" charset="0"/>
                      </a:rPr>
                      <m:t>=</m:t>
                    </m:r>
                    <m:r>
                      <a:rPr lang="en-US" sz="2600">
                        <a:latin typeface="Cambria Math" panose="02040503050406030204" pitchFamily="18" charset="0"/>
                      </a:rPr>
                      <m:t>0</m:t>
                    </m:r>
                    <m:r>
                      <a:rPr lang="en-US" sz="2600">
                        <a:latin typeface="Cambria Math" panose="02040503050406030204" pitchFamily="18" charset="0"/>
                      </a:rPr>
                      <m:t>.</m:t>
                    </m:r>
                    <m:r>
                      <a:rPr lang="en-US" sz="2600">
                        <a:latin typeface="Cambria Math" panose="02040503050406030204" pitchFamily="18" charset="0"/>
                      </a:rPr>
                      <m:t>05</m:t>
                    </m:r>
                  </m:oMath>
                </a14:m>
                <a:r>
                  <a:rPr lang="en-US" sz="2600" dirty="0"/>
                  <a:t>. So, </a:t>
                </a:r>
                <a:br>
                  <a:rPr lang="en-US" sz="2600" dirty="0"/>
                </a:br>
                <a:endParaRPr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a:stretch>
              </a:blipFill>
            </p:spPr>
            <p:txBody>
              <a:bodyPr/>
              <a:lstStyle/>
              <a:p>
                <a:r>
                  <a:rPr lang="en-IN">
                    <a:noFill/>
                  </a:rPr>
                  <a:t> </a:t>
                </a:r>
              </a:p>
            </p:txBody>
          </p:sp>
        </mc:Fallback>
      </mc:AlternateContent>
      <p:pic>
        <p:nvPicPr>
          <p:cNvPr id="8" name="Picture 7" descr="t subscript alpha divided by 2 equals to t subscript 0.05 divided by 2 equals t subscript 0.025.">
            <a:extLst>
              <a:ext uri="{FF2B5EF4-FFF2-40B4-BE49-F238E27FC236}">
                <a16:creationId xmlns:a16="http://schemas.microsoft.com/office/drawing/2014/main" id="{EEFF661C-3775-06F8-A160-3BB856F000FC}"/>
              </a:ext>
            </a:extLst>
          </p:cNvPr>
          <p:cNvPicPr>
            <a:picLocks noChangeAspect="1"/>
          </p:cNvPicPr>
          <p:nvPr/>
        </p:nvPicPr>
        <p:blipFill>
          <a:blip r:embed="rId3"/>
          <a:stretch>
            <a:fillRect/>
          </a:stretch>
        </p:blipFill>
        <p:spPr>
          <a:xfrm>
            <a:off x="4038600" y="1490357"/>
            <a:ext cx="2314575" cy="457200"/>
          </a:xfrm>
          <a:prstGeom prst="rect">
            <a:avLst/>
          </a:prstGeom>
        </p:spPr>
      </p:pic>
      <p:sp>
        <p:nvSpPr>
          <p:cNvPr id="5" name="TextBox 4">
            <a:extLst>
              <a:ext uri="{FF2B5EF4-FFF2-40B4-BE49-F238E27FC236}">
                <a16:creationId xmlns:a16="http://schemas.microsoft.com/office/drawing/2014/main" id="{2B9435AE-6B65-CC41-8CD9-FF6828D19580}"/>
              </a:ext>
            </a:extLst>
          </p:cNvPr>
          <p:cNvSpPr txBox="1"/>
          <p:nvPr/>
        </p:nvSpPr>
        <p:spPr>
          <a:xfrm>
            <a:off x="495300" y="1943687"/>
            <a:ext cx="6591300" cy="492443"/>
          </a:xfrm>
          <a:prstGeom prst="rect">
            <a:avLst/>
          </a:prstGeom>
          <a:noFill/>
        </p:spPr>
        <p:txBody>
          <a:bodyPr wrap="square">
            <a:spAutoFit/>
          </a:bodyPr>
          <a:lstStyle/>
          <a:p>
            <a:r>
              <a:rPr lang="en-US" sz="2600" dirty="0"/>
              <a:t>For a </a:t>
            </a:r>
            <a:r>
              <a:rPr lang="en-US" sz="2600" i="1" dirty="0"/>
              <a:t>t</a:t>
            </a:r>
            <a:r>
              <a:rPr lang="en-US" sz="2600" dirty="0"/>
              <a:t>-distribution with </a:t>
            </a:r>
            <a:r>
              <a:rPr lang="en-US" sz="2600" dirty="0">
                <a:latin typeface="Cambria Math"/>
              </a:rPr>
              <a:t>9</a:t>
            </a:r>
            <a:r>
              <a:rPr lang="en-US" sz="2600" dirty="0"/>
              <a:t> degrees of freedom,</a:t>
            </a:r>
            <a:endParaRPr lang="en-IN" sz="2600" dirty="0"/>
          </a:p>
        </p:txBody>
      </p:sp>
      <p:pic>
        <p:nvPicPr>
          <p:cNvPr id="12" name="Picture 11" descr="t subscript 0.025 equals 2.262.">
            <a:extLst>
              <a:ext uri="{FF2B5EF4-FFF2-40B4-BE49-F238E27FC236}">
                <a16:creationId xmlns:a16="http://schemas.microsoft.com/office/drawing/2014/main" id="{DA2F89B1-99B0-C890-AE77-FA4A0E37C60B}"/>
              </a:ext>
            </a:extLst>
          </p:cNvPr>
          <p:cNvPicPr>
            <a:picLocks noChangeAspect="1"/>
          </p:cNvPicPr>
          <p:nvPr/>
        </p:nvPicPr>
        <p:blipFill>
          <a:blip r:embed="rId4"/>
          <a:stretch>
            <a:fillRect/>
          </a:stretch>
        </p:blipFill>
        <p:spPr>
          <a:xfrm>
            <a:off x="6881813" y="2024404"/>
            <a:ext cx="1704975" cy="419100"/>
          </a:xfrm>
          <a:prstGeom prst="rect">
            <a:avLst/>
          </a:prstGeom>
        </p:spPr>
      </p:pic>
      <p:sp>
        <p:nvSpPr>
          <p:cNvPr id="7" name="TextBox 6">
            <a:extLst>
              <a:ext uri="{FF2B5EF4-FFF2-40B4-BE49-F238E27FC236}">
                <a16:creationId xmlns:a16="http://schemas.microsoft.com/office/drawing/2014/main" id="{B6E68D86-89ED-D432-AB12-56DC39CAC8C4}"/>
              </a:ext>
            </a:extLst>
          </p:cNvPr>
          <p:cNvSpPr txBox="1"/>
          <p:nvPr/>
        </p:nvSpPr>
        <p:spPr>
          <a:xfrm>
            <a:off x="495300" y="2436130"/>
            <a:ext cx="7886700" cy="892552"/>
          </a:xfrm>
          <a:prstGeom prst="rect">
            <a:avLst/>
          </a:prstGeom>
          <a:noFill/>
        </p:spPr>
        <p:txBody>
          <a:bodyPr wrap="square">
            <a:spAutoFit/>
          </a:bodyPr>
          <a:lstStyle/>
          <a:p>
            <a:r>
              <a:rPr lang="en-US" sz="2600" dirty="0"/>
              <a:t>Substituting into the formula for the margin of error gives us the following.</a:t>
            </a:r>
            <a:endParaRPr lang="en-IN" sz="2600" dirty="0"/>
          </a:p>
        </p:txBody>
      </p:sp>
      <p:pic>
        <p:nvPicPr>
          <p:cNvPr id="10" name="Picture 9" descr="E equals t subscript alpha divided by 2, times square root of open fraction s subscript 1 squared divided by n subscript 1 close fraction, plus open fraction s subscript 2 squared divided by n subscript 2 close fraction.&#10;that equals 2.262 times square root of open fraction 2.460599 squared divided by 11 close fraction, plus open fraction 2.406011 squared divided by 10 close fraction.&#10;simplifying this we get approximately, 2.403797">
            <a:extLst>
              <a:ext uri="{FF2B5EF4-FFF2-40B4-BE49-F238E27FC236}">
                <a16:creationId xmlns:a16="http://schemas.microsoft.com/office/drawing/2014/main" id="{E8B90777-AA21-51BA-7C57-6BE630EF79F4}"/>
              </a:ext>
            </a:extLst>
          </p:cNvPr>
          <p:cNvPicPr>
            <a:picLocks noChangeAspect="1"/>
          </p:cNvPicPr>
          <p:nvPr/>
        </p:nvPicPr>
        <p:blipFill>
          <a:blip r:embed="rId5"/>
          <a:stretch>
            <a:fillRect/>
          </a:stretch>
        </p:blipFill>
        <p:spPr>
          <a:xfrm>
            <a:off x="2171700" y="3481694"/>
            <a:ext cx="4800600" cy="2382185"/>
          </a:xfrm>
          <a:prstGeom prst="rect">
            <a:avLst/>
          </a:prstGeom>
        </p:spPr>
      </p:pic>
    </p:spTree>
    <p:extLst>
      <p:ext uri="{BB962C8B-B14F-4D97-AF65-F5344CB8AC3E}">
        <p14:creationId xmlns:p14="http://schemas.microsoft.com/office/powerpoint/2010/main" val="3004663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Side Note</a:t>
            </a:r>
          </a:p>
        </p:txBody>
      </p:sp>
      <p:sp>
        <p:nvSpPr>
          <p:cNvPr id="3" name="Text Placeholder 2"/>
          <p:cNvSpPr>
            <a:spLocks noGrp="1"/>
          </p:cNvSpPr>
          <p:nvPr>
            <p:ph type="body" sz="quarter" idx="10"/>
          </p:nvPr>
        </p:nvSpPr>
        <p:spPr>
          <a:xfrm>
            <a:off x="457200" y="1082078"/>
            <a:ext cx="8229600" cy="1051522"/>
          </a:xfrm>
        </p:spPr>
        <p:txBody>
          <a:bodyPr>
            <a:normAutofit/>
          </a:bodyPr>
          <a:lstStyle/>
          <a:p>
            <a:pPr>
              <a:defRPr sz="2800"/>
            </a:pPr>
            <a:r>
              <a:rPr sz="2800" dirty="0"/>
              <a:t>The table for Critical Values of </a:t>
            </a:r>
            <a:r>
              <a:rPr lang="en-US" sz="2800" i="1" dirty="0"/>
              <a:t>t</a:t>
            </a:r>
            <a:r>
              <a:rPr lang="en-US" sz="2800" dirty="0"/>
              <a:t> </a:t>
            </a:r>
            <a:r>
              <a:rPr sz="2800" dirty="0"/>
              <a:t>can be accessed from the Tables button.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400" dirty="0"/>
              <a:t>Formula: Confidence Interval for the Difference between Two Population Means (</a:t>
            </a:r>
            <a:r>
              <a:rPr sz="2400" i="1" dirty="0"/>
              <a:t>σ</a:t>
            </a:r>
            <a:r>
              <a:rPr sz="2400" dirty="0"/>
              <a:t> Unknown, Independent Samples)</a:t>
            </a:r>
          </a:p>
        </p:txBody>
      </p:sp>
      <p:sp>
        <p:nvSpPr>
          <p:cNvPr id="3" name="Text Placeholder 2"/>
          <p:cNvSpPr>
            <a:spLocks noGrp="1"/>
          </p:cNvSpPr>
          <p:nvPr>
            <p:ph type="body" sz="quarter" idx="10"/>
          </p:nvPr>
        </p:nvSpPr>
        <p:spPr>
          <a:xfrm>
            <a:off x="457200" y="1082078"/>
            <a:ext cx="8229600" cy="4175722"/>
          </a:xfrm>
        </p:spPr>
        <p:txBody>
          <a:bodyPr>
            <a:normAutofit/>
          </a:bodyPr>
          <a:lstStyle/>
          <a:p>
            <a:r>
              <a:rPr sz="2800" dirty="0"/>
              <a:t>The confidence interval for the difference between two </a:t>
            </a:r>
            <a:r>
              <a:rPr dirty="0"/>
              <a:t>population</a:t>
            </a:r>
            <a:r>
              <a:rPr sz="2800" dirty="0"/>
              <a:t> means for independent data sets is given by</a:t>
            </a:r>
          </a:p>
          <a:p>
            <a:endParaRPr sz="2800" dirty="0"/>
          </a:p>
        </p:txBody>
      </p:sp>
      <p:pic>
        <p:nvPicPr>
          <p:cNvPr id="5" name="Picture 4" descr="open parentheses x bar subscript 1 minus x bar subscript 2 close parentheses minus E is less than mu subscript 1 minus mu subscript 2 is less than open parentheses x bar subscript 1 minus x bar subscript 2 close fraction plus E.&#10;Or, open parentheses x bar subscript 1 minus x bar subscript 2 close parentheses minus E, open parentheses x bar subscript 1 minus x bar subscript 2 close parentheses plus E">
            <a:extLst>
              <a:ext uri="{FF2B5EF4-FFF2-40B4-BE49-F238E27FC236}">
                <a16:creationId xmlns:a16="http://schemas.microsoft.com/office/drawing/2014/main" id="{D2731A77-342E-732D-2C1A-F43511C473C8}"/>
              </a:ext>
            </a:extLst>
          </p:cNvPr>
          <p:cNvPicPr>
            <a:picLocks noChangeAspect="1"/>
          </p:cNvPicPr>
          <p:nvPr/>
        </p:nvPicPr>
        <p:blipFill>
          <a:blip r:embed="rId2"/>
          <a:stretch>
            <a:fillRect/>
          </a:stretch>
        </p:blipFill>
        <p:spPr>
          <a:xfrm>
            <a:off x="2362200" y="1996407"/>
            <a:ext cx="4419600" cy="1485350"/>
          </a:xfrm>
          <a:prstGeom prst="rect">
            <a:avLst/>
          </a:prstGeom>
        </p:spPr>
      </p:pic>
      <p:pic>
        <p:nvPicPr>
          <p:cNvPr id="13" name="Picture 12" descr="where x bar subscript 1 and x bar subscript 2">
            <a:extLst>
              <a:ext uri="{FF2B5EF4-FFF2-40B4-BE49-F238E27FC236}">
                <a16:creationId xmlns:a16="http://schemas.microsoft.com/office/drawing/2014/main" id="{61ABB685-1C64-0759-C7AF-5AA060FA6DDD}"/>
              </a:ext>
            </a:extLst>
          </p:cNvPr>
          <p:cNvPicPr>
            <a:picLocks noChangeAspect="1"/>
          </p:cNvPicPr>
          <p:nvPr/>
        </p:nvPicPr>
        <p:blipFill>
          <a:blip r:embed="rId3"/>
          <a:stretch>
            <a:fillRect/>
          </a:stretch>
        </p:blipFill>
        <p:spPr>
          <a:xfrm>
            <a:off x="581025" y="3502526"/>
            <a:ext cx="2124075" cy="419100"/>
          </a:xfrm>
          <a:prstGeom prst="rect">
            <a:avLst/>
          </a:prstGeom>
        </p:spPr>
      </p:pic>
      <p:sp>
        <p:nvSpPr>
          <p:cNvPr id="8" name="TextBox 7">
            <a:extLst>
              <a:ext uri="{FF2B5EF4-FFF2-40B4-BE49-F238E27FC236}">
                <a16:creationId xmlns:a16="http://schemas.microsoft.com/office/drawing/2014/main" id="{AA9B89D4-44EC-0980-A7FC-EEA8E8C88C18}"/>
              </a:ext>
            </a:extLst>
          </p:cNvPr>
          <p:cNvSpPr txBox="1"/>
          <p:nvPr/>
        </p:nvSpPr>
        <p:spPr>
          <a:xfrm>
            <a:off x="2686050" y="3429000"/>
            <a:ext cx="4295774" cy="523220"/>
          </a:xfrm>
          <a:prstGeom prst="rect">
            <a:avLst/>
          </a:prstGeom>
          <a:noFill/>
        </p:spPr>
        <p:txBody>
          <a:bodyPr wrap="square">
            <a:spAutoFit/>
          </a:bodyPr>
          <a:lstStyle/>
          <a:p>
            <a:pPr>
              <a:defRPr sz="2800"/>
            </a:pPr>
            <a:r>
              <a:rPr lang="en-US" sz="2800" dirty="0">
                <a:solidFill>
                  <a:srgbClr val="000000"/>
                </a:solidFill>
              </a:rPr>
              <a:t>are the two sample means,</a:t>
            </a:r>
          </a:p>
        </p:txBody>
      </p:sp>
      <p:pic>
        <p:nvPicPr>
          <p:cNvPr id="15" name="Picture 14" descr="Open parenthesis x bar subscript 1 minus x bar subscript 2 closed parenthesis">
            <a:extLst>
              <a:ext uri="{FF2B5EF4-FFF2-40B4-BE49-F238E27FC236}">
                <a16:creationId xmlns:a16="http://schemas.microsoft.com/office/drawing/2014/main" id="{BAB011E4-CAA9-1980-01A8-735C7D4FBE36}"/>
              </a:ext>
            </a:extLst>
          </p:cNvPr>
          <p:cNvPicPr>
            <a:picLocks noChangeAspect="1"/>
          </p:cNvPicPr>
          <p:nvPr/>
        </p:nvPicPr>
        <p:blipFill>
          <a:blip r:embed="rId4"/>
          <a:stretch>
            <a:fillRect/>
          </a:stretch>
        </p:blipFill>
        <p:spPr>
          <a:xfrm>
            <a:off x="556297" y="3942395"/>
            <a:ext cx="1133475" cy="466725"/>
          </a:xfrm>
          <a:prstGeom prst="rect">
            <a:avLst/>
          </a:prstGeom>
        </p:spPr>
      </p:pic>
      <p:sp>
        <p:nvSpPr>
          <p:cNvPr id="10" name="TextBox 9">
            <a:extLst>
              <a:ext uri="{FF2B5EF4-FFF2-40B4-BE49-F238E27FC236}">
                <a16:creationId xmlns:a16="http://schemas.microsoft.com/office/drawing/2014/main" id="{CF1B1C43-DFF4-886F-8C52-2AA1D1C16BE9}"/>
              </a:ext>
            </a:extLst>
          </p:cNvPr>
          <p:cNvSpPr txBox="1"/>
          <p:nvPr/>
        </p:nvSpPr>
        <p:spPr>
          <a:xfrm>
            <a:off x="1595438" y="3898661"/>
            <a:ext cx="5953124" cy="523220"/>
          </a:xfrm>
          <a:prstGeom prst="rect">
            <a:avLst/>
          </a:prstGeom>
          <a:noFill/>
        </p:spPr>
        <p:txBody>
          <a:bodyPr wrap="square">
            <a:spAutoFit/>
          </a:bodyPr>
          <a:lstStyle/>
          <a:p>
            <a:r>
              <a:rPr lang="en-US" sz="2800" dirty="0">
                <a:solidFill>
                  <a:srgbClr val="000000"/>
                </a:solidFill>
              </a:rPr>
              <a:t>is the point estimate for the difference </a:t>
            </a:r>
            <a:endParaRPr lang="en-IN" sz="2800" dirty="0">
              <a:solidFill>
                <a:srgbClr val="000000"/>
              </a:solidFill>
            </a:endParaRPr>
          </a:p>
        </p:txBody>
      </p:sp>
      <p:sp>
        <p:nvSpPr>
          <p:cNvPr id="12" name="TextBox 11">
            <a:extLst>
              <a:ext uri="{FF2B5EF4-FFF2-40B4-BE49-F238E27FC236}">
                <a16:creationId xmlns:a16="http://schemas.microsoft.com/office/drawing/2014/main" id="{C7BF801F-DAB3-368C-2EE5-089CBA04B23F}"/>
              </a:ext>
            </a:extLst>
          </p:cNvPr>
          <p:cNvSpPr txBox="1"/>
          <p:nvPr/>
        </p:nvSpPr>
        <p:spPr>
          <a:xfrm>
            <a:off x="547394" y="4303693"/>
            <a:ext cx="4862806" cy="523220"/>
          </a:xfrm>
          <a:prstGeom prst="rect">
            <a:avLst/>
          </a:prstGeom>
          <a:noFill/>
        </p:spPr>
        <p:txBody>
          <a:bodyPr wrap="square">
            <a:spAutoFit/>
          </a:bodyPr>
          <a:lstStyle/>
          <a:p>
            <a:r>
              <a:rPr lang="en-IN" sz="2800" dirty="0">
                <a:solidFill>
                  <a:srgbClr val="000000"/>
                </a:solidFill>
              </a:rPr>
              <a:t>between the population means, </a:t>
            </a:r>
          </a:p>
        </p:txBody>
      </p:sp>
      <p:pic>
        <p:nvPicPr>
          <p:cNvPr id="7" name="Picture 6" descr="mu subscript 1 minus mu subscript 2">
            <a:extLst>
              <a:ext uri="{FF2B5EF4-FFF2-40B4-BE49-F238E27FC236}">
                <a16:creationId xmlns:a16="http://schemas.microsoft.com/office/drawing/2014/main" id="{01496995-461C-B41E-3E2D-FDA533F3CDA6}"/>
              </a:ext>
            </a:extLst>
          </p:cNvPr>
          <p:cNvPicPr>
            <a:picLocks noChangeAspect="1"/>
          </p:cNvPicPr>
          <p:nvPr/>
        </p:nvPicPr>
        <p:blipFill>
          <a:blip r:embed="rId5"/>
          <a:stretch>
            <a:fillRect/>
          </a:stretch>
        </p:blipFill>
        <p:spPr>
          <a:xfrm>
            <a:off x="5324475" y="4386561"/>
            <a:ext cx="1000125" cy="419100"/>
          </a:xfrm>
          <a:prstGeom prst="rect">
            <a:avLst/>
          </a:prstGeom>
        </p:spPr>
      </p:pic>
      <p:sp>
        <p:nvSpPr>
          <p:cNvPr id="21" name="TextBox 20">
            <a:extLst>
              <a:ext uri="{FF2B5EF4-FFF2-40B4-BE49-F238E27FC236}">
                <a16:creationId xmlns:a16="http://schemas.microsoft.com/office/drawing/2014/main" id="{CEFD11FC-F4F3-3849-2A4C-BB0B58C16E51}"/>
              </a:ext>
            </a:extLst>
          </p:cNvPr>
          <p:cNvSpPr txBox="1"/>
          <p:nvPr/>
        </p:nvSpPr>
        <p:spPr>
          <a:xfrm>
            <a:off x="547395" y="4740961"/>
            <a:ext cx="4634206" cy="523220"/>
          </a:xfrm>
          <a:prstGeom prst="rect">
            <a:avLst/>
          </a:prstGeom>
          <a:noFill/>
        </p:spPr>
        <p:txBody>
          <a:bodyPr wrap="square">
            <a:spAutoFit/>
          </a:bodyPr>
          <a:lstStyle/>
          <a:p>
            <a:r>
              <a:rPr lang="en-IN" sz="2800" dirty="0">
                <a:solidFill>
                  <a:srgbClr val="000000"/>
                </a:solidFill>
              </a:rPr>
              <a:t>and </a:t>
            </a:r>
            <a:r>
              <a:rPr lang="en-IN" sz="2800" i="1" dirty="0">
                <a:solidFill>
                  <a:srgbClr val="000000"/>
                </a:solidFill>
              </a:rPr>
              <a:t>E </a:t>
            </a:r>
            <a:r>
              <a:rPr lang="en-IN" sz="2800" dirty="0">
                <a:solidFill>
                  <a:srgbClr val="000000"/>
                </a:solidFill>
              </a:rPr>
              <a:t>is the margin of error.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Rounding Rule</a:t>
            </a:r>
          </a:p>
        </p:txBody>
      </p:sp>
      <p:sp>
        <p:nvSpPr>
          <p:cNvPr id="3" name="Text Placeholder 2"/>
          <p:cNvSpPr>
            <a:spLocks noGrp="1"/>
          </p:cNvSpPr>
          <p:nvPr>
            <p:ph type="body" sz="quarter" idx="10"/>
          </p:nvPr>
        </p:nvSpPr>
        <p:spPr>
          <a:xfrm>
            <a:off x="457200" y="1082078"/>
            <a:ext cx="8229600" cy="3718522"/>
          </a:xfrm>
        </p:spPr>
        <p:txBody>
          <a:bodyPr>
            <a:normAutofit/>
          </a:bodyPr>
          <a:lstStyle/>
          <a:p>
            <a:r>
              <a:rPr sz="2800"/>
              <a:t>Round the endpoints of a confidence interval for the difference between two population means as follows:</a:t>
            </a:r>
          </a:p>
          <a:p>
            <a:pPr marL="514350" indent="-514350">
              <a:buFont typeface="+mj-lt"/>
              <a:buChar char="•"/>
              <a:defRPr sz="2800"/>
            </a:pPr>
            <a:r>
              <a:t>​</a:t>
            </a:r>
            <a:r>
              <a:rPr sz="2800"/>
              <a:t>If sample data are given, round to one more decimal place than the largest number of decimal places in the given data.</a:t>
            </a:r>
          </a:p>
          <a:p>
            <a:pPr marL="514350" indent="-514350">
              <a:buFont typeface="+mj-lt"/>
              <a:buChar char="•"/>
              <a:defRPr sz="2800"/>
            </a:pPr>
            <a:r>
              <a:t>​</a:t>
            </a:r>
            <a:r>
              <a:rPr sz="2800"/>
              <a:t>If statistics are given, round to the same number of decimal places as given in the standard deviation or variance.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1865</TotalTime>
  <Words>2605</Words>
  <Application>Microsoft Office PowerPoint</Application>
  <PresentationFormat>On-screen Show (4:3)</PresentationFormat>
  <Paragraphs>103</Paragraphs>
  <Slides>31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Calibri</vt:lpstr>
      <vt:lpstr>Courier New</vt:lpstr>
      <vt:lpstr>Arial</vt:lpstr>
      <vt:lpstr>Cambria Math</vt:lpstr>
      <vt:lpstr>Office Theme</vt:lpstr>
      <vt:lpstr>Section 9.2</vt:lpstr>
      <vt:lpstr>Formula: Margin of Error of a Confidence Interval for the Difference between Two Population Means With Unequal Variances (σ Unknown, Independent Samples)</vt:lpstr>
      <vt:lpstr>Example 9.2.1: Finding the Margin of Error of a Confidence Interval for the Difference between Two Population Means with Unequal Variances (σ Unknown, Independent Samples) 1</vt:lpstr>
      <vt:lpstr>Example 9.2.1: Finding the Margin of Error of a Confidence Interval for the Difference between Two Population Means with Unequal Variances (σ Unknown, Independent Samples)2</vt:lpstr>
      <vt:lpstr>Example 9.2.1: Finding the Margin of Error of a Confidence Interval for the Difference between Two Population Means with Unequal Variances (σ Unknown, Independent Samples)3</vt:lpstr>
      <vt:lpstr>Example 9.2.1: Finding the Margin of Error of a Confidence Interval for the Difference between Two Population Means with Unequal Variances (σ Unknown, Independent Samples)4</vt:lpstr>
      <vt:lpstr>Side Note</vt:lpstr>
      <vt:lpstr>Formula: Confidence Interval for the Difference between Two Population Means (σ Unknown, Independent Samples)</vt:lpstr>
      <vt:lpstr>Rounding Rule</vt:lpstr>
      <vt:lpstr>Example 9.2.2: Constructing a Confidence Interval for the Difference between Two Population Means with Unequal Variances (σ Unknown, Independent Samples)1</vt:lpstr>
      <vt:lpstr>Example 9.2.2: Constructing a Confidence Interval for the Difference between Two Population Means with Unequal Variances (σ Unknown, Independent Samples)2</vt:lpstr>
      <vt:lpstr>Example 9.2.2: Constructing a Confidence Interval for the Difference between Two Population Means with Unequal Variances (σ Unknown, Independent Samples)3</vt:lpstr>
      <vt:lpstr>Example 9.2.2: Constructing a Confidence Interval for the Difference between Two Population Means with Unequal Variances (σ Unknown, Independent Samples)4</vt:lpstr>
      <vt:lpstr>Example 9.2.2: Constructing a Confidence Interval for the Difference between Two Population Means with Unequal Variances (σ Unknown, Independent Samples)5</vt:lpstr>
      <vt:lpstr>Example 9.2.2: Constructing a Confidence Interval for the Difference between Two Population Means with Unequal Variances (σ Unknown, Independent Samples)6</vt:lpstr>
      <vt:lpstr>Example 9.2.2: Constructing a Confidence Interval for the Difference between Two Population Means with Unequal Variances (σ Unknown, Independent Samples)7</vt:lpstr>
      <vt:lpstr>Example 9.2.2: Constructing a Confidence Interval for the Difference between Two Population Means with Unequal Variances (σ Unknown, Independent Samples)8</vt:lpstr>
      <vt:lpstr>Example 9.2.2: Constructing a Confidence Interval for the Difference between Two Population Means with Unequal Variances (σ Unknown, Independent Samples)9</vt:lpstr>
      <vt:lpstr>Example 9.2.2: Constructing a Confidence Interval for the Difference between Two Population Means with Unequal Variances (σ Unknown, Independent Samples)10</vt:lpstr>
      <vt:lpstr>Technology</vt:lpstr>
      <vt:lpstr>Formula: Margin of Error of a Confidence Interval for the Difference between Two Population Means with Equal Variances (σ Unknown, Independent Samples)</vt:lpstr>
      <vt:lpstr>Example 9.2.3: Constructing a Confidence Interval for the Difference between Two Population Means with Equal Variances (σ Unknown, Independent Samples)1</vt:lpstr>
      <vt:lpstr>Example 9.2.3: Constructing a Confidence Interval for the Difference between Two Population Means with Equal Variances (σ Unknown, Independent Samples)2</vt:lpstr>
      <vt:lpstr>Example 9.2.3: Constructing a Confidence Interval for the Difference between Two Population Means with Equal Variances (σ Unknown, Independent Samples)3</vt:lpstr>
      <vt:lpstr>Example 9.2.3: Constructing a Confidence Interval for the Difference between Two Population Means with Equal Variances (σ Unknown, Independent Samples)4</vt:lpstr>
      <vt:lpstr>Example 9.2.3: Constructing a Confidence Interval for the Difference between Two Population Means with Equal Variances (σ Unknown, Independent Samples)5</vt:lpstr>
      <vt:lpstr>Example 9.2.3: Constructing a Confidence Interval for the Difference between Two Population Means with Equal Variances (σ Unknown, Independent Samples)6</vt:lpstr>
      <vt:lpstr>Example 9.2.3: Constructing a Confidence Interval for the Difference between Two Population Means with Equal Variances (σ Unknown, Independent Samples)7</vt:lpstr>
      <vt:lpstr>Example 9.2.3: Constructing a Confidence Interval for the Difference between Two Population Means with Equal Variances (σ Unknown, Independent Samples)8</vt:lpstr>
      <vt:lpstr>Example 9.2.3: Constructing a Confidence Interval for the Difference between Two Population Means with Equal Variances (σ Unknown, Independent Samples)9</vt:lpstr>
      <vt:lpstr>Example 9.2.3: Constructing a Confidence Interval for the Difference between Two Population Means with Equal Variances (σ Unknown, Independent Samples)10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196</cp:revision>
  <dcterms:created xsi:type="dcterms:W3CDTF">2013-04-26T14:43:13Z</dcterms:created>
  <dcterms:modified xsi:type="dcterms:W3CDTF">2025-08-20T06:22:09Z</dcterms:modified>
</cp:coreProperties>
</file>