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257" r:id="rId3"/>
    <p:sldId id="258" r:id="rId4"/>
    <p:sldId id="259" r:id="rId5"/>
    <p:sldId id="260" r:id="rId6"/>
    <p:sldId id="261" r:id="rId7"/>
    <p:sldId id="262" r:id="rId8"/>
    <p:sldId id="263" r:id="rId9"/>
    <p:sldId id="278" r:id="rId10"/>
    <p:sldId id="264" r:id="rId11"/>
    <p:sldId id="265" r:id="rId12"/>
    <p:sldId id="266" r:id="rId13"/>
    <p:sldId id="267" r:id="rId14"/>
    <p:sldId id="268" r:id="rId15"/>
    <p:sldId id="280" r:id="rId16"/>
    <p:sldId id="269" r:id="rId17"/>
    <p:sldId id="281" r:id="rId18"/>
    <p:sldId id="270" r:id="rId19"/>
    <p:sldId id="271" r:id="rId20"/>
    <p:sldId id="272" r:id="rId21"/>
    <p:sldId id="273" r:id="rId22"/>
    <p:sldId id="274" r:id="rId23"/>
    <p:sldId id="275" r:id="rId24"/>
    <p:sldId id="276" r:id="rId25"/>
    <p:sldId id="277" r:id="rId26"/>
  </p:sldIdLst>
  <p:sldSz cx="9144000" cy="6858000" type="screen4x3"/>
  <p:notesSz cx="6858000" cy="9144000"/>
  <p:embeddedFontLst>
    <p:embeddedFont>
      <p:font typeface="Cambria Math" panose="02040503050406030204" pitchFamily="18" charset="0"/>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indhusha" initials="S" lastIdx="3" clrIdx="1">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99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89527" y="1052733"/>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7.xml"/><Relationship Id="rId5" Type="http://schemas.openxmlformats.org/officeDocument/2006/relationships/image" Target="../media/image16.emf"/><Relationship Id="rId4" Type="http://schemas.openxmlformats.org/officeDocument/2006/relationships/image" Target="../media/image15.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3.xml"/><Relationship Id="rId6" Type="http://schemas.openxmlformats.org/officeDocument/2006/relationships/image" Target="../media/image24.png"/></Relationships>
</file>

<file path=ppt/slides/_rels/slide1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9.png"/><Relationship Id="rId1" Type="http://schemas.openxmlformats.org/officeDocument/2006/relationships/slideLayout" Target="../slideLayouts/slideLayout3.xml"/><Relationship Id="rId4" Type="http://schemas.openxmlformats.org/officeDocument/2006/relationships/image" Target="../media/image25.emf"/></Relationships>
</file>

<file path=ppt/slides/_rels/slide21.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 Id="rId4" Type="http://schemas.openxmlformats.org/officeDocument/2006/relationships/image" Target="../media/image28.png"/></Relationships>
</file>

<file path=ppt/slides/_rels/slide22.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8.emf"/><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6.png"/><Relationship Id="rId1" Type="http://schemas.openxmlformats.org/officeDocument/2006/relationships/slideLayout" Target="../slideLayouts/slideLayout3.xml"/><Relationship Id="rId4" Type="http://schemas.openxmlformats.org/officeDocument/2006/relationships/image" Target="../media/image3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9.png"/><Relationship Id="rId1" Type="http://schemas.openxmlformats.org/officeDocument/2006/relationships/slideLayout" Target="../slideLayouts/slideLayout3.xml"/><Relationship Id="rId4" Type="http://schemas.openxmlformats.org/officeDocument/2006/relationships/image" Target="../media/image9.emf"/></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2.png"/><Relationship Id="rId1" Type="http://schemas.openxmlformats.org/officeDocument/2006/relationships/slideLayout" Target="../slideLayouts/slideLayout3.xml"/><Relationship Id="rId4" Type="http://schemas.openxmlformats.org/officeDocument/2006/relationships/image" Target="../media/image11.emf"/></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5.png"/><Relationship Id="rId1" Type="http://schemas.openxmlformats.org/officeDocument/2006/relationships/slideLayout" Target="../slideLayouts/slideLayout3.xml"/><Relationship Id="rId5" Type="http://schemas.openxmlformats.org/officeDocument/2006/relationships/image" Target="../media/image15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9.1</a:t>
            </a:r>
          </a:p>
        </p:txBody>
      </p:sp>
      <p:sp>
        <p:nvSpPr>
          <p:cNvPr id="2" name="Text Placeholder 1"/>
          <p:cNvSpPr>
            <a:spLocks noGrp="1"/>
          </p:cNvSpPr>
          <p:nvPr>
            <p:ph type="body" sz="quarter" idx="10"/>
          </p:nvPr>
        </p:nvSpPr>
        <p:spPr/>
        <p:txBody>
          <a:bodyPr/>
          <a:lstStyle/>
          <a:p>
            <a:pPr algn="ctr"/>
            <a:r>
              <a:rPr dirty="0"/>
              <a:t>Comparing Two Population Means (Sigma Known</a:t>
            </a:r>
            <a:r>
              <a:rPr lang="en-US" dirty="0"/>
              <a:t>, Independent Samples</a:t>
            </a:r>
            <a:r>
              <a:rPr dirty="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sz="2800" dirty="0"/>
              <a:t>Formula: Confidence Interval for the Difference between Two Population Means (Independent Samples)</a:t>
            </a:r>
          </a:p>
        </p:txBody>
      </p:sp>
      <p:sp>
        <p:nvSpPr>
          <p:cNvPr id="3" name="Text Placeholder 2"/>
          <p:cNvSpPr>
            <a:spLocks noGrp="1"/>
          </p:cNvSpPr>
          <p:nvPr>
            <p:ph type="body" sz="quarter" idx="10"/>
          </p:nvPr>
        </p:nvSpPr>
        <p:spPr>
          <a:xfrm>
            <a:off x="457200" y="1082078"/>
            <a:ext cx="8229600" cy="4404322"/>
          </a:xfrm>
        </p:spPr>
        <p:txBody>
          <a:bodyPr>
            <a:normAutofit/>
          </a:bodyPr>
          <a:lstStyle/>
          <a:p>
            <a:r>
              <a:rPr sz="2800" dirty="0"/>
              <a:t>The confidence interval for the difference between two population means for independent data sets is given by</a:t>
            </a:r>
          </a:p>
          <a:p>
            <a:endParaRPr sz="2800" dirty="0"/>
          </a:p>
        </p:txBody>
      </p:sp>
      <p:pic>
        <p:nvPicPr>
          <p:cNvPr id="8" name="Picture 7" descr="x bar subscript 1 minus x bar subscript 2, minus E, is less than mu subscript 1 minus mu subscript 2, which is less than x bar subscript 1 minus x bar subscript 2, plus E.&#10;Or the interval is x bar subscript 1 minus x bar subscript 2, minus E, to x bar subscript 1 minus x bar subscript 2, plus E.">
            <a:extLst>
              <a:ext uri="{FF2B5EF4-FFF2-40B4-BE49-F238E27FC236}">
                <a16:creationId xmlns:a16="http://schemas.microsoft.com/office/drawing/2014/main" id="{BF46EBE9-8174-375C-406A-9E2C6310F7B2}"/>
              </a:ext>
            </a:extLst>
          </p:cNvPr>
          <p:cNvPicPr>
            <a:picLocks noChangeAspect="1"/>
          </p:cNvPicPr>
          <p:nvPr/>
        </p:nvPicPr>
        <p:blipFill>
          <a:blip r:embed="rId2"/>
          <a:stretch>
            <a:fillRect/>
          </a:stretch>
        </p:blipFill>
        <p:spPr>
          <a:xfrm>
            <a:off x="2262187" y="2020383"/>
            <a:ext cx="4619625" cy="1552575"/>
          </a:xfrm>
          <a:prstGeom prst="rect">
            <a:avLst/>
          </a:prstGeom>
        </p:spPr>
      </p:pic>
      <p:pic>
        <p:nvPicPr>
          <p:cNvPr id="13" name="Picture 12" descr="where x bar subscript 1 and x bar subscript 2">
            <a:extLst>
              <a:ext uri="{FF2B5EF4-FFF2-40B4-BE49-F238E27FC236}">
                <a16:creationId xmlns:a16="http://schemas.microsoft.com/office/drawing/2014/main" id="{6EE8A91A-4EDB-0AED-A8ED-6FB775F23972}"/>
              </a:ext>
            </a:extLst>
          </p:cNvPr>
          <p:cNvPicPr>
            <a:picLocks noChangeAspect="1"/>
          </p:cNvPicPr>
          <p:nvPr/>
        </p:nvPicPr>
        <p:blipFill>
          <a:blip r:embed="rId3"/>
          <a:stretch>
            <a:fillRect/>
          </a:stretch>
        </p:blipFill>
        <p:spPr>
          <a:xfrm>
            <a:off x="582900" y="3621885"/>
            <a:ext cx="2124075" cy="419100"/>
          </a:xfrm>
          <a:prstGeom prst="rect">
            <a:avLst/>
          </a:prstGeom>
        </p:spPr>
      </p:pic>
      <p:sp>
        <p:nvSpPr>
          <p:cNvPr id="7" name="TextBox 6">
            <a:extLst>
              <a:ext uri="{FF2B5EF4-FFF2-40B4-BE49-F238E27FC236}">
                <a16:creationId xmlns:a16="http://schemas.microsoft.com/office/drawing/2014/main" id="{D2660BEC-9D9C-63D9-967B-D0AAA1EA28CA}"/>
              </a:ext>
            </a:extLst>
          </p:cNvPr>
          <p:cNvSpPr txBox="1"/>
          <p:nvPr/>
        </p:nvSpPr>
        <p:spPr>
          <a:xfrm>
            <a:off x="2706975" y="3539597"/>
            <a:ext cx="4114800" cy="523220"/>
          </a:xfrm>
          <a:prstGeom prst="rect">
            <a:avLst/>
          </a:prstGeom>
          <a:noFill/>
        </p:spPr>
        <p:txBody>
          <a:bodyPr wrap="square">
            <a:spAutoFit/>
          </a:bodyPr>
          <a:lstStyle/>
          <a:p>
            <a:pPr>
              <a:defRPr sz="2800"/>
            </a:pPr>
            <a:r>
              <a:rPr lang="en-US" sz="2800" dirty="0">
                <a:solidFill>
                  <a:srgbClr val="000000"/>
                </a:solidFill>
              </a:rPr>
              <a:t>are the two sample means,</a:t>
            </a:r>
          </a:p>
        </p:txBody>
      </p:sp>
      <p:pic>
        <p:nvPicPr>
          <p:cNvPr id="15" name="Picture 14" descr="x bar subscript 1 minus x bar subscript 2, in parentheses.">
            <a:extLst>
              <a:ext uri="{FF2B5EF4-FFF2-40B4-BE49-F238E27FC236}">
                <a16:creationId xmlns:a16="http://schemas.microsoft.com/office/drawing/2014/main" id="{A91F6D44-D03D-B403-4766-AC905C690A55}"/>
              </a:ext>
            </a:extLst>
          </p:cNvPr>
          <p:cNvPicPr>
            <a:picLocks noChangeAspect="1"/>
          </p:cNvPicPr>
          <p:nvPr/>
        </p:nvPicPr>
        <p:blipFill>
          <a:blip r:embed="rId4"/>
          <a:stretch>
            <a:fillRect/>
          </a:stretch>
        </p:blipFill>
        <p:spPr>
          <a:xfrm>
            <a:off x="601949" y="4038600"/>
            <a:ext cx="1150651" cy="477813"/>
          </a:xfrm>
          <a:prstGeom prst="rect">
            <a:avLst/>
          </a:prstGeom>
        </p:spPr>
      </p:pic>
      <p:sp>
        <p:nvSpPr>
          <p:cNvPr id="10" name="TextBox 9">
            <a:extLst>
              <a:ext uri="{FF2B5EF4-FFF2-40B4-BE49-F238E27FC236}">
                <a16:creationId xmlns:a16="http://schemas.microsoft.com/office/drawing/2014/main" id="{7AD7FBCD-9DBA-0C80-29C1-F366F8482067}"/>
              </a:ext>
            </a:extLst>
          </p:cNvPr>
          <p:cNvSpPr txBox="1"/>
          <p:nvPr/>
        </p:nvSpPr>
        <p:spPr>
          <a:xfrm>
            <a:off x="1733551" y="4009104"/>
            <a:ext cx="6334124" cy="523220"/>
          </a:xfrm>
          <a:prstGeom prst="rect">
            <a:avLst/>
          </a:prstGeom>
          <a:noFill/>
        </p:spPr>
        <p:txBody>
          <a:bodyPr wrap="square">
            <a:spAutoFit/>
          </a:bodyPr>
          <a:lstStyle/>
          <a:p>
            <a:r>
              <a:rPr lang="en-US" sz="2800" dirty="0">
                <a:solidFill>
                  <a:srgbClr val="000000"/>
                </a:solidFill>
              </a:rPr>
              <a:t>is the point estimate for the difference</a:t>
            </a:r>
            <a:endParaRPr lang="en-IN" sz="2800" dirty="0">
              <a:solidFill>
                <a:srgbClr val="000000"/>
              </a:solidFill>
            </a:endParaRPr>
          </a:p>
        </p:txBody>
      </p:sp>
      <p:sp>
        <p:nvSpPr>
          <p:cNvPr id="12" name="TextBox 11">
            <a:extLst>
              <a:ext uri="{FF2B5EF4-FFF2-40B4-BE49-F238E27FC236}">
                <a16:creationId xmlns:a16="http://schemas.microsoft.com/office/drawing/2014/main" id="{02868DCA-8650-CB92-0874-E96DECEDE8C3}"/>
              </a:ext>
            </a:extLst>
          </p:cNvPr>
          <p:cNvSpPr txBox="1"/>
          <p:nvPr/>
        </p:nvSpPr>
        <p:spPr>
          <a:xfrm>
            <a:off x="538800" y="4483397"/>
            <a:ext cx="7690800" cy="523220"/>
          </a:xfrm>
          <a:prstGeom prst="rect">
            <a:avLst/>
          </a:prstGeom>
          <a:noFill/>
        </p:spPr>
        <p:txBody>
          <a:bodyPr wrap="square">
            <a:spAutoFit/>
          </a:bodyPr>
          <a:lstStyle/>
          <a:p>
            <a:r>
              <a:rPr lang="en-IN" sz="2800" dirty="0">
                <a:solidFill>
                  <a:srgbClr val="000000"/>
                </a:solidFill>
              </a:rPr>
              <a:t>between the population means, </a:t>
            </a:r>
          </a:p>
        </p:txBody>
      </p:sp>
      <p:pic>
        <p:nvPicPr>
          <p:cNvPr id="14" name="Picture 13" descr="mu subscript 1 minus mu subscript 2">
            <a:extLst>
              <a:ext uri="{FF2B5EF4-FFF2-40B4-BE49-F238E27FC236}">
                <a16:creationId xmlns:a16="http://schemas.microsoft.com/office/drawing/2014/main" id="{4C812322-FCFF-CAA4-0563-FDC0A402505E}"/>
              </a:ext>
            </a:extLst>
          </p:cNvPr>
          <p:cNvPicPr>
            <a:picLocks noChangeAspect="1"/>
          </p:cNvPicPr>
          <p:nvPr/>
        </p:nvPicPr>
        <p:blipFill>
          <a:blip r:embed="rId5"/>
          <a:stretch>
            <a:fillRect/>
          </a:stretch>
        </p:blipFill>
        <p:spPr>
          <a:xfrm>
            <a:off x="5324475" y="4568209"/>
            <a:ext cx="1000125" cy="419100"/>
          </a:xfrm>
          <a:prstGeom prst="rect">
            <a:avLst/>
          </a:prstGeom>
        </p:spPr>
      </p:pic>
      <p:sp>
        <p:nvSpPr>
          <p:cNvPr id="19" name="TextBox 18">
            <a:extLst>
              <a:ext uri="{FF2B5EF4-FFF2-40B4-BE49-F238E27FC236}">
                <a16:creationId xmlns:a16="http://schemas.microsoft.com/office/drawing/2014/main" id="{0604ADE8-FC5A-CBFB-7942-9064D27D7817}"/>
              </a:ext>
            </a:extLst>
          </p:cNvPr>
          <p:cNvSpPr txBox="1"/>
          <p:nvPr/>
        </p:nvSpPr>
        <p:spPr>
          <a:xfrm>
            <a:off x="543716" y="4919543"/>
            <a:ext cx="4637884" cy="523220"/>
          </a:xfrm>
          <a:prstGeom prst="rect">
            <a:avLst/>
          </a:prstGeom>
          <a:noFill/>
        </p:spPr>
        <p:txBody>
          <a:bodyPr wrap="square">
            <a:spAutoFit/>
          </a:bodyPr>
          <a:lstStyle/>
          <a:p>
            <a:r>
              <a:rPr lang="en-IN" sz="2800" dirty="0">
                <a:solidFill>
                  <a:srgbClr val="000000"/>
                </a:solidFill>
              </a:rPr>
              <a:t>and </a:t>
            </a:r>
            <a:r>
              <a:rPr lang="en-IN" sz="2800" i="1" dirty="0">
                <a:solidFill>
                  <a:srgbClr val="000000"/>
                </a:solidFill>
              </a:rPr>
              <a:t>E </a:t>
            </a:r>
            <a:r>
              <a:rPr lang="en-IN" sz="2800" dirty="0">
                <a:solidFill>
                  <a:srgbClr val="000000"/>
                </a:solidFill>
              </a:rPr>
              <a:t>is the margin of error.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Rounding Rule</a:t>
            </a:r>
            <a:r>
              <a:rPr lang="en-US" sz="3200" baseline="-25000" dirty="0"/>
              <a:t>2</a:t>
            </a:r>
            <a:endParaRPr dirty="0"/>
          </a:p>
        </p:txBody>
      </p:sp>
      <p:sp>
        <p:nvSpPr>
          <p:cNvPr id="3" name="Text Placeholder 2"/>
          <p:cNvSpPr>
            <a:spLocks noGrp="1"/>
          </p:cNvSpPr>
          <p:nvPr>
            <p:ph type="body" sz="quarter" idx="10"/>
          </p:nvPr>
        </p:nvSpPr>
        <p:spPr>
          <a:xfrm>
            <a:off x="457200" y="1082078"/>
            <a:ext cx="8229600" cy="3718522"/>
          </a:xfrm>
        </p:spPr>
        <p:txBody>
          <a:bodyPr>
            <a:normAutofit/>
          </a:bodyPr>
          <a:lstStyle/>
          <a:p>
            <a:r>
              <a:rPr sz="2800"/>
              <a:t>Round the endpoints of a confidence interval for the difference between two population means as follows:</a:t>
            </a:r>
          </a:p>
          <a:p>
            <a:pPr marL="514350" indent="-514350">
              <a:buFont typeface="+mj-lt"/>
              <a:buChar char="•"/>
              <a:defRPr sz="2800"/>
            </a:pPr>
            <a:r>
              <a:t>​</a:t>
            </a:r>
            <a:r>
              <a:rPr sz="2800"/>
              <a:t>If sample data are given, round to one more decimal place than the largest number of decimal places in the given data.</a:t>
            </a:r>
          </a:p>
          <a:p>
            <a:pPr marL="514350" indent="-514350">
              <a:buFont typeface="+mj-lt"/>
              <a:buChar char="•"/>
              <a:defRPr sz="2800"/>
            </a:pPr>
            <a:r>
              <a:t>​</a:t>
            </a:r>
            <a:r>
              <a:rPr sz="2800"/>
              <a:t>If statistics are given, round to the same number of decimal places as given in the standard deviation or variance.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2000" dirty="0"/>
              <a:t>Example 9.1.2: Constructing a Confidence Interval for the Difference between Two Population Means (</a:t>
            </a:r>
            <a:r>
              <a:rPr sz="2000" i="1" dirty="0"/>
              <a:t>σ</a:t>
            </a:r>
            <a:r>
              <a:rPr sz="2000" dirty="0"/>
              <a:t> Known, Independent Samples)</a:t>
            </a:r>
            <a:r>
              <a:rPr lang="en-US" sz="2000" baseline="-25000" dirty="0"/>
              <a:t>1</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A researcher is looking at the study habits of college students. A random sample of </a:t>
                </a:r>
                <a:r>
                  <a:rPr sz="2800">
                    <a:latin typeface="Cambria Math"/>
                  </a:rPr>
                  <a:t>42</a:t>
                </a:r>
                <a:r>
                  <a:rPr sz="2800"/>
                  <a:t> freshmen reported a mean study time of </a:t>
                </a:r>
                <a:r>
                  <a:rPr sz="2800">
                    <a:latin typeface="Cambria Math"/>
                  </a:rPr>
                  <a:t>15.0</a:t>
                </a:r>
                <a:r>
                  <a:rPr sz="2800"/>
                  <a:t> hours per week. A random sample of </a:t>
                </a:r>
                <a:r>
                  <a:rPr sz="2800">
                    <a:latin typeface="Cambria Math"/>
                  </a:rPr>
                  <a:t>39</a:t>
                </a:r>
                <a:r>
                  <a:rPr sz="2800"/>
                  <a:t> seniors reported a mean study time of </a:t>
                </a:r>
                <a:r>
                  <a:rPr sz="2800">
                    <a:latin typeface="Cambria Math"/>
                  </a:rPr>
                  <a:t>23.0</a:t>
                </a:r>
                <a:r>
                  <a:rPr sz="2800"/>
                  <a:t> hours per week. Construct a </a:t>
                </a:r>
                <a14:m>
                  <m:oMath xmlns:m="http://schemas.openxmlformats.org/officeDocument/2006/math">
                    <m:r>
                      <a:rPr>
                        <a:latin typeface="Cambria Math" panose="02040503050406030204" pitchFamily="18" charset="0"/>
                      </a:rPr>
                      <m:t>95</m:t>
                    </m:r>
                    <m:r>
                      <a:rPr>
                        <a:latin typeface="Cambria Math" panose="02040503050406030204" pitchFamily="18" charset="0"/>
                      </a:rPr>
                      <m:t>%</m:t>
                    </m:r>
                  </m:oMath>
                </a14:m>
                <a:r>
                  <a:rPr sz="2800"/>
                  <a:t> confidence interval to estimate the true difference between the amounts of time per week that freshmen and seniors spend studying. Assume that study times for freshmen have a population standard deviation of </a:t>
                </a:r>
                <a:r>
                  <a:rPr sz="2800">
                    <a:latin typeface="Cambria Math"/>
                  </a:rPr>
                  <a:t>4.7</a:t>
                </a:r>
                <a:r>
                  <a:rPr sz="2800"/>
                  <a:t> hours per week, while the study times for seniors have a population standard deviation of </a:t>
                </a:r>
                <a:r>
                  <a:rPr sz="2800">
                    <a:latin typeface="Cambria Math"/>
                  </a:rPr>
                  <a:t>5.2</a:t>
                </a:r>
                <a:r>
                  <a:rPr sz="2800"/>
                  <a:t> hours per week.</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370"/>
                </a:stretch>
              </a:blipFill>
            </p:spPr>
            <p:txBody>
              <a:bodyPr/>
              <a:lstStyle/>
              <a:p>
                <a:r>
                  <a:rPr lang="en-US">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9.1.2: Constructing a Confidence Interval for the Difference between Two Population Means (</a:t>
            </a:r>
            <a:r>
              <a:rPr sz="2000" i="1" dirty="0"/>
              <a:t>σ</a:t>
            </a:r>
            <a:r>
              <a:rPr sz="2000" dirty="0"/>
              <a:t> Known, Independent Samples)</a:t>
            </a:r>
            <a:r>
              <a:rPr lang="en-US" sz="2000" baseline="-25000" dirty="0"/>
              <a:t>2</a:t>
            </a:r>
            <a:endParaRPr sz="2000"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Find the point estimate.</a:t>
            </a:r>
          </a:p>
          <a:p>
            <a:r>
              <a:rPr sz="2800" dirty="0"/>
              <a:t>Let Population 1 be freshmen and Population 2 be seniors. Begin by calculating the point estimate for the difference between the population means.</a:t>
            </a:r>
          </a:p>
          <a:p>
            <a:endParaRPr sz="2800" dirty="0"/>
          </a:p>
        </p:txBody>
      </p:sp>
      <p:pic>
        <p:nvPicPr>
          <p:cNvPr id="5" name="Picture 4" descr="x bar subscript 1 minus x bar subscript 2 equals 15.0 minus 23.0, which equals negative 8.0 hours per week.">
            <a:extLst>
              <a:ext uri="{FF2B5EF4-FFF2-40B4-BE49-F238E27FC236}">
                <a16:creationId xmlns:a16="http://schemas.microsoft.com/office/drawing/2014/main" id="{6DA2DD61-95B9-B3A2-73E9-25438E19EE15}"/>
              </a:ext>
            </a:extLst>
          </p:cNvPr>
          <p:cNvPicPr>
            <a:picLocks noChangeAspect="1"/>
          </p:cNvPicPr>
          <p:nvPr/>
        </p:nvPicPr>
        <p:blipFill>
          <a:blip r:embed="rId2"/>
          <a:stretch>
            <a:fillRect/>
          </a:stretch>
        </p:blipFill>
        <p:spPr>
          <a:xfrm>
            <a:off x="2529508" y="3657600"/>
            <a:ext cx="4084983" cy="9144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9.1.2: Constructing a Confidence Interval for the Difference between Two Population Means (</a:t>
            </a:r>
            <a:r>
              <a:rPr sz="2000" i="1" dirty="0"/>
              <a:t>σ</a:t>
            </a:r>
            <a:r>
              <a:rPr sz="2000" dirty="0"/>
              <a:t> Known, Independent Samples)</a:t>
            </a:r>
            <a:r>
              <a:rPr lang="en-US" sz="2000" baseline="-25000" dirty="0"/>
              <a:t>3</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lang="en-US" sz="2800" dirty="0"/>
                  <a:t>Step 2: Find the margin of error.</a:t>
                </a:r>
              </a:p>
              <a:p>
                <a:pPr>
                  <a:defRPr sz="2800"/>
                </a:pPr>
                <a:r>
                  <a:rPr lang="en-US" sz="2800" dirty="0"/>
                  <a:t>Because the samples are from two different classes of students who are not related in any way, we can say that the samples are independent. In addition, we are given both population standard deviations and the sample sizes are both at least </a:t>
                </a:r>
                <a:r>
                  <a:rPr lang="en-US" sz="2800" dirty="0">
                    <a:latin typeface="Cambria Math"/>
                  </a:rPr>
                  <a:t>30</a:t>
                </a:r>
                <a:r>
                  <a:rPr lang="en-US" sz="2800" dirty="0"/>
                  <a:t>. Therefore, we will calculate the margin of error using the formula for independent samples, </a:t>
                </a:r>
                <a:r>
                  <a:rPr lang="en-US" sz="2800" i="1" dirty="0">
                    <a:latin typeface="Calibri" panose="020F0502020204030204" pitchFamily="34" charset="0"/>
                    <a:ea typeface="Calibri" panose="020F0502020204030204" pitchFamily="34" charset="0"/>
                    <a:cs typeface="Calibri" panose="020F0502020204030204" pitchFamily="34" charset="0"/>
                  </a:rPr>
                  <a:t>σ</a:t>
                </a:r>
                <a:r>
                  <a:rPr lang="en-US" sz="2800" dirty="0"/>
                  <a:t> known. We need a </a:t>
                </a:r>
                <a14:m>
                  <m:oMath xmlns:m="http://schemas.openxmlformats.org/officeDocument/2006/math">
                    <m:r>
                      <a:rPr lang="en-US">
                        <a:latin typeface="Cambria Math" panose="02040503050406030204" pitchFamily="18" charset="0"/>
                      </a:rPr>
                      <m:t>95%</m:t>
                    </m:r>
                  </m:oMath>
                </a14:m>
                <a:r>
                  <a:rPr lang="en-US" sz="2800" dirty="0"/>
                  <a:t> level of confidence, so </a:t>
                </a:r>
                <a:r>
                  <a:rPr lang="en-US" sz="2800" i="1" dirty="0"/>
                  <a:t>c</a:t>
                </a:r>
                <a14:m>
                  <m:oMath xmlns:m="http://schemas.openxmlformats.org/officeDocument/2006/math">
                    <m:r>
                      <a:rPr lang="en-US" b="0" i="1" smtClean="0">
                        <a:latin typeface="Cambria Math" panose="02040503050406030204" pitchFamily="18" charset="0"/>
                      </a:rPr>
                      <m:t> </m:t>
                    </m:r>
                    <m:r>
                      <a:rPr lang="en-US">
                        <a:latin typeface="Cambria Math" panose="02040503050406030204" pitchFamily="18" charset="0"/>
                      </a:rPr>
                      <m:t>=0.95</m:t>
                    </m:r>
                  </m:oMath>
                </a14:m>
                <a:r>
                  <a:rPr lang="en-US" sz="2800" dirty="0"/>
                  <a:t>. In the table of critical </a:t>
                </a:r>
                <a:r>
                  <a:rPr lang="en-US" sz="2800" i="1" dirty="0"/>
                  <a:t>z</a:t>
                </a:r>
                <a:r>
                  <a:rPr lang="en-US" sz="2800" dirty="0"/>
                  <a:t>-values, we see that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5" name="Picture 4" descr="Z subscript alpha divided by 2 equals to 1.96">
            <a:extLst>
              <a:ext uri="{FF2B5EF4-FFF2-40B4-BE49-F238E27FC236}">
                <a16:creationId xmlns:a16="http://schemas.microsoft.com/office/drawing/2014/main" id="{DC6F3493-5046-0BC1-9E53-3596CD2C5E33}"/>
              </a:ext>
            </a:extLst>
          </p:cNvPr>
          <p:cNvPicPr>
            <a:picLocks noChangeAspect="1"/>
          </p:cNvPicPr>
          <p:nvPr/>
        </p:nvPicPr>
        <p:blipFill>
          <a:blip r:embed="rId3"/>
          <a:stretch>
            <a:fillRect/>
          </a:stretch>
        </p:blipFill>
        <p:spPr>
          <a:xfrm>
            <a:off x="3457575" y="5067300"/>
            <a:ext cx="1419225" cy="4572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82127-37DE-F288-7710-D71FB14C51FE}"/>
              </a:ext>
            </a:extLst>
          </p:cNvPr>
          <p:cNvSpPr>
            <a:spLocks noGrp="1"/>
          </p:cNvSpPr>
          <p:nvPr>
            <p:ph type="title"/>
          </p:nvPr>
        </p:nvSpPr>
        <p:spPr>
          <a:xfrm>
            <a:off x="457200" y="76200"/>
            <a:ext cx="8229600" cy="914400"/>
          </a:xfrm>
        </p:spPr>
        <p:txBody>
          <a:bodyPr>
            <a:noAutofit/>
          </a:bodyPr>
          <a:lstStyle/>
          <a:p>
            <a:r>
              <a:rPr lang="en-US" sz="2200" dirty="0"/>
              <a:t>Example 9.1.2: Constructing a Confidence Interval for the Difference between Two Population Means (</a:t>
            </a:r>
            <a:r>
              <a:rPr lang="en-US" sz="2200" i="1" dirty="0"/>
              <a:t>σ</a:t>
            </a:r>
            <a:r>
              <a:rPr lang="en-US" sz="2200" dirty="0"/>
              <a:t> Known, Independent Samples)</a:t>
            </a:r>
            <a:r>
              <a:rPr lang="en-US" sz="2200" baseline="-25000" dirty="0"/>
              <a:t>4</a:t>
            </a:r>
            <a:endParaRPr lang="en-IN" sz="2200" dirty="0"/>
          </a:p>
        </p:txBody>
      </p:sp>
      <p:sp>
        <p:nvSpPr>
          <p:cNvPr id="3" name="Text Placeholder 2">
            <a:extLst>
              <a:ext uri="{FF2B5EF4-FFF2-40B4-BE49-F238E27FC236}">
                <a16:creationId xmlns:a16="http://schemas.microsoft.com/office/drawing/2014/main" id="{E9D6B9B5-EC18-8435-4E37-C14DAAF66C72}"/>
              </a:ext>
            </a:extLst>
          </p:cNvPr>
          <p:cNvSpPr>
            <a:spLocks noGrp="1"/>
          </p:cNvSpPr>
          <p:nvPr>
            <p:ph type="body" sz="quarter" idx="10"/>
          </p:nvPr>
        </p:nvSpPr>
        <p:spPr/>
        <p:txBody>
          <a:bodyPr/>
          <a:lstStyle/>
          <a:p>
            <a:r>
              <a:rPr lang="en-US" dirty="0"/>
              <a:t>Thus, the margin of error is calculated as follows.</a:t>
            </a:r>
            <a:endParaRPr lang="en-IN" dirty="0"/>
          </a:p>
        </p:txBody>
      </p:sp>
      <p:pic>
        <p:nvPicPr>
          <p:cNvPr id="5" name="Picture 4" descr="E equals Z subscript alpha divided by 2, times the square root of open fraction sigma subscript 1 squared divided by n subscript 1 close fraction, plus open fraction sigma subscript 2 squared divided by n subscript 2 close fraction.&#10;This equals 1.96 times the square root of the open fraction 4.7 squared divided by 42 close fraction, plus open fraction 5.2 squared divided by 39 close fraction, approximately equal to 2.164257.">
            <a:extLst>
              <a:ext uri="{FF2B5EF4-FFF2-40B4-BE49-F238E27FC236}">
                <a16:creationId xmlns:a16="http://schemas.microsoft.com/office/drawing/2014/main" id="{72C387CB-53E0-1E3F-CB55-49942B3308C8}"/>
              </a:ext>
            </a:extLst>
          </p:cNvPr>
          <p:cNvPicPr>
            <a:picLocks noChangeAspect="1"/>
          </p:cNvPicPr>
          <p:nvPr/>
        </p:nvPicPr>
        <p:blipFill>
          <a:blip r:embed="rId2"/>
          <a:stretch>
            <a:fillRect/>
          </a:stretch>
        </p:blipFill>
        <p:spPr>
          <a:xfrm>
            <a:off x="2961264" y="1828800"/>
            <a:ext cx="3286125" cy="2505075"/>
          </a:xfrm>
          <a:prstGeom prst="rect">
            <a:avLst/>
          </a:prstGeom>
        </p:spPr>
      </p:pic>
    </p:spTree>
    <p:extLst>
      <p:ext uri="{BB962C8B-B14F-4D97-AF65-F5344CB8AC3E}">
        <p14:creationId xmlns:p14="http://schemas.microsoft.com/office/powerpoint/2010/main" val="4217178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9.1.2: Constructing a Confidence Interval for the Difference between Two Population Means (</a:t>
            </a:r>
            <a:r>
              <a:rPr sz="2000" i="1" dirty="0"/>
              <a:t>σ</a:t>
            </a:r>
            <a:r>
              <a:rPr sz="2000" dirty="0"/>
              <a:t> Known, Independent Samples)</a:t>
            </a:r>
            <a:r>
              <a:rPr lang="en-US" sz="2000" baseline="-25000" dirty="0"/>
              <a:t>5</a:t>
            </a:r>
            <a:endParaRPr sz="2000" dirty="0"/>
          </a:p>
        </p:txBody>
      </p:sp>
      <p:sp>
        <p:nvSpPr>
          <p:cNvPr id="3" name="Text Placeholder 2"/>
          <p:cNvSpPr>
            <a:spLocks noGrp="1"/>
          </p:cNvSpPr>
          <p:nvPr>
            <p:ph type="body" sz="quarter" idx="10"/>
          </p:nvPr>
        </p:nvSpPr>
        <p:spPr/>
        <p:txBody>
          <a:bodyPr>
            <a:normAutofit/>
          </a:bodyPr>
          <a:lstStyle/>
          <a:p>
            <a:pPr>
              <a:defRPr b="1"/>
            </a:pPr>
            <a:r>
              <a:rPr sz="2800" dirty="0"/>
              <a:t>Step 3: Subtract the margin of error from and add the margin of error to the point estimate.</a:t>
            </a:r>
          </a:p>
          <a:p>
            <a:pPr>
              <a:defRPr sz="2800"/>
            </a:pPr>
            <a:r>
              <a:rPr sz="2800" dirty="0"/>
              <a:t> </a:t>
            </a:r>
          </a:p>
        </p:txBody>
      </p:sp>
      <p:pic>
        <p:nvPicPr>
          <p:cNvPr id="5" name="Picture 4" descr="Lower endpoint: open parentheses x bar subscript 1 minus x bar subscript 2 close parentheses, minus E, equals negative 8.0 minus 2.164257, approximately equal to negative 10.2 hours per week.">
            <a:extLst>
              <a:ext uri="{FF2B5EF4-FFF2-40B4-BE49-F238E27FC236}">
                <a16:creationId xmlns:a16="http://schemas.microsoft.com/office/drawing/2014/main" id="{96170209-1614-D9A2-F4B1-9EEB2385AE08}"/>
              </a:ext>
            </a:extLst>
          </p:cNvPr>
          <p:cNvPicPr>
            <a:picLocks noChangeAspect="1"/>
          </p:cNvPicPr>
          <p:nvPr/>
        </p:nvPicPr>
        <p:blipFill>
          <a:blip r:embed="rId2"/>
          <a:stretch>
            <a:fillRect/>
          </a:stretch>
        </p:blipFill>
        <p:spPr>
          <a:xfrm>
            <a:off x="609600" y="2228306"/>
            <a:ext cx="7705311" cy="992274"/>
          </a:xfrm>
          <a:prstGeom prst="rect">
            <a:avLst/>
          </a:prstGeom>
        </p:spPr>
      </p:pic>
      <p:pic>
        <p:nvPicPr>
          <p:cNvPr id="10" name="Picture 9" descr="Upper endpoint: open parentheses x bar subscript 1 minus x bar subscript 2 close parentheses, plus E, equals negative 8.0 plus 2.164257, approximately equal to negative 5.8 hours per week.">
            <a:extLst>
              <a:ext uri="{FF2B5EF4-FFF2-40B4-BE49-F238E27FC236}">
                <a16:creationId xmlns:a16="http://schemas.microsoft.com/office/drawing/2014/main" id="{43AF9771-94D3-15B7-85FB-1D97388EF59D}"/>
              </a:ext>
            </a:extLst>
          </p:cNvPr>
          <p:cNvPicPr>
            <a:picLocks noChangeAspect="1"/>
          </p:cNvPicPr>
          <p:nvPr/>
        </p:nvPicPr>
        <p:blipFill>
          <a:blip r:embed="rId3"/>
          <a:stretch>
            <a:fillRect/>
          </a:stretch>
        </p:blipFill>
        <p:spPr>
          <a:xfrm>
            <a:off x="609600" y="3326411"/>
            <a:ext cx="7502806" cy="992274"/>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E7C4BF36-2666-ED3D-77B4-BE86B578A260}"/>
                  </a:ext>
                </a:extLst>
              </p:cNvPr>
              <p:cNvSpPr txBox="1"/>
              <p:nvPr/>
            </p:nvSpPr>
            <p:spPr>
              <a:xfrm>
                <a:off x="457200" y="4419600"/>
                <a:ext cx="8229600" cy="1384995"/>
              </a:xfrm>
              <a:prstGeom prst="rect">
                <a:avLst/>
              </a:prstGeom>
              <a:noFill/>
            </p:spPr>
            <p:txBody>
              <a:bodyPr wrap="square">
                <a:spAutoFit/>
              </a:bodyPr>
              <a:lstStyle/>
              <a:p>
                <a:r>
                  <a:rPr lang="en-US" sz="2800" dirty="0"/>
                  <a:t>Thus, the </a:t>
                </a:r>
                <a14:m>
                  <m:oMath xmlns:m="http://schemas.openxmlformats.org/officeDocument/2006/math">
                    <m:r>
                      <a:rPr lang="en-US" sz="2800">
                        <a:latin typeface="Cambria Math" panose="02040503050406030204" pitchFamily="18" charset="0"/>
                      </a:rPr>
                      <m:t>95</m:t>
                    </m:r>
                    <m:r>
                      <a:rPr lang="en-US" sz="2800">
                        <a:latin typeface="Cambria Math" panose="02040503050406030204" pitchFamily="18" charset="0"/>
                      </a:rPr>
                      <m:t>%</m:t>
                    </m:r>
                  </m:oMath>
                </a14:m>
                <a:r>
                  <a:rPr lang="en-US" sz="2800" dirty="0"/>
                  <a:t> confidence interval for the difference between the two means ranges from </a:t>
                </a:r>
                <a14:m>
                  <m:oMath xmlns:m="http://schemas.openxmlformats.org/officeDocument/2006/math">
                    <m:r>
                      <a:rPr lang="en-US" sz="2800">
                        <a:latin typeface="Cambria Math" panose="02040503050406030204" pitchFamily="18" charset="0"/>
                      </a:rPr>
                      <m:t>−</m:t>
                    </m:r>
                    <m:r>
                      <a:rPr lang="en-US" sz="2800">
                        <a:latin typeface="Cambria Math" panose="02040503050406030204" pitchFamily="18" charset="0"/>
                      </a:rPr>
                      <m:t>10</m:t>
                    </m:r>
                    <m:r>
                      <a:rPr lang="en-US" sz="2800">
                        <a:latin typeface="Cambria Math" panose="02040503050406030204" pitchFamily="18" charset="0"/>
                      </a:rPr>
                      <m:t>.</m:t>
                    </m:r>
                    <m:r>
                      <a:rPr lang="en-US" sz="2800">
                        <a:latin typeface="Cambria Math" panose="02040503050406030204" pitchFamily="18" charset="0"/>
                      </a:rPr>
                      <m:t>2</m:t>
                    </m:r>
                  </m:oMath>
                </a14:m>
                <a:r>
                  <a:rPr lang="en-US" sz="2800" dirty="0"/>
                  <a:t> to </a:t>
                </a:r>
                <a14:m>
                  <m:oMath xmlns:m="http://schemas.openxmlformats.org/officeDocument/2006/math">
                    <m:r>
                      <a:rPr lang="en-US" sz="2800">
                        <a:latin typeface="Cambria Math" panose="02040503050406030204" pitchFamily="18" charset="0"/>
                      </a:rPr>
                      <m:t>−</m:t>
                    </m:r>
                    <m:r>
                      <a:rPr lang="en-US" sz="2800">
                        <a:latin typeface="Cambria Math" panose="02040503050406030204" pitchFamily="18" charset="0"/>
                      </a:rPr>
                      <m:t>5</m:t>
                    </m:r>
                    <m:r>
                      <a:rPr lang="en-US" sz="2800">
                        <a:latin typeface="Cambria Math" panose="02040503050406030204" pitchFamily="18" charset="0"/>
                      </a:rPr>
                      <m:t>.</m:t>
                    </m:r>
                    <m:r>
                      <a:rPr lang="en-US" sz="2800">
                        <a:latin typeface="Cambria Math" panose="02040503050406030204" pitchFamily="18" charset="0"/>
                      </a:rPr>
                      <m:t>8</m:t>
                    </m:r>
                  </m:oMath>
                </a14:m>
                <a:r>
                  <a:rPr lang="en-US" sz="2800" dirty="0"/>
                  <a:t> hours per week.</a:t>
                </a:r>
                <a:endParaRPr lang="en-IN" sz="2800" dirty="0"/>
              </a:p>
            </p:txBody>
          </p:sp>
        </mc:Choice>
        <mc:Fallback xmlns="">
          <p:sp>
            <p:nvSpPr>
              <p:cNvPr id="7" name="TextBox 6">
                <a:extLst>
                  <a:ext uri="{FF2B5EF4-FFF2-40B4-BE49-F238E27FC236}">
                    <a16:creationId xmlns:a16="http://schemas.microsoft.com/office/drawing/2014/main" id="{E7C4BF36-2666-ED3D-77B4-BE86B578A260}"/>
                  </a:ext>
                </a:extLst>
              </p:cNvPr>
              <p:cNvSpPr txBox="1">
                <a:spLocks noRot="1" noChangeAspect="1" noMove="1" noResize="1" noEditPoints="1" noAdjustHandles="1" noChangeArrowheads="1" noChangeShapeType="1" noTextEdit="1"/>
              </p:cNvSpPr>
              <p:nvPr/>
            </p:nvSpPr>
            <p:spPr>
              <a:xfrm>
                <a:off x="457200" y="4419600"/>
                <a:ext cx="8229600" cy="1384995"/>
              </a:xfrm>
              <a:prstGeom prst="rect">
                <a:avLst/>
              </a:prstGeom>
              <a:blipFill>
                <a:blip r:embed="rId6"/>
                <a:stretch>
                  <a:fillRect l="-1481" t="-3965" b="-11894"/>
                </a:stretch>
              </a:blipFill>
            </p:spPr>
            <p:txBody>
              <a:bodyPr/>
              <a:lstStyle/>
              <a:p>
                <a:r>
                  <a:rPr lang="en-IN">
                    <a:noFill/>
                  </a:rPr>
                  <a:t> </a:t>
                </a:r>
              </a:p>
            </p:txBody>
          </p:sp>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61254-F970-2534-92DB-F7DD68906C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AA770-B519-645C-9F8C-2C6D0D4CA747}"/>
              </a:ext>
            </a:extLst>
          </p:cNvPr>
          <p:cNvSpPr>
            <a:spLocks noGrp="1"/>
          </p:cNvSpPr>
          <p:nvPr>
            <p:ph type="title"/>
          </p:nvPr>
        </p:nvSpPr>
        <p:spPr>
          <a:xfrm>
            <a:off x="457200" y="76200"/>
            <a:ext cx="8229600" cy="914400"/>
          </a:xfrm>
        </p:spPr>
        <p:txBody>
          <a:bodyPr>
            <a:noAutofit/>
          </a:bodyPr>
          <a:lstStyle/>
          <a:p>
            <a:pPr>
              <a:defRPr sz="3200"/>
            </a:pPr>
            <a:r>
              <a:rPr sz="2000" dirty="0"/>
              <a:t>Example 9.1.2: Constructing a Confidence Interval for the Difference between Two Population Means (</a:t>
            </a:r>
            <a:r>
              <a:rPr sz="2000" i="1" dirty="0"/>
              <a:t>σ</a:t>
            </a:r>
            <a:r>
              <a:rPr sz="2000" dirty="0"/>
              <a:t> Known, Independent Samples)</a:t>
            </a:r>
            <a:r>
              <a:rPr lang="en-US" sz="2000" baseline="-25000" dirty="0"/>
              <a:t>6</a:t>
            </a:r>
            <a:endParaRPr sz="2000" dirty="0"/>
          </a:p>
        </p:txBody>
      </p:sp>
      <p:sp>
        <p:nvSpPr>
          <p:cNvPr id="3" name="Text Placeholder 2">
            <a:extLst>
              <a:ext uri="{FF2B5EF4-FFF2-40B4-BE49-F238E27FC236}">
                <a16:creationId xmlns:a16="http://schemas.microsoft.com/office/drawing/2014/main" id="{C0567770-0DE7-C1E2-BBDD-44F4B3561ECC}"/>
              </a:ext>
            </a:extLst>
          </p:cNvPr>
          <p:cNvSpPr>
            <a:spLocks noGrp="1"/>
          </p:cNvSpPr>
          <p:nvPr>
            <p:ph type="body" sz="quarter" idx="10"/>
          </p:nvPr>
        </p:nvSpPr>
        <p:spPr/>
        <p:txBody>
          <a:bodyPr>
            <a:normAutofit/>
          </a:bodyPr>
          <a:lstStyle/>
          <a:p>
            <a:pPr>
              <a:defRPr sz="2800"/>
            </a:pPr>
            <a:r>
              <a:rPr sz="2600" dirty="0"/>
              <a:t>The confidence interval can be written mathematically using either inequality symbols or interval notation, as shown below.</a:t>
            </a:r>
          </a:p>
        </p:txBody>
      </p:sp>
      <p:pic>
        <p:nvPicPr>
          <p:cNvPr id="6" name="Picture 5" descr="negative 10.2 is less than mu subscript 1 minus mu subscript 2 is less than negative 5.8, or the interval is represented as open parentheses negative 10.2 and negative 5.8 close parentheses.">
            <a:extLst>
              <a:ext uri="{FF2B5EF4-FFF2-40B4-BE49-F238E27FC236}">
                <a16:creationId xmlns:a16="http://schemas.microsoft.com/office/drawing/2014/main" id="{5644FCBD-DA88-A4EA-A552-A556F17ECC9F}"/>
              </a:ext>
            </a:extLst>
          </p:cNvPr>
          <p:cNvPicPr>
            <a:picLocks noChangeAspect="1"/>
          </p:cNvPicPr>
          <p:nvPr/>
        </p:nvPicPr>
        <p:blipFill>
          <a:blip r:embed="rId2"/>
          <a:stretch>
            <a:fillRect/>
          </a:stretch>
        </p:blipFill>
        <p:spPr>
          <a:xfrm>
            <a:off x="3143250" y="2362200"/>
            <a:ext cx="2857500" cy="144780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BA261991-23B8-0627-C979-311C8127D810}"/>
                  </a:ext>
                </a:extLst>
              </p:cNvPr>
              <p:cNvSpPr txBox="1"/>
              <p:nvPr/>
            </p:nvSpPr>
            <p:spPr>
              <a:xfrm>
                <a:off x="489527" y="3712386"/>
                <a:ext cx="8425873" cy="2092881"/>
              </a:xfrm>
              <a:prstGeom prst="rect">
                <a:avLst/>
              </a:prstGeom>
              <a:noFill/>
            </p:spPr>
            <p:txBody>
              <a:bodyPr wrap="square">
                <a:spAutoFit/>
              </a:bodyPr>
              <a:lstStyle/>
              <a:p>
                <a:pPr>
                  <a:defRPr sz="2800"/>
                </a:pPr>
                <a:r>
                  <a:rPr lang="en-US" sz="2600" dirty="0"/>
                  <a:t>The negative signs before both endpoints indicate that the difference between the means is negative, and that the mean of Population 1 is less than the mean of Population 2. Therefore, we are </a:t>
                </a:r>
                <a14:m>
                  <m:oMath xmlns:m="http://schemas.openxmlformats.org/officeDocument/2006/math">
                    <m:r>
                      <a:rPr lang="en-US" sz="2600">
                        <a:latin typeface="Cambria Math" panose="02040503050406030204" pitchFamily="18" charset="0"/>
                      </a:rPr>
                      <m:t>95</m:t>
                    </m:r>
                    <m:r>
                      <a:rPr lang="en-US" sz="2600">
                        <a:latin typeface="Cambria Math" panose="02040503050406030204" pitchFamily="18" charset="0"/>
                      </a:rPr>
                      <m:t>%</m:t>
                    </m:r>
                  </m:oMath>
                </a14:m>
                <a:r>
                  <a:rPr lang="en-US" sz="2600" dirty="0"/>
                  <a:t> confident that freshmen study between </a:t>
                </a:r>
                <a:r>
                  <a:rPr lang="en-US" sz="2600" dirty="0">
                    <a:latin typeface="Cambria Math"/>
                  </a:rPr>
                  <a:t>5.8</a:t>
                </a:r>
                <a:r>
                  <a:rPr lang="en-US" sz="2600" dirty="0"/>
                  <a:t> and </a:t>
                </a:r>
                <a:r>
                  <a:rPr lang="en-US" sz="2600" dirty="0">
                    <a:latin typeface="Cambria Math"/>
                  </a:rPr>
                  <a:t>10.2</a:t>
                </a:r>
                <a:r>
                  <a:rPr lang="en-US" sz="2600" dirty="0"/>
                  <a:t> hours per week </a:t>
                </a:r>
                <a:r>
                  <a:rPr lang="en-US" sz="2600" b="1" dirty="0"/>
                  <a:t>less</a:t>
                </a:r>
                <a:r>
                  <a:rPr lang="en-US" sz="2600" dirty="0"/>
                  <a:t> than seniors.</a:t>
                </a:r>
              </a:p>
            </p:txBody>
          </p:sp>
        </mc:Choice>
        <mc:Fallback xmlns="">
          <p:sp>
            <p:nvSpPr>
              <p:cNvPr id="7" name="TextBox 6">
                <a:extLst>
                  <a:ext uri="{FF2B5EF4-FFF2-40B4-BE49-F238E27FC236}">
                    <a16:creationId xmlns:a16="http://schemas.microsoft.com/office/drawing/2014/main" id="{BA261991-23B8-0627-C979-311C8127D810}"/>
                  </a:ext>
                </a:extLst>
              </p:cNvPr>
              <p:cNvSpPr txBox="1">
                <a:spLocks noRot="1" noChangeAspect="1" noMove="1" noResize="1" noEditPoints="1" noAdjustHandles="1" noChangeArrowheads="1" noChangeShapeType="1" noTextEdit="1"/>
              </p:cNvSpPr>
              <p:nvPr/>
            </p:nvSpPr>
            <p:spPr>
              <a:xfrm>
                <a:off x="489527" y="3712386"/>
                <a:ext cx="8425873" cy="2092881"/>
              </a:xfrm>
              <a:prstGeom prst="rect">
                <a:avLst/>
              </a:prstGeom>
              <a:blipFill>
                <a:blip r:embed="rId3"/>
                <a:stretch>
                  <a:fillRect l="-1302" t="-2332" r="-1952" b="-6706"/>
                </a:stretch>
              </a:blipFill>
            </p:spPr>
            <p:txBody>
              <a:bodyPr/>
              <a:lstStyle/>
              <a:p>
                <a:r>
                  <a:rPr lang="en-IN">
                    <a:noFill/>
                  </a:rPr>
                  <a:t> </a:t>
                </a:r>
              </a:p>
            </p:txBody>
          </p:sp>
        </mc:Fallback>
      </mc:AlternateContent>
    </p:spTree>
    <p:extLst>
      <p:ext uri="{BB962C8B-B14F-4D97-AF65-F5344CB8AC3E}">
        <p14:creationId xmlns:p14="http://schemas.microsoft.com/office/powerpoint/2010/main" val="11015722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2000" dirty="0"/>
              <a:t>Example 9.1.3: Constructing a Confidence Interval for the Difference between Two Population Means (</a:t>
            </a:r>
            <a:r>
              <a:rPr sz="2000" i="1" dirty="0"/>
              <a:t>σ</a:t>
            </a:r>
            <a:r>
              <a:rPr sz="2000" dirty="0"/>
              <a:t> Known, Independent Samples)</a:t>
            </a:r>
            <a:r>
              <a:rPr lang="en-US" sz="2000" baseline="-25000" dirty="0"/>
              <a:t>1</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pPr>
                  <a:defRPr sz="2800"/>
                </a:pPr>
                <a:r>
                  <a:rPr sz="2800"/>
                  <a:t>An automotive repair shop advertises that using a fuel additive will decrease the wear and tear on an engine. An independent researcher collected data from </a:t>
                </a:r>
                <a:r>
                  <a:rPr sz="2800">
                    <a:latin typeface="Cambria Math"/>
                  </a:rPr>
                  <a:t>50</a:t>
                </a:r>
                <a:r>
                  <a:rPr sz="2800"/>
                  <a:t> randomly selected cars that used the fuel additive and found that the mean cost of engine repairs was </a:t>
                </a:r>
                <a14:m>
                  <m:oMath xmlns:m="http://schemas.openxmlformats.org/officeDocument/2006/math">
                    <m:r>
                      <a:rPr>
                        <a:latin typeface="Cambria Math" panose="02040503050406030204" pitchFamily="18" charset="0"/>
                      </a:rPr>
                      <m:t>$3250</m:t>
                    </m:r>
                  </m:oMath>
                </a14:m>
                <a:r>
                  <a:rPr sz="2800"/>
                  <a:t>. He then collected data from </a:t>
                </a:r>
                <a:r>
                  <a:rPr sz="2800">
                    <a:latin typeface="Cambria Math"/>
                  </a:rPr>
                  <a:t>55</a:t>
                </a:r>
                <a:r>
                  <a:rPr sz="2800"/>
                  <a:t> randomly selected cars that did not use the fuel additive and found that the mean cost of engine repairs was </a:t>
                </a:r>
                <a14:m>
                  <m:oMath xmlns:m="http://schemas.openxmlformats.org/officeDocument/2006/math">
                    <m:r>
                      <a:rPr>
                        <a:latin typeface="Cambria Math" panose="02040503050406030204" pitchFamily="18" charset="0"/>
                      </a:rPr>
                      <m:t>$3445</m:t>
                    </m:r>
                  </m:oMath>
                </a14:m>
                <a:r>
                  <a:rPr sz="2800"/>
                  <a:t>. The population standard deviation of engine-repair costs for cars that do not use the fuel additive is known to be </a:t>
                </a:r>
                <a14:m>
                  <m:oMath xmlns:m="http://schemas.openxmlformats.org/officeDocument/2006/math">
                    <m:r>
                      <a:rPr>
                        <a:latin typeface="Cambria Math" panose="02040503050406030204" pitchFamily="18" charset="0"/>
                      </a:rPr>
                      <m:t>$812</m:t>
                    </m:r>
                  </m:oMath>
                </a14:m>
                <a:r>
                  <a:rPr sz="2800"/>
                  <a:t>. Assume that the population standard deviation of engine-repair costs for cars that do use the additive is </a:t>
                </a:r>
                <a14:m>
                  <m:oMath xmlns:m="http://schemas.openxmlformats.org/officeDocument/2006/math">
                    <m:r>
                      <a:rPr>
                        <a:latin typeface="Cambria Math" panose="02040503050406030204" pitchFamily="18" charset="0"/>
                      </a:rPr>
                      <m:t>$748</m:t>
                    </m:r>
                  </m:oMath>
                </a14:m>
                <a:r>
                  <a:rPr sz="2800"/>
                  <a:t>. Construct an </a:t>
                </a:r>
                <a14:m>
                  <m:oMath xmlns:m="http://schemas.openxmlformats.org/officeDocument/2006/math">
                    <m:r>
                      <a:rPr>
                        <a:latin typeface="Cambria Math" panose="02040503050406030204" pitchFamily="18" charset="0"/>
                      </a:rPr>
                      <m:t>85%</m:t>
                    </m:r>
                  </m:oMath>
                </a14:m>
                <a:r>
                  <a:rPr sz="2800"/>
                  <a:t> confidence interval to estimate the true difference between the mean costs of engine repairs for cars that use the fuel additive and those that do not.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2454" r="-2074" b="-859"/>
                </a:stretch>
              </a:blipFill>
            </p:spPr>
            <p:txBody>
              <a:bodyPr/>
              <a:lstStyle/>
              <a:p>
                <a:r>
                  <a:rPr lang="en-US">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9.1.3: Constructing a Confidence Interval for the Difference between Two Population Means (</a:t>
            </a:r>
            <a:r>
              <a:rPr sz="2000" i="1" dirty="0"/>
              <a:t>σ</a:t>
            </a:r>
            <a:r>
              <a:rPr sz="2000" dirty="0"/>
              <a:t> Known, Independent Samples)</a:t>
            </a:r>
            <a:r>
              <a:rPr lang="en-US" sz="2000" baseline="-25000" dirty="0"/>
              <a:t>2</a:t>
            </a:r>
            <a:endParaRPr sz="2000" dirty="0"/>
          </a:p>
        </p:txBody>
      </p:sp>
      <p:sp>
        <p:nvSpPr>
          <p:cNvPr id="3" name="Text Placeholder 2"/>
          <p:cNvSpPr>
            <a:spLocks noGrp="1"/>
          </p:cNvSpPr>
          <p:nvPr>
            <p:ph type="body" sz="quarter" idx="10"/>
          </p:nvPr>
        </p:nvSpPr>
        <p:spPr/>
        <p:txBody>
          <a:bodyPr>
            <a:noAutofit/>
          </a:bodyPr>
          <a:lstStyle/>
          <a:p>
            <a:r>
              <a:rPr sz="2300" b="1" dirty="0"/>
              <a:t>Solution</a:t>
            </a:r>
          </a:p>
          <a:p>
            <a:pPr>
              <a:defRPr sz="2800"/>
            </a:pPr>
            <a:r>
              <a:rPr sz="2300" dirty="0"/>
              <a:t>The first step is to assign each population a number. Let Population 1 consist of the cars that use the fuel additive and Population 2 consist of the cars that do not. Since we wish to construct a confidence interval for the difference between two population means using two independent samples where</a:t>
            </a:r>
            <a:r>
              <a:rPr lang="en-US" sz="2300" dirty="0"/>
              <a:t> </a:t>
            </a:r>
            <a:r>
              <a:rPr lang="el-GR" sz="2300" i="1" dirty="0">
                <a:latin typeface="Calibri" panose="020F0502020204030204" pitchFamily="34" charset="0"/>
                <a:ea typeface="Calibri" panose="020F0502020204030204" pitchFamily="34" charset="0"/>
                <a:cs typeface="Calibri" panose="020F0502020204030204" pitchFamily="34" charset="0"/>
              </a:rPr>
              <a:t>σ</a:t>
            </a:r>
            <a:r>
              <a:rPr sz="2300" dirty="0"/>
              <a:t> is known for both populations and both sample sizes are at least </a:t>
            </a:r>
            <a:r>
              <a:rPr sz="2300" dirty="0">
                <a:latin typeface="Cambria Math"/>
              </a:rPr>
              <a:t>30</a:t>
            </a:r>
            <a:r>
              <a:rPr sz="2300" dirty="0"/>
              <a:t>, we will use </a:t>
            </a:r>
            <a:r>
              <a:rPr lang="en-US" sz="2300" i="1" dirty="0"/>
              <a:t>z</a:t>
            </a:r>
            <a:r>
              <a:rPr sz="2300" dirty="0"/>
              <a:t> to calculate the endpoints of the interval.</a:t>
            </a:r>
          </a:p>
          <a:p>
            <a:pPr>
              <a:defRPr b="1"/>
            </a:pPr>
            <a:r>
              <a:rPr sz="2300" dirty="0"/>
              <a:t>By Hand:</a:t>
            </a:r>
          </a:p>
          <a:p>
            <a:pPr>
              <a:defRPr b="1"/>
            </a:pPr>
            <a:r>
              <a:rPr sz="2300" dirty="0"/>
              <a:t>Step 1:</a:t>
            </a:r>
          </a:p>
          <a:p>
            <a:pPr>
              <a:defRPr sz="2800"/>
            </a:pPr>
            <a:r>
              <a:rPr sz="2300" dirty="0"/>
              <a:t>Find the point estimate. The point estimate is the difference between the sample means, </a:t>
            </a:r>
            <a:br>
              <a:rPr lang="en-US" sz="2300" dirty="0"/>
            </a:br>
            <a:endParaRPr sz="2300" dirty="0"/>
          </a:p>
        </p:txBody>
      </p:sp>
      <p:pic>
        <p:nvPicPr>
          <p:cNvPr id="7" name="Picture 6" descr="x bar subscript 1 minus x bar subscript 2">
            <a:extLst>
              <a:ext uri="{FF2B5EF4-FFF2-40B4-BE49-F238E27FC236}">
                <a16:creationId xmlns:a16="http://schemas.microsoft.com/office/drawing/2014/main" id="{1C23E69D-5013-E501-0DF1-FA444C9D3F7B}"/>
              </a:ext>
            </a:extLst>
          </p:cNvPr>
          <p:cNvPicPr>
            <a:picLocks noChangeAspect="1"/>
          </p:cNvPicPr>
          <p:nvPr/>
        </p:nvPicPr>
        <p:blipFill>
          <a:blip r:embed="rId2"/>
          <a:stretch>
            <a:fillRect/>
          </a:stretch>
        </p:blipFill>
        <p:spPr>
          <a:xfrm>
            <a:off x="4067176" y="5257800"/>
            <a:ext cx="874568" cy="3810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17CD3A08-E621-CC31-088D-09FFF458F9E1}"/>
                  </a:ext>
                </a:extLst>
              </p:cNvPr>
              <p:cNvSpPr txBox="1"/>
              <p:nvPr/>
            </p:nvSpPr>
            <p:spPr>
              <a:xfrm>
                <a:off x="457200" y="5558135"/>
                <a:ext cx="4038600" cy="461665"/>
              </a:xfrm>
              <a:prstGeom prst="rect">
                <a:avLst/>
              </a:prstGeom>
              <a:noFill/>
            </p:spPr>
            <p:txBody>
              <a:bodyPr wrap="square">
                <a:spAutoFit/>
              </a:bodyPr>
              <a:lstStyle/>
              <a:p>
                <a:r>
                  <a:rPr lang="en-US" sz="2300" dirty="0"/>
                  <a:t>which is </a:t>
                </a:r>
                <a14:m>
                  <m:oMath xmlns:m="http://schemas.openxmlformats.org/officeDocument/2006/math">
                    <m:r>
                      <a:rPr lang="en-US" sz="2300">
                        <a:latin typeface="Cambria Math" panose="02040503050406030204" pitchFamily="18" charset="0"/>
                      </a:rPr>
                      <m:t>3250−3445=−195</m:t>
                    </m:r>
                  </m:oMath>
                </a14:m>
                <a:r>
                  <a:rPr lang="en-US" sz="2300" dirty="0"/>
                  <a:t>.</a:t>
                </a:r>
                <a:endParaRPr lang="en-IN" sz="2300" dirty="0"/>
              </a:p>
            </p:txBody>
          </p:sp>
        </mc:Choice>
        <mc:Fallback xmlns="">
          <p:sp>
            <p:nvSpPr>
              <p:cNvPr id="6" name="TextBox 5">
                <a:extLst>
                  <a:ext uri="{FF2B5EF4-FFF2-40B4-BE49-F238E27FC236}">
                    <a16:creationId xmlns:a16="http://schemas.microsoft.com/office/drawing/2014/main" id="{17CD3A08-E621-CC31-088D-09FFF458F9E1}"/>
                  </a:ext>
                </a:extLst>
              </p:cNvPr>
              <p:cNvSpPr txBox="1">
                <a:spLocks noRot="1" noChangeAspect="1" noMove="1" noResize="1" noEditPoints="1" noAdjustHandles="1" noChangeArrowheads="1" noChangeShapeType="1" noTextEdit="1"/>
              </p:cNvSpPr>
              <p:nvPr/>
            </p:nvSpPr>
            <p:spPr>
              <a:xfrm>
                <a:off x="457200" y="5558135"/>
                <a:ext cx="4038600" cy="461665"/>
              </a:xfrm>
              <a:prstGeom prst="rect">
                <a:avLst/>
              </a:prstGeom>
              <a:blipFill>
                <a:blip r:embed="rId3"/>
                <a:stretch>
                  <a:fillRect l="-2112" t="-10526" r="-1207" b="-25000"/>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Definitions</a:t>
            </a:r>
            <a:r>
              <a:rPr lang="en-US" baseline="-25000" dirty="0"/>
              <a:t>1</a:t>
            </a:r>
            <a:endParaRPr dirty="0"/>
          </a:p>
        </p:txBody>
      </p:sp>
      <p:sp>
        <p:nvSpPr>
          <p:cNvPr id="3" name="Text Placeholder 2"/>
          <p:cNvSpPr>
            <a:spLocks noGrp="1"/>
          </p:cNvSpPr>
          <p:nvPr>
            <p:ph type="body" sz="quarter" idx="10"/>
          </p:nvPr>
        </p:nvSpPr>
        <p:spPr>
          <a:xfrm>
            <a:off x="457200" y="1082078"/>
            <a:ext cx="8229600" cy="2423122"/>
          </a:xfrm>
        </p:spPr>
        <p:txBody>
          <a:bodyPr>
            <a:normAutofit/>
          </a:bodyPr>
          <a:lstStyle/>
          <a:p>
            <a:pPr marL="457200" indent="-457200">
              <a:buFont typeface="Arial" panose="020B0604020202020204" pitchFamily="34" charset="0"/>
              <a:buChar char="•"/>
            </a:pPr>
            <a:r>
              <a:rPr sz="2800" dirty="0"/>
              <a:t>Two samples are </a:t>
            </a:r>
            <a:r>
              <a:rPr sz="2800" b="1" dirty="0"/>
              <a:t>independent</a:t>
            </a:r>
            <a:r>
              <a:rPr sz="2800" dirty="0"/>
              <a:t> if the data from the first sample are not connected to the data from the second sample.</a:t>
            </a:r>
          </a:p>
          <a:p>
            <a:pPr marL="457200" indent="-457200">
              <a:buFont typeface="Arial" panose="020B0604020202020204" pitchFamily="34" charset="0"/>
              <a:buChar char="•"/>
            </a:pPr>
            <a:r>
              <a:rPr sz="2800" dirty="0"/>
              <a:t>Two samples are </a:t>
            </a:r>
            <a:r>
              <a:rPr sz="2800" b="1" dirty="0"/>
              <a:t>dependent</a:t>
            </a:r>
            <a:r>
              <a:rPr sz="2800" dirty="0"/>
              <a:t> if the data from both samples are systematically connected, or </a:t>
            </a:r>
            <a:r>
              <a:rPr sz="2800" b="1" dirty="0"/>
              <a:t>paired</a:t>
            </a:r>
            <a:r>
              <a:rPr sz="2800" dirty="0"/>
              <a:t>.</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9.1.3: Constructing a Confidence Interval for the Difference between Two Population Means (</a:t>
            </a:r>
            <a:r>
              <a:rPr sz="2000" i="1" dirty="0"/>
              <a:t>σ</a:t>
            </a:r>
            <a:r>
              <a:rPr sz="2000" dirty="0"/>
              <a:t> Known, Independent Samples)</a:t>
            </a:r>
            <a:r>
              <a:rPr lang="en-US" sz="2000" baseline="-25000" dirty="0"/>
              <a:t>3</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lang="en-US" sz="2800" dirty="0"/>
                  <a:t>Step 2:</a:t>
                </a:r>
              </a:p>
              <a:p>
                <a:pPr>
                  <a:defRPr sz="2800"/>
                </a:pPr>
                <a:r>
                  <a:rPr lang="en-US" sz="2800" dirty="0"/>
                  <a:t>Find the margin of error. Note that because </a:t>
                </a:r>
                <a:r>
                  <a:rPr lang="en-US" sz="2800" i="1" dirty="0"/>
                  <a:t>c</a:t>
                </a:r>
                <a14:m>
                  <m:oMath xmlns:m="http://schemas.openxmlformats.org/officeDocument/2006/math">
                    <m:r>
                      <a:rPr lang="en-US" b="0" i="1" smtClean="0">
                        <a:latin typeface="Cambria Math" panose="02040503050406030204" pitchFamily="18" charset="0"/>
                      </a:rPr>
                      <m:t> </m:t>
                    </m:r>
                    <m:r>
                      <a:rPr lang="en-US">
                        <a:latin typeface="Cambria Math" panose="02040503050406030204" pitchFamily="18" charset="0"/>
                      </a:rPr>
                      <m:t>=0.85</m:t>
                    </m:r>
                  </m:oMath>
                </a14:m>
                <a:r>
                  <a:rPr lang="en-US" sz="2800" dirty="0"/>
                  <a:t>, we will use </a:t>
                </a:r>
                <a:r>
                  <a:rPr lang="en-US" dirty="0"/>
                  <a:t>​</a:t>
                </a:r>
              </a:p>
              <a:p>
                <a:pPr algn="l"/>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5" name="Picture 4" descr="z subscript alpha divided by 2 equals 1.44">
            <a:extLst>
              <a:ext uri="{FF2B5EF4-FFF2-40B4-BE49-F238E27FC236}">
                <a16:creationId xmlns:a16="http://schemas.microsoft.com/office/drawing/2014/main" id="{2C10B3CB-EEDE-EE7E-2442-5092C890957D}"/>
              </a:ext>
            </a:extLst>
          </p:cNvPr>
          <p:cNvPicPr>
            <a:picLocks noChangeAspect="1"/>
          </p:cNvPicPr>
          <p:nvPr/>
        </p:nvPicPr>
        <p:blipFill>
          <a:blip r:embed="rId3"/>
          <a:stretch>
            <a:fillRect/>
          </a:stretch>
        </p:blipFill>
        <p:spPr>
          <a:xfrm>
            <a:off x="2286000" y="2076450"/>
            <a:ext cx="1419225" cy="457200"/>
          </a:xfrm>
          <a:prstGeom prst="rect">
            <a:avLst/>
          </a:prstGeom>
        </p:spPr>
      </p:pic>
      <p:pic>
        <p:nvPicPr>
          <p:cNvPr id="8" name="Picture 7" descr="E equals z subscript alpha divided by 2 times the square root of open fraction sigma subscript 1 squared divided by n subscript 1 close fraction, plus open fraction sigma subscript 2 squared divided by n subscript 2 close fraction.&#10;&#10;E equals 1.44 times the square root of open fraction 748 squared divided by 50 close fraction plus open fraction 812 squared divided by 55 close fraction, which is approximately equals to 219.230968.">
            <a:extLst>
              <a:ext uri="{FF2B5EF4-FFF2-40B4-BE49-F238E27FC236}">
                <a16:creationId xmlns:a16="http://schemas.microsoft.com/office/drawing/2014/main" id="{DEFE5930-8DE6-2E90-903F-335F3C069F8D}"/>
              </a:ext>
            </a:extLst>
          </p:cNvPr>
          <p:cNvPicPr>
            <a:picLocks noChangeAspect="1"/>
          </p:cNvPicPr>
          <p:nvPr/>
        </p:nvPicPr>
        <p:blipFill>
          <a:blip r:embed="rId4"/>
          <a:stretch>
            <a:fillRect/>
          </a:stretch>
        </p:blipFill>
        <p:spPr>
          <a:xfrm>
            <a:off x="2847975" y="2743200"/>
            <a:ext cx="3448050" cy="250507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9.1.3: Constructing a Confidence Interval for the Difference between Two Population Means (</a:t>
            </a:r>
            <a:r>
              <a:rPr sz="2000" i="1" dirty="0"/>
              <a:t>σ</a:t>
            </a:r>
            <a:r>
              <a:rPr sz="2000" dirty="0"/>
              <a:t> Known, Independent Samples)</a:t>
            </a:r>
            <a:r>
              <a:rPr lang="en-US" sz="2000" baseline="-25000" dirty="0"/>
              <a:t>4</a:t>
            </a:r>
            <a:endParaRPr sz="2000" dirty="0"/>
          </a:p>
        </p:txBody>
      </p:sp>
      <p:sp>
        <p:nvSpPr>
          <p:cNvPr id="3" name="Text Placeholder 2"/>
          <p:cNvSpPr>
            <a:spLocks noGrp="1"/>
          </p:cNvSpPr>
          <p:nvPr>
            <p:ph type="body" sz="quarter" idx="10"/>
          </p:nvPr>
        </p:nvSpPr>
        <p:spPr/>
        <p:txBody>
          <a:bodyPr>
            <a:noAutofit/>
          </a:bodyPr>
          <a:lstStyle/>
          <a:p>
            <a:pPr>
              <a:defRPr b="1"/>
            </a:pPr>
            <a:r>
              <a:rPr lang="en-US" dirty="0"/>
              <a:t>Step 3:</a:t>
            </a:r>
          </a:p>
          <a:p>
            <a:r>
              <a:rPr lang="en-US" dirty="0"/>
              <a:t>Subtract the margin of error from and add the margin of error to the point estimate.</a:t>
            </a:r>
          </a:p>
          <a:p>
            <a:br>
              <a:rPr lang="en-US" dirty="0"/>
            </a:br>
            <a:endParaRPr lang="ar-AE" dirty="0"/>
          </a:p>
        </p:txBody>
      </p:sp>
      <p:pic>
        <p:nvPicPr>
          <p:cNvPr id="7" name="Picture 6" descr="Lower endpoint: open parentheses x bar subscript 1 minus x bar subscript 2 close parentheses minus E equals negative 195 minus 219.230968, which is approximately negative 414.&#10;&#10;Upper endpoint: open parentheses x bar subscript 1 minus x bar subscript 2 close parentheses plus E equals negative 195 plus 219.230968, which is approximately 24.">
            <a:extLst>
              <a:ext uri="{FF2B5EF4-FFF2-40B4-BE49-F238E27FC236}">
                <a16:creationId xmlns:a16="http://schemas.microsoft.com/office/drawing/2014/main" id="{775AEA0C-AB72-AAB8-B95D-44E3851AC838}"/>
              </a:ext>
            </a:extLst>
          </p:cNvPr>
          <p:cNvPicPr>
            <a:picLocks noChangeAspect="1"/>
          </p:cNvPicPr>
          <p:nvPr/>
        </p:nvPicPr>
        <p:blipFill>
          <a:blip r:embed="rId2"/>
          <a:stretch>
            <a:fillRect/>
          </a:stretch>
        </p:blipFill>
        <p:spPr>
          <a:xfrm>
            <a:off x="1166812" y="2667000"/>
            <a:ext cx="6810375" cy="19050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92FC5BD1-9BC7-C906-BC40-2441ACFC6147}"/>
                  </a:ext>
                </a:extLst>
              </p:cNvPr>
              <p:cNvSpPr txBox="1"/>
              <p:nvPr/>
            </p:nvSpPr>
            <p:spPr>
              <a:xfrm>
                <a:off x="457200" y="4684693"/>
                <a:ext cx="8229600" cy="954107"/>
              </a:xfrm>
              <a:prstGeom prst="rect">
                <a:avLst/>
              </a:prstGeom>
              <a:noFill/>
            </p:spPr>
            <p:txBody>
              <a:bodyPr wrap="square">
                <a:spAutoFit/>
              </a:bodyPr>
              <a:lstStyle/>
              <a:p>
                <a:pPr>
                  <a:defRPr sz="2800"/>
                </a:pPr>
                <a:r>
                  <a:rPr lang="en-US" dirty="0"/>
                  <a:t>The confidence interval can be written mathematically as </a:t>
                </a:r>
                <a14:m>
                  <m:oMath xmlns:m="http://schemas.openxmlformats.org/officeDocument/2006/math">
                    <m:d>
                      <m:dPr>
                        <m:ctrlPr>
                          <a:rPr lang="ar-AE" i="1">
                            <a:latin typeface="Cambria Math" panose="02040503050406030204" pitchFamily="18" charset="0"/>
                          </a:rPr>
                        </m:ctrlPr>
                      </m:dPr>
                      <m:e>
                        <m:r>
                          <a:rPr lang="ar-AE">
                            <a:latin typeface="Cambria Math" panose="02040503050406030204" pitchFamily="18" charset="0"/>
                          </a:rPr>
                          <m:t>−</m:t>
                        </m:r>
                        <m:r>
                          <a:rPr lang="ar-AE">
                            <a:latin typeface="Cambria Math" panose="02040503050406030204" pitchFamily="18" charset="0"/>
                          </a:rPr>
                          <m:t>414</m:t>
                        </m:r>
                        <m:r>
                          <m:rPr>
                            <m:nor/>
                          </m:rPr>
                          <a:rPr lang="ar-AE"/>
                          <m:t>, </m:t>
                        </m:r>
                        <m:r>
                          <a:rPr lang="ar-AE">
                            <a:latin typeface="Cambria Math" panose="02040503050406030204" pitchFamily="18" charset="0"/>
                          </a:rPr>
                          <m:t>24</m:t>
                        </m:r>
                      </m:e>
                    </m:d>
                  </m:oMath>
                </a14:m>
                <a:r>
                  <a:rPr lang="ar-AE" dirty="0"/>
                  <a:t>.</a:t>
                </a:r>
              </a:p>
            </p:txBody>
          </p:sp>
        </mc:Choice>
        <mc:Fallback xmlns="">
          <p:sp>
            <p:nvSpPr>
              <p:cNvPr id="5" name="TextBox 4">
                <a:extLst>
                  <a:ext uri="{FF2B5EF4-FFF2-40B4-BE49-F238E27FC236}">
                    <a16:creationId xmlns:a16="http://schemas.microsoft.com/office/drawing/2014/main" id="{92FC5BD1-9BC7-C906-BC40-2441ACFC6147}"/>
                  </a:ext>
                </a:extLst>
              </p:cNvPr>
              <p:cNvSpPr txBox="1">
                <a:spLocks noRot="1" noChangeAspect="1" noMove="1" noResize="1" noEditPoints="1" noAdjustHandles="1" noChangeArrowheads="1" noChangeShapeType="1" noTextEdit="1"/>
              </p:cNvSpPr>
              <p:nvPr/>
            </p:nvSpPr>
            <p:spPr>
              <a:xfrm>
                <a:off x="457200" y="4684693"/>
                <a:ext cx="8229600" cy="954107"/>
              </a:xfrm>
              <a:prstGeom prst="rect">
                <a:avLst/>
              </a:prstGeom>
              <a:blipFill>
                <a:blip r:embed="rId4"/>
                <a:stretch>
                  <a:fillRect l="-1481" t="-5732" b="-17197"/>
                </a:stretch>
              </a:blipFill>
            </p:spPr>
            <p:txBody>
              <a:bodyPr/>
              <a:lstStyle/>
              <a:p>
                <a:r>
                  <a:rPr lang="en-IN">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9.1.3: Constructing a Confidence Interval for the Difference between Two Population Means (</a:t>
            </a:r>
            <a:r>
              <a:rPr sz="2000" i="1" dirty="0"/>
              <a:t>σ</a:t>
            </a:r>
            <a:r>
              <a:rPr sz="2000" dirty="0"/>
              <a:t> Known, Independent Samples)</a:t>
            </a:r>
            <a:r>
              <a:rPr lang="en-US" sz="2000" baseline="-25000" dirty="0"/>
              <a:t>5</a:t>
            </a:r>
            <a:endParaRPr sz="2000" dirty="0"/>
          </a:p>
        </p:txBody>
      </p:sp>
      <p:sp>
        <p:nvSpPr>
          <p:cNvPr id="3" name="Text Placeholder 2"/>
          <p:cNvSpPr>
            <a:spLocks noGrp="1"/>
          </p:cNvSpPr>
          <p:nvPr>
            <p:ph type="body" sz="quarter" idx="10"/>
          </p:nvPr>
        </p:nvSpPr>
        <p:spPr/>
        <p:txBody>
          <a:bodyPr>
            <a:noAutofit/>
          </a:bodyPr>
          <a:lstStyle/>
          <a:p>
            <a:pPr>
              <a:defRPr b="1"/>
            </a:pPr>
            <a:r>
              <a:rPr sz="2400" dirty="0"/>
              <a:t>TI-83/84 Plus:</a:t>
            </a:r>
          </a:p>
          <a:p>
            <a:pPr>
              <a:defRPr sz="2800"/>
            </a:pPr>
            <a:r>
              <a:rPr sz="2400" dirty="0"/>
              <a:t>Using a TI-83/84 Plus calculator to find the interval is very similar to techniques discussed previously. Go to </a:t>
            </a:r>
            <a:r>
              <a:rPr sz="2400" b="1" dirty="0"/>
              <a:t>STAT </a:t>
            </a:r>
            <a:r>
              <a:rPr lang="en-US" b="1" dirty="0"/>
              <a:t>→</a:t>
            </a:r>
            <a:r>
              <a:rPr sz="2400" b="1" dirty="0"/>
              <a:t> TESTS</a:t>
            </a:r>
            <a:r>
              <a:rPr sz="2400" dirty="0"/>
              <a:t> and compute</a:t>
            </a:r>
            <a:endParaRPr lang="en-US" sz="2400" dirty="0"/>
          </a:p>
        </p:txBody>
      </p:sp>
      <p:pic>
        <p:nvPicPr>
          <p:cNvPr id="9" name="Picture 8" descr="2-samp Z Int (sigma subscript 1, sigma subscript 2, x bar subscript 1, n subscript 1, x bar subscript 2, n subscript 2)">
            <a:extLst>
              <a:ext uri="{FF2B5EF4-FFF2-40B4-BE49-F238E27FC236}">
                <a16:creationId xmlns:a16="http://schemas.microsoft.com/office/drawing/2014/main" id="{9449EF5D-9B59-AEB1-28EA-E3CD9F176331}"/>
              </a:ext>
            </a:extLst>
          </p:cNvPr>
          <p:cNvPicPr>
            <a:picLocks noChangeAspect="1"/>
          </p:cNvPicPr>
          <p:nvPr/>
        </p:nvPicPr>
        <p:blipFill>
          <a:blip r:embed="rId2"/>
          <a:stretch>
            <a:fillRect/>
          </a:stretch>
        </p:blipFill>
        <p:spPr>
          <a:xfrm>
            <a:off x="1771650" y="2276595"/>
            <a:ext cx="3914775" cy="425330"/>
          </a:xfrm>
          <a:prstGeom prst="rect">
            <a:avLst/>
          </a:prstGeom>
        </p:spPr>
      </p:pic>
      <p:sp>
        <p:nvSpPr>
          <p:cNvPr id="6" name="TextBox 5">
            <a:extLst>
              <a:ext uri="{FF2B5EF4-FFF2-40B4-BE49-F238E27FC236}">
                <a16:creationId xmlns:a16="http://schemas.microsoft.com/office/drawing/2014/main" id="{50FD0A14-D5D7-2DC8-AD78-65326B708706}"/>
              </a:ext>
            </a:extLst>
          </p:cNvPr>
          <p:cNvSpPr txBox="1"/>
          <p:nvPr/>
        </p:nvSpPr>
        <p:spPr>
          <a:xfrm>
            <a:off x="457200" y="2717800"/>
            <a:ext cx="8229600" cy="2308324"/>
          </a:xfrm>
          <a:prstGeom prst="rect">
            <a:avLst/>
          </a:prstGeom>
          <a:noFill/>
        </p:spPr>
        <p:txBody>
          <a:bodyPr wrap="square">
            <a:spAutoFit/>
          </a:bodyPr>
          <a:lstStyle/>
          <a:p>
            <a:pPr>
              <a:defRPr sz="2800"/>
            </a:pPr>
            <a:r>
              <a:rPr lang="en-US" sz="2400" dirty="0"/>
              <a:t>Since we are working with statistics and not the original data, select the </a:t>
            </a:r>
            <a:r>
              <a:rPr lang="en-US" sz="2400" b="1" dirty="0"/>
              <a:t>Stats</a:t>
            </a:r>
            <a:r>
              <a:rPr lang="en-US" sz="2400" dirty="0"/>
              <a:t> option and then enter the given values. Notice that the calculator asks for the two population standard deviations first, and then the sample mean and size for the sample from Population 1, followed by the information for the sample from Population 2.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9.1.3: Constructing a Confidence Interval for the Difference between Two Population Means (</a:t>
            </a:r>
            <a:r>
              <a:rPr sz="2000" i="1" dirty="0"/>
              <a:t>σ</a:t>
            </a:r>
            <a:r>
              <a:rPr sz="2000" dirty="0"/>
              <a:t> Known, Independent Samples)</a:t>
            </a:r>
            <a:r>
              <a:rPr lang="en-US" sz="2000" baseline="-25000" dirty="0"/>
              <a:t>6</a:t>
            </a:r>
            <a:endParaRPr sz="2000" dirty="0"/>
          </a:p>
        </p:txBody>
      </p:sp>
      <p:sp>
        <p:nvSpPr>
          <p:cNvPr id="4" name="TextBox 3">
            <a:extLst>
              <a:ext uri="{FF2B5EF4-FFF2-40B4-BE49-F238E27FC236}">
                <a16:creationId xmlns:a16="http://schemas.microsoft.com/office/drawing/2014/main" id="{D7038C74-9B35-BA01-CAD2-30E6649F60E3}"/>
              </a:ext>
            </a:extLst>
          </p:cNvPr>
          <p:cNvSpPr txBox="1"/>
          <p:nvPr/>
        </p:nvSpPr>
        <p:spPr>
          <a:xfrm>
            <a:off x="457200" y="1143000"/>
            <a:ext cx="8229600" cy="830997"/>
          </a:xfrm>
          <a:prstGeom prst="rect">
            <a:avLst/>
          </a:prstGeom>
          <a:noFill/>
        </p:spPr>
        <p:txBody>
          <a:bodyPr wrap="square">
            <a:spAutoFit/>
          </a:bodyPr>
          <a:lstStyle/>
          <a:p>
            <a:pPr>
              <a:defRPr sz="2800"/>
            </a:pPr>
            <a:r>
              <a:rPr lang="en-IN" sz="2400" dirty="0"/>
              <a:t>Enter the following statistics, being careful to be consistent with population numbering.</a:t>
            </a:r>
          </a:p>
        </p:txBody>
      </p:sp>
      <p:pic>
        <p:nvPicPr>
          <p:cNvPr id="6" name="Picture 5" descr="Sigma subscript 1 equals 748, x bar subscript 1 equals 3250, n subscript 1 equals 50.&#10;Sigma subscript 2 equals 812, x bar subscript 2 equals 3445, n subscript 2 equals 55.">
            <a:extLst>
              <a:ext uri="{FF2B5EF4-FFF2-40B4-BE49-F238E27FC236}">
                <a16:creationId xmlns:a16="http://schemas.microsoft.com/office/drawing/2014/main" id="{5D66A853-0165-6B57-F92E-F35A636EFF37}"/>
              </a:ext>
            </a:extLst>
          </p:cNvPr>
          <p:cNvPicPr>
            <a:picLocks noChangeAspect="1"/>
          </p:cNvPicPr>
          <p:nvPr/>
        </p:nvPicPr>
        <p:blipFill>
          <a:blip r:embed="rId2"/>
          <a:stretch>
            <a:fillRect/>
          </a:stretch>
        </p:blipFill>
        <p:spPr>
          <a:xfrm>
            <a:off x="685800" y="2286000"/>
            <a:ext cx="2800350" cy="1390650"/>
          </a:xfrm>
          <a:prstGeom prst="rect">
            <a:avLst/>
          </a:prstGeom>
        </p:spPr>
      </p:pic>
      <p:pic>
        <p:nvPicPr>
          <p:cNvPr id="5" name="Content Placeholder 4" descr="A screenshot shows the output results of a two sample z confidence interval, titled 2-Samp Z Int. The first line reads (negative 414.2, 24.16). The second line reads x bar subscript 1 equals 3250. The third line reads x bar subscript 2 equals 3445. The fourth line reads n subscript 1 equals 50. The last line reads n subscript 2 equals 55.">
            <a:extLst>
              <a:ext uri="{FF2B5EF4-FFF2-40B4-BE49-F238E27FC236}">
                <a16:creationId xmlns:a16="http://schemas.microsoft.com/office/drawing/2014/main" id="{0722FBBF-CD63-4D64-9938-81CEFAF24BEB}"/>
              </a:ext>
            </a:extLst>
          </p:cNvPr>
          <p:cNvPicPr>
            <a:picLocks noGrp="1" noChangeAspect="1"/>
          </p:cNvPicPr>
          <p:nvPr>
            <p:ph sz="quarter" idx="11"/>
          </p:nvPr>
        </p:nvPicPr>
        <p:blipFill>
          <a:blip r:embed="rId3">
            <a:extLst>
              <a:ext uri="{28A0092B-C50C-407E-A947-70E740481C1C}">
                <a14:useLocalDpi xmlns:a14="http://schemas.microsoft.com/office/drawing/2010/main" val="0"/>
              </a:ext>
            </a:extLst>
          </a:blip>
          <a:stretch>
            <a:fillRect/>
          </a:stretch>
        </p:blipFill>
        <p:spPr>
          <a:xfrm>
            <a:off x="4343778" y="2895852"/>
            <a:ext cx="4571622" cy="3047748"/>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9.1.3: Constructing a Confidence Interval for the Difference between Two Population Means (</a:t>
            </a:r>
            <a:r>
              <a:rPr sz="2000" i="1" dirty="0"/>
              <a:t>σ</a:t>
            </a:r>
            <a:r>
              <a:rPr sz="2000" dirty="0"/>
              <a:t> Known, Independent Samples)</a:t>
            </a:r>
            <a:r>
              <a:rPr lang="en-US" sz="2000" baseline="-25000" dirty="0"/>
              <a:t>7</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200" dirty="0"/>
                  <a:t>The </a:t>
                </a:r>
                <a14:m>
                  <m:oMath xmlns:m="http://schemas.openxmlformats.org/officeDocument/2006/math">
                    <m:r>
                      <a:rPr sz="2200">
                        <a:latin typeface="Cambria Math" panose="02040503050406030204" pitchFamily="18" charset="0"/>
                      </a:rPr>
                      <m:t>85%</m:t>
                    </m:r>
                  </m:oMath>
                </a14:m>
                <a:r>
                  <a:rPr sz="2200" dirty="0"/>
                  <a:t> confidence interval for the difference between the two means ranges from approximately </a:t>
                </a:r>
                <a14:m>
                  <m:oMath xmlns:m="http://schemas.openxmlformats.org/officeDocument/2006/math">
                    <m:r>
                      <a:rPr sz="2200">
                        <a:latin typeface="Cambria Math" panose="02040503050406030204" pitchFamily="18" charset="0"/>
                      </a:rPr>
                      <m:t>−$414</m:t>
                    </m:r>
                  </m:oMath>
                </a14:m>
                <a:r>
                  <a:rPr sz="2200" dirty="0"/>
                  <a:t> to </a:t>
                </a:r>
                <a14:m>
                  <m:oMath xmlns:m="http://schemas.openxmlformats.org/officeDocument/2006/math">
                    <m:r>
                      <a:rPr sz="2200">
                        <a:latin typeface="Cambria Math" panose="02040503050406030204" pitchFamily="18" charset="0"/>
                      </a:rPr>
                      <m:t>$24</m:t>
                    </m:r>
                  </m:oMath>
                </a14:m>
                <a:r>
                  <a:rPr sz="2200" dirty="0"/>
                  <a:t>. The confidence interval can be written mathematically using either inequality symbols or interval notation, as shown below.</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859" r="-444"/>
                </a:stretch>
              </a:blipFill>
            </p:spPr>
            <p:txBody>
              <a:bodyPr/>
              <a:lstStyle/>
              <a:p>
                <a:r>
                  <a:rPr lang="en-IN">
                    <a:noFill/>
                  </a:rPr>
                  <a:t> </a:t>
                </a:r>
              </a:p>
            </p:txBody>
          </p:sp>
        </mc:Fallback>
      </mc:AlternateContent>
      <p:pic>
        <p:nvPicPr>
          <p:cNvPr id="5" name="Picture 4" descr="negative 414 is less than mu subscript 1 minus mu subscript 2 is less than 24, or the interval is represented as open parentheses negative 414 and 24 close parentheses.">
            <a:extLst>
              <a:ext uri="{FF2B5EF4-FFF2-40B4-BE49-F238E27FC236}">
                <a16:creationId xmlns:a16="http://schemas.microsoft.com/office/drawing/2014/main" id="{AA575A9A-120C-29DA-49D3-8E9B3A8613BB}"/>
              </a:ext>
            </a:extLst>
          </p:cNvPr>
          <p:cNvPicPr>
            <a:picLocks noChangeAspect="1"/>
          </p:cNvPicPr>
          <p:nvPr/>
        </p:nvPicPr>
        <p:blipFill>
          <a:blip r:embed="rId3"/>
          <a:stretch>
            <a:fillRect/>
          </a:stretch>
        </p:blipFill>
        <p:spPr>
          <a:xfrm>
            <a:off x="3661624" y="2525535"/>
            <a:ext cx="2080202" cy="1202246"/>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24B7C4A0-45DE-277B-30AF-C0C8C9BFD44C}"/>
                  </a:ext>
                </a:extLst>
              </p:cNvPr>
              <p:cNvSpPr txBox="1"/>
              <p:nvPr/>
            </p:nvSpPr>
            <p:spPr>
              <a:xfrm>
                <a:off x="516566" y="3731342"/>
                <a:ext cx="8370318" cy="2123658"/>
              </a:xfrm>
              <a:prstGeom prst="rect">
                <a:avLst/>
              </a:prstGeom>
              <a:noFill/>
            </p:spPr>
            <p:txBody>
              <a:bodyPr wrap="square">
                <a:spAutoFit/>
              </a:bodyPr>
              <a:lstStyle/>
              <a:p>
                <a:pPr>
                  <a:defRPr sz="2800"/>
                </a:pPr>
                <a:r>
                  <a:rPr lang="en-US" sz="2200" dirty="0"/>
                  <a:t>Because the interval ranges from a negative number to a positive one, the interval contains the number </a:t>
                </a:r>
                <a:r>
                  <a:rPr lang="en-US" sz="2200" dirty="0">
                    <a:latin typeface="Cambria Math"/>
                  </a:rPr>
                  <a:t>0</a:t>
                </a:r>
                <a:r>
                  <a:rPr lang="en-US" sz="2200" dirty="0"/>
                  <a:t>. In other words, the data do not provide evidence that the two population means are unequal at this level of confidence. Therefore, with </a:t>
                </a:r>
                <a14:m>
                  <m:oMath xmlns:m="http://schemas.openxmlformats.org/officeDocument/2006/math">
                    <m:r>
                      <a:rPr lang="en-US" sz="2200">
                        <a:latin typeface="Cambria Math" panose="02040503050406030204" pitchFamily="18" charset="0"/>
                      </a:rPr>
                      <m:t>85%</m:t>
                    </m:r>
                  </m:oMath>
                </a14:m>
                <a:r>
                  <a:rPr lang="en-US" sz="2200" dirty="0"/>
                  <a:t> confidence, we can say that there is not sufficient evidence to support the claim that using the fuel additive results in a decrease in repair costs.</a:t>
                </a:r>
              </a:p>
            </p:txBody>
          </p:sp>
        </mc:Choice>
        <mc:Fallback xmlns="">
          <p:sp>
            <p:nvSpPr>
              <p:cNvPr id="9" name="TextBox 8">
                <a:extLst>
                  <a:ext uri="{FF2B5EF4-FFF2-40B4-BE49-F238E27FC236}">
                    <a16:creationId xmlns:a16="http://schemas.microsoft.com/office/drawing/2014/main" id="{24B7C4A0-45DE-277B-30AF-C0C8C9BFD44C}"/>
                  </a:ext>
                </a:extLst>
              </p:cNvPr>
              <p:cNvSpPr txBox="1">
                <a:spLocks noRot="1" noChangeAspect="1" noMove="1" noResize="1" noEditPoints="1" noAdjustHandles="1" noChangeArrowheads="1" noChangeShapeType="1" noTextEdit="1"/>
              </p:cNvSpPr>
              <p:nvPr/>
            </p:nvSpPr>
            <p:spPr>
              <a:xfrm>
                <a:off x="516566" y="3731342"/>
                <a:ext cx="8370318" cy="2123658"/>
              </a:xfrm>
              <a:prstGeom prst="rect">
                <a:avLst/>
              </a:prstGeom>
              <a:blipFill>
                <a:blip r:embed="rId4"/>
                <a:stretch>
                  <a:fillRect l="-947" t="-2011" b="-5172"/>
                </a:stretch>
              </a:blipFill>
            </p:spPr>
            <p:txBody>
              <a:bodyPr/>
              <a:lstStyle/>
              <a:p>
                <a:r>
                  <a:rPr lang="en-IN">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Technology</a:t>
            </a:r>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dirty="0"/>
              <a:t>For further instructions on calculating a two sample </a:t>
            </a:r>
            <a:br>
              <a:rPr lang="en-US" sz="2800" dirty="0"/>
            </a:br>
            <a:r>
              <a:rPr sz="2800" i="1" dirty="0"/>
              <a:t>z</a:t>
            </a:r>
            <a:r>
              <a:rPr sz="2800" dirty="0"/>
              <a:t>-interval using a TI-83/84 Plus calculator or other technology, please visit stat.hawkeslearning.com and see </a:t>
            </a:r>
            <a:r>
              <a:rPr sz="2800" b="1" dirty="0"/>
              <a:t>Technology Instructions </a:t>
            </a:r>
            <a:r>
              <a:rPr lang="en-US" b="1" dirty="0"/>
              <a:t>→</a:t>
            </a:r>
            <a:r>
              <a:rPr sz="2800" b="1" dirty="0"/>
              <a:t> Confidence Intervals </a:t>
            </a:r>
            <a:r>
              <a:rPr lang="en-US" b="1" dirty="0"/>
              <a:t>→</a:t>
            </a:r>
            <a:r>
              <a:rPr sz="2800" b="1" dirty="0"/>
              <a:t> Two Sample </a:t>
            </a:r>
            <a:r>
              <a:rPr sz="2800" b="1" i="1" dirty="0"/>
              <a:t>z</a:t>
            </a:r>
            <a:r>
              <a:rPr sz="2800" b="1" dirty="0"/>
              <a:t>-interval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Memory Booster:</a:t>
            </a:r>
          </a:p>
        </p:txBody>
      </p:sp>
      <p:sp>
        <p:nvSpPr>
          <p:cNvPr id="3" name="Text Placeholder 2"/>
          <p:cNvSpPr>
            <a:spLocks noGrp="1"/>
          </p:cNvSpPr>
          <p:nvPr>
            <p:ph type="body" sz="quarter" idx="10"/>
          </p:nvPr>
        </p:nvSpPr>
        <p:spPr>
          <a:xfrm>
            <a:off x="457200" y="1082078"/>
            <a:ext cx="8229600" cy="1051522"/>
          </a:xfrm>
        </p:spPr>
        <p:txBody>
          <a:bodyPr>
            <a:normAutofit/>
          </a:bodyPr>
          <a:lstStyle/>
          <a:p>
            <a:pPr>
              <a:defRPr sz="2800"/>
            </a:pPr>
            <a:r>
              <a:rPr sz="2800" dirty="0"/>
              <a:t>The best point estimate for the difference between two population means is</a:t>
            </a:r>
          </a:p>
        </p:txBody>
      </p:sp>
      <p:pic>
        <p:nvPicPr>
          <p:cNvPr id="6" name="Picture 5" descr="x bar subscript 1 minus x bar subscript 2.">
            <a:extLst>
              <a:ext uri="{FF2B5EF4-FFF2-40B4-BE49-F238E27FC236}">
                <a16:creationId xmlns:a16="http://schemas.microsoft.com/office/drawing/2014/main" id="{74520D9D-5C06-ADC4-7E2C-4086DB9B6B6E}"/>
              </a:ext>
            </a:extLst>
          </p:cNvPr>
          <p:cNvPicPr>
            <a:picLocks noChangeAspect="1"/>
          </p:cNvPicPr>
          <p:nvPr/>
        </p:nvPicPr>
        <p:blipFill>
          <a:blip r:embed="rId2"/>
          <a:stretch>
            <a:fillRect/>
          </a:stretch>
        </p:blipFill>
        <p:spPr>
          <a:xfrm>
            <a:off x="3568916" y="1579264"/>
            <a:ext cx="1008000" cy="456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sz="2700" dirty="0"/>
              <a:t>Formula: Margin of Error of a Confidence Interval for the Difference between Two Population Means (</a:t>
            </a:r>
            <a:r>
              <a:rPr lang="el-GR" sz="2800" i="1" dirty="0">
                <a:latin typeface="Calibri" panose="020F0502020204030204" pitchFamily="34" charset="0"/>
                <a:ea typeface="Calibri" panose="020F0502020204030204" pitchFamily="34" charset="0"/>
                <a:cs typeface="Calibri" panose="020F0502020204030204" pitchFamily="34" charset="0"/>
              </a:rPr>
              <a:t>σ </a:t>
            </a:r>
            <a:r>
              <a:rPr sz="2700" dirty="0"/>
              <a:t>Known)</a:t>
            </a:r>
          </a:p>
        </p:txBody>
      </p:sp>
      <p:sp>
        <p:nvSpPr>
          <p:cNvPr id="3" name="Text Placeholder 2"/>
          <p:cNvSpPr>
            <a:spLocks noGrp="1"/>
          </p:cNvSpPr>
          <p:nvPr>
            <p:ph type="body" sz="quarter" idx="10"/>
          </p:nvPr>
        </p:nvSpPr>
        <p:spPr>
          <a:xfrm>
            <a:off x="457200" y="1082078"/>
            <a:ext cx="8229600" cy="4861522"/>
          </a:xfrm>
        </p:spPr>
        <p:txBody>
          <a:bodyPr>
            <a:noAutofit/>
          </a:bodyPr>
          <a:lstStyle/>
          <a:p>
            <a:r>
              <a:rPr sz="2200" dirty="0"/>
              <a:t>When both population standard deviations are known, the samples taken are independent, simple random samples, and either both sample sizes are at least </a:t>
            </a:r>
            <a:r>
              <a:rPr sz="2200" dirty="0">
                <a:latin typeface="Cambria Math"/>
              </a:rPr>
              <a:t>30</a:t>
            </a:r>
            <a:r>
              <a:rPr sz="2200" dirty="0"/>
              <a:t> or both population distributions are approximately normal, the margin of error of a confidence interval for the difference between two population means is given by</a:t>
            </a:r>
          </a:p>
          <a:p>
            <a:pPr algn="ctr">
              <a:defRPr sz="2800"/>
            </a:pPr>
            <a:endParaRPr sz="2200" dirty="0"/>
          </a:p>
          <a:p>
            <a:endParaRPr sz="2200" dirty="0"/>
          </a:p>
        </p:txBody>
      </p:sp>
      <p:pic>
        <p:nvPicPr>
          <p:cNvPr id="5" name="Picture 4" descr="E equals Z subscript alpha divided by 2, times the square root of sigma subscript 1 squared divided by n subscript 1, plus sigma subscript 2 squared divided by n subscript 2.">
            <a:extLst>
              <a:ext uri="{FF2B5EF4-FFF2-40B4-BE49-F238E27FC236}">
                <a16:creationId xmlns:a16="http://schemas.microsoft.com/office/drawing/2014/main" id="{31BC5A05-A4F0-589E-8C96-956615B0368F}"/>
              </a:ext>
            </a:extLst>
          </p:cNvPr>
          <p:cNvPicPr>
            <a:picLocks noChangeAspect="1"/>
          </p:cNvPicPr>
          <p:nvPr/>
        </p:nvPicPr>
        <p:blipFill>
          <a:blip r:embed="rId2"/>
          <a:stretch>
            <a:fillRect/>
          </a:stretch>
        </p:blipFill>
        <p:spPr>
          <a:xfrm>
            <a:off x="3685063" y="2890131"/>
            <a:ext cx="1773874" cy="789224"/>
          </a:xfrm>
          <a:prstGeom prst="rect">
            <a:avLst/>
          </a:prstGeom>
        </p:spPr>
      </p:pic>
      <p:pic>
        <p:nvPicPr>
          <p:cNvPr id="7" name="Picture 6" descr="where Z subscript alpha divided by 2">
            <a:extLst>
              <a:ext uri="{FF2B5EF4-FFF2-40B4-BE49-F238E27FC236}">
                <a16:creationId xmlns:a16="http://schemas.microsoft.com/office/drawing/2014/main" id="{C0549045-B1B2-E644-446B-82B747303E22}"/>
              </a:ext>
            </a:extLst>
          </p:cNvPr>
          <p:cNvPicPr>
            <a:picLocks noChangeAspect="1"/>
          </p:cNvPicPr>
          <p:nvPr/>
        </p:nvPicPr>
        <p:blipFill>
          <a:blip r:embed="rId3"/>
          <a:stretch>
            <a:fillRect/>
          </a:stretch>
        </p:blipFill>
        <p:spPr>
          <a:xfrm>
            <a:off x="552450" y="3805395"/>
            <a:ext cx="1072220" cy="359906"/>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17DB2F50-ED34-B5AF-4F3A-319084304C62}"/>
                  </a:ext>
                </a:extLst>
              </p:cNvPr>
              <p:cNvSpPr txBox="1"/>
              <p:nvPr/>
            </p:nvSpPr>
            <p:spPr>
              <a:xfrm>
                <a:off x="1647267" y="3716150"/>
                <a:ext cx="6887134" cy="430887"/>
              </a:xfrm>
              <a:prstGeom prst="rect">
                <a:avLst/>
              </a:prstGeom>
              <a:noFill/>
            </p:spPr>
            <p:txBody>
              <a:bodyPr wrap="square">
                <a:spAutoFit/>
              </a:bodyPr>
              <a:lstStyle/>
              <a:p>
                <a:r>
                  <a:rPr lang="en-US" sz="2200" dirty="0">
                    <a:solidFill>
                      <a:srgbClr val="000000"/>
                    </a:solidFill>
                  </a:rPr>
                  <a:t>is the critical value for the level of confidence, </a:t>
                </a:r>
                <a:r>
                  <a:rPr lang="en-US" sz="2200" i="1" dirty="0">
                    <a:solidFill>
                      <a:srgbClr val="000000"/>
                    </a:solidFill>
                  </a:rPr>
                  <a:t>c </a:t>
                </a:r>
                <a14:m>
                  <m:oMath xmlns:m="http://schemas.openxmlformats.org/officeDocument/2006/math">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1</m:t>
                    </m:r>
                    <m:r>
                      <a:rPr lang="en-US" sz="2200">
                        <a:solidFill>
                          <a:srgbClr val="000000"/>
                        </a:solidFill>
                        <a:latin typeface="Cambria Math" panose="02040503050406030204" pitchFamily="18" charset="0"/>
                      </a:rPr>
                      <m:t>− </m:t>
                    </m:r>
                  </m:oMath>
                </a14:m>
                <a:r>
                  <a:rPr lang="el-GR" sz="2200" i="1" dirty="0">
                    <a:solidFill>
                      <a:srgbClr val="000000"/>
                    </a:solidFill>
                    <a:latin typeface="Calibri" panose="020F0502020204030204" pitchFamily="34" charset="0"/>
                    <a:ea typeface="Calibri" panose="020F0502020204030204" pitchFamily="34" charset="0"/>
                    <a:cs typeface="Calibri" panose="020F0502020204030204" pitchFamily="34" charset="0"/>
                  </a:rPr>
                  <a:t>α</a:t>
                </a:r>
                <a:r>
                  <a:rPr lang="en-US" sz="2200" i="1" dirty="0">
                    <a:solidFill>
                      <a:srgbClr val="000000"/>
                    </a:solidFill>
                  </a:rPr>
                  <a:t>,</a:t>
                </a:r>
                <a:r>
                  <a:rPr lang="en-US" sz="2200" dirty="0">
                    <a:solidFill>
                      <a:srgbClr val="000000"/>
                    </a:solidFill>
                  </a:rPr>
                  <a:t> </a:t>
                </a:r>
                <a:endParaRPr lang="en-IN" sz="2200" dirty="0">
                  <a:solidFill>
                    <a:srgbClr val="000000"/>
                  </a:solidFill>
                </a:endParaRPr>
              </a:p>
            </p:txBody>
          </p:sp>
        </mc:Choice>
        <mc:Fallback xmlns="">
          <p:sp>
            <p:nvSpPr>
              <p:cNvPr id="11" name="TextBox 10">
                <a:extLst>
                  <a:ext uri="{FF2B5EF4-FFF2-40B4-BE49-F238E27FC236}">
                    <a16:creationId xmlns:a16="http://schemas.microsoft.com/office/drawing/2014/main" id="{17DB2F50-ED34-B5AF-4F3A-319084304C62}"/>
                  </a:ext>
                </a:extLst>
              </p:cNvPr>
              <p:cNvSpPr txBox="1">
                <a:spLocks noRot="1" noChangeAspect="1" noMove="1" noResize="1" noEditPoints="1" noAdjustHandles="1" noChangeArrowheads="1" noChangeShapeType="1" noTextEdit="1"/>
              </p:cNvSpPr>
              <p:nvPr/>
            </p:nvSpPr>
            <p:spPr>
              <a:xfrm>
                <a:off x="1647267" y="3716150"/>
                <a:ext cx="6887134" cy="430887"/>
              </a:xfrm>
              <a:prstGeom prst="rect">
                <a:avLst/>
              </a:prstGeom>
              <a:blipFill>
                <a:blip r:embed="rId4"/>
                <a:stretch>
                  <a:fillRect l="-1150" t="-10000" b="-28571"/>
                </a:stretch>
              </a:blipFill>
            </p:spPr>
            <p:txBody>
              <a:bodyPr/>
              <a:lstStyle/>
              <a:p>
                <a:r>
                  <a:rPr lang="en-IN">
                    <a:noFill/>
                  </a:rPr>
                  <a:t> </a:t>
                </a:r>
              </a:p>
            </p:txBody>
          </p:sp>
        </mc:Fallback>
      </mc:AlternateContent>
      <p:sp>
        <p:nvSpPr>
          <p:cNvPr id="13" name="TextBox 12">
            <a:extLst>
              <a:ext uri="{FF2B5EF4-FFF2-40B4-BE49-F238E27FC236}">
                <a16:creationId xmlns:a16="http://schemas.microsoft.com/office/drawing/2014/main" id="{CC13CB22-06A9-5C8F-9573-5A56EEA254D2}"/>
              </a:ext>
            </a:extLst>
          </p:cNvPr>
          <p:cNvSpPr txBox="1"/>
          <p:nvPr/>
        </p:nvSpPr>
        <p:spPr>
          <a:xfrm>
            <a:off x="483299" y="4109698"/>
            <a:ext cx="8095551" cy="430887"/>
          </a:xfrm>
          <a:prstGeom prst="rect">
            <a:avLst/>
          </a:prstGeom>
          <a:noFill/>
        </p:spPr>
        <p:txBody>
          <a:bodyPr wrap="square">
            <a:spAutoFit/>
          </a:bodyPr>
          <a:lstStyle/>
          <a:p>
            <a:r>
              <a:rPr lang="en-US" sz="2200" dirty="0">
                <a:solidFill>
                  <a:srgbClr val="000000"/>
                </a:solidFill>
              </a:rPr>
              <a:t>such that the area under the standard normal distribution to the right</a:t>
            </a:r>
            <a:endParaRPr lang="en-IN" sz="2200" dirty="0">
              <a:solidFill>
                <a:srgbClr val="000000"/>
              </a:solidFill>
            </a:endParaRPr>
          </a:p>
        </p:txBody>
      </p:sp>
      <p:pic>
        <p:nvPicPr>
          <p:cNvPr id="20" name="Picture 19" descr="of Z subscript alpha divided by 2 is equal to alpha divided by 2">
            <a:extLst>
              <a:ext uri="{FF2B5EF4-FFF2-40B4-BE49-F238E27FC236}">
                <a16:creationId xmlns:a16="http://schemas.microsoft.com/office/drawing/2014/main" id="{E48EDCE9-052C-104B-41DA-478EF4DBE80E}"/>
              </a:ext>
            </a:extLst>
          </p:cNvPr>
          <p:cNvPicPr>
            <a:picLocks noChangeAspect="1"/>
          </p:cNvPicPr>
          <p:nvPr/>
        </p:nvPicPr>
        <p:blipFill>
          <a:blip r:embed="rId5"/>
          <a:stretch>
            <a:fillRect/>
          </a:stretch>
        </p:blipFill>
        <p:spPr>
          <a:xfrm>
            <a:off x="595129" y="4440917"/>
            <a:ext cx="2159000" cy="616858"/>
          </a:xfrm>
          <a:prstGeom prst="rect">
            <a:avLst/>
          </a:prstGeom>
        </p:spPr>
      </p:pic>
      <p:pic>
        <p:nvPicPr>
          <p:cNvPr id="16" name="Picture 15" descr="sigma subscript 1 and sigma subscript 2">
            <a:extLst>
              <a:ext uri="{FF2B5EF4-FFF2-40B4-BE49-F238E27FC236}">
                <a16:creationId xmlns:a16="http://schemas.microsoft.com/office/drawing/2014/main" id="{FC198456-1673-9C27-457B-74DF2A0A99A1}"/>
              </a:ext>
            </a:extLst>
          </p:cNvPr>
          <p:cNvPicPr>
            <a:picLocks noChangeAspect="1"/>
          </p:cNvPicPr>
          <p:nvPr/>
        </p:nvPicPr>
        <p:blipFill>
          <a:blip r:embed="rId6"/>
          <a:stretch>
            <a:fillRect/>
          </a:stretch>
        </p:blipFill>
        <p:spPr>
          <a:xfrm>
            <a:off x="542925" y="5078499"/>
            <a:ext cx="1081199" cy="357690"/>
          </a:xfrm>
          <a:prstGeom prst="rect">
            <a:avLst/>
          </a:prstGeom>
        </p:spPr>
      </p:pic>
      <p:sp>
        <p:nvSpPr>
          <p:cNvPr id="23" name="TextBox 22">
            <a:extLst>
              <a:ext uri="{FF2B5EF4-FFF2-40B4-BE49-F238E27FC236}">
                <a16:creationId xmlns:a16="http://schemas.microsoft.com/office/drawing/2014/main" id="{ACA382BB-B271-00DE-876E-EE25FE2912E0}"/>
              </a:ext>
            </a:extLst>
          </p:cNvPr>
          <p:cNvSpPr txBox="1"/>
          <p:nvPr/>
        </p:nvSpPr>
        <p:spPr>
          <a:xfrm>
            <a:off x="1600200" y="5018909"/>
            <a:ext cx="6317226" cy="430887"/>
          </a:xfrm>
          <a:prstGeom prst="rect">
            <a:avLst/>
          </a:prstGeom>
          <a:noFill/>
        </p:spPr>
        <p:txBody>
          <a:bodyPr wrap="square">
            <a:spAutoFit/>
          </a:bodyPr>
          <a:lstStyle/>
          <a:p>
            <a:r>
              <a:rPr lang="en-IN" sz="2200" dirty="0">
                <a:solidFill>
                  <a:srgbClr val="000000"/>
                </a:solidFill>
              </a:rPr>
              <a:t>are the two population standard deviations, and</a:t>
            </a:r>
          </a:p>
        </p:txBody>
      </p:sp>
      <p:sp>
        <p:nvSpPr>
          <p:cNvPr id="21" name="TextBox 20">
            <a:extLst>
              <a:ext uri="{FF2B5EF4-FFF2-40B4-BE49-F238E27FC236}">
                <a16:creationId xmlns:a16="http://schemas.microsoft.com/office/drawing/2014/main" id="{3D7EEE7C-93F1-B61F-9BF2-5FC025BAD4D8}"/>
              </a:ext>
            </a:extLst>
          </p:cNvPr>
          <p:cNvSpPr txBox="1"/>
          <p:nvPr/>
        </p:nvSpPr>
        <p:spPr>
          <a:xfrm>
            <a:off x="457200" y="5410200"/>
            <a:ext cx="4114800" cy="430887"/>
          </a:xfrm>
          <a:prstGeom prst="rect">
            <a:avLst/>
          </a:prstGeom>
          <a:noFill/>
        </p:spPr>
        <p:txBody>
          <a:bodyPr wrap="square">
            <a:spAutoFit/>
          </a:bodyPr>
          <a:lstStyle/>
          <a:p>
            <a:r>
              <a:rPr lang="en-IN" sz="2200" i="1" dirty="0">
                <a:solidFill>
                  <a:srgbClr val="000000"/>
                </a:solidFill>
              </a:rPr>
              <a:t>n</a:t>
            </a:r>
            <a:r>
              <a:rPr lang="en-IN" sz="22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en-IN" sz="2200" i="1" dirty="0">
                <a:solidFill>
                  <a:srgbClr val="000000"/>
                </a:solidFill>
              </a:rPr>
              <a:t> </a:t>
            </a:r>
            <a:r>
              <a:rPr lang="en-IN" sz="2200" dirty="0">
                <a:solidFill>
                  <a:srgbClr val="000000"/>
                </a:solidFill>
              </a:rPr>
              <a:t>and </a:t>
            </a:r>
            <a:r>
              <a:rPr lang="en-IN" sz="2200" i="1" dirty="0">
                <a:solidFill>
                  <a:srgbClr val="000000"/>
                </a:solidFill>
              </a:rPr>
              <a:t>n</a:t>
            </a:r>
            <a:r>
              <a:rPr lang="en-IN" sz="22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en-IN" sz="2200" dirty="0">
                <a:solidFill>
                  <a:srgbClr val="000000"/>
                </a:solidFill>
              </a:rPr>
              <a:t> are the two sample sizes.</a:t>
            </a:r>
            <a:endParaRPr lang="en-IN"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Rounding Rule</a:t>
            </a:r>
            <a:r>
              <a:rPr lang="en-US" sz="3200" baseline="-25000" dirty="0"/>
              <a:t>1</a:t>
            </a:r>
            <a:endParaRPr dirty="0"/>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a:t>When calculating a margin of error for a confidence interval, round to at least six decimal places to avoid additional rounding errors in the subsequent calculations of the endpoints of the confidence interval.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700" dirty="0"/>
              <a:t>Example 9.1.1: Finding the Point Estimate and Margin of Error of a Confidence Interval for the Difference between Two Population Means (</a:t>
            </a:r>
            <a:r>
              <a:rPr lang="el-GR" sz="1800" i="1" dirty="0">
                <a:latin typeface="Calibri" panose="020F0502020204030204" pitchFamily="34" charset="0"/>
                <a:ea typeface="Calibri" panose="020F0502020204030204" pitchFamily="34" charset="0"/>
                <a:cs typeface="Calibri" panose="020F0502020204030204" pitchFamily="34" charset="0"/>
              </a:rPr>
              <a:t>σ</a:t>
            </a:r>
            <a:r>
              <a:rPr sz="1700" dirty="0"/>
              <a:t> Known, Independent Samples)</a:t>
            </a:r>
            <a:r>
              <a:rPr lang="en-US" sz="1700" baseline="-25000" dirty="0"/>
              <a:t>1</a:t>
            </a:r>
            <a:endParaRPr sz="17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229600" cy="5371513"/>
              </a:xfrm>
            </p:spPr>
            <p:txBody>
              <a:bodyPr>
                <a:normAutofit/>
              </a:bodyPr>
              <a:lstStyle/>
              <a:p>
                <a:pPr>
                  <a:defRPr sz="2800"/>
                </a:pPr>
                <a:r>
                  <a:rPr sz="2400" dirty="0"/>
                  <a:t>Consider the following statistics computed from two independent samples chosen at random and their corresponding population standard deviations. Assume that an </a:t>
                </a:r>
                <a14:m>
                  <m:oMath xmlns:m="http://schemas.openxmlformats.org/officeDocument/2006/math">
                    <m:r>
                      <a:rPr sz="2400">
                        <a:latin typeface="Cambria Math" panose="02040503050406030204" pitchFamily="18" charset="0"/>
                      </a:rPr>
                      <m:t>85</m:t>
                    </m:r>
                    <m:r>
                      <a:rPr sz="2400">
                        <a:latin typeface="Cambria Math" panose="02040503050406030204" pitchFamily="18" charset="0"/>
                      </a:rPr>
                      <m:t>%</m:t>
                    </m:r>
                  </m:oMath>
                </a14:m>
                <a:r>
                  <a:rPr sz="2400" dirty="0"/>
                  <a:t> level of confidence is desired to estimate the true difference between the population means.</a:t>
                </a:r>
              </a:p>
              <a:p>
                <a:pPr algn="ctr"/>
                <a:endParaRPr lang="en-US" sz="2400" dirty="0"/>
              </a:p>
              <a:p>
                <a:pPr algn="ctr"/>
                <a:endParaRPr lang="en-US" sz="2400" dirty="0"/>
              </a:p>
              <a:p>
                <a:pPr algn="ctr"/>
                <a:endParaRPr lang="en-US" sz="2400" dirty="0"/>
              </a:p>
              <a:p>
                <a:pPr algn="ctr"/>
                <a:endParaRPr lang="en-US" sz="2400" dirty="0"/>
              </a:p>
              <a:p>
                <a:pPr algn="ctr"/>
                <a:r>
                  <a:rPr sz="24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229600" cy="5371513"/>
              </a:xfrm>
              <a:blipFill>
                <a:blip r:embed="rId3"/>
                <a:stretch>
                  <a:fillRect l="-1111" t="-908" r="-1481"/>
                </a:stretch>
              </a:blipFill>
            </p:spPr>
            <p:txBody>
              <a:bodyPr/>
              <a:lstStyle/>
              <a:p>
                <a:r>
                  <a:rPr lang="en-IN">
                    <a:noFill/>
                  </a:rPr>
                  <a:t> </a:t>
                </a:r>
              </a:p>
            </p:txBody>
          </p:sp>
        </mc:Fallback>
      </mc:AlternateContent>
      <p:pic>
        <p:nvPicPr>
          <p:cNvPr id="5" name="Picture 4" descr="The following statistics for two independent samples are:&#10;Sigma subscript 1 equals 2.1, n subscript 1 equals 48, x bar subscript 1 equals 7.01.&#10;Sigma subscript 2 equals 1.8, n subscript 2 equals 30, x bar subscript 2 equals 6.93.">
            <a:extLst>
              <a:ext uri="{FF2B5EF4-FFF2-40B4-BE49-F238E27FC236}">
                <a16:creationId xmlns:a16="http://schemas.microsoft.com/office/drawing/2014/main" id="{AEF9D52B-8413-1DD4-2857-93F188AA6E2C}"/>
              </a:ext>
            </a:extLst>
          </p:cNvPr>
          <p:cNvPicPr>
            <a:picLocks noChangeAspect="1"/>
          </p:cNvPicPr>
          <p:nvPr/>
        </p:nvPicPr>
        <p:blipFill>
          <a:blip r:embed="rId4"/>
          <a:stretch>
            <a:fillRect/>
          </a:stretch>
        </p:blipFill>
        <p:spPr>
          <a:xfrm>
            <a:off x="3107531" y="3124200"/>
            <a:ext cx="2928938" cy="1307722"/>
          </a:xfrm>
          <a:prstGeom prst="rect">
            <a:avLst/>
          </a:prstGeom>
        </p:spPr>
      </p:pic>
      <p:sp>
        <p:nvSpPr>
          <p:cNvPr id="7" name="TextBox 6">
            <a:extLst>
              <a:ext uri="{FF2B5EF4-FFF2-40B4-BE49-F238E27FC236}">
                <a16:creationId xmlns:a16="http://schemas.microsoft.com/office/drawing/2014/main" id="{F1E6C1E6-3528-8423-77D2-846FE3692855}"/>
              </a:ext>
            </a:extLst>
          </p:cNvPr>
          <p:cNvSpPr txBox="1"/>
          <p:nvPr/>
        </p:nvSpPr>
        <p:spPr>
          <a:xfrm>
            <a:off x="457200" y="4724400"/>
            <a:ext cx="4757736" cy="830997"/>
          </a:xfrm>
          <a:prstGeom prst="rect">
            <a:avLst/>
          </a:prstGeom>
          <a:noFill/>
        </p:spPr>
        <p:txBody>
          <a:bodyPr wrap="square">
            <a:spAutoFit/>
          </a:bodyPr>
          <a:lstStyle/>
          <a:p>
            <a:pPr marL="447675" indent="-447675" algn="l">
              <a:defRPr sz="2800"/>
            </a:pPr>
            <a:r>
              <a:rPr lang="en-US" sz="2400" dirty="0"/>
              <a:t>a.	​Calculate the point estimate.</a:t>
            </a:r>
          </a:p>
          <a:p>
            <a:pPr marL="447675" indent="-447675">
              <a:defRPr sz="2800"/>
            </a:pPr>
            <a:r>
              <a:rPr lang="en-US" sz="2400" dirty="0"/>
              <a:t>b.	​Calculate the margin of error.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457200" y="76200"/>
                <a:ext cx="8229600" cy="914400"/>
              </a:xfrm>
            </p:spPr>
            <p:txBody>
              <a:bodyPr>
                <a:noAutofit/>
              </a:bodyPr>
              <a:lstStyle/>
              <a:p>
                <a:pPr>
                  <a:defRPr sz="3200"/>
                </a:pPr>
                <a:r>
                  <a:rPr sz="1700" dirty="0"/>
                  <a:t>Example 9.1.1: Finding the Point Estimate and Margin of Error of a Confidence Interval for the Difference between Two Population Means (</a:t>
                </a:r>
                <a14:m>
                  <m:oMath xmlns:m="http://schemas.openxmlformats.org/officeDocument/2006/math">
                    <m:r>
                      <a:rPr sz="1700">
                        <a:latin typeface="Cambria Math"/>
                      </a:rPr>
                      <m:t>𝜎</m:t>
                    </m:r>
                  </m:oMath>
                </a14:m>
                <a:r>
                  <a:rPr sz="1700" dirty="0"/>
                  <a:t> Known, Independent Samples)</a:t>
                </a:r>
                <a:r>
                  <a:rPr lang="en-US" sz="1700" baseline="-25000" dirty="0"/>
                  <a:t>2</a:t>
                </a:r>
                <a:endParaRPr sz="1700"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457200" y="76200"/>
                <a:ext cx="8229600" cy="914400"/>
              </a:xfrm>
              <a:blipFill>
                <a:blip r:embed="rId2"/>
                <a:stretch>
                  <a:fillRect b="-3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The point estimate for the difference between the population means is found by simply subtracting one sample mean from the other. Therefore, the point estimate for</a:t>
            </a:r>
          </a:p>
          <a:p>
            <a:endParaRPr sz="2800" dirty="0"/>
          </a:p>
        </p:txBody>
      </p:sp>
      <p:pic>
        <p:nvPicPr>
          <p:cNvPr id="5" name="Picture 4" descr="mu subscript 1 minus mu subscript 2">
            <a:extLst>
              <a:ext uri="{FF2B5EF4-FFF2-40B4-BE49-F238E27FC236}">
                <a16:creationId xmlns:a16="http://schemas.microsoft.com/office/drawing/2014/main" id="{660E2CA7-CA1D-1EA4-5DBF-FFD6C84BA82A}"/>
              </a:ext>
            </a:extLst>
          </p:cNvPr>
          <p:cNvPicPr>
            <a:picLocks noChangeAspect="1"/>
          </p:cNvPicPr>
          <p:nvPr/>
        </p:nvPicPr>
        <p:blipFill>
          <a:blip r:embed="rId3"/>
          <a:stretch>
            <a:fillRect/>
          </a:stretch>
        </p:blipFill>
        <p:spPr>
          <a:xfrm>
            <a:off x="3733800" y="2902634"/>
            <a:ext cx="876300" cy="419100"/>
          </a:xfrm>
          <a:prstGeom prst="rect">
            <a:avLst/>
          </a:prstGeom>
        </p:spPr>
      </p:pic>
      <p:sp>
        <p:nvSpPr>
          <p:cNvPr id="14" name="TextBox 13">
            <a:extLst>
              <a:ext uri="{FF2B5EF4-FFF2-40B4-BE49-F238E27FC236}">
                <a16:creationId xmlns:a16="http://schemas.microsoft.com/office/drawing/2014/main" id="{B0219E19-530E-B3BF-8294-2FF6F8F65B6E}"/>
              </a:ext>
            </a:extLst>
          </p:cNvPr>
          <p:cNvSpPr txBox="1"/>
          <p:nvPr/>
        </p:nvSpPr>
        <p:spPr>
          <a:xfrm>
            <a:off x="4581525" y="2852957"/>
            <a:ext cx="3821546" cy="523220"/>
          </a:xfrm>
          <a:prstGeom prst="rect">
            <a:avLst/>
          </a:prstGeom>
          <a:noFill/>
        </p:spPr>
        <p:txBody>
          <a:bodyPr wrap="square">
            <a:spAutoFit/>
          </a:bodyPr>
          <a:lstStyle/>
          <a:p>
            <a:pPr>
              <a:defRPr sz="2800"/>
            </a:pPr>
            <a:r>
              <a:rPr lang="en-IN" sz="2800" dirty="0"/>
              <a:t>is calculated as follows.</a:t>
            </a:r>
          </a:p>
        </p:txBody>
      </p:sp>
      <p:pic>
        <p:nvPicPr>
          <p:cNvPr id="6" name="Picture 5" descr="x bar subscript 1 minus x bar subscript 2 equals 7.01 minus 6.93, which equals 0.08.">
            <a:extLst>
              <a:ext uri="{FF2B5EF4-FFF2-40B4-BE49-F238E27FC236}">
                <a16:creationId xmlns:a16="http://schemas.microsoft.com/office/drawing/2014/main" id="{77F97436-0824-DA33-0C98-E032E2017A59}"/>
              </a:ext>
            </a:extLst>
          </p:cNvPr>
          <p:cNvPicPr>
            <a:picLocks noChangeAspect="1"/>
          </p:cNvPicPr>
          <p:nvPr/>
        </p:nvPicPr>
        <p:blipFill>
          <a:blip r:embed="rId4"/>
          <a:stretch>
            <a:fillRect/>
          </a:stretch>
        </p:blipFill>
        <p:spPr>
          <a:xfrm>
            <a:off x="3124200" y="3536266"/>
            <a:ext cx="2543175" cy="81915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457200" y="76200"/>
                <a:ext cx="8229600" cy="914400"/>
              </a:xfrm>
            </p:spPr>
            <p:txBody>
              <a:bodyPr>
                <a:normAutofit/>
              </a:bodyPr>
              <a:lstStyle/>
              <a:p>
                <a:pPr>
                  <a:defRPr sz="3200"/>
                </a:pPr>
                <a:r>
                  <a:rPr sz="1700" dirty="0"/>
                  <a:t>Example 9.1.1: Finding the Point Estimate and Margin of Error of a Confidence Interval for the Difference between Two Population Means (</a:t>
                </a:r>
                <a14:m>
                  <m:oMath xmlns:m="http://schemas.openxmlformats.org/officeDocument/2006/math">
                    <m:r>
                      <a:rPr sz="1700">
                        <a:latin typeface="Cambria Math"/>
                      </a:rPr>
                      <m:t>𝜎</m:t>
                    </m:r>
                  </m:oMath>
                </a14:m>
                <a:r>
                  <a:rPr sz="1700" dirty="0"/>
                  <a:t> Known, Independent Samples)</a:t>
                </a:r>
                <a:r>
                  <a:rPr lang="en-US" sz="1700" baseline="-25000" dirty="0"/>
                  <a:t>3</a:t>
                </a:r>
                <a:endParaRPr sz="17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457200" y="76200"/>
                <a:ext cx="8229600" cy="914400"/>
              </a:xfrm>
              <a:blipFill>
                <a:blip r:embed="rId2"/>
                <a:stretch>
                  <a:fillRect b="-3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marL="542925" indent="-542925">
              <a:defRPr sz="2800"/>
            </a:pPr>
            <a:r>
              <a:rPr lang="en-US" dirty="0"/>
              <a:t>b.	</a:t>
            </a:r>
            <a:r>
              <a:rPr dirty="0"/>
              <a:t>​</a:t>
            </a:r>
            <a:r>
              <a:rPr sz="2800" dirty="0"/>
              <a:t>Since the population standard deviations,</a:t>
            </a:r>
          </a:p>
        </p:txBody>
      </p:sp>
      <p:pic>
        <p:nvPicPr>
          <p:cNvPr id="5" name="Picture 4" descr="sigma subscript 1 and sigma subscript 2">
            <a:extLst>
              <a:ext uri="{FF2B5EF4-FFF2-40B4-BE49-F238E27FC236}">
                <a16:creationId xmlns:a16="http://schemas.microsoft.com/office/drawing/2014/main" id="{EC8C0611-6B9F-2EBC-4175-111C6878FA7C}"/>
              </a:ext>
            </a:extLst>
          </p:cNvPr>
          <p:cNvPicPr>
            <a:picLocks noChangeAspect="1"/>
          </p:cNvPicPr>
          <p:nvPr/>
        </p:nvPicPr>
        <p:blipFill>
          <a:blip r:embed="rId3"/>
          <a:stretch>
            <a:fillRect/>
          </a:stretch>
        </p:blipFill>
        <p:spPr>
          <a:xfrm>
            <a:off x="7153275" y="1143575"/>
            <a:ext cx="1381125" cy="419100"/>
          </a:xfrm>
          <a:prstGeom prst="rect">
            <a:avLst/>
          </a:prstGeom>
        </p:spPr>
      </p:pic>
      <p:sp>
        <p:nvSpPr>
          <p:cNvPr id="10" name="TextBox 9">
            <a:extLst>
              <a:ext uri="{FF2B5EF4-FFF2-40B4-BE49-F238E27FC236}">
                <a16:creationId xmlns:a16="http://schemas.microsoft.com/office/drawing/2014/main" id="{E73E42BA-0878-45BC-C63F-9202A3A184B7}"/>
              </a:ext>
            </a:extLst>
          </p:cNvPr>
          <p:cNvSpPr txBox="1"/>
          <p:nvPr/>
        </p:nvSpPr>
        <p:spPr>
          <a:xfrm>
            <a:off x="1034473" y="1437144"/>
            <a:ext cx="7620000" cy="2677656"/>
          </a:xfrm>
          <a:prstGeom prst="rect">
            <a:avLst/>
          </a:prstGeom>
          <a:noFill/>
        </p:spPr>
        <p:txBody>
          <a:bodyPr wrap="square">
            <a:spAutoFit/>
          </a:bodyPr>
          <a:lstStyle/>
          <a:p>
            <a:r>
              <a:rPr lang="en-US" sz="2800" dirty="0"/>
              <a:t>are known; both samples are independent, simple random samples; and both sample sizes are at least 30, we can use the formula for </a:t>
            </a:r>
            <a:r>
              <a:rPr lang="en-US" sz="2800" i="1" dirty="0"/>
              <a:t>E</a:t>
            </a:r>
            <a:r>
              <a:rPr lang="en-US" sz="2800" dirty="0"/>
              <a:t> given on the previous page. To find the margin of error for an 85% level of confidence, we will use the critical value</a:t>
            </a:r>
            <a:endParaRPr lang="en-IN" sz="2800" dirty="0"/>
          </a:p>
        </p:txBody>
      </p:sp>
      <p:pic>
        <p:nvPicPr>
          <p:cNvPr id="8" name="Picture 7" descr="Z subscript alpha divided by 2 equals 1.44.">
            <a:extLst>
              <a:ext uri="{FF2B5EF4-FFF2-40B4-BE49-F238E27FC236}">
                <a16:creationId xmlns:a16="http://schemas.microsoft.com/office/drawing/2014/main" id="{DB230464-01DD-9023-F1BC-E9C5BBEAED2A}"/>
              </a:ext>
            </a:extLst>
          </p:cNvPr>
          <p:cNvPicPr>
            <a:picLocks noChangeAspect="1"/>
          </p:cNvPicPr>
          <p:nvPr/>
        </p:nvPicPr>
        <p:blipFill>
          <a:blip r:embed="rId4"/>
          <a:stretch>
            <a:fillRect/>
          </a:stretch>
        </p:blipFill>
        <p:spPr>
          <a:xfrm>
            <a:off x="2000250" y="3667125"/>
            <a:ext cx="1419225" cy="4572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3C3E4-B06E-7813-1AF5-C1ECBBB7BC47}"/>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A0206D8F-1237-BE4E-B822-23CB7AD52EBB}"/>
                  </a:ext>
                </a:extLst>
              </p:cNvPr>
              <p:cNvSpPr>
                <a:spLocks noGrp="1"/>
              </p:cNvSpPr>
              <p:nvPr>
                <p:ph type="title"/>
              </p:nvPr>
            </p:nvSpPr>
            <p:spPr>
              <a:xfrm>
                <a:off x="457200" y="76200"/>
                <a:ext cx="8229600" cy="914400"/>
              </a:xfrm>
            </p:spPr>
            <p:txBody>
              <a:bodyPr>
                <a:normAutofit/>
              </a:bodyPr>
              <a:lstStyle/>
              <a:p>
                <a:pPr>
                  <a:defRPr sz="3200"/>
                </a:pPr>
                <a:r>
                  <a:rPr sz="1700" dirty="0"/>
                  <a:t>Example 9.1.1: Finding the Point Estimate and Margin of Error of a Confidence Interval for the Difference between Two Population Means (</a:t>
                </a:r>
                <a14:m>
                  <m:oMath xmlns:m="http://schemas.openxmlformats.org/officeDocument/2006/math">
                    <m:r>
                      <a:rPr sz="1700">
                        <a:latin typeface="Cambria Math"/>
                      </a:rPr>
                      <m:t>𝜎</m:t>
                    </m:r>
                  </m:oMath>
                </a14:m>
                <a:r>
                  <a:rPr sz="1700" dirty="0"/>
                  <a:t> Known, Independent Samples)</a:t>
                </a:r>
                <a:r>
                  <a:rPr lang="en-US" sz="1700" baseline="-25000" dirty="0"/>
                  <a:t>4</a:t>
                </a:r>
                <a:endParaRPr sz="1700" dirty="0"/>
              </a:p>
            </p:txBody>
          </p:sp>
        </mc:Choice>
        <mc:Fallback xmlns="">
          <p:sp>
            <p:nvSpPr>
              <p:cNvPr id="2" name="Title 1">
                <a:extLst>
                  <a:ext uri="{FF2B5EF4-FFF2-40B4-BE49-F238E27FC236}">
                    <a16:creationId xmlns:a16="http://schemas.microsoft.com/office/drawing/2014/main" id="{A0206D8F-1237-BE4E-B822-23CB7AD52EBB}"/>
                  </a:ext>
                </a:extLst>
              </p:cNvPr>
              <p:cNvSpPr>
                <a:spLocks noGrp="1" noRot="1" noChangeAspect="1" noMove="1" noResize="1" noEditPoints="1" noAdjustHandles="1" noChangeArrowheads="1" noChangeShapeType="1" noTextEdit="1"/>
              </p:cNvSpPr>
              <p:nvPr>
                <p:ph type="title"/>
              </p:nvPr>
            </p:nvSpPr>
            <p:spPr>
              <a:xfrm>
                <a:off x="457200" y="76200"/>
                <a:ext cx="8229600" cy="914400"/>
              </a:xfrm>
              <a:blipFill>
                <a:blip r:embed="rId2"/>
                <a:stretch>
                  <a:fillRect b="-3333"/>
                </a:stretch>
              </a:blipFill>
            </p:spPr>
            <p:txBody>
              <a:bodyPr/>
              <a:lstStyle/>
              <a:p>
                <a:r>
                  <a:rPr lang="en-IN">
                    <a:noFill/>
                  </a:rPr>
                  <a:t> </a:t>
                </a:r>
              </a:p>
            </p:txBody>
          </p:sp>
        </mc:Fallback>
      </mc:AlternateContent>
      <p:sp>
        <p:nvSpPr>
          <p:cNvPr id="3" name="Text Placeholder 2">
            <a:extLst>
              <a:ext uri="{FF2B5EF4-FFF2-40B4-BE49-F238E27FC236}">
                <a16:creationId xmlns:a16="http://schemas.microsoft.com/office/drawing/2014/main" id="{9F89D0ED-F829-9F53-07F3-A267237EE491}"/>
              </a:ext>
            </a:extLst>
          </p:cNvPr>
          <p:cNvSpPr>
            <a:spLocks noGrp="1"/>
          </p:cNvSpPr>
          <p:nvPr>
            <p:ph type="body" sz="quarter" idx="10"/>
          </p:nvPr>
        </p:nvSpPr>
        <p:spPr/>
        <p:txBody>
          <a:bodyPr>
            <a:normAutofit/>
          </a:bodyPr>
          <a:lstStyle/>
          <a:p>
            <a:pPr>
              <a:defRPr sz="2800"/>
            </a:pPr>
            <a:r>
              <a:rPr sz="2600" dirty="0"/>
              <a:t>Substituting all known values into the formula for the margin of error, we have the following.</a:t>
            </a:r>
          </a:p>
          <a:p>
            <a:pPr>
              <a:defRPr sz="2800"/>
            </a:pPr>
            <a:r>
              <a:rPr sz="2600" dirty="0"/>
              <a:t>​</a:t>
            </a:r>
          </a:p>
        </p:txBody>
      </p:sp>
      <p:pic>
        <p:nvPicPr>
          <p:cNvPr id="5" name="Picture 4" descr="E equals Z subscript alpha divided by 2, times the square root of sigma subscript 1 squared  divided by n subscript 1, plus sigma subscript 2 squared divided by n subscript 2.&#10;This equals 1.44 times the square root of open fraction 2.1 squared divided by 48 close fraction, plus open fraction 1.8 squared divided by 30 close fraction, approximately equal to 0.643786.">
            <a:extLst>
              <a:ext uri="{FF2B5EF4-FFF2-40B4-BE49-F238E27FC236}">
                <a16:creationId xmlns:a16="http://schemas.microsoft.com/office/drawing/2014/main" id="{0D81B7D2-6200-1E38-7432-8DADBF23805B}"/>
              </a:ext>
            </a:extLst>
          </p:cNvPr>
          <p:cNvPicPr>
            <a:picLocks noChangeAspect="1"/>
          </p:cNvPicPr>
          <p:nvPr/>
        </p:nvPicPr>
        <p:blipFill>
          <a:blip r:embed="rId3"/>
          <a:stretch>
            <a:fillRect/>
          </a:stretch>
        </p:blipFill>
        <p:spPr>
          <a:xfrm>
            <a:off x="2975552" y="2057400"/>
            <a:ext cx="3257550" cy="2505075"/>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13F4E5D-DB47-C81E-38EC-6140069129BF}"/>
                  </a:ext>
                </a:extLst>
              </p:cNvPr>
              <p:cNvSpPr txBox="1"/>
              <p:nvPr/>
            </p:nvSpPr>
            <p:spPr>
              <a:xfrm>
                <a:off x="457200" y="4724400"/>
                <a:ext cx="8229600" cy="1292662"/>
              </a:xfrm>
              <a:prstGeom prst="rect">
                <a:avLst/>
              </a:prstGeom>
              <a:noFill/>
            </p:spPr>
            <p:txBody>
              <a:bodyPr wrap="square">
                <a:spAutoFit/>
              </a:bodyPr>
              <a:lstStyle/>
              <a:p>
                <a:r>
                  <a:rPr lang="en-US" sz="2600" dirty="0"/>
                  <a:t>So the margin of error for an </a:t>
                </a:r>
                <a14:m>
                  <m:oMath xmlns:m="http://schemas.openxmlformats.org/officeDocument/2006/math">
                    <m:r>
                      <a:rPr lang="en-US" sz="2600">
                        <a:latin typeface="Cambria Math" panose="02040503050406030204" pitchFamily="18" charset="0"/>
                      </a:rPr>
                      <m:t>85</m:t>
                    </m:r>
                    <m:r>
                      <a:rPr lang="en-US" sz="2600">
                        <a:latin typeface="Cambria Math" panose="02040503050406030204" pitchFamily="18" charset="0"/>
                      </a:rPr>
                      <m:t>%</m:t>
                    </m:r>
                  </m:oMath>
                </a14:m>
                <a:r>
                  <a:rPr lang="en-US" sz="2600" dirty="0"/>
                  <a:t> confidence interval for the difference between the two population means is approximately </a:t>
                </a:r>
                <a:r>
                  <a:rPr lang="en-US" sz="2600" dirty="0">
                    <a:latin typeface="Cambria Math"/>
                  </a:rPr>
                  <a:t>0.643786</a:t>
                </a:r>
                <a:r>
                  <a:rPr lang="en-US" sz="2600" dirty="0"/>
                  <a:t>.</a:t>
                </a:r>
                <a:endParaRPr lang="en-IN" sz="2600" dirty="0"/>
              </a:p>
            </p:txBody>
          </p:sp>
        </mc:Choice>
        <mc:Fallback xmlns="">
          <p:sp>
            <p:nvSpPr>
              <p:cNvPr id="6" name="TextBox 5">
                <a:extLst>
                  <a:ext uri="{FF2B5EF4-FFF2-40B4-BE49-F238E27FC236}">
                    <a16:creationId xmlns:a16="http://schemas.microsoft.com/office/drawing/2014/main" id="{913F4E5D-DB47-C81E-38EC-6140069129BF}"/>
                  </a:ext>
                </a:extLst>
              </p:cNvPr>
              <p:cNvSpPr txBox="1">
                <a:spLocks noRot="1" noChangeAspect="1" noMove="1" noResize="1" noEditPoints="1" noAdjustHandles="1" noChangeArrowheads="1" noChangeShapeType="1" noTextEdit="1"/>
              </p:cNvSpPr>
              <p:nvPr/>
            </p:nvSpPr>
            <p:spPr>
              <a:xfrm>
                <a:off x="457200" y="4724400"/>
                <a:ext cx="8229600" cy="1292662"/>
              </a:xfrm>
              <a:prstGeom prst="rect">
                <a:avLst/>
              </a:prstGeom>
              <a:blipFill>
                <a:blip r:embed="rId5"/>
                <a:stretch>
                  <a:fillRect l="-1333" t="-3774" b="-11321"/>
                </a:stretch>
              </a:blipFill>
            </p:spPr>
            <p:txBody>
              <a:bodyPr/>
              <a:lstStyle/>
              <a:p>
                <a:r>
                  <a:rPr lang="en-IN">
                    <a:noFill/>
                  </a:rPr>
                  <a:t> </a:t>
                </a:r>
              </a:p>
            </p:txBody>
          </p:sp>
        </mc:Fallback>
      </mc:AlternateContent>
    </p:spTree>
    <p:extLst>
      <p:ext uri="{BB962C8B-B14F-4D97-AF65-F5344CB8AC3E}">
        <p14:creationId xmlns:p14="http://schemas.microsoft.com/office/powerpoint/2010/main" val="243744859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1328</TotalTime>
  <Words>1901</Words>
  <Application>Microsoft Office PowerPoint</Application>
  <PresentationFormat>On-screen Show (4:3)</PresentationFormat>
  <Paragraphs>91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Calibri</vt:lpstr>
      <vt:lpstr>Courier New</vt:lpstr>
      <vt:lpstr>Arial</vt:lpstr>
      <vt:lpstr>Cambria Math</vt:lpstr>
      <vt:lpstr>Office Theme</vt:lpstr>
      <vt:lpstr>Section 9.1</vt:lpstr>
      <vt:lpstr>Definitions1</vt:lpstr>
      <vt:lpstr>Memory Booster:</vt:lpstr>
      <vt:lpstr>Formula: Margin of Error of a Confidence Interval for the Difference between Two Population Means (σ Known)</vt:lpstr>
      <vt:lpstr>Rounding Rule1</vt:lpstr>
      <vt:lpstr>Example 9.1.1: Finding the Point Estimate and Margin of Error of a Confidence Interval for the Difference between Two Population Means (σ Known, Independent Samples)1</vt:lpstr>
      <vt:lpstr>Example 9.1.1: Finding the Point Estimate and Margin of Error of a Confidence Interval for the Difference between Two Population Means (σ Known, Independent Samples)2</vt:lpstr>
      <vt:lpstr>Example 9.1.1: Finding the Point Estimate and Margin of Error of a Confidence Interval for the Difference between Two Population Means (σ Known, Independent Samples)3</vt:lpstr>
      <vt:lpstr>Example 9.1.1: Finding the Point Estimate and Margin of Error of a Confidence Interval for the Difference between Two Population Means (σ Known, Independent Samples)4</vt:lpstr>
      <vt:lpstr>Formula: Confidence Interval for the Difference between Two Population Means (Independent Samples)</vt:lpstr>
      <vt:lpstr>Rounding Rule2</vt:lpstr>
      <vt:lpstr>Example 9.1.2: Constructing a Confidence Interval for the Difference between Two Population Means (σ Known, Independent Samples)1</vt:lpstr>
      <vt:lpstr>Example 9.1.2: Constructing a Confidence Interval for the Difference between Two Population Means (σ Known, Independent Samples)2</vt:lpstr>
      <vt:lpstr>Example 9.1.2: Constructing a Confidence Interval for the Difference between Two Population Means (σ Known, Independent Samples)3</vt:lpstr>
      <vt:lpstr>Example 9.1.2: Constructing a Confidence Interval for the Difference between Two Population Means (σ Known, Independent Samples)4</vt:lpstr>
      <vt:lpstr>Example 9.1.2: Constructing a Confidence Interval for the Difference between Two Population Means (σ Known, Independent Samples)5</vt:lpstr>
      <vt:lpstr>Example 9.1.2: Constructing a Confidence Interval for the Difference between Two Population Means (σ Known, Independent Samples)6</vt:lpstr>
      <vt:lpstr>Example 9.1.3: Constructing a Confidence Interval for the Difference between Two Population Means (σ Known, Independent Samples)1</vt:lpstr>
      <vt:lpstr>Example 9.1.3: Constructing a Confidence Interval for the Difference between Two Population Means (σ Known, Independent Samples)2</vt:lpstr>
      <vt:lpstr>Example 9.1.3: Constructing a Confidence Interval for the Difference between Two Population Means (σ Known, Independent Samples)3</vt:lpstr>
      <vt:lpstr>Example 9.1.3: Constructing a Confidence Interval for the Difference between Two Population Means (σ Known, Independent Samples)4</vt:lpstr>
      <vt:lpstr>Example 9.1.3: Constructing a Confidence Interval for the Difference between Two Population Means (σ Known, Independent Samples)5</vt:lpstr>
      <vt:lpstr>Example 9.1.3: Constructing a Confidence Interval for the Difference between Two Population Means (σ Known, Independent Samples)6</vt:lpstr>
      <vt:lpstr>Example 9.1.3: Constructing a Confidence Interval for the Difference between Two Population Means (σ Known, Independent Samples)7</vt:lpstr>
      <vt:lpstr>Technology</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163</cp:revision>
  <dcterms:created xsi:type="dcterms:W3CDTF">2013-04-26T14:43:13Z</dcterms:created>
  <dcterms:modified xsi:type="dcterms:W3CDTF">2025-08-20T06:20:31Z</dcterms:modified>
</cp:coreProperties>
</file>