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4"/>
  </p:notesMasterIdLst>
  <p:handoutMasterIdLst>
    <p:handoutMasterId r:id="rId45"/>
  </p:handoutMasterIdLst>
  <p:sldIdLst>
    <p:sldId id="256" r:id="rId2"/>
    <p:sldId id="257" r:id="rId3"/>
    <p:sldId id="259" r:id="rId4"/>
    <p:sldId id="260" r:id="rId5"/>
    <p:sldId id="261" r:id="rId6"/>
    <p:sldId id="262" r:id="rId7"/>
    <p:sldId id="300" r:id="rId8"/>
    <p:sldId id="263" r:id="rId9"/>
    <p:sldId id="301" r:id="rId10"/>
    <p:sldId id="264" r:id="rId11"/>
    <p:sldId id="265" r:id="rId12"/>
    <p:sldId id="266" r:id="rId13"/>
    <p:sldId id="267" r:id="rId14"/>
    <p:sldId id="268" r:id="rId15"/>
    <p:sldId id="269" r:id="rId16"/>
    <p:sldId id="270" r:id="rId17"/>
    <p:sldId id="271" r:id="rId18"/>
    <p:sldId id="273" r:id="rId19"/>
    <p:sldId id="295" r:id="rId20"/>
    <p:sldId id="274" r:id="rId21"/>
    <p:sldId id="275" r:id="rId22"/>
    <p:sldId id="276" r:id="rId23"/>
    <p:sldId id="296" r:id="rId24"/>
    <p:sldId id="277" r:id="rId25"/>
    <p:sldId id="278" r:id="rId26"/>
    <p:sldId id="279" r:id="rId27"/>
    <p:sldId id="280" r:id="rId28"/>
    <p:sldId id="281" r:id="rId29"/>
    <p:sldId id="283" r:id="rId30"/>
    <p:sldId id="297" r:id="rId31"/>
    <p:sldId id="284" r:id="rId32"/>
    <p:sldId id="285" r:id="rId33"/>
    <p:sldId id="286" r:id="rId34"/>
    <p:sldId id="287" r:id="rId35"/>
    <p:sldId id="288" r:id="rId36"/>
    <p:sldId id="289" r:id="rId37"/>
    <p:sldId id="290" r:id="rId38"/>
    <p:sldId id="298" r:id="rId39"/>
    <p:sldId id="291" r:id="rId40"/>
    <p:sldId id="292" r:id="rId41"/>
    <p:sldId id="293" r:id="rId42"/>
    <p:sldId id="294" r:id="rId43"/>
  </p:sldIdLst>
  <p:sldSz cx="9144000" cy="6858000" type="screen4x3"/>
  <p:notesSz cx="6858000" cy="9144000"/>
  <p:embeddedFontLst>
    <p:embeddedFont>
      <p:font typeface="Cambria Math" panose="02040503050406030204" pitchFamily="18" charset="0"/>
      <p:regular r:id="rId4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3" clrIdx="1">
    <p:extLst>
      <p:ext uri="{19B8F6BF-5375-455C-9EA6-DF929625EA0E}">
        <p15:presenceInfo xmlns:p15="http://schemas.microsoft.com/office/powerpoint/2012/main" userId="Allison Conger" providerId="None"/>
      </p:ext>
    </p:extLst>
  </p:cmAuthor>
  <p:cmAuthor id="2" name="Asha" initials="A"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90" autoAdjust="0"/>
    <p:restoredTop sz="94660"/>
  </p:normalViewPr>
  <p:slideViewPr>
    <p:cSldViewPr>
      <p:cViewPr varScale="1">
        <p:scale>
          <a:sx n="107" d="100"/>
          <a:sy n="107" d="100"/>
        </p:scale>
        <p:origin x="1662"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7" Type="http://schemas.openxmlformats.org/officeDocument/2006/relationships/image" Target="../media/image20.emf"/><Relationship Id="rId2" Type="http://schemas.openxmlformats.org/officeDocument/2006/relationships/image" Target="../media/image16.emf"/><Relationship Id="rId1" Type="http://schemas.openxmlformats.org/officeDocument/2006/relationships/slideLayout" Target="../slideLayouts/slideLayout7.xml"/><Relationship Id="rId6" Type="http://schemas.openxmlformats.org/officeDocument/2006/relationships/image" Target="../media/image19.emf"/><Relationship Id="rId5" Type="http://schemas.openxmlformats.org/officeDocument/2006/relationships/image" Target="../media/image6.emf"/><Relationship Id="rId4" Type="http://schemas.openxmlformats.org/officeDocument/2006/relationships/image" Target="../media/image18.emf"/></Relationships>
</file>

<file path=ppt/slides/_rels/slide12.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7.xml"/><Relationship Id="rId6" Type="http://schemas.openxmlformats.org/officeDocument/2006/relationships/image" Target="../media/image24.emf"/><Relationship Id="rId5" Type="http://schemas.openxmlformats.org/officeDocument/2006/relationships/image" Target="../media/image6.emf"/><Relationship Id="rId4" Type="http://schemas.openxmlformats.org/officeDocument/2006/relationships/image" Target="../media/image23.emf"/></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3.xml"/><Relationship Id="rId4" Type="http://schemas.openxmlformats.org/officeDocument/2006/relationships/image" Target="../media/image29.emf"/></Relationships>
</file>

<file path=ppt/slides/_rels/slide16.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3.xml"/><Relationship Id="rId6" Type="http://schemas.openxmlformats.org/officeDocument/2006/relationships/image" Target="../media/image34.emf"/><Relationship Id="rId5" Type="http://schemas.openxmlformats.org/officeDocument/2006/relationships/image" Target="../media/image33.emf"/><Relationship Id="rId4" Type="http://schemas.openxmlformats.org/officeDocument/2006/relationships/image" Target="../media/image32.emf"/></Relationships>
</file>

<file path=ppt/slides/_rels/slide17.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4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60.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7.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27.emf"/><Relationship Id="rId1" Type="http://schemas.openxmlformats.org/officeDocument/2006/relationships/slideLayout" Target="../slideLayouts/slideLayout3.xml"/><Relationship Id="rId4" Type="http://schemas.openxmlformats.org/officeDocument/2006/relationships/image" Target="../media/image41.emf"/></Relationships>
</file>

<file path=ppt/slides/_rels/slide27.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42.emf"/><Relationship Id="rId1" Type="http://schemas.openxmlformats.org/officeDocument/2006/relationships/slideLayout" Target="../slideLayouts/slideLayout3.xml"/><Relationship Id="rId6" Type="http://schemas.openxmlformats.org/officeDocument/2006/relationships/image" Target="../media/image45.emf"/><Relationship Id="rId5" Type="http://schemas.openxmlformats.org/officeDocument/2006/relationships/image" Target="../media/image44.emf"/><Relationship Id="rId4" Type="http://schemas.openxmlformats.org/officeDocument/2006/relationships/image" Target="../media/image43.emf"/></Relationships>
</file>

<file path=ppt/slides/_rels/slide28.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5.xml"/><Relationship Id="rId4" Type="http://schemas.openxmlformats.org/officeDocument/2006/relationships/image" Target="../media/image59.png"/></Relationships>
</file>

<file path=ppt/slides/_rels/slide29.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emf"/><Relationship Id="rId1" Type="http://schemas.openxmlformats.org/officeDocument/2006/relationships/slideLayout" Target="../slideLayouts/slideLayout3.xml"/><Relationship Id="rId4" Type="http://schemas.openxmlformats.org/officeDocument/2006/relationships/image" Target="../media/image51.emf"/></Relationships>
</file>

<file path=ppt/slides/_rels/slide34.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image" Target="../media/image52.emf"/><Relationship Id="rId1" Type="http://schemas.openxmlformats.org/officeDocument/2006/relationships/slideLayout" Target="../slideLayouts/slideLayout3.xml"/><Relationship Id="rId4" Type="http://schemas.openxmlformats.org/officeDocument/2006/relationships/image" Target="../media/image54.emf"/></Relationships>
</file>

<file path=ppt/slides/_rels/slide35.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image" Target="../media/image56.emf"/><Relationship Id="rId2" Type="http://schemas.openxmlformats.org/officeDocument/2006/relationships/image" Target="../media/image55.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57.emf"/><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 Id="rId4" Type="http://schemas.openxmlformats.org/officeDocument/2006/relationships/image" Target="../media/image4.emf"/></Relationships>
</file>

<file path=ppt/slides/_rels/slide40.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7.xml"/><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 Id="rId4" Type="http://schemas.openxmlformats.org/officeDocument/2006/relationships/image" Target="../media/image11.emf"/></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6.emf"/><Relationship Id="rId1" Type="http://schemas.openxmlformats.org/officeDocument/2006/relationships/slideLayout" Target="../slideLayouts/slideLayout7.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8.5</a:t>
            </a:r>
          </a:p>
        </p:txBody>
      </p:sp>
      <p:sp>
        <p:nvSpPr>
          <p:cNvPr id="2" name="Text Placeholder 1"/>
          <p:cNvSpPr>
            <a:spLocks noGrp="1"/>
          </p:cNvSpPr>
          <p:nvPr>
            <p:ph type="body" sz="quarter" idx="10"/>
          </p:nvPr>
        </p:nvSpPr>
        <p:spPr/>
        <p:txBody>
          <a:bodyPr/>
          <a:lstStyle/>
          <a:p>
            <a:pPr algn="ctr"/>
            <a:r>
              <a:t>Estimating Population Variances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r>
              <a:rPr lang="en-US" baseline="-25000" dirty="0"/>
              <a:t>2</a:t>
            </a:r>
            <a:endParaRPr dirty="0"/>
          </a:p>
        </p:txBody>
      </p:sp>
      <p:sp>
        <p:nvSpPr>
          <p:cNvPr id="3" name="Text Placeholder 2"/>
          <p:cNvSpPr>
            <a:spLocks noGrp="1"/>
          </p:cNvSpPr>
          <p:nvPr>
            <p:ph type="body" sz="quarter" idx="10"/>
          </p:nvPr>
        </p:nvSpPr>
        <p:spPr>
          <a:xfrm>
            <a:off x="457200" y="1082078"/>
            <a:ext cx="8229600" cy="3718522"/>
          </a:xfrm>
        </p:spPr>
        <p:txBody>
          <a:bodyPr>
            <a:normAutofit/>
          </a:bodyPr>
          <a:lstStyle/>
          <a:p>
            <a:r>
              <a:rPr sz="2800"/>
              <a:t>Round the endpoints of a confidence interval for a population variance or standard deviation as follows:</a:t>
            </a:r>
          </a:p>
          <a:p>
            <a:pPr marL="514350" indent="-514350">
              <a:buFont typeface="+mj-lt"/>
              <a:buChar char="•"/>
              <a:defRPr sz="2800"/>
            </a:pPr>
            <a:r>
              <a:t>​</a:t>
            </a:r>
            <a:r>
              <a:rPr sz="2800"/>
              <a:t>If sample data are given, round to one more decimal place than the largest number of decimal places in the given data.</a:t>
            </a:r>
          </a:p>
          <a:p>
            <a:pPr marL="514350" indent="-514350">
              <a:buFont typeface="+mj-lt"/>
              <a:buChar char="•"/>
              <a:defRPr sz="2800"/>
            </a:pPr>
            <a:r>
              <a:t>​</a:t>
            </a:r>
            <a:r>
              <a:rPr sz="2800"/>
              <a:t>If statistics are given, round to the same number of decimal places as given in the point estimate for the standard deviation or variance.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Confidence Interval for a Population Standard Deviation</a:t>
            </a:r>
          </a:p>
        </p:txBody>
      </p:sp>
      <p:sp>
        <p:nvSpPr>
          <p:cNvPr id="3" name="Text Placeholder 2"/>
          <p:cNvSpPr>
            <a:spLocks noGrp="1"/>
          </p:cNvSpPr>
          <p:nvPr>
            <p:ph type="body" sz="quarter" idx="10"/>
          </p:nvPr>
        </p:nvSpPr>
        <p:spPr>
          <a:xfrm>
            <a:off x="457200" y="1082077"/>
            <a:ext cx="8229600" cy="4828783"/>
          </a:xfrm>
        </p:spPr>
        <p:txBody>
          <a:bodyPr>
            <a:normAutofit/>
          </a:bodyPr>
          <a:lstStyle/>
          <a:p>
            <a:r>
              <a:rPr sz="2400" dirty="0"/>
              <a:t>When the sample taken is a simple random sample and the population distribution is approximately normal, the confidence interval for a population standard deviation is given by</a:t>
            </a:r>
          </a:p>
        </p:txBody>
      </p:sp>
      <p:pic>
        <p:nvPicPr>
          <p:cNvPr id="7" name="Picture 6" descr="the square root of open parentheses n minus 1 close parentheses s squared, divided by chi squared subscript alpha divided by 2, is less than sigma, which is less than the square root of open parentheses n minus 1 close parentheses s squared, divided by chi squared subscript open parentheses 1 minus alpha divided by 2 close parentheses.">
            <a:extLst>
              <a:ext uri="{FF2B5EF4-FFF2-40B4-BE49-F238E27FC236}">
                <a16:creationId xmlns:a16="http://schemas.microsoft.com/office/drawing/2014/main" id="{E4995D08-DB2D-ABA3-39B4-B51BB294796B}"/>
              </a:ext>
            </a:extLst>
          </p:cNvPr>
          <p:cNvPicPr>
            <a:picLocks noChangeAspect="1"/>
          </p:cNvPicPr>
          <p:nvPr/>
        </p:nvPicPr>
        <p:blipFill>
          <a:blip r:embed="rId2"/>
          <a:stretch>
            <a:fillRect/>
          </a:stretch>
        </p:blipFill>
        <p:spPr>
          <a:xfrm>
            <a:off x="3362838" y="2354875"/>
            <a:ext cx="2928813" cy="900000"/>
          </a:xfrm>
          <a:prstGeom prst="rect">
            <a:avLst/>
          </a:prstGeom>
        </p:spPr>
      </p:pic>
      <p:sp>
        <p:nvSpPr>
          <p:cNvPr id="5" name="TextBox 4">
            <a:extLst>
              <a:ext uri="{FF2B5EF4-FFF2-40B4-BE49-F238E27FC236}">
                <a16:creationId xmlns:a16="http://schemas.microsoft.com/office/drawing/2014/main" id="{86C0EB54-0E61-3BDA-BA20-CD406546FD85}"/>
              </a:ext>
            </a:extLst>
          </p:cNvPr>
          <p:cNvSpPr txBox="1"/>
          <p:nvPr/>
        </p:nvSpPr>
        <p:spPr>
          <a:xfrm>
            <a:off x="457200" y="3195935"/>
            <a:ext cx="3810000" cy="461665"/>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where n is the sample size,</a:t>
            </a:r>
            <a:endParaRPr lang="en-IN" dirty="0"/>
          </a:p>
        </p:txBody>
      </p:sp>
      <p:pic>
        <p:nvPicPr>
          <p:cNvPr id="23" name="Picture 22" descr="s squared">
            <a:extLst>
              <a:ext uri="{FF2B5EF4-FFF2-40B4-BE49-F238E27FC236}">
                <a16:creationId xmlns:a16="http://schemas.microsoft.com/office/drawing/2014/main" id="{C2DC9F1C-E51F-DA1E-6E16-B9ACF5635939}"/>
              </a:ext>
            </a:extLst>
          </p:cNvPr>
          <p:cNvPicPr>
            <a:picLocks noChangeAspect="1"/>
          </p:cNvPicPr>
          <p:nvPr/>
        </p:nvPicPr>
        <p:blipFill>
          <a:blip r:embed="rId3"/>
          <a:stretch>
            <a:fillRect/>
          </a:stretch>
        </p:blipFill>
        <p:spPr>
          <a:xfrm>
            <a:off x="505460" y="3515672"/>
            <a:ext cx="406331" cy="513260"/>
          </a:xfrm>
          <a:prstGeom prst="rect">
            <a:avLst/>
          </a:prstGeom>
        </p:spPr>
      </p:pic>
      <p:sp>
        <p:nvSpPr>
          <p:cNvPr id="6" name="TextBox 5">
            <a:extLst>
              <a:ext uri="{FF2B5EF4-FFF2-40B4-BE49-F238E27FC236}">
                <a16:creationId xmlns:a16="http://schemas.microsoft.com/office/drawing/2014/main" id="{D643F0C4-2BAA-58D8-805F-B0720D2FE122}"/>
              </a:ext>
            </a:extLst>
          </p:cNvPr>
          <p:cNvSpPr txBox="1"/>
          <p:nvPr/>
        </p:nvSpPr>
        <p:spPr>
          <a:xfrm>
            <a:off x="820948" y="3602813"/>
            <a:ext cx="3581990" cy="461665"/>
          </a:xfrm>
          <a:prstGeom prst="rect">
            <a:avLst/>
          </a:prstGeom>
          <a:noFill/>
        </p:spPr>
        <p:txBody>
          <a:bodyPr wrap="square" rtlCol="0">
            <a:spAutoFit/>
          </a:bodyPr>
          <a:lstStyle/>
          <a:p>
            <a:r>
              <a:rPr kumimoji="0" lang="en-US" sz="2400" b="0" i="0" u="none" strike="noStrike" kern="1200" cap="none" spc="0" normalizeH="0" baseline="0" noProof="0">
                <a:ln>
                  <a:noFill/>
                </a:ln>
                <a:solidFill>
                  <a:srgbClr val="000000"/>
                </a:solidFill>
                <a:effectLst/>
                <a:uLnTx/>
                <a:uFillTx/>
                <a:latin typeface="Calibri"/>
                <a:ea typeface="+mn-ea"/>
                <a:cs typeface="+mn-cs"/>
              </a:rPr>
              <a:t>is the sample variance, and</a:t>
            </a:r>
            <a:endParaRPr lang="en-IN" dirty="0"/>
          </a:p>
        </p:txBody>
      </p:sp>
      <p:pic>
        <p:nvPicPr>
          <p:cNvPr id="10" name="Picture 9" descr="chi squared subscript alpha divided by 2 and chi squared subscript open parentheses 1 minus alpha divided by 2 close parentheses.">
            <a:extLst>
              <a:ext uri="{FF2B5EF4-FFF2-40B4-BE49-F238E27FC236}">
                <a16:creationId xmlns:a16="http://schemas.microsoft.com/office/drawing/2014/main" id="{7C5E5334-AF2F-723A-4B9D-8262D381AD91}"/>
              </a:ext>
            </a:extLst>
          </p:cNvPr>
          <p:cNvPicPr>
            <a:picLocks noChangeAspect="1"/>
          </p:cNvPicPr>
          <p:nvPr/>
        </p:nvPicPr>
        <p:blipFill>
          <a:blip r:embed="rId4"/>
          <a:stretch>
            <a:fillRect/>
          </a:stretch>
        </p:blipFill>
        <p:spPr>
          <a:xfrm>
            <a:off x="520700" y="4055566"/>
            <a:ext cx="1986429" cy="540000"/>
          </a:xfrm>
          <a:prstGeom prst="rect">
            <a:avLst/>
          </a:prstGeom>
        </p:spPr>
      </p:pic>
      <p:sp>
        <p:nvSpPr>
          <p:cNvPr id="9" name="TextBox 8">
            <a:extLst>
              <a:ext uri="{FF2B5EF4-FFF2-40B4-BE49-F238E27FC236}">
                <a16:creationId xmlns:a16="http://schemas.microsoft.com/office/drawing/2014/main" id="{258D0140-DE1F-53BD-B787-D8C9155A3DFC}"/>
              </a:ext>
            </a:extLst>
          </p:cNvPr>
          <p:cNvSpPr txBox="1"/>
          <p:nvPr/>
        </p:nvSpPr>
        <p:spPr>
          <a:xfrm>
            <a:off x="2453640" y="4048660"/>
            <a:ext cx="6385560" cy="461665"/>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are the critical values for the level of confidence,</a:t>
            </a:r>
            <a:endParaRPr lang="en-IN" dirty="0"/>
          </a:p>
        </p:txBody>
      </p:sp>
      <p:sp>
        <p:nvSpPr>
          <p:cNvPr id="11" name="TextBox 10">
            <a:extLst>
              <a:ext uri="{FF2B5EF4-FFF2-40B4-BE49-F238E27FC236}">
                <a16:creationId xmlns:a16="http://schemas.microsoft.com/office/drawing/2014/main" id="{9DF535DF-245C-9DEF-A187-183BBC70E318}"/>
              </a:ext>
            </a:extLst>
          </p:cNvPr>
          <p:cNvSpPr txBox="1"/>
          <p:nvPr/>
        </p:nvSpPr>
        <p:spPr>
          <a:xfrm>
            <a:off x="441959" y="4501395"/>
            <a:ext cx="4892041" cy="461665"/>
          </a:xfrm>
          <a:prstGeom prst="rect">
            <a:avLst/>
          </a:prstGeom>
          <a:noFill/>
        </p:spPr>
        <p:txBody>
          <a:bodyPr wrap="square" rtlCol="0">
            <a:spAutoFit/>
          </a:bodyPr>
          <a:lstStyle/>
          <a:p>
            <a:r>
              <a:rPr kumimoji="0" lang="en-US" sz="2400" b="0" i="1" u="none" strike="noStrike" kern="1200" cap="none" spc="0" normalizeH="0" baseline="0" noProof="0" dirty="0">
                <a:ln>
                  <a:noFill/>
                </a:ln>
                <a:solidFill>
                  <a:srgbClr val="000000"/>
                </a:solidFill>
                <a:effectLst/>
                <a:uLnTx/>
                <a:uFillTx/>
                <a:latin typeface="Calibri"/>
                <a:ea typeface="+mn-ea"/>
                <a:cs typeface="+mn-cs"/>
              </a:rPr>
              <a:t>c </a:t>
            </a:r>
            <a:r>
              <a:rPr kumimoji="0" lang="en-US" sz="2400" b="0" u="none" strike="noStrike" kern="1200" cap="none" spc="0" normalizeH="0" baseline="0" noProof="0" dirty="0">
                <a:ln>
                  <a:noFill/>
                </a:ln>
                <a:solidFill>
                  <a:srgbClr val="000000"/>
                </a:solidFill>
                <a:effectLst/>
                <a:uLnTx/>
                <a:uFillTx/>
                <a:latin typeface="Calibri"/>
                <a:ea typeface="+mn-ea"/>
                <a:cs typeface="+mn-cs"/>
              </a:rPr>
              <a:t>= 1 </a:t>
            </a:r>
            <a:r>
              <a:rPr kumimoji="0" lang="en-US" sz="2400" b="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400" b="0" u="none" strike="noStrike" kern="1200" cap="none" spc="0" normalizeH="0" baseline="0" noProof="0" dirty="0">
                <a:ln>
                  <a:noFill/>
                </a:ln>
                <a:solidFill>
                  <a:srgbClr val="000000"/>
                </a:solidFill>
                <a:effectLst/>
                <a:uLnTx/>
                <a:uFillTx/>
                <a:latin typeface="Calibri"/>
                <a:ea typeface="+mn-ea"/>
                <a:cs typeface="+mn-cs"/>
              </a:rPr>
              <a:t> α,</a:t>
            </a:r>
            <a:r>
              <a:rPr kumimoji="0" lang="en-US" sz="2400" b="0" i="1" u="none" strike="noStrike" kern="1200" cap="none" spc="0" normalizeH="0" baseline="0" noProof="0" dirty="0">
                <a:ln>
                  <a:noFill/>
                </a:ln>
                <a:solidFill>
                  <a:srgbClr val="000000"/>
                </a:solidFill>
                <a:effectLst/>
                <a:uLnTx/>
                <a:uFillTx/>
                <a:latin typeface="Calibri"/>
                <a:ea typeface="+mn-ea"/>
                <a:cs typeface="+mn-cs"/>
              </a:rPr>
              <a:t> </a:t>
            </a:r>
            <a:r>
              <a:rPr kumimoji="0" lang="en-US" sz="2400" b="0" i="0" u="none" strike="noStrike" kern="1200" cap="none" spc="0" normalizeH="0" baseline="0" noProof="0" dirty="0">
                <a:ln>
                  <a:noFill/>
                </a:ln>
                <a:solidFill>
                  <a:srgbClr val="000000"/>
                </a:solidFill>
                <a:effectLst/>
                <a:uLnTx/>
                <a:uFillTx/>
                <a:latin typeface="Calibri"/>
                <a:ea typeface="+mn-ea"/>
                <a:cs typeface="+mn-cs"/>
              </a:rPr>
              <a:t>such that the area under the</a:t>
            </a:r>
            <a:endParaRPr lang="en-IN" dirty="0"/>
          </a:p>
        </p:txBody>
      </p:sp>
      <p:pic>
        <p:nvPicPr>
          <p:cNvPr id="13" name="Picture 12" descr="chi squared distribution">
            <a:extLst>
              <a:ext uri="{FF2B5EF4-FFF2-40B4-BE49-F238E27FC236}">
                <a16:creationId xmlns:a16="http://schemas.microsoft.com/office/drawing/2014/main" id="{3229E3C5-7DB0-D044-ABEA-78616E76EE7B}"/>
              </a:ext>
            </a:extLst>
          </p:cNvPr>
          <p:cNvPicPr>
            <a:picLocks noChangeAspect="1"/>
          </p:cNvPicPr>
          <p:nvPr/>
        </p:nvPicPr>
        <p:blipFill>
          <a:blip r:embed="rId5"/>
          <a:stretch>
            <a:fillRect/>
          </a:stretch>
        </p:blipFill>
        <p:spPr>
          <a:xfrm>
            <a:off x="5286619" y="4501079"/>
            <a:ext cx="2102400" cy="432000"/>
          </a:xfrm>
          <a:prstGeom prst="rect">
            <a:avLst/>
          </a:prstGeom>
        </p:spPr>
      </p:pic>
      <p:sp>
        <p:nvSpPr>
          <p:cNvPr id="14" name="TextBox 13">
            <a:extLst>
              <a:ext uri="{FF2B5EF4-FFF2-40B4-BE49-F238E27FC236}">
                <a16:creationId xmlns:a16="http://schemas.microsoft.com/office/drawing/2014/main" id="{D71BB0E2-2271-5213-E98D-DA43F0D8799E}"/>
              </a:ext>
            </a:extLst>
          </p:cNvPr>
          <p:cNvSpPr txBox="1"/>
          <p:nvPr/>
        </p:nvSpPr>
        <p:spPr>
          <a:xfrm>
            <a:off x="449578" y="4880811"/>
            <a:ext cx="5727888" cy="461665"/>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with </a:t>
            </a:r>
            <a:r>
              <a:rPr kumimoji="0" lang="en-US" sz="2400" b="0" i="1" u="none" strike="noStrike" kern="1200" cap="none" spc="0" normalizeH="0" baseline="0" noProof="0" dirty="0">
                <a:ln>
                  <a:noFill/>
                </a:ln>
                <a:solidFill>
                  <a:srgbClr val="000000"/>
                </a:solidFill>
                <a:effectLst/>
                <a:uLnTx/>
                <a:uFillTx/>
                <a:latin typeface="Calibri"/>
                <a:ea typeface="+mn-ea"/>
                <a:cs typeface="+mn-cs"/>
              </a:rPr>
              <a:t>n </a:t>
            </a:r>
            <a:r>
              <a:rPr kumimoji="0" lang="en-US" sz="2400" b="0" i="1"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400" b="0" i="1" u="none" strike="noStrike" kern="1200" cap="none" spc="0" normalizeH="0" baseline="0" noProof="0" dirty="0">
                <a:ln>
                  <a:noFill/>
                </a:ln>
                <a:solidFill>
                  <a:srgbClr val="000000"/>
                </a:solidFill>
                <a:effectLst/>
                <a:uLnTx/>
                <a:uFillTx/>
                <a:latin typeface="Calibri"/>
                <a:ea typeface="+mn-ea"/>
                <a:cs typeface="+mn-cs"/>
              </a:rPr>
              <a:t> </a:t>
            </a:r>
            <a:r>
              <a:rPr kumimoji="0" lang="en-US" sz="2400" b="0" u="none" strike="noStrike" kern="1200" cap="none" spc="0" normalizeH="0" baseline="0" noProof="0" dirty="0">
                <a:ln>
                  <a:noFill/>
                </a:ln>
                <a:solidFill>
                  <a:srgbClr val="000000"/>
                </a:solidFill>
                <a:effectLst/>
                <a:uLnTx/>
                <a:uFillTx/>
                <a:latin typeface="Calibri"/>
                <a:ea typeface="+mn-ea"/>
                <a:cs typeface="+mn-cs"/>
              </a:rPr>
              <a:t>1</a:t>
            </a:r>
            <a:r>
              <a:rPr kumimoji="0" lang="en-US" sz="2400" b="0" i="0" u="none" strike="noStrike" kern="1200" cap="none" spc="0" normalizeH="0" baseline="0" noProof="0" dirty="0">
                <a:ln>
                  <a:noFill/>
                </a:ln>
                <a:solidFill>
                  <a:srgbClr val="000000"/>
                </a:solidFill>
                <a:effectLst/>
                <a:uLnTx/>
                <a:uFillTx/>
                <a:latin typeface="Calibri"/>
                <a:ea typeface="+mn-ea"/>
                <a:cs typeface="+mn-cs"/>
              </a:rPr>
              <a:t> degrees of freedom to the right of</a:t>
            </a:r>
            <a:endParaRPr lang="en-IN" dirty="0"/>
          </a:p>
        </p:txBody>
      </p:sp>
      <p:pic>
        <p:nvPicPr>
          <p:cNvPr id="30" name="Picture 29" descr="chi squared subscript alpha divided by  is equal to alpha divided by 2,">
            <a:extLst>
              <a:ext uri="{FF2B5EF4-FFF2-40B4-BE49-F238E27FC236}">
                <a16:creationId xmlns:a16="http://schemas.microsoft.com/office/drawing/2014/main" id="{DD1D5C08-7160-E41C-7927-2E6A4F53DAE1}"/>
              </a:ext>
            </a:extLst>
          </p:cNvPr>
          <p:cNvPicPr>
            <a:picLocks noChangeAspect="1"/>
          </p:cNvPicPr>
          <p:nvPr/>
        </p:nvPicPr>
        <p:blipFill>
          <a:blip r:embed="rId6"/>
          <a:stretch>
            <a:fillRect/>
          </a:stretch>
        </p:blipFill>
        <p:spPr>
          <a:xfrm>
            <a:off x="6113452" y="4701216"/>
            <a:ext cx="2247805" cy="720000"/>
          </a:xfrm>
          <a:prstGeom prst="rect">
            <a:avLst/>
          </a:prstGeom>
        </p:spPr>
      </p:pic>
      <p:sp>
        <p:nvSpPr>
          <p:cNvPr id="18" name="TextBox 17">
            <a:extLst>
              <a:ext uri="{FF2B5EF4-FFF2-40B4-BE49-F238E27FC236}">
                <a16:creationId xmlns:a16="http://schemas.microsoft.com/office/drawing/2014/main" id="{6BA061C5-B895-9157-566C-F94320B7F0D3}"/>
              </a:ext>
            </a:extLst>
          </p:cNvPr>
          <p:cNvSpPr txBox="1"/>
          <p:nvPr/>
        </p:nvSpPr>
        <p:spPr>
          <a:xfrm>
            <a:off x="475555" y="5314257"/>
            <a:ext cx="3563046" cy="461665"/>
          </a:xfrm>
          <a:prstGeom prst="rect">
            <a:avLst/>
          </a:prstGeom>
          <a:noFill/>
        </p:spPr>
        <p:txBody>
          <a:bodyPr wrap="square" rtlCol="0">
            <a:spAutoFit/>
          </a:bodyPr>
          <a:lstStyle/>
          <a:p>
            <a:r>
              <a:rPr kumimoji="0" lang="en-US" sz="2400" b="0" i="0" u="none" strike="noStrike" kern="1200" cap="none" spc="0" normalizeH="0" baseline="0" noProof="0">
                <a:ln>
                  <a:noFill/>
                </a:ln>
                <a:solidFill>
                  <a:srgbClr val="000000"/>
                </a:solidFill>
                <a:effectLst/>
                <a:uLnTx/>
                <a:uFillTx/>
                <a:latin typeface="Calibri"/>
                <a:ea typeface="+mn-ea"/>
                <a:cs typeface="+mn-cs"/>
              </a:rPr>
              <a:t>and the area to the right of</a:t>
            </a:r>
            <a:endParaRPr lang="en-IN" dirty="0"/>
          </a:p>
        </p:txBody>
      </p:sp>
      <p:pic>
        <p:nvPicPr>
          <p:cNvPr id="26" name="Picture 25" descr="chi squared subscript open parentheses 1 minus alpha divided by 2 close parentheses is equals to 1 minus alpha divided by 2.">
            <a:extLst>
              <a:ext uri="{FF2B5EF4-FFF2-40B4-BE49-F238E27FC236}">
                <a16:creationId xmlns:a16="http://schemas.microsoft.com/office/drawing/2014/main" id="{B7A43B07-295E-A242-A0A7-17CEC22C35F5}"/>
              </a:ext>
            </a:extLst>
          </p:cNvPr>
          <p:cNvPicPr>
            <a:picLocks noChangeAspect="1"/>
          </p:cNvPicPr>
          <p:nvPr/>
        </p:nvPicPr>
        <p:blipFill>
          <a:blip r:embed="rId7"/>
          <a:stretch>
            <a:fillRect/>
          </a:stretch>
        </p:blipFill>
        <p:spPr>
          <a:xfrm>
            <a:off x="4017589" y="5190861"/>
            <a:ext cx="2897561" cy="720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Procedure: Constructing a Confidence Interval for a Population Variance or Standard Deviation</a:t>
            </a:r>
          </a:p>
        </p:txBody>
      </p:sp>
      <p:sp>
        <p:nvSpPr>
          <p:cNvPr id="3" name="Text Placeholder 2"/>
          <p:cNvSpPr>
            <a:spLocks noGrp="1"/>
          </p:cNvSpPr>
          <p:nvPr>
            <p:ph type="body" sz="quarter" idx="10"/>
          </p:nvPr>
        </p:nvSpPr>
        <p:spPr>
          <a:xfrm>
            <a:off x="457200" y="1082078"/>
            <a:ext cx="8229600" cy="4251922"/>
          </a:xfrm>
        </p:spPr>
        <p:txBody>
          <a:bodyPr>
            <a:normAutofit/>
          </a:bodyPr>
          <a:lstStyle/>
          <a:p>
            <a:pPr marL="541338" indent="-541338">
              <a:defRPr sz="2800"/>
            </a:pPr>
            <a:r>
              <a:rPr lang="en-US" dirty="0"/>
              <a:t>1.	</a:t>
            </a:r>
            <a:r>
              <a:rPr dirty="0"/>
              <a:t>​</a:t>
            </a:r>
            <a:r>
              <a:rPr sz="2800" dirty="0"/>
              <a:t>Find the point estimate,</a:t>
            </a:r>
          </a:p>
        </p:txBody>
      </p:sp>
      <p:pic>
        <p:nvPicPr>
          <p:cNvPr id="17" name="Picture 16" descr="S squared or s.">
            <a:extLst>
              <a:ext uri="{FF2B5EF4-FFF2-40B4-BE49-F238E27FC236}">
                <a16:creationId xmlns:a16="http://schemas.microsoft.com/office/drawing/2014/main" id="{8E8DF0BF-2188-9396-3BD2-8EBA7E05B64D}"/>
              </a:ext>
            </a:extLst>
          </p:cNvPr>
          <p:cNvPicPr>
            <a:picLocks noChangeAspect="1"/>
          </p:cNvPicPr>
          <p:nvPr/>
        </p:nvPicPr>
        <p:blipFill>
          <a:blip r:embed="rId2"/>
          <a:stretch>
            <a:fillRect/>
          </a:stretch>
        </p:blipFill>
        <p:spPr>
          <a:xfrm>
            <a:off x="4572000" y="1119280"/>
            <a:ext cx="885825" cy="457200"/>
          </a:xfrm>
          <a:prstGeom prst="rect">
            <a:avLst/>
          </a:prstGeom>
        </p:spPr>
      </p:pic>
      <p:sp>
        <p:nvSpPr>
          <p:cNvPr id="4" name="TextBox 3">
            <a:extLst>
              <a:ext uri="{FF2B5EF4-FFF2-40B4-BE49-F238E27FC236}">
                <a16:creationId xmlns:a16="http://schemas.microsoft.com/office/drawing/2014/main" id="{8FCA7A42-48B0-978A-2C57-9E9AD114F450}"/>
              </a:ext>
            </a:extLst>
          </p:cNvPr>
          <p:cNvSpPr txBox="1"/>
          <p:nvPr/>
        </p:nvSpPr>
        <p:spPr>
          <a:xfrm>
            <a:off x="457200" y="1626078"/>
            <a:ext cx="7715250" cy="523220"/>
          </a:xfrm>
          <a:prstGeom prst="rect">
            <a:avLst/>
          </a:prstGeom>
          <a:noFill/>
        </p:spPr>
        <p:txBody>
          <a:bodyPr wrap="square" rtlCol="0">
            <a:spAutoFit/>
          </a:bodyPr>
          <a:lstStyle/>
          <a:p>
            <a:pPr marL="541338" marR="0" lvl="0" indent="-541338" algn="l" defTabSz="914400" rtl="0" eaLnBrk="1" fontAlgn="auto" latinLnBrk="0" hangingPunct="1">
              <a:lnSpc>
                <a:spcPct val="100000"/>
              </a:lnSpc>
              <a:spcBef>
                <a:spcPct val="20000"/>
              </a:spcBef>
              <a:spcAft>
                <a:spcPts val="0"/>
              </a:spcAft>
              <a:buClrTx/>
              <a:buSzTx/>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2.	Based on the level of confidence given, calculate</a:t>
            </a:r>
          </a:p>
        </p:txBody>
      </p:sp>
      <p:pic>
        <p:nvPicPr>
          <p:cNvPr id="8" name="Picture 7" descr="alpha divided by 2,">
            <a:extLst>
              <a:ext uri="{FF2B5EF4-FFF2-40B4-BE49-F238E27FC236}">
                <a16:creationId xmlns:a16="http://schemas.microsoft.com/office/drawing/2014/main" id="{6D13AA81-CA43-6C8F-D219-E4CF0285ECCA}"/>
              </a:ext>
            </a:extLst>
          </p:cNvPr>
          <p:cNvPicPr>
            <a:picLocks noChangeAspect="1"/>
          </p:cNvPicPr>
          <p:nvPr/>
        </p:nvPicPr>
        <p:blipFill>
          <a:blip r:embed="rId3"/>
          <a:stretch>
            <a:fillRect/>
          </a:stretch>
        </p:blipFill>
        <p:spPr>
          <a:xfrm>
            <a:off x="8177768" y="1529512"/>
            <a:ext cx="342000" cy="684000"/>
          </a:xfrm>
          <a:prstGeom prst="rect">
            <a:avLst/>
          </a:prstGeom>
        </p:spPr>
      </p:pic>
      <p:pic>
        <p:nvPicPr>
          <p:cNvPr id="11" name="Picture 10" descr="and 1 minus alpha divided by 2.">
            <a:extLst>
              <a:ext uri="{FF2B5EF4-FFF2-40B4-BE49-F238E27FC236}">
                <a16:creationId xmlns:a16="http://schemas.microsoft.com/office/drawing/2014/main" id="{35DD839B-4A5E-7193-72B8-3BE784404461}"/>
              </a:ext>
            </a:extLst>
          </p:cNvPr>
          <p:cNvPicPr>
            <a:picLocks noChangeAspect="1"/>
          </p:cNvPicPr>
          <p:nvPr/>
        </p:nvPicPr>
        <p:blipFill>
          <a:blip r:embed="rId4"/>
          <a:stretch>
            <a:fillRect/>
          </a:stretch>
        </p:blipFill>
        <p:spPr>
          <a:xfrm>
            <a:off x="1067257" y="2126255"/>
            <a:ext cx="1381172" cy="792000"/>
          </a:xfrm>
          <a:prstGeom prst="rect">
            <a:avLst/>
          </a:prstGeom>
        </p:spPr>
      </p:pic>
      <p:sp>
        <p:nvSpPr>
          <p:cNvPr id="5" name="TextBox 4">
            <a:extLst>
              <a:ext uri="{FF2B5EF4-FFF2-40B4-BE49-F238E27FC236}">
                <a16:creationId xmlns:a16="http://schemas.microsoft.com/office/drawing/2014/main" id="{27E83464-6616-91DB-D1EF-5F0D623868ED}"/>
              </a:ext>
            </a:extLst>
          </p:cNvPr>
          <p:cNvSpPr txBox="1"/>
          <p:nvPr/>
        </p:nvSpPr>
        <p:spPr>
          <a:xfrm>
            <a:off x="457200" y="2842398"/>
            <a:ext cx="1834408" cy="523220"/>
          </a:xfrm>
          <a:prstGeom prst="rect">
            <a:avLst/>
          </a:prstGeom>
          <a:noFill/>
        </p:spPr>
        <p:txBody>
          <a:bodyPr wrap="square" rtlCol="0">
            <a:spAutoFit/>
          </a:bodyPr>
          <a:lstStyle/>
          <a:p>
            <a:pPr marL="541338" marR="0" lvl="0" indent="-541338" algn="l" defTabSz="914400" rtl="0" eaLnBrk="1" fontAlgn="auto" latinLnBrk="0" hangingPunct="1">
              <a:lnSpc>
                <a:spcPct val="100000"/>
              </a:lnSpc>
              <a:spcBef>
                <a:spcPct val="20000"/>
              </a:spcBef>
              <a:spcAft>
                <a:spcPts val="0"/>
              </a:spcAft>
              <a:buClrTx/>
              <a:buSzTx/>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3.	Use the</a:t>
            </a:r>
          </a:p>
        </p:txBody>
      </p:sp>
      <p:pic>
        <p:nvPicPr>
          <p:cNvPr id="12" name="Picture 11" descr="chi squared distribution">
            <a:extLst>
              <a:ext uri="{FF2B5EF4-FFF2-40B4-BE49-F238E27FC236}">
                <a16:creationId xmlns:a16="http://schemas.microsoft.com/office/drawing/2014/main" id="{407FC66D-A06F-89F2-94C5-71223ECBECED}"/>
              </a:ext>
            </a:extLst>
          </p:cNvPr>
          <p:cNvPicPr>
            <a:picLocks noChangeAspect="1"/>
          </p:cNvPicPr>
          <p:nvPr/>
        </p:nvPicPr>
        <p:blipFill>
          <a:blip r:embed="rId5"/>
          <a:stretch>
            <a:fillRect/>
          </a:stretch>
        </p:blipFill>
        <p:spPr>
          <a:xfrm>
            <a:off x="2249318" y="2850698"/>
            <a:ext cx="2277600" cy="468000"/>
          </a:xfrm>
          <a:prstGeom prst="rect">
            <a:avLst/>
          </a:prstGeom>
        </p:spPr>
      </p:pic>
      <p:sp>
        <p:nvSpPr>
          <p:cNvPr id="16" name="TextBox 15">
            <a:extLst>
              <a:ext uri="{FF2B5EF4-FFF2-40B4-BE49-F238E27FC236}">
                <a16:creationId xmlns:a16="http://schemas.microsoft.com/office/drawing/2014/main" id="{4A9D7700-E19E-96D6-0614-27536E1EFC11}"/>
              </a:ext>
            </a:extLst>
          </p:cNvPr>
          <p:cNvSpPr txBox="1"/>
          <p:nvPr/>
        </p:nvSpPr>
        <p:spPr>
          <a:xfrm>
            <a:off x="4495800" y="2831214"/>
            <a:ext cx="3612886"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table to find the critical</a:t>
            </a:r>
            <a:endParaRPr lang="en-IN" dirty="0"/>
          </a:p>
        </p:txBody>
      </p:sp>
      <p:sp>
        <p:nvSpPr>
          <p:cNvPr id="18" name="TextBox 17">
            <a:extLst>
              <a:ext uri="{FF2B5EF4-FFF2-40B4-BE49-F238E27FC236}">
                <a16:creationId xmlns:a16="http://schemas.microsoft.com/office/drawing/2014/main" id="{C20E1A9C-19FA-70BC-2DC8-6E182E48D458}"/>
              </a:ext>
            </a:extLst>
          </p:cNvPr>
          <p:cNvSpPr txBox="1"/>
          <p:nvPr/>
        </p:nvSpPr>
        <p:spPr>
          <a:xfrm>
            <a:off x="974099" y="3303103"/>
            <a:ext cx="1194484"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values,</a:t>
            </a:r>
            <a:endParaRPr lang="en-IN" dirty="0"/>
          </a:p>
        </p:txBody>
      </p:sp>
      <p:pic>
        <p:nvPicPr>
          <p:cNvPr id="19" name="Picture 18" descr="chi squared subscript alpha divided by 2 and chi squared subscript open parentheses 1 minus alpha divided by 2 close parentheses.">
            <a:extLst>
              <a:ext uri="{FF2B5EF4-FFF2-40B4-BE49-F238E27FC236}">
                <a16:creationId xmlns:a16="http://schemas.microsoft.com/office/drawing/2014/main" id="{9C2E5B52-1D2A-E4FE-8C21-391CD9B93291}"/>
              </a:ext>
            </a:extLst>
          </p:cNvPr>
          <p:cNvPicPr>
            <a:picLocks noChangeAspect="1"/>
          </p:cNvPicPr>
          <p:nvPr/>
        </p:nvPicPr>
        <p:blipFill>
          <a:blip r:embed="rId6"/>
          <a:stretch>
            <a:fillRect/>
          </a:stretch>
        </p:blipFill>
        <p:spPr>
          <a:xfrm>
            <a:off x="2151670" y="3267074"/>
            <a:ext cx="2511000" cy="648000"/>
          </a:xfrm>
          <a:prstGeom prst="rect">
            <a:avLst/>
          </a:prstGeom>
        </p:spPr>
      </p:pic>
      <p:sp>
        <p:nvSpPr>
          <p:cNvPr id="13" name="TextBox 12">
            <a:extLst>
              <a:ext uri="{FF2B5EF4-FFF2-40B4-BE49-F238E27FC236}">
                <a16:creationId xmlns:a16="http://schemas.microsoft.com/office/drawing/2014/main" id="{B4CD5DB2-8411-17BA-E28C-1D40D1CF746D}"/>
              </a:ext>
            </a:extLst>
          </p:cNvPr>
          <p:cNvSpPr txBox="1"/>
          <p:nvPr/>
        </p:nvSpPr>
        <p:spPr>
          <a:xfrm>
            <a:off x="4594860" y="3314092"/>
            <a:ext cx="3513826"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for a distribution with</a:t>
            </a:r>
            <a:endParaRPr lang="en-IN" dirty="0"/>
          </a:p>
        </p:txBody>
      </p:sp>
      <p:sp>
        <p:nvSpPr>
          <p:cNvPr id="14" name="TextBox 13">
            <a:extLst>
              <a:ext uri="{FF2B5EF4-FFF2-40B4-BE49-F238E27FC236}">
                <a16:creationId xmlns:a16="http://schemas.microsoft.com/office/drawing/2014/main" id="{27B0CD15-E46F-66BB-D16C-828BE6C31C42}"/>
              </a:ext>
            </a:extLst>
          </p:cNvPr>
          <p:cNvSpPr txBox="1"/>
          <p:nvPr/>
        </p:nvSpPr>
        <p:spPr>
          <a:xfrm>
            <a:off x="992398" y="3794302"/>
            <a:ext cx="4055852" cy="523220"/>
          </a:xfrm>
          <a:prstGeom prst="rect">
            <a:avLst/>
          </a:prstGeom>
          <a:noFill/>
        </p:spPr>
        <p:txBody>
          <a:bodyPr wrap="square" rtlCol="0">
            <a:spAutoFit/>
          </a:bodyPr>
          <a:lstStyle/>
          <a:p>
            <a:r>
              <a:rPr kumimoji="0" lang="en-IN" sz="2800" b="0" i="1" u="none" strike="noStrike" kern="1200" cap="none" spc="0" normalizeH="0" baseline="0" noProof="0" dirty="0">
                <a:ln>
                  <a:noFill/>
                </a:ln>
                <a:solidFill>
                  <a:srgbClr val="000000"/>
                </a:solidFill>
                <a:effectLst/>
                <a:uLnTx/>
                <a:uFillTx/>
                <a:ea typeface="+mn-ea"/>
                <a:cs typeface="+mn-cs"/>
              </a:rPr>
              <a:t>n </a:t>
            </a:r>
            <a:r>
              <a:rPr kumimoji="0" lang="en-IN" sz="2800" b="0" i="1"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IN" sz="2800" b="0" i="1" u="none" strike="noStrike" kern="1200" cap="none" spc="0" normalizeH="0" baseline="0" noProof="0" dirty="0">
                <a:ln>
                  <a:noFill/>
                </a:ln>
                <a:solidFill>
                  <a:srgbClr val="000000"/>
                </a:solidFill>
                <a:effectLst/>
                <a:uLnTx/>
                <a:uFillTx/>
                <a:ea typeface="+mn-ea"/>
                <a:cs typeface="+mn-cs"/>
              </a:rPr>
              <a:t> </a:t>
            </a:r>
            <a:r>
              <a:rPr kumimoji="0" lang="en-IN" sz="2800" b="0" u="none" strike="noStrike" kern="1200" cap="none" spc="0" normalizeH="0" baseline="0" noProof="0" dirty="0">
                <a:ln>
                  <a:noFill/>
                </a:ln>
                <a:solidFill>
                  <a:srgbClr val="000000"/>
                </a:solidFill>
                <a:effectLst/>
                <a:uLnTx/>
                <a:uFillTx/>
                <a:ea typeface="+mn-ea"/>
                <a:cs typeface="+mn-cs"/>
              </a:rPr>
              <a:t>1</a:t>
            </a:r>
            <a:r>
              <a:rPr kumimoji="0" lang="en-IN" sz="2800" b="0" i="0" u="none" strike="noStrike" kern="1200" cap="none" spc="0" normalizeH="0" baseline="0" noProof="0" dirty="0">
                <a:ln>
                  <a:noFill/>
                </a:ln>
                <a:solidFill>
                  <a:srgbClr val="000000"/>
                </a:solidFill>
                <a:effectLst/>
                <a:uLnTx/>
                <a:uFillTx/>
                <a:latin typeface="Calibri"/>
                <a:ea typeface="+mn-ea"/>
                <a:cs typeface="+mn-cs"/>
              </a:rPr>
              <a:t> degrees of freedom.</a:t>
            </a:r>
            <a:endParaRPr lang="en-IN" dirty="0"/>
          </a:p>
        </p:txBody>
      </p:sp>
      <p:sp>
        <p:nvSpPr>
          <p:cNvPr id="6" name="TextBox 5">
            <a:extLst>
              <a:ext uri="{FF2B5EF4-FFF2-40B4-BE49-F238E27FC236}">
                <a16:creationId xmlns:a16="http://schemas.microsoft.com/office/drawing/2014/main" id="{66E05BF2-2E21-1063-DA6B-2435350A4587}"/>
              </a:ext>
            </a:extLst>
          </p:cNvPr>
          <p:cNvSpPr txBox="1"/>
          <p:nvPr/>
        </p:nvSpPr>
        <p:spPr>
          <a:xfrm>
            <a:off x="457200" y="4312319"/>
            <a:ext cx="8229600" cy="954107"/>
          </a:xfrm>
          <a:prstGeom prst="rect">
            <a:avLst/>
          </a:prstGeom>
          <a:noFill/>
        </p:spPr>
        <p:txBody>
          <a:bodyPr wrap="square" rtlCol="0">
            <a:spAutoFit/>
          </a:bodyPr>
          <a:lstStyle/>
          <a:p>
            <a:pPr marL="541338" marR="0" lvl="0" indent="-541338" algn="l" defTabSz="914400" rtl="0" eaLnBrk="1" fontAlgn="auto" latinLnBrk="0" hangingPunct="1">
              <a:lnSpc>
                <a:spcPct val="100000"/>
              </a:lnSpc>
              <a:spcBef>
                <a:spcPct val="20000"/>
              </a:spcBef>
              <a:spcAft>
                <a:spcPts val="0"/>
              </a:spcAft>
              <a:buClrTx/>
              <a:buSzTx/>
              <a:tabLst/>
              <a:defRPr sz="2800"/>
            </a:pPr>
            <a:r>
              <a:rPr lang="en-IN" sz="2800" dirty="0">
                <a:solidFill>
                  <a:srgbClr val="000000"/>
                </a:solidFill>
                <a:latin typeface="Calibri"/>
              </a:rPr>
              <a:t>4.	</a:t>
            </a:r>
            <a:r>
              <a:rPr kumimoji="0" lang="en-IN" sz="2800" b="0" i="0" u="none" strike="noStrike" kern="1200" cap="none" spc="0" normalizeH="0" baseline="0" noProof="0" dirty="0">
                <a:ln>
                  <a:noFill/>
                </a:ln>
                <a:solidFill>
                  <a:srgbClr val="000000"/>
                </a:solidFill>
                <a:effectLst/>
                <a:uLnTx/>
                <a:uFillTx/>
                <a:latin typeface="Calibri"/>
                <a:ea typeface="+mn-ea"/>
                <a:cs typeface="+mn-cs"/>
              </a:rPr>
              <a:t>Substitute the necessary values into the formula for the confidence interval.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8.5.2: Constructing a Confidence Interval for a Population Variance</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A commercial bakery is testing the variance in the weights of the cookies it produces. A random sample of </a:t>
                </a:r>
                <a:r>
                  <a:rPr sz="2800">
                    <a:latin typeface="Cambria Math"/>
                  </a:rPr>
                  <a:t>15</a:t>
                </a:r>
                <a:r>
                  <a:rPr sz="2800"/>
                  <a:t> cookies is chosen; the weights of the cookies are measured in grams and found to have a variance of </a:t>
                </a:r>
                <a:r>
                  <a:rPr sz="2800">
                    <a:latin typeface="Cambria Math"/>
                  </a:rPr>
                  <a:t>3.4</a:t>
                </a:r>
                <a:r>
                  <a:rPr sz="2800"/>
                  <a:t>. Build a </a:t>
                </a:r>
                <a14:m>
                  <m:oMath xmlns:m="http://schemas.openxmlformats.org/officeDocument/2006/math">
                    <m:r>
                      <a:rPr>
                        <a:latin typeface="Cambria Math" panose="02040503050406030204" pitchFamily="18" charset="0"/>
                      </a:rPr>
                      <m:t>95%</m:t>
                    </m:r>
                  </m:oMath>
                </a14:m>
                <a:r>
                  <a:rPr sz="2800"/>
                  <a:t> confidence interval for the variance of the weights of all cookies produced by the company.</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2074"/>
                </a:stretch>
              </a:blipFill>
            </p:spPr>
            <p:txBody>
              <a:bodyPr/>
              <a:lstStyle/>
              <a:p>
                <a:r>
                  <a:rPr lang="en-US">
                    <a:noFill/>
                  </a:rPr>
                  <a:t> </a:t>
                </a:r>
              </a:p>
            </p:txBody>
          </p:sp>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8.5.2: Constructing a Confidence Interval for a Population Variance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b="1"/>
            </a:pPr>
            <a:r>
              <a:rPr sz="2800" dirty="0"/>
              <a:t>Step 1: Find the point estimate,</a:t>
            </a:r>
          </a:p>
        </p:txBody>
      </p:sp>
      <p:pic>
        <p:nvPicPr>
          <p:cNvPr id="8" name="Picture 7" descr="s squared.">
            <a:extLst>
              <a:ext uri="{FF2B5EF4-FFF2-40B4-BE49-F238E27FC236}">
                <a16:creationId xmlns:a16="http://schemas.microsoft.com/office/drawing/2014/main" id="{926F133F-20A8-41F4-AAD8-6A39B00F429B}"/>
              </a:ext>
            </a:extLst>
          </p:cNvPr>
          <p:cNvPicPr>
            <a:picLocks noChangeAspect="1"/>
          </p:cNvPicPr>
          <p:nvPr/>
        </p:nvPicPr>
        <p:blipFill>
          <a:blip r:embed="rId2"/>
          <a:stretch>
            <a:fillRect/>
          </a:stretch>
        </p:blipFill>
        <p:spPr>
          <a:xfrm>
            <a:off x="5243127" y="1585527"/>
            <a:ext cx="395673" cy="395673"/>
          </a:xfrm>
          <a:prstGeom prst="rect">
            <a:avLst/>
          </a:prstGeom>
        </p:spPr>
      </p:pic>
      <p:sp>
        <p:nvSpPr>
          <p:cNvPr id="4" name="TextBox 3">
            <a:extLst>
              <a:ext uri="{FF2B5EF4-FFF2-40B4-BE49-F238E27FC236}">
                <a16:creationId xmlns:a16="http://schemas.microsoft.com/office/drawing/2014/main" id="{44D93BB6-941E-386F-FA5C-3DBC3FE127D3}"/>
              </a:ext>
            </a:extLst>
          </p:cNvPr>
          <p:cNvSpPr txBox="1"/>
          <p:nvPr/>
        </p:nvSpPr>
        <p:spPr>
          <a:xfrm>
            <a:off x="457200" y="2060389"/>
            <a:ext cx="76200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We are given the sample variance in the problem:</a:t>
            </a:r>
            <a:endParaRPr lang="en-IN" dirty="0"/>
          </a:p>
        </p:txBody>
      </p:sp>
      <p:pic>
        <p:nvPicPr>
          <p:cNvPr id="10" name="Picture 9" descr="s squared equals to 3.4.">
            <a:extLst>
              <a:ext uri="{FF2B5EF4-FFF2-40B4-BE49-F238E27FC236}">
                <a16:creationId xmlns:a16="http://schemas.microsoft.com/office/drawing/2014/main" id="{7C29ECF4-C070-4ECB-56B6-728F3BB8F9FC}"/>
              </a:ext>
            </a:extLst>
          </p:cNvPr>
          <p:cNvPicPr>
            <a:picLocks noChangeAspect="1"/>
          </p:cNvPicPr>
          <p:nvPr/>
        </p:nvPicPr>
        <p:blipFill>
          <a:blip r:embed="rId3"/>
          <a:stretch>
            <a:fillRect/>
          </a:stretch>
        </p:blipFill>
        <p:spPr>
          <a:xfrm>
            <a:off x="533400" y="2583609"/>
            <a:ext cx="1243999" cy="42187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8.5.2: Constructing a Confidence Interval for a Population Variance</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b="1"/>
            </a:pPr>
            <a:r>
              <a:rPr sz="2800" dirty="0"/>
              <a:t>Step 2: Based on the level of confidence given, calculate</a:t>
            </a:r>
          </a:p>
        </p:txBody>
      </p:sp>
      <p:pic>
        <p:nvPicPr>
          <p:cNvPr id="10" name="Picture 9" descr="alpha divided by 2 and 1 minus alpha divided by 2.">
            <a:extLst>
              <a:ext uri="{FF2B5EF4-FFF2-40B4-BE49-F238E27FC236}">
                <a16:creationId xmlns:a16="http://schemas.microsoft.com/office/drawing/2014/main" id="{F1FAA571-0D5B-45CC-5A95-9D763F251BD4}"/>
              </a:ext>
            </a:extLst>
          </p:cNvPr>
          <p:cNvPicPr>
            <a:picLocks noChangeAspect="1"/>
          </p:cNvPicPr>
          <p:nvPr/>
        </p:nvPicPr>
        <p:blipFill>
          <a:blip r:embed="rId2"/>
          <a:stretch>
            <a:fillRect/>
          </a:stretch>
        </p:blipFill>
        <p:spPr>
          <a:xfrm>
            <a:off x="1937352" y="1333688"/>
            <a:ext cx="1917658" cy="864000"/>
          </a:xfrm>
          <a:prstGeom prst="rect">
            <a:avLst/>
          </a:prstGeom>
        </p:spPr>
      </p:pic>
      <p:sp>
        <p:nvSpPr>
          <p:cNvPr id="4" name="TextBox 3">
            <a:extLst>
              <a:ext uri="{FF2B5EF4-FFF2-40B4-BE49-F238E27FC236}">
                <a16:creationId xmlns:a16="http://schemas.microsoft.com/office/drawing/2014/main" id="{EB540193-FFC6-E89A-7DED-18AC4C483E67}"/>
              </a:ext>
            </a:extLst>
          </p:cNvPr>
          <p:cNvSpPr txBox="1"/>
          <p:nvPr/>
        </p:nvSpPr>
        <p:spPr>
          <a:xfrm>
            <a:off x="457200" y="2158710"/>
            <a:ext cx="7620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Because </a:t>
            </a:r>
            <a:r>
              <a:rPr kumimoji="0" lang="en-US" sz="2800" b="0" i="1" u="none" strike="noStrike" kern="1200" cap="none" spc="0" normalizeH="0" baseline="0" noProof="0" dirty="0">
                <a:ln>
                  <a:noFill/>
                </a:ln>
                <a:solidFill>
                  <a:srgbClr val="366092"/>
                </a:solidFill>
                <a:effectLst/>
                <a:uLnTx/>
                <a:uFillTx/>
                <a:latin typeface="Calibri"/>
                <a:ea typeface="+mn-ea"/>
                <a:cs typeface="+mn-cs"/>
              </a:rPr>
              <a:t>c </a:t>
            </a:r>
            <a:r>
              <a:rPr kumimoji="0" lang="en-US" sz="2800" b="0" u="none" strike="noStrike" kern="1200" cap="none" spc="0" normalizeH="0" baseline="0" noProof="0" dirty="0">
                <a:ln>
                  <a:noFill/>
                </a:ln>
                <a:solidFill>
                  <a:srgbClr val="366092"/>
                </a:solidFill>
                <a:effectLst/>
                <a:uLnTx/>
                <a:uFillTx/>
                <a:latin typeface="Calibri"/>
                <a:ea typeface="+mn-ea"/>
                <a:cs typeface="+mn-cs"/>
              </a:rPr>
              <a:t>= 0.95,</a:t>
            </a:r>
            <a:r>
              <a:rPr kumimoji="0" lang="en-US" sz="2800" b="0" i="1" u="none" strike="noStrike" kern="1200" cap="none" spc="0" normalizeH="0" baseline="0" noProof="0" dirty="0">
                <a:ln>
                  <a:noFill/>
                </a:ln>
                <a:solidFill>
                  <a:srgbClr val="366092"/>
                </a:solidFill>
                <a:effectLst/>
                <a:uLnTx/>
                <a:uFillTx/>
                <a:latin typeface="Calibri"/>
                <a:ea typeface="+mn-ea"/>
                <a:cs typeface="+mn-cs"/>
              </a:rPr>
              <a:t> </a:t>
            </a:r>
            <a:r>
              <a:rPr kumimoji="0" lang="en-US" sz="2800" b="0" i="0" u="none" strike="noStrike" kern="1200" cap="none" spc="0" normalizeH="0" baseline="0" noProof="0" dirty="0">
                <a:ln>
                  <a:noFill/>
                </a:ln>
                <a:solidFill>
                  <a:srgbClr val="366092"/>
                </a:solidFill>
                <a:effectLst/>
                <a:uLnTx/>
                <a:uFillTx/>
                <a:latin typeface="Calibri"/>
                <a:ea typeface="+mn-ea"/>
                <a:cs typeface="+mn-cs"/>
              </a:rPr>
              <a:t>we know that </a:t>
            </a:r>
            <a:r>
              <a:rPr kumimoji="0" lang="el-GR" sz="28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α</a:t>
            </a:r>
            <a:r>
              <a:rPr kumimoji="0" lang="en-US" sz="28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2800" b="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 1 − 0.95 = 0.05.</a:t>
            </a:r>
            <a:endParaRPr lang="en-IN" dirty="0"/>
          </a:p>
        </p:txBody>
      </p:sp>
      <p:pic>
        <p:nvPicPr>
          <p:cNvPr id="12" name="Picture 11" descr="Then alpha divided by 2 equals to 0.05 divided by 2 which is equals to 0.025. Also,">
            <a:extLst>
              <a:ext uri="{FF2B5EF4-FFF2-40B4-BE49-F238E27FC236}">
                <a16:creationId xmlns:a16="http://schemas.microsoft.com/office/drawing/2014/main" id="{E55BC4DA-1457-C3B2-A34A-FEE591FDCB0C}"/>
              </a:ext>
            </a:extLst>
          </p:cNvPr>
          <p:cNvPicPr>
            <a:picLocks noChangeAspect="1"/>
          </p:cNvPicPr>
          <p:nvPr/>
        </p:nvPicPr>
        <p:blipFill>
          <a:blip r:embed="rId3"/>
          <a:stretch>
            <a:fillRect/>
          </a:stretch>
        </p:blipFill>
        <p:spPr>
          <a:xfrm>
            <a:off x="581025" y="2845915"/>
            <a:ext cx="3800475" cy="781050"/>
          </a:xfrm>
          <a:prstGeom prst="rect">
            <a:avLst/>
          </a:prstGeom>
        </p:spPr>
      </p:pic>
      <p:pic>
        <p:nvPicPr>
          <p:cNvPr id="14" name="Picture 13" descr="1 minus alpha divided by 2 equals to 1 minus 0.025 which is equals to 0.975.">
            <a:extLst>
              <a:ext uri="{FF2B5EF4-FFF2-40B4-BE49-F238E27FC236}">
                <a16:creationId xmlns:a16="http://schemas.microsoft.com/office/drawing/2014/main" id="{43517E43-A099-A2E1-B3D6-335B7E9D957F}"/>
              </a:ext>
            </a:extLst>
          </p:cNvPr>
          <p:cNvPicPr>
            <a:picLocks noChangeAspect="1"/>
          </p:cNvPicPr>
          <p:nvPr/>
        </p:nvPicPr>
        <p:blipFill>
          <a:blip r:embed="rId4"/>
          <a:stretch>
            <a:fillRect/>
          </a:stretch>
        </p:blipFill>
        <p:spPr>
          <a:xfrm>
            <a:off x="609600" y="3751687"/>
            <a:ext cx="3293561" cy="792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8.5.2: Constructing a Confidence Interval for a Population Variance</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b="1"/>
            </a:pPr>
            <a:r>
              <a:rPr sz="2800" dirty="0"/>
              <a:t>Step 3: Find the critical values,</a:t>
            </a:r>
          </a:p>
        </p:txBody>
      </p:sp>
      <p:pic>
        <p:nvPicPr>
          <p:cNvPr id="11" name="Picture 10" descr="chi squared subscript alpha divided by 2 and chi squared subscript open parentheses 1 minus alpha divided by 2 close parentheses.">
            <a:extLst>
              <a:ext uri="{FF2B5EF4-FFF2-40B4-BE49-F238E27FC236}">
                <a16:creationId xmlns:a16="http://schemas.microsoft.com/office/drawing/2014/main" id="{7FF2D2BA-DAE6-646A-26BD-E62289657B2B}"/>
              </a:ext>
            </a:extLst>
          </p:cNvPr>
          <p:cNvPicPr>
            <a:picLocks noChangeAspect="1"/>
          </p:cNvPicPr>
          <p:nvPr/>
        </p:nvPicPr>
        <p:blipFill>
          <a:blip r:embed="rId2"/>
          <a:stretch>
            <a:fillRect/>
          </a:stretch>
        </p:blipFill>
        <p:spPr>
          <a:xfrm>
            <a:off x="5091954" y="1055426"/>
            <a:ext cx="2221714" cy="576000"/>
          </a:xfrm>
          <a:prstGeom prst="rect">
            <a:avLst/>
          </a:prstGeom>
        </p:spPr>
      </p:pic>
      <p:sp>
        <p:nvSpPr>
          <p:cNvPr id="5" name="TextBox 4">
            <a:extLst>
              <a:ext uri="{FF2B5EF4-FFF2-40B4-BE49-F238E27FC236}">
                <a16:creationId xmlns:a16="http://schemas.microsoft.com/office/drawing/2014/main" id="{12A419F6-E0D5-C317-98C1-19E0D35AA32F}"/>
              </a:ext>
            </a:extLst>
          </p:cNvPr>
          <p:cNvSpPr txBox="1"/>
          <p:nvPr/>
        </p:nvSpPr>
        <p:spPr>
          <a:xfrm>
            <a:off x="457200" y="1618000"/>
            <a:ext cx="16764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Using the</a:t>
            </a:r>
            <a:endParaRPr lang="en-IN" dirty="0"/>
          </a:p>
        </p:txBody>
      </p:sp>
      <p:pic>
        <p:nvPicPr>
          <p:cNvPr id="14" name="Picture 13" descr="chi squared distribution">
            <a:extLst>
              <a:ext uri="{FF2B5EF4-FFF2-40B4-BE49-F238E27FC236}">
                <a16:creationId xmlns:a16="http://schemas.microsoft.com/office/drawing/2014/main" id="{8378F1CD-E75B-536F-A5E6-25BBDC2F7CE6}"/>
              </a:ext>
            </a:extLst>
          </p:cNvPr>
          <p:cNvPicPr>
            <a:picLocks noChangeAspect="1"/>
          </p:cNvPicPr>
          <p:nvPr/>
        </p:nvPicPr>
        <p:blipFill>
          <a:blip r:embed="rId3"/>
          <a:stretch>
            <a:fillRect/>
          </a:stretch>
        </p:blipFill>
        <p:spPr>
          <a:xfrm>
            <a:off x="1970755" y="1640951"/>
            <a:ext cx="2184000" cy="468000"/>
          </a:xfrm>
          <a:prstGeom prst="rect">
            <a:avLst/>
          </a:prstGeom>
        </p:spPr>
      </p:pic>
      <p:sp>
        <p:nvSpPr>
          <p:cNvPr id="7" name="TextBox 6">
            <a:extLst>
              <a:ext uri="{FF2B5EF4-FFF2-40B4-BE49-F238E27FC236}">
                <a16:creationId xmlns:a16="http://schemas.microsoft.com/office/drawing/2014/main" id="{75A6258F-CA03-E6C3-E61C-22C577E0D4AE}"/>
              </a:ext>
            </a:extLst>
          </p:cNvPr>
          <p:cNvSpPr txBox="1"/>
          <p:nvPr/>
        </p:nvSpPr>
        <p:spPr>
          <a:xfrm>
            <a:off x="4157930" y="1613688"/>
            <a:ext cx="19812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table with</a:t>
            </a:r>
            <a:endParaRPr lang="en-IN" dirty="0"/>
          </a:p>
        </p:txBody>
      </p:sp>
      <p:pic>
        <p:nvPicPr>
          <p:cNvPr id="20" name="Picture 19" descr="degreed of freedom is equal to n minus 1 is equal to 15 minus 1 is equal to 14">
            <a:extLst>
              <a:ext uri="{FF2B5EF4-FFF2-40B4-BE49-F238E27FC236}">
                <a16:creationId xmlns:a16="http://schemas.microsoft.com/office/drawing/2014/main" id="{67DE9DF6-4661-BCFA-974B-B6AE2439D2B1}"/>
              </a:ext>
            </a:extLst>
          </p:cNvPr>
          <p:cNvPicPr>
            <a:picLocks noChangeAspect="1"/>
          </p:cNvPicPr>
          <p:nvPr/>
        </p:nvPicPr>
        <p:blipFill>
          <a:blip r:embed="rId4"/>
          <a:stretch>
            <a:fillRect/>
          </a:stretch>
        </p:blipFill>
        <p:spPr>
          <a:xfrm>
            <a:off x="5775640" y="1697179"/>
            <a:ext cx="2789997" cy="432000"/>
          </a:xfrm>
          <a:prstGeom prst="rect">
            <a:avLst/>
          </a:prstGeom>
        </p:spPr>
      </p:pic>
      <p:sp>
        <p:nvSpPr>
          <p:cNvPr id="18" name="TextBox 17">
            <a:extLst>
              <a:ext uri="{FF2B5EF4-FFF2-40B4-BE49-F238E27FC236}">
                <a16:creationId xmlns:a16="http://schemas.microsoft.com/office/drawing/2014/main" id="{D3DDD902-1E8D-85EE-7144-127EE5E68D47}"/>
              </a:ext>
            </a:extLst>
          </p:cNvPr>
          <p:cNvSpPr txBox="1"/>
          <p:nvPr/>
        </p:nvSpPr>
        <p:spPr>
          <a:xfrm>
            <a:off x="485820" y="2222240"/>
            <a:ext cx="492438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degrees of freedom, we see that</a:t>
            </a:r>
            <a:endParaRPr lang="en-IN" sz="2800" dirty="0"/>
          </a:p>
        </p:txBody>
      </p:sp>
      <p:pic>
        <p:nvPicPr>
          <p:cNvPr id="9" name="Picture 8" descr="chi squared subscript alpha divided by 2 equals chi squared subscript 0.025 equals 26.119 and">
            <a:extLst>
              <a:ext uri="{FF2B5EF4-FFF2-40B4-BE49-F238E27FC236}">
                <a16:creationId xmlns:a16="http://schemas.microsoft.com/office/drawing/2014/main" id="{97F3EE03-7F2D-5AE7-1F5B-A4362CB23D6E}"/>
              </a:ext>
            </a:extLst>
          </p:cNvPr>
          <p:cNvPicPr>
            <a:picLocks noChangeAspect="1"/>
          </p:cNvPicPr>
          <p:nvPr/>
        </p:nvPicPr>
        <p:blipFill>
          <a:blip r:embed="rId5"/>
          <a:stretch>
            <a:fillRect/>
          </a:stretch>
        </p:blipFill>
        <p:spPr>
          <a:xfrm>
            <a:off x="5338763" y="2270158"/>
            <a:ext cx="3295385" cy="504000"/>
          </a:xfrm>
          <a:prstGeom prst="rect">
            <a:avLst/>
          </a:prstGeom>
        </p:spPr>
      </p:pic>
      <p:pic>
        <p:nvPicPr>
          <p:cNvPr id="13" name="Picture 12" descr="chi squared subscript open parentheses 1 minus alpha divided by 2 close parentheses equals chi squared subscript 0.975 equals 5.629.">
            <a:extLst>
              <a:ext uri="{FF2B5EF4-FFF2-40B4-BE49-F238E27FC236}">
                <a16:creationId xmlns:a16="http://schemas.microsoft.com/office/drawing/2014/main" id="{4AD5274E-0030-304F-5209-1F6DAD0D2646}"/>
              </a:ext>
            </a:extLst>
          </p:cNvPr>
          <p:cNvPicPr>
            <a:picLocks noChangeAspect="1"/>
          </p:cNvPicPr>
          <p:nvPr/>
        </p:nvPicPr>
        <p:blipFill>
          <a:blip r:embed="rId6"/>
          <a:stretch>
            <a:fillRect/>
          </a:stretch>
        </p:blipFill>
        <p:spPr>
          <a:xfrm>
            <a:off x="584867" y="2895600"/>
            <a:ext cx="2924175" cy="5334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8.5.2: Constructing a Confidence Interval for a Population Variance</a:t>
            </a:r>
            <a:r>
              <a:rPr lang="en-US" baseline="-25000" dirty="0"/>
              <a:t>5</a:t>
            </a:r>
            <a:endParaRPr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5D455BF-6BE7-18B5-6E37-696BAEA06EBA}"/>
                  </a:ext>
                </a:extLst>
              </p:cNvPr>
              <p:cNvSpPr txBox="1"/>
              <p:nvPr/>
            </p:nvSpPr>
            <p:spPr>
              <a:xfrm>
                <a:off x="2694890" y="1066800"/>
                <a:ext cx="4511040" cy="369332"/>
              </a:xfrm>
              <a:prstGeom prst="rect">
                <a:avLst/>
              </a:prstGeom>
              <a:noFill/>
            </p:spPr>
            <p:txBody>
              <a:bodyPr wrap="square">
                <a:spAutoFit/>
              </a:bodyPr>
              <a:lstStyle/>
              <a:p>
                <a:pPr algn="ctr">
                  <a:defRPr sz="1800" b="1"/>
                </a:pPr>
                <a:r>
                  <a:rPr lang="en-IN" sz="1800" dirty="0"/>
                  <a:t>Area to the Right of the Critical Value of </a:t>
                </a:r>
                <a14:m>
                  <m:oMath xmlns:m="http://schemas.openxmlformats.org/officeDocument/2006/math">
                    <m:sSup>
                      <m:sSupPr>
                        <m:ctrlPr>
                          <a:rPr lang="ar-AE" sz="1800" i="1">
                            <a:latin typeface="Cambria Math" panose="02040503050406030204" pitchFamily="18" charset="0"/>
                          </a:rPr>
                        </m:ctrlPr>
                      </m:sSupPr>
                      <m:e>
                        <m:r>
                          <a:rPr lang="ar-AE" sz="1800">
                            <a:latin typeface="Cambria Math"/>
                          </a:rPr>
                          <m:t>𝜒</m:t>
                        </m:r>
                      </m:e>
                      <m:sup>
                        <m:r>
                          <a:rPr lang="ar-AE" sz="1800">
                            <a:latin typeface="Cambria Math"/>
                          </a:rPr>
                          <m:t>2</m:t>
                        </m:r>
                      </m:sup>
                    </m:sSup>
                  </m:oMath>
                </a14:m>
                <a:endParaRPr lang="en-US" dirty="0"/>
              </a:p>
            </p:txBody>
          </p:sp>
        </mc:Choice>
        <mc:Fallback xmlns="">
          <p:sp>
            <p:nvSpPr>
              <p:cNvPr id="4" name="TextBox 3">
                <a:extLst>
                  <a:ext uri="{FF2B5EF4-FFF2-40B4-BE49-F238E27FC236}">
                    <a16:creationId xmlns:a16="http://schemas.microsoft.com/office/drawing/2014/main" id="{F5D455BF-6BE7-18B5-6E37-696BAEA06EBA}"/>
                  </a:ext>
                </a:extLst>
              </p:cNvPr>
              <p:cNvSpPr txBox="1">
                <a:spLocks noRot="1" noChangeAspect="1" noMove="1" noResize="1" noEditPoints="1" noAdjustHandles="1" noChangeArrowheads="1" noChangeShapeType="1" noTextEdit="1"/>
              </p:cNvSpPr>
              <p:nvPr/>
            </p:nvSpPr>
            <p:spPr>
              <a:xfrm>
                <a:off x="2694890" y="1066800"/>
                <a:ext cx="4511040" cy="369332"/>
              </a:xfrm>
              <a:prstGeom prst="rect">
                <a:avLst/>
              </a:prstGeom>
              <a:blipFill>
                <a:blip r:embed="rId2"/>
                <a:stretch>
                  <a:fillRect t="-8197" b="-2459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3" name="Table Placeholder 2" descr="The table presents chi-square critical values for various degrees of freedom (df) ranging from 11 to 16 and significance levels from 0.995 to 0.005. Each cell contains the chi-square critical value for the corresponding combination of df and significance level. &#10;&#10;A statistical table showing degrees of freedom (df) as 11, with corresponding critical values for significance levels: 0.995 is 2.603, 0.990 is 3.053, 0.975 is 3.816, 0.950 is 4.575, 0.900 is 5.578, 0.100 is 17.275, 0.050 is 19.675, 0.025 is 21.920,&#10;0.010 is 24.725 and 0.005 is 26.757.&#10;&#10;A statistical table showing degrees of freedom (df) as 12, with corresponding critical values for significance levels: 0.995 is 3.074, 0.990 is 3.571, 0.975 is 4.404, 0.950 is 5.226, 0.900 is 6.304, 0.100 is 18.549, 0.050 is 21.026, 0.025 is 23.337,&#10;0.010 is 26.217 and 0.005 is 28.300.&#10;&#10;A statistical table showing degrees of freedom (df) as 13, with corresponding critical values for significance levels: 0.995 is 3.565, 0.990 is 4.107, 0.975 is 5.009, 0.950 is 5.892, 0.900 is 7.042, 0.100 is 19.812, 0.050 is 22.362, 0.025 is 24.736,&#10;0.010 is 27.688 and 0.005 is 29.819.&#10;&#10;A statistical table showing degrees of freedom (df) as 14, with corresponding critical values for significance levels: 0.995 is 4.075, 0.990 is 4.660, 0.975 is 5.629, 0.950 is 6.571, 0.900 is 7.790, 0.100 is 21.064, 0.050 is 23.685, 0.025 is 26.119,&#10;0.010 is 29.141 and 0.005 is 31.319.&#10;&#10;A statistical table showing degrees of freedom (df) as 15, with corresponding critical values for significance levels: 0.995 is 4.601, 0.990 is 5.229, 0.975 is 6.262, 0.950 is 7.261, 0.900 is 8.547, 0.100 is 22.307, 0.050 is 24.996, 0.025 is 27.488,&#10;0.010 is 30.578 and 0.005 is 32.801.&#10;&#10;A statistical table showing degrees of freedom (df) as 16, with corresponding critical values for significance levels: 0.995 is 5.142, 0.990 is 5.812, 0.975 is 6.908, 0.950 is 7.962, 0.900 is 9.312, 0.100 is 23.542, 0.050 is 26.296, 0.025 is 28.845,&#10;0.010 is 32.000 and 0.005 is 34.267.&#10;&#10;&#10;For instance, at df equals 14 and a significance level of 0.975, the critical value is 5.629 (highlighted). Additionally, at df = 14 and a significance level of 0.025, the critical value is 26.119 (highlighted)."/>
              <p:cNvGraphicFramePr>
                <a:graphicFrameLocks noGrp="1"/>
              </p:cNvGraphicFramePr>
              <p:nvPr>
                <p:ph type="tbl" sz="quarter" idx="10"/>
                <p:extLst>
                  <p:ext uri="{D42A27DB-BD31-4B8C-83A1-F6EECF244321}">
                    <p14:modId xmlns:p14="http://schemas.microsoft.com/office/powerpoint/2010/main" val="2526994708"/>
                  </p:ext>
                </p:extLst>
              </p:nvPr>
            </p:nvGraphicFramePr>
            <p:xfrm>
              <a:off x="457200" y="1518920"/>
              <a:ext cx="8229600" cy="2595880"/>
            </p:xfrm>
            <a:graphic>
              <a:graphicData uri="http://schemas.openxmlformats.org/drawingml/2006/table">
                <a:tbl>
                  <a:tblPr firstRow="1" bandRow="1">
                    <a:tableStyleId>{5940675A-B579-460E-94D1-54222C63F5DA}</a:tableStyleId>
                  </a:tblPr>
                  <a:tblGrid>
                    <a:gridCol w="748145">
                      <a:extLst>
                        <a:ext uri="{9D8B030D-6E8A-4147-A177-3AD203B41FA5}">
                          <a16:colId xmlns:a16="http://schemas.microsoft.com/office/drawing/2014/main" val="20000"/>
                        </a:ext>
                      </a:extLst>
                    </a:gridCol>
                    <a:gridCol w="748145">
                      <a:extLst>
                        <a:ext uri="{9D8B030D-6E8A-4147-A177-3AD203B41FA5}">
                          <a16:colId xmlns:a16="http://schemas.microsoft.com/office/drawing/2014/main" val="20001"/>
                        </a:ext>
                      </a:extLst>
                    </a:gridCol>
                    <a:gridCol w="748145">
                      <a:extLst>
                        <a:ext uri="{9D8B030D-6E8A-4147-A177-3AD203B41FA5}">
                          <a16:colId xmlns:a16="http://schemas.microsoft.com/office/drawing/2014/main" val="20002"/>
                        </a:ext>
                      </a:extLst>
                    </a:gridCol>
                    <a:gridCol w="748145">
                      <a:extLst>
                        <a:ext uri="{9D8B030D-6E8A-4147-A177-3AD203B41FA5}">
                          <a16:colId xmlns:a16="http://schemas.microsoft.com/office/drawing/2014/main" val="20003"/>
                        </a:ext>
                      </a:extLst>
                    </a:gridCol>
                    <a:gridCol w="748145">
                      <a:extLst>
                        <a:ext uri="{9D8B030D-6E8A-4147-A177-3AD203B41FA5}">
                          <a16:colId xmlns:a16="http://schemas.microsoft.com/office/drawing/2014/main" val="20004"/>
                        </a:ext>
                      </a:extLst>
                    </a:gridCol>
                    <a:gridCol w="748145">
                      <a:extLst>
                        <a:ext uri="{9D8B030D-6E8A-4147-A177-3AD203B41FA5}">
                          <a16:colId xmlns:a16="http://schemas.microsoft.com/office/drawing/2014/main" val="20005"/>
                        </a:ext>
                      </a:extLst>
                    </a:gridCol>
                    <a:gridCol w="748145">
                      <a:extLst>
                        <a:ext uri="{9D8B030D-6E8A-4147-A177-3AD203B41FA5}">
                          <a16:colId xmlns:a16="http://schemas.microsoft.com/office/drawing/2014/main" val="20006"/>
                        </a:ext>
                      </a:extLst>
                    </a:gridCol>
                    <a:gridCol w="748145">
                      <a:extLst>
                        <a:ext uri="{9D8B030D-6E8A-4147-A177-3AD203B41FA5}">
                          <a16:colId xmlns:a16="http://schemas.microsoft.com/office/drawing/2014/main" val="20007"/>
                        </a:ext>
                      </a:extLst>
                    </a:gridCol>
                    <a:gridCol w="748145">
                      <a:extLst>
                        <a:ext uri="{9D8B030D-6E8A-4147-A177-3AD203B41FA5}">
                          <a16:colId xmlns:a16="http://schemas.microsoft.com/office/drawing/2014/main" val="20008"/>
                        </a:ext>
                      </a:extLst>
                    </a:gridCol>
                    <a:gridCol w="748145">
                      <a:extLst>
                        <a:ext uri="{9D8B030D-6E8A-4147-A177-3AD203B41FA5}">
                          <a16:colId xmlns:a16="http://schemas.microsoft.com/office/drawing/2014/main" val="20009"/>
                        </a:ext>
                      </a:extLst>
                    </a:gridCol>
                    <a:gridCol w="748150">
                      <a:extLst>
                        <a:ext uri="{9D8B030D-6E8A-4147-A177-3AD203B41FA5}">
                          <a16:colId xmlns:a16="http://schemas.microsoft.com/office/drawing/2014/main" val="20010"/>
                        </a:ext>
                      </a:extLst>
                    </a:gridCol>
                  </a:tblGrid>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𝑑𝑓</m:t>
                                </m:r>
                              </m:oMath>
                            </m:oMathPara>
                          </a14:m>
                          <a:endParaRPr sz="1400"/>
                        </a:p>
                      </a:txBody>
                      <a:tcPr/>
                    </a:tc>
                    <a:tc>
                      <a:txBody>
                        <a:bodyPr/>
                        <a:lstStyle/>
                        <a:p>
                          <a:pPr algn="ctr">
                            <a:defRPr b="1">
                              <a:solidFill>
                                <a:schemeClr val="tx1"/>
                              </a:solidFill>
                            </a:defRPr>
                          </a:pPr>
                          <a:r>
                            <a:rPr sz="1400"/>
                            <a:t>0.995</a:t>
                          </a:r>
                          <a:endParaRPr sz="1400">
                            <a:latin typeface="Cambria Math"/>
                          </a:endParaRPr>
                        </a:p>
                      </a:txBody>
                      <a:tcPr/>
                    </a:tc>
                    <a:tc>
                      <a:txBody>
                        <a:bodyPr/>
                        <a:lstStyle/>
                        <a:p>
                          <a:pPr algn="ctr">
                            <a:defRPr b="1">
                              <a:solidFill>
                                <a:schemeClr val="tx1"/>
                              </a:solidFill>
                            </a:defRPr>
                          </a:pPr>
                          <a:r>
                            <a:rPr sz="1400"/>
                            <a:t>0.990</a:t>
                          </a:r>
                          <a:endParaRPr sz="1400">
                            <a:latin typeface="Cambria Math"/>
                          </a:endParaRPr>
                        </a:p>
                      </a:txBody>
                      <a:tcPr/>
                    </a:tc>
                    <a:tc>
                      <a:txBody>
                        <a:bodyPr/>
                        <a:lstStyle/>
                        <a:p>
                          <a:pPr algn="ctr">
                            <a:defRPr b="1">
                              <a:solidFill>
                                <a:schemeClr val="tx1"/>
                              </a:solidFill>
                            </a:defRPr>
                          </a:pPr>
                          <a:r>
                            <a:rPr sz="1400"/>
                            <a:t>0.975</a:t>
                          </a:r>
                          <a:endParaRPr sz="1400">
                            <a:latin typeface="Cambria Math"/>
                          </a:endParaRPr>
                        </a:p>
                      </a:txBody>
                      <a:tcPr/>
                    </a:tc>
                    <a:tc>
                      <a:txBody>
                        <a:bodyPr/>
                        <a:lstStyle/>
                        <a:p>
                          <a:pPr algn="ctr">
                            <a:defRPr b="1">
                              <a:solidFill>
                                <a:schemeClr val="tx1"/>
                              </a:solidFill>
                            </a:defRPr>
                          </a:pPr>
                          <a:r>
                            <a:rPr sz="1400"/>
                            <a:t>0.950</a:t>
                          </a:r>
                          <a:endParaRPr sz="1400">
                            <a:latin typeface="Cambria Math"/>
                          </a:endParaRPr>
                        </a:p>
                      </a:txBody>
                      <a:tcPr/>
                    </a:tc>
                    <a:tc>
                      <a:txBody>
                        <a:bodyPr/>
                        <a:lstStyle/>
                        <a:p>
                          <a:pPr algn="ctr">
                            <a:defRPr b="1">
                              <a:solidFill>
                                <a:schemeClr val="tx1"/>
                              </a:solidFill>
                            </a:defRPr>
                          </a:pPr>
                          <a:r>
                            <a:rPr sz="1400"/>
                            <a:t>0.900</a:t>
                          </a:r>
                          <a:endParaRPr sz="1400">
                            <a:latin typeface="Cambria Math"/>
                          </a:endParaRPr>
                        </a:p>
                      </a:txBody>
                      <a:tcPr/>
                    </a:tc>
                    <a:tc>
                      <a:txBody>
                        <a:bodyPr/>
                        <a:lstStyle/>
                        <a:p>
                          <a:pPr algn="ctr">
                            <a:defRPr b="1">
                              <a:solidFill>
                                <a:schemeClr val="tx1"/>
                              </a:solidFill>
                            </a:defRPr>
                          </a:pPr>
                          <a:r>
                            <a:rPr sz="1400"/>
                            <a:t>0.100</a:t>
                          </a:r>
                          <a:endParaRPr sz="1400">
                            <a:latin typeface="Cambria Math"/>
                          </a:endParaRPr>
                        </a:p>
                      </a:txBody>
                      <a:tcPr/>
                    </a:tc>
                    <a:tc>
                      <a:txBody>
                        <a:bodyPr/>
                        <a:lstStyle/>
                        <a:p>
                          <a:pPr algn="ctr">
                            <a:defRPr b="1">
                              <a:solidFill>
                                <a:schemeClr val="tx1"/>
                              </a:solidFill>
                            </a:defRPr>
                          </a:pPr>
                          <a:r>
                            <a:rPr sz="1400"/>
                            <a:t>0.050</a:t>
                          </a:r>
                          <a:endParaRPr sz="1400">
                            <a:latin typeface="Cambria Math"/>
                          </a:endParaRPr>
                        </a:p>
                      </a:txBody>
                      <a:tcPr/>
                    </a:tc>
                    <a:tc>
                      <a:txBody>
                        <a:bodyPr/>
                        <a:lstStyle/>
                        <a:p>
                          <a:pPr algn="ctr">
                            <a:defRPr b="1">
                              <a:solidFill>
                                <a:schemeClr val="tx1"/>
                              </a:solidFill>
                            </a:defRPr>
                          </a:pPr>
                          <a:r>
                            <a:rPr sz="1400"/>
                            <a:t>0.025</a:t>
                          </a:r>
                          <a:endParaRPr sz="1400">
                            <a:latin typeface="Cambria Math"/>
                          </a:endParaRPr>
                        </a:p>
                      </a:txBody>
                      <a:tcPr/>
                    </a:tc>
                    <a:tc>
                      <a:txBody>
                        <a:bodyPr/>
                        <a:lstStyle/>
                        <a:p>
                          <a:pPr algn="ctr">
                            <a:defRPr b="1">
                              <a:solidFill>
                                <a:schemeClr val="tx1"/>
                              </a:solidFill>
                            </a:defRPr>
                          </a:pPr>
                          <a:r>
                            <a:rPr sz="1400"/>
                            <a:t>0.010</a:t>
                          </a:r>
                          <a:endParaRPr sz="1400">
                            <a:latin typeface="Cambria Math"/>
                          </a:endParaRPr>
                        </a:p>
                      </a:txBody>
                      <a:tcPr/>
                    </a:tc>
                    <a:tc>
                      <a:txBody>
                        <a:bodyPr/>
                        <a:lstStyle/>
                        <a:p>
                          <a:pPr algn="ctr">
                            <a:defRPr b="1">
                              <a:solidFill>
                                <a:schemeClr val="tx1"/>
                              </a:solidFill>
                            </a:defRPr>
                          </a:pPr>
                          <a:r>
                            <a:rPr sz="1400" dirty="0"/>
                            <a:t>0.005</a:t>
                          </a:r>
                          <a:endParaRPr sz="1400" dirty="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a:t>11</a:t>
                          </a:r>
                          <a:endParaRPr sz="1400">
                            <a:latin typeface="Cambria Math"/>
                          </a:endParaRPr>
                        </a:p>
                      </a:txBody>
                      <a:tcPr/>
                    </a:tc>
                    <a:tc>
                      <a:txBody>
                        <a:bodyPr/>
                        <a:lstStyle/>
                        <a:p>
                          <a:pPr algn="ctr">
                            <a:defRPr>
                              <a:solidFill>
                                <a:schemeClr val="tx1"/>
                              </a:solidFill>
                            </a:defRPr>
                          </a:pPr>
                          <a:r>
                            <a:rPr sz="1400"/>
                            <a:t>2.603</a:t>
                          </a:r>
                          <a:endParaRPr sz="1400">
                            <a:latin typeface="Cambria Math"/>
                          </a:endParaRPr>
                        </a:p>
                      </a:txBody>
                      <a:tcPr/>
                    </a:tc>
                    <a:tc>
                      <a:txBody>
                        <a:bodyPr/>
                        <a:lstStyle/>
                        <a:p>
                          <a:pPr algn="ctr">
                            <a:defRPr>
                              <a:solidFill>
                                <a:schemeClr val="tx1"/>
                              </a:solidFill>
                            </a:defRPr>
                          </a:pPr>
                          <a:r>
                            <a:rPr sz="1400" dirty="0"/>
                            <a:t>3.053</a:t>
                          </a:r>
                          <a:endParaRPr sz="1400" dirty="0">
                            <a:latin typeface="Cambria Math"/>
                          </a:endParaRPr>
                        </a:p>
                      </a:txBody>
                      <a:tcPr/>
                    </a:tc>
                    <a:tc>
                      <a:txBody>
                        <a:bodyPr/>
                        <a:lstStyle/>
                        <a:p>
                          <a:pPr algn="ctr">
                            <a:defRPr>
                              <a:solidFill>
                                <a:schemeClr val="tx1"/>
                              </a:solidFill>
                            </a:defRPr>
                          </a:pPr>
                          <a:r>
                            <a:rPr sz="1400"/>
                            <a:t>3.816</a:t>
                          </a:r>
                          <a:endParaRPr sz="1400">
                            <a:latin typeface="Cambria Math"/>
                          </a:endParaRPr>
                        </a:p>
                      </a:txBody>
                      <a:tcPr/>
                    </a:tc>
                    <a:tc>
                      <a:txBody>
                        <a:bodyPr/>
                        <a:lstStyle/>
                        <a:p>
                          <a:pPr algn="ctr">
                            <a:defRPr>
                              <a:solidFill>
                                <a:schemeClr val="tx1"/>
                              </a:solidFill>
                            </a:defRPr>
                          </a:pPr>
                          <a:r>
                            <a:rPr sz="1400"/>
                            <a:t>4.575</a:t>
                          </a:r>
                          <a:endParaRPr sz="1400">
                            <a:latin typeface="Cambria Math"/>
                          </a:endParaRPr>
                        </a:p>
                      </a:txBody>
                      <a:tcPr/>
                    </a:tc>
                    <a:tc>
                      <a:txBody>
                        <a:bodyPr/>
                        <a:lstStyle/>
                        <a:p>
                          <a:pPr algn="ctr">
                            <a:defRPr>
                              <a:solidFill>
                                <a:schemeClr val="tx1"/>
                              </a:solidFill>
                            </a:defRPr>
                          </a:pPr>
                          <a:r>
                            <a:rPr sz="1400"/>
                            <a:t>5.578</a:t>
                          </a:r>
                          <a:endParaRPr sz="1400">
                            <a:latin typeface="Cambria Math"/>
                          </a:endParaRPr>
                        </a:p>
                      </a:txBody>
                      <a:tcPr/>
                    </a:tc>
                    <a:tc>
                      <a:txBody>
                        <a:bodyPr/>
                        <a:lstStyle/>
                        <a:p>
                          <a:pPr algn="ctr">
                            <a:defRPr>
                              <a:solidFill>
                                <a:schemeClr val="tx1"/>
                              </a:solidFill>
                            </a:defRPr>
                          </a:pPr>
                          <a:r>
                            <a:rPr sz="1400"/>
                            <a:t>17.275</a:t>
                          </a:r>
                          <a:endParaRPr sz="1400">
                            <a:latin typeface="Cambria Math"/>
                          </a:endParaRPr>
                        </a:p>
                      </a:txBody>
                      <a:tcPr/>
                    </a:tc>
                    <a:tc>
                      <a:txBody>
                        <a:bodyPr/>
                        <a:lstStyle/>
                        <a:p>
                          <a:pPr algn="ctr">
                            <a:defRPr>
                              <a:solidFill>
                                <a:schemeClr val="tx1"/>
                              </a:solidFill>
                            </a:defRPr>
                          </a:pPr>
                          <a:r>
                            <a:rPr sz="1400"/>
                            <a:t>19.675</a:t>
                          </a:r>
                          <a:endParaRPr sz="1400">
                            <a:latin typeface="Cambria Math"/>
                          </a:endParaRPr>
                        </a:p>
                      </a:txBody>
                      <a:tcPr/>
                    </a:tc>
                    <a:tc>
                      <a:txBody>
                        <a:bodyPr/>
                        <a:lstStyle/>
                        <a:p>
                          <a:pPr algn="ctr">
                            <a:defRPr>
                              <a:solidFill>
                                <a:schemeClr val="tx1"/>
                              </a:solidFill>
                            </a:defRPr>
                          </a:pPr>
                          <a:r>
                            <a:rPr sz="1400"/>
                            <a:t>21.920</a:t>
                          </a:r>
                          <a:endParaRPr sz="1400">
                            <a:latin typeface="Cambria Math"/>
                          </a:endParaRPr>
                        </a:p>
                      </a:txBody>
                      <a:tcPr/>
                    </a:tc>
                    <a:tc>
                      <a:txBody>
                        <a:bodyPr/>
                        <a:lstStyle/>
                        <a:p>
                          <a:pPr algn="ctr">
                            <a:defRPr>
                              <a:solidFill>
                                <a:schemeClr val="tx1"/>
                              </a:solidFill>
                            </a:defRPr>
                          </a:pPr>
                          <a:r>
                            <a:rPr sz="1400"/>
                            <a:t>24.725</a:t>
                          </a:r>
                          <a:endParaRPr sz="1400">
                            <a:latin typeface="Cambria Math"/>
                          </a:endParaRPr>
                        </a:p>
                      </a:txBody>
                      <a:tcPr/>
                    </a:tc>
                    <a:tc>
                      <a:txBody>
                        <a:bodyPr/>
                        <a:lstStyle/>
                        <a:p>
                          <a:pPr algn="ctr">
                            <a:defRPr>
                              <a:solidFill>
                                <a:schemeClr val="tx1"/>
                              </a:solidFill>
                            </a:defRPr>
                          </a:pPr>
                          <a:r>
                            <a:rPr sz="1400"/>
                            <a:t>26.757</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400"/>
                            <a:t>12</a:t>
                          </a:r>
                          <a:endParaRPr sz="1400">
                            <a:latin typeface="Cambria Math"/>
                          </a:endParaRPr>
                        </a:p>
                      </a:txBody>
                      <a:tcPr/>
                    </a:tc>
                    <a:tc>
                      <a:txBody>
                        <a:bodyPr/>
                        <a:lstStyle/>
                        <a:p>
                          <a:pPr algn="ctr">
                            <a:defRPr>
                              <a:solidFill>
                                <a:schemeClr val="tx1"/>
                              </a:solidFill>
                            </a:defRPr>
                          </a:pPr>
                          <a:r>
                            <a:rPr sz="1400"/>
                            <a:t>3.074</a:t>
                          </a:r>
                          <a:endParaRPr sz="1400">
                            <a:latin typeface="Cambria Math"/>
                          </a:endParaRPr>
                        </a:p>
                      </a:txBody>
                      <a:tcPr/>
                    </a:tc>
                    <a:tc>
                      <a:txBody>
                        <a:bodyPr/>
                        <a:lstStyle/>
                        <a:p>
                          <a:pPr algn="ctr">
                            <a:defRPr>
                              <a:solidFill>
                                <a:schemeClr val="tx1"/>
                              </a:solidFill>
                            </a:defRPr>
                          </a:pPr>
                          <a:r>
                            <a:rPr sz="1400"/>
                            <a:t>3.571</a:t>
                          </a:r>
                          <a:endParaRPr sz="1400">
                            <a:latin typeface="Cambria Math"/>
                          </a:endParaRPr>
                        </a:p>
                      </a:txBody>
                      <a:tcPr/>
                    </a:tc>
                    <a:tc>
                      <a:txBody>
                        <a:bodyPr/>
                        <a:lstStyle/>
                        <a:p>
                          <a:pPr algn="ctr">
                            <a:defRPr>
                              <a:solidFill>
                                <a:schemeClr val="tx1"/>
                              </a:solidFill>
                            </a:defRPr>
                          </a:pPr>
                          <a:r>
                            <a:rPr sz="1400"/>
                            <a:t>4.404</a:t>
                          </a:r>
                          <a:endParaRPr sz="1400">
                            <a:latin typeface="Cambria Math"/>
                          </a:endParaRPr>
                        </a:p>
                      </a:txBody>
                      <a:tcPr/>
                    </a:tc>
                    <a:tc>
                      <a:txBody>
                        <a:bodyPr/>
                        <a:lstStyle/>
                        <a:p>
                          <a:pPr algn="ctr">
                            <a:defRPr>
                              <a:solidFill>
                                <a:schemeClr val="tx1"/>
                              </a:solidFill>
                            </a:defRPr>
                          </a:pPr>
                          <a:r>
                            <a:rPr sz="1400"/>
                            <a:t>5.226</a:t>
                          </a:r>
                          <a:endParaRPr sz="1400">
                            <a:latin typeface="Cambria Math"/>
                          </a:endParaRPr>
                        </a:p>
                      </a:txBody>
                      <a:tcPr/>
                    </a:tc>
                    <a:tc>
                      <a:txBody>
                        <a:bodyPr/>
                        <a:lstStyle/>
                        <a:p>
                          <a:pPr algn="ctr">
                            <a:defRPr>
                              <a:solidFill>
                                <a:schemeClr val="tx1"/>
                              </a:solidFill>
                            </a:defRPr>
                          </a:pPr>
                          <a:r>
                            <a:rPr sz="1400" dirty="0"/>
                            <a:t>6.304</a:t>
                          </a:r>
                          <a:endParaRPr sz="1400" dirty="0">
                            <a:latin typeface="Cambria Math"/>
                          </a:endParaRPr>
                        </a:p>
                      </a:txBody>
                      <a:tcPr/>
                    </a:tc>
                    <a:tc>
                      <a:txBody>
                        <a:bodyPr/>
                        <a:lstStyle/>
                        <a:p>
                          <a:pPr algn="ctr">
                            <a:defRPr>
                              <a:solidFill>
                                <a:schemeClr val="tx1"/>
                              </a:solidFill>
                            </a:defRPr>
                          </a:pPr>
                          <a:r>
                            <a:rPr sz="1400"/>
                            <a:t>18.549</a:t>
                          </a:r>
                          <a:endParaRPr sz="1400">
                            <a:latin typeface="Cambria Math"/>
                          </a:endParaRPr>
                        </a:p>
                      </a:txBody>
                      <a:tcPr/>
                    </a:tc>
                    <a:tc>
                      <a:txBody>
                        <a:bodyPr/>
                        <a:lstStyle/>
                        <a:p>
                          <a:pPr algn="ctr">
                            <a:defRPr>
                              <a:solidFill>
                                <a:schemeClr val="tx1"/>
                              </a:solidFill>
                            </a:defRPr>
                          </a:pPr>
                          <a:r>
                            <a:rPr sz="1400"/>
                            <a:t>21.026</a:t>
                          </a:r>
                          <a:endParaRPr sz="1400">
                            <a:latin typeface="Cambria Math"/>
                          </a:endParaRPr>
                        </a:p>
                      </a:txBody>
                      <a:tcPr/>
                    </a:tc>
                    <a:tc>
                      <a:txBody>
                        <a:bodyPr/>
                        <a:lstStyle/>
                        <a:p>
                          <a:pPr algn="ctr">
                            <a:defRPr>
                              <a:solidFill>
                                <a:schemeClr val="tx1"/>
                              </a:solidFill>
                            </a:defRPr>
                          </a:pPr>
                          <a:r>
                            <a:rPr sz="1400"/>
                            <a:t>23.337</a:t>
                          </a:r>
                          <a:endParaRPr sz="1400">
                            <a:latin typeface="Cambria Math"/>
                          </a:endParaRPr>
                        </a:p>
                      </a:txBody>
                      <a:tcPr/>
                    </a:tc>
                    <a:tc>
                      <a:txBody>
                        <a:bodyPr/>
                        <a:lstStyle/>
                        <a:p>
                          <a:pPr algn="ctr">
                            <a:defRPr>
                              <a:solidFill>
                                <a:schemeClr val="tx1"/>
                              </a:solidFill>
                            </a:defRPr>
                          </a:pPr>
                          <a:r>
                            <a:rPr sz="1400"/>
                            <a:t>26.217</a:t>
                          </a:r>
                          <a:endParaRPr sz="1400">
                            <a:latin typeface="Cambria Math"/>
                          </a:endParaRPr>
                        </a:p>
                      </a:txBody>
                      <a:tcPr/>
                    </a:tc>
                    <a:tc>
                      <a:txBody>
                        <a:bodyPr/>
                        <a:lstStyle/>
                        <a:p>
                          <a:pPr algn="ctr">
                            <a:defRPr>
                              <a:solidFill>
                                <a:schemeClr val="tx1"/>
                              </a:solidFill>
                            </a:defRPr>
                          </a:pPr>
                          <a:r>
                            <a:rPr sz="1400"/>
                            <a:t>28.300</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dirty="0"/>
                            <a:t>13</a:t>
                          </a:r>
                          <a:endParaRPr sz="1400" dirty="0">
                            <a:latin typeface="Cambria Math"/>
                          </a:endParaRPr>
                        </a:p>
                      </a:txBody>
                      <a:tcPr/>
                    </a:tc>
                    <a:tc>
                      <a:txBody>
                        <a:bodyPr/>
                        <a:lstStyle/>
                        <a:p>
                          <a:pPr algn="ctr">
                            <a:defRPr>
                              <a:solidFill>
                                <a:schemeClr val="tx1"/>
                              </a:solidFill>
                            </a:defRPr>
                          </a:pPr>
                          <a:r>
                            <a:rPr sz="1400" dirty="0"/>
                            <a:t>3.565</a:t>
                          </a:r>
                          <a:endParaRPr sz="1400" dirty="0">
                            <a:latin typeface="Cambria Math"/>
                          </a:endParaRPr>
                        </a:p>
                      </a:txBody>
                      <a:tcPr/>
                    </a:tc>
                    <a:tc>
                      <a:txBody>
                        <a:bodyPr/>
                        <a:lstStyle/>
                        <a:p>
                          <a:pPr algn="ctr">
                            <a:defRPr>
                              <a:solidFill>
                                <a:schemeClr val="tx1"/>
                              </a:solidFill>
                            </a:defRPr>
                          </a:pPr>
                          <a:r>
                            <a:rPr sz="1400" dirty="0"/>
                            <a:t>4.107</a:t>
                          </a:r>
                          <a:endParaRPr sz="1400" dirty="0">
                            <a:latin typeface="Cambria Math"/>
                          </a:endParaRPr>
                        </a:p>
                      </a:txBody>
                      <a:tcPr/>
                    </a:tc>
                    <a:tc>
                      <a:txBody>
                        <a:bodyPr/>
                        <a:lstStyle/>
                        <a:p>
                          <a:pPr algn="ctr">
                            <a:defRPr>
                              <a:solidFill>
                                <a:schemeClr val="tx1"/>
                              </a:solidFill>
                            </a:defRPr>
                          </a:pPr>
                          <a:r>
                            <a:rPr sz="1400" dirty="0"/>
                            <a:t>5.009</a:t>
                          </a:r>
                          <a:endParaRPr sz="1400" dirty="0">
                            <a:latin typeface="Cambria Math"/>
                          </a:endParaRPr>
                        </a:p>
                      </a:txBody>
                      <a:tcPr/>
                    </a:tc>
                    <a:tc>
                      <a:txBody>
                        <a:bodyPr/>
                        <a:lstStyle/>
                        <a:p>
                          <a:pPr algn="ctr">
                            <a:defRPr>
                              <a:solidFill>
                                <a:schemeClr val="tx1"/>
                              </a:solidFill>
                            </a:defRPr>
                          </a:pPr>
                          <a:r>
                            <a:rPr sz="1400" dirty="0"/>
                            <a:t>5.892</a:t>
                          </a:r>
                          <a:endParaRPr sz="1400" dirty="0">
                            <a:latin typeface="Cambria Math"/>
                          </a:endParaRPr>
                        </a:p>
                      </a:txBody>
                      <a:tcPr/>
                    </a:tc>
                    <a:tc>
                      <a:txBody>
                        <a:bodyPr/>
                        <a:lstStyle/>
                        <a:p>
                          <a:pPr algn="ctr">
                            <a:defRPr>
                              <a:solidFill>
                                <a:schemeClr val="tx1"/>
                              </a:solidFill>
                            </a:defRPr>
                          </a:pPr>
                          <a:r>
                            <a:rPr sz="1400" dirty="0"/>
                            <a:t>7.042</a:t>
                          </a:r>
                          <a:endParaRPr sz="1400" dirty="0">
                            <a:latin typeface="Cambria Math"/>
                          </a:endParaRPr>
                        </a:p>
                      </a:txBody>
                      <a:tcPr/>
                    </a:tc>
                    <a:tc>
                      <a:txBody>
                        <a:bodyPr/>
                        <a:lstStyle/>
                        <a:p>
                          <a:pPr algn="ctr">
                            <a:defRPr>
                              <a:solidFill>
                                <a:schemeClr val="tx1"/>
                              </a:solidFill>
                            </a:defRPr>
                          </a:pPr>
                          <a:r>
                            <a:rPr sz="1400"/>
                            <a:t>19.812</a:t>
                          </a:r>
                          <a:endParaRPr sz="1400">
                            <a:latin typeface="Cambria Math"/>
                          </a:endParaRPr>
                        </a:p>
                      </a:txBody>
                      <a:tcPr/>
                    </a:tc>
                    <a:tc>
                      <a:txBody>
                        <a:bodyPr/>
                        <a:lstStyle/>
                        <a:p>
                          <a:pPr algn="ctr">
                            <a:defRPr>
                              <a:solidFill>
                                <a:schemeClr val="tx1"/>
                              </a:solidFill>
                            </a:defRPr>
                          </a:pPr>
                          <a:r>
                            <a:rPr sz="1400" dirty="0"/>
                            <a:t>22.362</a:t>
                          </a:r>
                          <a:endParaRPr sz="1400" dirty="0">
                            <a:latin typeface="Cambria Math"/>
                          </a:endParaRPr>
                        </a:p>
                      </a:txBody>
                      <a:tcPr/>
                    </a:tc>
                    <a:tc>
                      <a:txBody>
                        <a:bodyPr/>
                        <a:lstStyle/>
                        <a:p>
                          <a:pPr algn="ctr">
                            <a:defRPr>
                              <a:solidFill>
                                <a:schemeClr val="tx1"/>
                              </a:solidFill>
                            </a:defRPr>
                          </a:pPr>
                          <a:r>
                            <a:rPr sz="1400" dirty="0"/>
                            <a:t>24.736</a:t>
                          </a:r>
                          <a:endParaRPr sz="1400" dirty="0">
                            <a:latin typeface="Cambria Math"/>
                          </a:endParaRPr>
                        </a:p>
                      </a:txBody>
                      <a:tcPr/>
                    </a:tc>
                    <a:tc>
                      <a:txBody>
                        <a:bodyPr/>
                        <a:lstStyle/>
                        <a:p>
                          <a:pPr algn="ctr">
                            <a:defRPr>
                              <a:solidFill>
                                <a:schemeClr val="tx1"/>
                              </a:solidFill>
                            </a:defRPr>
                          </a:pPr>
                          <a:r>
                            <a:rPr sz="1400" dirty="0"/>
                            <a:t>27.688</a:t>
                          </a:r>
                          <a:endParaRPr sz="1400" dirty="0">
                            <a:latin typeface="Cambria Math"/>
                          </a:endParaRPr>
                        </a:p>
                      </a:txBody>
                      <a:tcPr/>
                    </a:tc>
                    <a:tc>
                      <a:txBody>
                        <a:bodyPr/>
                        <a:lstStyle/>
                        <a:p>
                          <a:pPr algn="ctr">
                            <a:defRPr>
                              <a:solidFill>
                                <a:schemeClr val="tx1"/>
                              </a:solidFill>
                            </a:defRPr>
                          </a:pPr>
                          <a:r>
                            <a:rPr sz="1400" dirty="0"/>
                            <a:t>29.819</a:t>
                          </a:r>
                          <a:endParaRPr sz="1400" dirty="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dirty="0"/>
                            <a:t>14</a:t>
                          </a:r>
                          <a:endParaRPr sz="1400" dirty="0">
                            <a:latin typeface="Cambria Math"/>
                          </a:endParaRPr>
                        </a:p>
                      </a:txBody>
                      <a:tcPr/>
                    </a:tc>
                    <a:tc>
                      <a:txBody>
                        <a:bodyPr/>
                        <a:lstStyle/>
                        <a:p>
                          <a:pPr algn="ctr">
                            <a:defRPr>
                              <a:solidFill>
                                <a:schemeClr val="tx1"/>
                              </a:solidFill>
                            </a:defRPr>
                          </a:pPr>
                          <a:r>
                            <a:rPr sz="1400" dirty="0"/>
                            <a:t>4.075</a:t>
                          </a:r>
                          <a:endParaRPr sz="1400" dirty="0">
                            <a:latin typeface="Cambria Math"/>
                          </a:endParaRPr>
                        </a:p>
                      </a:txBody>
                      <a:tcPr/>
                    </a:tc>
                    <a:tc>
                      <a:txBody>
                        <a:bodyPr/>
                        <a:lstStyle/>
                        <a:p>
                          <a:pPr algn="ctr">
                            <a:defRPr>
                              <a:solidFill>
                                <a:schemeClr val="tx1"/>
                              </a:solidFill>
                            </a:defRPr>
                          </a:pPr>
                          <a:r>
                            <a:rPr sz="1400" dirty="0"/>
                            <a:t>4.660</a:t>
                          </a:r>
                          <a:endParaRPr sz="1400" dirty="0">
                            <a:latin typeface="Cambria Math"/>
                          </a:endParaRPr>
                        </a:p>
                      </a:txBody>
                      <a:tcPr/>
                    </a:tc>
                    <a:tc>
                      <a:txBody>
                        <a:bodyPr/>
                        <a:lstStyle/>
                        <a:p>
                          <a:pPr algn="ctr">
                            <a:defRPr sz="1400">
                              <a:solidFill>
                                <a:schemeClr val="tx1"/>
                              </a:solidFill>
                            </a:defRPr>
                          </a:pPr>
                          <a:r>
                            <a:rPr sz="1400" dirty="0">
                              <a:highlight>
                                <a:srgbClr val="FFFF00"/>
                              </a:highlight>
                            </a:rPr>
                            <a:t>5.629</a:t>
                          </a:r>
                          <a:endParaRPr sz="1400" dirty="0">
                            <a:highlight>
                              <a:srgbClr val="FFFF00"/>
                            </a:highlight>
                            <a:latin typeface="Cambria Math"/>
                          </a:endParaRPr>
                        </a:p>
                      </a:txBody>
                      <a:tcPr/>
                    </a:tc>
                    <a:tc>
                      <a:txBody>
                        <a:bodyPr/>
                        <a:lstStyle/>
                        <a:p>
                          <a:pPr algn="ctr">
                            <a:defRPr>
                              <a:solidFill>
                                <a:schemeClr val="tx1"/>
                              </a:solidFill>
                            </a:defRPr>
                          </a:pPr>
                          <a:r>
                            <a:rPr sz="1400" dirty="0"/>
                            <a:t>6.571</a:t>
                          </a:r>
                          <a:endParaRPr sz="1400" dirty="0">
                            <a:latin typeface="Cambria Math"/>
                          </a:endParaRPr>
                        </a:p>
                      </a:txBody>
                      <a:tcPr/>
                    </a:tc>
                    <a:tc>
                      <a:txBody>
                        <a:bodyPr/>
                        <a:lstStyle/>
                        <a:p>
                          <a:pPr algn="ctr">
                            <a:defRPr>
                              <a:solidFill>
                                <a:schemeClr val="tx1"/>
                              </a:solidFill>
                            </a:defRPr>
                          </a:pPr>
                          <a:r>
                            <a:rPr sz="1400" dirty="0"/>
                            <a:t>7.790</a:t>
                          </a:r>
                          <a:endParaRPr sz="1400" dirty="0">
                            <a:latin typeface="Cambria Math"/>
                          </a:endParaRPr>
                        </a:p>
                      </a:txBody>
                      <a:tcPr/>
                    </a:tc>
                    <a:tc>
                      <a:txBody>
                        <a:bodyPr/>
                        <a:lstStyle/>
                        <a:p>
                          <a:pPr algn="ctr">
                            <a:defRPr>
                              <a:solidFill>
                                <a:schemeClr val="tx1"/>
                              </a:solidFill>
                            </a:defRPr>
                          </a:pPr>
                          <a:r>
                            <a:rPr sz="1400" dirty="0"/>
                            <a:t>21.064</a:t>
                          </a:r>
                          <a:endParaRPr sz="1400" dirty="0">
                            <a:latin typeface="Cambria Math"/>
                          </a:endParaRPr>
                        </a:p>
                      </a:txBody>
                      <a:tcPr/>
                    </a:tc>
                    <a:tc>
                      <a:txBody>
                        <a:bodyPr/>
                        <a:lstStyle/>
                        <a:p>
                          <a:pPr algn="ctr">
                            <a:defRPr>
                              <a:solidFill>
                                <a:schemeClr val="tx1"/>
                              </a:solidFill>
                            </a:defRPr>
                          </a:pPr>
                          <a:r>
                            <a:rPr sz="1400" dirty="0"/>
                            <a:t>23.685</a:t>
                          </a:r>
                          <a:endParaRPr sz="1400" dirty="0">
                            <a:latin typeface="Cambria Math"/>
                          </a:endParaRPr>
                        </a:p>
                      </a:txBody>
                      <a:tcPr/>
                    </a:tc>
                    <a:tc>
                      <a:txBody>
                        <a:bodyPr/>
                        <a:lstStyle/>
                        <a:p>
                          <a:pPr algn="ctr">
                            <a:defRPr sz="1400">
                              <a:solidFill>
                                <a:schemeClr val="tx1"/>
                              </a:solidFill>
                            </a:defRPr>
                          </a:pPr>
                          <a:r>
                            <a:rPr sz="1400" dirty="0">
                              <a:highlight>
                                <a:srgbClr val="FFFF00"/>
                              </a:highlight>
                            </a:rPr>
                            <a:t>26.119</a:t>
                          </a:r>
                          <a:endParaRPr sz="1400" dirty="0">
                            <a:highlight>
                              <a:srgbClr val="FFFF00"/>
                            </a:highlight>
                            <a:latin typeface="Cambria Math"/>
                          </a:endParaRPr>
                        </a:p>
                      </a:txBody>
                      <a:tcPr/>
                    </a:tc>
                    <a:tc>
                      <a:txBody>
                        <a:bodyPr/>
                        <a:lstStyle/>
                        <a:p>
                          <a:pPr algn="ctr">
                            <a:defRPr>
                              <a:solidFill>
                                <a:schemeClr val="tx1"/>
                              </a:solidFill>
                            </a:defRPr>
                          </a:pPr>
                          <a:r>
                            <a:rPr sz="1400" dirty="0"/>
                            <a:t>29.141</a:t>
                          </a:r>
                          <a:endParaRPr sz="1400" dirty="0">
                            <a:latin typeface="Cambria Math"/>
                          </a:endParaRPr>
                        </a:p>
                      </a:txBody>
                      <a:tcPr/>
                    </a:tc>
                    <a:tc>
                      <a:txBody>
                        <a:bodyPr/>
                        <a:lstStyle/>
                        <a:p>
                          <a:pPr algn="ctr">
                            <a:defRPr>
                              <a:solidFill>
                                <a:schemeClr val="tx1"/>
                              </a:solidFill>
                            </a:defRPr>
                          </a:pPr>
                          <a:r>
                            <a:rPr sz="1400" dirty="0"/>
                            <a:t>31.319</a:t>
                          </a:r>
                          <a:endParaRPr sz="1400" dirty="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dirty="0"/>
                            <a:t>15</a:t>
                          </a:r>
                          <a:endParaRPr sz="1400" dirty="0">
                            <a:latin typeface="Cambria Math"/>
                          </a:endParaRPr>
                        </a:p>
                      </a:txBody>
                      <a:tcPr/>
                    </a:tc>
                    <a:tc>
                      <a:txBody>
                        <a:bodyPr/>
                        <a:lstStyle/>
                        <a:p>
                          <a:pPr algn="ctr">
                            <a:defRPr>
                              <a:solidFill>
                                <a:schemeClr val="tx1"/>
                              </a:solidFill>
                            </a:defRPr>
                          </a:pPr>
                          <a:r>
                            <a:rPr sz="1400" dirty="0"/>
                            <a:t>4.601</a:t>
                          </a:r>
                          <a:endParaRPr sz="1400" dirty="0">
                            <a:latin typeface="Cambria Math"/>
                          </a:endParaRPr>
                        </a:p>
                      </a:txBody>
                      <a:tcPr/>
                    </a:tc>
                    <a:tc>
                      <a:txBody>
                        <a:bodyPr/>
                        <a:lstStyle/>
                        <a:p>
                          <a:pPr algn="ctr">
                            <a:defRPr>
                              <a:solidFill>
                                <a:schemeClr val="tx1"/>
                              </a:solidFill>
                            </a:defRPr>
                          </a:pPr>
                          <a:r>
                            <a:rPr sz="1400" dirty="0"/>
                            <a:t>5.229</a:t>
                          </a:r>
                          <a:endParaRPr sz="1400" dirty="0">
                            <a:latin typeface="Cambria Math"/>
                          </a:endParaRPr>
                        </a:p>
                      </a:txBody>
                      <a:tcPr/>
                    </a:tc>
                    <a:tc>
                      <a:txBody>
                        <a:bodyPr/>
                        <a:lstStyle/>
                        <a:p>
                          <a:pPr algn="ctr">
                            <a:defRPr>
                              <a:solidFill>
                                <a:schemeClr val="tx1"/>
                              </a:solidFill>
                            </a:defRPr>
                          </a:pPr>
                          <a:r>
                            <a:rPr sz="1400" dirty="0"/>
                            <a:t>6.262</a:t>
                          </a:r>
                          <a:endParaRPr sz="1400" dirty="0">
                            <a:latin typeface="Cambria Math"/>
                          </a:endParaRPr>
                        </a:p>
                      </a:txBody>
                      <a:tcPr/>
                    </a:tc>
                    <a:tc>
                      <a:txBody>
                        <a:bodyPr/>
                        <a:lstStyle/>
                        <a:p>
                          <a:pPr algn="ctr">
                            <a:defRPr>
                              <a:solidFill>
                                <a:schemeClr val="tx1"/>
                              </a:solidFill>
                            </a:defRPr>
                          </a:pPr>
                          <a:r>
                            <a:rPr sz="1400" dirty="0"/>
                            <a:t>7.261</a:t>
                          </a:r>
                          <a:endParaRPr sz="1400" dirty="0">
                            <a:latin typeface="Cambria Math"/>
                          </a:endParaRPr>
                        </a:p>
                      </a:txBody>
                      <a:tcPr/>
                    </a:tc>
                    <a:tc>
                      <a:txBody>
                        <a:bodyPr/>
                        <a:lstStyle/>
                        <a:p>
                          <a:pPr algn="ctr">
                            <a:defRPr>
                              <a:solidFill>
                                <a:schemeClr val="tx1"/>
                              </a:solidFill>
                            </a:defRPr>
                          </a:pPr>
                          <a:r>
                            <a:rPr sz="1400" dirty="0"/>
                            <a:t>8.547</a:t>
                          </a:r>
                          <a:endParaRPr sz="1400" dirty="0">
                            <a:latin typeface="Cambria Math"/>
                          </a:endParaRPr>
                        </a:p>
                      </a:txBody>
                      <a:tcPr/>
                    </a:tc>
                    <a:tc>
                      <a:txBody>
                        <a:bodyPr/>
                        <a:lstStyle/>
                        <a:p>
                          <a:pPr algn="ctr">
                            <a:defRPr>
                              <a:solidFill>
                                <a:schemeClr val="tx1"/>
                              </a:solidFill>
                            </a:defRPr>
                          </a:pPr>
                          <a:r>
                            <a:rPr sz="1400" dirty="0"/>
                            <a:t>22.307</a:t>
                          </a:r>
                          <a:endParaRPr sz="1400" dirty="0">
                            <a:latin typeface="Cambria Math"/>
                          </a:endParaRPr>
                        </a:p>
                      </a:txBody>
                      <a:tcPr/>
                    </a:tc>
                    <a:tc>
                      <a:txBody>
                        <a:bodyPr/>
                        <a:lstStyle/>
                        <a:p>
                          <a:pPr algn="ctr">
                            <a:defRPr>
                              <a:solidFill>
                                <a:schemeClr val="tx1"/>
                              </a:solidFill>
                            </a:defRPr>
                          </a:pPr>
                          <a:r>
                            <a:rPr sz="1400" dirty="0"/>
                            <a:t>24.996</a:t>
                          </a:r>
                          <a:endParaRPr sz="1400" dirty="0">
                            <a:latin typeface="Cambria Math"/>
                          </a:endParaRPr>
                        </a:p>
                      </a:txBody>
                      <a:tcPr/>
                    </a:tc>
                    <a:tc>
                      <a:txBody>
                        <a:bodyPr/>
                        <a:lstStyle/>
                        <a:p>
                          <a:pPr algn="ctr">
                            <a:defRPr>
                              <a:solidFill>
                                <a:schemeClr val="tx1"/>
                              </a:solidFill>
                            </a:defRPr>
                          </a:pPr>
                          <a:r>
                            <a:rPr sz="1400" dirty="0"/>
                            <a:t>27.488</a:t>
                          </a:r>
                          <a:endParaRPr sz="1400" dirty="0">
                            <a:latin typeface="Cambria Math"/>
                          </a:endParaRPr>
                        </a:p>
                      </a:txBody>
                      <a:tcPr/>
                    </a:tc>
                    <a:tc>
                      <a:txBody>
                        <a:bodyPr/>
                        <a:lstStyle/>
                        <a:p>
                          <a:pPr algn="ctr">
                            <a:defRPr>
                              <a:solidFill>
                                <a:schemeClr val="tx1"/>
                              </a:solidFill>
                            </a:defRPr>
                          </a:pPr>
                          <a:r>
                            <a:rPr sz="1400" dirty="0"/>
                            <a:t>30.578</a:t>
                          </a:r>
                          <a:endParaRPr sz="1400" dirty="0">
                            <a:latin typeface="Cambria Math"/>
                          </a:endParaRPr>
                        </a:p>
                      </a:txBody>
                      <a:tcPr/>
                    </a:tc>
                    <a:tc>
                      <a:txBody>
                        <a:bodyPr/>
                        <a:lstStyle/>
                        <a:p>
                          <a:pPr algn="ctr">
                            <a:defRPr>
                              <a:solidFill>
                                <a:schemeClr val="tx1"/>
                              </a:solidFill>
                            </a:defRPr>
                          </a:pPr>
                          <a:r>
                            <a:rPr sz="1400" dirty="0"/>
                            <a:t>32.801</a:t>
                          </a:r>
                          <a:endParaRPr sz="1400" dirty="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400"/>
                            <a:t>16</a:t>
                          </a:r>
                          <a:endParaRPr sz="1400">
                            <a:latin typeface="Cambria Math"/>
                          </a:endParaRPr>
                        </a:p>
                      </a:txBody>
                      <a:tcPr/>
                    </a:tc>
                    <a:tc>
                      <a:txBody>
                        <a:bodyPr/>
                        <a:lstStyle/>
                        <a:p>
                          <a:pPr algn="ctr">
                            <a:defRPr>
                              <a:solidFill>
                                <a:schemeClr val="tx1"/>
                              </a:solidFill>
                            </a:defRPr>
                          </a:pPr>
                          <a:r>
                            <a:rPr sz="1400"/>
                            <a:t>5.142</a:t>
                          </a:r>
                          <a:endParaRPr sz="1400">
                            <a:latin typeface="Cambria Math"/>
                          </a:endParaRPr>
                        </a:p>
                      </a:txBody>
                      <a:tcPr/>
                    </a:tc>
                    <a:tc>
                      <a:txBody>
                        <a:bodyPr/>
                        <a:lstStyle/>
                        <a:p>
                          <a:pPr algn="ctr">
                            <a:defRPr>
                              <a:solidFill>
                                <a:schemeClr val="tx1"/>
                              </a:solidFill>
                            </a:defRPr>
                          </a:pPr>
                          <a:r>
                            <a:rPr sz="1400"/>
                            <a:t>5.812</a:t>
                          </a:r>
                          <a:endParaRPr sz="1400">
                            <a:latin typeface="Cambria Math"/>
                          </a:endParaRPr>
                        </a:p>
                      </a:txBody>
                      <a:tcPr/>
                    </a:tc>
                    <a:tc>
                      <a:txBody>
                        <a:bodyPr/>
                        <a:lstStyle/>
                        <a:p>
                          <a:pPr algn="ctr">
                            <a:defRPr>
                              <a:solidFill>
                                <a:schemeClr val="tx1"/>
                              </a:solidFill>
                            </a:defRPr>
                          </a:pPr>
                          <a:r>
                            <a:rPr sz="1400"/>
                            <a:t>6.908</a:t>
                          </a:r>
                          <a:endParaRPr sz="1400">
                            <a:latin typeface="Cambria Math"/>
                          </a:endParaRPr>
                        </a:p>
                      </a:txBody>
                      <a:tcPr/>
                    </a:tc>
                    <a:tc>
                      <a:txBody>
                        <a:bodyPr/>
                        <a:lstStyle/>
                        <a:p>
                          <a:pPr algn="ctr">
                            <a:defRPr>
                              <a:solidFill>
                                <a:schemeClr val="tx1"/>
                              </a:solidFill>
                            </a:defRPr>
                          </a:pPr>
                          <a:r>
                            <a:rPr sz="1400"/>
                            <a:t>7.962</a:t>
                          </a:r>
                          <a:endParaRPr sz="1400">
                            <a:latin typeface="Cambria Math"/>
                          </a:endParaRPr>
                        </a:p>
                      </a:txBody>
                      <a:tcPr/>
                    </a:tc>
                    <a:tc>
                      <a:txBody>
                        <a:bodyPr/>
                        <a:lstStyle/>
                        <a:p>
                          <a:pPr algn="ctr">
                            <a:defRPr>
                              <a:solidFill>
                                <a:schemeClr val="tx1"/>
                              </a:solidFill>
                            </a:defRPr>
                          </a:pPr>
                          <a:r>
                            <a:rPr sz="1400"/>
                            <a:t>9.312</a:t>
                          </a:r>
                          <a:endParaRPr sz="1400">
                            <a:latin typeface="Cambria Math"/>
                          </a:endParaRPr>
                        </a:p>
                      </a:txBody>
                      <a:tcPr/>
                    </a:tc>
                    <a:tc>
                      <a:txBody>
                        <a:bodyPr/>
                        <a:lstStyle/>
                        <a:p>
                          <a:pPr algn="ctr">
                            <a:defRPr>
                              <a:solidFill>
                                <a:schemeClr val="tx1"/>
                              </a:solidFill>
                            </a:defRPr>
                          </a:pPr>
                          <a:r>
                            <a:rPr sz="1400"/>
                            <a:t>23.542</a:t>
                          </a:r>
                          <a:endParaRPr sz="1400">
                            <a:latin typeface="Cambria Math"/>
                          </a:endParaRPr>
                        </a:p>
                      </a:txBody>
                      <a:tcPr/>
                    </a:tc>
                    <a:tc>
                      <a:txBody>
                        <a:bodyPr/>
                        <a:lstStyle/>
                        <a:p>
                          <a:pPr algn="ctr">
                            <a:defRPr>
                              <a:solidFill>
                                <a:schemeClr val="tx1"/>
                              </a:solidFill>
                            </a:defRPr>
                          </a:pPr>
                          <a:r>
                            <a:rPr sz="1400"/>
                            <a:t>26.296</a:t>
                          </a:r>
                          <a:endParaRPr sz="1400">
                            <a:latin typeface="Cambria Math"/>
                          </a:endParaRPr>
                        </a:p>
                      </a:txBody>
                      <a:tcPr/>
                    </a:tc>
                    <a:tc>
                      <a:txBody>
                        <a:bodyPr/>
                        <a:lstStyle/>
                        <a:p>
                          <a:pPr algn="ctr">
                            <a:defRPr>
                              <a:solidFill>
                                <a:schemeClr val="tx1"/>
                              </a:solidFill>
                            </a:defRPr>
                          </a:pPr>
                          <a:r>
                            <a:rPr sz="1400"/>
                            <a:t>28.845</a:t>
                          </a:r>
                          <a:endParaRPr sz="1400">
                            <a:latin typeface="Cambria Math"/>
                          </a:endParaRPr>
                        </a:p>
                      </a:txBody>
                      <a:tcPr/>
                    </a:tc>
                    <a:tc>
                      <a:txBody>
                        <a:bodyPr/>
                        <a:lstStyle/>
                        <a:p>
                          <a:pPr algn="ctr">
                            <a:defRPr>
                              <a:solidFill>
                                <a:schemeClr val="tx1"/>
                              </a:solidFill>
                            </a:defRPr>
                          </a:pPr>
                          <a:r>
                            <a:rPr sz="1400"/>
                            <a:t>32.000</a:t>
                          </a:r>
                          <a:endParaRPr sz="1400">
                            <a:latin typeface="Cambria Math"/>
                          </a:endParaRPr>
                        </a:p>
                      </a:txBody>
                      <a:tcPr/>
                    </a:tc>
                    <a:tc>
                      <a:txBody>
                        <a:bodyPr/>
                        <a:lstStyle/>
                        <a:p>
                          <a:pPr algn="ctr">
                            <a:defRPr>
                              <a:solidFill>
                                <a:schemeClr val="tx1"/>
                              </a:solidFill>
                            </a:defRPr>
                          </a:pPr>
                          <a:r>
                            <a:rPr sz="1400" dirty="0"/>
                            <a:t>34.267</a:t>
                          </a:r>
                          <a:endParaRPr sz="1400" dirty="0">
                            <a:latin typeface="Cambria Math"/>
                          </a:endParaRPr>
                        </a:p>
                      </a:txBody>
                      <a:tcPr/>
                    </a:tc>
                    <a:extLst>
                      <a:ext uri="{0D108BD9-81ED-4DB2-BD59-A6C34878D82A}">
                        <a16:rowId xmlns:a16="http://schemas.microsoft.com/office/drawing/2014/main" val="10007"/>
                      </a:ext>
                    </a:extLst>
                  </a:tr>
                </a:tbl>
              </a:graphicData>
            </a:graphic>
          </p:graphicFrame>
        </mc:Choice>
        <mc:Fallback xmlns="">
          <p:graphicFrame>
            <p:nvGraphicFramePr>
              <p:cNvPr id="3" name="Table Placeholder 2" descr="The table presents chi-square critical values for various degrees of freedom (df) ranging from 11 to 16 and significance levels from 0.995 to 0.005. Each cell contains the chi-square critical value for the corresponding combination of df and significance level. &#10;&#10;A statistical table showing degrees of freedom (df) as 11, with corresponding critical values for significance levels: 0.995 is 2.603, 0.990 is 3.053, 0.975 is 3.816, 0.950 is 4.575, 0.900 is 5.578, 0.100 is 17.275, 0.050 is 19.675, 0.025 is 21.920,&#10;0.010 is 24.725 and 0.005 is 26.757.&#10;&#10;A statistical table showing degrees of freedom (df) as 12, with corresponding critical values for significance levels: 0.995 is 3.074, 0.990 is 3.571, 0.975 is 4.404, 0.950 is 5.226, 0.900 is 6.304, 0.100 is 18.549, 0.050 is 21.026, 0.025 is 23.337,&#10;0.010 is 26.217 and 0.005 is 28.300.&#10;&#10;A statistical table showing degrees of freedom (df) as 13, with corresponding critical values for significance levels: 0.995 is 3.565, 0.990 is 4.107, 0.975 is 5.009, 0.950 is 5.892, 0.900 is 7.042, 0.100 is 19.812, 0.050 is 22.362, 0.025 is 24.736,&#10;0.010 is 27.688 and 0.005 is 29.819.&#10;&#10;A statistical table showing degrees of freedom (df) as 14, with corresponding critical values for significance levels: 0.995 is 4.075, 0.990 is 4.660, 0.975 is 5.629, 0.950 is 6.571, 0.900 is 7.790, 0.100 is 21.064, 0.050 is 23.685, 0.025 is 26.119,&#10;0.010 is 29.141 and 0.005 is 31.319.&#10;&#10;A statistical table showing degrees of freedom (df) as 15, with corresponding critical values for significance levels: 0.995 is 4.601, 0.990 is 5.229, 0.975 is 6.262, 0.950 is 7.261, 0.900 is 8.547, 0.100 is 22.307, 0.050 is 24.996, 0.025 is 27.488,&#10;0.010 is 30.578 and 0.005 is 32.801.&#10;&#10;A statistical table showing degrees of freedom (df) as 16, with corresponding critical values for significance levels: 0.995 is 5.142, 0.990 is 5.812, 0.975 is 6.908, 0.950 is 7.962, 0.900 is 9.312, 0.100 is 23.542, 0.050 is 26.296, 0.025 is 28.845,&#10;0.010 is 32.000 and 0.005 is 34.267.&#10;&#10;&#10;For instance, at df equals 14 and a significance level of 0.975, the critical value is 5.629 (highlighted). Additionally, at df = 14 and a significance level of 0.025, the critical value is 26.119 (highlighted)."/>
              <p:cNvGraphicFramePr>
                <a:graphicFrameLocks noGrp="1"/>
              </p:cNvGraphicFramePr>
              <p:nvPr>
                <p:ph type="tbl" sz="quarter" idx="10"/>
                <p:extLst>
                  <p:ext uri="{D42A27DB-BD31-4B8C-83A1-F6EECF244321}">
                    <p14:modId xmlns:p14="http://schemas.microsoft.com/office/powerpoint/2010/main" val="2526994708"/>
                  </p:ext>
                </p:extLst>
              </p:nvPr>
            </p:nvGraphicFramePr>
            <p:xfrm>
              <a:off x="457200" y="1518920"/>
              <a:ext cx="8229600" cy="2595880"/>
            </p:xfrm>
            <a:graphic>
              <a:graphicData uri="http://schemas.openxmlformats.org/drawingml/2006/table">
                <a:tbl>
                  <a:tblPr firstRow="1" bandRow="1">
                    <a:tableStyleId>{5940675A-B579-460E-94D1-54222C63F5DA}</a:tableStyleId>
                  </a:tblPr>
                  <a:tblGrid>
                    <a:gridCol w="748145">
                      <a:extLst>
                        <a:ext uri="{9D8B030D-6E8A-4147-A177-3AD203B41FA5}">
                          <a16:colId xmlns:a16="http://schemas.microsoft.com/office/drawing/2014/main" val="20000"/>
                        </a:ext>
                      </a:extLst>
                    </a:gridCol>
                    <a:gridCol w="748145">
                      <a:extLst>
                        <a:ext uri="{9D8B030D-6E8A-4147-A177-3AD203B41FA5}">
                          <a16:colId xmlns:a16="http://schemas.microsoft.com/office/drawing/2014/main" val="20001"/>
                        </a:ext>
                      </a:extLst>
                    </a:gridCol>
                    <a:gridCol w="748145">
                      <a:extLst>
                        <a:ext uri="{9D8B030D-6E8A-4147-A177-3AD203B41FA5}">
                          <a16:colId xmlns:a16="http://schemas.microsoft.com/office/drawing/2014/main" val="20002"/>
                        </a:ext>
                      </a:extLst>
                    </a:gridCol>
                    <a:gridCol w="748145">
                      <a:extLst>
                        <a:ext uri="{9D8B030D-6E8A-4147-A177-3AD203B41FA5}">
                          <a16:colId xmlns:a16="http://schemas.microsoft.com/office/drawing/2014/main" val="20003"/>
                        </a:ext>
                      </a:extLst>
                    </a:gridCol>
                    <a:gridCol w="748145">
                      <a:extLst>
                        <a:ext uri="{9D8B030D-6E8A-4147-A177-3AD203B41FA5}">
                          <a16:colId xmlns:a16="http://schemas.microsoft.com/office/drawing/2014/main" val="20004"/>
                        </a:ext>
                      </a:extLst>
                    </a:gridCol>
                    <a:gridCol w="748145">
                      <a:extLst>
                        <a:ext uri="{9D8B030D-6E8A-4147-A177-3AD203B41FA5}">
                          <a16:colId xmlns:a16="http://schemas.microsoft.com/office/drawing/2014/main" val="20005"/>
                        </a:ext>
                      </a:extLst>
                    </a:gridCol>
                    <a:gridCol w="748145">
                      <a:extLst>
                        <a:ext uri="{9D8B030D-6E8A-4147-A177-3AD203B41FA5}">
                          <a16:colId xmlns:a16="http://schemas.microsoft.com/office/drawing/2014/main" val="20006"/>
                        </a:ext>
                      </a:extLst>
                    </a:gridCol>
                    <a:gridCol w="748145">
                      <a:extLst>
                        <a:ext uri="{9D8B030D-6E8A-4147-A177-3AD203B41FA5}">
                          <a16:colId xmlns:a16="http://schemas.microsoft.com/office/drawing/2014/main" val="20007"/>
                        </a:ext>
                      </a:extLst>
                    </a:gridCol>
                    <a:gridCol w="748145">
                      <a:extLst>
                        <a:ext uri="{9D8B030D-6E8A-4147-A177-3AD203B41FA5}">
                          <a16:colId xmlns:a16="http://schemas.microsoft.com/office/drawing/2014/main" val="20008"/>
                        </a:ext>
                      </a:extLst>
                    </a:gridCol>
                    <a:gridCol w="748145">
                      <a:extLst>
                        <a:ext uri="{9D8B030D-6E8A-4147-A177-3AD203B41FA5}">
                          <a16:colId xmlns:a16="http://schemas.microsoft.com/office/drawing/2014/main" val="20009"/>
                        </a:ext>
                      </a:extLst>
                    </a:gridCol>
                    <a:gridCol w="748150">
                      <a:extLst>
                        <a:ext uri="{9D8B030D-6E8A-4147-A177-3AD203B41FA5}">
                          <a16:colId xmlns:a16="http://schemas.microsoft.com/office/drawing/2014/main" val="20010"/>
                        </a:ext>
                      </a:extLst>
                    </a:gridCol>
                  </a:tblGrid>
                  <a:tr h="370840">
                    <a:tc>
                      <a:txBody>
                        <a:bodyPr/>
                        <a:lstStyle/>
                        <a:p>
                          <a:endParaRPr lang="en-US"/>
                        </a:p>
                      </a:txBody>
                      <a:tcPr>
                        <a:blipFill>
                          <a:blip r:embed="rId3"/>
                          <a:stretch>
                            <a:fillRect l="-1626" t="-1639" r="-1000000" b="-603279"/>
                          </a:stretch>
                        </a:blipFill>
                      </a:tcPr>
                    </a:tc>
                    <a:tc>
                      <a:txBody>
                        <a:bodyPr/>
                        <a:lstStyle/>
                        <a:p>
                          <a:pPr algn="ctr">
                            <a:defRPr b="1">
                              <a:solidFill>
                                <a:schemeClr val="tx1"/>
                              </a:solidFill>
                            </a:defRPr>
                          </a:pPr>
                          <a:r>
                            <a:rPr sz="1400"/>
                            <a:t>0.995</a:t>
                          </a:r>
                          <a:endParaRPr sz="1400">
                            <a:latin typeface="Cambria Math"/>
                          </a:endParaRPr>
                        </a:p>
                      </a:txBody>
                      <a:tcPr/>
                    </a:tc>
                    <a:tc>
                      <a:txBody>
                        <a:bodyPr/>
                        <a:lstStyle/>
                        <a:p>
                          <a:pPr algn="ctr">
                            <a:defRPr b="1">
                              <a:solidFill>
                                <a:schemeClr val="tx1"/>
                              </a:solidFill>
                            </a:defRPr>
                          </a:pPr>
                          <a:r>
                            <a:rPr sz="1400"/>
                            <a:t>0.990</a:t>
                          </a:r>
                          <a:endParaRPr sz="1400">
                            <a:latin typeface="Cambria Math"/>
                          </a:endParaRPr>
                        </a:p>
                      </a:txBody>
                      <a:tcPr/>
                    </a:tc>
                    <a:tc>
                      <a:txBody>
                        <a:bodyPr/>
                        <a:lstStyle/>
                        <a:p>
                          <a:pPr algn="ctr">
                            <a:defRPr b="1">
                              <a:solidFill>
                                <a:schemeClr val="tx1"/>
                              </a:solidFill>
                            </a:defRPr>
                          </a:pPr>
                          <a:r>
                            <a:rPr sz="1400"/>
                            <a:t>0.975</a:t>
                          </a:r>
                          <a:endParaRPr sz="1400">
                            <a:latin typeface="Cambria Math"/>
                          </a:endParaRPr>
                        </a:p>
                      </a:txBody>
                      <a:tcPr/>
                    </a:tc>
                    <a:tc>
                      <a:txBody>
                        <a:bodyPr/>
                        <a:lstStyle/>
                        <a:p>
                          <a:pPr algn="ctr">
                            <a:defRPr b="1">
                              <a:solidFill>
                                <a:schemeClr val="tx1"/>
                              </a:solidFill>
                            </a:defRPr>
                          </a:pPr>
                          <a:r>
                            <a:rPr sz="1400"/>
                            <a:t>0.950</a:t>
                          </a:r>
                          <a:endParaRPr sz="1400">
                            <a:latin typeface="Cambria Math"/>
                          </a:endParaRPr>
                        </a:p>
                      </a:txBody>
                      <a:tcPr/>
                    </a:tc>
                    <a:tc>
                      <a:txBody>
                        <a:bodyPr/>
                        <a:lstStyle/>
                        <a:p>
                          <a:pPr algn="ctr">
                            <a:defRPr b="1">
                              <a:solidFill>
                                <a:schemeClr val="tx1"/>
                              </a:solidFill>
                            </a:defRPr>
                          </a:pPr>
                          <a:r>
                            <a:rPr sz="1400"/>
                            <a:t>0.900</a:t>
                          </a:r>
                          <a:endParaRPr sz="1400">
                            <a:latin typeface="Cambria Math"/>
                          </a:endParaRPr>
                        </a:p>
                      </a:txBody>
                      <a:tcPr/>
                    </a:tc>
                    <a:tc>
                      <a:txBody>
                        <a:bodyPr/>
                        <a:lstStyle/>
                        <a:p>
                          <a:pPr algn="ctr">
                            <a:defRPr b="1">
                              <a:solidFill>
                                <a:schemeClr val="tx1"/>
                              </a:solidFill>
                            </a:defRPr>
                          </a:pPr>
                          <a:r>
                            <a:rPr sz="1400"/>
                            <a:t>0.100</a:t>
                          </a:r>
                          <a:endParaRPr sz="1400">
                            <a:latin typeface="Cambria Math"/>
                          </a:endParaRPr>
                        </a:p>
                      </a:txBody>
                      <a:tcPr/>
                    </a:tc>
                    <a:tc>
                      <a:txBody>
                        <a:bodyPr/>
                        <a:lstStyle/>
                        <a:p>
                          <a:pPr algn="ctr">
                            <a:defRPr b="1">
                              <a:solidFill>
                                <a:schemeClr val="tx1"/>
                              </a:solidFill>
                            </a:defRPr>
                          </a:pPr>
                          <a:r>
                            <a:rPr sz="1400"/>
                            <a:t>0.050</a:t>
                          </a:r>
                          <a:endParaRPr sz="1400">
                            <a:latin typeface="Cambria Math"/>
                          </a:endParaRPr>
                        </a:p>
                      </a:txBody>
                      <a:tcPr/>
                    </a:tc>
                    <a:tc>
                      <a:txBody>
                        <a:bodyPr/>
                        <a:lstStyle/>
                        <a:p>
                          <a:pPr algn="ctr">
                            <a:defRPr b="1">
                              <a:solidFill>
                                <a:schemeClr val="tx1"/>
                              </a:solidFill>
                            </a:defRPr>
                          </a:pPr>
                          <a:r>
                            <a:rPr sz="1400"/>
                            <a:t>0.025</a:t>
                          </a:r>
                          <a:endParaRPr sz="1400">
                            <a:latin typeface="Cambria Math"/>
                          </a:endParaRPr>
                        </a:p>
                      </a:txBody>
                      <a:tcPr/>
                    </a:tc>
                    <a:tc>
                      <a:txBody>
                        <a:bodyPr/>
                        <a:lstStyle/>
                        <a:p>
                          <a:pPr algn="ctr">
                            <a:defRPr b="1">
                              <a:solidFill>
                                <a:schemeClr val="tx1"/>
                              </a:solidFill>
                            </a:defRPr>
                          </a:pPr>
                          <a:r>
                            <a:rPr sz="1400"/>
                            <a:t>0.010</a:t>
                          </a:r>
                          <a:endParaRPr sz="1400">
                            <a:latin typeface="Cambria Math"/>
                          </a:endParaRPr>
                        </a:p>
                      </a:txBody>
                      <a:tcPr/>
                    </a:tc>
                    <a:tc>
                      <a:txBody>
                        <a:bodyPr/>
                        <a:lstStyle/>
                        <a:p>
                          <a:pPr algn="ctr">
                            <a:defRPr b="1">
                              <a:solidFill>
                                <a:schemeClr val="tx1"/>
                              </a:solidFill>
                            </a:defRPr>
                          </a:pPr>
                          <a:r>
                            <a:rPr sz="1400" dirty="0"/>
                            <a:t>0.005</a:t>
                          </a:r>
                          <a:endParaRPr sz="1400" dirty="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a:t>11</a:t>
                          </a:r>
                          <a:endParaRPr sz="1400">
                            <a:latin typeface="Cambria Math"/>
                          </a:endParaRPr>
                        </a:p>
                      </a:txBody>
                      <a:tcPr/>
                    </a:tc>
                    <a:tc>
                      <a:txBody>
                        <a:bodyPr/>
                        <a:lstStyle/>
                        <a:p>
                          <a:pPr algn="ctr">
                            <a:defRPr>
                              <a:solidFill>
                                <a:schemeClr val="tx1"/>
                              </a:solidFill>
                            </a:defRPr>
                          </a:pPr>
                          <a:r>
                            <a:rPr sz="1400"/>
                            <a:t>2.603</a:t>
                          </a:r>
                          <a:endParaRPr sz="1400">
                            <a:latin typeface="Cambria Math"/>
                          </a:endParaRPr>
                        </a:p>
                      </a:txBody>
                      <a:tcPr/>
                    </a:tc>
                    <a:tc>
                      <a:txBody>
                        <a:bodyPr/>
                        <a:lstStyle/>
                        <a:p>
                          <a:pPr algn="ctr">
                            <a:defRPr>
                              <a:solidFill>
                                <a:schemeClr val="tx1"/>
                              </a:solidFill>
                            </a:defRPr>
                          </a:pPr>
                          <a:r>
                            <a:rPr sz="1400" dirty="0"/>
                            <a:t>3.053</a:t>
                          </a:r>
                          <a:endParaRPr sz="1400" dirty="0">
                            <a:latin typeface="Cambria Math"/>
                          </a:endParaRPr>
                        </a:p>
                      </a:txBody>
                      <a:tcPr/>
                    </a:tc>
                    <a:tc>
                      <a:txBody>
                        <a:bodyPr/>
                        <a:lstStyle/>
                        <a:p>
                          <a:pPr algn="ctr">
                            <a:defRPr>
                              <a:solidFill>
                                <a:schemeClr val="tx1"/>
                              </a:solidFill>
                            </a:defRPr>
                          </a:pPr>
                          <a:r>
                            <a:rPr sz="1400"/>
                            <a:t>3.816</a:t>
                          </a:r>
                          <a:endParaRPr sz="1400">
                            <a:latin typeface="Cambria Math"/>
                          </a:endParaRPr>
                        </a:p>
                      </a:txBody>
                      <a:tcPr/>
                    </a:tc>
                    <a:tc>
                      <a:txBody>
                        <a:bodyPr/>
                        <a:lstStyle/>
                        <a:p>
                          <a:pPr algn="ctr">
                            <a:defRPr>
                              <a:solidFill>
                                <a:schemeClr val="tx1"/>
                              </a:solidFill>
                            </a:defRPr>
                          </a:pPr>
                          <a:r>
                            <a:rPr sz="1400"/>
                            <a:t>4.575</a:t>
                          </a:r>
                          <a:endParaRPr sz="1400">
                            <a:latin typeface="Cambria Math"/>
                          </a:endParaRPr>
                        </a:p>
                      </a:txBody>
                      <a:tcPr/>
                    </a:tc>
                    <a:tc>
                      <a:txBody>
                        <a:bodyPr/>
                        <a:lstStyle/>
                        <a:p>
                          <a:pPr algn="ctr">
                            <a:defRPr>
                              <a:solidFill>
                                <a:schemeClr val="tx1"/>
                              </a:solidFill>
                            </a:defRPr>
                          </a:pPr>
                          <a:r>
                            <a:rPr sz="1400"/>
                            <a:t>5.578</a:t>
                          </a:r>
                          <a:endParaRPr sz="1400">
                            <a:latin typeface="Cambria Math"/>
                          </a:endParaRPr>
                        </a:p>
                      </a:txBody>
                      <a:tcPr/>
                    </a:tc>
                    <a:tc>
                      <a:txBody>
                        <a:bodyPr/>
                        <a:lstStyle/>
                        <a:p>
                          <a:pPr algn="ctr">
                            <a:defRPr>
                              <a:solidFill>
                                <a:schemeClr val="tx1"/>
                              </a:solidFill>
                            </a:defRPr>
                          </a:pPr>
                          <a:r>
                            <a:rPr sz="1400"/>
                            <a:t>17.275</a:t>
                          </a:r>
                          <a:endParaRPr sz="1400">
                            <a:latin typeface="Cambria Math"/>
                          </a:endParaRPr>
                        </a:p>
                      </a:txBody>
                      <a:tcPr/>
                    </a:tc>
                    <a:tc>
                      <a:txBody>
                        <a:bodyPr/>
                        <a:lstStyle/>
                        <a:p>
                          <a:pPr algn="ctr">
                            <a:defRPr>
                              <a:solidFill>
                                <a:schemeClr val="tx1"/>
                              </a:solidFill>
                            </a:defRPr>
                          </a:pPr>
                          <a:r>
                            <a:rPr sz="1400"/>
                            <a:t>19.675</a:t>
                          </a:r>
                          <a:endParaRPr sz="1400">
                            <a:latin typeface="Cambria Math"/>
                          </a:endParaRPr>
                        </a:p>
                      </a:txBody>
                      <a:tcPr/>
                    </a:tc>
                    <a:tc>
                      <a:txBody>
                        <a:bodyPr/>
                        <a:lstStyle/>
                        <a:p>
                          <a:pPr algn="ctr">
                            <a:defRPr>
                              <a:solidFill>
                                <a:schemeClr val="tx1"/>
                              </a:solidFill>
                            </a:defRPr>
                          </a:pPr>
                          <a:r>
                            <a:rPr sz="1400"/>
                            <a:t>21.920</a:t>
                          </a:r>
                          <a:endParaRPr sz="1400">
                            <a:latin typeface="Cambria Math"/>
                          </a:endParaRPr>
                        </a:p>
                      </a:txBody>
                      <a:tcPr/>
                    </a:tc>
                    <a:tc>
                      <a:txBody>
                        <a:bodyPr/>
                        <a:lstStyle/>
                        <a:p>
                          <a:pPr algn="ctr">
                            <a:defRPr>
                              <a:solidFill>
                                <a:schemeClr val="tx1"/>
                              </a:solidFill>
                            </a:defRPr>
                          </a:pPr>
                          <a:r>
                            <a:rPr sz="1400"/>
                            <a:t>24.725</a:t>
                          </a:r>
                          <a:endParaRPr sz="1400">
                            <a:latin typeface="Cambria Math"/>
                          </a:endParaRPr>
                        </a:p>
                      </a:txBody>
                      <a:tcPr/>
                    </a:tc>
                    <a:tc>
                      <a:txBody>
                        <a:bodyPr/>
                        <a:lstStyle/>
                        <a:p>
                          <a:pPr algn="ctr">
                            <a:defRPr>
                              <a:solidFill>
                                <a:schemeClr val="tx1"/>
                              </a:solidFill>
                            </a:defRPr>
                          </a:pPr>
                          <a:r>
                            <a:rPr sz="1400"/>
                            <a:t>26.757</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400"/>
                            <a:t>12</a:t>
                          </a:r>
                          <a:endParaRPr sz="1400">
                            <a:latin typeface="Cambria Math"/>
                          </a:endParaRPr>
                        </a:p>
                      </a:txBody>
                      <a:tcPr/>
                    </a:tc>
                    <a:tc>
                      <a:txBody>
                        <a:bodyPr/>
                        <a:lstStyle/>
                        <a:p>
                          <a:pPr algn="ctr">
                            <a:defRPr>
                              <a:solidFill>
                                <a:schemeClr val="tx1"/>
                              </a:solidFill>
                            </a:defRPr>
                          </a:pPr>
                          <a:r>
                            <a:rPr sz="1400"/>
                            <a:t>3.074</a:t>
                          </a:r>
                          <a:endParaRPr sz="1400">
                            <a:latin typeface="Cambria Math"/>
                          </a:endParaRPr>
                        </a:p>
                      </a:txBody>
                      <a:tcPr/>
                    </a:tc>
                    <a:tc>
                      <a:txBody>
                        <a:bodyPr/>
                        <a:lstStyle/>
                        <a:p>
                          <a:pPr algn="ctr">
                            <a:defRPr>
                              <a:solidFill>
                                <a:schemeClr val="tx1"/>
                              </a:solidFill>
                            </a:defRPr>
                          </a:pPr>
                          <a:r>
                            <a:rPr sz="1400"/>
                            <a:t>3.571</a:t>
                          </a:r>
                          <a:endParaRPr sz="1400">
                            <a:latin typeface="Cambria Math"/>
                          </a:endParaRPr>
                        </a:p>
                      </a:txBody>
                      <a:tcPr/>
                    </a:tc>
                    <a:tc>
                      <a:txBody>
                        <a:bodyPr/>
                        <a:lstStyle/>
                        <a:p>
                          <a:pPr algn="ctr">
                            <a:defRPr>
                              <a:solidFill>
                                <a:schemeClr val="tx1"/>
                              </a:solidFill>
                            </a:defRPr>
                          </a:pPr>
                          <a:r>
                            <a:rPr sz="1400"/>
                            <a:t>4.404</a:t>
                          </a:r>
                          <a:endParaRPr sz="1400">
                            <a:latin typeface="Cambria Math"/>
                          </a:endParaRPr>
                        </a:p>
                      </a:txBody>
                      <a:tcPr/>
                    </a:tc>
                    <a:tc>
                      <a:txBody>
                        <a:bodyPr/>
                        <a:lstStyle/>
                        <a:p>
                          <a:pPr algn="ctr">
                            <a:defRPr>
                              <a:solidFill>
                                <a:schemeClr val="tx1"/>
                              </a:solidFill>
                            </a:defRPr>
                          </a:pPr>
                          <a:r>
                            <a:rPr sz="1400"/>
                            <a:t>5.226</a:t>
                          </a:r>
                          <a:endParaRPr sz="1400">
                            <a:latin typeface="Cambria Math"/>
                          </a:endParaRPr>
                        </a:p>
                      </a:txBody>
                      <a:tcPr/>
                    </a:tc>
                    <a:tc>
                      <a:txBody>
                        <a:bodyPr/>
                        <a:lstStyle/>
                        <a:p>
                          <a:pPr algn="ctr">
                            <a:defRPr>
                              <a:solidFill>
                                <a:schemeClr val="tx1"/>
                              </a:solidFill>
                            </a:defRPr>
                          </a:pPr>
                          <a:r>
                            <a:rPr sz="1400" dirty="0"/>
                            <a:t>6.304</a:t>
                          </a:r>
                          <a:endParaRPr sz="1400" dirty="0">
                            <a:latin typeface="Cambria Math"/>
                          </a:endParaRPr>
                        </a:p>
                      </a:txBody>
                      <a:tcPr/>
                    </a:tc>
                    <a:tc>
                      <a:txBody>
                        <a:bodyPr/>
                        <a:lstStyle/>
                        <a:p>
                          <a:pPr algn="ctr">
                            <a:defRPr>
                              <a:solidFill>
                                <a:schemeClr val="tx1"/>
                              </a:solidFill>
                            </a:defRPr>
                          </a:pPr>
                          <a:r>
                            <a:rPr sz="1400"/>
                            <a:t>18.549</a:t>
                          </a:r>
                          <a:endParaRPr sz="1400">
                            <a:latin typeface="Cambria Math"/>
                          </a:endParaRPr>
                        </a:p>
                      </a:txBody>
                      <a:tcPr/>
                    </a:tc>
                    <a:tc>
                      <a:txBody>
                        <a:bodyPr/>
                        <a:lstStyle/>
                        <a:p>
                          <a:pPr algn="ctr">
                            <a:defRPr>
                              <a:solidFill>
                                <a:schemeClr val="tx1"/>
                              </a:solidFill>
                            </a:defRPr>
                          </a:pPr>
                          <a:r>
                            <a:rPr sz="1400"/>
                            <a:t>21.026</a:t>
                          </a:r>
                          <a:endParaRPr sz="1400">
                            <a:latin typeface="Cambria Math"/>
                          </a:endParaRPr>
                        </a:p>
                      </a:txBody>
                      <a:tcPr/>
                    </a:tc>
                    <a:tc>
                      <a:txBody>
                        <a:bodyPr/>
                        <a:lstStyle/>
                        <a:p>
                          <a:pPr algn="ctr">
                            <a:defRPr>
                              <a:solidFill>
                                <a:schemeClr val="tx1"/>
                              </a:solidFill>
                            </a:defRPr>
                          </a:pPr>
                          <a:r>
                            <a:rPr sz="1400"/>
                            <a:t>23.337</a:t>
                          </a:r>
                          <a:endParaRPr sz="1400">
                            <a:latin typeface="Cambria Math"/>
                          </a:endParaRPr>
                        </a:p>
                      </a:txBody>
                      <a:tcPr/>
                    </a:tc>
                    <a:tc>
                      <a:txBody>
                        <a:bodyPr/>
                        <a:lstStyle/>
                        <a:p>
                          <a:pPr algn="ctr">
                            <a:defRPr>
                              <a:solidFill>
                                <a:schemeClr val="tx1"/>
                              </a:solidFill>
                            </a:defRPr>
                          </a:pPr>
                          <a:r>
                            <a:rPr sz="1400"/>
                            <a:t>26.217</a:t>
                          </a:r>
                          <a:endParaRPr sz="1400">
                            <a:latin typeface="Cambria Math"/>
                          </a:endParaRPr>
                        </a:p>
                      </a:txBody>
                      <a:tcPr/>
                    </a:tc>
                    <a:tc>
                      <a:txBody>
                        <a:bodyPr/>
                        <a:lstStyle/>
                        <a:p>
                          <a:pPr algn="ctr">
                            <a:defRPr>
                              <a:solidFill>
                                <a:schemeClr val="tx1"/>
                              </a:solidFill>
                            </a:defRPr>
                          </a:pPr>
                          <a:r>
                            <a:rPr sz="1400"/>
                            <a:t>28.300</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dirty="0"/>
                            <a:t>13</a:t>
                          </a:r>
                          <a:endParaRPr sz="1400" dirty="0">
                            <a:latin typeface="Cambria Math"/>
                          </a:endParaRPr>
                        </a:p>
                      </a:txBody>
                      <a:tcPr/>
                    </a:tc>
                    <a:tc>
                      <a:txBody>
                        <a:bodyPr/>
                        <a:lstStyle/>
                        <a:p>
                          <a:pPr algn="ctr">
                            <a:defRPr>
                              <a:solidFill>
                                <a:schemeClr val="tx1"/>
                              </a:solidFill>
                            </a:defRPr>
                          </a:pPr>
                          <a:r>
                            <a:rPr sz="1400" dirty="0"/>
                            <a:t>3.565</a:t>
                          </a:r>
                          <a:endParaRPr sz="1400" dirty="0">
                            <a:latin typeface="Cambria Math"/>
                          </a:endParaRPr>
                        </a:p>
                      </a:txBody>
                      <a:tcPr/>
                    </a:tc>
                    <a:tc>
                      <a:txBody>
                        <a:bodyPr/>
                        <a:lstStyle/>
                        <a:p>
                          <a:pPr algn="ctr">
                            <a:defRPr>
                              <a:solidFill>
                                <a:schemeClr val="tx1"/>
                              </a:solidFill>
                            </a:defRPr>
                          </a:pPr>
                          <a:r>
                            <a:rPr sz="1400" dirty="0"/>
                            <a:t>4.107</a:t>
                          </a:r>
                          <a:endParaRPr sz="1400" dirty="0">
                            <a:latin typeface="Cambria Math"/>
                          </a:endParaRPr>
                        </a:p>
                      </a:txBody>
                      <a:tcPr/>
                    </a:tc>
                    <a:tc>
                      <a:txBody>
                        <a:bodyPr/>
                        <a:lstStyle/>
                        <a:p>
                          <a:pPr algn="ctr">
                            <a:defRPr>
                              <a:solidFill>
                                <a:schemeClr val="tx1"/>
                              </a:solidFill>
                            </a:defRPr>
                          </a:pPr>
                          <a:r>
                            <a:rPr sz="1400" dirty="0"/>
                            <a:t>5.009</a:t>
                          </a:r>
                          <a:endParaRPr sz="1400" dirty="0">
                            <a:latin typeface="Cambria Math"/>
                          </a:endParaRPr>
                        </a:p>
                      </a:txBody>
                      <a:tcPr/>
                    </a:tc>
                    <a:tc>
                      <a:txBody>
                        <a:bodyPr/>
                        <a:lstStyle/>
                        <a:p>
                          <a:pPr algn="ctr">
                            <a:defRPr>
                              <a:solidFill>
                                <a:schemeClr val="tx1"/>
                              </a:solidFill>
                            </a:defRPr>
                          </a:pPr>
                          <a:r>
                            <a:rPr sz="1400" dirty="0"/>
                            <a:t>5.892</a:t>
                          </a:r>
                          <a:endParaRPr sz="1400" dirty="0">
                            <a:latin typeface="Cambria Math"/>
                          </a:endParaRPr>
                        </a:p>
                      </a:txBody>
                      <a:tcPr/>
                    </a:tc>
                    <a:tc>
                      <a:txBody>
                        <a:bodyPr/>
                        <a:lstStyle/>
                        <a:p>
                          <a:pPr algn="ctr">
                            <a:defRPr>
                              <a:solidFill>
                                <a:schemeClr val="tx1"/>
                              </a:solidFill>
                            </a:defRPr>
                          </a:pPr>
                          <a:r>
                            <a:rPr sz="1400" dirty="0"/>
                            <a:t>7.042</a:t>
                          </a:r>
                          <a:endParaRPr sz="1400" dirty="0">
                            <a:latin typeface="Cambria Math"/>
                          </a:endParaRPr>
                        </a:p>
                      </a:txBody>
                      <a:tcPr/>
                    </a:tc>
                    <a:tc>
                      <a:txBody>
                        <a:bodyPr/>
                        <a:lstStyle/>
                        <a:p>
                          <a:pPr algn="ctr">
                            <a:defRPr>
                              <a:solidFill>
                                <a:schemeClr val="tx1"/>
                              </a:solidFill>
                            </a:defRPr>
                          </a:pPr>
                          <a:r>
                            <a:rPr sz="1400"/>
                            <a:t>19.812</a:t>
                          </a:r>
                          <a:endParaRPr sz="1400">
                            <a:latin typeface="Cambria Math"/>
                          </a:endParaRPr>
                        </a:p>
                      </a:txBody>
                      <a:tcPr/>
                    </a:tc>
                    <a:tc>
                      <a:txBody>
                        <a:bodyPr/>
                        <a:lstStyle/>
                        <a:p>
                          <a:pPr algn="ctr">
                            <a:defRPr>
                              <a:solidFill>
                                <a:schemeClr val="tx1"/>
                              </a:solidFill>
                            </a:defRPr>
                          </a:pPr>
                          <a:r>
                            <a:rPr sz="1400" dirty="0"/>
                            <a:t>22.362</a:t>
                          </a:r>
                          <a:endParaRPr sz="1400" dirty="0">
                            <a:latin typeface="Cambria Math"/>
                          </a:endParaRPr>
                        </a:p>
                      </a:txBody>
                      <a:tcPr/>
                    </a:tc>
                    <a:tc>
                      <a:txBody>
                        <a:bodyPr/>
                        <a:lstStyle/>
                        <a:p>
                          <a:pPr algn="ctr">
                            <a:defRPr>
                              <a:solidFill>
                                <a:schemeClr val="tx1"/>
                              </a:solidFill>
                            </a:defRPr>
                          </a:pPr>
                          <a:r>
                            <a:rPr sz="1400" dirty="0"/>
                            <a:t>24.736</a:t>
                          </a:r>
                          <a:endParaRPr sz="1400" dirty="0">
                            <a:latin typeface="Cambria Math"/>
                          </a:endParaRPr>
                        </a:p>
                      </a:txBody>
                      <a:tcPr/>
                    </a:tc>
                    <a:tc>
                      <a:txBody>
                        <a:bodyPr/>
                        <a:lstStyle/>
                        <a:p>
                          <a:pPr algn="ctr">
                            <a:defRPr>
                              <a:solidFill>
                                <a:schemeClr val="tx1"/>
                              </a:solidFill>
                            </a:defRPr>
                          </a:pPr>
                          <a:r>
                            <a:rPr sz="1400" dirty="0"/>
                            <a:t>27.688</a:t>
                          </a:r>
                          <a:endParaRPr sz="1400" dirty="0">
                            <a:latin typeface="Cambria Math"/>
                          </a:endParaRPr>
                        </a:p>
                      </a:txBody>
                      <a:tcPr/>
                    </a:tc>
                    <a:tc>
                      <a:txBody>
                        <a:bodyPr/>
                        <a:lstStyle/>
                        <a:p>
                          <a:pPr algn="ctr">
                            <a:defRPr>
                              <a:solidFill>
                                <a:schemeClr val="tx1"/>
                              </a:solidFill>
                            </a:defRPr>
                          </a:pPr>
                          <a:r>
                            <a:rPr sz="1400" dirty="0"/>
                            <a:t>29.819</a:t>
                          </a:r>
                          <a:endParaRPr sz="1400" dirty="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dirty="0"/>
                            <a:t>14</a:t>
                          </a:r>
                          <a:endParaRPr sz="1400" dirty="0">
                            <a:latin typeface="Cambria Math"/>
                          </a:endParaRPr>
                        </a:p>
                      </a:txBody>
                      <a:tcPr/>
                    </a:tc>
                    <a:tc>
                      <a:txBody>
                        <a:bodyPr/>
                        <a:lstStyle/>
                        <a:p>
                          <a:pPr algn="ctr">
                            <a:defRPr>
                              <a:solidFill>
                                <a:schemeClr val="tx1"/>
                              </a:solidFill>
                            </a:defRPr>
                          </a:pPr>
                          <a:r>
                            <a:rPr sz="1400" dirty="0"/>
                            <a:t>4.075</a:t>
                          </a:r>
                          <a:endParaRPr sz="1400" dirty="0">
                            <a:latin typeface="Cambria Math"/>
                          </a:endParaRPr>
                        </a:p>
                      </a:txBody>
                      <a:tcPr/>
                    </a:tc>
                    <a:tc>
                      <a:txBody>
                        <a:bodyPr/>
                        <a:lstStyle/>
                        <a:p>
                          <a:pPr algn="ctr">
                            <a:defRPr>
                              <a:solidFill>
                                <a:schemeClr val="tx1"/>
                              </a:solidFill>
                            </a:defRPr>
                          </a:pPr>
                          <a:r>
                            <a:rPr sz="1400" dirty="0"/>
                            <a:t>4.660</a:t>
                          </a:r>
                          <a:endParaRPr sz="1400" dirty="0">
                            <a:latin typeface="Cambria Math"/>
                          </a:endParaRPr>
                        </a:p>
                      </a:txBody>
                      <a:tcPr/>
                    </a:tc>
                    <a:tc>
                      <a:txBody>
                        <a:bodyPr/>
                        <a:lstStyle/>
                        <a:p>
                          <a:pPr algn="ctr">
                            <a:defRPr sz="1400">
                              <a:solidFill>
                                <a:schemeClr val="tx1"/>
                              </a:solidFill>
                            </a:defRPr>
                          </a:pPr>
                          <a:r>
                            <a:rPr sz="1400" dirty="0">
                              <a:highlight>
                                <a:srgbClr val="FFFF00"/>
                              </a:highlight>
                            </a:rPr>
                            <a:t>5.629</a:t>
                          </a:r>
                          <a:endParaRPr sz="1400" dirty="0">
                            <a:highlight>
                              <a:srgbClr val="FFFF00"/>
                            </a:highlight>
                            <a:latin typeface="Cambria Math"/>
                          </a:endParaRPr>
                        </a:p>
                      </a:txBody>
                      <a:tcPr/>
                    </a:tc>
                    <a:tc>
                      <a:txBody>
                        <a:bodyPr/>
                        <a:lstStyle/>
                        <a:p>
                          <a:pPr algn="ctr">
                            <a:defRPr>
                              <a:solidFill>
                                <a:schemeClr val="tx1"/>
                              </a:solidFill>
                            </a:defRPr>
                          </a:pPr>
                          <a:r>
                            <a:rPr sz="1400" dirty="0"/>
                            <a:t>6.571</a:t>
                          </a:r>
                          <a:endParaRPr sz="1400" dirty="0">
                            <a:latin typeface="Cambria Math"/>
                          </a:endParaRPr>
                        </a:p>
                      </a:txBody>
                      <a:tcPr/>
                    </a:tc>
                    <a:tc>
                      <a:txBody>
                        <a:bodyPr/>
                        <a:lstStyle/>
                        <a:p>
                          <a:pPr algn="ctr">
                            <a:defRPr>
                              <a:solidFill>
                                <a:schemeClr val="tx1"/>
                              </a:solidFill>
                            </a:defRPr>
                          </a:pPr>
                          <a:r>
                            <a:rPr sz="1400" dirty="0"/>
                            <a:t>7.790</a:t>
                          </a:r>
                          <a:endParaRPr sz="1400" dirty="0">
                            <a:latin typeface="Cambria Math"/>
                          </a:endParaRPr>
                        </a:p>
                      </a:txBody>
                      <a:tcPr/>
                    </a:tc>
                    <a:tc>
                      <a:txBody>
                        <a:bodyPr/>
                        <a:lstStyle/>
                        <a:p>
                          <a:pPr algn="ctr">
                            <a:defRPr>
                              <a:solidFill>
                                <a:schemeClr val="tx1"/>
                              </a:solidFill>
                            </a:defRPr>
                          </a:pPr>
                          <a:r>
                            <a:rPr sz="1400" dirty="0"/>
                            <a:t>21.064</a:t>
                          </a:r>
                          <a:endParaRPr sz="1400" dirty="0">
                            <a:latin typeface="Cambria Math"/>
                          </a:endParaRPr>
                        </a:p>
                      </a:txBody>
                      <a:tcPr/>
                    </a:tc>
                    <a:tc>
                      <a:txBody>
                        <a:bodyPr/>
                        <a:lstStyle/>
                        <a:p>
                          <a:pPr algn="ctr">
                            <a:defRPr>
                              <a:solidFill>
                                <a:schemeClr val="tx1"/>
                              </a:solidFill>
                            </a:defRPr>
                          </a:pPr>
                          <a:r>
                            <a:rPr sz="1400" dirty="0"/>
                            <a:t>23.685</a:t>
                          </a:r>
                          <a:endParaRPr sz="1400" dirty="0">
                            <a:latin typeface="Cambria Math"/>
                          </a:endParaRPr>
                        </a:p>
                      </a:txBody>
                      <a:tcPr/>
                    </a:tc>
                    <a:tc>
                      <a:txBody>
                        <a:bodyPr/>
                        <a:lstStyle/>
                        <a:p>
                          <a:pPr algn="ctr">
                            <a:defRPr sz="1400">
                              <a:solidFill>
                                <a:schemeClr val="tx1"/>
                              </a:solidFill>
                            </a:defRPr>
                          </a:pPr>
                          <a:r>
                            <a:rPr sz="1400" dirty="0">
                              <a:highlight>
                                <a:srgbClr val="FFFF00"/>
                              </a:highlight>
                            </a:rPr>
                            <a:t>26.119</a:t>
                          </a:r>
                          <a:endParaRPr sz="1400" dirty="0">
                            <a:highlight>
                              <a:srgbClr val="FFFF00"/>
                            </a:highlight>
                            <a:latin typeface="Cambria Math"/>
                          </a:endParaRPr>
                        </a:p>
                      </a:txBody>
                      <a:tcPr/>
                    </a:tc>
                    <a:tc>
                      <a:txBody>
                        <a:bodyPr/>
                        <a:lstStyle/>
                        <a:p>
                          <a:pPr algn="ctr">
                            <a:defRPr>
                              <a:solidFill>
                                <a:schemeClr val="tx1"/>
                              </a:solidFill>
                            </a:defRPr>
                          </a:pPr>
                          <a:r>
                            <a:rPr sz="1400" dirty="0"/>
                            <a:t>29.141</a:t>
                          </a:r>
                          <a:endParaRPr sz="1400" dirty="0">
                            <a:latin typeface="Cambria Math"/>
                          </a:endParaRPr>
                        </a:p>
                      </a:txBody>
                      <a:tcPr/>
                    </a:tc>
                    <a:tc>
                      <a:txBody>
                        <a:bodyPr/>
                        <a:lstStyle/>
                        <a:p>
                          <a:pPr algn="ctr">
                            <a:defRPr>
                              <a:solidFill>
                                <a:schemeClr val="tx1"/>
                              </a:solidFill>
                            </a:defRPr>
                          </a:pPr>
                          <a:r>
                            <a:rPr sz="1400" dirty="0"/>
                            <a:t>31.319</a:t>
                          </a:r>
                          <a:endParaRPr sz="1400" dirty="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dirty="0"/>
                            <a:t>15</a:t>
                          </a:r>
                          <a:endParaRPr sz="1400" dirty="0">
                            <a:latin typeface="Cambria Math"/>
                          </a:endParaRPr>
                        </a:p>
                      </a:txBody>
                      <a:tcPr/>
                    </a:tc>
                    <a:tc>
                      <a:txBody>
                        <a:bodyPr/>
                        <a:lstStyle/>
                        <a:p>
                          <a:pPr algn="ctr">
                            <a:defRPr>
                              <a:solidFill>
                                <a:schemeClr val="tx1"/>
                              </a:solidFill>
                            </a:defRPr>
                          </a:pPr>
                          <a:r>
                            <a:rPr sz="1400" dirty="0"/>
                            <a:t>4.601</a:t>
                          </a:r>
                          <a:endParaRPr sz="1400" dirty="0">
                            <a:latin typeface="Cambria Math"/>
                          </a:endParaRPr>
                        </a:p>
                      </a:txBody>
                      <a:tcPr/>
                    </a:tc>
                    <a:tc>
                      <a:txBody>
                        <a:bodyPr/>
                        <a:lstStyle/>
                        <a:p>
                          <a:pPr algn="ctr">
                            <a:defRPr>
                              <a:solidFill>
                                <a:schemeClr val="tx1"/>
                              </a:solidFill>
                            </a:defRPr>
                          </a:pPr>
                          <a:r>
                            <a:rPr sz="1400" dirty="0"/>
                            <a:t>5.229</a:t>
                          </a:r>
                          <a:endParaRPr sz="1400" dirty="0">
                            <a:latin typeface="Cambria Math"/>
                          </a:endParaRPr>
                        </a:p>
                      </a:txBody>
                      <a:tcPr/>
                    </a:tc>
                    <a:tc>
                      <a:txBody>
                        <a:bodyPr/>
                        <a:lstStyle/>
                        <a:p>
                          <a:pPr algn="ctr">
                            <a:defRPr>
                              <a:solidFill>
                                <a:schemeClr val="tx1"/>
                              </a:solidFill>
                            </a:defRPr>
                          </a:pPr>
                          <a:r>
                            <a:rPr sz="1400" dirty="0"/>
                            <a:t>6.262</a:t>
                          </a:r>
                          <a:endParaRPr sz="1400" dirty="0">
                            <a:latin typeface="Cambria Math"/>
                          </a:endParaRPr>
                        </a:p>
                      </a:txBody>
                      <a:tcPr/>
                    </a:tc>
                    <a:tc>
                      <a:txBody>
                        <a:bodyPr/>
                        <a:lstStyle/>
                        <a:p>
                          <a:pPr algn="ctr">
                            <a:defRPr>
                              <a:solidFill>
                                <a:schemeClr val="tx1"/>
                              </a:solidFill>
                            </a:defRPr>
                          </a:pPr>
                          <a:r>
                            <a:rPr sz="1400" dirty="0"/>
                            <a:t>7.261</a:t>
                          </a:r>
                          <a:endParaRPr sz="1400" dirty="0">
                            <a:latin typeface="Cambria Math"/>
                          </a:endParaRPr>
                        </a:p>
                      </a:txBody>
                      <a:tcPr/>
                    </a:tc>
                    <a:tc>
                      <a:txBody>
                        <a:bodyPr/>
                        <a:lstStyle/>
                        <a:p>
                          <a:pPr algn="ctr">
                            <a:defRPr>
                              <a:solidFill>
                                <a:schemeClr val="tx1"/>
                              </a:solidFill>
                            </a:defRPr>
                          </a:pPr>
                          <a:r>
                            <a:rPr sz="1400" dirty="0"/>
                            <a:t>8.547</a:t>
                          </a:r>
                          <a:endParaRPr sz="1400" dirty="0">
                            <a:latin typeface="Cambria Math"/>
                          </a:endParaRPr>
                        </a:p>
                      </a:txBody>
                      <a:tcPr/>
                    </a:tc>
                    <a:tc>
                      <a:txBody>
                        <a:bodyPr/>
                        <a:lstStyle/>
                        <a:p>
                          <a:pPr algn="ctr">
                            <a:defRPr>
                              <a:solidFill>
                                <a:schemeClr val="tx1"/>
                              </a:solidFill>
                            </a:defRPr>
                          </a:pPr>
                          <a:r>
                            <a:rPr sz="1400" dirty="0"/>
                            <a:t>22.307</a:t>
                          </a:r>
                          <a:endParaRPr sz="1400" dirty="0">
                            <a:latin typeface="Cambria Math"/>
                          </a:endParaRPr>
                        </a:p>
                      </a:txBody>
                      <a:tcPr/>
                    </a:tc>
                    <a:tc>
                      <a:txBody>
                        <a:bodyPr/>
                        <a:lstStyle/>
                        <a:p>
                          <a:pPr algn="ctr">
                            <a:defRPr>
                              <a:solidFill>
                                <a:schemeClr val="tx1"/>
                              </a:solidFill>
                            </a:defRPr>
                          </a:pPr>
                          <a:r>
                            <a:rPr sz="1400" dirty="0"/>
                            <a:t>24.996</a:t>
                          </a:r>
                          <a:endParaRPr sz="1400" dirty="0">
                            <a:latin typeface="Cambria Math"/>
                          </a:endParaRPr>
                        </a:p>
                      </a:txBody>
                      <a:tcPr/>
                    </a:tc>
                    <a:tc>
                      <a:txBody>
                        <a:bodyPr/>
                        <a:lstStyle/>
                        <a:p>
                          <a:pPr algn="ctr">
                            <a:defRPr>
                              <a:solidFill>
                                <a:schemeClr val="tx1"/>
                              </a:solidFill>
                            </a:defRPr>
                          </a:pPr>
                          <a:r>
                            <a:rPr sz="1400" dirty="0"/>
                            <a:t>27.488</a:t>
                          </a:r>
                          <a:endParaRPr sz="1400" dirty="0">
                            <a:latin typeface="Cambria Math"/>
                          </a:endParaRPr>
                        </a:p>
                      </a:txBody>
                      <a:tcPr/>
                    </a:tc>
                    <a:tc>
                      <a:txBody>
                        <a:bodyPr/>
                        <a:lstStyle/>
                        <a:p>
                          <a:pPr algn="ctr">
                            <a:defRPr>
                              <a:solidFill>
                                <a:schemeClr val="tx1"/>
                              </a:solidFill>
                            </a:defRPr>
                          </a:pPr>
                          <a:r>
                            <a:rPr sz="1400" dirty="0"/>
                            <a:t>30.578</a:t>
                          </a:r>
                          <a:endParaRPr sz="1400" dirty="0">
                            <a:latin typeface="Cambria Math"/>
                          </a:endParaRPr>
                        </a:p>
                      </a:txBody>
                      <a:tcPr/>
                    </a:tc>
                    <a:tc>
                      <a:txBody>
                        <a:bodyPr/>
                        <a:lstStyle/>
                        <a:p>
                          <a:pPr algn="ctr">
                            <a:defRPr>
                              <a:solidFill>
                                <a:schemeClr val="tx1"/>
                              </a:solidFill>
                            </a:defRPr>
                          </a:pPr>
                          <a:r>
                            <a:rPr sz="1400" dirty="0"/>
                            <a:t>32.801</a:t>
                          </a:r>
                          <a:endParaRPr sz="1400" dirty="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400"/>
                            <a:t>16</a:t>
                          </a:r>
                          <a:endParaRPr sz="1400">
                            <a:latin typeface="Cambria Math"/>
                          </a:endParaRPr>
                        </a:p>
                      </a:txBody>
                      <a:tcPr/>
                    </a:tc>
                    <a:tc>
                      <a:txBody>
                        <a:bodyPr/>
                        <a:lstStyle/>
                        <a:p>
                          <a:pPr algn="ctr">
                            <a:defRPr>
                              <a:solidFill>
                                <a:schemeClr val="tx1"/>
                              </a:solidFill>
                            </a:defRPr>
                          </a:pPr>
                          <a:r>
                            <a:rPr sz="1400"/>
                            <a:t>5.142</a:t>
                          </a:r>
                          <a:endParaRPr sz="1400">
                            <a:latin typeface="Cambria Math"/>
                          </a:endParaRPr>
                        </a:p>
                      </a:txBody>
                      <a:tcPr/>
                    </a:tc>
                    <a:tc>
                      <a:txBody>
                        <a:bodyPr/>
                        <a:lstStyle/>
                        <a:p>
                          <a:pPr algn="ctr">
                            <a:defRPr>
                              <a:solidFill>
                                <a:schemeClr val="tx1"/>
                              </a:solidFill>
                            </a:defRPr>
                          </a:pPr>
                          <a:r>
                            <a:rPr sz="1400"/>
                            <a:t>5.812</a:t>
                          </a:r>
                          <a:endParaRPr sz="1400">
                            <a:latin typeface="Cambria Math"/>
                          </a:endParaRPr>
                        </a:p>
                      </a:txBody>
                      <a:tcPr/>
                    </a:tc>
                    <a:tc>
                      <a:txBody>
                        <a:bodyPr/>
                        <a:lstStyle/>
                        <a:p>
                          <a:pPr algn="ctr">
                            <a:defRPr>
                              <a:solidFill>
                                <a:schemeClr val="tx1"/>
                              </a:solidFill>
                            </a:defRPr>
                          </a:pPr>
                          <a:r>
                            <a:rPr sz="1400"/>
                            <a:t>6.908</a:t>
                          </a:r>
                          <a:endParaRPr sz="1400">
                            <a:latin typeface="Cambria Math"/>
                          </a:endParaRPr>
                        </a:p>
                      </a:txBody>
                      <a:tcPr/>
                    </a:tc>
                    <a:tc>
                      <a:txBody>
                        <a:bodyPr/>
                        <a:lstStyle/>
                        <a:p>
                          <a:pPr algn="ctr">
                            <a:defRPr>
                              <a:solidFill>
                                <a:schemeClr val="tx1"/>
                              </a:solidFill>
                            </a:defRPr>
                          </a:pPr>
                          <a:r>
                            <a:rPr sz="1400"/>
                            <a:t>7.962</a:t>
                          </a:r>
                          <a:endParaRPr sz="1400">
                            <a:latin typeface="Cambria Math"/>
                          </a:endParaRPr>
                        </a:p>
                      </a:txBody>
                      <a:tcPr/>
                    </a:tc>
                    <a:tc>
                      <a:txBody>
                        <a:bodyPr/>
                        <a:lstStyle/>
                        <a:p>
                          <a:pPr algn="ctr">
                            <a:defRPr>
                              <a:solidFill>
                                <a:schemeClr val="tx1"/>
                              </a:solidFill>
                            </a:defRPr>
                          </a:pPr>
                          <a:r>
                            <a:rPr sz="1400"/>
                            <a:t>9.312</a:t>
                          </a:r>
                          <a:endParaRPr sz="1400">
                            <a:latin typeface="Cambria Math"/>
                          </a:endParaRPr>
                        </a:p>
                      </a:txBody>
                      <a:tcPr/>
                    </a:tc>
                    <a:tc>
                      <a:txBody>
                        <a:bodyPr/>
                        <a:lstStyle/>
                        <a:p>
                          <a:pPr algn="ctr">
                            <a:defRPr>
                              <a:solidFill>
                                <a:schemeClr val="tx1"/>
                              </a:solidFill>
                            </a:defRPr>
                          </a:pPr>
                          <a:r>
                            <a:rPr sz="1400"/>
                            <a:t>23.542</a:t>
                          </a:r>
                          <a:endParaRPr sz="1400">
                            <a:latin typeface="Cambria Math"/>
                          </a:endParaRPr>
                        </a:p>
                      </a:txBody>
                      <a:tcPr/>
                    </a:tc>
                    <a:tc>
                      <a:txBody>
                        <a:bodyPr/>
                        <a:lstStyle/>
                        <a:p>
                          <a:pPr algn="ctr">
                            <a:defRPr>
                              <a:solidFill>
                                <a:schemeClr val="tx1"/>
                              </a:solidFill>
                            </a:defRPr>
                          </a:pPr>
                          <a:r>
                            <a:rPr sz="1400"/>
                            <a:t>26.296</a:t>
                          </a:r>
                          <a:endParaRPr sz="1400">
                            <a:latin typeface="Cambria Math"/>
                          </a:endParaRPr>
                        </a:p>
                      </a:txBody>
                      <a:tcPr/>
                    </a:tc>
                    <a:tc>
                      <a:txBody>
                        <a:bodyPr/>
                        <a:lstStyle/>
                        <a:p>
                          <a:pPr algn="ctr">
                            <a:defRPr>
                              <a:solidFill>
                                <a:schemeClr val="tx1"/>
                              </a:solidFill>
                            </a:defRPr>
                          </a:pPr>
                          <a:r>
                            <a:rPr sz="1400"/>
                            <a:t>28.845</a:t>
                          </a:r>
                          <a:endParaRPr sz="1400">
                            <a:latin typeface="Cambria Math"/>
                          </a:endParaRPr>
                        </a:p>
                      </a:txBody>
                      <a:tcPr/>
                    </a:tc>
                    <a:tc>
                      <a:txBody>
                        <a:bodyPr/>
                        <a:lstStyle/>
                        <a:p>
                          <a:pPr algn="ctr">
                            <a:defRPr>
                              <a:solidFill>
                                <a:schemeClr val="tx1"/>
                              </a:solidFill>
                            </a:defRPr>
                          </a:pPr>
                          <a:r>
                            <a:rPr sz="1400"/>
                            <a:t>32.000</a:t>
                          </a:r>
                          <a:endParaRPr sz="1400">
                            <a:latin typeface="Cambria Math"/>
                          </a:endParaRPr>
                        </a:p>
                      </a:txBody>
                      <a:tcPr/>
                    </a:tc>
                    <a:tc>
                      <a:txBody>
                        <a:bodyPr/>
                        <a:lstStyle/>
                        <a:p>
                          <a:pPr algn="ctr">
                            <a:defRPr>
                              <a:solidFill>
                                <a:schemeClr val="tx1"/>
                              </a:solidFill>
                            </a:defRPr>
                          </a:pPr>
                          <a:r>
                            <a:rPr sz="1400" dirty="0"/>
                            <a:t>34.267</a:t>
                          </a:r>
                          <a:endParaRPr sz="1400" dirty="0">
                            <a:latin typeface="Cambria Math"/>
                          </a:endParaRPr>
                        </a:p>
                      </a:txBody>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8.5.2: Constructing a Confidence Interval for a Population Variance</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b="1"/>
            </a:pPr>
            <a:r>
              <a:rPr sz="2800" dirty="0"/>
              <a:t>Step 4: Substitute the necessary values into the formula for the confidence interval.</a:t>
            </a:r>
          </a:p>
          <a:p>
            <a:r>
              <a:rPr sz="2800" dirty="0"/>
              <a:t>Substituting into the formula for a confidence interval for a population variance gives us the following.</a:t>
            </a:r>
          </a:p>
          <a:p>
            <a:pPr algn="ctr"/>
            <a:r>
              <a:rPr dirty="0"/>
              <a:t>​</a:t>
            </a:r>
          </a:p>
        </p:txBody>
      </p:sp>
      <p:pic>
        <p:nvPicPr>
          <p:cNvPr id="6" name="Picture 5" descr="Open parentheses n minus 1 close parentheses s squared, divided by chi squared subscript alpha divided by 2, is less than sigma squared, which is less than open parentheses &#10;n minus 1 close parentheses s squared, divided by chi squared subscript open parentheses 1 minus alpha divided by 2 close parentheses. Substituting values: &#10;Open parentheses 15 minus 1 close parentheses times 3.4, divided by 26.119, is less than sigma squared, which is less than open parentheses 15 minus 1 close parentheses times 3.4, divided by 5.629. This simplifies to: 1.8 is less than sigma squared, which is less than 8.5.">
            <a:extLst>
              <a:ext uri="{FF2B5EF4-FFF2-40B4-BE49-F238E27FC236}">
                <a16:creationId xmlns:a16="http://schemas.microsoft.com/office/drawing/2014/main" id="{6C414DA1-4BAE-1F68-564C-6393E973F8F5}"/>
              </a:ext>
            </a:extLst>
          </p:cNvPr>
          <p:cNvPicPr>
            <a:picLocks noChangeAspect="1"/>
          </p:cNvPicPr>
          <p:nvPr/>
        </p:nvPicPr>
        <p:blipFill>
          <a:blip r:embed="rId2"/>
          <a:stretch>
            <a:fillRect/>
          </a:stretch>
        </p:blipFill>
        <p:spPr>
          <a:xfrm>
            <a:off x="2647950" y="3200400"/>
            <a:ext cx="3848100" cy="239077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8.5.2: Constructing a Confidence Interval for a Population Variance</a:t>
            </a:r>
            <a:r>
              <a:rPr lang="en-US" baseline="-25000" dirty="0"/>
              <a:t>7</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dirty="0"/>
                  <a:t>​</a:t>
                </a:r>
                <a:r>
                  <a:rPr sz="2800" dirty="0"/>
                  <a:t>Using interval notation, the confidence interval can also </a:t>
                </a:r>
                <a:r>
                  <a:rPr lang="en-US" sz="2800" dirty="0"/>
                  <a:t> </a:t>
                </a:r>
                <a:r>
                  <a:rPr sz="2800" dirty="0"/>
                  <a:t>be written as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1.8</m:t>
                        </m:r>
                        <m:r>
                          <m:rPr>
                            <m:nor/>
                          </m:rPr>
                          <a:rPr/>
                          <m:t>, </m:t>
                        </m:r>
                        <m:r>
                          <a:rPr>
                            <a:latin typeface="Cambria Math" panose="02040503050406030204" pitchFamily="18" charset="0"/>
                          </a:rPr>
                          <m:t>8.5</m:t>
                        </m:r>
                      </m:e>
                    </m:d>
                  </m:oMath>
                </a14:m>
                <a:r>
                  <a:rPr sz="2800" dirty="0"/>
                  <a:t>.</a:t>
                </a:r>
              </a:p>
              <a:p>
                <a:pPr>
                  <a:defRPr sz="2800"/>
                </a:pPr>
                <a:r>
                  <a:rPr sz="2800" dirty="0"/>
                  <a:t>The bakery estimates with </a:t>
                </a:r>
                <a14:m>
                  <m:oMath xmlns:m="http://schemas.openxmlformats.org/officeDocument/2006/math">
                    <m:r>
                      <a:rPr>
                        <a:latin typeface="Cambria Math" panose="02040503050406030204" pitchFamily="18" charset="0"/>
                      </a:rPr>
                      <m:t>95%</m:t>
                    </m:r>
                  </m:oMath>
                </a14:m>
                <a:r>
                  <a:rPr sz="2800" dirty="0"/>
                  <a:t> confidence that the variance in the weights of their cookies is between </a:t>
                </a:r>
                <a:r>
                  <a:rPr sz="2800" dirty="0">
                    <a:latin typeface="Cambria Math"/>
                  </a:rPr>
                  <a:t>1.8</a:t>
                </a:r>
                <a:r>
                  <a:rPr sz="2800" dirty="0"/>
                  <a:t> and </a:t>
                </a:r>
                <a:r>
                  <a:rPr sz="2800" dirty="0">
                    <a:latin typeface="Cambria Math"/>
                  </a:rPr>
                  <a:t>8.5</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2148"/>
                </a:stretch>
              </a:blipFill>
            </p:spPr>
            <p:txBody>
              <a:bodyPr/>
              <a:lstStyle/>
              <a:p>
                <a:r>
                  <a:rPr lang="en-US">
                    <a:noFill/>
                  </a:rPr>
                  <a:t> </a:t>
                </a:r>
              </a:p>
            </p:txBody>
          </p:sp>
        </mc:Fallback>
      </mc:AlternateContent>
    </p:spTree>
    <p:extLst>
      <p:ext uri="{BB962C8B-B14F-4D97-AF65-F5344CB8AC3E}">
        <p14:creationId xmlns:p14="http://schemas.microsoft.com/office/powerpoint/2010/main" val="2195936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8.5.1: Finding Point Estimates for the Population Standard Deviation and Variance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General Auto is testing the variance in the lengths of its windshield wiper blades. A sample of </a:t>
            </a:r>
            <a:r>
              <a:rPr sz="2800" dirty="0">
                <a:latin typeface="Cambria Math"/>
              </a:rPr>
              <a:t>12</a:t>
            </a:r>
            <a:r>
              <a:rPr sz="2800" dirty="0"/>
              <a:t> windshield wiper blades is randomly selected, and the following lengths are measured in inches.</a:t>
            </a:r>
          </a:p>
        </p:txBody>
      </p:sp>
      <p:graphicFrame>
        <p:nvGraphicFramePr>
          <p:cNvPr id="4" name="Table Placeholder 2" descr="The table presents a set of numerical values organized in two rows. The first row contains 22.1, 22.0, 22.1, 22.4, 22.3, and 22.5. The second row includes 22.3, 22.1, 22.2, 22.6, 22.5, and 22.7. ">
            <a:extLst>
              <a:ext uri="{FF2B5EF4-FFF2-40B4-BE49-F238E27FC236}">
                <a16:creationId xmlns:a16="http://schemas.microsoft.com/office/drawing/2014/main" id="{311F6063-CD76-4F21-9A44-832F10E013BA}"/>
              </a:ext>
            </a:extLst>
          </p:cNvPr>
          <p:cNvGraphicFramePr>
            <a:graphicFrameLocks/>
          </p:cNvGraphicFramePr>
          <p:nvPr>
            <p:extLst>
              <p:ext uri="{D42A27DB-BD31-4B8C-83A1-F6EECF244321}">
                <p14:modId xmlns:p14="http://schemas.microsoft.com/office/powerpoint/2010/main" val="839988194"/>
              </p:ext>
            </p:extLst>
          </p:nvPr>
        </p:nvGraphicFramePr>
        <p:xfrm>
          <a:off x="457200" y="3429000"/>
          <a:ext cx="8229600" cy="74168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r>
                        <a:rPr sz="1400">
                          <a:latin typeface="Cambria Math"/>
                        </a:rPr>
                        <a:t>22.1</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sz="1400">
                          <a:latin typeface="Cambria Math"/>
                        </a:rPr>
                        <a:t>22.0</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22.1</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22.4</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22.3</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22.5</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370840">
                <a:tc>
                  <a:txBody>
                    <a:bodyPr/>
                    <a:lstStyle/>
                    <a:p>
                      <a:pPr algn="ctr"/>
                      <a:r>
                        <a:rPr sz="1400" dirty="0">
                          <a:latin typeface="Cambria Math"/>
                        </a:rPr>
                        <a:t>22.3</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22.1</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22.2</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22.6</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22.5</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22.7</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914400"/>
          </a:xfrm>
        </p:spPr>
        <p:txBody>
          <a:bodyPr>
            <a:normAutofit/>
          </a:bodyPr>
          <a:lstStyle/>
          <a:p>
            <a:pPr>
              <a:defRPr sz="2800"/>
            </a:pPr>
            <a:r>
              <a:rPr sz="2800" dirty="0"/>
              <a:t>Since the</a:t>
            </a:r>
          </a:p>
        </p:txBody>
      </p:sp>
      <p:pic>
        <p:nvPicPr>
          <p:cNvPr id="7" name="Picture 6" descr="chi squared distribution">
            <a:extLst>
              <a:ext uri="{FF2B5EF4-FFF2-40B4-BE49-F238E27FC236}">
                <a16:creationId xmlns:a16="http://schemas.microsoft.com/office/drawing/2014/main" id="{4CD7A1E9-F1FD-6EB3-7F56-F4ABC5D54A36}"/>
              </a:ext>
            </a:extLst>
          </p:cNvPr>
          <p:cNvPicPr>
            <a:picLocks noChangeAspect="1"/>
          </p:cNvPicPr>
          <p:nvPr/>
        </p:nvPicPr>
        <p:blipFill>
          <a:blip r:embed="rId2"/>
          <a:stretch>
            <a:fillRect/>
          </a:stretch>
        </p:blipFill>
        <p:spPr>
          <a:xfrm>
            <a:off x="1972075" y="1099853"/>
            <a:ext cx="2184000" cy="468000"/>
          </a:xfrm>
          <a:prstGeom prst="rect">
            <a:avLst/>
          </a:prstGeom>
        </p:spPr>
      </p:pic>
      <p:sp>
        <p:nvSpPr>
          <p:cNvPr id="5" name="TextBox 4">
            <a:extLst>
              <a:ext uri="{FF2B5EF4-FFF2-40B4-BE49-F238E27FC236}">
                <a16:creationId xmlns:a16="http://schemas.microsoft.com/office/drawing/2014/main" id="{24D840B4-F6EB-8844-AFF1-5A217A1E26BC}"/>
              </a:ext>
            </a:extLst>
          </p:cNvPr>
          <p:cNvSpPr txBox="1"/>
          <p:nvPr/>
        </p:nvSpPr>
        <p:spPr>
          <a:xfrm>
            <a:off x="4191000" y="1082078"/>
            <a:ext cx="4572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is not symmetric, the left and</a:t>
            </a:r>
            <a:endParaRPr lang="en-IN" dirty="0"/>
          </a:p>
        </p:txBody>
      </p:sp>
      <p:sp>
        <p:nvSpPr>
          <p:cNvPr id="4" name="TextBox 3">
            <a:extLst>
              <a:ext uri="{FF2B5EF4-FFF2-40B4-BE49-F238E27FC236}">
                <a16:creationId xmlns:a16="http://schemas.microsoft.com/office/drawing/2014/main" id="{F48F0D23-5EF8-07E5-C48F-E06699E8D08D}"/>
              </a:ext>
            </a:extLst>
          </p:cNvPr>
          <p:cNvSpPr txBox="1"/>
          <p:nvPr/>
        </p:nvSpPr>
        <p:spPr>
          <a:xfrm>
            <a:off x="457200" y="1421922"/>
            <a:ext cx="76200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right critical values must be determined separately.</a:t>
            </a: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8.5.3: Constructing a Confidence Interval for a Population Standard Deviation</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Consider again the bakery in the previous example. Suppose that the bakery needs to estimate the standard deviation of the weights of their cookies as well. Construct a </a:t>
                </a:r>
                <a14:m>
                  <m:oMath xmlns:m="http://schemas.openxmlformats.org/officeDocument/2006/math">
                    <m:r>
                      <a:rPr>
                        <a:latin typeface="Cambria Math" panose="02040503050406030204" pitchFamily="18" charset="0"/>
                      </a:rPr>
                      <m:t>95%</m:t>
                    </m:r>
                  </m:oMath>
                </a14:m>
                <a:r>
                  <a:rPr sz="2800" dirty="0"/>
                  <a:t> confidence interval for the standard deviation of the weights of all cookies produced at the bakery.</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a:stretch>
              </a:blipFill>
            </p:spPr>
            <p:txBody>
              <a:bodyPr/>
              <a:lstStyle/>
              <a:p>
                <a:r>
                  <a:rPr lang="en-US">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8.5.3: Constructing a Confidence Interval for a Population Standard Deviation</a:t>
            </a:r>
            <a:r>
              <a:rPr lang="en-US" baseline="-25000" dirty="0"/>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400" b="1" dirty="0"/>
                  <a:t>Solution</a:t>
                </a:r>
              </a:p>
              <a:p>
                <a:pPr>
                  <a:defRPr sz="2800"/>
                </a:pPr>
                <a:r>
                  <a:rPr sz="2400" dirty="0"/>
                  <a:t>Remember the relationship between standard deviation and variance. To find the </a:t>
                </a:r>
                <a14:m>
                  <m:oMath xmlns:m="http://schemas.openxmlformats.org/officeDocument/2006/math">
                    <m:r>
                      <a:rPr sz="2400">
                        <a:latin typeface="Cambria Math" panose="02040503050406030204" pitchFamily="18" charset="0"/>
                      </a:rPr>
                      <m:t>95</m:t>
                    </m:r>
                    <m:r>
                      <a:rPr sz="2400">
                        <a:latin typeface="Cambria Math" panose="02040503050406030204" pitchFamily="18" charset="0"/>
                      </a:rPr>
                      <m:t>%</m:t>
                    </m:r>
                  </m:oMath>
                </a14:m>
                <a:r>
                  <a:rPr sz="2400" dirty="0"/>
                  <a:t> confidence interval for standard deviation, simply take the </a:t>
                </a:r>
                <a:r>
                  <a:rPr sz="2400" b="1" dirty="0"/>
                  <a:t>square roots</a:t>
                </a:r>
                <a:r>
                  <a:rPr sz="2400" dirty="0"/>
                  <a:t> of the expressions used to find the endpoints of the </a:t>
                </a:r>
                <a14:m>
                  <m:oMath xmlns:m="http://schemas.openxmlformats.org/officeDocument/2006/math">
                    <m:r>
                      <a:rPr sz="2400">
                        <a:latin typeface="Cambria Math" panose="02040503050406030204" pitchFamily="18" charset="0"/>
                      </a:rPr>
                      <m:t>95</m:t>
                    </m:r>
                    <m:r>
                      <a:rPr sz="2400">
                        <a:latin typeface="Cambria Math" panose="02040503050406030204" pitchFamily="18" charset="0"/>
                      </a:rPr>
                      <m:t>%</m:t>
                    </m:r>
                  </m:oMath>
                </a14:m>
                <a:r>
                  <a:rPr sz="2400" dirty="0"/>
                  <a:t> confidence interval for the variance. This gives us the following.</a:t>
                </a:r>
              </a:p>
              <a:p>
                <a:pPr algn="ctr"/>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a:stretch>
              </a:blipFill>
            </p:spPr>
            <p:txBody>
              <a:bodyPr/>
              <a:lstStyle/>
              <a:p>
                <a:r>
                  <a:rPr lang="en-IN">
                    <a:noFill/>
                  </a:rPr>
                  <a:t> </a:t>
                </a:r>
              </a:p>
            </p:txBody>
          </p:sp>
        </mc:Fallback>
      </mc:AlternateContent>
      <p:pic>
        <p:nvPicPr>
          <p:cNvPr id="5" name="Picture 4" descr="The square root of open parentheses n minus 1 close parentheses s squared, divided by chi squared subscript alpha divided by 2, is less than sigma, which is less than the square root of open parentheses n minus 1 close parentheses s squared, divided by chi squared subscript open parentheses 1 minus alpha divided by 2 close parentheses. Substituting values: The square root of open parentheses 15 minus 1 close parentheses times 3.4, divided by 26.119, is less than sigma, which is less than the square root of open parentheses 15 minus 1 close parentheses times 3.4, divided by 5.629. This simplifies to: 1.3 is less than sigma, which is less than 2.9.">
            <a:extLst>
              <a:ext uri="{FF2B5EF4-FFF2-40B4-BE49-F238E27FC236}">
                <a16:creationId xmlns:a16="http://schemas.microsoft.com/office/drawing/2014/main" id="{16C6B344-158E-AC54-8DAF-850E0968B44F}"/>
              </a:ext>
            </a:extLst>
          </p:cNvPr>
          <p:cNvPicPr>
            <a:picLocks noChangeAspect="1"/>
          </p:cNvPicPr>
          <p:nvPr/>
        </p:nvPicPr>
        <p:blipFill>
          <a:blip r:embed="rId3"/>
          <a:stretch>
            <a:fillRect/>
          </a:stretch>
        </p:blipFill>
        <p:spPr>
          <a:xfrm>
            <a:off x="2672059" y="3529195"/>
            <a:ext cx="3799881" cy="23040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8.5.3: Constructing a Confidence Interval for a Population Standard Deviation</a:t>
            </a:r>
            <a:r>
              <a:rPr lang="en-US" baseline="-25000" dirty="0"/>
              <a:t>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dirty="0"/>
                  <a:t>​</a:t>
                </a:r>
                <a:r>
                  <a:rPr sz="2800" dirty="0"/>
                  <a:t>Using interval notation, the confidence interval can also be written as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1.3</m:t>
                        </m:r>
                        <m:r>
                          <m:rPr>
                            <m:nor/>
                          </m:rPr>
                          <a:rPr/>
                          <m:t>, </m:t>
                        </m:r>
                        <m:r>
                          <a:rPr>
                            <a:latin typeface="Cambria Math" panose="02040503050406030204" pitchFamily="18" charset="0"/>
                          </a:rPr>
                          <m:t>2.9</m:t>
                        </m:r>
                      </m:e>
                    </m:d>
                  </m:oMath>
                </a14:m>
                <a:r>
                  <a:rPr sz="2800" dirty="0"/>
                  <a:t>.</a:t>
                </a:r>
              </a:p>
              <a:p>
                <a:pPr>
                  <a:defRPr sz="2800"/>
                </a:pPr>
                <a:r>
                  <a:rPr sz="2800" dirty="0"/>
                  <a:t>The bakery can be </a:t>
                </a:r>
                <a14:m>
                  <m:oMath xmlns:m="http://schemas.openxmlformats.org/officeDocument/2006/math">
                    <m:r>
                      <a:rPr>
                        <a:latin typeface="Cambria Math" panose="02040503050406030204" pitchFamily="18" charset="0"/>
                      </a:rPr>
                      <m:t>95%</m:t>
                    </m:r>
                  </m:oMath>
                </a14:m>
                <a:r>
                  <a:rPr sz="2800" dirty="0"/>
                  <a:t> confident that the standard deviation of the weights of all cookies produced is between </a:t>
                </a:r>
                <a:r>
                  <a:rPr sz="2800" dirty="0">
                    <a:latin typeface="Cambria Math"/>
                  </a:rPr>
                  <a:t>1.3</a:t>
                </a:r>
                <a:r>
                  <a:rPr sz="2800" dirty="0"/>
                  <a:t> and </a:t>
                </a:r>
                <a:r>
                  <a:rPr sz="2800" dirty="0">
                    <a:latin typeface="Cambria Math"/>
                  </a:rPr>
                  <a:t>2.9</a:t>
                </a:r>
                <a:r>
                  <a:rPr sz="2800" dirty="0"/>
                  <a:t> grams.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2148"/>
                </a:stretch>
              </a:blipFill>
            </p:spPr>
            <p:txBody>
              <a:bodyPr/>
              <a:lstStyle/>
              <a:p>
                <a:r>
                  <a:rPr lang="en-US">
                    <a:noFill/>
                  </a:rPr>
                  <a:t> </a:t>
                </a:r>
              </a:p>
            </p:txBody>
          </p:sp>
        </mc:Fallback>
      </mc:AlternateContent>
    </p:spTree>
    <p:extLst>
      <p:ext uri="{BB962C8B-B14F-4D97-AF65-F5344CB8AC3E}">
        <p14:creationId xmlns:p14="http://schemas.microsoft.com/office/powerpoint/2010/main" val="18315580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8.5.4: Constructing a Confidence Interval for a Population Variance</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A seed company is researching the consistency in the output of a new hybrid tomato plant that was recently developed. The weights of a random sample of </a:t>
                </a:r>
                <a:r>
                  <a:rPr sz="2800">
                    <a:latin typeface="Cambria Math"/>
                  </a:rPr>
                  <a:t>75</a:t>
                </a:r>
                <a:r>
                  <a:rPr sz="2800"/>
                  <a:t> tomatoes produced by the hybrid plant are measured in pounds, and the sample has a variance of </a:t>
                </a:r>
                <a:r>
                  <a:rPr sz="2800">
                    <a:latin typeface="Cambria Math"/>
                  </a:rPr>
                  <a:t>0.0225</a:t>
                </a:r>
                <a:r>
                  <a:rPr sz="2800"/>
                  <a:t>. Construct a </a:t>
                </a:r>
                <a14:m>
                  <m:oMath xmlns:m="http://schemas.openxmlformats.org/officeDocument/2006/math">
                    <m:r>
                      <a:rPr>
                        <a:latin typeface="Cambria Math" panose="02040503050406030204" pitchFamily="18" charset="0"/>
                      </a:rPr>
                      <m:t>90</m:t>
                    </m:r>
                    <m:r>
                      <a:rPr>
                        <a:latin typeface="Cambria Math" panose="02040503050406030204" pitchFamily="18" charset="0"/>
                      </a:rPr>
                      <m:t>%</m:t>
                    </m:r>
                  </m:oMath>
                </a14:m>
                <a:r>
                  <a:rPr sz="2800"/>
                  <a:t> confidence interval for the variance in weights for all tomatoes produced by the new hybrid plant.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1630"/>
                </a:stretch>
              </a:blipFill>
            </p:spPr>
            <p:txBody>
              <a:bodyPr/>
              <a:lstStyle/>
              <a:p>
                <a:r>
                  <a:rPr lang="en-US">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8.5.4: Constructing a Confidence Interval for a Population Variance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b="1"/>
            </a:pPr>
            <a:r>
              <a:rPr sz="2800" dirty="0"/>
              <a:t>Step 1: Find the point estimate,</a:t>
            </a:r>
          </a:p>
        </p:txBody>
      </p:sp>
      <p:pic>
        <p:nvPicPr>
          <p:cNvPr id="10" name="Picture 9" descr="s squared.">
            <a:extLst>
              <a:ext uri="{FF2B5EF4-FFF2-40B4-BE49-F238E27FC236}">
                <a16:creationId xmlns:a16="http://schemas.microsoft.com/office/drawing/2014/main" id="{0B71B451-5335-F57E-C89A-0E7FAE7D9C25}"/>
              </a:ext>
            </a:extLst>
          </p:cNvPr>
          <p:cNvPicPr>
            <a:picLocks noChangeAspect="1"/>
          </p:cNvPicPr>
          <p:nvPr/>
        </p:nvPicPr>
        <p:blipFill>
          <a:blip r:embed="rId2"/>
          <a:stretch>
            <a:fillRect/>
          </a:stretch>
        </p:blipFill>
        <p:spPr>
          <a:xfrm>
            <a:off x="5257800" y="1580475"/>
            <a:ext cx="414338" cy="414338"/>
          </a:xfrm>
          <a:prstGeom prst="rect">
            <a:avLst/>
          </a:prstGeom>
        </p:spPr>
      </p:pic>
      <p:sp>
        <p:nvSpPr>
          <p:cNvPr id="4" name="TextBox 3">
            <a:extLst>
              <a:ext uri="{FF2B5EF4-FFF2-40B4-BE49-F238E27FC236}">
                <a16:creationId xmlns:a16="http://schemas.microsoft.com/office/drawing/2014/main" id="{3A3A7B74-DEB9-8218-2A5A-8A55F847509E}"/>
              </a:ext>
            </a:extLst>
          </p:cNvPr>
          <p:cNvSpPr txBox="1"/>
          <p:nvPr/>
        </p:nvSpPr>
        <p:spPr>
          <a:xfrm>
            <a:off x="457200" y="2057400"/>
            <a:ext cx="52578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We are given the sample variance,</a:t>
            </a:r>
            <a:endParaRPr lang="en-IN" dirty="0"/>
          </a:p>
        </p:txBody>
      </p:sp>
      <p:pic>
        <p:nvPicPr>
          <p:cNvPr id="8" name="Picture 7" descr="s squared equals to 0.0225.">
            <a:extLst>
              <a:ext uri="{FF2B5EF4-FFF2-40B4-BE49-F238E27FC236}">
                <a16:creationId xmlns:a16="http://schemas.microsoft.com/office/drawing/2014/main" id="{49928DA0-FADD-A47F-2724-75DB99ABB8F8}"/>
              </a:ext>
            </a:extLst>
          </p:cNvPr>
          <p:cNvPicPr>
            <a:picLocks noChangeAspect="1"/>
          </p:cNvPicPr>
          <p:nvPr/>
        </p:nvPicPr>
        <p:blipFill>
          <a:blip r:embed="rId3"/>
          <a:stretch>
            <a:fillRect/>
          </a:stretch>
        </p:blipFill>
        <p:spPr>
          <a:xfrm>
            <a:off x="5562600" y="2114539"/>
            <a:ext cx="1735845" cy="407819"/>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8.5.4: Constructing a Confidence Interval for a Population Variance</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b="1"/>
            </a:pPr>
            <a:r>
              <a:rPr sz="2800" dirty="0"/>
              <a:t>Step 2: Based on the level of confidence given, calculate</a:t>
            </a:r>
          </a:p>
        </p:txBody>
      </p:sp>
      <p:pic>
        <p:nvPicPr>
          <p:cNvPr id="4" name="Picture 3" descr="alpha divided by 2 and 1 minus alpha divided by 2.">
            <a:extLst>
              <a:ext uri="{FF2B5EF4-FFF2-40B4-BE49-F238E27FC236}">
                <a16:creationId xmlns:a16="http://schemas.microsoft.com/office/drawing/2014/main" id="{CAC926DA-9BCB-082E-2CCE-D98474C53C26}"/>
              </a:ext>
            </a:extLst>
          </p:cNvPr>
          <p:cNvPicPr>
            <a:picLocks noChangeAspect="1"/>
          </p:cNvPicPr>
          <p:nvPr/>
        </p:nvPicPr>
        <p:blipFill>
          <a:blip r:embed="rId2"/>
          <a:stretch>
            <a:fillRect/>
          </a:stretch>
        </p:blipFill>
        <p:spPr>
          <a:xfrm>
            <a:off x="1954814" y="1326188"/>
            <a:ext cx="1917658" cy="864000"/>
          </a:xfrm>
          <a:prstGeom prst="rect">
            <a:avLst/>
          </a:prstGeom>
        </p:spPr>
      </p:pic>
      <p:sp>
        <p:nvSpPr>
          <p:cNvPr id="7" name="TextBox 6">
            <a:extLst>
              <a:ext uri="{FF2B5EF4-FFF2-40B4-BE49-F238E27FC236}">
                <a16:creationId xmlns:a16="http://schemas.microsoft.com/office/drawing/2014/main" id="{CCC9D808-33E7-DB44-C704-B36DEF24CD49}"/>
              </a:ext>
            </a:extLst>
          </p:cNvPr>
          <p:cNvSpPr txBox="1"/>
          <p:nvPr/>
        </p:nvSpPr>
        <p:spPr>
          <a:xfrm>
            <a:off x="455762" y="2195976"/>
            <a:ext cx="7620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Because </a:t>
            </a:r>
            <a:r>
              <a:rPr lang="en-US" sz="2800" i="1" dirty="0">
                <a:solidFill>
                  <a:srgbClr val="366092"/>
                </a:solidFill>
                <a:latin typeface="Calibri"/>
              </a:rPr>
              <a:t>c </a:t>
            </a:r>
            <a:r>
              <a:rPr lang="en-US" sz="2800" dirty="0">
                <a:solidFill>
                  <a:srgbClr val="366092"/>
                </a:solidFill>
                <a:latin typeface="Calibri"/>
              </a:rPr>
              <a:t>= 0.90, </a:t>
            </a:r>
            <a:r>
              <a:rPr kumimoji="0" lang="en-US" sz="2800" b="0" i="0" u="none" strike="noStrike" kern="1200" cap="none" spc="0" normalizeH="0" baseline="0" noProof="0" dirty="0">
                <a:ln>
                  <a:noFill/>
                </a:ln>
                <a:solidFill>
                  <a:srgbClr val="366092"/>
                </a:solidFill>
                <a:effectLst/>
                <a:uLnTx/>
                <a:uFillTx/>
                <a:latin typeface="Calibri"/>
                <a:ea typeface="+mn-ea"/>
                <a:cs typeface="+mn-cs"/>
              </a:rPr>
              <a:t>we know that </a:t>
            </a:r>
            <a:r>
              <a:rPr kumimoji="0" lang="el-GR" sz="28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α</a:t>
            </a:r>
            <a:r>
              <a:rPr kumimoji="0" lang="en-US" sz="28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2800" b="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 1 − 0.90 = 0.10.</a:t>
            </a:r>
            <a:endParaRPr lang="en-IN" dirty="0"/>
          </a:p>
        </p:txBody>
      </p:sp>
      <p:pic>
        <p:nvPicPr>
          <p:cNvPr id="8" name="Picture 7" descr="Then alpha divided by 2 equals to 0.10 divided by 2 which is equals to 0.05. Also,">
            <a:extLst>
              <a:ext uri="{FF2B5EF4-FFF2-40B4-BE49-F238E27FC236}">
                <a16:creationId xmlns:a16="http://schemas.microsoft.com/office/drawing/2014/main" id="{E051C8CB-6A07-3EAC-9443-B40151680725}"/>
              </a:ext>
            </a:extLst>
          </p:cNvPr>
          <p:cNvPicPr>
            <a:picLocks noChangeAspect="1"/>
          </p:cNvPicPr>
          <p:nvPr/>
        </p:nvPicPr>
        <p:blipFill>
          <a:blip r:embed="rId3"/>
          <a:stretch>
            <a:fillRect/>
          </a:stretch>
        </p:blipFill>
        <p:spPr>
          <a:xfrm>
            <a:off x="578060" y="2795217"/>
            <a:ext cx="3657600" cy="781050"/>
          </a:xfrm>
          <a:prstGeom prst="rect">
            <a:avLst/>
          </a:prstGeom>
        </p:spPr>
      </p:pic>
      <p:pic>
        <p:nvPicPr>
          <p:cNvPr id="12" name="Picture 11" descr="1 minus alpha divided by 2 equals to 1 minus 0.05 which is equals to 0.95.">
            <a:extLst>
              <a:ext uri="{FF2B5EF4-FFF2-40B4-BE49-F238E27FC236}">
                <a16:creationId xmlns:a16="http://schemas.microsoft.com/office/drawing/2014/main" id="{D934D667-E2C0-98DE-F84C-DA75A235E9C6}"/>
              </a:ext>
            </a:extLst>
          </p:cNvPr>
          <p:cNvPicPr>
            <a:picLocks noChangeAspect="1"/>
          </p:cNvPicPr>
          <p:nvPr/>
        </p:nvPicPr>
        <p:blipFill>
          <a:blip r:embed="rId4"/>
          <a:stretch>
            <a:fillRect/>
          </a:stretch>
        </p:blipFill>
        <p:spPr>
          <a:xfrm>
            <a:off x="4303060" y="2790825"/>
            <a:ext cx="2924175" cy="78105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8.5.4: Constructing a Confidence Interval for a Population Variance</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b="1"/>
            </a:pPr>
            <a:r>
              <a:rPr sz="2800" dirty="0"/>
              <a:t>Step 3: Find the critical values,</a:t>
            </a:r>
          </a:p>
        </p:txBody>
      </p:sp>
      <p:pic>
        <p:nvPicPr>
          <p:cNvPr id="6" name="Picture 5" descr="chi squared subscript alpha divided by 2 and chi squared subscript open parentheses 1 minus alpha divided by 2 close parentheses.">
            <a:extLst>
              <a:ext uri="{FF2B5EF4-FFF2-40B4-BE49-F238E27FC236}">
                <a16:creationId xmlns:a16="http://schemas.microsoft.com/office/drawing/2014/main" id="{EA8EBD3E-8319-725F-FC39-D63EF8712A52}"/>
              </a:ext>
            </a:extLst>
          </p:cNvPr>
          <p:cNvPicPr>
            <a:picLocks noChangeAspect="1"/>
          </p:cNvPicPr>
          <p:nvPr/>
        </p:nvPicPr>
        <p:blipFill>
          <a:blip r:embed="rId2"/>
          <a:stretch>
            <a:fillRect/>
          </a:stretch>
        </p:blipFill>
        <p:spPr>
          <a:xfrm>
            <a:off x="5105400" y="1071770"/>
            <a:ext cx="2232000" cy="576000"/>
          </a:xfrm>
          <a:prstGeom prst="rect">
            <a:avLst/>
          </a:prstGeom>
        </p:spPr>
      </p:pic>
      <p:sp>
        <p:nvSpPr>
          <p:cNvPr id="4" name="TextBox 3">
            <a:extLst>
              <a:ext uri="{FF2B5EF4-FFF2-40B4-BE49-F238E27FC236}">
                <a16:creationId xmlns:a16="http://schemas.microsoft.com/office/drawing/2014/main" id="{1527CE17-123E-19EB-8E62-247EFEAEFF20}"/>
              </a:ext>
              <a:ext uri="{C183D7F6-B498-43B3-948B-1728B52AA6E4}">
                <adec:decorative xmlns:adec="http://schemas.microsoft.com/office/drawing/2017/decorative" val="0"/>
              </a:ext>
            </a:extLst>
          </p:cNvPr>
          <p:cNvSpPr txBox="1"/>
          <p:nvPr/>
        </p:nvSpPr>
        <p:spPr>
          <a:xfrm>
            <a:off x="457200" y="1600200"/>
            <a:ext cx="6172200" cy="523221"/>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We need to find the critical values for the</a:t>
            </a:r>
            <a:endParaRPr lang="en-IN" dirty="0"/>
          </a:p>
        </p:txBody>
      </p:sp>
      <p:pic>
        <p:nvPicPr>
          <p:cNvPr id="12" name="Picture 11" descr="chi squared distribution">
            <a:extLst>
              <a:ext uri="{FF2B5EF4-FFF2-40B4-BE49-F238E27FC236}">
                <a16:creationId xmlns:a16="http://schemas.microsoft.com/office/drawing/2014/main" id="{E9075166-AF00-872F-2995-78F3A9306FC5}"/>
              </a:ext>
            </a:extLst>
          </p:cNvPr>
          <p:cNvPicPr>
            <a:picLocks noChangeAspect="1"/>
          </p:cNvPicPr>
          <p:nvPr/>
        </p:nvPicPr>
        <p:blipFill>
          <a:blip r:embed="rId3"/>
          <a:stretch>
            <a:fillRect/>
          </a:stretch>
        </p:blipFill>
        <p:spPr>
          <a:xfrm>
            <a:off x="6569476" y="1622370"/>
            <a:ext cx="2184000" cy="468000"/>
          </a:xfrm>
          <a:prstGeom prst="rect">
            <a:avLst/>
          </a:prstGeom>
        </p:spPr>
      </p:pic>
      <p:sp>
        <p:nvSpPr>
          <p:cNvPr id="7" name="TextBox 6">
            <a:extLst>
              <a:ext uri="{FF2B5EF4-FFF2-40B4-BE49-F238E27FC236}">
                <a16:creationId xmlns:a16="http://schemas.microsoft.com/office/drawing/2014/main" id="{72B922FD-8021-CDE0-AE0D-D888CC75A6EB}"/>
              </a:ext>
              <a:ext uri="{C183D7F6-B498-43B3-948B-1728B52AA6E4}">
                <adec:decorative xmlns:adec="http://schemas.microsoft.com/office/drawing/2017/decorative" val="0"/>
              </a:ext>
            </a:extLst>
          </p:cNvPr>
          <p:cNvSpPr txBox="1"/>
          <p:nvPr/>
        </p:nvSpPr>
        <p:spPr>
          <a:xfrm>
            <a:off x="488449" y="2090370"/>
            <a:ext cx="846826"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with</a:t>
            </a:r>
            <a:endParaRPr lang="en-IN" dirty="0"/>
          </a:p>
        </p:txBody>
      </p:sp>
      <p:pic>
        <p:nvPicPr>
          <p:cNvPr id="28" name="Picture 27" descr="degreed of freedom is equal to n minus 1 is equal to 75 minus 1 is equal to 74">
            <a:extLst>
              <a:ext uri="{FF2B5EF4-FFF2-40B4-BE49-F238E27FC236}">
                <a16:creationId xmlns:a16="http://schemas.microsoft.com/office/drawing/2014/main" id="{E2EA3758-2236-EB8C-8D35-E3FA984452CF}"/>
              </a:ext>
            </a:extLst>
          </p:cNvPr>
          <p:cNvPicPr>
            <a:picLocks noChangeAspect="1"/>
          </p:cNvPicPr>
          <p:nvPr/>
        </p:nvPicPr>
        <p:blipFill>
          <a:blip r:embed="rId4"/>
          <a:stretch>
            <a:fillRect/>
          </a:stretch>
        </p:blipFill>
        <p:spPr>
          <a:xfrm>
            <a:off x="1295400" y="2142471"/>
            <a:ext cx="3095780" cy="470245"/>
          </a:xfrm>
          <a:prstGeom prst="rect">
            <a:avLst/>
          </a:prstGeom>
        </p:spPr>
      </p:pic>
      <p:sp>
        <p:nvSpPr>
          <p:cNvPr id="14" name="TextBox 13">
            <a:extLst>
              <a:ext uri="{FF2B5EF4-FFF2-40B4-BE49-F238E27FC236}">
                <a16:creationId xmlns:a16="http://schemas.microsoft.com/office/drawing/2014/main" id="{4C9C0B8F-A3C1-5D30-F586-4C4AF26CFDE3}"/>
              </a:ext>
            </a:extLst>
          </p:cNvPr>
          <p:cNvSpPr txBox="1"/>
          <p:nvPr/>
        </p:nvSpPr>
        <p:spPr>
          <a:xfrm>
            <a:off x="4359282" y="2074698"/>
            <a:ext cx="4572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degrees of freedom, but 74 is</a:t>
            </a:r>
            <a:endParaRPr lang="en-IN" dirty="0"/>
          </a:p>
        </p:txBody>
      </p:sp>
      <p:sp>
        <p:nvSpPr>
          <p:cNvPr id="26" name="TextBox 25">
            <a:extLst>
              <a:ext uri="{FF2B5EF4-FFF2-40B4-BE49-F238E27FC236}">
                <a16:creationId xmlns:a16="http://schemas.microsoft.com/office/drawing/2014/main" id="{53884709-9A23-3A9B-61E1-8C77EA945F0B}"/>
              </a:ext>
            </a:extLst>
          </p:cNvPr>
          <p:cNvSpPr txBox="1"/>
          <p:nvPr/>
        </p:nvSpPr>
        <p:spPr>
          <a:xfrm>
            <a:off x="488448" y="2522664"/>
            <a:ext cx="8265027" cy="954107"/>
          </a:xfrm>
          <a:prstGeom prst="rect">
            <a:avLst/>
          </a:prstGeom>
          <a:noFill/>
        </p:spPr>
        <p:txBody>
          <a:bodyPr wrap="square">
            <a:spAutoFit/>
          </a:bodyPr>
          <a:lstStyle/>
          <a:p>
            <a:r>
              <a:rPr lang="en-US" sz="2800" dirty="0"/>
              <a:t>not one of the numbers of degrees of freedom listed in the table. Using the closest value available in the</a:t>
            </a:r>
            <a:endParaRPr lang="en-IN" sz="2800" dirty="0"/>
          </a:p>
        </p:txBody>
      </p:sp>
      <p:pic>
        <p:nvPicPr>
          <p:cNvPr id="19" name="Picture 18" descr="chi squared distribution table, df equals 70, we see that">
            <a:extLst>
              <a:ext uri="{FF2B5EF4-FFF2-40B4-BE49-F238E27FC236}">
                <a16:creationId xmlns:a16="http://schemas.microsoft.com/office/drawing/2014/main" id="{8F493E52-D909-1A9B-3493-468F53AD9978}"/>
              </a:ext>
            </a:extLst>
          </p:cNvPr>
          <p:cNvPicPr>
            <a:picLocks noChangeAspect="1"/>
          </p:cNvPicPr>
          <p:nvPr/>
        </p:nvPicPr>
        <p:blipFill>
          <a:blip r:embed="rId5"/>
          <a:stretch>
            <a:fillRect/>
          </a:stretch>
        </p:blipFill>
        <p:spPr>
          <a:xfrm>
            <a:off x="561387" y="3452912"/>
            <a:ext cx="6156800" cy="468000"/>
          </a:xfrm>
          <a:prstGeom prst="rect">
            <a:avLst/>
          </a:prstGeom>
        </p:spPr>
      </p:pic>
      <p:pic>
        <p:nvPicPr>
          <p:cNvPr id="23" name="Picture 22" descr="chi squared subscript alpha divided by 2 equals chi squared subscript 0.05 equals 90.531 and chi squared subscript open parentheses 1 minus alpha divided by 2 close parentheses equals chi squared subscript 0.95 equals 51.739.">
            <a:extLst>
              <a:ext uri="{FF2B5EF4-FFF2-40B4-BE49-F238E27FC236}">
                <a16:creationId xmlns:a16="http://schemas.microsoft.com/office/drawing/2014/main" id="{5221B43F-20A4-F907-0C9F-0113DF0E200A}"/>
              </a:ext>
            </a:extLst>
          </p:cNvPr>
          <p:cNvPicPr>
            <a:picLocks noChangeAspect="1"/>
          </p:cNvPicPr>
          <p:nvPr/>
        </p:nvPicPr>
        <p:blipFill>
          <a:blip r:embed="rId6"/>
          <a:stretch>
            <a:fillRect/>
          </a:stretch>
        </p:blipFill>
        <p:spPr>
          <a:xfrm>
            <a:off x="561387" y="3959012"/>
            <a:ext cx="6172200" cy="5334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8.5.4: Constructing a Confidence Interval for a Population Variance</a:t>
            </a:r>
            <a:r>
              <a:rPr lang="en-US" baseline="-25000" dirty="0"/>
              <a:t>5</a:t>
            </a:r>
            <a:endParaRPr dirty="0"/>
          </a:p>
        </p:txBody>
      </p:sp>
      <p:sp>
        <p:nvSpPr>
          <p:cNvPr id="4" name="TextBox 3">
            <a:extLst>
              <a:ext uri="{FF2B5EF4-FFF2-40B4-BE49-F238E27FC236}">
                <a16:creationId xmlns:a16="http://schemas.microsoft.com/office/drawing/2014/main" id="{D70FA5BB-A1F5-D269-E43F-1DA78AF91DDC}"/>
              </a:ext>
            </a:extLst>
          </p:cNvPr>
          <p:cNvSpPr txBox="1"/>
          <p:nvPr/>
        </p:nvSpPr>
        <p:spPr>
          <a:xfrm>
            <a:off x="2514600" y="1066800"/>
            <a:ext cx="4511040" cy="369332"/>
          </a:xfrm>
          <a:prstGeom prst="rect">
            <a:avLst/>
          </a:prstGeom>
          <a:noFill/>
        </p:spPr>
        <p:txBody>
          <a:bodyPr wrap="square">
            <a:spAutoFit/>
          </a:bodyPr>
          <a:lstStyle/>
          <a:p>
            <a:pPr algn="ctr">
              <a:defRPr sz="1800" b="1"/>
            </a:pPr>
            <a:r>
              <a:rPr lang="en-IN" sz="1800" dirty="0"/>
              <a:t>Area to the Right of the Critical Value of</a:t>
            </a:r>
            <a:endParaRPr lang="en-US" dirty="0"/>
          </a:p>
        </p:txBody>
      </p:sp>
      <p:pic>
        <p:nvPicPr>
          <p:cNvPr id="7" name="Picture 6" descr="chi squared">
            <a:extLst>
              <a:ext uri="{FF2B5EF4-FFF2-40B4-BE49-F238E27FC236}">
                <a16:creationId xmlns:a16="http://schemas.microsoft.com/office/drawing/2014/main" id="{202F0951-513F-152F-5203-0F46BA654509}"/>
              </a:ext>
            </a:extLst>
          </p:cNvPr>
          <p:cNvPicPr>
            <a:picLocks noChangeAspect="1"/>
          </p:cNvPicPr>
          <p:nvPr/>
        </p:nvPicPr>
        <p:blipFill>
          <a:blip r:embed="rId2"/>
          <a:stretch>
            <a:fillRect/>
          </a:stretch>
        </p:blipFill>
        <p:spPr>
          <a:xfrm>
            <a:off x="6705601" y="1017027"/>
            <a:ext cx="280000" cy="360000"/>
          </a:xfrm>
          <a:prstGeom prst="rect">
            <a:avLst/>
          </a:prstGeom>
        </p:spPr>
      </p:pic>
      <mc:AlternateContent xmlns:mc="http://schemas.openxmlformats.org/markup-compatibility/2006" xmlns:a14="http://schemas.microsoft.com/office/drawing/2010/main">
        <mc:Choice Requires="a14">
          <p:graphicFrame>
            <p:nvGraphicFramePr>
              <p:cNvPr id="3" name="Table Placeholder 2" descr="The table presents critical values for the chi-square distribution, with degrees of freedom (df) listed in the first column and significance levels (ranging from 0.995 to 0.005) as column headers. The table contains seven rows corresponding to df values of 40, 50, 60, 70, 80, and 90. &#10;&#10;&#10;&#10;A statistical table showing degrees of freedom (df) as 40, with corresponding critical values for significance levels: 0.995 is 20.707, 0.990 is 22.164, 0.975 is 24.433, 0.950 is 26.509, 0.900 is 29.051, 0.100 is 51.805, 0.050 is 55.758, 0.025 is 59.342, 0.010 is 63.691 and 0.005 is 66.766.&#10;&#10;A statistical table showing degrees of freedom (df) as 50, with corresponding critical values for significance levels: 0.995 is 27.991, 0.990 is 29.707, 0.975 is 32.357, 0.950 is 34.764, 0.900 is 37.689, 0.100 is 63.167, 0.050 is 67.505, 0.025 is 71.420, 0.010 is 76.154 and 0.005 is 79.490.&#10;&#10;A statistical table showing degrees of freedom (df) as 60, with corresponding critical values for significance levels: 0.995 is 35.534, 0.990 is 37.485, 0.975 is 40.482, 0.950 is 43.188, 0.900 is 46.459, 0.100 is 74.397, 0.050 is 79.082, 0.025 is 83.298, 0.010 is 88.379 and 0.005 is 91.952.&#10;&#10;A statistical table showing degrees of freedom (df) as 70, with corresponding critical values for significance levels: 0.995 is 43.275, 0.990 is 45.442, 0.975 is 48.758, 0.950 is 51.739, 0.900 is 55.329, 0.100 is 85.527, 0.050 is 90.531, 0.025 is 95.023, 0.010 is 100.425 and 0.005 is 104.215.&#10;&#10;A statistical table showing degrees of freedom (df) as 80, with corresponding critical values for significance levels: 0.995 is 51.172, 0.990 is 53.540, 0.975 is 57.153, 0.950 is 60.391, 0.900 is 64.278, 0.100 is 96.578, 0.050 is 101.879, 0.025 is 106.629, 0.010 is 112.329 and 0.005 is 116.321.&#10;&#10;A statistical table showing degrees of freedom (df) as 90, with corresponding critical values for significance levels: 0.995 is 59.196, 0.990 is 61.754, 0.975 is 65.647, 0.950 is 69.126, 0.900 is 73.291, 0.100 is 107.565, 0.050 is 113.145, 0.025 is 118.136, 0.010 is 124.116 and 0.005 is 128.299.&#10;&#10;Each cell provides the chi-square critical value for the corresponding degrees of freedom and significance level. Two values are highlighted in yellow: 51.739 (for df equals 70 at alpha equals 0.950) and 90.531 (for df equals 70 at alpha equals 0.050).&#10;"/>
              <p:cNvGraphicFramePr>
                <a:graphicFrameLocks noGrp="1"/>
              </p:cNvGraphicFramePr>
              <p:nvPr>
                <p:ph type="tbl" sz="quarter" idx="10"/>
                <p:extLst>
                  <p:ext uri="{D42A27DB-BD31-4B8C-83A1-F6EECF244321}">
                    <p14:modId xmlns:p14="http://schemas.microsoft.com/office/powerpoint/2010/main" val="3871887195"/>
                  </p:ext>
                </p:extLst>
              </p:nvPr>
            </p:nvGraphicFramePr>
            <p:xfrm>
              <a:off x="457200" y="1529080"/>
              <a:ext cx="8229600" cy="2595880"/>
            </p:xfrm>
            <a:graphic>
              <a:graphicData uri="http://schemas.openxmlformats.org/drawingml/2006/table">
                <a:tbl>
                  <a:tblPr firstRow="1" bandRow="1">
                    <a:tableStyleId>{5940675A-B579-460E-94D1-54222C63F5DA}</a:tableStyleId>
                  </a:tblPr>
                  <a:tblGrid>
                    <a:gridCol w="748145">
                      <a:extLst>
                        <a:ext uri="{9D8B030D-6E8A-4147-A177-3AD203B41FA5}">
                          <a16:colId xmlns:a16="http://schemas.microsoft.com/office/drawing/2014/main" val="20000"/>
                        </a:ext>
                      </a:extLst>
                    </a:gridCol>
                    <a:gridCol w="748145">
                      <a:extLst>
                        <a:ext uri="{9D8B030D-6E8A-4147-A177-3AD203B41FA5}">
                          <a16:colId xmlns:a16="http://schemas.microsoft.com/office/drawing/2014/main" val="20001"/>
                        </a:ext>
                      </a:extLst>
                    </a:gridCol>
                    <a:gridCol w="748145">
                      <a:extLst>
                        <a:ext uri="{9D8B030D-6E8A-4147-A177-3AD203B41FA5}">
                          <a16:colId xmlns:a16="http://schemas.microsoft.com/office/drawing/2014/main" val="20002"/>
                        </a:ext>
                      </a:extLst>
                    </a:gridCol>
                    <a:gridCol w="748145">
                      <a:extLst>
                        <a:ext uri="{9D8B030D-6E8A-4147-A177-3AD203B41FA5}">
                          <a16:colId xmlns:a16="http://schemas.microsoft.com/office/drawing/2014/main" val="20003"/>
                        </a:ext>
                      </a:extLst>
                    </a:gridCol>
                    <a:gridCol w="748145">
                      <a:extLst>
                        <a:ext uri="{9D8B030D-6E8A-4147-A177-3AD203B41FA5}">
                          <a16:colId xmlns:a16="http://schemas.microsoft.com/office/drawing/2014/main" val="20004"/>
                        </a:ext>
                      </a:extLst>
                    </a:gridCol>
                    <a:gridCol w="748145">
                      <a:extLst>
                        <a:ext uri="{9D8B030D-6E8A-4147-A177-3AD203B41FA5}">
                          <a16:colId xmlns:a16="http://schemas.microsoft.com/office/drawing/2014/main" val="20005"/>
                        </a:ext>
                      </a:extLst>
                    </a:gridCol>
                    <a:gridCol w="748145">
                      <a:extLst>
                        <a:ext uri="{9D8B030D-6E8A-4147-A177-3AD203B41FA5}">
                          <a16:colId xmlns:a16="http://schemas.microsoft.com/office/drawing/2014/main" val="20006"/>
                        </a:ext>
                      </a:extLst>
                    </a:gridCol>
                    <a:gridCol w="748145">
                      <a:extLst>
                        <a:ext uri="{9D8B030D-6E8A-4147-A177-3AD203B41FA5}">
                          <a16:colId xmlns:a16="http://schemas.microsoft.com/office/drawing/2014/main" val="20007"/>
                        </a:ext>
                      </a:extLst>
                    </a:gridCol>
                    <a:gridCol w="748145">
                      <a:extLst>
                        <a:ext uri="{9D8B030D-6E8A-4147-A177-3AD203B41FA5}">
                          <a16:colId xmlns:a16="http://schemas.microsoft.com/office/drawing/2014/main" val="20008"/>
                        </a:ext>
                      </a:extLst>
                    </a:gridCol>
                    <a:gridCol w="748145">
                      <a:extLst>
                        <a:ext uri="{9D8B030D-6E8A-4147-A177-3AD203B41FA5}">
                          <a16:colId xmlns:a16="http://schemas.microsoft.com/office/drawing/2014/main" val="20009"/>
                        </a:ext>
                      </a:extLst>
                    </a:gridCol>
                    <a:gridCol w="748150">
                      <a:extLst>
                        <a:ext uri="{9D8B030D-6E8A-4147-A177-3AD203B41FA5}">
                          <a16:colId xmlns:a16="http://schemas.microsoft.com/office/drawing/2014/main" val="20010"/>
                        </a:ext>
                      </a:extLst>
                    </a:gridCol>
                  </a:tblGrid>
                  <a:tr h="370840">
                    <a:tc>
                      <a:txBody>
                        <a:bodyPr/>
                        <a:lstStyle/>
                        <a:p>
                          <a:pPr algn="ctr">
                            <a:defRPr sz="1200" b="1">
                              <a:solidFill>
                                <a:schemeClr val="tx1"/>
                              </a:solidFill>
                            </a:defRPr>
                          </a:pPr>
                          <a14:m>
                            <m:oMathPara xmlns:m="http://schemas.openxmlformats.org/officeDocument/2006/math">
                              <m:oMathParaPr>
                                <m:jc m:val="centerGroup"/>
                              </m:oMathParaPr>
                              <m:oMath xmlns:m="http://schemas.openxmlformats.org/officeDocument/2006/math">
                                <m:r>
                                  <a:rPr sz="1200">
                                    <a:latin typeface="Cambria Math" panose="02040503050406030204" pitchFamily="18" charset="0"/>
                                  </a:rPr>
                                  <m:t>𝑑𝑓</m:t>
                                </m:r>
                              </m:oMath>
                            </m:oMathPara>
                          </a14:m>
                          <a:endParaRPr/>
                        </a:p>
                      </a:txBody>
                      <a:tcPr/>
                    </a:tc>
                    <a:tc>
                      <a:txBody>
                        <a:bodyPr/>
                        <a:lstStyle/>
                        <a:p>
                          <a:pPr algn="ctr">
                            <a:defRPr b="1">
                              <a:solidFill>
                                <a:schemeClr val="tx1"/>
                              </a:solidFill>
                            </a:defRPr>
                          </a:pPr>
                          <a:r>
                            <a:rPr sz="1200"/>
                            <a:t>0.995</a:t>
                          </a:r>
                          <a:endParaRPr sz="1200">
                            <a:latin typeface="Cambria Math"/>
                          </a:endParaRPr>
                        </a:p>
                      </a:txBody>
                      <a:tcPr/>
                    </a:tc>
                    <a:tc>
                      <a:txBody>
                        <a:bodyPr/>
                        <a:lstStyle/>
                        <a:p>
                          <a:pPr algn="ctr">
                            <a:defRPr b="1">
                              <a:solidFill>
                                <a:schemeClr val="tx1"/>
                              </a:solidFill>
                            </a:defRPr>
                          </a:pPr>
                          <a:r>
                            <a:rPr sz="1200"/>
                            <a:t>0.990</a:t>
                          </a:r>
                          <a:endParaRPr sz="1200">
                            <a:latin typeface="Cambria Math"/>
                          </a:endParaRPr>
                        </a:p>
                      </a:txBody>
                      <a:tcPr/>
                    </a:tc>
                    <a:tc>
                      <a:txBody>
                        <a:bodyPr/>
                        <a:lstStyle/>
                        <a:p>
                          <a:pPr algn="ctr">
                            <a:defRPr b="1">
                              <a:solidFill>
                                <a:schemeClr val="tx1"/>
                              </a:solidFill>
                            </a:defRPr>
                          </a:pPr>
                          <a:r>
                            <a:rPr sz="1200"/>
                            <a:t>0.975</a:t>
                          </a:r>
                          <a:endParaRPr sz="1200">
                            <a:latin typeface="Cambria Math"/>
                          </a:endParaRPr>
                        </a:p>
                      </a:txBody>
                      <a:tcPr/>
                    </a:tc>
                    <a:tc>
                      <a:txBody>
                        <a:bodyPr/>
                        <a:lstStyle/>
                        <a:p>
                          <a:pPr algn="ctr">
                            <a:defRPr b="1">
                              <a:solidFill>
                                <a:schemeClr val="tx1"/>
                              </a:solidFill>
                            </a:defRPr>
                          </a:pPr>
                          <a:r>
                            <a:rPr sz="1200"/>
                            <a:t>0.950</a:t>
                          </a:r>
                          <a:endParaRPr sz="1200">
                            <a:latin typeface="Cambria Math"/>
                          </a:endParaRPr>
                        </a:p>
                      </a:txBody>
                      <a:tcPr/>
                    </a:tc>
                    <a:tc>
                      <a:txBody>
                        <a:bodyPr/>
                        <a:lstStyle/>
                        <a:p>
                          <a:pPr algn="ctr">
                            <a:defRPr b="1">
                              <a:solidFill>
                                <a:schemeClr val="tx1"/>
                              </a:solidFill>
                            </a:defRPr>
                          </a:pPr>
                          <a:r>
                            <a:rPr sz="1200"/>
                            <a:t>0.900</a:t>
                          </a:r>
                          <a:endParaRPr sz="1200">
                            <a:latin typeface="Cambria Math"/>
                          </a:endParaRPr>
                        </a:p>
                      </a:txBody>
                      <a:tcPr/>
                    </a:tc>
                    <a:tc>
                      <a:txBody>
                        <a:bodyPr/>
                        <a:lstStyle/>
                        <a:p>
                          <a:pPr algn="ctr">
                            <a:defRPr b="1">
                              <a:solidFill>
                                <a:schemeClr val="tx1"/>
                              </a:solidFill>
                            </a:defRPr>
                          </a:pPr>
                          <a:r>
                            <a:rPr sz="1200"/>
                            <a:t>0.100</a:t>
                          </a:r>
                          <a:endParaRPr sz="1200">
                            <a:latin typeface="Cambria Math"/>
                          </a:endParaRPr>
                        </a:p>
                      </a:txBody>
                      <a:tcPr/>
                    </a:tc>
                    <a:tc>
                      <a:txBody>
                        <a:bodyPr/>
                        <a:lstStyle/>
                        <a:p>
                          <a:pPr algn="ctr">
                            <a:defRPr b="1">
                              <a:solidFill>
                                <a:schemeClr val="tx1"/>
                              </a:solidFill>
                            </a:defRPr>
                          </a:pPr>
                          <a:r>
                            <a:rPr sz="1200"/>
                            <a:t>0.050</a:t>
                          </a:r>
                          <a:endParaRPr sz="1200">
                            <a:latin typeface="Cambria Math"/>
                          </a:endParaRPr>
                        </a:p>
                      </a:txBody>
                      <a:tcPr/>
                    </a:tc>
                    <a:tc>
                      <a:txBody>
                        <a:bodyPr/>
                        <a:lstStyle/>
                        <a:p>
                          <a:pPr algn="ctr">
                            <a:defRPr b="1">
                              <a:solidFill>
                                <a:schemeClr val="tx1"/>
                              </a:solidFill>
                            </a:defRPr>
                          </a:pPr>
                          <a:r>
                            <a:rPr sz="1200"/>
                            <a:t>0.025</a:t>
                          </a:r>
                          <a:endParaRPr sz="1200">
                            <a:latin typeface="Cambria Math"/>
                          </a:endParaRPr>
                        </a:p>
                      </a:txBody>
                      <a:tcPr/>
                    </a:tc>
                    <a:tc>
                      <a:txBody>
                        <a:bodyPr/>
                        <a:lstStyle/>
                        <a:p>
                          <a:pPr algn="ctr">
                            <a:defRPr b="1">
                              <a:solidFill>
                                <a:schemeClr val="tx1"/>
                              </a:solidFill>
                            </a:defRPr>
                          </a:pPr>
                          <a:r>
                            <a:rPr sz="1200"/>
                            <a:t>0.010</a:t>
                          </a:r>
                          <a:endParaRPr sz="1200">
                            <a:latin typeface="Cambria Math"/>
                          </a:endParaRPr>
                        </a:p>
                      </a:txBody>
                      <a:tcPr/>
                    </a:tc>
                    <a:tc>
                      <a:txBody>
                        <a:bodyPr/>
                        <a:lstStyle/>
                        <a:p>
                          <a:pPr algn="ctr">
                            <a:defRPr b="1">
                              <a:solidFill>
                                <a:schemeClr val="tx1"/>
                              </a:solidFill>
                            </a:defRPr>
                          </a:pPr>
                          <a:r>
                            <a:rPr sz="1200" dirty="0"/>
                            <a:t>0.005</a:t>
                          </a:r>
                          <a:endParaRPr sz="1200" dirty="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200" dirty="0"/>
                            <a:t>40</a:t>
                          </a:r>
                          <a:endParaRPr sz="1200" dirty="0">
                            <a:latin typeface="Cambria Math"/>
                          </a:endParaRPr>
                        </a:p>
                      </a:txBody>
                      <a:tcPr/>
                    </a:tc>
                    <a:tc>
                      <a:txBody>
                        <a:bodyPr/>
                        <a:lstStyle/>
                        <a:p>
                          <a:pPr algn="ctr">
                            <a:defRPr>
                              <a:solidFill>
                                <a:schemeClr val="tx1"/>
                              </a:solidFill>
                            </a:defRPr>
                          </a:pPr>
                          <a:r>
                            <a:rPr sz="1200" dirty="0"/>
                            <a:t>20.707</a:t>
                          </a:r>
                          <a:endParaRPr sz="1200" dirty="0">
                            <a:latin typeface="Cambria Math"/>
                          </a:endParaRPr>
                        </a:p>
                      </a:txBody>
                      <a:tcPr/>
                    </a:tc>
                    <a:tc>
                      <a:txBody>
                        <a:bodyPr/>
                        <a:lstStyle/>
                        <a:p>
                          <a:pPr algn="ctr">
                            <a:defRPr>
                              <a:solidFill>
                                <a:schemeClr val="tx1"/>
                              </a:solidFill>
                            </a:defRPr>
                          </a:pPr>
                          <a:r>
                            <a:rPr sz="1200"/>
                            <a:t>22.164</a:t>
                          </a:r>
                          <a:endParaRPr sz="1200">
                            <a:latin typeface="Cambria Math"/>
                          </a:endParaRPr>
                        </a:p>
                      </a:txBody>
                      <a:tcPr/>
                    </a:tc>
                    <a:tc>
                      <a:txBody>
                        <a:bodyPr/>
                        <a:lstStyle/>
                        <a:p>
                          <a:pPr algn="ctr">
                            <a:defRPr>
                              <a:solidFill>
                                <a:schemeClr val="tx1"/>
                              </a:solidFill>
                            </a:defRPr>
                          </a:pPr>
                          <a:r>
                            <a:rPr sz="1200"/>
                            <a:t>24.433</a:t>
                          </a:r>
                          <a:endParaRPr sz="1200">
                            <a:latin typeface="Cambria Math"/>
                          </a:endParaRPr>
                        </a:p>
                      </a:txBody>
                      <a:tcPr/>
                    </a:tc>
                    <a:tc>
                      <a:txBody>
                        <a:bodyPr/>
                        <a:lstStyle/>
                        <a:p>
                          <a:pPr algn="ctr">
                            <a:defRPr>
                              <a:solidFill>
                                <a:schemeClr val="tx1"/>
                              </a:solidFill>
                            </a:defRPr>
                          </a:pPr>
                          <a:r>
                            <a:rPr sz="1200"/>
                            <a:t>26.509</a:t>
                          </a:r>
                          <a:endParaRPr sz="1200">
                            <a:latin typeface="Cambria Math"/>
                          </a:endParaRPr>
                        </a:p>
                      </a:txBody>
                      <a:tcPr/>
                    </a:tc>
                    <a:tc>
                      <a:txBody>
                        <a:bodyPr/>
                        <a:lstStyle/>
                        <a:p>
                          <a:pPr algn="ctr">
                            <a:defRPr>
                              <a:solidFill>
                                <a:schemeClr val="tx1"/>
                              </a:solidFill>
                            </a:defRPr>
                          </a:pPr>
                          <a:r>
                            <a:rPr sz="1200" dirty="0"/>
                            <a:t>29.051</a:t>
                          </a:r>
                          <a:endParaRPr sz="1200" dirty="0">
                            <a:latin typeface="Cambria Math"/>
                          </a:endParaRPr>
                        </a:p>
                      </a:txBody>
                      <a:tcPr/>
                    </a:tc>
                    <a:tc>
                      <a:txBody>
                        <a:bodyPr/>
                        <a:lstStyle/>
                        <a:p>
                          <a:pPr algn="ctr">
                            <a:defRPr>
                              <a:solidFill>
                                <a:schemeClr val="tx1"/>
                              </a:solidFill>
                            </a:defRPr>
                          </a:pPr>
                          <a:r>
                            <a:rPr sz="1200" dirty="0"/>
                            <a:t>51.805</a:t>
                          </a:r>
                          <a:endParaRPr sz="1200" dirty="0">
                            <a:latin typeface="Cambria Math"/>
                          </a:endParaRPr>
                        </a:p>
                      </a:txBody>
                      <a:tcPr/>
                    </a:tc>
                    <a:tc>
                      <a:txBody>
                        <a:bodyPr/>
                        <a:lstStyle/>
                        <a:p>
                          <a:pPr algn="ctr">
                            <a:defRPr>
                              <a:solidFill>
                                <a:schemeClr val="tx1"/>
                              </a:solidFill>
                            </a:defRPr>
                          </a:pPr>
                          <a:r>
                            <a:rPr sz="1200" dirty="0"/>
                            <a:t>55.758</a:t>
                          </a:r>
                          <a:endParaRPr sz="1200" dirty="0">
                            <a:latin typeface="Cambria Math"/>
                          </a:endParaRPr>
                        </a:p>
                      </a:txBody>
                      <a:tcPr/>
                    </a:tc>
                    <a:tc>
                      <a:txBody>
                        <a:bodyPr/>
                        <a:lstStyle/>
                        <a:p>
                          <a:pPr algn="ctr">
                            <a:defRPr>
                              <a:solidFill>
                                <a:schemeClr val="tx1"/>
                              </a:solidFill>
                            </a:defRPr>
                          </a:pPr>
                          <a:r>
                            <a:rPr sz="1200" dirty="0"/>
                            <a:t>59.342</a:t>
                          </a:r>
                          <a:endParaRPr sz="1200" dirty="0">
                            <a:latin typeface="Cambria Math"/>
                          </a:endParaRPr>
                        </a:p>
                      </a:txBody>
                      <a:tcPr/>
                    </a:tc>
                    <a:tc>
                      <a:txBody>
                        <a:bodyPr/>
                        <a:lstStyle/>
                        <a:p>
                          <a:pPr algn="ctr">
                            <a:defRPr>
                              <a:solidFill>
                                <a:schemeClr val="tx1"/>
                              </a:solidFill>
                            </a:defRPr>
                          </a:pPr>
                          <a:r>
                            <a:rPr sz="1200" dirty="0"/>
                            <a:t>63.691</a:t>
                          </a:r>
                          <a:endParaRPr sz="1200" dirty="0">
                            <a:latin typeface="Cambria Math"/>
                          </a:endParaRPr>
                        </a:p>
                      </a:txBody>
                      <a:tcPr/>
                    </a:tc>
                    <a:tc>
                      <a:txBody>
                        <a:bodyPr/>
                        <a:lstStyle/>
                        <a:p>
                          <a:pPr algn="ctr">
                            <a:defRPr>
                              <a:solidFill>
                                <a:schemeClr val="tx1"/>
                              </a:solidFill>
                            </a:defRPr>
                          </a:pPr>
                          <a:r>
                            <a:rPr sz="1200" dirty="0"/>
                            <a:t>66.766</a:t>
                          </a:r>
                          <a:endParaRPr sz="1200" dirty="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200"/>
                            <a:t>50</a:t>
                          </a:r>
                          <a:endParaRPr sz="1200">
                            <a:latin typeface="Cambria Math"/>
                          </a:endParaRPr>
                        </a:p>
                      </a:txBody>
                      <a:tcPr/>
                    </a:tc>
                    <a:tc>
                      <a:txBody>
                        <a:bodyPr/>
                        <a:lstStyle/>
                        <a:p>
                          <a:pPr algn="ctr">
                            <a:defRPr>
                              <a:solidFill>
                                <a:schemeClr val="tx1"/>
                              </a:solidFill>
                            </a:defRPr>
                          </a:pPr>
                          <a:r>
                            <a:rPr sz="1200" dirty="0"/>
                            <a:t>27.991</a:t>
                          </a:r>
                          <a:endParaRPr sz="1200" dirty="0">
                            <a:latin typeface="Cambria Math"/>
                          </a:endParaRPr>
                        </a:p>
                      </a:txBody>
                      <a:tcPr/>
                    </a:tc>
                    <a:tc>
                      <a:txBody>
                        <a:bodyPr/>
                        <a:lstStyle/>
                        <a:p>
                          <a:pPr algn="ctr">
                            <a:defRPr>
                              <a:solidFill>
                                <a:schemeClr val="tx1"/>
                              </a:solidFill>
                            </a:defRPr>
                          </a:pPr>
                          <a:r>
                            <a:rPr sz="1200" dirty="0"/>
                            <a:t>29.707</a:t>
                          </a:r>
                          <a:endParaRPr sz="1200" dirty="0">
                            <a:latin typeface="Cambria Math"/>
                          </a:endParaRPr>
                        </a:p>
                      </a:txBody>
                      <a:tcPr/>
                    </a:tc>
                    <a:tc>
                      <a:txBody>
                        <a:bodyPr/>
                        <a:lstStyle/>
                        <a:p>
                          <a:pPr algn="ctr">
                            <a:defRPr>
                              <a:solidFill>
                                <a:schemeClr val="tx1"/>
                              </a:solidFill>
                            </a:defRPr>
                          </a:pPr>
                          <a:r>
                            <a:rPr sz="1200" dirty="0"/>
                            <a:t>32.357</a:t>
                          </a:r>
                          <a:endParaRPr sz="1200" dirty="0">
                            <a:latin typeface="Cambria Math"/>
                          </a:endParaRPr>
                        </a:p>
                      </a:txBody>
                      <a:tcPr/>
                    </a:tc>
                    <a:tc>
                      <a:txBody>
                        <a:bodyPr/>
                        <a:lstStyle/>
                        <a:p>
                          <a:pPr algn="ctr">
                            <a:defRPr>
                              <a:solidFill>
                                <a:schemeClr val="tx1"/>
                              </a:solidFill>
                            </a:defRPr>
                          </a:pPr>
                          <a:r>
                            <a:rPr sz="1200" dirty="0"/>
                            <a:t>34.764</a:t>
                          </a:r>
                          <a:endParaRPr sz="1200" dirty="0">
                            <a:latin typeface="Cambria Math"/>
                          </a:endParaRPr>
                        </a:p>
                      </a:txBody>
                      <a:tcPr/>
                    </a:tc>
                    <a:tc>
                      <a:txBody>
                        <a:bodyPr/>
                        <a:lstStyle/>
                        <a:p>
                          <a:pPr algn="ctr">
                            <a:defRPr>
                              <a:solidFill>
                                <a:schemeClr val="tx1"/>
                              </a:solidFill>
                            </a:defRPr>
                          </a:pPr>
                          <a:r>
                            <a:rPr sz="1200"/>
                            <a:t>37.689</a:t>
                          </a:r>
                          <a:endParaRPr sz="1200">
                            <a:latin typeface="Cambria Math"/>
                          </a:endParaRPr>
                        </a:p>
                      </a:txBody>
                      <a:tcPr/>
                    </a:tc>
                    <a:tc>
                      <a:txBody>
                        <a:bodyPr/>
                        <a:lstStyle/>
                        <a:p>
                          <a:pPr algn="ctr">
                            <a:defRPr>
                              <a:solidFill>
                                <a:schemeClr val="tx1"/>
                              </a:solidFill>
                            </a:defRPr>
                          </a:pPr>
                          <a:r>
                            <a:rPr sz="1200" dirty="0"/>
                            <a:t>63.167</a:t>
                          </a:r>
                          <a:endParaRPr sz="1200" dirty="0">
                            <a:latin typeface="Cambria Math"/>
                          </a:endParaRPr>
                        </a:p>
                      </a:txBody>
                      <a:tcPr/>
                    </a:tc>
                    <a:tc>
                      <a:txBody>
                        <a:bodyPr/>
                        <a:lstStyle/>
                        <a:p>
                          <a:pPr algn="ctr">
                            <a:defRPr>
                              <a:solidFill>
                                <a:schemeClr val="tx1"/>
                              </a:solidFill>
                            </a:defRPr>
                          </a:pPr>
                          <a:r>
                            <a:rPr sz="1200" dirty="0"/>
                            <a:t>67.505</a:t>
                          </a:r>
                          <a:endParaRPr sz="1200" dirty="0">
                            <a:latin typeface="Cambria Math"/>
                          </a:endParaRPr>
                        </a:p>
                      </a:txBody>
                      <a:tcPr/>
                    </a:tc>
                    <a:tc>
                      <a:txBody>
                        <a:bodyPr/>
                        <a:lstStyle/>
                        <a:p>
                          <a:pPr algn="ctr">
                            <a:defRPr>
                              <a:solidFill>
                                <a:schemeClr val="tx1"/>
                              </a:solidFill>
                            </a:defRPr>
                          </a:pPr>
                          <a:r>
                            <a:rPr sz="1200" dirty="0"/>
                            <a:t>71.420</a:t>
                          </a:r>
                          <a:endParaRPr sz="1200" dirty="0">
                            <a:latin typeface="Cambria Math"/>
                          </a:endParaRPr>
                        </a:p>
                      </a:txBody>
                      <a:tcPr/>
                    </a:tc>
                    <a:tc>
                      <a:txBody>
                        <a:bodyPr/>
                        <a:lstStyle/>
                        <a:p>
                          <a:pPr algn="ctr">
                            <a:defRPr>
                              <a:solidFill>
                                <a:schemeClr val="tx1"/>
                              </a:solidFill>
                            </a:defRPr>
                          </a:pPr>
                          <a:r>
                            <a:rPr sz="1200" dirty="0"/>
                            <a:t>76.154</a:t>
                          </a:r>
                          <a:endParaRPr sz="1200" dirty="0">
                            <a:latin typeface="Cambria Math"/>
                          </a:endParaRPr>
                        </a:p>
                      </a:txBody>
                      <a:tcPr/>
                    </a:tc>
                    <a:tc>
                      <a:txBody>
                        <a:bodyPr/>
                        <a:lstStyle/>
                        <a:p>
                          <a:pPr algn="ctr">
                            <a:defRPr>
                              <a:solidFill>
                                <a:schemeClr val="tx1"/>
                              </a:solidFill>
                            </a:defRPr>
                          </a:pPr>
                          <a:r>
                            <a:rPr sz="1200" dirty="0"/>
                            <a:t>79.490</a:t>
                          </a:r>
                          <a:endParaRPr sz="1200" dirty="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200"/>
                            <a:t>60</a:t>
                          </a:r>
                          <a:endParaRPr sz="1200">
                            <a:latin typeface="Cambria Math"/>
                          </a:endParaRPr>
                        </a:p>
                      </a:txBody>
                      <a:tcPr/>
                    </a:tc>
                    <a:tc>
                      <a:txBody>
                        <a:bodyPr/>
                        <a:lstStyle/>
                        <a:p>
                          <a:pPr algn="ctr">
                            <a:defRPr>
                              <a:solidFill>
                                <a:schemeClr val="tx1"/>
                              </a:solidFill>
                            </a:defRPr>
                          </a:pPr>
                          <a:r>
                            <a:rPr sz="1200" dirty="0"/>
                            <a:t>35.534</a:t>
                          </a:r>
                          <a:endParaRPr sz="1200" dirty="0">
                            <a:latin typeface="Cambria Math"/>
                          </a:endParaRPr>
                        </a:p>
                      </a:txBody>
                      <a:tcPr/>
                    </a:tc>
                    <a:tc>
                      <a:txBody>
                        <a:bodyPr/>
                        <a:lstStyle/>
                        <a:p>
                          <a:pPr algn="ctr">
                            <a:defRPr>
                              <a:solidFill>
                                <a:schemeClr val="tx1"/>
                              </a:solidFill>
                            </a:defRPr>
                          </a:pPr>
                          <a:r>
                            <a:rPr sz="1200" dirty="0"/>
                            <a:t>37.485</a:t>
                          </a:r>
                          <a:endParaRPr sz="1200" dirty="0">
                            <a:latin typeface="Cambria Math"/>
                          </a:endParaRPr>
                        </a:p>
                      </a:txBody>
                      <a:tcPr/>
                    </a:tc>
                    <a:tc>
                      <a:txBody>
                        <a:bodyPr/>
                        <a:lstStyle/>
                        <a:p>
                          <a:pPr algn="ctr">
                            <a:defRPr>
                              <a:solidFill>
                                <a:schemeClr val="tx1"/>
                              </a:solidFill>
                            </a:defRPr>
                          </a:pPr>
                          <a:r>
                            <a:rPr sz="1200" dirty="0"/>
                            <a:t>40.482</a:t>
                          </a:r>
                          <a:endParaRPr sz="1200" dirty="0">
                            <a:latin typeface="Cambria Math"/>
                          </a:endParaRPr>
                        </a:p>
                      </a:txBody>
                      <a:tcPr/>
                    </a:tc>
                    <a:tc>
                      <a:txBody>
                        <a:bodyPr/>
                        <a:lstStyle/>
                        <a:p>
                          <a:pPr algn="ctr">
                            <a:defRPr>
                              <a:solidFill>
                                <a:schemeClr val="tx1"/>
                              </a:solidFill>
                            </a:defRPr>
                          </a:pPr>
                          <a:r>
                            <a:rPr sz="1200" dirty="0"/>
                            <a:t>43.188</a:t>
                          </a:r>
                          <a:endParaRPr sz="1200" dirty="0">
                            <a:latin typeface="Cambria Math"/>
                          </a:endParaRPr>
                        </a:p>
                      </a:txBody>
                      <a:tcPr/>
                    </a:tc>
                    <a:tc>
                      <a:txBody>
                        <a:bodyPr/>
                        <a:lstStyle/>
                        <a:p>
                          <a:pPr algn="ctr">
                            <a:defRPr>
                              <a:solidFill>
                                <a:schemeClr val="tx1"/>
                              </a:solidFill>
                            </a:defRPr>
                          </a:pPr>
                          <a:r>
                            <a:rPr sz="1200" dirty="0"/>
                            <a:t>46.459</a:t>
                          </a:r>
                          <a:endParaRPr sz="1200" dirty="0">
                            <a:latin typeface="Cambria Math"/>
                          </a:endParaRPr>
                        </a:p>
                      </a:txBody>
                      <a:tcPr/>
                    </a:tc>
                    <a:tc>
                      <a:txBody>
                        <a:bodyPr/>
                        <a:lstStyle/>
                        <a:p>
                          <a:pPr algn="ctr">
                            <a:defRPr>
                              <a:solidFill>
                                <a:schemeClr val="tx1"/>
                              </a:solidFill>
                            </a:defRPr>
                          </a:pPr>
                          <a:r>
                            <a:rPr sz="1200" dirty="0"/>
                            <a:t>74.397</a:t>
                          </a:r>
                          <a:endParaRPr sz="1200" dirty="0">
                            <a:latin typeface="Cambria Math"/>
                          </a:endParaRPr>
                        </a:p>
                      </a:txBody>
                      <a:tcPr/>
                    </a:tc>
                    <a:tc>
                      <a:txBody>
                        <a:bodyPr/>
                        <a:lstStyle/>
                        <a:p>
                          <a:pPr algn="ctr">
                            <a:defRPr>
                              <a:solidFill>
                                <a:schemeClr val="tx1"/>
                              </a:solidFill>
                            </a:defRPr>
                          </a:pPr>
                          <a:r>
                            <a:rPr sz="1200" dirty="0"/>
                            <a:t>79.082</a:t>
                          </a:r>
                          <a:endParaRPr sz="1200" dirty="0">
                            <a:latin typeface="Cambria Math"/>
                          </a:endParaRPr>
                        </a:p>
                      </a:txBody>
                      <a:tcPr/>
                    </a:tc>
                    <a:tc>
                      <a:txBody>
                        <a:bodyPr/>
                        <a:lstStyle/>
                        <a:p>
                          <a:pPr algn="ctr">
                            <a:defRPr>
                              <a:solidFill>
                                <a:schemeClr val="tx1"/>
                              </a:solidFill>
                            </a:defRPr>
                          </a:pPr>
                          <a:r>
                            <a:rPr sz="1200" dirty="0"/>
                            <a:t>83.298</a:t>
                          </a:r>
                          <a:endParaRPr sz="1200" dirty="0">
                            <a:latin typeface="Cambria Math"/>
                          </a:endParaRPr>
                        </a:p>
                      </a:txBody>
                      <a:tcPr/>
                    </a:tc>
                    <a:tc>
                      <a:txBody>
                        <a:bodyPr/>
                        <a:lstStyle/>
                        <a:p>
                          <a:pPr algn="ctr">
                            <a:defRPr>
                              <a:solidFill>
                                <a:schemeClr val="tx1"/>
                              </a:solidFill>
                            </a:defRPr>
                          </a:pPr>
                          <a:r>
                            <a:rPr sz="1200" dirty="0"/>
                            <a:t>88.379</a:t>
                          </a:r>
                          <a:endParaRPr sz="1200" dirty="0">
                            <a:latin typeface="Cambria Math"/>
                          </a:endParaRPr>
                        </a:p>
                      </a:txBody>
                      <a:tcPr/>
                    </a:tc>
                    <a:tc>
                      <a:txBody>
                        <a:bodyPr/>
                        <a:lstStyle/>
                        <a:p>
                          <a:pPr algn="ctr">
                            <a:defRPr>
                              <a:solidFill>
                                <a:schemeClr val="tx1"/>
                              </a:solidFill>
                            </a:defRPr>
                          </a:pPr>
                          <a:r>
                            <a:rPr sz="1200"/>
                            <a:t>91.952</a:t>
                          </a:r>
                          <a:endParaRPr sz="120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200"/>
                            <a:t>70</a:t>
                          </a:r>
                          <a:endParaRPr sz="1200">
                            <a:latin typeface="Cambria Math"/>
                          </a:endParaRPr>
                        </a:p>
                      </a:txBody>
                      <a:tcPr/>
                    </a:tc>
                    <a:tc>
                      <a:txBody>
                        <a:bodyPr/>
                        <a:lstStyle/>
                        <a:p>
                          <a:pPr algn="ctr">
                            <a:defRPr>
                              <a:solidFill>
                                <a:schemeClr val="tx1"/>
                              </a:solidFill>
                            </a:defRPr>
                          </a:pPr>
                          <a:r>
                            <a:rPr sz="1200" dirty="0"/>
                            <a:t>43.275</a:t>
                          </a:r>
                          <a:endParaRPr sz="1200" dirty="0">
                            <a:latin typeface="Cambria Math"/>
                          </a:endParaRPr>
                        </a:p>
                      </a:txBody>
                      <a:tcPr/>
                    </a:tc>
                    <a:tc>
                      <a:txBody>
                        <a:bodyPr/>
                        <a:lstStyle/>
                        <a:p>
                          <a:pPr algn="ctr">
                            <a:defRPr>
                              <a:solidFill>
                                <a:schemeClr val="tx1"/>
                              </a:solidFill>
                            </a:defRPr>
                          </a:pPr>
                          <a:r>
                            <a:rPr sz="1200"/>
                            <a:t>45.442</a:t>
                          </a:r>
                          <a:endParaRPr sz="1200">
                            <a:latin typeface="Cambria Math"/>
                          </a:endParaRPr>
                        </a:p>
                      </a:txBody>
                      <a:tcPr/>
                    </a:tc>
                    <a:tc>
                      <a:txBody>
                        <a:bodyPr/>
                        <a:lstStyle/>
                        <a:p>
                          <a:pPr algn="ctr">
                            <a:defRPr>
                              <a:solidFill>
                                <a:schemeClr val="tx1"/>
                              </a:solidFill>
                            </a:defRPr>
                          </a:pPr>
                          <a:r>
                            <a:rPr sz="1200" dirty="0"/>
                            <a:t>48.758</a:t>
                          </a:r>
                          <a:endParaRPr sz="1200" dirty="0">
                            <a:latin typeface="Cambria Math"/>
                          </a:endParaRPr>
                        </a:p>
                      </a:txBody>
                      <a:tcPr/>
                    </a:tc>
                    <a:tc>
                      <a:txBody>
                        <a:bodyPr/>
                        <a:lstStyle/>
                        <a:p>
                          <a:pPr algn="ctr">
                            <a:defRPr sz="1200">
                              <a:solidFill>
                                <a:schemeClr val="tx1"/>
                              </a:solidFill>
                            </a:defRPr>
                          </a:pPr>
                          <a:r>
                            <a:rPr sz="1200" dirty="0">
                              <a:highlight>
                                <a:srgbClr val="FFFF00"/>
                              </a:highlight>
                            </a:rPr>
                            <a:t>51.739</a:t>
                          </a:r>
                          <a:endParaRPr sz="1200" dirty="0">
                            <a:highlight>
                              <a:srgbClr val="FFFF00"/>
                            </a:highlight>
                            <a:latin typeface="Cambria Math"/>
                          </a:endParaRPr>
                        </a:p>
                      </a:txBody>
                      <a:tcPr/>
                    </a:tc>
                    <a:tc>
                      <a:txBody>
                        <a:bodyPr/>
                        <a:lstStyle/>
                        <a:p>
                          <a:pPr algn="ctr">
                            <a:defRPr>
                              <a:solidFill>
                                <a:schemeClr val="tx1"/>
                              </a:solidFill>
                            </a:defRPr>
                          </a:pPr>
                          <a:r>
                            <a:rPr sz="1200" dirty="0"/>
                            <a:t>55.329</a:t>
                          </a:r>
                          <a:endParaRPr sz="1200" dirty="0">
                            <a:latin typeface="Cambria Math"/>
                          </a:endParaRPr>
                        </a:p>
                      </a:txBody>
                      <a:tcPr/>
                    </a:tc>
                    <a:tc>
                      <a:txBody>
                        <a:bodyPr/>
                        <a:lstStyle/>
                        <a:p>
                          <a:pPr algn="ctr">
                            <a:defRPr>
                              <a:solidFill>
                                <a:schemeClr val="tx1"/>
                              </a:solidFill>
                            </a:defRPr>
                          </a:pPr>
                          <a:r>
                            <a:rPr sz="1200" dirty="0"/>
                            <a:t>85.527</a:t>
                          </a:r>
                          <a:endParaRPr sz="1200" dirty="0">
                            <a:latin typeface="Cambria Math"/>
                          </a:endParaRPr>
                        </a:p>
                      </a:txBody>
                      <a:tcPr/>
                    </a:tc>
                    <a:tc>
                      <a:txBody>
                        <a:bodyPr/>
                        <a:lstStyle/>
                        <a:p>
                          <a:pPr algn="ctr">
                            <a:defRPr sz="1200">
                              <a:solidFill>
                                <a:schemeClr val="tx1"/>
                              </a:solidFill>
                            </a:defRPr>
                          </a:pPr>
                          <a:r>
                            <a:rPr sz="1200" dirty="0">
                              <a:highlight>
                                <a:srgbClr val="FFFF00"/>
                              </a:highlight>
                            </a:rPr>
                            <a:t>90.531</a:t>
                          </a:r>
                          <a:endParaRPr sz="1200" dirty="0">
                            <a:highlight>
                              <a:srgbClr val="FFFF00"/>
                            </a:highlight>
                            <a:latin typeface="Cambria Math"/>
                          </a:endParaRPr>
                        </a:p>
                      </a:txBody>
                      <a:tcPr/>
                    </a:tc>
                    <a:tc>
                      <a:txBody>
                        <a:bodyPr/>
                        <a:lstStyle/>
                        <a:p>
                          <a:pPr algn="ctr">
                            <a:defRPr>
                              <a:solidFill>
                                <a:schemeClr val="tx1"/>
                              </a:solidFill>
                            </a:defRPr>
                          </a:pPr>
                          <a:r>
                            <a:rPr sz="1200" dirty="0"/>
                            <a:t>95.023</a:t>
                          </a:r>
                          <a:endParaRPr sz="1200" dirty="0">
                            <a:latin typeface="Cambria Math"/>
                          </a:endParaRPr>
                        </a:p>
                      </a:txBody>
                      <a:tcPr/>
                    </a:tc>
                    <a:tc>
                      <a:txBody>
                        <a:bodyPr/>
                        <a:lstStyle/>
                        <a:p>
                          <a:pPr algn="ctr">
                            <a:defRPr>
                              <a:solidFill>
                                <a:schemeClr val="tx1"/>
                              </a:solidFill>
                            </a:defRPr>
                          </a:pPr>
                          <a:r>
                            <a:rPr sz="1200" dirty="0"/>
                            <a:t>100.425</a:t>
                          </a:r>
                          <a:endParaRPr sz="1200" dirty="0">
                            <a:latin typeface="Cambria Math"/>
                          </a:endParaRPr>
                        </a:p>
                      </a:txBody>
                      <a:tcPr/>
                    </a:tc>
                    <a:tc>
                      <a:txBody>
                        <a:bodyPr/>
                        <a:lstStyle/>
                        <a:p>
                          <a:pPr algn="ctr">
                            <a:defRPr>
                              <a:solidFill>
                                <a:schemeClr val="tx1"/>
                              </a:solidFill>
                            </a:defRPr>
                          </a:pPr>
                          <a:r>
                            <a:rPr sz="1200" dirty="0"/>
                            <a:t>104.215</a:t>
                          </a:r>
                          <a:endParaRPr sz="1200" dirty="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200"/>
                            <a:t>80</a:t>
                          </a:r>
                          <a:endParaRPr sz="1200">
                            <a:latin typeface="Cambria Math"/>
                          </a:endParaRPr>
                        </a:p>
                      </a:txBody>
                      <a:tcPr/>
                    </a:tc>
                    <a:tc>
                      <a:txBody>
                        <a:bodyPr/>
                        <a:lstStyle/>
                        <a:p>
                          <a:pPr algn="ctr">
                            <a:defRPr>
                              <a:solidFill>
                                <a:schemeClr val="tx1"/>
                              </a:solidFill>
                            </a:defRPr>
                          </a:pPr>
                          <a:r>
                            <a:rPr sz="1200"/>
                            <a:t>51.172</a:t>
                          </a:r>
                          <a:endParaRPr sz="1200">
                            <a:latin typeface="Cambria Math"/>
                          </a:endParaRPr>
                        </a:p>
                      </a:txBody>
                      <a:tcPr/>
                    </a:tc>
                    <a:tc>
                      <a:txBody>
                        <a:bodyPr/>
                        <a:lstStyle/>
                        <a:p>
                          <a:pPr algn="ctr">
                            <a:defRPr>
                              <a:solidFill>
                                <a:schemeClr val="tx1"/>
                              </a:solidFill>
                            </a:defRPr>
                          </a:pPr>
                          <a:r>
                            <a:rPr sz="1200"/>
                            <a:t>53.540</a:t>
                          </a:r>
                          <a:endParaRPr sz="1200">
                            <a:latin typeface="Cambria Math"/>
                          </a:endParaRPr>
                        </a:p>
                      </a:txBody>
                      <a:tcPr/>
                    </a:tc>
                    <a:tc>
                      <a:txBody>
                        <a:bodyPr/>
                        <a:lstStyle/>
                        <a:p>
                          <a:pPr algn="ctr">
                            <a:defRPr>
                              <a:solidFill>
                                <a:schemeClr val="tx1"/>
                              </a:solidFill>
                            </a:defRPr>
                          </a:pPr>
                          <a:r>
                            <a:rPr sz="1200"/>
                            <a:t>57.153</a:t>
                          </a:r>
                          <a:endParaRPr sz="1200">
                            <a:latin typeface="Cambria Math"/>
                          </a:endParaRPr>
                        </a:p>
                      </a:txBody>
                      <a:tcPr/>
                    </a:tc>
                    <a:tc>
                      <a:txBody>
                        <a:bodyPr/>
                        <a:lstStyle/>
                        <a:p>
                          <a:pPr algn="ctr">
                            <a:defRPr>
                              <a:solidFill>
                                <a:schemeClr val="tx1"/>
                              </a:solidFill>
                            </a:defRPr>
                          </a:pPr>
                          <a:r>
                            <a:rPr sz="1200"/>
                            <a:t>60.391</a:t>
                          </a:r>
                          <a:endParaRPr sz="1200">
                            <a:latin typeface="Cambria Math"/>
                          </a:endParaRPr>
                        </a:p>
                      </a:txBody>
                      <a:tcPr/>
                    </a:tc>
                    <a:tc>
                      <a:txBody>
                        <a:bodyPr/>
                        <a:lstStyle/>
                        <a:p>
                          <a:pPr algn="ctr">
                            <a:defRPr>
                              <a:solidFill>
                                <a:schemeClr val="tx1"/>
                              </a:solidFill>
                            </a:defRPr>
                          </a:pPr>
                          <a:r>
                            <a:rPr sz="1200"/>
                            <a:t>64.278</a:t>
                          </a:r>
                          <a:endParaRPr sz="1200">
                            <a:latin typeface="Cambria Math"/>
                          </a:endParaRPr>
                        </a:p>
                      </a:txBody>
                      <a:tcPr/>
                    </a:tc>
                    <a:tc>
                      <a:txBody>
                        <a:bodyPr/>
                        <a:lstStyle/>
                        <a:p>
                          <a:pPr algn="ctr">
                            <a:defRPr>
                              <a:solidFill>
                                <a:schemeClr val="tx1"/>
                              </a:solidFill>
                            </a:defRPr>
                          </a:pPr>
                          <a:r>
                            <a:rPr sz="1200"/>
                            <a:t>96.578</a:t>
                          </a:r>
                          <a:endParaRPr sz="1200">
                            <a:latin typeface="Cambria Math"/>
                          </a:endParaRPr>
                        </a:p>
                      </a:txBody>
                      <a:tcPr/>
                    </a:tc>
                    <a:tc>
                      <a:txBody>
                        <a:bodyPr/>
                        <a:lstStyle/>
                        <a:p>
                          <a:pPr algn="ctr">
                            <a:defRPr>
                              <a:solidFill>
                                <a:schemeClr val="tx1"/>
                              </a:solidFill>
                            </a:defRPr>
                          </a:pPr>
                          <a:r>
                            <a:rPr sz="1200"/>
                            <a:t>101.879</a:t>
                          </a:r>
                          <a:endParaRPr sz="1200">
                            <a:latin typeface="Cambria Math"/>
                          </a:endParaRPr>
                        </a:p>
                      </a:txBody>
                      <a:tcPr/>
                    </a:tc>
                    <a:tc>
                      <a:txBody>
                        <a:bodyPr/>
                        <a:lstStyle/>
                        <a:p>
                          <a:pPr algn="ctr">
                            <a:defRPr>
                              <a:solidFill>
                                <a:schemeClr val="tx1"/>
                              </a:solidFill>
                            </a:defRPr>
                          </a:pPr>
                          <a:r>
                            <a:rPr sz="1200"/>
                            <a:t>106.629</a:t>
                          </a:r>
                          <a:endParaRPr sz="1200">
                            <a:latin typeface="Cambria Math"/>
                          </a:endParaRPr>
                        </a:p>
                      </a:txBody>
                      <a:tcPr/>
                    </a:tc>
                    <a:tc>
                      <a:txBody>
                        <a:bodyPr/>
                        <a:lstStyle/>
                        <a:p>
                          <a:pPr algn="ctr">
                            <a:defRPr>
                              <a:solidFill>
                                <a:schemeClr val="tx1"/>
                              </a:solidFill>
                            </a:defRPr>
                          </a:pPr>
                          <a:r>
                            <a:rPr sz="1200"/>
                            <a:t>112.329</a:t>
                          </a:r>
                          <a:endParaRPr sz="1200">
                            <a:latin typeface="Cambria Math"/>
                          </a:endParaRPr>
                        </a:p>
                      </a:txBody>
                      <a:tcPr/>
                    </a:tc>
                    <a:tc>
                      <a:txBody>
                        <a:bodyPr/>
                        <a:lstStyle/>
                        <a:p>
                          <a:pPr algn="ctr">
                            <a:defRPr>
                              <a:solidFill>
                                <a:schemeClr val="tx1"/>
                              </a:solidFill>
                            </a:defRPr>
                          </a:pPr>
                          <a:r>
                            <a:rPr sz="1200" dirty="0"/>
                            <a:t>116.321</a:t>
                          </a:r>
                          <a:endParaRPr sz="1200" dirty="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200"/>
                            <a:t>90</a:t>
                          </a:r>
                          <a:endParaRPr sz="1200">
                            <a:latin typeface="Cambria Math"/>
                          </a:endParaRPr>
                        </a:p>
                      </a:txBody>
                      <a:tcPr/>
                    </a:tc>
                    <a:tc>
                      <a:txBody>
                        <a:bodyPr/>
                        <a:lstStyle/>
                        <a:p>
                          <a:pPr algn="ctr">
                            <a:defRPr>
                              <a:solidFill>
                                <a:schemeClr val="tx1"/>
                              </a:solidFill>
                            </a:defRPr>
                          </a:pPr>
                          <a:r>
                            <a:rPr sz="1200"/>
                            <a:t>59.196</a:t>
                          </a:r>
                          <a:endParaRPr sz="1200">
                            <a:latin typeface="Cambria Math"/>
                          </a:endParaRPr>
                        </a:p>
                      </a:txBody>
                      <a:tcPr/>
                    </a:tc>
                    <a:tc>
                      <a:txBody>
                        <a:bodyPr/>
                        <a:lstStyle/>
                        <a:p>
                          <a:pPr algn="ctr">
                            <a:defRPr>
                              <a:solidFill>
                                <a:schemeClr val="tx1"/>
                              </a:solidFill>
                            </a:defRPr>
                          </a:pPr>
                          <a:r>
                            <a:rPr sz="1200"/>
                            <a:t>61.754</a:t>
                          </a:r>
                          <a:endParaRPr sz="1200">
                            <a:latin typeface="Cambria Math"/>
                          </a:endParaRPr>
                        </a:p>
                      </a:txBody>
                      <a:tcPr/>
                    </a:tc>
                    <a:tc>
                      <a:txBody>
                        <a:bodyPr/>
                        <a:lstStyle/>
                        <a:p>
                          <a:pPr algn="ctr">
                            <a:defRPr>
                              <a:solidFill>
                                <a:schemeClr val="tx1"/>
                              </a:solidFill>
                            </a:defRPr>
                          </a:pPr>
                          <a:r>
                            <a:rPr sz="1200"/>
                            <a:t>65.647</a:t>
                          </a:r>
                          <a:endParaRPr sz="1200">
                            <a:latin typeface="Cambria Math"/>
                          </a:endParaRPr>
                        </a:p>
                      </a:txBody>
                      <a:tcPr/>
                    </a:tc>
                    <a:tc>
                      <a:txBody>
                        <a:bodyPr/>
                        <a:lstStyle/>
                        <a:p>
                          <a:pPr algn="ctr">
                            <a:defRPr>
                              <a:solidFill>
                                <a:schemeClr val="tx1"/>
                              </a:solidFill>
                            </a:defRPr>
                          </a:pPr>
                          <a:r>
                            <a:rPr sz="1200"/>
                            <a:t>69.126</a:t>
                          </a:r>
                          <a:endParaRPr sz="1200">
                            <a:latin typeface="Cambria Math"/>
                          </a:endParaRPr>
                        </a:p>
                      </a:txBody>
                      <a:tcPr/>
                    </a:tc>
                    <a:tc>
                      <a:txBody>
                        <a:bodyPr/>
                        <a:lstStyle/>
                        <a:p>
                          <a:pPr algn="ctr">
                            <a:defRPr>
                              <a:solidFill>
                                <a:schemeClr val="tx1"/>
                              </a:solidFill>
                            </a:defRPr>
                          </a:pPr>
                          <a:r>
                            <a:rPr sz="1200"/>
                            <a:t>73.291</a:t>
                          </a:r>
                          <a:endParaRPr sz="1200">
                            <a:latin typeface="Cambria Math"/>
                          </a:endParaRPr>
                        </a:p>
                      </a:txBody>
                      <a:tcPr/>
                    </a:tc>
                    <a:tc>
                      <a:txBody>
                        <a:bodyPr/>
                        <a:lstStyle/>
                        <a:p>
                          <a:pPr algn="ctr">
                            <a:defRPr>
                              <a:solidFill>
                                <a:schemeClr val="tx1"/>
                              </a:solidFill>
                            </a:defRPr>
                          </a:pPr>
                          <a:r>
                            <a:rPr sz="1200"/>
                            <a:t>107.565</a:t>
                          </a:r>
                          <a:endParaRPr sz="1200">
                            <a:latin typeface="Cambria Math"/>
                          </a:endParaRPr>
                        </a:p>
                      </a:txBody>
                      <a:tcPr/>
                    </a:tc>
                    <a:tc>
                      <a:txBody>
                        <a:bodyPr/>
                        <a:lstStyle/>
                        <a:p>
                          <a:pPr algn="ctr">
                            <a:defRPr>
                              <a:solidFill>
                                <a:schemeClr val="tx1"/>
                              </a:solidFill>
                            </a:defRPr>
                          </a:pPr>
                          <a:r>
                            <a:rPr sz="1200"/>
                            <a:t>113.145</a:t>
                          </a:r>
                          <a:endParaRPr sz="1200">
                            <a:latin typeface="Cambria Math"/>
                          </a:endParaRPr>
                        </a:p>
                      </a:txBody>
                      <a:tcPr/>
                    </a:tc>
                    <a:tc>
                      <a:txBody>
                        <a:bodyPr/>
                        <a:lstStyle/>
                        <a:p>
                          <a:pPr algn="ctr">
                            <a:defRPr>
                              <a:solidFill>
                                <a:schemeClr val="tx1"/>
                              </a:solidFill>
                            </a:defRPr>
                          </a:pPr>
                          <a:r>
                            <a:rPr sz="1200"/>
                            <a:t>118.136</a:t>
                          </a:r>
                          <a:endParaRPr sz="1200">
                            <a:latin typeface="Cambria Math"/>
                          </a:endParaRPr>
                        </a:p>
                      </a:txBody>
                      <a:tcPr/>
                    </a:tc>
                    <a:tc>
                      <a:txBody>
                        <a:bodyPr/>
                        <a:lstStyle/>
                        <a:p>
                          <a:pPr algn="ctr">
                            <a:defRPr>
                              <a:solidFill>
                                <a:schemeClr val="tx1"/>
                              </a:solidFill>
                            </a:defRPr>
                          </a:pPr>
                          <a:r>
                            <a:rPr sz="1200"/>
                            <a:t>124.116</a:t>
                          </a:r>
                          <a:endParaRPr sz="1200">
                            <a:latin typeface="Cambria Math"/>
                          </a:endParaRPr>
                        </a:p>
                      </a:txBody>
                      <a:tcPr/>
                    </a:tc>
                    <a:tc>
                      <a:txBody>
                        <a:bodyPr/>
                        <a:lstStyle/>
                        <a:p>
                          <a:pPr algn="ctr">
                            <a:defRPr>
                              <a:solidFill>
                                <a:schemeClr val="tx1"/>
                              </a:solidFill>
                            </a:defRPr>
                          </a:pPr>
                          <a:r>
                            <a:rPr sz="1200" dirty="0"/>
                            <a:t>128.299</a:t>
                          </a:r>
                          <a:endParaRPr sz="1200" dirty="0">
                            <a:latin typeface="Cambria Math"/>
                          </a:endParaRPr>
                        </a:p>
                      </a:txBody>
                      <a:tcPr/>
                    </a:tc>
                    <a:extLst>
                      <a:ext uri="{0D108BD9-81ED-4DB2-BD59-A6C34878D82A}">
                        <a16:rowId xmlns:a16="http://schemas.microsoft.com/office/drawing/2014/main" val="10007"/>
                      </a:ext>
                    </a:extLst>
                  </a:tr>
                </a:tbl>
              </a:graphicData>
            </a:graphic>
          </p:graphicFrame>
        </mc:Choice>
        <mc:Fallback xmlns="">
          <p:graphicFrame>
            <p:nvGraphicFramePr>
              <p:cNvPr id="3" name="Table Placeholder 2" descr="The table presents critical values for the chi-square distribution, with degrees of freedom (df) listed in the first column and significance levels (ranging from 0.995 to 0.005) as column headers. The table contains seven rows corresponding to df values of 40, 50, 60, 70, 80, and 90. &#10;&#10;&#10;&#10;A statistical table showing degrees of freedom (df) as 40, with corresponding critical values for significance levels: 0.995 is 20.707, 0.990 is 22.164, 0.975 is 24.433, 0.950 is 26.509, 0.900 is 29.051, 0.100 is 51.805, 0.050 is 55.758, 0.025 is 59.342, 0.010 is 63.691 and 0.005 is 66.766.&#10;&#10;A statistical table showing degrees of freedom (df) as 50, with corresponding critical values for significance levels: 0.995 is 27.991, 0.990 is 29.707, 0.975 is 32.357, 0.950 is 34.764, 0.900 is 37.689, 0.100 is 63.167, 0.050 is 67.505, 0.025 is 71.420, 0.010 is 76.154 and 0.005 is 79.490.&#10;&#10;A statistical table showing degrees of freedom (df) as 60, with corresponding critical values for significance levels: 0.995 is 35.534, 0.990 is 37.485, 0.975 is 40.482, 0.950 is 43.188, 0.900 is 46.459, 0.100 is 74.397, 0.050 is 79.082, 0.025 is 83.298, 0.010 is 88.379 and 0.005 is 91.952.&#10;&#10;A statistical table showing degrees of freedom (df) as 70, with corresponding critical values for significance levels: 0.995 is 43.275, 0.990 is 45.442, 0.975 is 48.758, 0.950 is 51.739, 0.900 is 55.329, 0.100 is 85.527, 0.050 is 90.531, 0.025 is 95.023, 0.010 is 100.425 and 0.005 is 104.215.&#10;&#10;A statistical table showing degrees of freedom (df) as 80, with corresponding critical values for significance levels: 0.995 is 51.172, 0.990 is 53.540, 0.975 is 57.153, 0.950 is 60.391, 0.900 is 64.278, 0.100 is 96.578, 0.050 is 101.879, 0.025 is 106.629, 0.010 is 112.329 and 0.005 is 116.321.&#10;&#10;A statistical table showing degrees of freedom (df) as 90, with corresponding critical values for significance levels: 0.995 is 59.196, 0.990 is 61.754, 0.975 is 65.647, 0.950 is 69.126, 0.900 is 73.291, 0.100 is 107.565, 0.050 is 113.145, 0.025 is 118.136, 0.010 is 124.116 and 0.005 is 128.299.&#10;&#10;Each cell provides the chi-square critical value for the corresponding degrees of freedom and significance level. Two values are highlighted in yellow: 51.739 (for df equals 70 at alpha equals 0.950) and 90.531 (for df equals 70 at alpha equals 0.050).&#10;"/>
              <p:cNvGraphicFramePr>
                <a:graphicFrameLocks noGrp="1"/>
              </p:cNvGraphicFramePr>
              <p:nvPr>
                <p:ph type="tbl" sz="quarter" idx="10"/>
                <p:extLst>
                  <p:ext uri="{D42A27DB-BD31-4B8C-83A1-F6EECF244321}">
                    <p14:modId xmlns:p14="http://schemas.microsoft.com/office/powerpoint/2010/main" val="3871887195"/>
                  </p:ext>
                </p:extLst>
              </p:nvPr>
            </p:nvGraphicFramePr>
            <p:xfrm>
              <a:off x="457200" y="1529080"/>
              <a:ext cx="8229600" cy="2595880"/>
            </p:xfrm>
            <a:graphic>
              <a:graphicData uri="http://schemas.openxmlformats.org/drawingml/2006/table">
                <a:tbl>
                  <a:tblPr firstRow="1" bandRow="1">
                    <a:tableStyleId>{5940675A-B579-460E-94D1-54222C63F5DA}</a:tableStyleId>
                  </a:tblPr>
                  <a:tblGrid>
                    <a:gridCol w="748145">
                      <a:extLst>
                        <a:ext uri="{9D8B030D-6E8A-4147-A177-3AD203B41FA5}">
                          <a16:colId xmlns:a16="http://schemas.microsoft.com/office/drawing/2014/main" val="20000"/>
                        </a:ext>
                      </a:extLst>
                    </a:gridCol>
                    <a:gridCol w="748145">
                      <a:extLst>
                        <a:ext uri="{9D8B030D-6E8A-4147-A177-3AD203B41FA5}">
                          <a16:colId xmlns:a16="http://schemas.microsoft.com/office/drawing/2014/main" val="20001"/>
                        </a:ext>
                      </a:extLst>
                    </a:gridCol>
                    <a:gridCol w="748145">
                      <a:extLst>
                        <a:ext uri="{9D8B030D-6E8A-4147-A177-3AD203B41FA5}">
                          <a16:colId xmlns:a16="http://schemas.microsoft.com/office/drawing/2014/main" val="20002"/>
                        </a:ext>
                      </a:extLst>
                    </a:gridCol>
                    <a:gridCol w="748145">
                      <a:extLst>
                        <a:ext uri="{9D8B030D-6E8A-4147-A177-3AD203B41FA5}">
                          <a16:colId xmlns:a16="http://schemas.microsoft.com/office/drawing/2014/main" val="20003"/>
                        </a:ext>
                      </a:extLst>
                    </a:gridCol>
                    <a:gridCol w="748145">
                      <a:extLst>
                        <a:ext uri="{9D8B030D-6E8A-4147-A177-3AD203B41FA5}">
                          <a16:colId xmlns:a16="http://schemas.microsoft.com/office/drawing/2014/main" val="20004"/>
                        </a:ext>
                      </a:extLst>
                    </a:gridCol>
                    <a:gridCol w="748145">
                      <a:extLst>
                        <a:ext uri="{9D8B030D-6E8A-4147-A177-3AD203B41FA5}">
                          <a16:colId xmlns:a16="http://schemas.microsoft.com/office/drawing/2014/main" val="20005"/>
                        </a:ext>
                      </a:extLst>
                    </a:gridCol>
                    <a:gridCol w="748145">
                      <a:extLst>
                        <a:ext uri="{9D8B030D-6E8A-4147-A177-3AD203B41FA5}">
                          <a16:colId xmlns:a16="http://schemas.microsoft.com/office/drawing/2014/main" val="20006"/>
                        </a:ext>
                      </a:extLst>
                    </a:gridCol>
                    <a:gridCol w="748145">
                      <a:extLst>
                        <a:ext uri="{9D8B030D-6E8A-4147-A177-3AD203B41FA5}">
                          <a16:colId xmlns:a16="http://schemas.microsoft.com/office/drawing/2014/main" val="20007"/>
                        </a:ext>
                      </a:extLst>
                    </a:gridCol>
                    <a:gridCol w="748145">
                      <a:extLst>
                        <a:ext uri="{9D8B030D-6E8A-4147-A177-3AD203B41FA5}">
                          <a16:colId xmlns:a16="http://schemas.microsoft.com/office/drawing/2014/main" val="20008"/>
                        </a:ext>
                      </a:extLst>
                    </a:gridCol>
                    <a:gridCol w="748145">
                      <a:extLst>
                        <a:ext uri="{9D8B030D-6E8A-4147-A177-3AD203B41FA5}">
                          <a16:colId xmlns:a16="http://schemas.microsoft.com/office/drawing/2014/main" val="20009"/>
                        </a:ext>
                      </a:extLst>
                    </a:gridCol>
                    <a:gridCol w="748150">
                      <a:extLst>
                        <a:ext uri="{9D8B030D-6E8A-4147-A177-3AD203B41FA5}">
                          <a16:colId xmlns:a16="http://schemas.microsoft.com/office/drawing/2014/main" val="20010"/>
                        </a:ext>
                      </a:extLst>
                    </a:gridCol>
                  </a:tblGrid>
                  <a:tr h="370840">
                    <a:tc>
                      <a:txBody>
                        <a:bodyPr/>
                        <a:lstStyle/>
                        <a:p>
                          <a:endParaRPr lang="en-US"/>
                        </a:p>
                      </a:txBody>
                      <a:tcPr>
                        <a:blipFill>
                          <a:blip r:embed="rId4"/>
                          <a:stretch>
                            <a:fillRect l="-1626" t="-1639" r="-1000000" b="-603279"/>
                          </a:stretch>
                        </a:blipFill>
                      </a:tcPr>
                    </a:tc>
                    <a:tc>
                      <a:txBody>
                        <a:bodyPr/>
                        <a:lstStyle/>
                        <a:p>
                          <a:pPr algn="ctr">
                            <a:defRPr b="1">
                              <a:solidFill>
                                <a:schemeClr val="tx1"/>
                              </a:solidFill>
                            </a:defRPr>
                          </a:pPr>
                          <a:r>
                            <a:rPr sz="1200"/>
                            <a:t>0.995</a:t>
                          </a:r>
                          <a:endParaRPr sz="1200">
                            <a:latin typeface="Cambria Math"/>
                          </a:endParaRPr>
                        </a:p>
                      </a:txBody>
                      <a:tcPr/>
                    </a:tc>
                    <a:tc>
                      <a:txBody>
                        <a:bodyPr/>
                        <a:lstStyle/>
                        <a:p>
                          <a:pPr algn="ctr">
                            <a:defRPr b="1">
                              <a:solidFill>
                                <a:schemeClr val="tx1"/>
                              </a:solidFill>
                            </a:defRPr>
                          </a:pPr>
                          <a:r>
                            <a:rPr sz="1200"/>
                            <a:t>0.990</a:t>
                          </a:r>
                          <a:endParaRPr sz="1200">
                            <a:latin typeface="Cambria Math"/>
                          </a:endParaRPr>
                        </a:p>
                      </a:txBody>
                      <a:tcPr/>
                    </a:tc>
                    <a:tc>
                      <a:txBody>
                        <a:bodyPr/>
                        <a:lstStyle/>
                        <a:p>
                          <a:pPr algn="ctr">
                            <a:defRPr b="1">
                              <a:solidFill>
                                <a:schemeClr val="tx1"/>
                              </a:solidFill>
                            </a:defRPr>
                          </a:pPr>
                          <a:r>
                            <a:rPr sz="1200"/>
                            <a:t>0.975</a:t>
                          </a:r>
                          <a:endParaRPr sz="1200">
                            <a:latin typeface="Cambria Math"/>
                          </a:endParaRPr>
                        </a:p>
                      </a:txBody>
                      <a:tcPr/>
                    </a:tc>
                    <a:tc>
                      <a:txBody>
                        <a:bodyPr/>
                        <a:lstStyle/>
                        <a:p>
                          <a:pPr algn="ctr">
                            <a:defRPr b="1">
                              <a:solidFill>
                                <a:schemeClr val="tx1"/>
                              </a:solidFill>
                            </a:defRPr>
                          </a:pPr>
                          <a:r>
                            <a:rPr sz="1200"/>
                            <a:t>0.950</a:t>
                          </a:r>
                          <a:endParaRPr sz="1200">
                            <a:latin typeface="Cambria Math"/>
                          </a:endParaRPr>
                        </a:p>
                      </a:txBody>
                      <a:tcPr/>
                    </a:tc>
                    <a:tc>
                      <a:txBody>
                        <a:bodyPr/>
                        <a:lstStyle/>
                        <a:p>
                          <a:pPr algn="ctr">
                            <a:defRPr b="1">
                              <a:solidFill>
                                <a:schemeClr val="tx1"/>
                              </a:solidFill>
                            </a:defRPr>
                          </a:pPr>
                          <a:r>
                            <a:rPr sz="1200"/>
                            <a:t>0.900</a:t>
                          </a:r>
                          <a:endParaRPr sz="1200">
                            <a:latin typeface="Cambria Math"/>
                          </a:endParaRPr>
                        </a:p>
                      </a:txBody>
                      <a:tcPr/>
                    </a:tc>
                    <a:tc>
                      <a:txBody>
                        <a:bodyPr/>
                        <a:lstStyle/>
                        <a:p>
                          <a:pPr algn="ctr">
                            <a:defRPr b="1">
                              <a:solidFill>
                                <a:schemeClr val="tx1"/>
                              </a:solidFill>
                            </a:defRPr>
                          </a:pPr>
                          <a:r>
                            <a:rPr sz="1200"/>
                            <a:t>0.100</a:t>
                          </a:r>
                          <a:endParaRPr sz="1200">
                            <a:latin typeface="Cambria Math"/>
                          </a:endParaRPr>
                        </a:p>
                      </a:txBody>
                      <a:tcPr/>
                    </a:tc>
                    <a:tc>
                      <a:txBody>
                        <a:bodyPr/>
                        <a:lstStyle/>
                        <a:p>
                          <a:pPr algn="ctr">
                            <a:defRPr b="1">
                              <a:solidFill>
                                <a:schemeClr val="tx1"/>
                              </a:solidFill>
                            </a:defRPr>
                          </a:pPr>
                          <a:r>
                            <a:rPr sz="1200"/>
                            <a:t>0.050</a:t>
                          </a:r>
                          <a:endParaRPr sz="1200">
                            <a:latin typeface="Cambria Math"/>
                          </a:endParaRPr>
                        </a:p>
                      </a:txBody>
                      <a:tcPr/>
                    </a:tc>
                    <a:tc>
                      <a:txBody>
                        <a:bodyPr/>
                        <a:lstStyle/>
                        <a:p>
                          <a:pPr algn="ctr">
                            <a:defRPr b="1">
                              <a:solidFill>
                                <a:schemeClr val="tx1"/>
                              </a:solidFill>
                            </a:defRPr>
                          </a:pPr>
                          <a:r>
                            <a:rPr sz="1200"/>
                            <a:t>0.025</a:t>
                          </a:r>
                          <a:endParaRPr sz="1200">
                            <a:latin typeface="Cambria Math"/>
                          </a:endParaRPr>
                        </a:p>
                      </a:txBody>
                      <a:tcPr/>
                    </a:tc>
                    <a:tc>
                      <a:txBody>
                        <a:bodyPr/>
                        <a:lstStyle/>
                        <a:p>
                          <a:pPr algn="ctr">
                            <a:defRPr b="1">
                              <a:solidFill>
                                <a:schemeClr val="tx1"/>
                              </a:solidFill>
                            </a:defRPr>
                          </a:pPr>
                          <a:r>
                            <a:rPr sz="1200"/>
                            <a:t>0.010</a:t>
                          </a:r>
                          <a:endParaRPr sz="1200">
                            <a:latin typeface="Cambria Math"/>
                          </a:endParaRPr>
                        </a:p>
                      </a:txBody>
                      <a:tcPr/>
                    </a:tc>
                    <a:tc>
                      <a:txBody>
                        <a:bodyPr/>
                        <a:lstStyle/>
                        <a:p>
                          <a:pPr algn="ctr">
                            <a:defRPr b="1">
                              <a:solidFill>
                                <a:schemeClr val="tx1"/>
                              </a:solidFill>
                            </a:defRPr>
                          </a:pPr>
                          <a:r>
                            <a:rPr sz="1200" dirty="0"/>
                            <a:t>0.005</a:t>
                          </a:r>
                          <a:endParaRPr sz="1200" dirty="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200" dirty="0"/>
                            <a:t>40</a:t>
                          </a:r>
                          <a:endParaRPr sz="1200" dirty="0">
                            <a:latin typeface="Cambria Math"/>
                          </a:endParaRPr>
                        </a:p>
                      </a:txBody>
                      <a:tcPr/>
                    </a:tc>
                    <a:tc>
                      <a:txBody>
                        <a:bodyPr/>
                        <a:lstStyle/>
                        <a:p>
                          <a:pPr algn="ctr">
                            <a:defRPr>
                              <a:solidFill>
                                <a:schemeClr val="tx1"/>
                              </a:solidFill>
                            </a:defRPr>
                          </a:pPr>
                          <a:r>
                            <a:rPr sz="1200" dirty="0"/>
                            <a:t>20.707</a:t>
                          </a:r>
                          <a:endParaRPr sz="1200" dirty="0">
                            <a:latin typeface="Cambria Math"/>
                          </a:endParaRPr>
                        </a:p>
                      </a:txBody>
                      <a:tcPr/>
                    </a:tc>
                    <a:tc>
                      <a:txBody>
                        <a:bodyPr/>
                        <a:lstStyle/>
                        <a:p>
                          <a:pPr algn="ctr">
                            <a:defRPr>
                              <a:solidFill>
                                <a:schemeClr val="tx1"/>
                              </a:solidFill>
                            </a:defRPr>
                          </a:pPr>
                          <a:r>
                            <a:rPr sz="1200"/>
                            <a:t>22.164</a:t>
                          </a:r>
                          <a:endParaRPr sz="1200">
                            <a:latin typeface="Cambria Math"/>
                          </a:endParaRPr>
                        </a:p>
                      </a:txBody>
                      <a:tcPr/>
                    </a:tc>
                    <a:tc>
                      <a:txBody>
                        <a:bodyPr/>
                        <a:lstStyle/>
                        <a:p>
                          <a:pPr algn="ctr">
                            <a:defRPr>
                              <a:solidFill>
                                <a:schemeClr val="tx1"/>
                              </a:solidFill>
                            </a:defRPr>
                          </a:pPr>
                          <a:r>
                            <a:rPr sz="1200"/>
                            <a:t>24.433</a:t>
                          </a:r>
                          <a:endParaRPr sz="1200">
                            <a:latin typeface="Cambria Math"/>
                          </a:endParaRPr>
                        </a:p>
                      </a:txBody>
                      <a:tcPr/>
                    </a:tc>
                    <a:tc>
                      <a:txBody>
                        <a:bodyPr/>
                        <a:lstStyle/>
                        <a:p>
                          <a:pPr algn="ctr">
                            <a:defRPr>
                              <a:solidFill>
                                <a:schemeClr val="tx1"/>
                              </a:solidFill>
                            </a:defRPr>
                          </a:pPr>
                          <a:r>
                            <a:rPr sz="1200"/>
                            <a:t>26.509</a:t>
                          </a:r>
                          <a:endParaRPr sz="1200">
                            <a:latin typeface="Cambria Math"/>
                          </a:endParaRPr>
                        </a:p>
                      </a:txBody>
                      <a:tcPr/>
                    </a:tc>
                    <a:tc>
                      <a:txBody>
                        <a:bodyPr/>
                        <a:lstStyle/>
                        <a:p>
                          <a:pPr algn="ctr">
                            <a:defRPr>
                              <a:solidFill>
                                <a:schemeClr val="tx1"/>
                              </a:solidFill>
                            </a:defRPr>
                          </a:pPr>
                          <a:r>
                            <a:rPr sz="1200" dirty="0"/>
                            <a:t>29.051</a:t>
                          </a:r>
                          <a:endParaRPr sz="1200" dirty="0">
                            <a:latin typeface="Cambria Math"/>
                          </a:endParaRPr>
                        </a:p>
                      </a:txBody>
                      <a:tcPr/>
                    </a:tc>
                    <a:tc>
                      <a:txBody>
                        <a:bodyPr/>
                        <a:lstStyle/>
                        <a:p>
                          <a:pPr algn="ctr">
                            <a:defRPr>
                              <a:solidFill>
                                <a:schemeClr val="tx1"/>
                              </a:solidFill>
                            </a:defRPr>
                          </a:pPr>
                          <a:r>
                            <a:rPr sz="1200" dirty="0"/>
                            <a:t>51.805</a:t>
                          </a:r>
                          <a:endParaRPr sz="1200" dirty="0">
                            <a:latin typeface="Cambria Math"/>
                          </a:endParaRPr>
                        </a:p>
                      </a:txBody>
                      <a:tcPr/>
                    </a:tc>
                    <a:tc>
                      <a:txBody>
                        <a:bodyPr/>
                        <a:lstStyle/>
                        <a:p>
                          <a:pPr algn="ctr">
                            <a:defRPr>
                              <a:solidFill>
                                <a:schemeClr val="tx1"/>
                              </a:solidFill>
                            </a:defRPr>
                          </a:pPr>
                          <a:r>
                            <a:rPr sz="1200" dirty="0"/>
                            <a:t>55.758</a:t>
                          </a:r>
                          <a:endParaRPr sz="1200" dirty="0">
                            <a:latin typeface="Cambria Math"/>
                          </a:endParaRPr>
                        </a:p>
                      </a:txBody>
                      <a:tcPr/>
                    </a:tc>
                    <a:tc>
                      <a:txBody>
                        <a:bodyPr/>
                        <a:lstStyle/>
                        <a:p>
                          <a:pPr algn="ctr">
                            <a:defRPr>
                              <a:solidFill>
                                <a:schemeClr val="tx1"/>
                              </a:solidFill>
                            </a:defRPr>
                          </a:pPr>
                          <a:r>
                            <a:rPr sz="1200" dirty="0"/>
                            <a:t>59.342</a:t>
                          </a:r>
                          <a:endParaRPr sz="1200" dirty="0">
                            <a:latin typeface="Cambria Math"/>
                          </a:endParaRPr>
                        </a:p>
                      </a:txBody>
                      <a:tcPr/>
                    </a:tc>
                    <a:tc>
                      <a:txBody>
                        <a:bodyPr/>
                        <a:lstStyle/>
                        <a:p>
                          <a:pPr algn="ctr">
                            <a:defRPr>
                              <a:solidFill>
                                <a:schemeClr val="tx1"/>
                              </a:solidFill>
                            </a:defRPr>
                          </a:pPr>
                          <a:r>
                            <a:rPr sz="1200" dirty="0"/>
                            <a:t>63.691</a:t>
                          </a:r>
                          <a:endParaRPr sz="1200" dirty="0">
                            <a:latin typeface="Cambria Math"/>
                          </a:endParaRPr>
                        </a:p>
                      </a:txBody>
                      <a:tcPr/>
                    </a:tc>
                    <a:tc>
                      <a:txBody>
                        <a:bodyPr/>
                        <a:lstStyle/>
                        <a:p>
                          <a:pPr algn="ctr">
                            <a:defRPr>
                              <a:solidFill>
                                <a:schemeClr val="tx1"/>
                              </a:solidFill>
                            </a:defRPr>
                          </a:pPr>
                          <a:r>
                            <a:rPr sz="1200" dirty="0"/>
                            <a:t>66.766</a:t>
                          </a:r>
                          <a:endParaRPr sz="1200" dirty="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200"/>
                            <a:t>50</a:t>
                          </a:r>
                          <a:endParaRPr sz="1200">
                            <a:latin typeface="Cambria Math"/>
                          </a:endParaRPr>
                        </a:p>
                      </a:txBody>
                      <a:tcPr/>
                    </a:tc>
                    <a:tc>
                      <a:txBody>
                        <a:bodyPr/>
                        <a:lstStyle/>
                        <a:p>
                          <a:pPr algn="ctr">
                            <a:defRPr>
                              <a:solidFill>
                                <a:schemeClr val="tx1"/>
                              </a:solidFill>
                            </a:defRPr>
                          </a:pPr>
                          <a:r>
                            <a:rPr sz="1200" dirty="0"/>
                            <a:t>27.991</a:t>
                          </a:r>
                          <a:endParaRPr sz="1200" dirty="0">
                            <a:latin typeface="Cambria Math"/>
                          </a:endParaRPr>
                        </a:p>
                      </a:txBody>
                      <a:tcPr/>
                    </a:tc>
                    <a:tc>
                      <a:txBody>
                        <a:bodyPr/>
                        <a:lstStyle/>
                        <a:p>
                          <a:pPr algn="ctr">
                            <a:defRPr>
                              <a:solidFill>
                                <a:schemeClr val="tx1"/>
                              </a:solidFill>
                            </a:defRPr>
                          </a:pPr>
                          <a:r>
                            <a:rPr sz="1200" dirty="0"/>
                            <a:t>29.707</a:t>
                          </a:r>
                          <a:endParaRPr sz="1200" dirty="0">
                            <a:latin typeface="Cambria Math"/>
                          </a:endParaRPr>
                        </a:p>
                      </a:txBody>
                      <a:tcPr/>
                    </a:tc>
                    <a:tc>
                      <a:txBody>
                        <a:bodyPr/>
                        <a:lstStyle/>
                        <a:p>
                          <a:pPr algn="ctr">
                            <a:defRPr>
                              <a:solidFill>
                                <a:schemeClr val="tx1"/>
                              </a:solidFill>
                            </a:defRPr>
                          </a:pPr>
                          <a:r>
                            <a:rPr sz="1200" dirty="0"/>
                            <a:t>32.357</a:t>
                          </a:r>
                          <a:endParaRPr sz="1200" dirty="0">
                            <a:latin typeface="Cambria Math"/>
                          </a:endParaRPr>
                        </a:p>
                      </a:txBody>
                      <a:tcPr/>
                    </a:tc>
                    <a:tc>
                      <a:txBody>
                        <a:bodyPr/>
                        <a:lstStyle/>
                        <a:p>
                          <a:pPr algn="ctr">
                            <a:defRPr>
                              <a:solidFill>
                                <a:schemeClr val="tx1"/>
                              </a:solidFill>
                            </a:defRPr>
                          </a:pPr>
                          <a:r>
                            <a:rPr sz="1200" dirty="0"/>
                            <a:t>34.764</a:t>
                          </a:r>
                          <a:endParaRPr sz="1200" dirty="0">
                            <a:latin typeface="Cambria Math"/>
                          </a:endParaRPr>
                        </a:p>
                      </a:txBody>
                      <a:tcPr/>
                    </a:tc>
                    <a:tc>
                      <a:txBody>
                        <a:bodyPr/>
                        <a:lstStyle/>
                        <a:p>
                          <a:pPr algn="ctr">
                            <a:defRPr>
                              <a:solidFill>
                                <a:schemeClr val="tx1"/>
                              </a:solidFill>
                            </a:defRPr>
                          </a:pPr>
                          <a:r>
                            <a:rPr sz="1200"/>
                            <a:t>37.689</a:t>
                          </a:r>
                          <a:endParaRPr sz="1200">
                            <a:latin typeface="Cambria Math"/>
                          </a:endParaRPr>
                        </a:p>
                      </a:txBody>
                      <a:tcPr/>
                    </a:tc>
                    <a:tc>
                      <a:txBody>
                        <a:bodyPr/>
                        <a:lstStyle/>
                        <a:p>
                          <a:pPr algn="ctr">
                            <a:defRPr>
                              <a:solidFill>
                                <a:schemeClr val="tx1"/>
                              </a:solidFill>
                            </a:defRPr>
                          </a:pPr>
                          <a:r>
                            <a:rPr sz="1200" dirty="0"/>
                            <a:t>63.167</a:t>
                          </a:r>
                          <a:endParaRPr sz="1200" dirty="0">
                            <a:latin typeface="Cambria Math"/>
                          </a:endParaRPr>
                        </a:p>
                      </a:txBody>
                      <a:tcPr/>
                    </a:tc>
                    <a:tc>
                      <a:txBody>
                        <a:bodyPr/>
                        <a:lstStyle/>
                        <a:p>
                          <a:pPr algn="ctr">
                            <a:defRPr>
                              <a:solidFill>
                                <a:schemeClr val="tx1"/>
                              </a:solidFill>
                            </a:defRPr>
                          </a:pPr>
                          <a:r>
                            <a:rPr sz="1200" dirty="0"/>
                            <a:t>67.505</a:t>
                          </a:r>
                          <a:endParaRPr sz="1200" dirty="0">
                            <a:latin typeface="Cambria Math"/>
                          </a:endParaRPr>
                        </a:p>
                      </a:txBody>
                      <a:tcPr/>
                    </a:tc>
                    <a:tc>
                      <a:txBody>
                        <a:bodyPr/>
                        <a:lstStyle/>
                        <a:p>
                          <a:pPr algn="ctr">
                            <a:defRPr>
                              <a:solidFill>
                                <a:schemeClr val="tx1"/>
                              </a:solidFill>
                            </a:defRPr>
                          </a:pPr>
                          <a:r>
                            <a:rPr sz="1200" dirty="0"/>
                            <a:t>71.420</a:t>
                          </a:r>
                          <a:endParaRPr sz="1200" dirty="0">
                            <a:latin typeface="Cambria Math"/>
                          </a:endParaRPr>
                        </a:p>
                      </a:txBody>
                      <a:tcPr/>
                    </a:tc>
                    <a:tc>
                      <a:txBody>
                        <a:bodyPr/>
                        <a:lstStyle/>
                        <a:p>
                          <a:pPr algn="ctr">
                            <a:defRPr>
                              <a:solidFill>
                                <a:schemeClr val="tx1"/>
                              </a:solidFill>
                            </a:defRPr>
                          </a:pPr>
                          <a:r>
                            <a:rPr sz="1200" dirty="0"/>
                            <a:t>76.154</a:t>
                          </a:r>
                          <a:endParaRPr sz="1200" dirty="0">
                            <a:latin typeface="Cambria Math"/>
                          </a:endParaRPr>
                        </a:p>
                      </a:txBody>
                      <a:tcPr/>
                    </a:tc>
                    <a:tc>
                      <a:txBody>
                        <a:bodyPr/>
                        <a:lstStyle/>
                        <a:p>
                          <a:pPr algn="ctr">
                            <a:defRPr>
                              <a:solidFill>
                                <a:schemeClr val="tx1"/>
                              </a:solidFill>
                            </a:defRPr>
                          </a:pPr>
                          <a:r>
                            <a:rPr sz="1200" dirty="0"/>
                            <a:t>79.490</a:t>
                          </a:r>
                          <a:endParaRPr sz="1200" dirty="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200"/>
                            <a:t>60</a:t>
                          </a:r>
                          <a:endParaRPr sz="1200">
                            <a:latin typeface="Cambria Math"/>
                          </a:endParaRPr>
                        </a:p>
                      </a:txBody>
                      <a:tcPr/>
                    </a:tc>
                    <a:tc>
                      <a:txBody>
                        <a:bodyPr/>
                        <a:lstStyle/>
                        <a:p>
                          <a:pPr algn="ctr">
                            <a:defRPr>
                              <a:solidFill>
                                <a:schemeClr val="tx1"/>
                              </a:solidFill>
                            </a:defRPr>
                          </a:pPr>
                          <a:r>
                            <a:rPr sz="1200" dirty="0"/>
                            <a:t>35.534</a:t>
                          </a:r>
                          <a:endParaRPr sz="1200" dirty="0">
                            <a:latin typeface="Cambria Math"/>
                          </a:endParaRPr>
                        </a:p>
                      </a:txBody>
                      <a:tcPr/>
                    </a:tc>
                    <a:tc>
                      <a:txBody>
                        <a:bodyPr/>
                        <a:lstStyle/>
                        <a:p>
                          <a:pPr algn="ctr">
                            <a:defRPr>
                              <a:solidFill>
                                <a:schemeClr val="tx1"/>
                              </a:solidFill>
                            </a:defRPr>
                          </a:pPr>
                          <a:r>
                            <a:rPr sz="1200" dirty="0"/>
                            <a:t>37.485</a:t>
                          </a:r>
                          <a:endParaRPr sz="1200" dirty="0">
                            <a:latin typeface="Cambria Math"/>
                          </a:endParaRPr>
                        </a:p>
                      </a:txBody>
                      <a:tcPr/>
                    </a:tc>
                    <a:tc>
                      <a:txBody>
                        <a:bodyPr/>
                        <a:lstStyle/>
                        <a:p>
                          <a:pPr algn="ctr">
                            <a:defRPr>
                              <a:solidFill>
                                <a:schemeClr val="tx1"/>
                              </a:solidFill>
                            </a:defRPr>
                          </a:pPr>
                          <a:r>
                            <a:rPr sz="1200" dirty="0"/>
                            <a:t>40.482</a:t>
                          </a:r>
                          <a:endParaRPr sz="1200" dirty="0">
                            <a:latin typeface="Cambria Math"/>
                          </a:endParaRPr>
                        </a:p>
                      </a:txBody>
                      <a:tcPr/>
                    </a:tc>
                    <a:tc>
                      <a:txBody>
                        <a:bodyPr/>
                        <a:lstStyle/>
                        <a:p>
                          <a:pPr algn="ctr">
                            <a:defRPr>
                              <a:solidFill>
                                <a:schemeClr val="tx1"/>
                              </a:solidFill>
                            </a:defRPr>
                          </a:pPr>
                          <a:r>
                            <a:rPr sz="1200" dirty="0"/>
                            <a:t>43.188</a:t>
                          </a:r>
                          <a:endParaRPr sz="1200" dirty="0">
                            <a:latin typeface="Cambria Math"/>
                          </a:endParaRPr>
                        </a:p>
                      </a:txBody>
                      <a:tcPr/>
                    </a:tc>
                    <a:tc>
                      <a:txBody>
                        <a:bodyPr/>
                        <a:lstStyle/>
                        <a:p>
                          <a:pPr algn="ctr">
                            <a:defRPr>
                              <a:solidFill>
                                <a:schemeClr val="tx1"/>
                              </a:solidFill>
                            </a:defRPr>
                          </a:pPr>
                          <a:r>
                            <a:rPr sz="1200" dirty="0"/>
                            <a:t>46.459</a:t>
                          </a:r>
                          <a:endParaRPr sz="1200" dirty="0">
                            <a:latin typeface="Cambria Math"/>
                          </a:endParaRPr>
                        </a:p>
                      </a:txBody>
                      <a:tcPr/>
                    </a:tc>
                    <a:tc>
                      <a:txBody>
                        <a:bodyPr/>
                        <a:lstStyle/>
                        <a:p>
                          <a:pPr algn="ctr">
                            <a:defRPr>
                              <a:solidFill>
                                <a:schemeClr val="tx1"/>
                              </a:solidFill>
                            </a:defRPr>
                          </a:pPr>
                          <a:r>
                            <a:rPr sz="1200" dirty="0"/>
                            <a:t>74.397</a:t>
                          </a:r>
                          <a:endParaRPr sz="1200" dirty="0">
                            <a:latin typeface="Cambria Math"/>
                          </a:endParaRPr>
                        </a:p>
                      </a:txBody>
                      <a:tcPr/>
                    </a:tc>
                    <a:tc>
                      <a:txBody>
                        <a:bodyPr/>
                        <a:lstStyle/>
                        <a:p>
                          <a:pPr algn="ctr">
                            <a:defRPr>
                              <a:solidFill>
                                <a:schemeClr val="tx1"/>
                              </a:solidFill>
                            </a:defRPr>
                          </a:pPr>
                          <a:r>
                            <a:rPr sz="1200" dirty="0"/>
                            <a:t>79.082</a:t>
                          </a:r>
                          <a:endParaRPr sz="1200" dirty="0">
                            <a:latin typeface="Cambria Math"/>
                          </a:endParaRPr>
                        </a:p>
                      </a:txBody>
                      <a:tcPr/>
                    </a:tc>
                    <a:tc>
                      <a:txBody>
                        <a:bodyPr/>
                        <a:lstStyle/>
                        <a:p>
                          <a:pPr algn="ctr">
                            <a:defRPr>
                              <a:solidFill>
                                <a:schemeClr val="tx1"/>
                              </a:solidFill>
                            </a:defRPr>
                          </a:pPr>
                          <a:r>
                            <a:rPr sz="1200" dirty="0"/>
                            <a:t>83.298</a:t>
                          </a:r>
                          <a:endParaRPr sz="1200" dirty="0">
                            <a:latin typeface="Cambria Math"/>
                          </a:endParaRPr>
                        </a:p>
                      </a:txBody>
                      <a:tcPr/>
                    </a:tc>
                    <a:tc>
                      <a:txBody>
                        <a:bodyPr/>
                        <a:lstStyle/>
                        <a:p>
                          <a:pPr algn="ctr">
                            <a:defRPr>
                              <a:solidFill>
                                <a:schemeClr val="tx1"/>
                              </a:solidFill>
                            </a:defRPr>
                          </a:pPr>
                          <a:r>
                            <a:rPr sz="1200" dirty="0"/>
                            <a:t>88.379</a:t>
                          </a:r>
                          <a:endParaRPr sz="1200" dirty="0">
                            <a:latin typeface="Cambria Math"/>
                          </a:endParaRPr>
                        </a:p>
                      </a:txBody>
                      <a:tcPr/>
                    </a:tc>
                    <a:tc>
                      <a:txBody>
                        <a:bodyPr/>
                        <a:lstStyle/>
                        <a:p>
                          <a:pPr algn="ctr">
                            <a:defRPr>
                              <a:solidFill>
                                <a:schemeClr val="tx1"/>
                              </a:solidFill>
                            </a:defRPr>
                          </a:pPr>
                          <a:r>
                            <a:rPr sz="1200"/>
                            <a:t>91.952</a:t>
                          </a:r>
                          <a:endParaRPr sz="120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200"/>
                            <a:t>70</a:t>
                          </a:r>
                          <a:endParaRPr sz="1200">
                            <a:latin typeface="Cambria Math"/>
                          </a:endParaRPr>
                        </a:p>
                      </a:txBody>
                      <a:tcPr/>
                    </a:tc>
                    <a:tc>
                      <a:txBody>
                        <a:bodyPr/>
                        <a:lstStyle/>
                        <a:p>
                          <a:pPr algn="ctr">
                            <a:defRPr>
                              <a:solidFill>
                                <a:schemeClr val="tx1"/>
                              </a:solidFill>
                            </a:defRPr>
                          </a:pPr>
                          <a:r>
                            <a:rPr sz="1200" dirty="0"/>
                            <a:t>43.275</a:t>
                          </a:r>
                          <a:endParaRPr sz="1200" dirty="0">
                            <a:latin typeface="Cambria Math"/>
                          </a:endParaRPr>
                        </a:p>
                      </a:txBody>
                      <a:tcPr/>
                    </a:tc>
                    <a:tc>
                      <a:txBody>
                        <a:bodyPr/>
                        <a:lstStyle/>
                        <a:p>
                          <a:pPr algn="ctr">
                            <a:defRPr>
                              <a:solidFill>
                                <a:schemeClr val="tx1"/>
                              </a:solidFill>
                            </a:defRPr>
                          </a:pPr>
                          <a:r>
                            <a:rPr sz="1200"/>
                            <a:t>45.442</a:t>
                          </a:r>
                          <a:endParaRPr sz="1200">
                            <a:latin typeface="Cambria Math"/>
                          </a:endParaRPr>
                        </a:p>
                      </a:txBody>
                      <a:tcPr/>
                    </a:tc>
                    <a:tc>
                      <a:txBody>
                        <a:bodyPr/>
                        <a:lstStyle/>
                        <a:p>
                          <a:pPr algn="ctr">
                            <a:defRPr>
                              <a:solidFill>
                                <a:schemeClr val="tx1"/>
                              </a:solidFill>
                            </a:defRPr>
                          </a:pPr>
                          <a:r>
                            <a:rPr sz="1200" dirty="0"/>
                            <a:t>48.758</a:t>
                          </a:r>
                          <a:endParaRPr sz="1200" dirty="0">
                            <a:latin typeface="Cambria Math"/>
                          </a:endParaRPr>
                        </a:p>
                      </a:txBody>
                      <a:tcPr/>
                    </a:tc>
                    <a:tc>
                      <a:txBody>
                        <a:bodyPr/>
                        <a:lstStyle/>
                        <a:p>
                          <a:pPr algn="ctr">
                            <a:defRPr sz="1200">
                              <a:solidFill>
                                <a:schemeClr val="tx1"/>
                              </a:solidFill>
                            </a:defRPr>
                          </a:pPr>
                          <a:r>
                            <a:rPr sz="1200" dirty="0">
                              <a:highlight>
                                <a:srgbClr val="FFFF00"/>
                              </a:highlight>
                            </a:rPr>
                            <a:t>51.739</a:t>
                          </a:r>
                          <a:endParaRPr sz="1200" dirty="0">
                            <a:highlight>
                              <a:srgbClr val="FFFF00"/>
                            </a:highlight>
                            <a:latin typeface="Cambria Math"/>
                          </a:endParaRPr>
                        </a:p>
                      </a:txBody>
                      <a:tcPr/>
                    </a:tc>
                    <a:tc>
                      <a:txBody>
                        <a:bodyPr/>
                        <a:lstStyle/>
                        <a:p>
                          <a:pPr algn="ctr">
                            <a:defRPr>
                              <a:solidFill>
                                <a:schemeClr val="tx1"/>
                              </a:solidFill>
                            </a:defRPr>
                          </a:pPr>
                          <a:r>
                            <a:rPr sz="1200" dirty="0"/>
                            <a:t>55.329</a:t>
                          </a:r>
                          <a:endParaRPr sz="1200" dirty="0">
                            <a:latin typeface="Cambria Math"/>
                          </a:endParaRPr>
                        </a:p>
                      </a:txBody>
                      <a:tcPr/>
                    </a:tc>
                    <a:tc>
                      <a:txBody>
                        <a:bodyPr/>
                        <a:lstStyle/>
                        <a:p>
                          <a:pPr algn="ctr">
                            <a:defRPr>
                              <a:solidFill>
                                <a:schemeClr val="tx1"/>
                              </a:solidFill>
                            </a:defRPr>
                          </a:pPr>
                          <a:r>
                            <a:rPr sz="1200" dirty="0"/>
                            <a:t>85.527</a:t>
                          </a:r>
                          <a:endParaRPr sz="1200" dirty="0">
                            <a:latin typeface="Cambria Math"/>
                          </a:endParaRPr>
                        </a:p>
                      </a:txBody>
                      <a:tcPr/>
                    </a:tc>
                    <a:tc>
                      <a:txBody>
                        <a:bodyPr/>
                        <a:lstStyle/>
                        <a:p>
                          <a:pPr algn="ctr">
                            <a:defRPr sz="1200">
                              <a:solidFill>
                                <a:schemeClr val="tx1"/>
                              </a:solidFill>
                            </a:defRPr>
                          </a:pPr>
                          <a:r>
                            <a:rPr sz="1200" dirty="0">
                              <a:highlight>
                                <a:srgbClr val="FFFF00"/>
                              </a:highlight>
                            </a:rPr>
                            <a:t>90.531</a:t>
                          </a:r>
                          <a:endParaRPr sz="1200" dirty="0">
                            <a:highlight>
                              <a:srgbClr val="FFFF00"/>
                            </a:highlight>
                            <a:latin typeface="Cambria Math"/>
                          </a:endParaRPr>
                        </a:p>
                      </a:txBody>
                      <a:tcPr/>
                    </a:tc>
                    <a:tc>
                      <a:txBody>
                        <a:bodyPr/>
                        <a:lstStyle/>
                        <a:p>
                          <a:pPr algn="ctr">
                            <a:defRPr>
                              <a:solidFill>
                                <a:schemeClr val="tx1"/>
                              </a:solidFill>
                            </a:defRPr>
                          </a:pPr>
                          <a:r>
                            <a:rPr sz="1200" dirty="0"/>
                            <a:t>95.023</a:t>
                          </a:r>
                          <a:endParaRPr sz="1200" dirty="0">
                            <a:latin typeface="Cambria Math"/>
                          </a:endParaRPr>
                        </a:p>
                      </a:txBody>
                      <a:tcPr/>
                    </a:tc>
                    <a:tc>
                      <a:txBody>
                        <a:bodyPr/>
                        <a:lstStyle/>
                        <a:p>
                          <a:pPr algn="ctr">
                            <a:defRPr>
                              <a:solidFill>
                                <a:schemeClr val="tx1"/>
                              </a:solidFill>
                            </a:defRPr>
                          </a:pPr>
                          <a:r>
                            <a:rPr sz="1200" dirty="0"/>
                            <a:t>100.425</a:t>
                          </a:r>
                          <a:endParaRPr sz="1200" dirty="0">
                            <a:latin typeface="Cambria Math"/>
                          </a:endParaRPr>
                        </a:p>
                      </a:txBody>
                      <a:tcPr/>
                    </a:tc>
                    <a:tc>
                      <a:txBody>
                        <a:bodyPr/>
                        <a:lstStyle/>
                        <a:p>
                          <a:pPr algn="ctr">
                            <a:defRPr>
                              <a:solidFill>
                                <a:schemeClr val="tx1"/>
                              </a:solidFill>
                            </a:defRPr>
                          </a:pPr>
                          <a:r>
                            <a:rPr sz="1200" dirty="0"/>
                            <a:t>104.215</a:t>
                          </a:r>
                          <a:endParaRPr sz="1200" dirty="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200"/>
                            <a:t>80</a:t>
                          </a:r>
                          <a:endParaRPr sz="1200">
                            <a:latin typeface="Cambria Math"/>
                          </a:endParaRPr>
                        </a:p>
                      </a:txBody>
                      <a:tcPr/>
                    </a:tc>
                    <a:tc>
                      <a:txBody>
                        <a:bodyPr/>
                        <a:lstStyle/>
                        <a:p>
                          <a:pPr algn="ctr">
                            <a:defRPr>
                              <a:solidFill>
                                <a:schemeClr val="tx1"/>
                              </a:solidFill>
                            </a:defRPr>
                          </a:pPr>
                          <a:r>
                            <a:rPr sz="1200"/>
                            <a:t>51.172</a:t>
                          </a:r>
                          <a:endParaRPr sz="1200">
                            <a:latin typeface="Cambria Math"/>
                          </a:endParaRPr>
                        </a:p>
                      </a:txBody>
                      <a:tcPr/>
                    </a:tc>
                    <a:tc>
                      <a:txBody>
                        <a:bodyPr/>
                        <a:lstStyle/>
                        <a:p>
                          <a:pPr algn="ctr">
                            <a:defRPr>
                              <a:solidFill>
                                <a:schemeClr val="tx1"/>
                              </a:solidFill>
                            </a:defRPr>
                          </a:pPr>
                          <a:r>
                            <a:rPr sz="1200"/>
                            <a:t>53.540</a:t>
                          </a:r>
                          <a:endParaRPr sz="1200">
                            <a:latin typeface="Cambria Math"/>
                          </a:endParaRPr>
                        </a:p>
                      </a:txBody>
                      <a:tcPr/>
                    </a:tc>
                    <a:tc>
                      <a:txBody>
                        <a:bodyPr/>
                        <a:lstStyle/>
                        <a:p>
                          <a:pPr algn="ctr">
                            <a:defRPr>
                              <a:solidFill>
                                <a:schemeClr val="tx1"/>
                              </a:solidFill>
                            </a:defRPr>
                          </a:pPr>
                          <a:r>
                            <a:rPr sz="1200"/>
                            <a:t>57.153</a:t>
                          </a:r>
                          <a:endParaRPr sz="1200">
                            <a:latin typeface="Cambria Math"/>
                          </a:endParaRPr>
                        </a:p>
                      </a:txBody>
                      <a:tcPr/>
                    </a:tc>
                    <a:tc>
                      <a:txBody>
                        <a:bodyPr/>
                        <a:lstStyle/>
                        <a:p>
                          <a:pPr algn="ctr">
                            <a:defRPr>
                              <a:solidFill>
                                <a:schemeClr val="tx1"/>
                              </a:solidFill>
                            </a:defRPr>
                          </a:pPr>
                          <a:r>
                            <a:rPr sz="1200"/>
                            <a:t>60.391</a:t>
                          </a:r>
                          <a:endParaRPr sz="1200">
                            <a:latin typeface="Cambria Math"/>
                          </a:endParaRPr>
                        </a:p>
                      </a:txBody>
                      <a:tcPr/>
                    </a:tc>
                    <a:tc>
                      <a:txBody>
                        <a:bodyPr/>
                        <a:lstStyle/>
                        <a:p>
                          <a:pPr algn="ctr">
                            <a:defRPr>
                              <a:solidFill>
                                <a:schemeClr val="tx1"/>
                              </a:solidFill>
                            </a:defRPr>
                          </a:pPr>
                          <a:r>
                            <a:rPr sz="1200"/>
                            <a:t>64.278</a:t>
                          </a:r>
                          <a:endParaRPr sz="1200">
                            <a:latin typeface="Cambria Math"/>
                          </a:endParaRPr>
                        </a:p>
                      </a:txBody>
                      <a:tcPr/>
                    </a:tc>
                    <a:tc>
                      <a:txBody>
                        <a:bodyPr/>
                        <a:lstStyle/>
                        <a:p>
                          <a:pPr algn="ctr">
                            <a:defRPr>
                              <a:solidFill>
                                <a:schemeClr val="tx1"/>
                              </a:solidFill>
                            </a:defRPr>
                          </a:pPr>
                          <a:r>
                            <a:rPr sz="1200"/>
                            <a:t>96.578</a:t>
                          </a:r>
                          <a:endParaRPr sz="1200">
                            <a:latin typeface="Cambria Math"/>
                          </a:endParaRPr>
                        </a:p>
                      </a:txBody>
                      <a:tcPr/>
                    </a:tc>
                    <a:tc>
                      <a:txBody>
                        <a:bodyPr/>
                        <a:lstStyle/>
                        <a:p>
                          <a:pPr algn="ctr">
                            <a:defRPr>
                              <a:solidFill>
                                <a:schemeClr val="tx1"/>
                              </a:solidFill>
                            </a:defRPr>
                          </a:pPr>
                          <a:r>
                            <a:rPr sz="1200"/>
                            <a:t>101.879</a:t>
                          </a:r>
                          <a:endParaRPr sz="1200">
                            <a:latin typeface="Cambria Math"/>
                          </a:endParaRPr>
                        </a:p>
                      </a:txBody>
                      <a:tcPr/>
                    </a:tc>
                    <a:tc>
                      <a:txBody>
                        <a:bodyPr/>
                        <a:lstStyle/>
                        <a:p>
                          <a:pPr algn="ctr">
                            <a:defRPr>
                              <a:solidFill>
                                <a:schemeClr val="tx1"/>
                              </a:solidFill>
                            </a:defRPr>
                          </a:pPr>
                          <a:r>
                            <a:rPr sz="1200"/>
                            <a:t>106.629</a:t>
                          </a:r>
                          <a:endParaRPr sz="1200">
                            <a:latin typeface="Cambria Math"/>
                          </a:endParaRPr>
                        </a:p>
                      </a:txBody>
                      <a:tcPr/>
                    </a:tc>
                    <a:tc>
                      <a:txBody>
                        <a:bodyPr/>
                        <a:lstStyle/>
                        <a:p>
                          <a:pPr algn="ctr">
                            <a:defRPr>
                              <a:solidFill>
                                <a:schemeClr val="tx1"/>
                              </a:solidFill>
                            </a:defRPr>
                          </a:pPr>
                          <a:r>
                            <a:rPr sz="1200"/>
                            <a:t>112.329</a:t>
                          </a:r>
                          <a:endParaRPr sz="1200">
                            <a:latin typeface="Cambria Math"/>
                          </a:endParaRPr>
                        </a:p>
                      </a:txBody>
                      <a:tcPr/>
                    </a:tc>
                    <a:tc>
                      <a:txBody>
                        <a:bodyPr/>
                        <a:lstStyle/>
                        <a:p>
                          <a:pPr algn="ctr">
                            <a:defRPr>
                              <a:solidFill>
                                <a:schemeClr val="tx1"/>
                              </a:solidFill>
                            </a:defRPr>
                          </a:pPr>
                          <a:r>
                            <a:rPr sz="1200" dirty="0"/>
                            <a:t>116.321</a:t>
                          </a:r>
                          <a:endParaRPr sz="1200" dirty="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200"/>
                            <a:t>90</a:t>
                          </a:r>
                          <a:endParaRPr sz="1200">
                            <a:latin typeface="Cambria Math"/>
                          </a:endParaRPr>
                        </a:p>
                      </a:txBody>
                      <a:tcPr/>
                    </a:tc>
                    <a:tc>
                      <a:txBody>
                        <a:bodyPr/>
                        <a:lstStyle/>
                        <a:p>
                          <a:pPr algn="ctr">
                            <a:defRPr>
                              <a:solidFill>
                                <a:schemeClr val="tx1"/>
                              </a:solidFill>
                            </a:defRPr>
                          </a:pPr>
                          <a:r>
                            <a:rPr sz="1200"/>
                            <a:t>59.196</a:t>
                          </a:r>
                          <a:endParaRPr sz="1200">
                            <a:latin typeface="Cambria Math"/>
                          </a:endParaRPr>
                        </a:p>
                      </a:txBody>
                      <a:tcPr/>
                    </a:tc>
                    <a:tc>
                      <a:txBody>
                        <a:bodyPr/>
                        <a:lstStyle/>
                        <a:p>
                          <a:pPr algn="ctr">
                            <a:defRPr>
                              <a:solidFill>
                                <a:schemeClr val="tx1"/>
                              </a:solidFill>
                            </a:defRPr>
                          </a:pPr>
                          <a:r>
                            <a:rPr sz="1200"/>
                            <a:t>61.754</a:t>
                          </a:r>
                          <a:endParaRPr sz="1200">
                            <a:latin typeface="Cambria Math"/>
                          </a:endParaRPr>
                        </a:p>
                      </a:txBody>
                      <a:tcPr/>
                    </a:tc>
                    <a:tc>
                      <a:txBody>
                        <a:bodyPr/>
                        <a:lstStyle/>
                        <a:p>
                          <a:pPr algn="ctr">
                            <a:defRPr>
                              <a:solidFill>
                                <a:schemeClr val="tx1"/>
                              </a:solidFill>
                            </a:defRPr>
                          </a:pPr>
                          <a:r>
                            <a:rPr sz="1200"/>
                            <a:t>65.647</a:t>
                          </a:r>
                          <a:endParaRPr sz="1200">
                            <a:latin typeface="Cambria Math"/>
                          </a:endParaRPr>
                        </a:p>
                      </a:txBody>
                      <a:tcPr/>
                    </a:tc>
                    <a:tc>
                      <a:txBody>
                        <a:bodyPr/>
                        <a:lstStyle/>
                        <a:p>
                          <a:pPr algn="ctr">
                            <a:defRPr>
                              <a:solidFill>
                                <a:schemeClr val="tx1"/>
                              </a:solidFill>
                            </a:defRPr>
                          </a:pPr>
                          <a:r>
                            <a:rPr sz="1200"/>
                            <a:t>69.126</a:t>
                          </a:r>
                          <a:endParaRPr sz="1200">
                            <a:latin typeface="Cambria Math"/>
                          </a:endParaRPr>
                        </a:p>
                      </a:txBody>
                      <a:tcPr/>
                    </a:tc>
                    <a:tc>
                      <a:txBody>
                        <a:bodyPr/>
                        <a:lstStyle/>
                        <a:p>
                          <a:pPr algn="ctr">
                            <a:defRPr>
                              <a:solidFill>
                                <a:schemeClr val="tx1"/>
                              </a:solidFill>
                            </a:defRPr>
                          </a:pPr>
                          <a:r>
                            <a:rPr sz="1200"/>
                            <a:t>73.291</a:t>
                          </a:r>
                          <a:endParaRPr sz="1200">
                            <a:latin typeface="Cambria Math"/>
                          </a:endParaRPr>
                        </a:p>
                      </a:txBody>
                      <a:tcPr/>
                    </a:tc>
                    <a:tc>
                      <a:txBody>
                        <a:bodyPr/>
                        <a:lstStyle/>
                        <a:p>
                          <a:pPr algn="ctr">
                            <a:defRPr>
                              <a:solidFill>
                                <a:schemeClr val="tx1"/>
                              </a:solidFill>
                            </a:defRPr>
                          </a:pPr>
                          <a:r>
                            <a:rPr sz="1200"/>
                            <a:t>107.565</a:t>
                          </a:r>
                          <a:endParaRPr sz="1200">
                            <a:latin typeface="Cambria Math"/>
                          </a:endParaRPr>
                        </a:p>
                      </a:txBody>
                      <a:tcPr/>
                    </a:tc>
                    <a:tc>
                      <a:txBody>
                        <a:bodyPr/>
                        <a:lstStyle/>
                        <a:p>
                          <a:pPr algn="ctr">
                            <a:defRPr>
                              <a:solidFill>
                                <a:schemeClr val="tx1"/>
                              </a:solidFill>
                            </a:defRPr>
                          </a:pPr>
                          <a:r>
                            <a:rPr sz="1200"/>
                            <a:t>113.145</a:t>
                          </a:r>
                          <a:endParaRPr sz="1200">
                            <a:latin typeface="Cambria Math"/>
                          </a:endParaRPr>
                        </a:p>
                      </a:txBody>
                      <a:tcPr/>
                    </a:tc>
                    <a:tc>
                      <a:txBody>
                        <a:bodyPr/>
                        <a:lstStyle/>
                        <a:p>
                          <a:pPr algn="ctr">
                            <a:defRPr>
                              <a:solidFill>
                                <a:schemeClr val="tx1"/>
                              </a:solidFill>
                            </a:defRPr>
                          </a:pPr>
                          <a:r>
                            <a:rPr sz="1200"/>
                            <a:t>118.136</a:t>
                          </a:r>
                          <a:endParaRPr sz="1200">
                            <a:latin typeface="Cambria Math"/>
                          </a:endParaRPr>
                        </a:p>
                      </a:txBody>
                      <a:tcPr/>
                    </a:tc>
                    <a:tc>
                      <a:txBody>
                        <a:bodyPr/>
                        <a:lstStyle/>
                        <a:p>
                          <a:pPr algn="ctr">
                            <a:defRPr>
                              <a:solidFill>
                                <a:schemeClr val="tx1"/>
                              </a:solidFill>
                            </a:defRPr>
                          </a:pPr>
                          <a:r>
                            <a:rPr sz="1200"/>
                            <a:t>124.116</a:t>
                          </a:r>
                          <a:endParaRPr sz="1200">
                            <a:latin typeface="Cambria Math"/>
                          </a:endParaRPr>
                        </a:p>
                      </a:txBody>
                      <a:tcPr/>
                    </a:tc>
                    <a:tc>
                      <a:txBody>
                        <a:bodyPr/>
                        <a:lstStyle/>
                        <a:p>
                          <a:pPr algn="ctr">
                            <a:defRPr>
                              <a:solidFill>
                                <a:schemeClr val="tx1"/>
                              </a:solidFill>
                            </a:defRPr>
                          </a:pPr>
                          <a:r>
                            <a:rPr sz="1200" dirty="0"/>
                            <a:t>128.299</a:t>
                          </a:r>
                          <a:endParaRPr sz="1200" dirty="0">
                            <a:latin typeface="Cambria Math"/>
                          </a:endParaRPr>
                        </a:p>
                      </a:txBody>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8.5.4: Constructing a Confidence Interval for a Population Variance</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b="1"/>
            </a:pPr>
            <a:r>
              <a:rPr sz="2800" dirty="0"/>
              <a:t>Step 4: Substitute the necessary values into the formula for the confidence interval.</a:t>
            </a:r>
          </a:p>
          <a:p>
            <a:r>
              <a:rPr sz="2800" dirty="0"/>
              <a:t>Substituting into the formula for a confidence interval for a population variance gives us the following.</a:t>
            </a:r>
          </a:p>
          <a:p>
            <a:pPr algn="ctr"/>
            <a:r>
              <a:rPr dirty="0"/>
              <a:t>​</a:t>
            </a:r>
          </a:p>
        </p:txBody>
      </p:sp>
      <p:graphicFrame>
        <p:nvGraphicFramePr>
          <p:cNvPr id="7" name="Object 6" descr="Open parentheses n minus 1 close parentheses s squared, divided by chi squared subscript alpha divided by 2, is less than sigma squared, which is less than open parentheses n minus 1 close parentheses s squared, divided by chi squared subscript open parentheses 1 minus alpha divided by 2 close parentheses. Substituting values: &#10;Open parentheses 75 minus 1 close parentheses times 0.0225, divided by 90.531, is less than sigma squared, which is less than open parentheses 75 minus 1 close parentheses times 0.0225, divided by 51.739. This simplifies to: 0.0184 is less than sigma squared, which is less than 0.0322.">
            <a:extLst>
              <a:ext uri="{FF2B5EF4-FFF2-40B4-BE49-F238E27FC236}">
                <a16:creationId xmlns:a16="http://schemas.microsoft.com/office/drawing/2014/main" id="{DE29FD62-A2DF-6DC7-9A57-A7ADD89EDD8F}"/>
              </a:ext>
            </a:extLst>
          </p:cNvPr>
          <p:cNvGraphicFramePr>
            <a:graphicFrameLocks noChangeAspect="1"/>
          </p:cNvGraphicFramePr>
          <p:nvPr>
            <p:extLst>
              <p:ext uri="{D42A27DB-BD31-4B8C-83A1-F6EECF244321}">
                <p14:modId xmlns:p14="http://schemas.microsoft.com/office/powerpoint/2010/main" val="2204644900"/>
              </p:ext>
            </p:extLst>
          </p:nvPr>
        </p:nvGraphicFramePr>
        <p:xfrm>
          <a:off x="2166143" y="3200400"/>
          <a:ext cx="4811713" cy="2382837"/>
        </p:xfrm>
        <a:graphic>
          <a:graphicData uri="http://schemas.openxmlformats.org/presentationml/2006/ole">
            <mc:AlternateContent xmlns:mc="http://schemas.openxmlformats.org/markup-compatibility/2006">
              <mc:Choice xmlns:v="urn:schemas-microsoft-com:vml" Requires="v">
                <p:oleObj name="Equation" r:id="rId2" imgW="4811358" imgH="2382899" progId="Equation.DSMT4">
                  <p:embed/>
                </p:oleObj>
              </mc:Choice>
              <mc:Fallback>
                <p:oleObj name="Equation" r:id="rId2" imgW="4811358" imgH="2382899" progId="Equation.DSMT4">
                  <p:embed/>
                  <p:pic>
                    <p:nvPicPr>
                      <p:cNvPr id="0" name=""/>
                      <p:cNvPicPr/>
                      <p:nvPr/>
                    </p:nvPicPr>
                    <p:blipFill>
                      <a:blip r:embed="rId3"/>
                      <a:stretch>
                        <a:fillRect/>
                      </a:stretch>
                    </p:blipFill>
                    <p:spPr>
                      <a:xfrm>
                        <a:off x="2166143" y="3200400"/>
                        <a:ext cx="4811713" cy="2382837"/>
                      </a:xfrm>
                      <a:prstGeom prst="rect">
                        <a:avLst/>
                      </a:prstGeom>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8.5.1: Finding Point Estimates for the Population Standard Deviation and Variance</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sz="2800" dirty="0"/>
              <a:t>a.	</a:t>
            </a:r>
            <a:r>
              <a:rPr sz="2800" dirty="0"/>
              <a:t>Find a point estimate for the population standard deviation.</a:t>
            </a:r>
          </a:p>
          <a:p>
            <a:pPr marL="538163" indent="-538163">
              <a:defRPr sz="2800"/>
            </a:pPr>
            <a:r>
              <a:rPr lang="en-US" sz="2800" dirty="0"/>
              <a:t>b.	</a:t>
            </a:r>
            <a:r>
              <a:rPr sz="2800" dirty="0"/>
              <a:t>Find a point estimate for the population variance.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8.5.4: Constructing a Confidence Interval for a Population Variance</a:t>
            </a:r>
            <a:r>
              <a:rPr lang="en-US" baseline="-25000" dirty="0"/>
              <a:t>7</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l">
                  <a:defRPr sz="2800"/>
                </a:pPr>
                <a:r>
                  <a:rPr sz="2800" dirty="0"/>
                  <a:t>Using interval notation, the confidence interval can also be written as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0</m:t>
                        </m:r>
                        <m:r>
                          <a:rPr>
                            <a:latin typeface="Cambria Math" panose="02040503050406030204" pitchFamily="18" charset="0"/>
                          </a:rPr>
                          <m:t>.</m:t>
                        </m:r>
                        <m:r>
                          <a:rPr>
                            <a:latin typeface="Cambria Math" panose="02040503050406030204" pitchFamily="18" charset="0"/>
                          </a:rPr>
                          <m:t>0184</m:t>
                        </m:r>
                        <m:r>
                          <m:rPr>
                            <m:nor/>
                          </m:rPr>
                          <a:rPr/>
                          <m:t>, </m:t>
                        </m:r>
                        <m:r>
                          <a:rPr>
                            <a:latin typeface="Cambria Math" panose="02040503050406030204" pitchFamily="18" charset="0"/>
                          </a:rPr>
                          <m:t>0</m:t>
                        </m:r>
                        <m:r>
                          <a:rPr>
                            <a:latin typeface="Cambria Math" panose="02040503050406030204" pitchFamily="18" charset="0"/>
                          </a:rPr>
                          <m:t>.</m:t>
                        </m:r>
                        <m:r>
                          <a:rPr>
                            <a:latin typeface="Cambria Math" panose="02040503050406030204" pitchFamily="18" charset="0"/>
                          </a:rPr>
                          <m:t>0322</m:t>
                        </m:r>
                      </m:e>
                    </m:d>
                  </m:oMath>
                </a14:m>
                <a:r>
                  <a:rPr sz="2800" dirty="0"/>
                  <a:t>. Note that in order to follow our rounding rules, we rounded the margin of error to the same number of decimal places given in the sample variance.</a:t>
                </a:r>
              </a:p>
              <a:p>
                <a:pPr>
                  <a:defRPr sz="2800"/>
                </a:pPr>
                <a:r>
                  <a:rPr sz="2800" dirty="0"/>
                  <a:t>Therefore, the seed company can estimate with </a:t>
                </a:r>
                <a14:m>
                  <m:oMath xmlns:m="http://schemas.openxmlformats.org/officeDocument/2006/math">
                    <m:r>
                      <a:rPr>
                        <a:latin typeface="Cambria Math" panose="02040503050406030204" pitchFamily="18" charset="0"/>
                      </a:rPr>
                      <m:t>90</m:t>
                    </m:r>
                    <m:r>
                      <a:rPr>
                        <a:latin typeface="Cambria Math" panose="02040503050406030204" pitchFamily="18" charset="0"/>
                      </a:rPr>
                      <m:t>%</m:t>
                    </m:r>
                  </m:oMath>
                </a14:m>
                <a:r>
                  <a:rPr sz="2800" dirty="0"/>
                  <a:t> confidence that the true variance in weights of the new hybrid tomatoes is between </a:t>
                </a:r>
                <a:r>
                  <a:rPr sz="2800" dirty="0">
                    <a:latin typeface="Cambria Math"/>
                  </a:rPr>
                  <a:t>0.0184</a:t>
                </a:r>
                <a:r>
                  <a:rPr sz="2800" dirty="0"/>
                  <a:t> and </a:t>
                </a:r>
                <a:r>
                  <a:rPr sz="2800" dirty="0">
                    <a:latin typeface="Cambria Math"/>
                  </a:rPr>
                  <a:t>0.0322</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2148"/>
                </a:stretch>
              </a:blipFill>
            </p:spPr>
            <p:txBody>
              <a:bodyPr/>
              <a:lstStyle/>
              <a:p>
                <a:r>
                  <a:rPr lang="en-US">
                    <a:noFill/>
                  </a:rPr>
                  <a:t> </a:t>
                </a:r>
              </a:p>
            </p:txBody>
          </p:sp>
        </mc:Fallback>
      </mc:AlternateContent>
    </p:spTree>
    <p:extLst>
      <p:ext uri="{BB962C8B-B14F-4D97-AF65-F5344CB8AC3E}">
        <p14:creationId xmlns:p14="http://schemas.microsoft.com/office/powerpoint/2010/main" val="25586940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8.5.5: Constructing a Confidence Interval for a Population Standard Deviation</a:t>
            </a:r>
            <a:r>
              <a:rPr lang="en-US" baseline="-25000" dirty="0"/>
              <a:t>1</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sz="2800" dirty="0"/>
                  <a:t>Let's consider again the scenario of the seed company given in Example </a:t>
                </a:r>
                <a:r>
                  <a:rPr sz="2800"/>
                  <a:t>8.</a:t>
                </a:r>
                <a:r>
                  <a:rPr lang="en-US" sz="2800"/>
                  <a:t>5.4</a:t>
                </a:r>
                <a:r>
                  <a:rPr sz="2800"/>
                  <a:t>. </a:t>
                </a:r>
                <a:r>
                  <a:rPr sz="2800" dirty="0"/>
                  <a:t>A new random sample of </a:t>
                </a:r>
                <a:r>
                  <a:rPr sz="2800" dirty="0">
                    <a:latin typeface="Cambria Math"/>
                  </a:rPr>
                  <a:t>86</a:t>
                </a:r>
                <a:r>
                  <a:rPr sz="2800" dirty="0"/>
                  <a:t> tomatoes is taken from the hybrid plants and found to have a standard deviation of </a:t>
                </a:r>
                <a:r>
                  <a:rPr sz="2800" dirty="0">
                    <a:latin typeface="Cambria Math"/>
                  </a:rPr>
                  <a:t>0.1400</a:t>
                </a:r>
                <a:r>
                  <a:rPr sz="2800" dirty="0"/>
                  <a:t> pounds. Construct a </a:t>
                </a:r>
                <a14:m>
                  <m:oMath xmlns:m="http://schemas.openxmlformats.org/officeDocument/2006/math">
                    <m:r>
                      <a:rPr>
                        <a:latin typeface="Cambria Math" panose="02040503050406030204" pitchFamily="18" charset="0"/>
                      </a:rPr>
                      <m:t>99</m:t>
                    </m:r>
                    <m:r>
                      <a:rPr>
                        <a:latin typeface="Cambria Math" panose="02040503050406030204" pitchFamily="18" charset="0"/>
                      </a:rPr>
                      <m:t>%</m:t>
                    </m:r>
                  </m:oMath>
                </a14:m>
                <a:r>
                  <a:rPr sz="2800" dirty="0"/>
                  <a:t> confidence interval to estimate the standard deviation in the weights of all tomatoes produced by the new hybrid plant.</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333"/>
                </a:stretch>
              </a:blipFill>
            </p:spPr>
            <p:txBody>
              <a:bodyPr/>
              <a:lstStyle/>
              <a:p>
                <a:r>
                  <a:rPr lang="en-IN">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8.5.5: Constructing a Confidence Interval for a Population Standard Deviation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b="1"/>
            </a:pPr>
            <a:r>
              <a:rPr sz="2800" dirty="0"/>
              <a:t>Step 1: Find the point estimate,</a:t>
            </a:r>
            <a:r>
              <a:rPr lang="en-US" sz="2800" dirty="0"/>
              <a:t> </a:t>
            </a:r>
            <a:r>
              <a:rPr lang="en-US" sz="2800" i="1" dirty="0"/>
              <a:t>s</a:t>
            </a:r>
            <a:r>
              <a:rPr sz="2800" dirty="0"/>
              <a:t>.</a:t>
            </a:r>
          </a:p>
          <a:p>
            <a:pPr>
              <a:defRPr sz="2800"/>
            </a:pPr>
            <a:r>
              <a:rPr sz="2800" dirty="0"/>
              <a:t>We are given the sample standard deviation, </a:t>
            </a:r>
            <a:br>
              <a:rPr lang="en-US" sz="2800" dirty="0"/>
            </a:br>
            <a:r>
              <a:rPr lang="en-US" sz="2800" i="1" dirty="0"/>
              <a:t>s </a:t>
            </a:r>
            <a:r>
              <a:rPr lang="en-US" sz="2800" dirty="0"/>
              <a:t>= 0.1400.</a:t>
            </a:r>
            <a:endParaRPr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8.5.5: Constructing a Confidence Interval for a Population Standard Deviation</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b="1"/>
            </a:pPr>
            <a:r>
              <a:rPr sz="2800" dirty="0"/>
              <a:t>Step 2: Based on the level of confidence given, calculate</a:t>
            </a:r>
          </a:p>
        </p:txBody>
      </p:sp>
      <p:pic>
        <p:nvPicPr>
          <p:cNvPr id="6" name="Picture 5" descr="alpha divided by 2 and 1 minus alpha divided by 2.">
            <a:extLst>
              <a:ext uri="{FF2B5EF4-FFF2-40B4-BE49-F238E27FC236}">
                <a16:creationId xmlns:a16="http://schemas.microsoft.com/office/drawing/2014/main" id="{205C695A-6C35-9398-A3C6-7ADF10691BC7}"/>
              </a:ext>
            </a:extLst>
          </p:cNvPr>
          <p:cNvPicPr>
            <a:picLocks noChangeAspect="1"/>
          </p:cNvPicPr>
          <p:nvPr/>
        </p:nvPicPr>
        <p:blipFill>
          <a:blip r:embed="rId2"/>
          <a:stretch>
            <a:fillRect/>
          </a:stretch>
        </p:blipFill>
        <p:spPr>
          <a:xfrm>
            <a:off x="1931904" y="1322295"/>
            <a:ext cx="1837756" cy="828000"/>
          </a:xfrm>
          <a:prstGeom prst="rect">
            <a:avLst/>
          </a:prstGeom>
        </p:spPr>
      </p:pic>
      <p:sp>
        <p:nvSpPr>
          <p:cNvPr id="4" name="TextBox 3">
            <a:extLst>
              <a:ext uri="{FF2B5EF4-FFF2-40B4-BE49-F238E27FC236}">
                <a16:creationId xmlns:a16="http://schemas.microsoft.com/office/drawing/2014/main" id="{4CB689D9-8DE6-9360-28D2-E5EA4D45C9FB}"/>
              </a:ext>
            </a:extLst>
          </p:cNvPr>
          <p:cNvSpPr txBox="1"/>
          <p:nvPr/>
        </p:nvSpPr>
        <p:spPr>
          <a:xfrm>
            <a:off x="457200" y="2107722"/>
            <a:ext cx="7620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Because </a:t>
            </a:r>
            <a:r>
              <a:rPr kumimoji="0" lang="en-US" sz="2800" b="0" i="1" u="none" strike="noStrike" kern="1200" cap="none" spc="0" normalizeH="0" baseline="0" noProof="0" dirty="0">
                <a:ln>
                  <a:noFill/>
                </a:ln>
                <a:solidFill>
                  <a:srgbClr val="366092"/>
                </a:solidFill>
                <a:effectLst/>
                <a:uLnTx/>
                <a:uFillTx/>
                <a:latin typeface="Calibri"/>
                <a:ea typeface="+mn-ea"/>
                <a:cs typeface="+mn-cs"/>
              </a:rPr>
              <a:t>c </a:t>
            </a:r>
            <a:r>
              <a:rPr kumimoji="0" lang="en-US" sz="2800" b="0" u="none" strike="noStrike" kern="1200" cap="none" spc="0" normalizeH="0" baseline="0" noProof="0" dirty="0">
                <a:ln>
                  <a:noFill/>
                </a:ln>
                <a:solidFill>
                  <a:srgbClr val="366092"/>
                </a:solidFill>
                <a:effectLst/>
                <a:uLnTx/>
                <a:uFillTx/>
                <a:latin typeface="Calibri"/>
                <a:ea typeface="+mn-ea"/>
                <a:cs typeface="+mn-cs"/>
              </a:rPr>
              <a:t>= 0.99, </a:t>
            </a:r>
            <a:r>
              <a:rPr kumimoji="0" lang="en-US" sz="2800" b="0" i="0" u="none" strike="noStrike" kern="1200" cap="none" spc="0" normalizeH="0" baseline="0" noProof="0" dirty="0">
                <a:ln>
                  <a:noFill/>
                </a:ln>
                <a:solidFill>
                  <a:srgbClr val="366092"/>
                </a:solidFill>
                <a:effectLst/>
                <a:uLnTx/>
                <a:uFillTx/>
                <a:latin typeface="Calibri"/>
                <a:ea typeface="+mn-ea"/>
                <a:cs typeface="+mn-cs"/>
              </a:rPr>
              <a:t>we know that </a:t>
            </a:r>
            <a:r>
              <a:rPr kumimoji="0" lang="el-GR" sz="28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α</a:t>
            </a:r>
            <a:r>
              <a:rPr kumimoji="0" lang="en-US" sz="28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2800" b="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 1 – 0.99 = 0.01.</a:t>
            </a:r>
            <a:endParaRPr lang="en-IN" dirty="0"/>
          </a:p>
        </p:txBody>
      </p:sp>
      <p:pic>
        <p:nvPicPr>
          <p:cNvPr id="11" name="Picture 10" descr="Then alpha divided by 2 equals to 0.01 divided by 2 which is equals to 0.005. Also,">
            <a:extLst>
              <a:ext uri="{FF2B5EF4-FFF2-40B4-BE49-F238E27FC236}">
                <a16:creationId xmlns:a16="http://schemas.microsoft.com/office/drawing/2014/main" id="{ED8AF751-BDA8-8DA3-9A5F-BA9653686148}"/>
              </a:ext>
            </a:extLst>
          </p:cNvPr>
          <p:cNvPicPr>
            <a:picLocks noChangeAspect="1"/>
          </p:cNvPicPr>
          <p:nvPr/>
        </p:nvPicPr>
        <p:blipFill>
          <a:blip r:embed="rId3"/>
          <a:stretch>
            <a:fillRect/>
          </a:stretch>
        </p:blipFill>
        <p:spPr>
          <a:xfrm>
            <a:off x="576822" y="2661397"/>
            <a:ext cx="3819525" cy="781050"/>
          </a:xfrm>
          <a:prstGeom prst="rect">
            <a:avLst/>
          </a:prstGeom>
        </p:spPr>
      </p:pic>
      <p:pic>
        <p:nvPicPr>
          <p:cNvPr id="14" name="Picture 13" descr="1 minus alpha divided by 2 equals to 1 minus 0.005 which is equals to 0.995.">
            <a:extLst>
              <a:ext uri="{FF2B5EF4-FFF2-40B4-BE49-F238E27FC236}">
                <a16:creationId xmlns:a16="http://schemas.microsoft.com/office/drawing/2014/main" id="{34138266-4452-702E-AC97-25C7566C70E4}"/>
              </a:ext>
            </a:extLst>
          </p:cNvPr>
          <p:cNvPicPr>
            <a:picLocks noChangeAspect="1"/>
          </p:cNvPicPr>
          <p:nvPr/>
        </p:nvPicPr>
        <p:blipFill>
          <a:blip r:embed="rId4"/>
          <a:stretch>
            <a:fillRect/>
          </a:stretch>
        </p:blipFill>
        <p:spPr>
          <a:xfrm>
            <a:off x="576822" y="3450490"/>
            <a:ext cx="3248025" cy="78105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8.5.5: Constructing a Confidence Interval for a Population Standard Deviation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b="1"/>
            </a:pPr>
            <a:r>
              <a:rPr sz="2800" dirty="0"/>
              <a:t>Step 3: Find the critical values,</a:t>
            </a:r>
          </a:p>
        </p:txBody>
      </p:sp>
      <p:pic>
        <p:nvPicPr>
          <p:cNvPr id="6" name="Picture 5" descr="chi squared subscript alpha divided by 2 and chi squared subscript open parentheses 1 minus alpha divided by 2 close parentheses.">
            <a:extLst>
              <a:ext uri="{FF2B5EF4-FFF2-40B4-BE49-F238E27FC236}">
                <a16:creationId xmlns:a16="http://schemas.microsoft.com/office/drawing/2014/main" id="{6E2B9DE4-CA13-B3F9-6841-ED05DD7BFE01}"/>
              </a:ext>
            </a:extLst>
          </p:cNvPr>
          <p:cNvPicPr>
            <a:picLocks noChangeAspect="1"/>
          </p:cNvPicPr>
          <p:nvPr/>
        </p:nvPicPr>
        <p:blipFill>
          <a:blip r:embed="rId2"/>
          <a:stretch>
            <a:fillRect/>
          </a:stretch>
        </p:blipFill>
        <p:spPr>
          <a:xfrm>
            <a:off x="5114926" y="1096892"/>
            <a:ext cx="2232000" cy="576000"/>
          </a:xfrm>
          <a:prstGeom prst="rect">
            <a:avLst/>
          </a:prstGeom>
        </p:spPr>
      </p:pic>
      <p:sp>
        <p:nvSpPr>
          <p:cNvPr id="4" name="TextBox 3">
            <a:extLst>
              <a:ext uri="{FF2B5EF4-FFF2-40B4-BE49-F238E27FC236}">
                <a16:creationId xmlns:a16="http://schemas.microsoft.com/office/drawing/2014/main" id="{3809C519-0A25-8584-7089-B26FCD0736C2}"/>
              </a:ext>
            </a:extLst>
          </p:cNvPr>
          <p:cNvSpPr txBox="1"/>
          <p:nvPr/>
        </p:nvSpPr>
        <p:spPr>
          <a:xfrm>
            <a:off x="457200" y="1641896"/>
            <a:ext cx="82296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We need to find the critical values for the</a:t>
            </a:r>
            <a:endParaRPr lang="en-IN" dirty="0"/>
          </a:p>
        </p:txBody>
      </p:sp>
      <p:pic>
        <p:nvPicPr>
          <p:cNvPr id="10" name="Picture 9" descr="Chi squared distribution">
            <a:extLst>
              <a:ext uri="{FF2B5EF4-FFF2-40B4-BE49-F238E27FC236}">
                <a16:creationId xmlns:a16="http://schemas.microsoft.com/office/drawing/2014/main" id="{69B24F40-5BBF-E526-3F35-19BEBE9FFA13}"/>
              </a:ext>
            </a:extLst>
          </p:cNvPr>
          <p:cNvPicPr>
            <a:picLocks noChangeAspect="1"/>
          </p:cNvPicPr>
          <p:nvPr/>
        </p:nvPicPr>
        <p:blipFill>
          <a:blip r:embed="rId3"/>
          <a:stretch>
            <a:fillRect/>
          </a:stretch>
        </p:blipFill>
        <p:spPr>
          <a:xfrm>
            <a:off x="6561600" y="1659813"/>
            <a:ext cx="2277600" cy="468000"/>
          </a:xfrm>
          <a:prstGeom prst="rect">
            <a:avLst/>
          </a:prstGeom>
        </p:spPr>
      </p:pic>
      <p:pic>
        <p:nvPicPr>
          <p:cNvPr id="14" name="Picture 13" descr="with degrees of freedom is equal to n minus 1 is equal to 86 minus 1 is equal to 85 degrees of freedom, but we see">
            <a:extLst>
              <a:ext uri="{FF2B5EF4-FFF2-40B4-BE49-F238E27FC236}">
                <a16:creationId xmlns:a16="http://schemas.microsoft.com/office/drawing/2014/main" id="{4FE86E28-C607-1DB2-96C5-4F4733FD93F4}"/>
              </a:ext>
            </a:extLst>
          </p:cNvPr>
          <p:cNvPicPr>
            <a:picLocks noChangeAspect="1"/>
          </p:cNvPicPr>
          <p:nvPr/>
        </p:nvPicPr>
        <p:blipFill>
          <a:blip r:embed="rId4"/>
          <a:stretch>
            <a:fillRect/>
          </a:stretch>
        </p:blipFill>
        <p:spPr>
          <a:xfrm>
            <a:off x="533400" y="2226485"/>
            <a:ext cx="7839075" cy="361950"/>
          </a:xfrm>
          <a:prstGeom prst="rect">
            <a:avLst/>
          </a:prstGeom>
        </p:spPr>
      </p:pic>
      <p:sp>
        <p:nvSpPr>
          <p:cNvPr id="7" name="TextBox 6">
            <a:extLst>
              <a:ext uri="{FF2B5EF4-FFF2-40B4-BE49-F238E27FC236}">
                <a16:creationId xmlns:a16="http://schemas.microsoft.com/office/drawing/2014/main" id="{B25102B1-89F4-BC1B-A35E-B35301F3E0AC}"/>
              </a:ext>
            </a:extLst>
          </p:cNvPr>
          <p:cNvSpPr txBox="1"/>
          <p:nvPr/>
        </p:nvSpPr>
        <p:spPr>
          <a:xfrm>
            <a:off x="457200" y="2588435"/>
            <a:ext cx="8229600" cy="2677656"/>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that not only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85</a:t>
            </a:r>
            <a:r>
              <a:rPr kumimoji="0" lang="en-US" sz="2800" b="0" i="0" u="none" strike="noStrike" kern="1200" cap="none" spc="0" normalizeH="0" baseline="0" noProof="0" dirty="0">
                <a:ln>
                  <a:noFill/>
                </a:ln>
                <a:solidFill>
                  <a:srgbClr val="366092"/>
                </a:solidFill>
                <a:effectLst/>
                <a:uLnTx/>
                <a:uFillTx/>
                <a:latin typeface="Calibri"/>
                <a:ea typeface="+mn-ea"/>
                <a:cs typeface="+mn-cs"/>
              </a:rPr>
              <a:t> degrees of freedom not listed in the table, but it is exactly halfway between the two closest values available,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80</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90</a:t>
            </a:r>
            <a:r>
              <a:rPr kumimoji="0" lang="en-US" sz="2800" b="0" i="0" u="none" strike="noStrike" kern="1200" cap="none" spc="0" normalizeH="0" baseline="0" noProof="0" dirty="0">
                <a:ln>
                  <a:noFill/>
                </a:ln>
                <a:solidFill>
                  <a:srgbClr val="366092"/>
                </a:solidFill>
                <a:effectLst/>
                <a:uLnTx/>
                <a:uFillTx/>
                <a:latin typeface="Calibri"/>
                <a:ea typeface="+mn-ea"/>
                <a:cs typeface="+mn-cs"/>
              </a:rPr>
              <a:t> degrees of freedom. Therefore for each critical value, we will need to find the mean of the values listed for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80</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90</a:t>
            </a:r>
            <a:r>
              <a:rPr kumimoji="0" lang="en-US" sz="2800" b="0" i="0" u="none" strike="noStrike" kern="1200" cap="none" spc="0" normalizeH="0" baseline="0" noProof="0" dirty="0">
                <a:ln>
                  <a:noFill/>
                </a:ln>
                <a:solidFill>
                  <a:srgbClr val="366092"/>
                </a:solidFill>
                <a:effectLst/>
                <a:uLnTx/>
                <a:uFillTx/>
                <a:latin typeface="Calibri"/>
                <a:ea typeface="+mn-ea"/>
                <a:cs typeface="+mn-cs"/>
              </a:rPr>
              <a:t> degrees of freedom to obtain the value we need.</a:t>
            </a:r>
            <a:endParaRPr lang="en-IN"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8.5.5: Constructing a Confidence Interval for a Population Standard Deviation</a:t>
            </a:r>
            <a:r>
              <a:rPr lang="en-US" baseline="-25000" dirty="0"/>
              <a:t>5</a:t>
            </a:r>
            <a:endParaRPr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311E661-4071-5F71-7A8E-887CB286E6EA}"/>
                  </a:ext>
                </a:extLst>
              </p:cNvPr>
              <p:cNvSpPr txBox="1"/>
              <p:nvPr/>
            </p:nvSpPr>
            <p:spPr>
              <a:xfrm>
                <a:off x="2694890" y="1066800"/>
                <a:ext cx="4511040" cy="369332"/>
              </a:xfrm>
              <a:prstGeom prst="rect">
                <a:avLst/>
              </a:prstGeom>
              <a:noFill/>
            </p:spPr>
            <p:txBody>
              <a:bodyPr wrap="square">
                <a:spAutoFit/>
              </a:bodyPr>
              <a:lstStyle/>
              <a:p>
                <a:pPr algn="ctr">
                  <a:defRPr sz="1800" b="1"/>
                </a:pPr>
                <a:r>
                  <a:rPr lang="en-IN" sz="1800" dirty="0"/>
                  <a:t>Area to the Right of the Critical Value of </a:t>
                </a:r>
                <a14:m>
                  <m:oMath xmlns:m="http://schemas.openxmlformats.org/officeDocument/2006/math">
                    <m:sSup>
                      <m:sSupPr>
                        <m:ctrlPr>
                          <a:rPr lang="ar-AE" sz="1800" i="1">
                            <a:latin typeface="Cambria Math" panose="02040503050406030204" pitchFamily="18" charset="0"/>
                          </a:rPr>
                        </m:ctrlPr>
                      </m:sSupPr>
                      <m:e>
                        <m:r>
                          <a:rPr lang="ar-AE" sz="1800">
                            <a:latin typeface="Cambria Math"/>
                          </a:rPr>
                          <m:t>𝜒</m:t>
                        </m:r>
                      </m:e>
                      <m:sup>
                        <m:r>
                          <a:rPr lang="ar-AE" sz="1800">
                            <a:latin typeface="Cambria Math"/>
                          </a:rPr>
                          <m:t>2</m:t>
                        </m:r>
                      </m:sup>
                    </m:sSup>
                  </m:oMath>
                </a14:m>
                <a:endParaRPr lang="en-US" dirty="0"/>
              </a:p>
            </p:txBody>
          </p:sp>
        </mc:Choice>
        <mc:Fallback xmlns="">
          <p:sp>
            <p:nvSpPr>
              <p:cNvPr id="4" name="TextBox 3">
                <a:extLst>
                  <a:ext uri="{FF2B5EF4-FFF2-40B4-BE49-F238E27FC236}">
                    <a16:creationId xmlns:a16="http://schemas.microsoft.com/office/drawing/2014/main" id="{9311E661-4071-5F71-7A8E-887CB286E6EA}"/>
                  </a:ext>
                </a:extLst>
              </p:cNvPr>
              <p:cNvSpPr txBox="1">
                <a:spLocks noRot="1" noChangeAspect="1" noMove="1" noResize="1" noEditPoints="1" noAdjustHandles="1" noChangeArrowheads="1" noChangeShapeType="1" noTextEdit="1"/>
              </p:cNvSpPr>
              <p:nvPr/>
            </p:nvSpPr>
            <p:spPr>
              <a:xfrm>
                <a:off x="2694890" y="1066800"/>
                <a:ext cx="4511040" cy="369332"/>
              </a:xfrm>
              <a:prstGeom prst="rect">
                <a:avLst/>
              </a:prstGeom>
              <a:blipFill>
                <a:blip r:embed="rId2"/>
                <a:stretch>
                  <a:fillRect t="-8197" b="-2459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3" name="Table Placeholder 2" descr="The table displays chi-square critical values for different degrees of freedom (df) and significance levels (alpha), ranging from 0.995 to 0.005. The first column lists degrees of freedom, including values of 40, 50, 60, 70, 80, 90, and 100. &#10;&#10;A statistical table showing degrees of freedom (df) as 40, with corresponding critical values for significance levels: 0.995 is 20.707, 0.990 is 22.164, 0.975 is 24.433, 0.950 is 26.509, 0.900 is 29.051, 0.100 is 51.805, 0.050 is 55.758, 0.025 is 59.342, 0.010 is 63.691 and 0.005 is 66.766.&#10;&#10;A statistical table showing degrees of freedom (df) as 50, with corresponding critical values for significance levels: 0.995 is 27.991, 0.990 is 29.707, 0.975 is 32.357, 0.950 is 34.764, 0.900 is 37.689, 0.100 is 63.167, 0.050 is 67.505, 0.025 is 71.420, 0.010 is 76.154 and 0.005 is 79.490.&#10;&#10;A statistical table showing degrees of freedom (df) as 60, with corresponding critical values for significance levels: 0.995 is 35.534, 0.990 is 37.485, 0.975 is 40.482, 0.950 is 43.188, 0.900 is 46.459, 0.100 is 74.397, 0.050 is 79.082, 0.025 is 83.298, 0.010 is 88.379 and 0.005 is 91.952.&#10;&#10;A statistical table showing degrees of freedom (df) as 70, with corresponding critical values for significance levels: 0.995 is 43.275, 0.990 is 45.442, 0.975 is 48.758, 0.950 is 51.739, 0.900 is 55.329, 0.100 is 85.527, 0.050 is 90.531, 0.025 is 95.023, 0.010 is 100.425 and 0.005 is 104.215.&#10;&#10;A statistical table showing degrees of freedom (df) as 80, with corresponding critical values for significance levels: 0.995 is 51.172, 0.990 is 53.540, 0.975 is 57.153, 0.950 is 60.391, 0.900 is 64.278, 0.100 is 96.578, 0.050 is 101.879, 0.025 is 106.629, 0.010 is 112.329 and 0.005 is 116.321.&#10;&#10;A statistical table showing degrees of freedom (df) as 90, with corresponding critical values for significance levels: 0.995 is 59.196, 0.990 is 61.754, 0.975 is 65.647, 0.950 is 69.126, 0.900 is 73.291, 0.100 is 107.565, 0.050 is 113.145, 0.025 is 118.136, 0.010 is 124.116 and 0.005 is 128.299.&#10;&#10;A statistical table showing degrees of freedom (df) as 100, with corresponding critical values for significance levels: 0.995 is 67.328, 0.990 is 70.065, 0.975 is 74.222, 0.950 is 77.929, 0.900 is 83.358, 0.100 is 118.498, 0.050 is 124.342, 0.025 is 129.561, 0.010 is 135.807 and 0.005 is 140.169.&#10;&#10;The top row represents significance levels, and each corresponding cell contains the chi-square critical value for the given df and 𝛼. Four values are highlighted in yellow: 51.172 for df equals 80 at alpha equals 0.995, 59.196 for df equals 90 at alpha equals 0.995, 116.321 for df equals 80 at alpha equals 0.005, and 128.299 for df equals 90 at  alpha equals 0.005."/>
              <p:cNvGraphicFramePr>
                <a:graphicFrameLocks noGrp="1"/>
              </p:cNvGraphicFramePr>
              <p:nvPr>
                <p:ph type="tbl" sz="quarter" idx="10"/>
                <p:extLst>
                  <p:ext uri="{D42A27DB-BD31-4B8C-83A1-F6EECF244321}">
                    <p14:modId xmlns:p14="http://schemas.microsoft.com/office/powerpoint/2010/main" val="1573144900"/>
                  </p:ext>
                </p:extLst>
              </p:nvPr>
            </p:nvGraphicFramePr>
            <p:xfrm>
              <a:off x="457200" y="1539240"/>
              <a:ext cx="8229600" cy="2966720"/>
            </p:xfrm>
            <a:graphic>
              <a:graphicData uri="http://schemas.openxmlformats.org/drawingml/2006/table">
                <a:tbl>
                  <a:tblPr firstRow="1" bandRow="1">
                    <a:tableStyleId>{5940675A-B579-460E-94D1-54222C63F5DA}</a:tableStyleId>
                  </a:tblPr>
                  <a:tblGrid>
                    <a:gridCol w="748145">
                      <a:extLst>
                        <a:ext uri="{9D8B030D-6E8A-4147-A177-3AD203B41FA5}">
                          <a16:colId xmlns:a16="http://schemas.microsoft.com/office/drawing/2014/main" val="20000"/>
                        </a:ext>
                      </a:extLst>
                    </a:gridCol>
                    <a:gridCol w="748145">
                      <a:extLst>
                        <a:ext uri="{9D8B030D-6E8A-4147-A177-3AD203B41FA5}">
                          <a16:colId xmlns:a16="http://schemas.microsoft.com/office/drawing/2014/main" val="20001"/>
                        </a:ext>
                      </a:extLst>
                    </a:gridCol>
                    <a:gridCol w="748145">
                      <a:extLst>
                        <a:ext uri="{9D8B030D-6E8A-4147-A177-3AD203B41FA5}">
                          <a16:colId xmlns:a16="http://schemas.microsoft.com/office/drawing/2014/main" val="20002"/>
                        </a:ext>
                      </a:extLst>
                    </a:gridCol>
                    <a:gridCol w="748145">
                      <a:extLst>
                        <a:ext uri="{9D8B030D-6E8A-4147-A177-3AD203B41FA5}">
                          <a16:colId xmlns:a16="http://schemas.microsoft.com/office/drawing/2014/main" val="20003"/>
                        </a:ext>
                      </a:extLst>
                    </a:gridCol>
                    <a:gridCol w="748145">
                      <a:extLst>
                        <a:ext uri="{9D8B030D-6E8A-4147-A177-3AD203B41FA5}">
                          <a16:colId xmlns:a16="http://schemas.microsoft.com/office/drawing/2014/main" val="20004"/>
                        </a:ext>
                      </a:extLst>
                    </a:gridCol>
                    <a:gridCol w="748145">
                      <a:extLst>
                        <a:ext uri="{9D8B030D-6E8A-4147-A177-3AD203B41FA5}">
                          <a16:colId xmlns:a16="http://schemas.microsoft.com/office/drawing/2014/main" val="20005"/>
                        </a:ext>
                      </a:extLst>
                    </a:gridCol>
                    <a:gridCol w="748145">
                      <a:extLst>
                        <a:ext uri="{9D8B030D-6E8A-4147-A177-3AD203B41FA5}">
                          <a16:colId xmlns:a16="http://schemas.microsoft.com/office/drawing/2014/main" val="20006"/>
                        </a:ext>
                      </a:extLst>
                    </a:gridCol>
                    <a:gridCol w="748145">
                      <a:extLst>
                        <a:ext uri="{9D8B030D-6E8A-4147-A177-3AD203B41FA5}">
                          <a16:colId xmlns:a16="http://schemas.microsoft.com/office/drawing/2014/main" val="20007"/>
                        </a:ext>
                      </a:extLst>
                    </a:gridCol>
                    <a:gridCol w="748145">
                      <a:extLst>
                        <a:ext uri="{9D8B030D-6E8A-4147-A177-3AD203B41FA5}">
                          <a16:colId xmlns:a16="http://schemas.microsoft.com/office/drawing/2014/main" val="20008"/>
                        </a:ext>
                      </a:extLst>
                    </a:gridCol>
                    <a:gridCol w="748145">
                      <a:extLst>
                        <a:ext uri="{9D8B030D-6E8A-4147-A177-3AD203B41FA5}">
                          <a16:colId xmlns:a16="http://schemas.microsoft.com/office/drawing/2014/main" val="20009"/>
                        </a:ext>
                      </a:extLst>
                    </a:gridCol>
                    <a:gridCol w="748150">
                      <a:extLst>
                        <a:ext uri="{9D8B030D-6E8A-4147-A177-3AD203B41FA5}">
                          <a16:colId xmlns:a16="http://schemas.microsoft.com/office/drawing/2014/main" val="20010"/>
                        </a:ext>
                      </a:extLst>
                    </a:gridCol>
                  </a:tblGrid>
                  <a:tr h="370840">
                    <a:tc>
                      <a:txBody>
                        <a:bodyPr/>
                        <a:lstStyle/>
                        <a:p>
                          <a:pPr algn="ctr">
                            <a:defRPr sz="1200" b="1">
                              <a:solidFill>
                                <a:schemeClr val="tx1"/>
                              </a:solidFill>
                            </a:defRPr>
                          </a:pPr>
                          <a14:m>
                            <m:oMathPara xmlns:m="http://schemas.openxmlformats.org/officeDocument/2006/math">
                              <m:oMathParaPr>
                                <m:jc m:val="centerGroup"/>
                              </m:oMathParaPr>
                              <m:oMath xmlns:m="http://schemas.openxmlformats.org/officeDocument/2006/math">
                                <m:r>
                                  <a:rPr sz="1200">
                                    <a:latin typeface="Cambria Math" panose="02040503050406030204" pitchFamily="18" charset="0"/>
                                  </a:rPr>
                                  <m:t>𝑑𝑓</m:t>
                                </m:r>
                              </m:oMath>
                            </m:oMathPara>
                          </a14:m>
                          <a:endParaRPr/>
                        </a:p>
                      </a:txBody>
                      <a:tcPr/>
                    </a:tc>
                    <a:tc>
                      <a:txBody>
                        <a:bodyPr/>
                        <a:lstStyle/>
                        <a:p>
                          <a:pPr algn="ctr">
                            <a:defRPr b="1">
                              <a:solidFill>
                                <a:schemeClr val="tx1"/>
                              </a:solidFill>
                            </a:defRPr>
                          </a:pPr>
                          <a:r>
                            <a:rPr sz="1200"/>
                            <a:t>0.995</a:t>
                          </a:r>
                          <a:endParaRPr sz="1200">
                            <a:latin typeface="Cambria Math"/>
                          </a:endParaRPr>
                        </a:p>
                      </a:txBody>
                      <a:tcPr/>
                    </a:tc>
                    <a:tc>
                      <a:txBody>
                        <a:bodyPr/>
                        <a:lstStyle/>
                        <a:p>
                          <a:pPr algn="ctr">
                            <a:defRPr b="1">
                              <a:solidFill>
                                <a:schemeClr val="tx1"/>
                              </a:solidFill>
                            </a:defRPr>
                          </a:pPr>
                          <a:r>
                            <a:rPr sz="1200"/>
                            <a:t>0.990</a:t>
                          </a:r>
                          <a:endParaRPr sz="1200">
                            <a:latin typeface="Cambria Math"/>
                          </a:endParaRPr>
                        </a:p>
                      </a:txBody>
                      <a:tcPr/>
                    </a:tc>
                    <a:tc>
                      <a:txBody>
                        <a:bodyPr/>
                        <a:lstStyle/>
                        <a:p>
                          <a:pPr algn="ctr">
                            <a:defRPr b="1">
                              <a:solidFill>
                                <a:schemeClr val="tx1"/>
                              </a:solidFill>
                            </a:defRPr>
                          </a:pPr>
                          <a:r>
                            <a:rPr sz="1200"/>
                            <a:t>0.975</a:t>
                          </a:r>
                          <a:endParaRPr sz="1200">
                            <a:latin typeface="Cambria Math"/>
                          </a:endParaRPr>
                        </a:p>
                      </a:txBody>
                      <a:tcPr/>
                    </a:tc>
                    <a:tc>
                      <a:txBody>
                        <a:bodyPr/>
                        <a:lstStyle/>
                        <a:p>
                          <a:pPr algn="ctr">
                            <a:defRPr b="1">
                              <a:solidFill>
                                <a:schemeClr val="tx1"/>
                              </a:solidFill>
                            </a:defRPr>
                          </a:pPr>
                          <a:r>
                            <a:rPr sz="1200"/>
                            <a:t>0.950</a:t>
                          </a:r>
                          <a:endParaRPr sz="1200">
                            <a:latin typeface="Cambria Math"/>
                          </a:endParaRPr>
                        </a:p>
                      </a:txBody>
                      <a:tcPr/>
                    </a:tc>
                    <a:tc>
                      <a:txBody>
                        <a:bodyPr/>
                        <a:lstStyle/>
                        <a:p>
                          <a:pPr algn="ctr">
                            <a:defRPr b="1">
                              <a:solidFill>
                                <a:schemeClr val="tx1"/>
                              </a:solidFill>
                            </a:defRPr>
                          </a:pPr>
                          <a:r>
                            <a:rPr sz="1200"/>
                            <a:t>0.900</a:t>
                          </a:r>
                          <a:endParaRPr sz="1200">
                            <a:latin typeface="Cambria Math"/>
                          </a:endParaRPr>
                        </a:p>
                      </a:txBody>
                      <a:tcPr/>
                    </a:tc>
                    <a:tc>
                      <a:txBody>
                        <a:bodyPr/>
                        <a:lstStyle/>
                        <a:p>
                          <a:pPr algn="ctr">
                            <a:defRPr b="1">
                              <a:solidFill>
                                <a:schemeClr val="tx1"/>
                              </a:solidFill>
                            </a:defRPr>
                          </a:pPr>
                          <a:r>
                            <a:rPr sz="1200"/>
                            <a:t>0.100</a:t>
                          </a:r>
                          <a:endParaRPr sz="1200">
                            <a:latin typeface="Cambria Math"/>
                          </a:endParaRPr>
                        </a:p>
                      </a:txBody>
                      <a:tcPr/>
                    </a:tc>
                    <a:tc>
                      <a:txBody>
                        <a:bodyPr/>
                        <a:lstStyle/>
                        <a:p>
                          <a:pPr algn="ctr">
                            <a:defRPr b="1">
                              <a:solidFill>
                                <a:schemeClr val="tx1"/>
                              </a:solidFill>
                            </a:defRPr>
                          </a:pPr>
                          <a:r>
                            <a:rPr sz="1200"/>
                            <a:t>0.050</a:t>
                          </a:r>
                          <a:endParaRPr sz="1200">
                            <a:latin typeface="Cambria Math"/>
                          </a:endParaRPr>
                        </a:p>
                      </a:txBody>
                      <a:tcPr/>
                    </a:tc>
                    <a:tc>
                      <a:txBody>
                        <a:bodyPr/>
                        <a:lstStyle/>
                        <a:p>
                          <a:pPr algn="ctr">
                            <a:defRPr b="1">
                              <a:solidFill>
                                <a:schemeClr val="tx1"/>
                              </a:solidFill>
                            </a:defRPr>
                          </a:pPr>
                          <a:r>
                            <a:rPr sz="1200"/>
                            <a:t>0.025</a:t>
                          </a:r>
                          <a:endParaRPr sz="1200">
                            <a:latin typeface="Cambria Math"/>
                          </a:endParaRPr>
                        </a:p>
                      </a:txBody>
                      <a:tcPr/>
                    </a:tc>
                    <a:tc>
                      <a:txBody>
                        <a:bodyPr/>
                        <a:lstStyle/>
                        <a:p>
                          <a:pPr algn="ctr">
                            <a:defRPr b="1">
                              <a:solidFill>
                                <a:schemeClr val="tx1"/>
                              </a:solidFill>
                            </a:defRPr>
                          </a:pPr>
                          <a:r>
                            <a:rPr sz="1200"/>
                            <a:t>0.010</a:t>
                          </a:r>
                          <a:endParaRPr sz="1200">
                            <a:latin typeface="Cambria Math"/>
                          </a:endParaRPr>
                        </a:p>
                      </a:txBody>
                      <a:tcPr/>
                    </a:tc>
                    <a:tc>
                      <a:txBody>
                        <a:bodyPr/>
                        <a:lstStyle/>
                        <a:p>
                          <a:pPr algn="ctr">
                            <a:defRPr b="1">
                              <a:solidFill>
                                <a:schemeClr val="tx1"/>
                              </a:solidFill>
                            </a:defRPr>
                          </a:pPr>
                          <a:r>
                            <a:rPr sz="1200" dirty="0"/>
                            <a:t>0.005</a:t>
                          </a:r>
                          <a:endParaRPr sz="1200" dirty="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200"/>
                            <a:t>40</a:t>
                          </a:r>
                          <a:endParaRPr sz="1200">
                            <a:latin typeface="Cambria Math"/>
                          </a:endParaRPr>
                        </a:p>
                      </a:txBody>
                      <a:tcPr/>
                    </a:tc>
                    <a:tc>
                      <a:txBody>
                        <a:bodyPr/>
                        <a:lstStyle/>
                        <a:p>
                          <a:pPr algn="ctr">
                            <a:defRPr>
                              <a:solidFill>
                                <a:schemeClr val="tx1"/>
                              </a:solidFill>
                            </a:defRPr>
                          </a:pPr>
                          <a:r>
                            <a:rPr sz="1200"/>
                            <a:t>20.707</a:t>
                          </a:r>
                          <a:endParaRPr sz="1200">
                            <a:latin typeface="Cambria Math"/>
                          </a:endParaRPr>
                        </a:p>
                      </a:txBody>
                      <a:tcPr/>
                    </a:tc>
                    <a:tc>
                      <a:txBody>
                        <a:bodyPr/>
                        <a:lstStyle/>
                        <a:p>
                          <a:pPr algn="ctr">
                            <a:defRPr>
                              <a:solidFill>
                                <a:schemeClr val="tx1"/>
                              </a:solidFill>
                            </a:defRPr>
                          </a:pPr>
                          <a:r>
                            <a:rPr sz="1200"/>
                            <a:t>22.164</a:t>
                          </a:r>
                          <a:endParaRPr sz="1200">
                            <a:latin typeface="Cambria Math"/>
                          </a:endParaRPr>
                        </a:p>
                      </a:txBody>
                      <a:tcPr/>
                    </a:tc>
                    <a:tc>
                      <a:txBody>
                        <a:bodyPr/>
                        <a:lstStyle/>
                        <a:p>
                          <a:pPr algn="ctr">
                            <a:defRPr>
                              <a:solidFill>
                                <a:schemeClr val="tx1"/>
                              </a:solidFill>
                            </a:defRPr>
                          </a:pPr>
                          <a:r>
                            <a:rPr sz="1200"/>
                            <a:t>24.433</a:t>
                          </a:r>
                          <a:endParaRPr sz="1200">
                            <a:latin typeface="Cambria Math"/>
                          </a:endParaRPr>
                        </a:p>
                      </a:txBody>
                      <a:tcPr/>
                    </a:tc>
                    <a:tc>
                      <a:txBody>
                        <a:bodyPr/>
                        <a:lstStyle/>
                        <a:p>
                          <a:pPr algn="ctr">
                            <a:defRPr>
                              <a:solidFill>
                                <a:schemeClr val="tx1"/>
                              </a:solidFill>
                            </a:defRPr>
                          </a:pPr>
                          <a:r>
                            <a:rPr sz="1200" dirty="0"/>
                            <a:t>26.509</a:t>
                          </a:r>
                          <a:endParaRPr sz="1200" dirty="0">
                            <a:latin typeface="Cambria Math"/>
                          </a:endParaRPr>
                        </a:p>
                      </a:txBody>
                      <a:tcPr/>
                    </a:tc>
                    <a:tc>
                      <a:txBody>
                        <a:bodyPr/>
                        <a:lstStyle/>
                        <a:p>
                          <a:pPr algn="ctr">
                            <a:defRPr>
                              <a:solidFill>
                                <a:schemeClr val="tx1"/>
                              </a:solidFill>
                            </a:defRPr>
                          </a:pPr>
                          <a:r>
                            <a:rPr sz="1200"/>
                            <a:t>29.051</a:t>
                          </a:r>
                          <a:endParaRPr sz="1200">
                            <a:latin typeface="Cambria Math"/>
                          </a:endParaRPr>
                        </a:p>
                      </a:txBody>
                      <a:tcPr/>
                    </a:tc>
                    <a:tc>
                      <a:txBody>
                        <a:bodyPr/>
                        <a:lstStyle/>
                        <a:p>
                          <a:pPr algn="ctr">
                            <a:defRPr>
                              <a:solidFill>
                                <a:schemeClr val="tx1"/>
                              </a:solidFill>
                            </a:defRPr>
                          </a:pPr>
                          <a:r>
                            <a:rPr sz="1200"/>
                            <a:t>51.805</a:t>
                          </a:r>
                          <a:endParaRPr sz="1200">
                            <a:latin typeface="Cambria Math"/>
                          </a:endParaRPr>
                        </a:p>
                      </a:txBody>
                      <a:tcPr/>
                    </a:tc>
                    <a:tc>
                      <a:txBody>
                        <a:bodyPr/>
                        <a:lstStyle/>
                        <a:p>
                          <a:pPr algn="ctr">
                            <a:defRPr>
                              <a:solidFill>
                                <a:schemeClr val="tx1"/>
                              </a:solidFill>
                            </a:defRPr>
                          </a:pPr>
                          <a:r>
                            <a:rPr sz="1200"/>
                            <a:t>55.758</a:t>
                          </a:r>
                          <a:endParaRPr sz="1200">
                            <a:latin typeface="Cambria Math"/>
                          </a:endParaRPr>
                        </a:p>
                      </a:txBody>
                      <a:tcPr/>
                    </a:tc>
                    <a:tc>
                      <a:txBody>
                        <a:bodyPr/>
                        <a:lstStyle/>
                        <a:p>
                          <a:pPr algn="ctr">
                            <a:defRPr>
                              <a:solidFill>
                                <a:schemeClr val="tx1"/>
                              </a:solidFill>
                            </a:defRPr>
                          </a:pPr>
                          <a:r>
                            <a:rPr sz="1200"/>
                            <a:t>59.342</a:t>
                          </a:r>
                          <a:endParaRPr sz="1200">
                            <a:latin typeface="Cambria Math"/>
                          </a:endParaRPr>
                        </a:p>
                      </a:txBody>
                      <a:tcPr/>
                    </a:tc>
                    <a:tc>
                      <a:txBody>
                        <a:bodyPr/>
                        <a:lstStyle/>
                        <a:p>
                          <a:pPr algn="ctr">
                            <a:defRPr>
                              <a:solidFill>
                                <a:schemeClr val="tx1"/>
                              </a:solidFill>
                            </a:defRPr>
                          </a:pPr>
                          <a:r>
                            <a:rPr sz="1200"/>
                            <a:t>63.691</a:t>
                          </a:r>
                          <a:endParaRPr sz="1200">
                            <a:latin typeface="Cambria Math"/>
                          </a:endParaRPr>
                        </a:p>
                      </a:txBody>
                      <a:tcPr/>
                    </a:tc>
                    <a:tc>
                      <a:txBody>
                        <a:bodyPr/>
                        <a:lstStyle/>
                        <a:p>
                          <a:pPr algn="ctr">
                            <a:defRPr>
                              <a:solidFill>
                                <a:schemeClr val="tx1"/>
                              </a:solidFill>
                            </a:defRPr>
                          </a:pPr>
                          <a:r>
                            <a:rPr sz="1200"/>
                            <a:t>66.766</a:t>
                          </a:r>
                          <a:endParaRPr sz="120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200"/>
                            <a:t>50</a:t>
                          </a:r>
                          <a:endParaRPr sz="1200">
                            <a:latin typeface="Cambria Math"/>
                          </a:endParaRPr>
                        </a:p>
                      </a:txBody>
                      <a:tcPr/>
                    </a:tc>
                    <a:tc>
                      <a:txBody>
                        <a:bodyPr/>
                        <a:lstStyle/>
                        <a:p>
                          <a:pPr algn="ctr">
                            <a:defRPr>
                              <a:solidFill>
                                <a:schemeClr val="tx1"/>
                              </a:solidFill>
                            </a:defRPr>
                          </a:pPr>
                          <a:r>
                            <a:rPr sz="1200"/>
                            <a:t>27.991</a:t>
                          </a:r>
                          <a:endParaRPr sz="1200">
                            <a:latin typeface="Cambria Math"/>
                          </a:endParaRPr>
                        </a:p>
                      </a:txBody>
                      <a:tcPr/>
                    </a:tc>
                    <a:tc>
                      <a:txBody>
                        <a:bodyPr/>
                        <a:lstStyle/>
                        <a:p>
                          <a:pPr algn="ctr">
                            <a:defRPr>
                              <a:solidFill>
                                <a:schemeClr val="tx1"/>
                              </a:solidFill>
                            </a:defRPr>
                          </a:pPr>
                          <a:r>
                            <a:rPr sz="1200"/>
                            <a:t>29.707</a:t>
                          </a:r>
                          <a:endParaRPr sz="1200">
                            <a:latin typeface="Cambria Math"/>
                          </a:endParaRPr>
                        </a:p>
                      </a:txBody>
                      <a:tcPr/>
                    </a:tc>
                    <a:tc>
                      <a:txBody>
                        <a:bodyPr/>
                        <a:lstStyle/>
                        <a:p>
                          <a:pPr algn="ctr">
                            <a:defRPr>
                              <a:solidFill>
                                <a:schemeClr val="tx1"/>
                              </a:solidFill>
                            </a:defRPr>
                          </a:pPr>
                          <a:r>
                            <a:rPr sz="1200" dirty="0"/>
                            <a:t>32.357</a:t>
                          </a:r>
                          <a:endParaRPr sz="1200" dirty="0">
                            <a:latin typeface="Cambria Math"/>
                          </a:endParaRPr>
                        </a:p>
                      </a:txBody>
                      <a:tcPr/>
                    </a:tc>
                    <a:tc>
                      <a:txBody>
                        <a:bodyPr/>
                        <a:lstStyle/>
                        <a:p>
                          <a:pPr algn="ctr">
                            <a:defRPr>
                              <a:solidFill>
                                <a:schemeClr val="tx1"/>
                              </a:solidFill>
                            </a:defRPr>
                          </a:pPr>
                          <a:r>
                            <a:rPr sz="1200"/>
                            <a:t>34.764</a:t>
                          </a:r>
                          <a:endParaRPr sz="1200">
                            <a:latin typeface="Cambria Math"/>
                          </a:endParaRPr>
                        </a:p>
                      </a:txBody>
                      <a:tcPr/>
                    </a:tc>
                    <a:tc>
                      <a:txBody>
                        <a:bodyPr/>
                        <a:lstStyle/>
                        <a:p>
                          <a:pPr algn="ctr">
                            <a:defRPr>
                              <a:solidFill>
                                <a:schemeClr val="tx1"/>
                              </a:solidFill>
                            </a:defRPr>
                          </a:pPr>
                          <a:r>
                            <a:rPr sz="1200"/>
                            <a:t>37.689</a:t>
                          </a:r>
                          <a:endParaRPr sz="1200">
                            <a:latin typeface="Cambria Math"/>
                          </a:endParaRPr>
                        </a:p>
                      </a:txBody>
                      <a:tcPr/>
                    </a:tc>
                    <a:tc>
                      <a:txBody>
                        <a:bodyPr/>
                        <a:lstStyle/>
                        <a:p>
                          <a:pPr algn="ctr">
                            <a:defRPr>
                              <a:solidFill>
                                <a:schemeClr val="tx1"/>
                              </a:solidFill>
                            </a:defRPr>
                          </a:pPr>
                          <a:r>
                            <a:rPr sz="1200"/>
                            <a:t>63.167</a:t>
                          </a:r>
                          <a:endParaRPr sz="1200">
                            <a:latin typeface="Cambria Math"/>
                          </a:endParaRPr>
                        </a:p>
                      </a:txBody>
                      <a:tcPr/>
                    </a:tc>
                    <a:tc>
                      <a:txBody>
                        <a:bodyPr/>
                        <a:lstStyle/>
                        <a:p>
                          <a:pPr algn="ctr">
                            <a:defRPr>
                              <a:solidFill>
                                <a:schemeClr val="tx1"/>
                              </a:solidFill>
                            </a:defRPr>
                          </a:pPr>
                          <a:r>
                            <a:rPr sz="1200" dirty="0"/>
                            <a:t>67.505</a:t>
                          </a:r>
                          <a:endParaRPr sz="1200" dirty="0">
                            <a:latin typeface="Cambria Math"/>
                          </a:endParaRPr>
                        </a:p>
                      </a:txBody>
                      <a:tcPr/>
                    </a:tc>
                    <a:tc>
                      <a:txBody>
                        <a:bodyPr/>
                        <a:lstStyle/>
                        <a:p>
                          <a:pPr algn="ctr">
                            <a:defRPr>
                              <a:solidFill>
                                <a:schemeClr val="tx1"/>
                              </a:solidFill>
                            </a:defRPr>
                          </a:pPr>
                          <a:r>
                            <a:rPr sz="1200" dirty="0"/>
                            <a:t>71.420</a:t>
                          </a:r>
                          <a:endParaRPr sz="1200" dirty="0">
                            <a:latin typeface="Cambria Math"/>
                          </a:endParaRPr>
                        </a:p>
                      </a:txBody>
                      <a:tcPr/>
                    </a:tc>
                    <a:tc>
                      <a:txBody>
                        <a:bodyPr/>
                        <a:lstStyle/>
                        <a:p>
                          <a:pPr algn="ctr">
                            <a:defRPr>
                              <a:solidFill>
                                <a:schemeClr val="tx1"/>
                              </a:solidFill>
                            </a:defRPr>
                          </a:pPr>
                          <a:r>
                            <a:rPr sz="1200"/>
                            <a:t>76.154</a:t>
                          </a:r>
                          <a:endParaRPr sz="1200">
                            <a:latin typeface="Cambria Math"/>
                          </a:endParaRPr>
                        </a:p>
                      </a:txBody>
                      <a:tcPr/>
                    </a:tc>
                    <a:tc>
                      <a:txBody>
                        <a:bodyPr/>
                        <a:lstStyle/>
                        <a:p>
                          <a:pPr algn="ctr">
                            <a:defRPr>
                              <a:solidFill>
                                <a:schemeClr val="tx1"/>
                              </a:solidFill>
                            </a:defRPr>
                          </a:pPr>
                          <a:r>
                            <a:rPr sz="1200"/>
                            <a:t>79.490</a:t>
                          </a:r>
                          <a:endParaRPr sz="12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200"/>
                            <a:t>60</a:t>
                          </a:r>
                          <a:endParaRPr sz="1200">
                            <a:latin typeface="Cambria Math"/>
                          </a:endParaRPr>
                        </a:p>
                      </a:txBody>
                      <a:tcPr/>
                    </a:tc>
                    <a:tc>
                      <a:txBody>
                        <a:bodyPr/>
                        <a:lstStyle/>
                        <a:p>
                          <a:pPr algn="ctr">
                            <a:defRPr>
                              <a:solidFill>
                                <a:schemeClr val="tx1"/>
                              </a:solidFill>
                            </a:defRPr>
                          </a:pPr>
                          <a:r>
                            <a:rPr sz="1200"/>
                            <a:t>35.534</a:t>
                          </a:r>
                          <a:endParaRPr sz="1200">
                            <a:latin typeface="Cambria Math"/>
                          </a:endParaRPr>
                        </a:p>
                      </a:txBody>
                      <a:tcPr/>
                    </a:tc>
                    <a:tc>
                      <a:txBody>
                        <a:bodyPr/>
                        <a:lstStyle/>
                        <a:p>
                          <a:pPr algn="ctr">
                            <a:defRPr>
                              <a:solidFill>
                                <a:schemeClr val="tx1"/>
                              </a:solidFill>
                            </a:defRPr>
                          </a:pPr>
                          <a:r>
                            <a:rPr sz="1200"/>
                            <a:t>37.485</a:t>
                          </a:r>
                          <a:endParaRPr sz="1200">
                            <a:latin typeface="Cambria Math"/>
                          </a:endParaRPr>
                        </a:p>
                      </a:txBody>
                      <a:tcPr/>
                    </a:tc>
                    <a:tc>
                      <a:txBody>
                        <a:bodyPr/>
                        <a:lstStyle/>
                        <a:p>
                          <a:pPr algn="ctr">
                            <a:defRPr>
                              <a:solidFill>
                                <a:schemeClr val="tx1"/>
                              </a:solidFill>
                            </a:defRPr>
                          </a:pPr>
                          <a:r>
                            <a:rPr sz="1200"/>
                            <a:t>40.482</a:t>
                          </a:r>
                          <a:endParaRPr sz="1200">
                            <a:latin typeface="Cambria Math"/>
                          </a:endParaRPr>
                        </a:p>
                      </a:txBody>
                      <a:tcPr/>
                    </a:tc>
                    <a:tc>
                      <a:txBody>
                        <a:bodyPr/>
                        <a:lstStyle/>
                        <a:p>
                          <a:pPr algn="ctr">
                            <a:defRPr>
                              <a:solidFill>
                                <a:schemeClr val="tx1"/>
                              </a:solidFill>
                            </a:defRPr>
                          </a:pPr>
                          <a:r>
                            <a:rPr sz="1200"/>
                            <a:t>43.188</a:t>
                          </a:r>
                          <a:endParaRPr sz="1200">
                            <a:latin typeface="Cambria Math"/>
                          </a:endParaRPr>
                        </a:p>
                      </a:txBody>
                      <a:tcPr/>
                    </a:tc>
                    <a:tc>
                      <a:txBody>
                        <a:bodyPr/>
                        <a:lstStyle/>
                        <a:p>
                          <a:pPr algn="ctr">
                            <a:defRPr>
                              <a:solidFill>
                                <a:schemeClr val="tx1"/>
                              </a:solidFill>
                            </a:defRPr>
                          </a:pPr>
                          <a:r>
                            <a:rPr sz="1200"/>
                            <a:t>46.459</a:t>
                          </a:r>
                          <a:endParaRPr sz="1200">
                            <a:latin typeface="Cambria Math"/>
                          </a:endParaRPr>
                        </a:p>
                      </a:txBody>
                      <a:tcPr/>
                    </a:tc>
                    <a:tc>
                      <a:txBody>
                        <a:bodyPr/>
                        <a:lstStyle/>
                        <a:p>
                          <a:pPr algn="ctr">
                            <a:defRPr>
                              <a:solidFill>
                                <a:schemeClr val="tx1"/>
                              </a:solidFill>
                            </a:defRPr>
                          </a:pPr>
                          <a:r>
                            <a:rPr sz="1200"/>
                            <a:t>74.397</a:t>
                          </a:r>
                          <a:endParaRPr sz="1200">
                            <a:latin typeface="Cambria Math"/>
                          </a:endParaRPr>
                        </a:p>
                      </a:txBody>
                      <a:tcPr/>
                    </a:tc>
                    <a:tc>
                      <a:txBody>
                        <a:bodyPr/>
                        <a:lstStyle/>
                        <a:p>
                          <a:pPr algn="ctr">
                            <a:defRPr>
                              <a:solidFill>
                                <a:schemeClr val="tx1"/>
                              </a:solidFill>
                            </a:defRPr>
                          </a:pPr>
                          <a:r>
                            <a:rPr sz="1200"/>
                            <a:t>79.082</a:t>
                          </a:r>
                          <a:endParaRPr sz="1200">
                            <a:latin typeface="Cambria Math"/>
                          </a:endParaRPr>
                        </a:p>
                      </a:txBody>
                      <a:tcPr/>
                    </a:tc>
                    <a:tc>
                      <a:txBody>
                        <a:bodyPr/>
                        <a:lstStyle/>
                        <a:p>
                          <a:pPr algn="ctr">
                            <a:defRPr>
                              <a:solidFill>
                                <a:schemeClr val="tx1"/>
                              </a:solidFill>
                            </a:defRPr>
                          </a:pPr>
                          <a:r>
                            <a:rPr sz="1200"/>
                            <a:t>83.298</a:t>
                          </a:r>
                          <a:endParaRPr sz="1200">
                            <a:latin typeface="Cambria Math"/>
                          </a:endParaRPr>
                        </a:p>
                      </a:txBody>
                      <a:tcPr/>
                    </a:tc>
                    <a:tc>
                      <a:txBody>
                        <a:bodyPr/>
                        <a:lstStyle/>
                        <a:p>
                          <a:pPr algn="ctr">
                            <a:defRPr>
                              <a:solidFill>
                                <a:schemeClr val="tx1"/>
                              </a:solidFill>
                            </a:defRPr>
                          </a:pPr>
                          <a:r>
                            <a:rPr sz="1200"/>
                            <a:t>88.379</a:t>
                          </a:r>
                          <a:endParaRPr sz="1200">
                            <a:latin typeface="Cambria Math"/>
                          </a:endParaRPr>
                        </a:p>
                      </a:txBody>
                      <a:tcPr/>
                    </a:tc>
                    <a:tc>
                      <a:txBody>
                        <a:bodyPr/>
                        <a:lstStyle/>
                        <a:p>
                          <a:pPr algn="ctr">
                            <a:defRPr>
                              <a:solidFill>
                                <a:schemeClr val="tx1"/>
                              </a:solidFill>
                            </a:defRPr>
                          </a:pPr>
                          <a:r>
                            <a:rPr sz="1200"/>
                            <a:t>91.952</a:t>
                          </a:r>
                          <a:endParaRPr sz="120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200"/>
                            <a:t>70</a:t>
                          </a:r>
                          <a:endParaRPr sz="1200">
                            <a:latin typeface="Cambria Math"/>
                          </a:endParaRPr>
                        </a:p>
                      </a:txBody>
                      <a:tcPr/>
                    </a:tc>
                    <a:tc>
                      <a:txBody>
                        <a:bodyPr/>
                        <a:lstStyle/>
                        <a:p>
                          <a:pPr algn="ctr">
                            <a:defRPr>
                              <a:solidFill>
                                <a:schemeClr val="tx1"/>
                              </a:solidFill>
                            </a:defRPr>
                          </a:pPr>
                          <a:r>
                            <a:rPr sz="1200"/>
                            <a:t>43.275</a:t>
                          </a:r>
                          <a:endParaRPr sz="1200">
                            <a:latin typeface="Cambria Math"/>
                          </a:endParaRPr>
                        </a:p>
                      </a:txBody>
                      <a:tcPr/>
                    </a:tc>
                    <a:tc>
                      <a:txBody>
                        <a:bodyPr/>
                        <a:lstStyle/>
                        <a:p>
                          <a:pPr algn="ctr">
                            <a:defRPr>
                              <a:solidFill>
                                <a:schemeClr val="tx1"/>
                              </a:solidFill>
                            </a:defRPr>
                          </a:pPr>
                          <a:r>
                            <a:rPr sz="1200"/>
                            <a:t>45.442</a:t>
                          </a:r>
                          <a:endParaRPr sz="1200">
                            <a:latin typeface="Cambria Math"/>
                          </a:endParaRPr>
                        </a:p>
                      </a:txBody>
                      <a:tcPr/>
                    </a:tc>
                    <a:tc>
                      <a:txBody>
                        <a:bodyPr/>
                        <a:lstStyle/>
                        <a:p>
                          <a:pPr algn="ctr">
                            <a:defRPr>
                              <a:solidFill>
                                <a:schemeClr val="tx1"/>
                              </a:solidFill>
                            </a:defRPr>
                          </a:pPr>
                          <a:r>
                            <a:rPr sz="1200"/>
                            <a:t>48.758</a:t>
                          </a:r>
                          <a:endParaRPr sz="1200">
                            <a:latin typeface="Cambria Math"/>
                          </a:endParaRPr>
                        </a:p>
                      </a:txBody>
                      <a:tcPr/>
                    </a:tc>
                    <a:tc>
                      <a:txBody>
                        <a:bodyPr/>
                        <a:lstStyle/>
                        <a:p>
                          <a:pPr algn="ctr">
                            <a:defRPr>
                              <a:solidFill>
                                <a:schemeClr val="tx1"/>
                              </a:solidFill>
                            </a:defRPr>
                          </a:pPr>
                          <a:r>
                            <a:rPr sz="1200"/>
                            <a:t>51.739</a:t>
                          </a:r>
                          <a:endParaRPr sz="1200">
                            <a:latin typeface="Cambria Math"/>
                          </a:endParaRPr>
                        </a:p>
                      </a:txBody>
                      <a:tcPr/>
                    </a:tc>
                    <a:tc>
                      <a:txBody>
                        <a:bodyPr/>
                        <a:lstStyle/>
                        <a:p>
                          <a:pPr algn="ctr">
                            <a:defRPr>
                              <a:solidFill>
                                <a:schemeClr val="tx1"/>
                              </a:solidFill>
                            </a:defRPr>
                          </a:pPr>
                          <a:r>
                            <a:rPr sz="1200"/>
                            <a:t>55.329</a:t>
                          </a:r>
                          <a:endParaRPr sz="1200">
                            <a:latin typeface="Cambria Math"/>
                          </a:endParaRPr>
                        </a:p>
                      </a:txBody>
                      <a:tcPr/>
                    </a:tc>
                    <a:tc>
                      <a:txBody>
                        <a:bodyPr/>
                        <a:lstStyle/>
                        <a:p>
                          <a:pPr algn="ctr">
                            <a:defRPr>
                              <a:solidFill>
                                <a:schemeClr val="tx1"/>
                              </a:solidFill>
                            </a:defRPr>
                          </a:pPr>
                          <a:r>
                            <a:rPr sz="1200"/>
                            <a:t>85.527</a:t>
                          </a:r>
                          <a:endParaRPr sz="1200">
                            <a:latin typeface="Cambria Math"/>
                          </a:endParaRPr>
                        </a:p>
                      </a:txBody>
                      <a:tcPr/>
                    </a:tc>
                    <a:tc>
                      <a:txBody>
                        <a:bodyPr/>
                        <a:lstStyle/>
                        <a:p>
                          <a:pPr algn="ctr">
                            <a:defRPr>
                              <a:solidFill>
                                <a:schemeClr val="tx1"/>
                              </a:solidFill>
                            </a:defRPr>
                          </a:pPr>
                          <a:r>
                            <a:rPr sz="1200"/>
                            <a:t>90.531</a:t>
                          </a:r>
                          <a:endParaRPr sz="1200">
                            <a:latin typeface="Cambria Math"/>
                          </a:endParaRPr>
                        </a:p>
                      </a:txBody>
                      <a:tcPr/>
                    </a:tc>
                    <a:tc>
                      <a:txBody>
                        <a:bodyPr/>
                        <a:lstStyle/>
                        <a:p>
                          <a:pPr algn="ctr">
                            <a:defRPr>
                              <a:solidFill>
                                <a:schemeClr val="tx1"/>
                              </a:solidFill>
                            </a:defRPr>
                          </a:pPr>
                          <a:r>
                            <a:rPr sz="1200"/>
                            <a:t>95.023</a:t>
                          </a:r>
                          <a:endParaRPr sz="1200">
                            <a:latin typeface="Cambria Math"/>
                          </a:endParaRPr>
                        </a:p>
                      </a:txBody>
                      <a:tcPr/>
                    </a:tc>
                    <a:tc>
                      <a:txBody>
                        <a:bodyPr/>
                        <a:lstStyle/>
                        <a:p>
                          <a:pPr algn="ctr">
                            <a:defRPr>
                              <a:solidFill>
                                <a:schemeClr val="tx1"/>
                              </a:solidFill>
                            </a:defRPr>
                          </a:pPr>
                          <a:r>
                            <a:rPr sz="1200"/>
                            <a:t>100.425</a:t>
                          </a:r>
                          <a:endParaRPr sz="1200">
                            <a:latin typeface="Cambria Math"/>
                          </a:endParaRPr>
                        </a:p>
                      </a:txBody>
                      <a:tcPr/>
                    </a:tc>
                    <a:tc>
                      <a:txBody>
                        <a:bodyPr/>
                        <a:lstStyle/>
                        <a:p>
                          <a:pPr algn="ctr">
                            <a:defRPr>
                              <a:solidFill>
                                <a:schemeClr val="tx1"/>
                              </a:solidFill>
                            </a:defRPr>
                          </a:pPr>
                          <a:r>
                            <a:rPr sz="1200"/>
                            <a:t>104.215</a:t>
                          </a:r>
                          <a:endParaRPr sz="120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200"/>
                            <a:t>80</a:t>
                          </a:r>
                          <a:endParaRPr sz="1200">
                            <a:latin typeface="Cambria Math"/>
                          </a:endParaRPr>
                        </a:p>
                      </a:txBody>
                      <a:tcPr/>
                    </a:tc>
                    <a:tc>
                      <a:txBody>
                        <a:bodyPr/>
                        <a:lstStyle/>
                        <a:p>
                          <a:pPr algn="ctr">
                            <a:defRPr sz="1200">
                              <a:solidFill>
                                <a:schemeClr val="tx1"/>
                              </a:solidFill>
                            </a:defRPr>
                          </a:pPr>
                          <a:r>
                            <a:rPr sz="1200">
                              <a:highlight>
                                <a:srgbClr val="FFFF00"/>
                              </a:highlight>
                            </a:rPr>
                            <a:t>51.172</a:t>
                          </a:r>
                          <a:endParaRPr sz="1200">
                            <a:highlight>
                              <a:srgbClr val="FFFF00"/>
                            </a:highlight>
                            <a:latin typeface="Cambria Math"/>
                          </a:endParaRPr>
                        </a:p>
                      </a:txBody>
                      <a:tcPr/>
                    </a:tc>
                    <a:tc>
                      <a:txBody>
                        <a:bodyPr/>
                        <a:lstStyle/>
                        <a:p>
                          <a:pPr algn="ctr">
                            <a:defRPr>
                              <a:solidFill>
                                <a:schemeClr val="tx1"/>
                              </a:solidFill>
                            </a:defRPr>
                          </a:pPr>
                          <a:r>
                            <a:rPr sz="1200"/>
                            <a:t>53.540</a:t>
                          </a:r>
                          <a:endParaRPr sz="1200">
                            <a:latin typeface="Cambria Math"/>
                          </a:endParaRPr>
                        </a:p>
                      </a:txBody>
                      <a:tcPr/>
                    </a:tc>
                    <a:tc>
                      <a:txBody>
                        <a:bodyPr/>
                        <a:lstStyle/>
                        <a:p>
                          <a:pPr algn="ctr">
                            <a:defRPr>
                              <a:solidFill>
                                <a:schemeClr val="tx1"/>
                              </a:solidFill>
                            </a:defRPr>
                          </a:pPr>
                          <a:r>
                            <a:rPr sz="1200"/>
                            <a:t>57.153</a:t>
                          </a:r>
                          <a:endParaRPr sz="1200">
                            <a:latin typeface="Cambria Math"/>
                          </a:endParaRPr>
                        </a:p>
                      </a:txBody>
                      <a:tcPr/>
                    </a:tc>
                    <a:tc>
                      <a:txBody>
                        <a:bodyPr/>
                        <a:lstStyle/>
                        <a:p>
                          <a:pPr algn="ctr">
                            <a:defRPr>
                              <a:solidFill>
                                <a:schemeClr val="tx1"/>
                              </a:solidFill>
                            </a:defRPr>
                          </a:pPr>
                          <a:r>
                            <a:rPr sz="1200"/>
                            <a:t>60.391</a:t>
                          </a:r>
                          <a:endParaRPr sz="1200">
                            <a:latin typeface="Cambria Math"/>
                          </a:endParaRPr>
                        </a:p>
                      </a:txBody>
                      <a:tcPr/>
                    </a:tc>
                    <a:tc>
                      <a:txBody>
                        <a:bodyPr/>
                        <a:lstStyle/>
                        <a:p>
                          <a:pPr algn="ctr">
                            <a:defRPr>
                              <a:solidFill>
                                <a:schemeClr val="tx1"/>
                              </a:solidFill>
                            </a:defRPr>
                          </a:pPr>
                          <a:r>
                            <a:rPr sz="1200"/>
                            <a:t>64.278</a:t>
                          </a:r>
                          <a:endParaRPr sz="1200">
                            <a:latin typeface="Cambria Math"/>
                          </a:endParaRPr>
                        </a:p>
                      </a:txBody>
                      <a:tcPr/>
                    </a:tc>
                    <a:tc>
                      <a:txBody>
                        <a:bodyPr/>
                        <a:lstStyle/>
                        <a:p>
                          <a:pPr algn="ctr">
                            <a:defRPr>
                              <a:solidFill>
                                <a:schemeClr val="tx1"/>
                              </a:solidFill>
                            </a:defRPr>
                          </a:pPr>
                          <a:r>
                            <a:rPr sz="1200"/>
                            <a:t>96.578</a:t>
                          </a:r>
                          <a:endParaRPr sz="1200">
                            <a:latin typeface="Cambria Math"/>
                          </a:endParaRPr>
                        </a:p>
                      </a:txBody>
                      <a:tcPr/>
                    </a:tc>
                    <a:tc>
                      <a:txBody>
                        <a:bodyPr/>
                        <a:lstStyle/>
                        <a:p>
                          <a:pPr algn="ctr">
                            <a:defRPr>
                              <a:solidFill>
                                <a:schemeClr val="tx1"/>
                              </a:solidFill>
                            </a:defRPr>
                          </a:pPr>
                          <a:r>
                            <a:rPr sz="1200" dirty="0"/>
                            <a:t>101.879</a:t>
                          </a:r>
                          <a:endParaRPr sz="1200" dirty="0">
                            <a:latin typeface="Cambria Math"/>
                          </a:endParaRPr>
                        </a:p>
                      </a:txBody>
                      <a:tcPr/>
                    </a:tc>
                    <a:tc>
                      <a:txBody>
                        <a:bodyPr/>
                        <a:lstStyle/>
                        <a:p>
                          <a:pPr algn="ctr">
                            <a:defRPr>
                              <a:solidFill>
                                <a:schemeClr val="tx1"/>
                              </a:solidFill>
                            </a:defRPr>
                          </a:pPr>
                          <a:r>
                            <a:rPr sz="1200"/>
                            <a:t>106.629</a:t>
                          </a:r>
                          <a:endParaRPr sz="1200">
                            <a:latin typeface="Cambria Math"/>
                          </a:endParaRPr>
                        </a:p>
                      </a:txBody>
                      <a:tcPr/>
                    </a:tc>
                    <a:tc>
                      <a:txBody>
                        <a:bodyPr/>
                        <a:lstStyle/>
                        <a:p>
                          <a:pPr algn="ctr">
                            <a:defRPr>
                              <a:solidFill>
                                <a:schemeClr val="tx1"/>
                              </a:solidFill>
                            </a:defRPr>
                          </a:pPr>
                          <a:r>
                            <a:rPr sz="1200"/>
                            <a:t>112.329</a:t>
                          </a:r>
                          <a:endParaRPr sz="1200">
                            <a:latin typeface="Cambria Math"/>
                          </a:endParaRPr>
                        </a:p>
                      </a:txBody>
                      <a:tcPr/>
                    </a:tc>
                    <a:tc>
                      <a:txBody>
                        <a:bodyPr/>
                        <a:lstStyle/>
                        <a:p>
                          <a:pPr algn="ctr">
                            <a:defRPr sz="1200">
                              <a:solidFill>
                                <a:schemeClr val="tx1"/>
                              </a:solidFill>
                            </a:defRPr>
                          </a:pPr>
                          <a:r>
                            <a:rPr sz="1200">
                              <a:highlight>
                                <a:srgbClr val="FFFF00"/>
                              </a:highlight>
                            </a:rPr>
                            <a:t>116.321</a:t>
                          </a:r>
                          <a:endParaRPr sz="1200">
                            <a:highlight>
                              <a:srgbClr val="FFFF00"/>
                            </a:highlight>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200"/>
                            <a:t>90</a:t>
                          </a:r>
                          <a:endParaRPr sz="1200">
                            <a:latin typeface="Cambria Math"/>
                          </a:endParaRPr>
                        </a:p>
                      </a:txBody>
                      <a:tcPr/>
                    </a:tc>
                    <a:tc>
                      <a:txBody>
                        <a:bodyPr/>
                        <a:lstStyle/>
                        <a:p>
                          <a:pPr algn="ctr">
                            <a:defRPr sz="1200">
                              <a:solidFill>
                                <a:schemeClr val="tx1"/>
                              </a:solidFill>
                            </a:defRPr>
                          </a:pPr>
                          <a:r>
                            <a:rPr sz="1200" dirty="0">
                              <a:highlight>
                                <a:srgbClr val="FFFF00"/>
                              </a:highlight>
                            </a:rPr>
                            <a:t>59.196</a:t>
                          </a:r>
                          <a:endParaRPr sz="1200" dirty="0">
                            <a:highlight>
                              <a:srgbClr val="FFFF00"/>
                            </a:highlight>
                            <a:latin typeface="Cambria Math"/>
                          </a:endParaRPr>
                        </a:p>
                      </a:txBody>
                      <a:tcPr/>
                    </a:tc>
                    <a:tc>
                      <a:txBody>
                        <a:bodyPr/>
                        <a:lstStyle/>
                        <a:p>
                          <a:pPr algn="ctr">
                            <a:defRPr>
                              <a:solidFill>
                                <a:schemeClr val="tx1"/>
                              </a:solidFill>
                            </a:defRPr>
                          </a:pPr>
                          <a:r>
                            <a:rPr sz="1200"/>
                            <a:t>61.754</a:t>
                          </a:r>
                          <a:endParaRPr sz="1200">
                            <a:latin typeface="Cambria Math"/>
                          </a:endParaRPr>
                        </a:p>
                      </a:txBody>
                      <a:tcPr/>
                    </a:tc>
                    <a:tc>
                      <a:txBody>
                        <a:bodyPr/>
                        <a:lstStyle/>
                        <a:p>
                          <a:pPr algn="ctr">
                            <a:defRPr>
                              <a:solidFill>
                                <a:schemeClr val="tx1"/>
                              </a:solidFill>
                            </a:defRPr>
                          </a:pPr>
                          <a:r>
                            <a:rPr sz="1200"/>
                            <a:t>65.647</a:t>
                          </a:r>
                          <a:endParaRPr sz="1200">
                            <a:latin typeface="Cambria Math"/>
                          </a:endParaRPr>
                        </a:p>
                      </a:txBody>
                      <a:tcPr/>
                    </a:tc>
                    <a:tc>
                      <a:txBody>
                        <a:bodyPr/>
                        <a:lstStyle/>
                        <a:p>
                          <a:pPr algn="ctr">
                            <a:defRPr>
                              <a:solidFill>
                                <a:schemeClr val="tx1"/>
                              </a:solidFill>
                            </a:defRPr>
                          </a:pPr>
                          <a:r>
                            <a:rPr sz="1200"/>
                            <a:t>69.126</a:t>
                          </a:r>
                          <a:endParaRPr sz="1200">
                            <a:latin typeface="Cambria Math"/>
                          </a:endParaRPr>
                        </a:p>
                      </a:txBody>
                      <a:tcPr/>
                    </a:tc>
                    <a:tc>
                      <a:txBody>
                        <a:bodyPr/>
                        <a:lstStyle/>
                        <a:p>
                          <a:pPr algn="ctr">
                            <a:defRPr>
                              <a:solidFill>
                                <a:schemeClr val="tx1"/>
                              </a:solidFill>
                            </a:defRPr>
                          </a:pPr>
                          <a:r>
                            <a:rPr sz="1200"/>
                            <a:t>73.291</a:t>
                          </a:r>
                          <a:endParaRPr sz="1200">
                            <a:latin typeface="Cambria Math"/>
                          </a:endParaRPr>
                        </a:p>
                      </a:txBody>
                      <a:tcPr/>
                    </a:tc>
                    <a:tc>
                      <a:txBody>
                        <a:bodyPr/>
                        <a:lstStyle/>
                        <a:p>
                          <a:pPr algn="ctr">
                            <a:defRPr>
                              <a:solidFill>
                                <a:schemeClr val="tx1"/>
                              </a:solidFill>
                            </a:defRPr>
                          </a:pPr>
                          <a:r>
                            <a:rPr sz="1200"/>
                            <a:t>107.565</a:t>
                          </a:r>
                          <a:endParaRPr sz="1200">
                            <a:latin typeface="Cambria Math"/>
                          </a:endParaRPr>
                        </a:p>
                      </a:txBody>
                      <a:tcPr/>
                    </a:tc>
                    <a:tc>
                      <a:txBody>
                        <a:bodyPr/>
                        <a:lstStyle/>
                        <a:p>
                          <a:pPr algn="ctr">
                            <a:defRPr>
                              <a:solidFill>
                                <a:schemeClr val="tx1"/>
                              </a:solidFill>
                            </a:defRPr>
                          </a:pPr>
                          <a:r>
                            <a:rPr sz="1200"/>
                            <a:t>113.145</a:t>
                          </a:r>
                          <a:endParaRPr sz="1200">
                            <a:latin typeface="Cambria Math"/>
                          </a:endParaRPr>
                        </a:p>
                      </a:txBody>
                      <a:tcPr/>
                    </a:tc>
                    <a:tc>
                      <a:txBody>
                        <a:bodyPr/>
                        <a:lstStyle/>
                        <a:p>
                          <a:pPr algn="ctr">
                            <a:defRPr>
                              <a:solidFill>
                                <a:schemeClr val="tx1"/>
                              </a:solidFill>
                            </a:defRPr>
                          </a:pPr>
                          <a:r>
                            <a:rPr sz="1200"/>
                            <a:t>118.136</a:t>
                          </a:r>
                          <a:endParaRPr sz="1200">
                            <a:latin typeface="Cambria Math"/>
                          </a:endParaRPr>
                        </a:p>
                      </a:txBody>
                      <a:tcPr/>
                    </a:tc>
                    <a:tc>
                      <a:txBody>
                        <a:bodyPr/>
                        <a:lstStyle/>
                        <a:p>
                          <a:pPr algn="ctr">
                            <a:defRPr>
                              <a:solidFill>
                                <a:schemeClr val="tx1"/>
                              </a:solidFill>
                            </a:defRPr>
                          </a:pPr>
                          <a:r>
                            <a:rPr sz="1200"/>
                            <a:t>124.116</a:t>
                          </a:r>
                          <a:endParaRPr sz="1200">
                            <a:latin typeface="Cambria Math"/>
                          </a:endParaRPr>
                        </a:p>
                      </a:txBody>
                      <a:tcPr/>
                    </a:tc>
                    <a:tc>
                      <a:txBody>
                        <a:bodyPr/>
                        <a:lstStyle/>
                        <a:p>
                          <a:pPr algn="ctr">
                            <a:defRPr sz="1200">
                              <a:solidFill>
                                <a:schemeClr val="tx1"/>
                              </a:solidFill>
                            </a:defRPr>
                          </a:pPr>
                          <a:r>
                            <a:rPr sz="1200" dirty="0">
                              <a:highlight>
                                <a:srgbClr val="FFFF00"/>
                              </a:highlight>
                            </a:rPr>
                            <a:t>128.299</a:t>
                          </a:r>
                          <a:endParaRPr sz="1200" dirty="0">
                            <a:highlight>
                              <a:srgbClr val="FFFF00"/>
                            </a:highlight>
                            <a:latin typeface="Cambria Math"/>
                          </a:endParaRPr>
                        </a:p>
                      </a:txBody>
                      <a:tcPr/>
                    </a:tc>
                    <a:extLst>
                      <a:ext uri="{0D108BD9-81ED-4DB2-BD59-A6C34878D82A}">
                        <a16:rowId xmlns:a16="http://schemas.microsoft.com/office/drawing/2014/main" val="10007"/>
                      </a:ext>
                    </a:extLst>
                  </a:tr>
                  <a:tr h="370840">
                    <a:tc>
                      <a:txBody>
                        <a:bodyPr/>
                        <a:lstStyle/>
                        <a:p>
                          <a:pPr algn="ctr">
                            <a:defRPr b="1">
                              <a:solidFill>
                                <a:schemeClr val="tx1"/>
                              </a:solidFill>
                            </a:defRPr>
                          </a:pPr>
                          <a:r>
                            <a:rPr sz="1200"/>
                            <a:t>100</a:t>
                          </a:r>
                          <a:endParaRPr sz="1200">
                            <a:latin typeface="Cambria Math"/>
                          </a:endParaRPr>
                        </a:p>
                      </a:txBody>
                      <a:tcPr/>
                    </a:tc>
                    <a:tc>
                      <a:txBody>
                        <a:bodyPr/>
                        <a:lstStyle/>
                        <a:p>
                          <a:pPr algn="ctr">
                            <a:defRPr>
                              <a:solidFill>
                                <a:schemeClr val="tx1"/>
                              </a:solidFill>
                            </a:defRPr>
                          </a:pPr>
                          <a:r>
                            <a:rPr sz="1200"/>
                            <a:t>67.328</a:t>
                          </a:r>
                          <a:endParaRPr sz="1200">
                            <a:latin typeface="Cambria Math"/>
                          </a:endParaRPr>
                        </a:p>
                      </a:txBody>
                      <a:tcPr/>
                    </a:tc>
                    <a:tc>
                      <a:txBody>
                        <a:bodyPr/>
                        <a:lstStyle/>
                        <a:p>
                          <a:pPr algn="ctr">
                            <a:defRPr>
                              <a:solidFill>
                                <a:schemeClr val="tx1"/>
                              </a:solidFill>
                            </a:defRPr>
                          </a:pPr>
                          <a:r>
                            <a:rPr sz="1200"/>
                            <a:t>70.065</a:t>
                          </a:r>
                          <a:endParaRPr sz="1200">
                            <a:latin typeface="Cambria Math"/>
                          </a:endParaRPr>
                        </a:p>
                      </a:txBody>
                      <a:tcPr/>
                    </a:tc>
                    <a:tc>
                      <a:txBody>
                        <a:bodyPr/>
                        <a:lstStyle/>
                        <a:p>
                          <a:pPr algn="ctr">
                            <a:defRPr>
                              <a:solidFill>
                                <a:schemeClr val="tx1"/>
                              </a:solidFill>
                            </a:defRPr>
                          </a:pPr>
                          <a:r>
                            <a:rPr sz="1200"/>
                            <a:t>74.222</a:t>
                          </a:r>
                          <a:endParaRPr sz="1200">
                            <a:latin typeface="Cambria Math"/>
                          </a:endParaRPr>
                        </a:p>
                      </a:txBody>
                      <a:tcPr/>
                    </a:tc>
                    <a:tc>
                      <a:txBody>
                        <a:bodyPr/>
                        <a:lstStyle/>
                        <a:p>
                          <a:pPr algn="ctr">
                            <a:defRPr>
                              <a:solidFill>
                                <a:schemeClr val="tx1"/>
                              </a:solidFill>
                            </a:defRPr>
                          </a:pPr>
                          <a:r>
                            <a:rPr sz="1200"/>
                            <a:t>77.929</a:t>
                          </a:r>
                          <a:endParaRPr sz="1200">
                            <a:latin typeface="Cambria Math"/>
                          </a:endParaRPr>
                        </a:p>
                      </a:txBody>
                      <a:tcPr/>
                    </a:tc>
                    <a:tc>
                      <a:txBody>
                        <a:bodyPr/>
                        <a:lstStyle/>
                        <a:p>
                          <a:pPr algn="ctr">
                            <a:defRPr>
                              <a:solidFill>
                                <a:schemeClr val="tx1"/>
                              </a:solidFill>
                            </a:defRPr>
                          </a:pPr>
                          <a:r>
                            <a:rPr sz="1200"/>
                            <a:t>82.358</a:t>
                          </a:r>
                          <a:endParaRPr sz="1200">
                            <a:latin typeface="Cambria Math"/>
                          </a:endParaRPr>
                        </a:p>
                      </a:txBody>
                      <a:tcPr/>
                    </a:tc>
                    <a:tc>
                      <a:txBody>
                        <a:bodyPr/>
                        <a:lstStyle/>
                        <a:p>
                          <a:pPr algn="ctr">
                            <a:defRPr>
                              <a:solidFill>
                                <a:schemeClr val="tx1"/>
                              </a:solidFill>
                            </a:defRPr>
                          </a:pPr>
                          <a:r>
                            <a:rPr sz="1200"/>
                            <a:t>118.498</a:t>
                          </a:r>
                          <a:endParaRPr sz="1200">
                            <a:latin typeface="Cambria Math"/>
                          </a:endParaRPr>
                        </a:p>
                      </a:txBody>
                      <a:tcPr/>
                    </a:tc>
                    <a:tc>
                      <a:txBody>
                        <a:bodyPr/>
                        <a:lstStyle/>
                        <a:p>
                          <a:pPr algn="ctr">
                            <a:defRPr>
                              <a:solidFill>
                                <a:schemeClr val="tx1"/>
                              </a:solidFill>
                            </a:defRPr>
                          </a:pPr>
                          <a:r>
                            <a:rPr sz="1200"/>
                            <a:t>124.342</a:t>
                          </a:r>
                          <a:endParaRPr sz="1200">
                            <a:latin typeface="Cambria Math"/>
                          </a:endParaRPr>
                        </a:p>
                      </a:txBody>
                      <a:tcPr/>
                    </a:tc>
                    <a:tc>
                      <a:txBody>
                        <a:bodyPr/>
                        <a:lstStyle/>
                        <a:p>
                          <a:pPr algn="ctr">
                            <a:defRPr>
                              <a:solidFill>
                                <a:schemeClr val="tx1"/>
                              </a:solidFill>
                            </a:defRPr>
                          </a:pPr>
                          <a:r>
                            <a:rPr sz="1200"/>
                            <a:t>129.561</a:t>
                          </a:r>
                          <a:endParaRPr sz="1200">
                            <a:latin typeface="Cambria Math"/>
                          </a:endParaRPr>
                        </a:p>
                      </a:txBody>
                      <a:tcPr/>
                    </a:tc>
                    <a:tc>
                      <a:txBody>
                        <a:bodyPr/>
                        <a:lstStyle/>
                        <a:p>
                          <a:pPr algn="ctr">
                            <a:defRPr>
                              <a:solidFill>
                                <a:schemeClr val="tx1"/>
                              </a:solidFill>
                            </a:defRPr>
                          </a:pPr>
                          <a:r>
                            <a:rPr sz="1200"/>
                            <a:t>135.807</a:t>
                          </a:r>
                          <a:endParaRPr sz="1200">
                            <a:latin typeface="Cambria Math"/>
                          </a:endParaRPr>
                        </a:p>
                      </a:txBody>
                      <a:tcPr/>
                    </a:tc>
                    <a:tc>
                      <a:txBody>
                        <a:bodyPr/>
                        <a:lstStyle/>
                        <a:p>
                          <a:pPr algn="ctr">
                            <a:defRPr>
                              <a:solidFill>
                                <a:schemeClr val="tx1"/>
                              </a:solidFill>
                            </a:defRPr>
                          </a:pPr>
                          <a:r>
                            <a:rPr sz="1200" dirty="0"/>
                            <a:t>140.169</a:t>
                          </a:r>
                          <a:endParaRPr sz="1200" dirty="0">
                            <a:latin typeface="Cambria Math"/>
                          </a:endParaRPr>
                        </a:p>
                      </a:txBody>
                      <a:tcPr/>
                    </a:tc>
                    <a:extLst>
                      <a:ext uri="{0D108BD9-81ED-4DB2-BD59-A6C34878D82A}">
                        <a16:rowId xmlns:a16="http://schemas.microsoft.com/office/drawing/2014/main" val="10008"/>
                      </a:ext>
                    </a:extLst>
                  </a:tr>
                </a:tbl>
              </a:graphicData>
            </a:graphic>
          </p:graphicFrame>
        </mc:Choice>
        <mc:Fallback xmlns="">
          <p:graphicFrame>
            <p:nvGraphicFramePr>
              <p:cNvPr id="3" name="Table Placeholder 2" descr="The table displays chi-square critical values for different degrees of freedom (df) and significance levels (alpha), ranging from 0.995 to 0.005. The first column lists degrees of freedom, including values of 40, 50, 60, 70, 80, 90, and 100. &#10;&#10;A statistical table showing degrees of freedom (df) as 40, with corresponding critical values for significance levels: 0.995 is 20.707, 0.990 is 22.164, 0.975 is 24.433, 0.950 is 26.509, 0.900 is 29.051, 0.100 is 51.805, 0.050 is 55.758, 0.025 is 59.342, 0.010 is 63.691 and 0.005 is 66.766.&#10;&#10;A statistical table showing degrees of freedom (df) as 50, with corresponding critical values for significance levels: 0.995 is 27.991, 0.990 is 29.707, 0.975 is 32.357, 0.950 is 34.764, 0.900 is 37.689, 0.100 is 63.167, 0.050 is 67.505, 0.025 is 71.420, 0.010 is 76.154 and 0.005 is 79.490.&#10;&#10;A statistical table showing degrees of freedom (df) as 60, with corresponding critical values for significance levels: 0.995 is 35.534, 0.990 is 37.485, 0.975 is 40.482, 0.950 is 43.188, 0.900 is 46.459, 0.100 is 74.397, 0.050 is 79.082, 0.025 is 83.298, 0.010 is 88.379 and 0.005 is 91.952.&#10;&#10;A statistical table showing degrees of freedom (df) as 70, with corresponding critical values for significance levels: 0.995 is 43.275, 0.990 is 45.442, 0.975 is 48.758, 0.950 is 51.739, 0.900 is 55.329, 0.100 is 85.527, 0.050 is 90.531, 0.025 is 95.023, 0.010 is 100.425 and 0.005 is 104.215.&#10;&#10;A statistical table showing degrees of freedom (df) as 80, with corresponding critical values for significance levels: 0.995 is 51.172, 0.990 is 53.540, 0.975 is 57.153, 0.950 is 60.391, 0.900 is 64.278, 0.100 is 96.578, 0.050 is 101.879, 0.025 is 106.629, 0.010 is 112.329 and 0.005 is 116.321.&#10;&#10;A statistical table showing degrees of freedom (df) as 90, with corresponding critical values for significance levels: 0.995 is 59.196, 0.990 is 61.754, 0.975 is 65.647, 0.950 is 69.126, 0.900 is 73.291, 0.100 is 107.565, 0.050 is 113.145, 0.025 is 118.136, 0.010 is 124.116 and 0.005 is 128.299.&#10;&#10;A statistical table showing degrees of freedom (df) as 100, with corresponding critical values for significance levels: 0.995 is 67.328, 0.990 is 70.065, 0.975 is 74.222, 0.950 is 77.929, 0.900 is 83.358, 0.100 is 118.498, 0.050 is 124.342, 0.025 is 129.561, 0.010 is 135.807 and 0.005 is 140.169.&#10;&#10;The top row represents significance levels, and each corresponding cell contains the chi-square critical value for the given df and 𝛼. Four values are highlighted in yellow: 51.172 for df equals 80 at alpha equals 0.995, 59.196 for df equals 90 at alpha equals 0.995, 116.321 for df equals 80 at alpha equals 0.005, and 128.299 for df equals 90 at  alpha equals 0.005."/>
              <p:cNvGraphicFramePr>
                <a:graphicFrameLocks noGrp="1"/>
              </p:cNvGraphicFramePr>
              <p:nvPr>
                <p:ph type="tbl" sz="quarter" idx="10"/>
                <p:extLst>
                  <p:ext uri="{D42A27DB-BD31-4B8C-83A1-F6EECF244321}">
                    <p14:modId xmlns:p14="http://schemas.microsoft.com/office/powerpoint/2010/main" val="1573144900"/>
                  </p:ext>
                </p:extLst>
              </p:nvPr>
            </p:nvGraphicFramePr>
            <p:xfrm>
              <a:off x="457200" y="1539240"/>
              <a:ext cx="8229600" cy="2966720"/>
            </p:xfrm>
            <a:graphic>
              <a:graphicData uri="http://schemas.openxmlformats.org/drawingml/2006/table">
                <a:tbl>
                  <a:tblPr firstRow="1" bandRow="1">
                    <a:tableStyleId>{5940675A-B579-460E-94D1-54222C63F5DA}</a:tableStyleId>
                  </a:tblPr>
                  <a:tblGrid>
                    <a:gridCol w="748145">
                      <a:extLst>
                        <a:ext uri="{9D8B030D-6E8A-4147-A177-3AD203B41FA5}">
                          <a16:colId xmlns:a16="http://schemas.microsoft.com/office/drawing/2014/main" val="20000"/>
                        </a:ext>
                      </a:extLst>
                    </a:gridCol>
                    <a:gridCol w="748145">
                      <a:extLst>
                        <a:ext uri="{9D8B030D-6E8A-4147-A177-3AD203B41FA5}">
                          <a16:colId xmlns:a16="http://schemas.microsoft.com/office/drawing/2014/main" val="20001"/>
                        </a:ext>
                      </a:extLst>
                    </a:gridCol>
                    <a:gridCol w="748145">
                      <a:extLst>
                        <a:ext uri="{9D8B030D-6E8A-4147-A177-3AD203B41FA5}">
                          <a16:colId xmlns:a16="http://schemas.microsoft.com/office/drawing/2014/main" val="20002"/>
                        </a:ext>
                      </a:extLst>
                    </a:gridCol>
                    <a:gridCol w="748145">
                      <a:extLst>
                        <a:ext uri="{9D8B030D-6E8A-4147-A177-3AD203B41FA5}">
                          <a16:colId xmlns:a16="http://schemas.microsoft.com/office/drawing/2014/main" val="20003"/>
                        </a:ext>
                      </a:extLst>
                    </a:gridCol>
                    <a:gridCol w="748145">
                      <a:extLst>
                        <a:ext uri="{9D8B030D-6E8A-4147-A177-3AD203B41FA5}">
                          <a16:colId xmlns:a16="http://schemas.microsoft.com/office/drawing/2014/main" val="20004"/>
                        </a:ext>
                      </a:extLst>
                    </a:gridCol>
                    <a:gridCol w="748145">
                      <a:extLst>
                        <a:ext uri="{9D8B030D-6E8A-4147-A177-3AD203B41FA5}">
                          <a16:colId xmlns:a16="http://schemas.microsoft.com/office/drawing/2014/main" val="20005"/>
                        </a:ext>
                      </a:extLst>
                    </a:gridCol>
                    <a:gridCol w="748145">
                      <a:extLst>
                        <a:ext uri="{9D8B030D-6E8A-4147-A177-3AD203B41FA5}">
                          <a16:colId xmlns:a16="http://schemas.microsoft.com/office/drawing/2014/main" val="20006"/>
                        </a:ext>
                      </a:extLst>
                    </a:gridCol>
                    <a:gridCol w="748145">
                      <a:extLst>
                        <a:ext uri="{9D8B030D-6E8A-4147-A177-3AD203B41FA5}">
                          <a16:colId xmlns:a16="http://schemas.microsoft.com/office/drawing/2014/main" val="20007"/>
                        </a:ext>
                      </a:extLst>
                    </a:gridCol>
                    <a:gridCol w="748145">
                      <a:extLst>
                        <a:ext uri="{9D8B030D-6E8A-4147-A177-3AD203B41FA5}">
                          <a16:colId xmlns:a16="http://schemas.microsoft.com/office/drawing/2014/main" val="20008"/>
                        </a:ext>
                      </a:extLst>
                    </a:gridCol>
                    <a:gridCol w="748145">
                      <a:extLst>
                        <a:ext uri="{9D8B030D-6E8A-4147-A177-3AD203B41FA5}">
                          <a16:colId xmlns:a16="http://schemas.microsoft.com/office/drawing/2014/main" val="20009"/>
                        </a:ext>
                      </a:extLst>
                    </a:gridCol>
                    <a:gridCol w="748150">
                      <a:extLst>
                        <a:ext uri="{9D8B030D-6E8A-4147-A177-3AD203B41FA5}">
                          <a16:colId xmlns:a16="http://schemas.microsoft.com/office/drawing/2014/main" val="20010"/>
                        </a:ext>
                      </a:extLst>
                    </a:gridCol>
                  </a:tblGrid>
                  <a:tr h="370840">
                    <a:tc>
                      <a:txBody>
                        <a:bodyPr/>
                        <a:lstStyle/>
                        <a:p>
                          <a:endParaRPr lang="en-US"/>
                        </a:p>
                      </a:txBody>
                      <a:tcPr>
                        <a:blipFill>
                          <a:blip r:embed="rId3"/>
                          <a:stretch>
                            <a:fillRect l="-1626" t="-1639" r="-1000000" b="-703279"/>
                          </a:stretch>
                        </a:blipFill>
                      </a:tcPr>
                    </a:tc>
                    <a:tc>
                      <a:txBody>
                        <a:bodyPr/>
                        <a:lstStyle/>
                        <a:p>
                          <a:pPr algn="ctr">
                            <a:defRPr b="1">
                              <a:solidFill>
                                <a:schemeClr val="tx1"/>
                              </a:solidFill>
                            </a:defRPr>
                          </a:pPr>
                          <a:r>
                            <a:rPr sz="1200"/>
                            <a:t>0.995</a:t>
                          </a:r>
                          <a:endParaRPr sz="1200">
                            <a:latin typeface="Cambria Math"/>
                          </a:endParaRPr>
                        </a:p>
                      </a:txBody>
                      <a:tcPr/>
                    </a:tc>
                    <a:tc>
                      <a:txBody>
                        <a:bodyPr/>
                        <a:lstStyle/>
                        <a:p>
                          <a:pPr algn="ctr">
                            <a:defRPr b="1">
                              <a:solidFill>
                                <a:schemeClr val="tx1"/>
                              </a:solidFill>
                            </a:defRPr>
                          </a:pPr>
                          <a:r>
                            <a:rPr sz="1200"/>
                            <a:t>0.990</a:t>
                          </a:r>
                          <a:endParaRPr sz="1200">
                            <a:latin typeface="Cambria Math"/>
                          </a:endParaRPr>
                        </a:p>
                      </a:txBody>
                      <a:tcPr/>
                    </a:tc>
                    <a:tc>
                      <a:txBody>
                        <a:bodyPr/>
                        <a:lstStyle/>
                        <a:p>
                          <a:pPr algn="ctr">
                            <a:defRPr b="1">
                              <a:solidFill>
                                <a:schemeClr val="tx1"/>
                              </a:solidFill>
                            </a:defRPr>
                          </a:pPr>
                          <a:r>
                            <a:rPr sz="1200"/>
                            <a:t>0.975</a:t>
                          </a:r>
                          <a:endParaRPr sz="1200">
                            <a:latin typeface="Cambria Math"/>
                          </a:endParaRPr>
                        </a:p>
                      </a:txBody>
                      <a:tcPr/>
                    </a:tc>
                    <a:tc>
                      <a:txBody>
                        <a:bodyPr/>
                        <a:lstStyle/>
                        <a:p>
                          <a:pPr algn="ctr">
                            <a:defRPr b="1">
                              <a:solidFill>
                                <a:schemeClr val="tx1"/>
                              </a:solidFill>
                            </a:defRPr>
                          </a:pPr>
                          <a:r>
                            <a:rPr sz="1200"/>
                            <a:t>0.950</a:t>
                          </a:r>
                          <a:endParaRPr sz="1200">
                            <a:latin typeface="Cambria Math"/>
                          </a:endParaRPr>
                        </a:p>
                      </a:txBody>
                      <a:tcPr/>
                    </a:tc>
                    <a:tc>
                      <a:txBody>
                        <a:bodyPr/>
                        <a:lstStyle/>
                        <a:p>
                          <a:pPr algn="ctr">
                            <a:defRPr b="1">
                              <a:solidFill>
                                <a:schemeClr val="tx1"/>
                              </a:solidFill>
                            </a:defRPr>
                          </a:pPr>
                          <a:r>
                            <a:rPr sz="1200"/>
                            <a:t>0.900</a:t>
                          </a:r>
                          <a:endParaRPr sz="1200">
                            <a:latin typeface="Cambria Math"/>
                          </a:endParaRPr>
                        </a:p>
                      </a:txBody>
                      <a:tcPr/>
                    </a:tc>
                    <a:tc>
                      <a:txBody>
                        <a:bodyPr/>
                        <a:lstStyle/>
                        <a:p>
                          <a:pPr algn="ctr">
                            <a:defRPr b="1">
                              <a:solidFill>
                                <a:schemeClr val="tx1"/>
                              </a:solidFill>
                            </a:defRPr>
                          </a:pPr>
                          <a:r>
                            <a:rPr sz="1200"/>
                            <a:t>0.100</a:t>
                          </a:r>
                          <a:endParaRPr sz="1200">
                            <a:latin typeface="Cambria Math"/>
                          </a:endParaRPr>
                        </a:p>
                      </a:txBody>
                      <a:tcPr/>
                    </a:tc>
                    <a:tc>
                      <a:txBody>
                        <a:bodyPr/>
                        <a:lstStyle/>
                        <a:p>
                          <a:pPr algn="ctr">
                            <a:defRPr b="1">
                              <a:solidFill>
                                <a:schemeClr val="tx1"/>
                              </a:solidFill>
                            </a:defRPr>
                          </a:pPr>
                          <a:r>
                            <a:rPr sz="1200"/>
                            <a:t>0.050</a:t>
                          </a:r>
                          <a:endParaRPr sz="1200">
                            <a:latin typeface="Cambria Math"/>
                          </a:endParaRPr>
                        </a:p>
                      </a:txBody>
                      <a:tcPr/>
                    </a:tc>
                    <a:tc>
                      <a:txBody>
                        <a:bodyPr/>
                        <a:lstStyle/>
                        <a:p>
                          <a:pPr algn="ctr">
                            <a:defRPr b="1">
                              <a:solidFill>
                                <a:schemeClr val="tx1"/>
                              </a:solidFill>
                            </a:defRPr>
                          </a:pPr>
                          <a:r>
                            <a:rPr sz="1200"/>
                            <a:t>0.025</a:t>
                          </a:r>
                          <a:endParaRPr sz="1200">
                            <a:latin typeface="Cambria Math"/>
                          </a:endParaRPr>
                        </a:p>
                      </a:txBody>
                      <a:tcPr/>
                    </a:tc>
                    <a:tc>
                      <a:txBody>
                        <a:bodyPr/>
                        <a:lstStyle/>
                        <a:p>
                          <a:pPr algn="ctr">
                            <a:defRPr b="1">
                              <a:solidFill>
                                <a:schemeClr val="tx1"/>
                              </a:solidFill>
                            </a:defRPr>
                          </a:pPr>
                          <a:r>
                            <a:rPr sz="1200"/>
                            <a:t>0.010</a:t>
                          </a:r>
                          <a:endParaRPr sz="1200">
                            <a:latin typeface="Cambria Math"/>
                          </a:endParaRPr>
                        </a:p>
                      </a:txBody>
                      <a:tcPr/>
                    </a:tc>
                    <a:tc>
                      <a:txBody>
                        <a:bodyPr/>
                        <a:lstStyle/>
                        <a:p>
                          <a:pPr algn="ctr">
                            <a:defRPr b="1">
                              <a:solidFill>
                                <a:schemeClr val="tx1"/>
                              </a:solidFill>
                            </a:defRPr>
                          </a:pPr>
                          <a:r>
                            <a:rPr sz="1200" dirty="0"/>
                            <a:t>0.005</a:t>
                          </a:r>
                          <a:endParaRPr sz="1200" dirty="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200"/>
                            <a:t>40</a:t>
                          </a:r>
                          <a:endParaRPr sz="1200">
                            <a:latin typeface="Cambria Math"/>
                          </a:endParaRPr>
                        </a:p>
                      </a:txBody>
                      <a:tcPr/>
                    </a:tc>
                    <a:tc>
                      <a:txBody>
                        <a:bodyPr/>
                        <a:lstStyle/>
                        <a:p>
                          <a:pPr algn="ctr">
                            <a:defRPr>
                              <a:solidFill>
                                <a:schemeClr val="tx1"/>
                              </a:solidFill>
                            </a:defRPr>
                          </a:pPr>
                          <a:r>
                            <a:rPr sz="1200"/>
                            <a:t>20.707</a:t>
                          </a:r>
                          <a:endParaRPr sz="1200">
                            <a:latin typeface="Cambria Math"/>
                          </a:endParaRPr>
                        </a:p>
                      </a:txBody>
                      <a:tcPr/>
                    </a:tc>
                    <a:tc>
                      <a:txBody>
                        <a:bodyPr/>
                        <a:lstStyle/>
                        <a:p>
                          <a:pPr algn="ctr">
                            <a:defRPr>
                              <a:solidFill>
                                <a:schemeClr val="tx1"/>
                              </a:solidFill>
                            </a:defRPr>
                          </a:pPr>
                          <a:r>
                            <a:rPr sz="1200"/>
                            <a:t>22.164</a:t>
                          </a:r>
                          <a:endParaRPr sz="1200">
                            <a:latin typeface="Cambria Math"/>
                          </a:endParaRPr>
                        </a:p>
                      </a:txBody>
                      <a:tcPr/>
                    </a:tc>
                    <a:tc>
                      <a:txBody>
                        <a:bodyPr/>
                        <a:lstStyle/>
                        <a:p>
                          <a:pPr algn="ctr">
                            <a:defRPr>
                              <a:solidFill>
                                <a:schemeClr val="tx1"/>
                              </a:solidFill>
                            </a:defRPr>
                          </a:pPr>
                          <a:r>
                            <a:rPr sz="1200"/>
                            <a:t>24.433</a:t>
                          </a:r>
                          <a:endParaRPr sz="1200">
                            <a:latin typeface="Cambria Math"/>
                          </a:endParaRPr>
                        </a:p>
                      </a:txBody>
                      <a:tcPr/>
                    </a:tc>
                    <a:tc>
                      <a:txBody>
                        <a:bodyPr/>
                        <a:lstStyle/>
                        <a:p>
                          <a:pPr algn="ctr">
                            <a:defRPr>
                              <a:solidFill>
                                <a:schemeClr val="tx1"/>
                              </a:solidFill>
                            </a:defRPr>
                          </a:pPr>
                          <a:r>
                            <a:rPr sz="1200" dirty="0"/>
                            <a:t>26.509</a:t>
                          </a:r>
                          <a:endParaRPr sz="1200" dirty="0">
                            <a:latin typeface="Cambria Math"/>
                          </a:endParaRPr>
                        </a:p>
                      </a:txBody>
                      <a:tcPr/>
                    </a:tc>
                    <a:tc>
                      <a:txBody>
                        <a:bodyPr/>
                        <a:lstStyle/>
                        <a:p>
                          <a:pPr algn="ctr">
                            <a:defRPr>
                              <a:solidFill>
                                <a:schemeClr val="tx1"/>
                              </a:solidFill>
                            </a:defRPr>
                          </a:pPr>
                          <a:r>
                            <a:rPr sz="1200"/>
                            <a:t>29.051</a:t>
                          </a:r>
                          <a:endParaRPr sz="1200">
                            <a:latin typeface="Cambria Math"/>
                          </a:endParaRPr>
                        </a:p>
                      </a:txBody>
                      <a:tcPr/>
                    </a:tc>
                    <a:tc>
                      <a:txBody>
                        <a:bodyPr/>
                        <a:lstStyle/>
                        <a:p>
                          <a:pPr algn="ctr">
                            <a:defRPr>
                              <a:solidFill>
                                <a:schemeClr val="tx1"/>
                              </a:solidFill>
                            </a:defRPr>
                          </a:pPr>
                          <a:r>
                            <a:rPr sz="1200"/>
                            <a:t>51.805</a:t>
                          </a:r>
                          <a:endParaRPr sz="1200">
                            <a:latin typeface="Cambria Math"/>
                          </a:endParaRPr>
                        </a:p>
                      </a:txBody>
                      <a:tcPr/>
                    </a:tc>
                    <a:tc>
                      <a:txBody>
                        <a:bodyPr/>
                        <a:lstStyle/>
                        <a:p>
                          <a:pPr algn="ctr">
                            <a:defRPr>
                              <a:solidFill>
                                <a:schemeClr val="tx1"/>
                              </a:solidFill>
                            </a:defRPr>
                          </a:pPr>
                          <a:r>
                            <a:rPr sz="1200"/>
                            <a:t>55.758</a:t>
                          </a:r>
                          <a:endParaRPr sz="1200">
                            <a:latin typeface="Cambria Math"/>
                          </a:endParaRPr>
                        </a:p>
                      </a:txBody>
                      <a:tcPr/>
                    </a:tc>
                    <a:tc>
                      <a:txBody>
                        <a:bodyPr/>
                        <a:lstStyle/>
                        <a:p>
                          <a:pPr algn="ctr">
                            <a:defRPr>
                              <a:solidFill>
                                <a:schemeClr val="tx1"/>
                              </a:solidFill>
                            </a:defRPr>
                          </a:pPr>
                          <a:r>
                            <a:rPr sz="1200"/>
                            <a:t>59.342</a:t>
                          </a:r>
                          <a:endParaRPr sz="1200">
                            <a:latin typeface="Cambria Math"/>
                          </a:endParaRPr>
                        </a:p>
                      </a:txBody>
                      <a:tcPr/>
                    </a:tc>
                    <a:tc>
                      <a:txBody>
                        <a:bodyPr/>
                        <a:lstStyle/>
                        <a:p>
                          <a:pPr algn="ctr">
                            <a:defRPr>
                              <a:solidFill>
                                <a:schemeClr val="tx1"/>
                              </a:solidFill>
                            </a:defRPr>
                          </a:pPr>
                          <a:r>
                            <a:rPr sz="1200"/>
                            <a:t>63.691</a:t>
                          </a:r>
                          <a:endParaRPr sz="1200">
                            <a:latin typeface="Cambria Math"/>
                          </a:endParaRPr>
                        </a:p>
                      </a:txBody>
                      <a:tcPr/>
                    </a:tc>
                    <a:tc>
                      <a:txBody>
                        <a:bodyPr/>
                        <a:lstStyle/>
                        <a:p>
                          <a:pPr algn="ctr">
                            <a:defRPr>
                              <a:solidFill>
                                <a:schemeClr val="tx1"/>
                              </a:solidFill>
                            </a:defRPr>
                          </a:pPr>
                          <a:r>
                            <a:rPr sz="1200"/>
                            <a:t>66.766</a:t>
                          </a:r>
                          <a:endParaRPr sz="120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200"/>
                            <a:t>50</a:t>
                          </a:r>
                          <a:endParaRPr sz="1200">
                            <a:latin typeface="Cambria Math"/>
                          </a:endParaRPr>
                        </a:p>
                      </a:txBody>
                      <a:tcPr/>
                    </a:tc>
                    <a:tc>
                      <a:txBody>
                        <a:bodyPr/>
                        <a:lstStyle/>
                        <a:p>
                          <a:pPr algn="ctr">
                            <a:defRPr>
                              <a:solidFill>
                                <a:schemeClr val="tx1"/>
                              </a:solidFill>
                            </a:defRPr>
                          </a:pPr>
                          <a:r>
                            <a:rPr sz="1200"/>
                            <a:t>27.991</a:t>
                          </a:r>
                          <a:endParaRPr sz="1200">
                            <a:latin typeface="Cambria Math"/>
                          </a:endParaRPr>
                        </a:p>
                      </a:txBody>
                      <a:tcPr/>
                    </a:tc>
                    <a:tc>
                      <a:txBody>
                        <a:bodyPr/>
                        <a:lstStyle/>
                        <a:p>
                          <a:pPr algn="ctr">
                            <a:defRPr>
                              <a:solidFill>
                                <a:schemeClr val="tx1"/>
                              </a:solidFill>
                            </a:defRPr>
                          </a:pPr>
                          <a:r>
                            <a:rPr sz="1200"/>
                            <a:t>29.707</a:t>
                          </a:r>
                          <a:endParaRPr sz="1200">
                            <a:latin typeface="Cambria Math"/>
                          </a:endParaRPr>
                        </a:p>
                      </a:txBody>
                      <a:tcPr/>
                    </a:tc>
                    <a:tc>
                      <a:txBody>
                        <a:bodyPr/>
                        <a:lstStyle/>
                        <a:p>
                          <a:pPr algn="ctr">
                            <a:defRPr>
                              <a:solidFill>
                                <a:schemeClr val="tx1"/>
                              </a:solidFill>
                            </a:defRPr>
                          </a:pPr>
                          <a:r>
                            <a:rPr sz="1200" dirty="0"/>
                            <a:t>32.357</a:t>
                          </a:r>
                          <a:endParaRPr sz="1200" dirty="0">
                            <a:latin typeface="Cambria Math"/>
                          </a:endParaRPr>
                        </a:p>
                      </a:txBody>
                      <a:tcPr/>
                    </a:tc>
                    <a:tc>
                      <a:txBody>
                        <a:bodyPr/>
                        <a:lstStyle/>
                        <a:p>
                          <a:pPr algn="ctr">
                            <a:defRPr>
                              <a:solidFill>
                                <a:schemeClr val="tx1"/>
                              </a:solidFill>
                            </a:defRPr>
                          </a:pPr>
                          <a:r>
                            <a:rPr sz="1200"/>
                            <a:t>34.764</a:t>
                          </a:r>
                          <a:endParaRPr sz="1200">
                            <a:latin typeface="Cambria Math"/>
                          </a:endParaRPr>
                        </a:p>
                      </a:txBody>
                      <a:tcPr/>
                    </a:tc>
                    <a:tc>
                      <a:txBody>
                        <a:bodyPr/>
                        <a:lstStyle/>
                        <a:p>
                          <a:pPr algn="ctr">
                            <a:defRPr>
                              <a:solidFill>
                                <a:schemeClr val="tx1"/>
                              </a:solidFill>
                            </a:defRPr>
                          </a:pPr>
                          <a:r>
                            <a:rPr sz="1200"/>
                            <a:t>37.689</a:t>
                          </a:r>
                          <a:endParaRPr sz="1200">
                            <a:latin typeface="Cambria Math"/>
                          </a:endParaRPr>
                        </a:p>
                      </a:txBody>
                      <a:tcPr/>
                    </a:tc>
                    <a:tc>
                      <a:txBody>
                        <a:bodyPr/>
                        <a:lstStyle/>
                        <a:p>
                          <a:pPr algn="ctr">
                            <a:defRPr>
                              <a:solidFill>
                                <a:schemeClr val="tx1"/>
                              </a:solidFill>
                            </a:defRPr>
                          </a:pPr>
                          <a:r>
                            <a:rPr sz="1200"/>
                            <a:t>63.167</a:t>
                          </a:r>
                          <a:endParaRPr sz="1200">
                            <a:latin typeface="Cambria Math"/>
                          </a:endParaRPr>
                        </a:p>
                      </a:txBody>
                      <a:tcPr/>
                    </a:tc>
                    <a:tc>
                      <a:txBody>
                        <a:bodyPr/>
                        <a:lstStyle/>
                        <a:p>
                          <a:pPr algn="ctr">
                            <a:defRPr>
                              <a:solidFill>
                                <a:schemeClr val="tx1"/>
                              </a:solidFill>
                            </a:defRPr>
                          </a:pPr>
                          <a:r>
                            <a:rPr sz="1200" dirty="0"/>
                            <a:t>67.505</a:t>
                          </a:r>
                          <a:endParaRPr sz="1200" dirty="0">
                            <a:latin typeface="Cambria Math"/>
                          </a:endParaRPr>
                        </a:p>
                      </a:txBody>
                      <a:tcPr/>
                    </a:tc>
                    <a:tc>
                      <a:txBody>
                        <a:bodyPr/>
                        <a:lstStyle/>
                        <a:p>
                          <a:pPr algn="ctr">
                            <a:defRPr>
                              <a:solidFill>
                                <a:schemeClr val="tx1"/>
                              </a:solidFill>
                            </a:defRPr>
                          </a:pPr>
                          <a:r>
                            <a:rPr sz="1200" dirty="0"/>
                            <a:t>71.420</a:t>
                          </a:r>
                          <a:endParaRPr sz="1200" dirty="0">
                            <a:latin typeface="Cambria Math"/>
                          </a:endParaRPr>
                        </a:p>
                      </a:txBody>
                      <a:tcPr/>
                    </a:tc>
                    <a:tc>
                      <a:txBody>
                        <a:bodyPr/>
                        <a:lstStyle/>
                        <a:p>
                          <a:pPr algn="ctr">
                            <a:defRPr>
                              <a:solidFill>
                                <a:schemeClr val="tx1"/>
                              </a:solidFill>
                            </a:defRPr>
                          </a:pPr>
                          <a:r>
                            <a:rPr sz="1200"/>
                            <a:t>76.154</a:t>
                          </a:r>
                          <a:endParaRPr sz="1200">
                            <a:latin typeface="Cambria Math"/>
                          </a:endParaRPr>
                        </a:p>
                      </a:txBody>
                      <a:tcPr/>
                    </a:tc>
                    <a:tc>
                      <a:txBody>
                        <a:bodyPr/>
                        <a:lstStyle/>
                        <a:p>
                          <a:pPr algn="ctr">
                            <a:defRPr>
                              <a:solidFill>
                                <a:schemeClr val="tx1"/>
                              </a:solidFill>
                            </a:defRPr>
                          </a:pPr>
                          <a:r>
                            <a:rPr sz="1200"/>
                            <a:t>79.490</a:t>
                          </a:r>
                          <a:endParaRPr sz="12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200"/>
                            <a:t>60</a:t>
                          </a:r>
                          <a:endParaRPr sz="1200">
                            <a:latin typeface="Cambria Math"/>
                          </a:endParaRPr>
                        </a:p>
                      </a:txBody>
                      <a:tcPr/>
                    </a:tc>
                    <a:tc>
                      <a:txBody>
                        <a:bodyPr/>
                        <a:lstStyle/>
                        <a:p>
                          <a:pPr algn="ctr">
                            <a:defRPr>
                              <a:solidFill>
                                <a:schemeClr val="tx1"/>
                              </a:solidFill>
                            </a:defRPr>
                          </a:pPr>
                          <a:r>
                            <a:rPr sz="1200"/>
                            <a:t>35.534</a:t>
                          </a:r>
                          <a:endParaRPr sz="1200">
                            <a:latin typeface="Cambria Math"/>
                          </a:endParaRPr>
                        </a:p>
                      </a:txBody>
                      <a:tcPr/>
                    </a:tc>
                    <a:tc>
                      <a:txBody>
                        <a:bodyPr/>
                        <a:lstStyle/>
                        <a:p>
                          <a:pPr algn="ctr">
                            <a:defRPr>
                              <a:solidFill>
                                <a:schemeClr val="tx1"/>
                              </a:solidFill>
                            </a:defRPr>
                          </a:pPr>
                          <a:r>
                            <a:rPr sz="1200"/>
                            <a:t>37.485</a:t>
                          </a:r>
                          <a:endParaRPr sz="1200">
                            <a:latin typeface="Cambria Math"/>
                          </a:endParaRPr>
                        </a:p>
                      </a:txBody>
                      <a:tcPr/>
                    </a:tc>
                    <a:tc>
                      <a:txBody>
                        <a:bodyPr/>
                        <a:lstStyle/>
                        <a:p>
                          <a:pPr algn="ctr">
                            <a:defRPr>
                              <a:solidFill>
                                <a:schemeClr val="tx1"/>
                              </a:solidFill>
                            </a:defRPr>
                          </a:pPr>
                          <a:r>
                            <a:rPr sz="1200"/>
                            <a:t>40.482</a:t>
                          </a:r>
                          <a:endParaRPr sz="1200">
                            <a:latin typeface="Cambria Math"/>
                          </a:endParaRPr>
                        </a:p>
                      </a:txBody>
                      <a:tcPr/>
                    </a:tc>
                    <a:tc>
                      <a:txBody>
                        <a:bodyPr/>
                        <a:lstStyle/>
                        <a:p>
                          <a:pPr algn="ctr">
                            <a:defRPr>
                              <a:solidFill>
                                <a:schemeClr val="tx1"/>
                              </a:solidFill>
                            </a:defRPr>
                          </a:pPr>
                          <a:r>
                            <a:rPr sz="1200"/>
                            <a:t>43.188</a:t>
                          </a:r>
                          <a:endParaRPr sz="1200">
                            <a:latin typeface="Cambria Math"/>
                          </a:endParaRPr>
                        </a:p>
                      </a:txBody>
                      <a:tcPr/>
                    </a:tc>
                    <a:tc>
                      <a:txBody>
                        <a:bodyPr/>
                        <a:lstStyle/>
                        <a:p>
                          <a:pPr algn="ctr">
                            <a:defRPr>
                              <a:solidFill>
                                <a:schemeClr val="tx1"/>
                              </a:solidFill>
                            </a:defRPr>
                          </a:pPr>
                          <a:r>
                            <a:rPr sz="1200"/>
                            <a:t>46.459</a:t>
                          </a:r>
                          <a:endParaRPr sz="1200">
                            <a:latin typeface="Cambria Math"/>
                          </a:endParaRPr>
                        </a:p>
                      </a:txBody>
                      <a:tcPr/>
                    </a:tc>
                    <a:tc>
                      <a:txBody>
                        <a:bodyPr/>
                        <a:lstStyle/>
                        <a:p>
                          <a:pPr algn="ctr">
                            <a:defRPr>
                              <a:solidFill>
                                <a:schemeClr val="tx1"/>
                              </a:solidFill>
                            </a:defRPr>
                          </a:pPr>
                          <a:r>
                            <a:rPr sz="1200"/>
                            <a:t>74.397</a:t>
                          </a:r>
                          <a:endParaRPr sz="1200">
                            <a:latin typeface="Cambria Math"/>
                          </a:endParaRPr>
                        </a:p>
                      </a:txBody>
                      <a:tcPr/>
                    </a:tc>
                    <a:tc>
                      <a:txBody>
                        <a:bodyPr/>
                        <a:lstStyle/>
                        <a:p>
                          <a:pPr algn="ctr">
                            <a:defRPr>
                              <a:solidFill>
                                <a:schemeClr val="tx1"/>
                              </a:solidFill>
                            </a:defRPr>
                          </a:pPr>
                          <a:r>
                            <a:rPr sz="1200"/>
                            <a:t>79.082</a:t>
                          </a:r>
                          <a:endParaRPr sz="1200">
                            <a:latin typeface="Cambria Math"/>
                          </a:endParaRPr>
                        </a:p>
                      </a:txBody>
                      <a:tcPr/>
                    </a:tc>
                    <a:tc>
                      <a:txBody>
                        <a:bodyPr/>
                        <a:lstStyle/>
                        <a:p>
                          <a:pPr algn="ctr">
                            <a:defRPr>
                              <a:solidFill>
                                <a:schemeClr val="tx1"/>
                              </a:solidFill>
                            </a:defRPr>
                          </a:pPr>
                          <a:r>
                            <a:rPr sz="1200"/>
                            <a:t>83.298</a:t>
                          </a:r>
                          <a:endParaRPr sz="1200">
                            <a:latin typeface="Cambria Math"/>
                          </a:endParaRPr>
                        </a:p>
                      </a:txBody>
                      <a:tcPr/>
                    </a:tc>
                    <a:tc>
                      <a:txBody>
                        <a:bodyPr/>
                        <a:lstStyle/>
                        <a:p>
                          <a:pPr algn="ctr">
                            <a:defRPr>
                              <a:solidFill>
                                <a:schemeClr val="tx1"/>
                              </a:solidFill>
                            </a:defRPr>
                          </a:pPr>
                          <a:r>
                            <a:rPr sz="1200"/>
                            <a:t>88.379</a:t>
                          </a:r>
                          <a:endParaRPr sz="1200">
                            <a:latin typeface="Cambria Math"/>
                          </a:endParaRPr>
                        </a:p>
                      </a:txBody>
                      <a:tcPr/>
                    </a:tc>
                    <a:tc>
                      <a:txBody>
                        <a:bodyPr/>
                        <a:lstStyle/>
                        <a:p>
                          <a:pPr algn="ctr">
                            <a:defRPr>
                              <a:solidFill>
                                <a:schemeClr val="tx1"/>
                              </a:solidFill>
                            </a:defRPr>
                          </a:pPr>
                          <a:r>
                            <a:rPr sz="1200"/>
                            <a:t>91.952</a:t>
                          </a:r>
                          <a:endParaRPr sz="120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200"/>
                            <a:t>70</a:t>
                          </a:r>
                          <a:endParaRPr sz="1200">
                            <a:latin typeface="Cambria Math"/>
                          </a:endParaRPr>
                        </a:p>
                      </a:txBody>
                      <a:tcPr/>
                    </a:tc>
                    <a:tc>
                      <a:txBody>
                        <a:bodyPr/>
                        <a:lstStyle/>
                        <a:p>
                          <a:pPr algn="ctr">
                            <a:defRPr>
                              <a:solidFill>
                                <a:schemeClr val="tx1"/>
                              </a:solidFill>
                            </a:defRPr>
                          </a:pPr>
                          <a:r>
                            <a:rPr sz="1200"/>
                            <a:t>43.275</a:t>
                          </a:r>
                          <a:endParaRPr sz="1200">
                            <a:latin typeface="Cambria Math"/>
                          </a:endParaRPr>
                        </a:p>
                      </a:txBody>
                      <a:tcPr/>
                    </a:tc>
                    <a:tc>
                      <a:txBody>
                        <a:bodyPr/>
                        <a:lstStyle/>
                        <a:p>
                          <a:pPr algn="ctr">
                            <a:defRPr>
                              <a:solidFill>
                                <a:schemeClr val="tx1"/>
                              </a:solidFill>
                            </a:defRPr>
                          </a:pPr>
                          <a:r>
                            <a:rPr sz="1200"/>
                            <a:t>45.442</a:t>
                          </a:r>
                          <a:endParaRPr sz="1200">
                            <a:latin typeface="Cambria Math"/>
                          </a:endParaRPr>
                        </a:p>
                      </a:txBody>
                      <a:tcPr/>
                    </a:tc>
                    <a:tc>
                      <a:txBody>
                        <a:bodyPr/>
                        <a:lstStyle/>
                        <a:p>
                          <a:pPr algn="ctr">
                            <a:defRPr>
                              <a:solidFill>
                                <a:schemeClr val="tx1"/>
                              </a:solidFill>
                            </a:defRPr>
                          </a:pPr>
                          <a:r>
                            <a:rPr sz="1200"/>
                            <a:t>48.758</a:t>
                          </a:r>
                          <a:endParaRPr sz="1200">
                            <a:latin typeface="Cambria Math"/>
                          </a:endParaRPr>
                        </a:p>
                      </a:txBody>
                      <a:tcPr/>
                    </a:tc>
                    <a:tc>
                      <a:txBody>
                        <a:bodyPr/>
                        <a:lstStyle/>
                        <a:p>
                          <a:pPr algn="ctr">
                            <a:defRPr>
                              <a:solidFill>
                                <a:schemeClr val="tx1"/>
                              </a:solidFill>
                            </a:defRPr>
                          </a:pPr>
                          <a:r>
                            <a:rPr sz="1200"/>
                            <a:t>51.739</a:t>
                          </a:r>
                          <a:endParaRPr sz="1200">
                            <a:latin typeface="Cambria Math"/>
                          </a:endParaRPr>
                        </a:p>
                      </a:txBody>
                      <a:tcPr/>
                    </a:tc>
                    <a:tc>
                      <a:txBody>
                        <a:bodyPr/>
                        <a:lstStyle/>
                        <a:p>
                          <a:pPr algn="ctr">
                            <a:defRPr>
                              <a:solidFill>
                                <a:schemeClr val="tx1"/>
                              </a:solidFill>
                            </a:defRPr>
                          </a:pPr>
                          <a:r>
                            <a:rPr sz="1200"/>
                            <a:t>55.329</a:t>
                          </a:r>
                          <a:endParaRPr sz="1200">
                            <a:latin typeface="Cambria Math"/>
                          </a:endParaRPr>
                        </a:p>
                      </a:txBody>
                      <a:tcPr/>
                    </a:tc>
                    <a:tc>
                      <a:txBody>
                        <a:bodyPr/>
                        <a:lstStyle/>
                        <a:p>
                          <a:pPr algn="ctr">
                            <a:defRPr>
                              <a:solidFill>
                                <a:schemeClr val="tx1"/>
                              </a:solidFill>
                            </a:defRPr>
                          </a:pPr>
                          <a:r>
                            <a:rPr sz="1200"/>
                            <a:t>85.527</a:t>
                          </a:r>
                          <a:endParaRPr sz="1200">
                            <a:latin typeface="Cambria Math"/>
                          </a:endParaRPr>
                        </a:p>
                      </a:txBody>
                      <a:tcPr/>
                    </a:tc>
                    <a:tc>
                      <a:txBody>
                        <a:bodyPr/>
                        <a:lstStyle/>
                        <a:p>
                          <a:pPr algn="ctr">
                            <a:defRPr>
                              <a:solidFill>
                                <a:schemeClr val="tx1"/>
                              </a:solidFill>
                            </a:defRPr>
                          </a:pPr>
                          <a:r>
                            <a:rPr sz="1200"/>
                            <a:t>90.531</a:t>
                          </a:r>
                          <a:endParaRPr sz="1200">
                            <a:latin typeface="Cambria Math"/>
                          </a:endParaRPr>
                        </a:p>
                      </a:txBody>
                      <a:tcPr/>
                    </a:tc>
                    <a:tc>
                      <a:txBody>
                        <a:bodyPr/>
                        <a:lstStyle/>
                        <a:p>
                          <a:pPr algn="ctr">
                            <a:defRPr>
                              <a:solidFill>
                                <a:schemeClr val="tx1"/>
                              </a:solidFill>
                            </a:defRPr>
                          </a:pPr>
                          <a:r>
                            <a:rPr sz="1200"/>
                            <a:t>95.023</a:t>
                          </a:r>
                          <a:endParaRPr sz="1200">
                            <a:latin typeface="Cambria Math"/>
                          </a:endParaRPr>
                        </a:p>
                      </a:txBody>
                      <a:tcPr/>
                    </a:tc>
                    <a:tc>
                      <a:txBody>
                        <a:bodyPr/>
                        <a:lstStyle/>
                        <a:p>
                          <a:pPr algn="ctr">
                            <a:defRPr>
                              <a:solidFill>
                                <a:schemeClr val="tx1"/>
                              </a:solidFill>
                            </a:defRPr>
                          </a:pPr>
                          <a:r>
                            <a:rPr sz="1200"/>
                            <a:t>100.425</a:t>
                          </a:r>
                          <a:endParaRPr sz="1200">
                            <a:latin typeface="Cambria Math"/>
                          </a:endParaRPr>
                        </a:p>
                      </a:txBody>
                      <a:tcPr/>
                    </a:tc>
                    <a:tc>
                      <a:txBody>
                        <a:bodyPr/>
                        <a:lstStyle/>
                        <a:p>
                          <a:pPr algn="ctr">
                            <a:defRPr>
                              <a:solidFill>
                                <a:schemeClr val="tx1"/>
                              </a:solidFill>
                            </a:defRPr>
                          </a:pPr>
                          <a:r>
                            <a:rPr sz="1200"/>
                            <a:t>104.215</a:t>
                          </a:r>
                          <a:endParaRPr sz="120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200"/>
                            <a:t>80</a:t>
                          </a:r>
                          <a:endParaRPr sz="1200">
                            <a:latin typeface="Cambria Math"/>
                          </a:endParaRPr>
                        </a:p>
                      </a:txBody>
                      <a:tcPr/>
                    </a:tc>
                    <a:tc>
                      <a:txBody>
                        <a:bodyPr/>
                        <a:lstStyle/>
                        <a:p>
                          <a:pPr algn="ctr">
                            <a:defRPr sz="1200">
                              <a:solidFill>
                                <a:schemeClr val="tx1"/>
                              </a:solidFill>
                            </a:defRPr>
                          </a:pPr>
                          <a:r>
                            <a:rPr sz="1200">
                              <a:highlight>
                                <a:srgbClr val="FFFF00"/>
                              </a:highlight>
                            </a:rPr>
                            <a:t>51.172</a:t>
                          </a:r>
                          <a:endParaRPr sz="1200">
                            <a:highlight>
                              <a:srgbClr val="FFFF00"/>
                            </a:highlight>
                            <a:latin typeface="Cambria Math"/>
                          </a:endParaRPr>
                        </a:p>
                      </a:txBody>
                      <a:tcPr/>
                    </a:tc>
                    <a:tc>
                      <a:txBody>
                        <a:bodyPr/>
                        <a:lstStyle/>
                        <a:p>
                          <a:pPr algn="ctr">
                            <a:defRPr>
                              <a:solidFill>
                                <a:schemeClr val="tx1"/>
                              </a:solidFill>
                            </a:defRPr>
                          </a:pPr>
                          <a:r>
                            <a:rPr sz="1200"/>
                            <a:t>53.540</a:t>
                          </a:r>
                          <a:endParaRPr sz="1200">
                            <a:latin typeface="Cambria Math"/>
                          </a:endParaRPr>
                        </a:p>
                      </a:txBody>
                      <a:tcPr/>
                    </a:tc>
                    <a:tc>
                      <a:txBody>
                        <a:bodyPr/>
                        <a:lstStyle/>
                        <a:p>
                          <a:pPr algn="ctr">
                            <a:defRPr>
                              <a:solidFill>
                                <a:schemeClr val="tx1"/>
                              </a:solidFill>
                            </a:defRPr>
                          </a:pPr>
                          <a:r>
                            <a:rPr sz="1200"/>
                            <a:t>57.153</a:t>
                          </a:r>
                          <a:endParaRPr sz="1200">
                            <a:latin typeface="Cambria Math"/>
                          </a:endParaRPr>
                        </a:p>
                      </a:txBody>
                      <a:tcPr/>
                    </a:tc>
                    <a:tc>
                      <a:txBody>
                        <a:bodyPr/>
                        <a:lstStyle/>
                        <a:p>
                          <a:pPr algn="ctr">
                            <a:defRPr>
                              <a:solidFill>
                                <a:schemeClr val="tx1"/>
                              </a:solidFill>
                            </a:defRPr>
                          </a:pPr>
                          <a:r>
                            <a:rPr sz="1200"/>
                            <a:t>60.391</a:t>
                          </a:r>
                          <a:endParaRPr sz="1200">
                            <a:latin typeface="Cambria Math"/>
                          </a:endParaRPr>
                        </a:p>
                      </a:txBody>
                      <a:tcPr/>
                    </a:tc>
                    <a:tc>
                      <a:txBody>
                        <a:bodyPr/>
                        <a:lstStyle/>
                        <a:p>
                          <a:pPr algn="ctr">
                            <a:defRPr>
                              <a:solidFill>
                                <a:schemeClr val="tx1"/>
                              </a:solidFill>
                            </a:defRPr>
                          </a:pPr>
                          <a:r>
                            <a:rPr sz="1200"/>
                            <a:t>64.278</a:t>
                          </a:r>
                          <a:endParaRPr sz="1200">
                            <a:latin typeface="Cambria Math"/>
                          </a:endParaRPr>
                        </a:p>
                      </a:txBody>
                      <a:tcPr/>
                    </a:tc>
                    <a:tc>
                      <a:txBody>
                        <a:bodyPr/>
                        <a:lstStyle/>
                        <a:p>
                          <a:pPr algn="ctr">
                            <a:defRPr>
                              <a:solidFill>
                                <a:schemeClr val="tx1"/>
                              </a:solidFill>
                            </a:defRPr>
                          </a:pPr>
                          <a:r>
                            <a:rPr sz="1200"/>
                            <a:t>96.578</a:t>
                          </a:r>
                          <a:endParaRPr sz="1200">
                            <a:latin typeface="Cambria Math"/>
                          </a:endParaRPr>
                        </a:p>
                      </a:txBody>
                      <a:tcPr/>
                    </a:tc>
                    <a:tc>
                      <a:txBody>
                        <a:bodyPr/>
                        <a:lstStyle/>
                        <a:p>
                          <a:pPr algn="ctr">
                            <a:defRPr>
                              <a:solidFill>
                                <a:schemeClr val="tx1"/>
                              </a:solidFill>
                            </a:defRPr>
                          </a:pPr>
                          <a:r>
                            <a:rPr sz="1200" dirty="0"/>
                            <a:t>101.879</a:t>
                          </a:r>
                          <a:endParaRPr sz="1200" dirty="0">
                            <a:latin typeface="Cambria Math"/>
                          </a:endParaRPr>
                        </a:p>
                      </a:txBody>
                      <a:tcPr/>
                    </a:tc>
                    <a:tc>
                      <a:txBody>
                        <a:bodyPr/>
                        <a:lstStyle/>
                        <a:p>
                          <a:pPr algn="ctr">
                            <a:defRPr>
                              <a:solidFill>
                                <a:schemeClr val="tx1"/>
                              </a:solidFill>
                            </a:defRPr>
                          </a:pPr>
                          <a:r>
                            <a:rPr sz="1200"/>
                            <a:t>106.629</a:t>
                          </a:r>
                          <a:endParaRPr sz="1200">
                            <a:latin typeface="Cambria Math"/>
                          </a:endParaRPr>
                        </a:p>
                      </a:txBody>
                      <a:tcPr/>
                    </a:tc>
                    <a:tc>
                      <a:txBody>
                        <a:bodyPr/>
                        <a:lstStyle/>
                        <a:p>
                          <a:pPr algn="ctr">
                            <a:defRPr>
                              <a:solidFill>
                                <a:schemeClr val="tx1"/>
                              </a:solidFill>
                            </a:defRPr>
                          </a:pPr>
                          <a:r>
                            <a:rPr sz="1200"/>
                            <a:t>112.329</a:t>
                          </a:r>
                          <a:endParaRPr sz="1200">
                            <a:latin typeface="Cambria Math"/>
                          </a:endParaRPr>
                        </a:p>
                      </a:txBody>
                      <a:tcPr/>
                    </a:tc>
                    <a:tc>
                      <a:txBody>
                        <a:bodyPr/>
                        <a:lstStyle/>
                        <a:p>
                          <a:pPr algn="ctr">
                            <a:defRPr sz="1200">
                              <a:solidFill>
                                <a:schemeClr val="tx1"/>
                              </a:solidFill>
                            </a:defRPr>
                          </a:pPr>
                          <a:r>
                            <a:rPr sz="1200">
                              <a:highlight>
                                <a:srgbClr val="FFFF00"/>
                              </a:highlight>
                            </a:rPr>
                            <a:t>116.321</a:t>
                          </a:r>
                          <a:endParaRPr sz="1200">
                            <a:highlight>
                              <a:srgbClr val="FFFF00"/>
                            </a:highlight>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200"/>
                            <a:t>90</a:t>
                          </a:r>
                          <a:endParaRPr sz="1200">
                            <a:latin typeface="Cambria Math"/>
                          </a:endParaRPr>
                        </a:p>
                      </a:txBody>
                      <a:tcPr/>
                    </a:tc>
                    <a:tc>
                      <a:txBody>
                        <a:bodyPr/>
                        <a:lstStyle/>
                        <a:p>
                          <a:pPr algn="ctr">
                            <a:defRPr sz="1200">
                              <a:solidFill>
                                <a:schemeClr val="tx1"/>
                              </a:solidFill>
                            </a:defRPr>
                          </a:pPr>
                          <a:r>
                            <a:rPr sz="1200" dirty="0">
                              <a:highlight>
                                <a:srgbClr val="FFFF00"/>
                              </a:highlight>
                            </a:rPr>
                            <a:t>59.196</a:t>
                          </a:r>
                          <a:endParaRPr sz="1200" dirty="0">
                            <a:highlight>
                              <a:srgbClr val="FFFF00"/>
                            </a:highlight>
                            <a:latin typeface="Cambria Math"/>
                          </a:endParaRPr>
                        </a:p>
                      </a:txBody>
                      <a:tcPr/>
                    </a:tc>
                    <a:tc>
                      <a:txBody>
                        <a:bodyPr/>
                        <a:lstStyle/>
                        <a:p>
                          <a:pPr algn="ctr">
                            <a:defRPr>
                              <a:solidFill>
                                <a:schemeClr val="tx1"/>
                              </a:solidFill>
                            </a:defRPr>
                          </a:pPr>
                          <a:r>
                            <a:rPr sz="1200"/>
                            <a:t>61.754</a:t>
                          </a:r>
                          <a:endParaRPr sz="1200">
                            <a:latin typeface="Cambria Math"/>
                          </a:endParaRPr>
                        </a:p>
                      </a:txBody>
                      <a:tcPr/>
                    </a:tc>
                    <a:tc>
                      <a:txBody>
                        <a:bodyPr/>
                        <a:lstStyle/>
                        <a:p>
                          <a:pPr algn="ctr">
                            <a:defRPr>
                              <a:solidFill>
                                <a:schemeClr val="tx1"/>
                              </a:solidFill>
                            </a:defRPr>
                          </a:pPr>
                          <a:r>
                            <a:rPr sz="1200"/>
                            <a:t>65.647</a:t>
                          </a:r>
                          <a:endParaRPr sz="1200">
                            <a:latin typeface="Cambria Math"/>
                          </a:endParaRPr>
                        </a:p>
                      </a:txBody>
                      <a:tcPr/>
                    </a:tc>
                    <a:tc>
                      <a:txBody>
                        <a:bodyPr/>
                        <a:lstStyle/>
                        <a:p>
                          <a:pPr algn="ctr">
                            <a:defRPr>
                              <a:solidFill>
                                <a:schemeClr val="tx1"/>
                              </a:solidFill>
                            </a:defRPr>
                          </a:pPr>
                          <a:r>
                            <a:rPr sz="1200"/>
                            <a:t>69.126</a:t>
                          </a:r>
                          <a:endParaRPr sz="1200">
                            <a:latin typeface="Cambria Math"/>
                          </a:endParaRPr>
                        </a:p>
                      </a:txBody>
                      <a:tcPr/>
                    </a:tc>
                    <a:tc>
                      <a:txBody>
                        <a:bodyPr/>
                        <a:lstStyle/>
                        <a:p>
                          <a:pPr algn="ctr">
                            <a:defRPr>
                              <a:solidFill>
                                <a:schemeClr val="tx1"/>
                              </a:solidFill>
                            </a:defRPr>
                          </a:pPr>
                          <a:r>
                            <a:rPr sz="1200"/>
                            <a:t>73.291</a:t>
                          </a:r>
                          <a:endParaRPr sz="1200">
                            <a:latin typeface="Cambria Math"/>
                          </a:endParaRPr>
                        </a:p>
                      </a:txBody>
                      <a:tcPr/>
                    </a:tc>
                    <a:tc>
                      <a:txBody>
                        <a:bodyPr/>
                        <a:lstStyle/>
                        <a:p>
                          <a:pPr algn="ctr">
                            <a:defRPr>
                              <a:solidFill>
                                <a:schemeClr val="tx1"/>
                              </a:solidFill>
                            </a:defRPr>
                          </a:pPr>
                          <a:r>
                            <a:rPr sz="1200"/>
                            <a:t>107.565</a:t>
                          </a:r>
                          <a:endParaRPr sz="1200">
                            <a:latin typeface="Cambria Math"/>
                          </a:endParaRPr>
                        </a:p>
                      </a:txBody>
                      <a:tcPr/>
                    </a:tc>
                    <a:tc>
                      <a:txBody>
                        <a:bodyPr/>
                        <a:lstStyle/>
                        <a:p>
                          <a:pPr algn="ctr">
                            <a:defRPr>
                              <a:solidFill>
                                <a:schemeClr val="tx1"/>
                              </a:solidFill>
                            </a:defRPr>
                          </a:pPr>
                          <a:r>
                            <a:rPr sz="1200"/>
                            <a:t>113.145</a:t>
                          </a:r>
                          <a:endParaRPr sz="1200">
                            <a:latin typeface="Cambria Math"/>
                          </a:endParaRPr>
                        </a:p>
                      </a:txBody>
                      <a:tcPr/>
                    </a:tc>
                    <a:tc>
                      <a:txBody>
                        <a:bodyPr/>
                        <a:lstStyle/>
                        <a:p>
                          <a:pPr algn="ctr">
                            <a:defRPr>
                              <a:solidFill>
                                <a:schemeClr val="tx1"/>
                              </a:solidFill>
                            </a:defRPr>
                          </a:pPr>
                          <a:r>
                            <a:rPr sz="1200"/>
                            <a:t>118.136</a:t>
                          </a:r>
                          <a:endParaRPr sz="1200">
                            <a:latin typeface="Cambria Math"/>
                          </a:endParaRPr>
                        </a:p>
                      </a:txBody>
                      <a:tcPr/>
                    </a:tc>
                    <a:tc>
                      <a:txBody>
                        <a:bodyPr/>
                        <a:lstStyle/>
                        <a:p>
                          <a:pPr algn="ctr">
                            <a:defRPr>
                              <a:solidFill>
                                <a:schemeClr val="tx1"/>
                              </a:solidFill>
                            </a:defRPr>
                          </a:pPr>
                          <a:r>
                            <a:rPr sz="1200"/>
                            <a:t>124.116</a:t>
                          </a:r>
                          <a:endParaRPr sz="1200">
                            <a:latin typeface="Cambria Math"/>
                          </a:endParaRPr>
                        </a:p>
                      </a:txBody>
                      <a:tcPr/>
                    </a:tc>
                    <a:tc>
                      <a:txBody>
                        <a:bodyPr/>
                        <a:lstStyle/>
                        <a:p>
                          <a:pPr algn="ctr">
                            <a:defRPr sz="1200">
                              <a:solidFill>
                                <a:schemeClr val="tx1"/>
                              </a:solidFill>
                            </a:defRPr>
                          </a:pPr>
                          <a:r>
                            <a:rPr sz="1200" dirty="0">
                              <a:highlight>
                                <a:srgbClr val="FFFF00"/>
                              </a:highlight>
                            </a:rPr>
                            <a:t>128.299</a:t>
                          </a:r>
                          <a:endParaRPr sz="1200" dirty="0">
                            <a:highlight>
                              <a:srgbClr val="FFFF00"/>
                            </a:highlight>
                            <a:latin typeface="Cambria Math"/>
                          </a:endParaRPr>
                        </a:p>
                      </a:txBody>
                      <a:tcPr/>
                    </a:tc>
                    <a:extLst>
                      <a:ext uri="{0D108BD9-81ED-4DB2-BD59-A6C34878D82A}">
                        <a16:rowId xmlns:a16="http://schemas.microsoft.com/office/drawing/2014/main" val="10007"/>
                      </a:ext>
                    </a:extLst>
                  </a:tr>
                  <a:tr h="370840">
                    <a:tc>
                      <a:txBody>
                        <a:bodyPr/>
                        <a:lstStyle/>
                        <a:p>
                          <a:pPr algn="ctr">
                            <a:defRPr b="1">
                              <a:solidFill>
                                <a:schemeClr val="tx1"/>
                              </a:solidFill>
                            </a:defRPr>
                          </a:pPr>
                          <a:r>
                            <a:rPr sz="1200"/>
                            <a:t>100</a:t>
                          </a:r>
                          <a:endParaRPr sz="1200">
                            <a:latin typeface="Cambria Math"/>
                          </a:endParaRPr>
                        </a:p>
                      </a:txBody>
                      <a:tcPr/>
                    </a:tc>
                    <a:tc>
                      <a:txBody>
                        <a:bodyPr/>
                        <a:lstStyle/>
                        <a:p>
                          <a:pPr algn="ctr">
                            <a:defRPr>
                              <a:solidFill>
                                <a:schemeClr val="tx1"/>
                              </a:solidFill>
                            </a:defRPr>
                          </a:pPr>
                          <a:r>
                            <a:rPr sz="1200"/>
                            <a:t>67.328</a:t>
                          </a:r>
                          <a:endParaRPr sz="1200">
                            <a:latin typeface="Cambria Math"/>
                          </a:endParaRPr>
                        </a:p>
                      </a:txBody>
                      <a:tcPr/>
                    </a:tc>
                    <a:tc>
                      <a:txBody>
                        <a:bodyPr/>
                        <a:lstStyle/>
                        <a:p>
                          <a:pPr algn="ctr">
                            <a:defRPr>
                              <a:solidFill>
                                <a:schemeClr val="tx1"/>
                              </a:solidFill>
                            </a:defRPr>
                          </a:pPr>
                          <a:r>
                            <a:rPr sz="1200"/>
                            <a:t>70.065</a:t>
                          </a:r>
                          <a:endParaRPr sz="1200">
                            <a:latin typeface="Cambria Math"/>
                          </a:endParaRPr>
                        </a:p>
                      </a:txBody>
                      <a:tcPr/>
                    </a:tc>
                    <a:tc>
                      <a:txBody>
                        <a:bodyPr/>
                        <a:lstStyle/>
                        <a:p>
                          <a:pPr algn="ctr">
                            <a:defRPr>
                              <a:solidFill>
                                <a:schemeClr val="tx1"/>
                              </a:solidFill>
                            </a:defRPr>
                          </a:pPr>
                          <a:r>
                            <a:rPr sz="1200"/>
                            <a:t>74.222</a:t>
                          </a:r>
                          <a:endParaRPr sz="1200">
                            <a:latin typeface="Cambria Math"/>
                          </a:endParaRPr>
                        </a:p>
                      </a:txBody>
                      <a:tcPr/>
                    </a:tc>
                    <a:tc>
                      <a:txBody>
                        <a:bodyPr/>
                        <a:lstStyle/>
                        <a:p>
                          <a:pPr algn="ctr">
                            <a:defRPr>
                              <a:solidFill>
                                <a:schemeClr val="tx1"/>
                              </a:solidFill>
                            </a:defRPr>
                          </a:pPr>
                          <a:r>
                            <a:rPr sz="1200"/>
                            <a:t>77.929</a:t>
                          </a:r>
                          <a:endParaRPr sz="1200">
                            <a:latin typeface="Cambria Math"/>
                          </a:endParaRPr>
                        </a:p>
                      </a:txBody>
                      <a:tcPr/>
                    </a:tc>
                    <a:tc>
                      <a:txBody>
                        <a:bodyPr/>
                        <a:lstStyle/>
                        <a:p>
                          <a:pPr algn="ctr">
                            <a:defRPr>
                              <a:solidFill>
                                <a:schemeClr val="tx1"/>
                              </a:solidFill>
                            </a:defRPr>
                          </a:pPr>
                          <a:r>
                            <a:rPr sz="1200"/>
                            <a:t>82.358</a:t>
                          </a:r>
                          <a:endParaRPr sz="1200">
                            <a:latin typeface="Cambria Math"/>
                          </a:endParaRPr>
                        </a:p>
                      </a:txBody>
                      <a:tcPr/>
                    </a:tc>
                    <a:tc>
                      <a:txBody>
                        <a:bodyPr/>
                        <a:lstStyle/>
                        <a:p>
                          <a:pPr algn="ctr">
                            <a:defRPr>
                              <a:solidFill>
                                <a:schemeClr val="tx1"/>
                              </a:solidFill>
                            </a:defRPr>
                          </a:pPr>
                          <a:r>
                            <a:rPr sz="1200"/>
                            <a:t>118.498</a:t>
                          </a:r>
                          <a:endParaRPr sz="1200">
                            <a:latin typeface="Cambria Math"/>
                          </a:endParaRPr>
                        </a:p>
                      </a:txBody>
                      <a:tcPr/>
                    </a:tc>
                    <a:tc>
                      <a:txBody>
                        <a:bodyPr/>
                        <a:lstStyle/>
                        <a:p>
                          <a:pPr algn="ctr">
                            <a:defRPr>
                              <a:solidFill>
                                <a:schemeClr val="tx1"/>
                              </a:solidFill>
                            </a:defRPr>
                          </a:pPr>
                          <a:r>
                            <a:rPr sz="1200"/>
                            <a:t>124.342</a:t>
                          </a:r>
                          <a:endParaRPr sz="1200">
                            <a:latin typeface="Cambria Math"/>
                          </a:endParaRPr>
                        </a:p>
                      </a:txBody>
                      <a:tcPr/>
                    </a:tc>
                    <a:tc>
                      <a:txBody>
                        <a:bodyPr/>
                        <a:lstStyle/>
                        <a:p>
                          <a:pPr algn="ctr">
                            <a:defRPr>
                              <a:solidFill>
                                <a:schemeClr val="tx1"/>
                              </a:solidFill>
                            </a:defRPr>
                          </a:pPr>
                          <a:r>
                            <a:rPr sz="1200"/>
                            <a:t>129.561</a:t>
                          </a:r>
                          <a:endParaRPr sz="1200">
                            <a:latin typeface="Cambria Math"/>
                          </a:endParaRPr>
                        </a:p>
                      </a:txBody>
                      <a:tcPr/>
                    </a:tc>
                    <a:tc>
                      <a:txBody>
                        <a:bodyPr/>
                        <a:lstStyle/>
                        <a:p>
                          <a:pPr algn="ctr">
                            <a:defRPr>
                              <a:solidFill>
                                <a:schemeClr val="tx1"/>
                              </a:solidFill>
                            </a:defRPr>
                          </a:pPr>
                          <a:r>
                            <a:rPr sz="1200"/>
                            <a:t>135.807</a:t>
                          </a:r>
                          <a:endParaRPr sz="1200">
                            <a:latin typeface="Cambria Math"/>
                          </a:endParaRPr>
                        </a:p>
                      </a:txBody>
                      <a:tcPr/>
                    </a:tc>
                    <a:tc>
                      <a:txBody>
                        <a:bodyPr/>
                        <a:lstStyle/>
                        <a:p>
                          <a:pPr algn="ctr">
                            <a:defRPr>
                              <a:solidFill>
                                <a:schemeClr val="tx1"/>
                              </a:solidFill>
                            </a:defRPr>
                          </a:pPr>
                          <a:r>
                            <a:rPr sz="1200" dirty="0"/>
                            <a:t>140.169</a:t>
                          </a:r>
                          <a:endParaRPr sz="1200" dirty="0">
                            <a:latin typeface="Cambria Math"/>
                          </a:endParaRPr>
                        </a:p>
                      </a:txBody>
                      <a:tcPr/>
                    </a:tc>
                    <a:extLst>
                      <a:ext uri="{0D108BD9-81ED-4DB2-BD59-A6C34878D82A}">
                        <a16:rowId xmlns:a16="http://schemas.microsoft.com/office/drawing/2014/main" val="10008"/>
                      </a:ext>
                    </a:extLst>
                  </a:tr>
                </a:tbl>
              </a:graphicData>
            </a:graphic>
          </p:graphicFrame>
        </mc:Fallback>
      </mc:AlternateContent>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8.5.5: Constructing a Confidence Interval for a Population Standard Deviation</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Taking the mean of </a:t>
            </a:r>
            <a:r>
              <a:rPr sz="2800" dirty="0">
                <a:latin typeface="Cambria Math"/>
              </a:rPr>
              <a:t>116.321</a:t>
            </a:r>
            <a:r>
              <a:rPr sz="2800" dirty="0"/>
              <a:t> and </a:t>
            </a:r>
            <a:r>
              <a:rPr sz="2800" dirty="0">
                <a:latin typeface="Cambria Math"/>
              </a:rPr>
              <a:t>128.299</a:t>
            </a:r>
            <a:r>
              <a:rPr sz="2800" dirty="0"/>
              <a:t>, we obtain a critical value of</a:t>
            </a:r>
          </a:p>
        </p:txBody>
      </p:sp>
      <p:pic>
        <p:nvPicPr>
          <p:cNvPr id="6" name="Picture 5" descr="The equation reads: chi squared subscript alpha divided by 2 equals chi squared subscript 0.005 equals open parentheses 116.321 plus 128.299 close parentheses divided by 2, which equals 122.310.">
            <a:extLst>
              <a:ext uri="{FF2B5EF4-FFF2-40B4-BE49-F238E27FC236}">
                <a16:creationId xmlns:a16="http://schemas.microsoft.com/office/drawing/2014/main" id="{D8BE6EA3-CA51-9F5E-EE53-5AD8D5E4D958}"/>
              </a:ext>
            </a:extLst>
          </p:cNvPr>
          <p:cNvPicPr>
            <a:picLocks noChangeAspect="1"/>
          </p:cNvPicPr>
          <p:nvPr/>
        </p:nvPicPr>
        <p:blipFill>
          <a:blip r:embed="rId2"/>
          <a:stretch>
            <a:fillRect/>
          </a:stretch>
        </p:blipFill>
        <p:spPr>
          <a:xfrm>
            <a:off x="1809750" y="2074843"/>
            <a:ext cx="5524500" cy="781050"/>
          </a:xfrm>
          <a:prstGeom prst="rect">
            <a:avLst/>
          </a:prstGeom>
        </p:spPr>
      </p:pic>
      <p:sp>
        <p:nvSpPr>
          <p:cNvPr id="4" name="TextBox 3">
            <a:extLst>
              <a:ext uri="{FF2B5EF4-FFF2-40B4-BE49-F238E27FC236}">
                <a16:creationId xmlns:a16="http://schemas.microsoft.com/office/drawing/2014/main" id="{32AF9CD6-846F-612E-C01A-F4517B6D6CED}"/>
              </a:ext>
            </a:extLst>
          </p:cNvPr>
          <p:cNvSpPr txBox="1"/>
          <p:nvPr/>
        </p:nvSpPr>
        <p:spPr>
          <a:xfrm>
            <a:off x="457200" y="2884468"/>
            <a:ext cx="8229600"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degrees of freedom. Taking the mean of </a:t>
            </a:r>
            <a:r>
              <a:rPr kumimoji="0" lang="en-US" sz="2800" b="0" i="0" u="none" strike="noStrike" kern="1200" cap="none" spc="0" normalizeH="0" baseline="0" noProof="0">
                <a:ln>
                  <a:noFill/>
                </a:ln>
                <a:solidFill>
                  <a:srgbClr val="366092"/>
                </a:solidFill>
                <a:effectLst/>
                <a:uLnTx/>
                <a:uFillTx/>
                <a:latin typeface="Cambria Math"/>
                <a:ea typeface="+mn-ea"/>
                <a:cs typeface="+mn-cs"/>
              </a:rPr>
              <a:t>51.172</a:t>
            </a:r>
            <a:r>
              <a:rPr kumimoji="0" lang="en-US" sz="2800" b="0" i="0" u="none" strike="noStrike" kern="1200" cap="none" spc="0" normalizeH="0" baseline="0" noProof="0">
                <a:ln>
                  <a:noFill/>
                </a:ln>
                <a:solidFill>
                  <a:srgbClr val="366092"/>
                </a:solidFill>
                <a:effectLst/>
                <a:uLnTx/>
                <a:uFillTx/>
                <a:latin typeface="Calibri"/>
                <a:ea typeface="+mn-ea"/>
                <a:cs typeface="+mn-cs"/>
              </a:rPr>
              <a:t> and </a:t>
            </a:r>
            <a:r>
              <a:rPr kumimoji="0" lang="en-US" sz="2800" b="0" i="0" u="none" strike="noStrike" kern="1200" cap="none" spc="0" normalizeH="0" baseline="0" noProof="0">
                <a:ln>
                  <a:noFill/>
                </a:ln>
                <a:solidFill>
                  <a:srgbClr val="366092"/>
                </a:solidFill>
                <a:effectLst/>
                <a:uLnTx/>
                <a:uFillTx/>
                <a:latin typeface="Cambria Math"/>
                <a:ea typeface="+mn-ea"/>
                <a:cs typeface="+mn-cs"/>
              </a:rPr>
              <a:t>59.196</a:t>
            </a:r>
            <a:r>
              <a:rPr kumimoji="0" lang="en-US" sz="2800" b="0" i="0" u="none" strike="noStrike" kern="1200" cap="none" spc="0" normalizeH="0" baseline="0" noProof="0">
                <a:ln>
                  <a:noFill/>
                </a:ln>
                <a:solidFill>
                  <a:srgbClr val="366092"/>
                </a:solidFill>
                <a:effectLst/>
                <a:uLnTx/>
                <a:uFillTx/>
                <a:latin typeface="Calibri"/>
                <a:ea typeface="+mn-ea"/>
                <a:cs typeface="+mn-cs"/>
              </a:rPr>
              <a:t>, we obtain a critical value of</a:t>
            </a:r>
            <a:endParaRPr lang="en-IN" dirty="0"/>
          </a:p>
        </p:txBody>
      </p:sp>
      <p:pic>
        <p:nvPicPr>
          <p:cNvPr id="9" name="Picture 8" descr="The equation reads: chi squared subscript open parentheses 1 minus alpha divided by 2 close parentheses equals chi squared subscript 0.995 equals open parentheses 51.172 plus 59.196 close parentheses divided by 2, which equals 55.184, followed by a period.">
            <a:extLst>
              <a:ext uri="{FF2B5EF4-FFF2-40B4-BE49-F238E27FC236}">
                <a16:creationId xmlns:a16="http://schemas.microsoft.com/office/drawing/2014/main" id="{CB981E05-0C42-A5E0-C866-7D9F522B9871}"/>
              </a:ext>
            </a:extLst>
          </p:cNvPr>
          <p:cNvPicPr>
            <a:picLocks noChangeAspect="1"/>
          </p:cNvPicPr>
          <p:nvPr/>
        </p:nvPicPr>
        <p:blipFill>
          <a:blip r:embed="rId3"/>
          <a:stretch>
            <a:fillRect/>
          </a:stretch>
        </p:blipFill>
        <p:spPr>
          <a:xfrm>
            <a:off x="1824037" y="4122127"/>
            <a:ext cx="5495925" cy="781050"/>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8.5.5: Constructing a Confidence Interval for a Population Standard Deviation</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b="1"/>
            </a:pPr>
            <a:r>
              <a:rPr sz="2800" dirty="0"/>
              <a:t>Step 4: Substitute the necessary values into the formula for the confidence interval.</a:t>
            </a:r>
          </a:p>
          <a:p>
            <a:r>
              <a:rPr sz="2800" dirty="0"/>
              <a:t>Substituting into the formula for a confidence interval for a population standard deviation gives us the following.</a:t>
            </a:r>
          </a:p>
          <a:p>
            <a:pPr algn="ctr"/>
            <a:r>
              <a:rPr dirty="0"/>
              <a:t>​</a:t>
            </a:r>
          </a:p>
        </p:txBody>
      </p:sp>
      <p:pic>
        <p:nvPicPr>
          <p:cNvPr id="5" name="Picture 4" descr="The square root of open parentheses n minus 1 close parentheses s squared, divided by chi squared subscript alpha divided by 2, is less than sigma, which is less than the square root of open parentheses n minus 1 close parentheses s squared, divided by chi squared subscript open parentheses 1 minus alpha divided by 2 close parentheses. Substituting values: The square root of open parentheses 86 minus 1 close parentheses times open parentheses 0.1400 close parentheses squared, divided by 122.310, is less than sigma, which is less than the square root of open parentheses 86 minus 1 close parentheses times open parentheses 0.1400 close parentheses squared, divided by 55.184. This simplifies to: 0.1167 is less than sigma, which is less than 0.1738.">
            <a:extLst>
              <a:ext uri="{FF2B5EF4-FFF2-40B4-BE49-F238E27FC236}">
                <a16:creationId xmlns:a16="http://schemas.microsoft.com/office/drawing/2014/main" id="{7CC14BC7-1878-127B-316D-B1E70757F480}"/>
              </a:ext>
            </a:extLst>
          </p:cNvPr>
          <p:cNvPicPr>
            <a:picLocks noChangeAspect="1"/>
          </p:cNvPicPr>
          <p:nvPr/>
        </p:nvPicPr>
        <p:blipFill>
          <a:blip r:embed="rId2"/>
          <a:stretch>
            <a:fillRect/>
          </a:stretch>
        </p:blipFill>
        <p:spPr>
          <a:xfrm>
            <a:off x="1576387" y="3348404"/>
            <a:ext cx="5991225" cy="2609850"/>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8.5.5: Constructing a Confidence Interval for a Population Standard Deviation</a:t>
            </a:r>
            <a:r>
              <a:rPr lang="en-US" baseline="-25000" dirty="0"/>
              <a:t>8</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l">
                  <a:defRPr sz="2800"/>
                </a:pPr>
                <a:r>
                  <a:rPr sz="2800" dirty="0"/>
                  <a:t>Using interval notation, the confidence interval can also be written as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0.1167</m:t>
                        </m:r>
                        <m:r>
                          <m:rPr>
                            <m:nor/>
                          </m:rPr>
                          <a:rPr/>
                          <m:t>, </m:t>
                        </m:r>
                        <m:r>
                          <a:rPr>
                            <a:latin typeface="Cambria Math" panose="02040503050406030204" pitchFamily="18" charset="0"/>
                          </a:rPr>
                          <m:t>0.1738</m:t>
                        </m:r>
                      </m:e>
                    </m:d>
                  </m:oMath>
                </a14:m>
                <a:r>
                  <a:rPr sz="2800" dirty="0"/>
                  <a:t>.</a:t>
                </a:r>
              </a:p>
              <a:p>
                <a:pPr>
                  <a:defRPr sz="2800"/>
                </a:pPr>
                <a:r>
                  <a:rPr sz="2800" dirty="0"/>
                  <a:t>Therefore, the seed company can estimate with </a:t>
                </a:r>
                <a14:m>
                  <m:oMath xmlns:m="http://schemas.openxmlformats.org/officeDocument/2006/math">
                    <m:r>
                      <a:rPr>
                        <a:latin typeface="Cambria Math" panose="02040503050406030204" pitchFamily="18" charset="0"/>
                      </a:rPr>
                      <m:t>99%</m:t>
                    </m:r>
                  </m:oMath>
                </a14:m>
                <a:r>
                  <a:rPr sz="2800" dirty="0"/>
                  <a:t> confidence that the true standard deviation in weights of all tomatoes produced by the new hybrid plant is between </a:t>
                </a:r>
                <a:r>
                  <a:rPr sz="2800" dirty="0">
                    <a:latin typeface="Cambria Math"/>
                  </a:rPr>
                  <a:t>0.1167</a:t>
                </a:r>
                <a:r>
                  <a:rPr sz="2800" dirty="0"/>
                  <a:t> and </a:t>
                </a:r>
                <a:r>
                  <a:rPr sz="2800" dirty="0">
                    <a:latin typeface="Cambria Math"/>
                  </a:rPr>
                  <a:t>0.1738</a:t>
                </a:r>
                <a:r>
                  <a:rPr sz="2800" dirty="0"/>
                  <a:t> pounds.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2148"/>
                </a:stretch>
              </a:blipFill>
            </p:spPr>
            <p:txBody>
              <a:bodyPr/>
              <a:lstStyle/>
              <a:p>
                <a:r>
                  <a:rPr lang="en-US">
                    <a:noFill/>
                  </a:rPr>
                  <a:t> </a:t>
                </a:r>
              </a:p>
            </p:txBody>
          </p:sp>
        </mc:Fallback>
      </mc:AlternateContent>
    </p:spTree>
    <p:extLst>
      <p:ext uri="{BB962C8B-B14F-4D97-AF65-F5344CB8AC3E}">
        <p14:creationId xmlns:p14="http://schemas.microsoft.com/office/powerpoint/2010/main" val="36896294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8.5.6: Finding the Minimum Sample Size Needed for a Confidence Interval for a Population Standard Deviation</a:t>
            </a:r>
            <a:r>
              <a:rPr lang="en-US" sz="2400" baseline="-25000" dirty="0"/>
              <a:t>1</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A market researcher wants to estimate the standard deviation of home prices in a metropolitan area in the Northeast. She needs to be </a:t>
                </a:r>
                <a14:m>
                  <m:oMath xmlns:m="http://schemas.openxmlformats.org/officeDocument/2006/math">
                    <m:r>
                      <a:rPr>
                        <a:latin typeface="Cambria Math" panose="02040503050406030204" pitchFamily="18" charset="0"/>
                      </a:rPr>
                      <m:t>99%</m:t>
                    </m:r>
                  </m:oMath>
                </a14:m>
                <a:r>
                  <a:rPr sz="2800"/>
                  <a:t> confident that her sample standard deviation is within </a:t>
                </a:r>
                <a14:m>
                  <m:oMath xmlns:m="http://schemas.openxmlformats.org/officeDocument/2006/math">
                    <m:r>
                      <a:rPr>
                        <a:latin typeface="Cambria Math" panose="02040503050406030204" pitchFamily="18" charset="0"/>
                      </a:rPr>
                      <m:t>5%</m:t>
                    </m:r>
                  </m:oMath>
                </a14:m>
                <a:r>
                  <a:rPr sz="2800"/>
                  <a:t> of the true population standard deviation. Assuming that the home prices in that area are normally distributed, what is the minimum number of home prices she must acquire? Use the tables given previously.</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1556"/>
                </a:stretch>
              </a:blipFill>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8.5.1: Finding Point Estimates for the Population Standard Deviation and Variance</a:t>
            </a:r>
            <a:r>
              <a:rPr lang="en-US" baseline="-25000" dirty="0"/>
              <a:t>3</a:t>
            </a:r>
            <a:endParaRPr dirty="0"/>
          </a:p>
        </p:txBody>
      </p:sp>
      <p:sp>
        <p:nvSpPr>
          <p:cNvPr id="3" name="Text Placeholder 2"/>
          <p:cNvSpPr>
            <a:spLocks noGrp="1"/>
          </p:cNvSpPr>
          <p:nvPr>
            <p:ph type="body" sz="quarter" idx="10"/>
          </p:nvPr>
        </p:nvSpPr>
        <p:spPr>
          <a:xfrm>
            <a:off x="457200" y="1052733"/>
            <a:ext cx="8229600" cy="4967067"/>
          </a:xfrm>
        </p:spPr>
        <p:txBody>
          <a:bodyPr>
            <a:normAutofit/>
          </a:bodyPr>
          <a:lstStyle/>
          <a:p>
            <a:r>
              <a:rPr sz="2800" b="1" dirty="0"/>
              <a:t>Solution</a:t>
            </a:r>
          </a:p>
          <a:p>
            <a:pPr marL="538163" indent="-538163">
              <a:defRPr sz="2800"/>
            </a:pPr>
            <a:r>
              <a:rPr lang="en-US" dirty="0"/>
              <a:t>a.	</a:t>
            </a:r>
            <a:r>
              <a:rPr sz="2800" dirty="0"/>
              <a:t>The sample standard deviation,</a:t>
            </a:r>
            <a:r>
              <a:rPr lang="en-US" sz="2800" dirty="0"/>
              <a:t> </a:t>
            </a:r>
            <a:r>
              <a:rPr lang="en-US" i="1" dirty="0"/>
              <a:t>s</a:t>
            </a:r>
            <a:r>
              <a:rPr sz="2800" dirty="0"/>
              <a:t>, is the most common point estimate for</a:t>
            </a:r>
            <a:r>
              <a:rPr lang="en-US" sz="2800" dirty="0"/>
              <a:t> </a:t>
            </a:r>
            <a:r>
              <a:rPr lang="el-GR" sz="2800" i="1" dirty="0">
                <a:latin typeface="Calibri" panose="020F0502020204030204" pitchFamily="34" charset="0"/>
                <a:ea typeface="Calibri" panose="020F0502020204030204" pitchFamily="34" charset="0"/>
                <a:cs typeface="Calibri" panose="020F0502020204030204" pitchFamily="34" charset="0"/>
              </a:rPr>
              <a:t>σ</a:t>
            </a:r>
            <a:r>
              <a:rPr sz="2800" dirty="0"/>
              <a:t>. According to the calculator, </a:t>
            </a:r>
            <a:r>
              <a:rPr lang="en-US" sz="2800" i="1" dirty="0"/>
              <a:t>s </a:t>
            </a:r>
            <a:r>
              <a:rPr lang="en-US" sz="2800" dirty="0"/>
              <a:t>≈ 0.224958 ≈ 0.22.</a:t>
            </a:r>
            <a:r>
              <a:rPr sz="2800" dirty="0"/>
              <a:t> The point estimate for the population standard deviation is then </a:t>
            </a:r>
            <a:r>
              <a:rPr sz="2800" dirty="0">
                <a:latin typeface="Cambria Math"/>
              </a:rPr>
              <a:t>0.22</a:t>
            </a:r>
            <a:r>
              <a:rPr sz="2800" dirty="0"/>
              <a:t> inches.</a:t>
            </a:r>
          </a:p>
          <a:p>
            <a:pPr marL="542925" indent="-542925">
              <a:defRPr sz="2800"/>
            </a:pPr>
            <a:r>
              <a:rPr lang="en-US" sz="2800" dirty="0"/>
              <a:t>b.	</a:t>
            </a:r>
            <a:r>
              <a:rPr sz="2800" dirty="0"/>
              <a:t>The sample variance,</a:t>
            </a:r>
          </a:p>
        </p:txBody>
      </p:sp>
      <p:pic>
        <p:nvPicPr>
          <p:cNvPr id="5" name="Picture 4" descr="s squared,">
            <a:extLst>
              <a:ext uri="{FF2B5EF4-FFF2-40B4-BE49-F238E27FC236}">
                <a16:creationId xmlns:a16="http://schemas.microsoft.com/office/drawing/2014/main" id="{F208379C-2C95-D77B-BDD5-435E8C09ECBB}"/>
              </a:ext>
            </a:extLst>
          </p:cNvPr>
          <p:cNvPicPr>
            <a:picLocks noChangeAspect="1"/>
          </p:cNvPicPr>
          <p:nvPr/>
        </p:nvPicPr>
        <p:blipFill>
          <a:blip r:embed="rId2"/>
          <a:stretch>
            <a:fillRect/>
          </a:stretch>
        </p:blipFill>
        <p:spPr>
          <a:xfrm>
            <a:off x="4171950" y="3818135"/>
            <a:ext cx="400050" cy="419100"/>
          </a:xfrm>
          <a:prstGeom prst="rect">
            <a:avLst/>
          </a:prstGeom>
        </p:spPr>
      </p:pic>
      <p:sp>
        <p:nvSpPr>
          <p:cNvPr id="8" name="TextBox 7">
            <a:extLst>
              <a:ext uri="{FF2B5EF4-FFF2-40B4-BE49-F238E27FC236}">
                <a16:creationId xmlns:a16="http://schemas.microsoft.com/office/drawing/2014/main" id="{E6E0CB22-A604-7579-8847-41E3DFA257C2}"/>
              </a:ext>
            </a:extLst>
          </p:cNvPr>
          <p:cNvSpPr txBox="1"/>
          <p:nvPr/>
        </p:nvSpPr>
        <p:spPr>
          <a:xfrm>
            <a:off x="4597880" y="3768842"/>
            <a:ext cx="408892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is the best point estimate</a:t>
            </a:r>
            <a:endParaRPr lang="en-IN" dirty="0"/>
          </a:p>
        </p:txBody>
      </p:sp>
      <p:pic>
        <p:nvPicPr>
          <p:cNvPr id="6" name="Picture 5" descr="for sigma squared.">
            <a:extLst>
              <a:ext uri="{FF2B5EF4-FFF2-40B4-BE49-F238E27FC236}">
                <a16:creationId xmlns:a16="http://schemas.microsoft.com/office/drawing/2014/main" id="{F6BF4B2E-1913-DBB6-B9D3-0CA522593FD5}"/>
              </a:ext>
            </a:extLst>
          </p:cNvPr>
          <p:cNvPicPr>
            <a:picLocks noChangeAspect="1"/>
          </p:cNvPicPr>
          <p:nvPr/>
        </p:nvPicPr>
        <p:blipFill>
          <a:blip r:embed="rId3"/>
          <a:stretch>
            <a:fillRect/>
          </a:stretch>
        </p:blipFill>
        <p:spPr>
          <a:xfrm>
            <a:off x="1076325" y="4267201"/>
            <a:ext cx="885825" cy="371475"/>
          </a:xfrm>
          <a:prstGeom prst="rect">
            <a:avLst/>
          </a:prstGeom>
        </p:spPr>
      </p:pic>
      <p:sp>
        <p:nvSpPr>
          <p:cNvPr id="10" name="TextBox 9">
            <a:extLst>
              <a:ext uri="{FF2B5EF4-FFF2-40B4-BE49-F238E27FC236}">
                <a16:creationId xmlns:a16="http://schemas.microsoft.com/office/drawing/2014/main" id="{BCF34598-CB5C-41AC-AD42-8E875A2CEBAD}"/>
              </a:ext>
            </a:extLst>
          </p:cNvPr>
          <p:cNvSpPr txBox="1"/>
          <p:nvPr/>
        </p:nvSpPr>
        <p:spPr>
          <a:xfrm>
            <a:off x="1979766" y="4205490"/>
            <a:ext cx="4826478"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Using a calculator, we calculate</a:t>
            </a:r>
            <a:endParaRPr lang="en-IN" dirty="0"/>
          </a:p>
        </p:txBody>
      </p:sp>
      <p:pic>
        <p:nvPicPr>
          <p:cNvPr id="16" name="Picture 15" descr="s squared is approximately equal to open parentheses 0.224958 close parentheses squared, which is approximately equal to 0.05.">
            <a:extLst>
              <a:ext uri="{FF2B5EF4-FFF2-40B4-BE49-F238E27FC236}">
                <a16:creationId xmlns:a16="http://schemas.microsoft.com/office/drawing/2014/main" id="{F142A705-AF6B-244C-2034-8F4097821DB6}"/>
              </a:ext>
            </a:extLst>
          </p:cNvPr>
          <p:cNvPicPr>
            <a:picLocks noChangeAspect="1"/>
          </p:cNvPicPr>
          <p:nvPr/>
        </p:nvPicPr>
        <p:blipFill>
          <a:blip r:embed="rId4"/>
          <a:stretch>
            <a:fillRect/>
          </a:stretch>
        </p:blipFill>
        <p:spPr>
          <a:xfrm>
            <a:off x="1077297" y="4649788"/>
            <a:ext cx="3171825" cy="533400"/>
          </a:xfrm>
          <a:prstGeom prst="rect">
            <a:avLst/>
          </a:prstGeom>
        </p:spPr>
      </p:pic>
      <p:sp>
        <p:nvSpPr>
          <p:cNvPr id="14" name="TextBox 13">
            <a:extLst>
              <a:ext uri="{FF2B5EF4-FFF2-40B4-BE49-F238E27FC236}">
                <a16:creationId xmlns:a16="http://schemas.microsoft.com/office/drawing/2014/main" id="{54C3151D-4E1B-5610-41CB-A906C87A191D}"/>
              </a:ext>
            </a:extLst>
          </p:cNvPr>
          <p:cNvSpPr txBox="1"/>
          <p:nvPr/>
        </p:nvSpPr>
        <p:spPr>
          <a:xfrm>
            <a:off x="4260012" y="4633771"/>
            <a:ext cx="408892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The point estimate for the</a:t>
            </a:r>
            <a:endParaRPr lang="en-IN" dirty="0"/>
          </a:p>
        </p:txBody>
      </p:sp>
      <p:sp>
        <p:nvSpPr>
          <p:cNvPr id="15" name="TextBox 14">
            <a:extLst>
              <a:ext uri="{FF2B5EF4-FFF2-40B4-BE49-F238E27FC236}">
                <a16:creationId xmlns:a16="http://schemas.microsoft.com/office/drawing/2014/main" id="{AF0C0992-9D82-24D0-7A6C-BD2E62032BFC}"/>
              </a:ext>
            </a:extLst>
          </p:cNvPr>
          <p:cNvSpPr txBox="1"/>
          <p:nvPr/>
        </p:nvSpPr>
        <p:spPr>
          <a:xfrm>
            <a:off x="980540" y="5037689"/>
            <a:ext cx="511546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population variance is then </a:t>
            </a:r>
            <a:r>
              <a:rPr kumimoji="0" lang="en-US" sz="2800" b="0" i="0" u="none" strike="noStrike" kern="1200" cap="none" spc="0" normalizeH="0" baseline="0" noProof="0">
                <a:ln>
                  <a:noFill/>
                </a:ln>
                <a:solidFill>
                  <a:srgbClr val="366092"/>
                </a:solidFill>
                <a:effectLst/>
                <a:uLnTx/>
                <a:uFillTx/>
                <a:latin typeface="Cambria Math"/>
                <a:ea typeface="+mn-ea"/>
                <a:cs typeface="+mn-cs"/>
              </a:rPr>
              <a:t>0.05</a:t>
            </a:r>
            <a:r>
              <a:rPr kumimoji="0" lang="en-US" sz="2800" b="0" i="0" u="none" strike="noStrike" kern="1200" cap="none" spc="0" normalizeH="0" baseline="0" noProof="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8.5.6: Finding the Minimum Sample Size Needed for a Confidence Interval for a Population Standard Deviation</a:t>
            </a:r>
            <a:r>
              <a:rPr lang="en-US" sz="2400" baseline="-25000" dirty="0"/>
              <a:t>2</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According to the table, we see that to be </a:t>
                </a:r>
                <a14:m>
                  <m:oMath xmlns:m="http://schemas.openxmlformats.org/officeDocument/2006/math">
                    <m:r>
                      <a:rPr>
                        <a:latin typeface="Cambria Math" panose="02040503050406030204" pitchFamily="18" charset="0"/>
                      </a:rPr>
                      <m:t>99%</m:t>
                    </m:r>
                  </m:oMath>
                </a14:m>
                <a:r>
                  <a:rPr sz="2800" dirty="0"/>
                  <a:t> confident that the sample standard deviation will be within </a:t>
                </a:r>
                <a14:m>
                  <m:oMath xmlns:m="http://schemas.openxmlformats.org/officeDocument/2006/math">
                    <m:r>
                      <a:rPr>
                        <a:latin typeface="Cambria Math" panose="02040503050406030204" pitchFamily="18" charset="0"/>
                      </a:rPr>
                      <m:t>5%</m:t>
                    </m:r>
                  </m:oMath>
                </a14:m>
                <a:r>
                  <a:rPr sz="2800" dirty="0"/>
                  <a:t> of the true population standard deviation, the minimum sample size required is </a:t>
                </a:r>
                <a:r>
                  <a:rPr sz="2800" dirty="0">
                    <a:latin typeface="Cambria Math"/>
                  </a:rPr>
                  <a:t>1337</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a:stretch>
              </a:blipFill>
            </p:spPr>
            <p:txBody>
              <a:bodyPr/>
              <a:lstStyle/>
              <a:p>
                <a:r>
                  <a:rPr lang="en-US">
                    <a:noFill/>
                  </a:rPr>
                  <a:t> </a:t>
                </a:r>
              </a:p>
            </p:txBody>
          </p:sp>
        </mc:Fallback>
      </mc:AlternateContent>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8.5.6: Finding the Minimum Sample Size Needed for a Confidence Interval for a Population Standard Deviation</a:t>
            </a:r>
            <a:r>
              <a:rPr lang="en-US" sz="2400" baseline="-25000" dirty="0"/>
              <a:t>3</a:t>
            </a:r>
            <a:endParaRPr sz="2400" dirty="0"/>
          </a:p>
        </p:txBody>
      </p:sp>
      <p:sp>
        <p:nvSpPr>
          <p:cNvPr id="4" name="TextBox 3">
            <a:extLst>
              <a:ext uri="{FF2B5EF4-FFF2-40B4-BE49-F238E27FC236}">
                <a16:creationId xmlns:a16="http://schemas.microsoft.com/office/drawing/2014/main" id="{19A51AA3-0530-F3BA-744E-602BFB68BDEE}"/>
              </a:ext>
            </a:extLst>
          </p:cNvPr>
          <p:cNvSpPr txBox="1"/>
          <p:nvPr/>
        </p:nvSpPr>
        <p:spPr>
          <a:xfrm>
            <a:off x="1693652" y="1295400"/>
            <a:ext cx="5760720" cy="369332"/>
          </a:xfrm>
          <a:prstGeom prst="rect">
            <a:avLst/>
          </a:prstGeom>
          <a:noFill/>
        </p:spPr>
        <p:txBody>
          <a:bodyPr wrap="square">
            <a:spAutoFit/>
          </a:bodyPr>
          <a:lstStyle/>
          <a:p>
            <a:pPr algn="ctr">
              <a:defRPr sz="1800" b="1"/>
            </a:pPr>
            <a:r>
              <a:rPr lang="en-IN" dirty="0"/>
              <a:t>Minimum Sample Sizes for Estimating Standard Deviation</a:t>
            </a:r>
            <a:endParaRPr lang="en-US" dirty="0"/>
          </a:p>
        </p:txBody>
      </p:sp>
      <mc:AlternateContent xmlns:mc="http://schemas.openxmlformats.org/markup-compatibility/2006" xmlns:a14="http://schemas.microsoft.com/office/drawing/2010/main">
        <mc:Choice Requires="a14">
          <p:graphicFrame>
            <p:nvGraphicFramePr>
              <p:cNvPr id="3" name="Table Placeholder 2" descr="The table presents the minimum sample size required to achieve a specified level of confidence, depending on how closely the sample standard deviation approximates the population standard deviation. The first column shows the percentage range within which &#10;s is compared to σ ranging from 1% to 50%. The second column lists the minimum sample size needed for a 95% confidence level, while the third column provides the minimum sample size required for a 99% confidence level. The values decrease as the percentage range increases, indicating that a larger sample size is needed for greater precision. One value, 1337, corresponding to a 5% range at the 99% confidence level, is highlighted in yellow."/>
              <p:cNvGraphicFramePr>
                <a:graphicFrameLocks noGrp="1"/>
              </p:cNvGraphicFramePr>
              <p:nvPr>
                <p:ph type="tbl" sz="quarter" idx="10"/>
                <p:extLst>
                  <p:ext uri="{D42A27DB-BD31-4B8C-83A1-F6EECF244321}">
                    <p14:modId xmlns:p14="http://schemas.microsoft.com/office/powerpoint/2010/main" val="977829641"/>
                  </p:ext>
                </p:extLst>
              </p:nvPr>
            </p:nvGraphicFramePr>
            <p:xfrm>
              <a:off x="457200" y="1833880"/>
              <a:ext cx="8229600" cy="351028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14:m>
                            <m:oMath xmlns:m="http://schemas.openxmlformats.org/officeDocument/2006/math">
                              <m:r>
                                <a:rPr sz="1800">
                                  <a:latin typeface="Cambria Math" panose="02040503050406030204" pitchFamily="18" charset="0"/>
                                </a:rPr>
                                <m:t>𝑠</m:t>
                              </m:r>
                            </m:oMath>
                          </a14:m>
                          <a:r>
                            <a:rPr sz="1800" dirty="0"/>
                            <a:t> Is within This Percentage of the Value of </a:t>
                          </a:r>
                          <a14:m>
                            <m:oMath xmlns:m="http://schemas.openxmlformats.org/officeDocument/2006/math">
                              <m:r>
                                <a:rPr sz="1800">
                                  <a:latin typeface="Cambria Math" panose="02040503050406030204" pitchFamily="18" charset="0"/>
                                </a:rPr>
                                <m:t>𝜎</m:t>
                              </m:r>
                            </m:oMath>
                          </a14:m>
                          <a:endParaRPr sz="1800" dirty="0"/>
                        </a:p>
                      </a:txBody>
                      <a:tcPr/>
                    </a:tc>
                    <a:tc>
                      <a:txBody>
                        <a:bodyPr/>
                        <a:lstStyle/>
                        <a:p>
                          <a:pPr algn="ctr">
                            <a:defRPr sz="1800" b="1"/>
                          </a:pPr>
                          <a:r>
                            <a:rPr sz="1800" dirty="0"/>
                            <a:t>Minimum Sample Size Needed for </a:t>
                          </a:r>
                          <a14:m>
                            <m:oMath xmlns:m="http://schemas.openxmlformats.org/officeDocument/2006/math">
                              <m:r>
                                <a:rPr sz="1800">
                                  <a:latin typeface="Cambria Math" panose="02040503050406030204" pitchFamily="18" charset="0"/>
                                </a:rPr>
                                <m:t>95%</m:t>
                              </m:r>
                            </m:oMath>
                          </a14:m>
                          <a:r>
                            <a:rPr sz="1800" dirty="0"/>
                            <a:t> Level of Confidence</a:t>
                          </a:r>
                        </a:p>
                      </a:txBody>
                      <a:tcPr/>
                    </a:tc>
                    <a:tc>
                      <a:txBody>
                        <a:bodyPr/>
                        <a:lstStyle/>
                        <a:p>
                          <a:pPr algn="ctr">
                            <a:defRPr sz="1800" b="1"/>
                          </a:pPr>
                          <a:r>
                            <a:rPr sz="1800" dirty="0"/>
                            <a:t>Minimum Sample Size Needed for </a:t>
                          </a:r>
                          <a14:m>
                            <m:oMath xmlns:m="http://schemas.openxmlformats.org/officeDocument/2006/math">
                              <m:r>
                                <a:rPr sz="1800">
                                  <a:latin typeface="Cambria Math" panose="02040503050406030204" pitchFamily="18" charset="0"/>
                                </a:rPr>
                                <m:t>99%</m:t>
                              </m:r>
                            </m:oMath>
                          </a14:m>
                          <a:r>
                            <a:rPr sz="1800" dirty="0"/>
                            <a:t> Level of Confidence</a:t>
                          </a: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m:t>
                                </m:r>
                              </m:oMath>
                            </m:oMathPara>
                          </a14:m>
                          <a:endParaRPr/>
                        </a:p>
                      </a:txBody>
                      <a:tcPr/>
                    </a:tc>
                    <a:tc>
                      <a:txBody>
                        <a:bodyPr/>
                        <a:lstStyle/>
                        <a:p>
                          <a:pPr algn="ctr"/>
                          <a:r>
                            <a:rPr sz="1800"/>
                            <a:t>19,206</a:t>
                          </a:r>
                          <a:endParaRPr sz="1800">
                            <a:latin typeface="Cambria Math"/>
                          </a:endParaRPr>
                        </a:p>
                      </a:txBody>
                      <a:tcPr/>
                    </a:tc>
                    <a:tc>
                      <a:txBody>
                        <a:bodyPr/>
                        <a:lstStyle/>
                        <a:p>
                          <a:pPr algn="ctr"/>
                          <a:r>
                            <a:rPr sz="1800"/>
                            <a:t>33,220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m:t>
                                </m:r>
                              </m:oMath>
                            </m:oMathPara>
                          </a14:m>
                          <a:endParaRPr/>
                        </a:p>
                      </a:txBody>
                      <a:tcPr/>
                    </a:tc>
                    <a:tc>
                      <a:txBody>
                        <a:bodyPr/>
                        <a:lstStyle/>
                        <a:p>
                          <a:pPr algn="ctr"/>
                          <a:r>
                            <a:rPr sz="1800"/>
                            <a:t>769</a:t>
                          </a:r>
                          <a:endParaRPr sz="1800">
                            <a:latin typeface="Cambria Math"/>
                          </a:endParaRPr>
                        </a:p>
                      </a:txBody>
                      <a:tcPr/>
                    </a:tc>
                    <a:tc>
                      <a:txBody>
                        <a:bodyPr/>
                        <a:lstStyle/>
                        <a:p>
                          <a:pPr algn="ctr">
                            <a:defRPr sz="1800"/>
                          </a:pPr>
                          <a:r>
                            <a:rPr sz="1800" dirty="0">
                              <a:highlight>
                                <a:srgbClr val="FFFF00"/>
                              </a:highlight>
                            </a:rPr>
                            <a:t>1337</a:t>
                          </a:r>
                          <a:endParaRPr sz="1800" dirty="0">
                            <a:highlight>
                              <a:srgbClr val="FFFF00"/>
                            </a:highlight>
                            <a:latin typeface="Cambria Math"/>
                          </a:endParaRPr>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10%</m:t>
                                </m:r>
                              </m:oMath>
                            </m:oMathPara>
                          </a14:m>
                          <a:endParaRPr/>
                        </a:p>
                      </a:txBody>
                      <a:tcPr/>
                    </a:tc>
                    <a:tc>
                      <a:txBody>
                        <a:bodyPr/>
                        <a:lstStyle/>
                        <a:p>
                          <a:pPr algn="ctr"/>
                          <a:r>
                            <a:rPr sz="1800" dirty="0"/>
                            <a:t>193</a:t>
                          </a:r>
                          <a:endParaRPr sz="1800" dirty="0">
                            <a:latin typeface="Cambria Math"/>
                          </a:endParaRPr>
                        </a:p>
                      </a:txBody>
                      <a:tcPr/>
                    </a:tc>
                    <a:tc>
                      <a:txBody>
                        <a:bodyPr/>
                        <a:lstStyle/>
                        <a:p>
                          <a:pPr algn="ctr"/>
                          <a:r>
                            <a:rPr sz="1800"/>
                            <a:t>337</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20%</m:t>
                                </m:r>
                              </m:oMath>
                            </m:oMathPara>
                          </a14:m>
                          <a:endParaRPr/>
                        </a:p>
                      </a:txBody>
                      <a:tcPr/>
                    </a:tc>
                    <a:tc>
                      <a:txBody>
                        <a:bodyPr/>
                        <a:lstStyle/>
                        <a:p>
                          <a:pPr algn="ctr"/>
                          <a:r>
                            <a:rPr sz="1800"/>
                            <a:t>49</a:t>
                          </a:r>
                          <a:endParaRPr sz="1800">
                            <a:latin typeface="Cambria Math"/>
                          </a:endParaRPr>
                        </a:p>
                      </a:txBody>
                      <a:tcPr/>
                    </a:tc>
                    <a:tc>
                      <a:txBody>
                        <a:bodyPr/>
                        <a:lstStyle/>
                        <a:p>
                          <a:pPr algn="ctr"/>
                          <a:r>
                            <a:rPr sz="1800"/>
                            <a:t>86</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30%</m:t>
                                </m:r>
                              </m:oMath>
                            </m:oMathPara>
                          </a14:m>
                          <a:endParaRPr/>
                        </a:p>
                      </a:txBody>
                      <a:tcPr/>
                    </a:tc>
                    <a:tc>
                      <a:txBody>
                        <a:bodyPr/>
                        <a:lstStyle/>
                        <a:p>
                          <a:pPr algn="ctr"/>
                          <a:r>
                            <a:rPr sz="1800"/>
                            <a:t>22</a:t>
                          </a:r>
                          <a:endParaRPr sz="1800">
                            <a:latin typeface="Cambria Math"/>
                          </a:endParaRPr>
                        </a:p>
                      </a:txBody>
                      <a:tcPr/>
                    </a:tc>
                    <a:tc>
                      <a:txBody>
                        <a:bodyPr/>
                        <a:lstStyle/>
                        <a:p>
                          <a:pPr algn="ctr"/>
                          <a:r>
                            <a:rPr sz="1800"/>
                            <a:t>39</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40%</m:t>
                                </m:r>
                              </m:oMath>
                            </m:oMathPara>
                          </a14:m>
                          <a:endParaRPr/>
                        </a:p>
                      </a:txBody>
                      <a:tcPr/>
                    </a:tc>
                    <a:tc>
                      <a:txBody>
                        <a:bodyPr/>
                        <a:lstStyle/>
                        <a:p>
                          <a:pPr algn="ctr"/>
                          <a:r>
                            <a:rPr sz="1800"/>
                            <a:t>13</a:t>
                          </a:r>
                          <a:endParaRPr sz="1800">
                            <a:latin typeface="Cambria Math"/>
                          </a:endParaRPr>
                        </a:p>
                      </a:txBody>
                      <a:tcPr/>
                    </a:tc>
                    <a:tc>
                      <a:txBody>
                        <a:bodyPr/>
                        <a:lstStyle/>
                        <a:p>
                          <a:pPr algn="ctr"/>
                          <a:r>
                            <a:rPr sz="1800"/>
                            <a:t>23</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50%</m:t>
                                </m:r>
                              </m:oMath>
                            </m:oMathPara>
                          </a14:m>
                          <a:endParaRPr/>
                        </a:p>
                      </a:txBody>
                      <a:tcPr/>
                    </a:tc>
                    <a:tc>
                      <a:txBody>
                        <a:bodyPr/>
                        <a:lstStyle/>
                        <a:p>
                          <a:pPr algn="ctr"/>
                          <a:r>
                            <a:rPr sz="1800"/>
                            <a:t>9</a:t>
                          </a:r>
                          <a:endParaRPr sz="1800">
                            <a:latin typeface="Cambria Math"/>
                          </a:endParaRPr>
                        </a:p>
                      </a:txBody>
                      <a:tcPr/>
                    </a:tc>
                    <a:tc>
                      <a:txBody>
                        <a:bodyPr/>
                        <a:lstStyle/>
                        <a:p>
                          <a:pPr algn="ctr"/>
                          <a:r>
                            <a:rPr sz="1800" dirty="0"/>
                            <a:t>15</a:t>
                          </a:r>
                          <a:endParaRPr sz="1800" dirty="0">
                            <a:latin typeface="Cambria Math"/>
                          </a:endParaRPr>
                        </a:p>
                      </a:txBody>
                      <a:tcPr/>
                    </a:tc>
                    <a:extLst>
                      <a:ext uri="{0D108BD9-81ED-4DB2-BD59-A6C34878D82A}">
                        <a16:rowId xmlns:a16="http://schemas.microsoft.com/office/drawing/2014/main" val="10008"/>
                      </a:ext>
                    </a:extLst>
                  </a:tr>
                </a:tbl>
              </a:graphicData>
            </a:graphic>
          </p:graphicFrame>
        </mc:Choice>
        <mc:Fallback xmlns="">
          <p:graphicFrame>
            <p:nvGraphicFramePr>
              <p:cNvPr id="3" name="Table Placeholder 2" descr="The table presents the minimum sample size required to achieve a specified level of confidence, depending on how closely the sample standard deviation approximates the population standard deviation. The first column shows the percentage range within which &#10;s is compared to σ ranging from 1% to 50%. The second column lists the minimum sample size needed for a 95% confidence level, while the third column provides the minimum sample size required for a 99% confidence level. The values decrease as the percentage range increases, indicating that a larger sample size is needed for greater precision. One value, 1337, corresponding to a 5% range at the 99% confidence level, is highlighted in yellow."/>
              <p:cNvGraphicFramePr>
                <a:graphicFrameLocks noGrp="1"/>
              </p:cNvGraphicFramePr>
              <p:nvPr>
                <p:ph type="tbl" sz="quarter" idx="10"/>
                <p:extLst>
                  <p:ext uri="{D42A27DB-BD31-4B8C-83A1-F6EECF244321}">
                    <p14:modId xmlns:p14="http://schemas.microsoft.com/office/powerpoint/2010/main" val="977829641"/>
                  </p:ext>
                </p:extLst>
              </p:nvPr>
            </p:nvGraphicFramePr>
            <p:xfrm>
              <a:off x="457200" y="1833880"/>
              <a:ext cx="8229600" cy="351028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914400">
                    <a:tc>
                      <a:txBody>
                        <a:bodyPr/>
                        <a:lstStyle/>
                        <a:p>
                          <a:endParaRPr lang="en-US"/>
                        </a:p>
                      </a:txBody>
                      <a:tcPr>
                        <a:blipFill>
                          <a:blip r:embed="rId2"/>
                          <a:stretch>
                            <a:fillRect l="-444" t="-3333" r="-200667" b="-294667"/>
                          </a:stretch>
                        </a:blipFill>
                      </a:tcPr>
                    </a:tc>
                    <a:tc>
                      <a:txBody>
                        <a:bodyPr/>
                        <a:lstStyle/>
                        <a:p>
                          <a:endParaRPr lang="en-US"/>
                        </a:p>
                      </a:txBody>
                      <a:tcPr>
                        <a:blipFill>
                          <a:blip r:embed="rId2"/>
                          <a:stretch>
                            <a:fillRect l="-100444" t="-3333" r="-100667" b="-294667"/>
                          </a:stretch>
                        </a:blipFill>
                      </a:tcPr>
                    </a:tc>
                    <a:tc>
                      <a:txBody>
                        <a:bodyPr/>
                        <a:lstStyle/>
                        <a:p>
                          <a:endParaRPr lang="en-US"/>
                        </a:p>
                      </a:txBody>
                      <a:tcPr>
                        <a:blipFill>
                          <a:blip r:embed="rId2"/>
                          <a:stretch>
                            <a:fillRect l="-200444" t="-3333" r="-667" b="-294667"/>
                          </a:stretch>
                        </a:blipFill>
                      </a:tcPr>
                    </a:tc>
                    <a:extLst>
                      <a:ext uri="{0D108BD9-81ED-4DB2-BD59-A6C34878D82A}">
                        <a16:rowId xmlns:a16="http://schemas.microsoft.com/office/drawing/2014/main" val="10001"/>
                      </a:ext>
                    </a:extLst>
                  </a:tr>
                  <a:tr h="370840">
                    <a:tc>
                      <a:txBody>
                        <a:bodyPr/>
                        <a:lstStyle/>
                        <a:p>
                          <a:endParaRPr lang="en-US"/>
                        </a:p>
                      </a:txBody>
                      <a:tcPr>
                        <a:blipFill>
                          <a:blip r:embed="rId2"/>
                          <a:stretch>
                            <a:fillRect l="-444" t="-254098" r="-200667" b="-624590"/>
                          </a:stretch>
                        </a:blipFill>
                      </a:tcPr>
                    </a:tc>
                    <a:tc>
                      <a:txBody>
                        <a:bodyPr/>
                        <a:lstStyle/>
                        <a:p>
                          <a:pPr algn="ctr"/>
                          <a:r>
                            <a:rPr sz="1800"/>
                            <a:t>19,206</a:t>
                          </a:r>
                          <a:endParaRPr sz="1800">
                            <a:latin typeface="Cambria Math"/>
                          </a:endParaRPr>
                        </a:p>
                      </a:txBody>
                      <a:tcPr/>
                    </a:tc>
                    <a:tc>
                      <a:txBody>
                        <a:bodyPr/>
                        <a:lstStyle/>
                        <a:p>
                          <a:pPr algn="ctr"/>
                          <a:r>
                            <a:rPr sz="1800"/>
                            <a:t>33,220</a:t>
                          </a:r>
                          <a:endParaRPr sz="1800">
                            <a:latin typeface="Cambria Math"/>
                          </a:endParaRPr>
                        </a:p>
                      </a:txBody>
                      <a:tcPr/>
                    </a:tc>
                    <a:extLst>
                      <a:ext uri="{0D108BD9-81ED-4DB2-BD59-A6C34878D82A}">
                        <a16:rowId xmlns:a16="http://schemas.microsoft.com/office/drawing/2014/main" val="10002"/>
                      </a:ext>
                    </a:extLst>
                  </a:tr>
                  <a:tr h="370840">
                    <a:tc>
                      <a:txBody>
                        <a:bodyPr/>
                        <a:lstStyle/>
                        <a:p>
                          <a:endParaRPr lang="en-US"/>
                        </a:p>
                      </a:txBody>
                      <a:tcPr>
                        <a:blipFill>
                          <a:blip r:embed="rId2"/>
                          <a:stretch>
                            <a:fillRect l="-444" t="-354098" r="-200667" b="-524590"/>
                          </a:stretch>
                        </a:blipFill>
                      </a:tcPr>
                    </a:tc>
                    <a:tc>
                      <a:txBody>
                        <a:bodyPr/>
                        <a:lstStyle/>
                        <a:p>
                          <a:pPr algn="ctr"/>
                          <a:r>
                            <a:rPr sz="1800"/>
                            <a:t>769</a:t>
                          </a:r>
                          <a:endParaRPr sz="1800">
                            <a:latin typeface="Cambria Math"/>
                          </a:endParaRPr>
                        </a:p>
                      </a:txBody>
                      <a:tcPr/>
                    </a:tc>
                    <a:tc>
                      <a:txBody>
                        <a:bodyPr/>
                        <a:lstStyle/>
                        <a:p>
                          <a:pPr algn="ctr">
                            <a:defRPr sz="1800"/>
                          </a:pPr>
                          <a:r>
                            <a:rPr sz="1800">
                              <a:highlight>
                                <a:srgbClr val="FFFF00"/>
                              </a:highlight>
                            </a:rPr>
                            <a:t>1337</a:t>
                          </a:r>
                          <a:endParaRPr sz="1800">
                            <a:highlight>
                              <a:srgbClr val="FFFF00"/>
                            </a:highlight>
                            <a:latin typeface="Cambria Math"/>
                          </a:endParaRPr>
                        </a:p>
                      </a:txBody>
                      <a:tcPr/>
                    </a:tc>
                    <a:extLst>
                      <a:ext uri="{0D108BD9-81ED-4DB2-BD59-A6C34878D82A}">
                        <a16:rowId xmlns:a16="http://schemas.microsoft.com/office/drawing/2014/main" val="10003"/>
                      </a:ext>
                    </a:extLst>
                  </a:tr>
                  <a:tr h="370840">
                    <a:tc>
                      <a:txBody>
                        <a:bodyPr/>
                        <a:lstStyle/>
                        <a:p>
                          <a:endParaRPr lang="en-US"/>
                        </a:p>
                      </a:txBody>
                      <a:tcPr>
                        <a:blipFill>
                          <a:blip r:embed="rId2"/>
                          <a:stretch>
                            <a:fillRect l="-444" t="-454098" r="-200667" b="-424590"/>
                          </a:stretch>
                        </a:blipFill>
                      </a:tcPr>
                    </a:tc>
                    <a:tc>
                      <a:txBody>
                        <a:bodyPr/>
                        <a:lstStyle/>
                        <a:p>
                          <a:pPr algn="ctr"/>
                          <a:r>
                            <a:rPr sz="1800"/>
                            <a:t>193</a:t>
                          </a:r>
                          <a:endParaRPr sz="1800">
                            <a:latin typeface="Cambria Math"/>
                          </a:endParaRPr>
                        </a:p>
                      </a:txBody>
                      <a:tcPr/>
                    </a:tc>
                    <a:tc>
                      <a:txBody>
                        <a:bodyPr/>
                        <a:lstStyle/>
                        <a:p>
                          <a:pPr algn="ctr"/>
                          <a:r>
                            <a:rPr sz="1800"/>
                            <a:t>337</a:t>
                          </a:r>
                          <a:endParaRPr sz="1800">
                            <a:latin typeface="Cambria Math"/>
                          </a:endParaRPr>
                        </a:p>
                      </a:txBody>
                      <a:tcPr/>
                    </a:tc>
                    <a:extLst>
                      <a:ext uri="{0D108BD9-81ED-4DB2-BD59-A6C34878D82A}">
                        <a16:rowId xmlns:a16="http://schemas.microsoft.com/office/drawing/2014/main" val="10004"/>
                      </a:ext>
                    </a:extLst>
                  </a:tr>
                  <a:tr h="370840">
                    <a:tc>
                      <a:txBody>
                        <a:bodyPr/>
                        <a:lstStyle/>
                        <a:p>
                          <a:endParaRPr lang="en-US"/>
                        </a:p>
                      </a:txBody>
                      <a:tcPr>
                        <a:blipFill>
                          <a:blip r:embed="rId2"/>
                          <a:stretch>
                            <a:fillRect l="-444" t="-554098" r="-200667" b="-324590"/>
                          </a:stretch>
                        </a:blipFill>
                      </a:tcPr>
                    </a:tc>
                    <a:tc>
                      <a:txBody>
                        <a:bodyPr/>
                        <a:lstStyle/>
                        <a:p>
                          <a:pPr algn="ctr"/>
                          <a:r>
                            <a:rPr sz="1800"/>
                            <a:t>49</a:t>
                          </a:r>
                          <a:endParaRPr sz="1800">
                            <a:latin typeface="Cambria Math"/>
                          </a:endParaRPr>
                        </a:p>
                      </a:txBody>
                      <a:tcPr/>
                    </a:tc>
                    <a:tc>
                      <a:txBody>
                        <a:bodyPr/>
                        <a:lstStyle/>
                        <a:p>
                          <a:pPr algn="ctr"/>
                          <a:r>
                            <a:rPr sz="1800"/>
                            <a:t>86</a:t>
                          </a:r>
                          <a:endParaRPr sz="1800">
                            <a:latin typeface="Cambria Math"/>
                          </a:endParaRPr>
                        </a:p>
                      </a:txBody>
                      <a:tcPr/>
                    </a:tc>
                    <a:extLst>
                      <a:ext uri="{0D108BD9-81ED-4DB2-BD59-A6C34878D82A}">
                        <a16:rowId xmlns:a16="http://schemas.microsoft.com/office/drawing/2014/main" val="10005"/>
                      </a:ext>
                    </a:extLst>
                  </a:tr>
                  <a:tr h="370840">
                    <a:tc>
                      <a:txBody>
                        <a:bodyPr/>
                        <a:lstStyle/>
                        <a:p>
                          <a:endParaRPr lang="en-US"/>
                        </a:p>
                      </a:txBody>
                      <a:tcPr>
                        <a:blipFill>
                          <a:blip r:embed="rId2"/>
                          <a:stretch>
                            <a:fillRect l="-444" t="-654098" r="-200667" b="-224590"/>
                          </a:stretch>
                        </a:blipFill>
                      </a:tcPr>
                    </a:tc>
                    <a:tc>
                      <a:txBody>
                        <a:bodyPr/>
                        <a:lstStyle/>
                        <a:p>
                          <a:pPr algn="ctr"/>
                          <a:r>
                            <a:rPr sz="1800"/>
                            <a:t>22</a:t>
                          </a:r>
                          <a:endParaRPr sz="1800">
                            <a:latin typeface="Cambria Math"/>
                          </a:endParaRPr>
                        </a:p>
                      </a:txBody>
                      <a:tcPr/>
                    </a:tc>
                    <a:tc>
                      <a:txBody>
                        <a:bodyPr/>
                        <a:lstStyle/>
                        <a:p>
                          <a:pPr algn="ctr"/>
                          <a:r>
                            <a:rPr sz="1800"/>
                            <a:t>39</a:t>
                          </a:r>
                          <a:endParaRPr sz="1800">
                            <a:latin typeface="Cambria Math"/>
                          </a:endParaRPr>
                        </a:p>
                      </a:txBody>
                      <a:tcPr/>
                    </a:tc>
                    <a:extLst>
                      <a:ext uri="{0D108BD9-81ED-4DB2-BD59-A6C34878D82A}">
                        <a16:rowId xmlns:a16="http://schemas.microsoft.com/office/drawing/2014/main" val="10006"/>
                      </a:ext>
                    </a:extLst>
                  </a:tr>
                  <a:tr h="370840">
                    <a:tc>
                      <a:txBody>
                        <a:bodyPr/>
                        <a:lstStyle/>
                        <a:p>
                          <a:endParaRPr lang="en-US"/>
                        </a:p>
                      </a:txBody>
                      <a:tcPr>
                        <a:blipFill>
                          <a:blip r:embed="rId2"/>
                          <a:stretch>
                            <a:fillRect l="-444" t="-754098" r="-200667" b="-124590"/>
                          </a:stretch>
                        </a:blipFill>
                      </a:tcPr>
                    </a:tc>
                    <a:tc>
                      <a:txBody>
                        <a:bodyPr/>
                        <a:lstStyle/>
                        <a:p>
                          <a:pPr algn="ctr"/>
                          <a:r>
                            <a:rPr sz="1800"/>
                            <a:t>13</a:t>
                          </a:r>
                          <a:endParaRPr sz="1800">
                            <a:latin typeface="Cambria Math"/>
                          </a:endParaRPr>
                        </a:p>
                      </a:txBody>
                      <a:tcPr/>
                    </a:tc>
                    <a:tc>
                      <a:txBody>
                        <a:bodyPr/>
                        <a:lstStyle/>
                        <a:p>
                          <a:pPr algn="ctr"/>
                          <a:r>
                            <a:rPr sz="1800"/>
                            <a:t>23</a:t>
                          </a:r>
                          <a:endParaRPr sz="1800">
                            <a:latin typeface="Cambria Math"/>
                          </a:endParaRPr>
                        </a:p>
                      </a:txBody>
                      <a:tcPr/>
                    </a:tc>
                    <a:extLst>
                      <a:ext uri="{0D108BD9-81ED-4DB2-BD59-A6C34878D82A}">
                        <a16:rowId xmlns:a16="http://schemas.microsoft.com/office/drawing/2014/main" val="10007"/>
                      </a:ext>
                    </a:extLst>
                  </a:tr>
                  <a:tr h="370840">
                    <a:tc>
                      <a:txBody>
                        <a:bodyPr/>
                        <a:lstStyle/>
                        <a:p>
                          <a:endParaRPr lang="en-US"/>
                        </a:p>
                      </a:txBody>
                      <a:tcPr>
                        <a:blipFill>
                          <a:blip r:embed="rId2"/>
                          <a:stretch>
                            <a:fillRect l="-444" t="-854098" r="-200667" b="-24590"/>
                          </a:stretch>
                        </a:blipFill>
                      </a:tcPr>
                    </a:tc>
                    <a:tc>
                      <a:txBody>
                        <a:bodyPr/>
                        <a:lstStyle/>
                        <a:p>
                          <a:pPr algn="ctr"/>
                          <a:r>
                            <a:rPr sz="1800"/>
                            <a:t>9</a:t>
                          </a:r>
                          <a:endParaRPr sz="1800">
                            <a:latin typeface="Cambria Math"/>
                          </a:endParaRPr>
                        </a:p>
                      </a:txBody>
                      <a:tcPr/>
                    </a:tc>
                    <a:tc>
                      <a:txBody>
                        <a:bodyPr/>
                        <a:lstStyle/>
                        <a:p>
                          <a:pPr algn="ctr"/>
                          <a:r>
                            <a:rPr sz="1800" dirty="0"/>
                            <a:t>15</a:t>
                          </a:r>
                          <a:endParaRPr sz="1800" dirty="0">
                            <a:latin typeface="Cambria Math"/>
                          </a:endParaRPr>
                        </a:p>
                      </a:txBody>
                      <a:tcPr/>
                    </a:tc>
                    <a:extLst>
                      <a:ext uri="{0D108BD9-81ED-4DB2-BD59-A6C34878D82A}">
                        <a16:rowId xmlns:a16="http://schemas.microsoft.com/office/drawing/2014/main" val="10008"/>
                      </a:ext>
                    </a:extLst>
                  </a:tr>
                </a:tbl>
              </a:graphicData>
            </a:graphic>
          </p:graphicFrame>
        </mc:Fallback>
      </mc:AlternateContent>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8.5.6: Finding the Minimum Sample Size Needed for a Confidence Interval for a Population Standard Deviation</a:t>
            </a:r>
            <a:r>
              <a:rPr lang="en-US" sz="2400" baseline="-25000" dirty="0"/>
              <a:t>4</a:t>
            </a:r>
            <a:endParaRPr sz="2400" dirty="0"/>
          </a:p>
        </p:txBody>
      </p:sp>
      <p:sp>
        <p:nvSpPr>
          <p:cNvPr id="3" name="Text Placeholder 2"/>
          <p:cNvSpPr>
            <a:spLocks noGrp="1"/>
          </p:cNvSpPr>
          <p:nvPr>
            <p:ph type="body" sz="quarter" idx="10"/>
          </p:nvPr>
        </p:nvSpPr>
        <p:spPr/>
        <p:txBody>
          <a:bodyPr>
            <a:normAutofit/>
          </a:bodyPr>
          <a:lstStyle/>
          <a:p>
            <a:r>
              <a:rPr sz="2800"/>
              <a:t>Therefore, the market researcher must include at least </a:t>
            </a:r>
            <a:r>
              <a:rPr sz="2800">
                <a:latin typeface="Cambria Math"/>
              </a:rPr>
              <a:t>1337</a:t>
            </a:r>
            <a:r>
              <a:rPr sz="2800"/>
              <a:t> home prices for her study to have the level of precision that she needs.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r>
              <a:rPr lang="en-US" baseline="-25000" dirty="0"/>
              <a:t>1</a:t>
            </a:r>
            <a:endParaRPr dirty="0"/>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a:t>Recall that standard deviation and variance are rounded to one more decimal place than the largest number of decimal places given in the data.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r>
              <a:rPr lang="en-US" baseline="-25000" dirty="0"/>
              <a:t>1</a:t>
            </a:r>
            <a:endParaRPr dirty="0"/>
          </a:p>
        </p:txBody>
      </p:sp>
      <p:sp>
        <p:nvSpPr>
          <p:cNvPr id="3" name="Text Placeholder 2"/>
          <p:cNvSpPr>
            <a:spLocks noGrp="1"/>
          </p:cNvSpPr>
          <p:nvPr>
            <p:ph type="body" sz="quarter" idx="10"/>
          </p:nvPr>
        </p:nvSpPr>
        <p:spPr>
          <a:xfrm>
            <a:off x="457200" y="1082078"/>
            <a:ext cx="8229600" cy="4404322"/>
          </a:xfrm>
        </p:spPr>
        <p:txBody>
          <a:bodyPr>
            <a:normAutofit/>
          </a:bodyPr>
          <a:lstStyle/>
          <a:p>
            <a:pPr>
              <a:defRPr sz="2800"/>
            </a:pPr>
            <a:r>
              <a:rPr sz="2800" dirty="0"/>
              <a:t>The</a:t>
            </a:r>
            <a:r>
              <a:rPr lang="en-US" sz="2800" dirty="0"/>
              <a:t>y</a:t>
            </a:r>
            <a:endParaRPr sz="2800" dirty="0"/>
          </a:p>
        </p:txBody>
      </p:sp>
      <p:pic>
        <p:nvPicPr>
          <p:cNvPr id="6" name="Picture 5" descr="chi squared distribution">
            <a:extLst>
              <a:ext uri="{FF2B5EF4-FFF2-40B4-BE49-F238E27FC236}">
                <a16:creationId xmlns:a16="http://schemas.microsoft.com/office/drawing/2014/main" id="{ABFAB4EC-B5D4-7570-6B28-40CDBE357CE0}"/>
              </a:ext>
            </a:extLst>
          </p:cNvPr>
          <p:cNvPicPr>
            <a:picLocks noChangeAspect="1"/>
          </p:cNvPicPr>
          <p:nvPr/>
        </p:nvPicPr>
        <p:blipFill>
          <a:blip r:embed="rId2"/>
          <a:stretch>
            <a:fillRect/>
          </a:stretch>
        </p:blipFill>
        <p:spPr>
          <a:xfrm>
            <a:off x="1345930" y="1097605"/>
            <a:ext cx="2329600" cy="468000"/>
          </a:xfrm>
          <a:prstGeom prst="rect">
            <a:avLst/>
          </a:prstGeom>
        </p:spPr>
      </p:pic>
      <p:sp>
        <p:nvSpPr>
          <p:cNvPr id="9" name="TextBox 8">
            <a:extLst>
              <a:ext uri="{FF2B5EF4-FFF2-40B4-BE49-F238E27FC236}">
                <a16:creationId xmlns:a16="http://schemas.microsoft.com/office/drawing/2014/main" id="{CF51DB30-DB3D-50D8-54E1-9D85AFFDAABA}"/>
              </a:ext>
            </a:extLst>
          </p:cNvPr>
          <p:cNvSpPr txBox="1"/>
          <p:nvPr/>
        </p:nvSpPr>
        <p:spPr>
          <a:xfrm>
            <a:off x="3715190" y="1075486"/>
            <a:ext cx="408288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is a continuous probability</a:t>
            </a:r>
            <a:endParaRPr lang="en-IN" dirty="0"/>
          </a:p>
        </p:txBody>
      </p:sp>
      <p:sp>
        <p:nvSpPr>
          <p:cNvPr id="10" name="TextBox 9">
            <a:extLst>
              <a:ext uri="{FF2B5EF4-FFF2-40B4-BE49-F238E27FC236}">
                <a16:creationId xmlns:a16="http://schemas.microsoft.com/office/drawing/2014/main" id="{2AD0DFF5-899F-7751-18B0-40BAA6D2D867}"/>
              </a:ext>
            </a:extLst>
          </p:cNvPr>
          <p:cNvSpPr txBox="1"/>
          <p:nvPr/>
        </p:nvSpPr>
        <p:spPr>
          <a:xfrm>
            <a:off x="457200" y="1510605"/>
            <a:ext cx="82296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distribution that is completely defined by its degrees of freedom (</a:t>
            </a:r>
            <a:r>
              <a:rPr kumimoji="0" lang="en-US" sz="2800" b="0" i="1" u="none" strike="noStrike" kern="1200" cap="none" spc="0" normalizeH="0" baseline="0" noProof="0" dirty="0">
                <a:ln>
                  <a:noFill/>
                </a:ln>
                <a:solidFill>
                  <a:srgbClr val="000000"/>
                </a:solidFill>
                <a:effectLst/>
                <a:uLnTx/>
                <a:uFillTx/>
                <a:latin typeface="Calibri"/>
                <a:ea typeface="+mn-ea"/>
                <a:cs typeface="+mn-cs"/>
              </a:rPr>
              <a:t>df</a:t>
            </a:r>
            <a:r>
              <a:rPr kumimoji="0" lang="en-US" sz="2800" b="0" i="0" u="none" strike="noStrike" kern="1200" cap="none" spc="0" normalizeH="0" baseline="0" noProof="0" dirty="0">
                <a:ln>
                  <a:noFill/>
                </a:ln>
                <a:solidFill>
                  <a:srgbClr val="000000"/>
                </a:solidFill>
                <a:effectLst/>
                <a:uLnTx/>
                <a:uFillTx/>
                <a:latin typeface="Calibri"/>
                <a:ea typeface="+mn-ea"/>
                <a:cs typeface="+mn-cs"/>
              </a:rPr>
              <a:t>), such that the following properties are true:</a:t>
            </a:r>
            <a:endParaRPr lang="en-IN" dirty="0"/>
          </a:p>
        </p:txBody>
      </p:sp>
      <p:sp>
        <p:nvSpPr>
          <p:cNvPr id="11" name="TextBox 10">
            <a:extLst>
              <a:ext uri="{FF2B5EF4-FFF2-40B4-BE49-F238E27FC236}">
                <a16:creationId xmlns:a16="http://schemas.microsoft.com/office/drawing/2014/main" id="{D7503A86-F8B1-2C10-D870-34E6896A2B54}"/>
              </a:ext>
            </a:extLst>
          </p:cNvPr>
          <p:cNvSpPr txBox="1"/>
          <p:nvPr/>
        </p:nvSpPr>
        <p:spPr>
          <a:xfrm>
            <a:off x="457200" y="2878348"/>
            <a:ext cx="1752600" cy="523220"/>
          </a:xfrm>
          <a:prstGeom prst="rect">
            <a:avLst/>
          </a:prstGeom>
          <a:noFill/>
        </p:spPr>
        <p:txBody>
          <a:bodyPr wrap="square" rtlCol="0">
            <a:spAutoFit/>
          </a:bodyPr>
          <a:lstStyle/>
          <a:p>
            <a:pPr marL="539750" marR="0" lvl="0" indent="-539750" algn="l" defTabSz="914400" rtl="0" eaLnBrk="1" fontAlgn="auto" latinLnBrk="0" hangingPunct="1">
              <a:lnSpc>
                <a:spcPct val="100000"/>
              </a:lnSpc>
              <a:spcBef>
                <a:spcPct val="20000"/>
              </a:spcBef>
              <a:spcAft>
                <a:spcPts val="0"/>
              </a:spcAft>
              <a:buClrTx/>
              <a:buSzTx/>
              <a:tabLst/>
              <a:defRPr sz="2800"/>
            </a:pPr>
            <a:r>
              <a:rPr lang="en-IN" sz="2800" dirty="0">
                <a:solidFill>
                  <a:srgbClr val="000000"/>
                </a:solidFill>
                <a:latin typeface="Calibri"/>
              </a:rPr>
              <a:t>1.	</a:t>
            </a:r>
            <a:r>
              <a:rPr kumimoji="0" lang="en-IN" sz="2800" b="0" i="0" u="none" strike="noStrike" kern="1200" cap="none" spc="0" normalizeH="0" baseline="0" noProof="0" dirty="0">
                <a:ln>
                  <a:noFill/>
                </a:ln>
                <a:solidFill>
                  <a:srgbClr val="000000"/>
                </a:solidFill>
                <a:effectLst/>
                <a:uLnTx/>
                <a:uFillTx/>
                <a:latin typeface="Calibri"/>
                <a:ea typeface="+mn-ea"/>
                <a:cs typeface="+mn-cs"/>
              </a:rPr>
              <a:t>The</a:t>
            </a:r>
            <a:endParaRPr lang="en-IN" dirty="0"/>
          </a:p>
        </p:txBody>
      </p:sp>
      <p:pic>
        <p:nvPicPr>
          <p:cNvPr id="12" name="Picture 11" descr="chi squared distribution">
            <a:extLst>
              <a:ext uri="{FF2B5EF4-FFF2-40B4-BE49-F238E27FC236}">
                <a16:creationId xmlns:a16="http://schemas.microsoft.com/office/drawing/2014/main" id="{78E6C124-434D-59D5-09C5-E6A137BF5B42}"/>
              </a:ext>
            </a:extLst>
          </p:cNvPr>
          <p:cNvPicPr>
            <a:picLocks noChangeAspect="1"/>
          </p:cNvPicPr>
          <p:nvPr/>
        </p:nvPicPr>
        <p:blipFill>
          <a:blip r:embed="rId3"/>
          <a:stretch>
            <a:fillRect/>
          </a:stretch>
        </p:blipFill>
        <p:spPr>
          <a:xfrm>
            <a:off x="1761000" y="2904900"/>
            <a:ext cx="2277600" cy="468000"/>
          </a:xfrm>
          <a:prstGeom prst="rect">
            <a:avLst/>
          </a:prstGeom>
        </p:spPr>
      </p:pic>
      <p:sp>
        <p:nvSpPr>
          <p:cNvPr id="13" name="TextBox 12">
            <a:extLst>
              <a:ext uri="{FF2B5EF4-FFF2-40B4-BE49-F238E27FC236}">
                <a16:creationId xmlns:a16="http://schemas.microsoft.com/office/drawing/2014/main" id="{5EADBC0F-C4C2-2AEA-03C5-D8F8CE8D6B27}"/>
              </a:ext>
            </a:extLst>
          </p:cNvPr>
          <p:cNvSpPr txBox="1"/>
          <p:nvPr/>
        </p:nvSpPr>
        <p:spPr>
          <a:xfrm>
            <a:off x="4038600" y="2885540"/>
            <a:ext cx="3394496"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is skewed to the right.</a:t>
            </a:r>
            <a:endParaRPr lang="en-IN" dirty="0"/>
          </a:p>
        </p:txBody>
      </p:sp>
      <p:sp>
        <p:nvSpPr>
          <p:cNvPr id="14" name="TextBox 13">
            <a:extLst>
              <a:ext uri="{FF2B5EF4-FFF2-40B4-BE49-F238E27FC236}">
                <a16:creationId xmlns:a16="http://schemas.microsoft.com/office/drawing/2014/main" id="{9FB8FAFF-FCA4-A184-D9FC-0D5F8AC4E7C7}"/>
              </a:ext>
            </a:extLst>
          </p:cNvPr>
          <p:cNvSpPr txBox="1"/>
          <p:nvPr/>
        </p:nvSpPr>
        <p:spPr>
          <a:xfrm>
            <a:off x="457200" y="3387304"/>
            <a:ext cx="2743200" cy="523220"/>
          </a:xfrm>
          <a:prstGeom prst="rect">
            <a:avLst/>
          </a:prstGeom>
          <a:noFill/>
        </p:spPr>
        <p:txBody>
          <a:bodyPr wrap="square" rtlCol="0">
            <a:spAutoFit/>
          </a:bodyPr>
          <a:lstStyle/>
          <a:p>
            <a:pPr marL="538163" marR="0" lvl="0" indent="-538163" algn="l" defTabSz="914400" rtl="0" eaLnBrk="1" fontAlgn="auto" latinLnBrk="0" hangingPunct="1">
              <a:lnSpc>
                <a:spcPct val="100000"/>
              </a:lnSpc>
              <a:spcBef>
                <a:spcPct val="20000"/>
              </a:spcBef>
              <a:spcAft>
                <a:spcPts val="0"/>
              </a:spcAft>
              <a:buClrTx/>
              <a:buSzTx/>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2.	The values of</a:t>
            </a:r>
            <a:endParaRPr kumimoji="0" lang="en-IN" sz="2800" b="0" i="0" u="none" strike="noStrike" kern="1200" cap="none" spc="0" normalizeH="0" baseline="0" noProof="0" dirty="0">
              <a:ln>
                <a:noFill/>
              </a:ln>
              <a:solidFill>
                <a:srgbClr val="366092"/>
              </a:solidFill>
              <a:effectLst/>
              <a:uLnTx/>
              <a:uFillTx/>
              <a:latin typeface="Calibri"/>
              <a:ea typeface="+mn-ea"/>
              <a:cs typeface="+mn-cs"/>
            </a:endParaRPr>
          </a:p>
        </p:txBody>
      </p:sp>
      <p:pic>
        <p:nvPicPr>
          <p:cNvPr id="20" name="Picture 19" descr="chi squared">
            <a:extLst>
              <a:ext uri="{FF2B5EF4-FFF2-40B4-BE49-F238E27FC236}">
                <a16:creationId xmlns:a16="http://schemas.microsoft.com/office/drawing/2014/main" id="{38D4697F-0755-305F-55C0-1ACC45D316FC}"/>
              </a:ext>
            </a:extLst>
          </p:cNvPr>
          <p:cNvPicPr>
            <a:picLocks noChangeAspect="1"/>
          </p:cNvPicPr>
          <p:nvPr/>
        </p:nvPicPr>
        <p:blipFill>
          <a:blip r:embed="rId4"/>
          <a:stretch>
            <a:fillRect/>
          </a:stretch>
        </p:blipFill>
        <p:spPr>
          <a:xfrm>
            <a:off x="3092210" y="3417095"/>
            <a:ext cx="333375" cy="428625"/>
          </a:xfrm>
          <a:prstGeom prst="rect">
            <a:avLst/>
          </a:prstGeom>
        </p:spPr>
      </p:pic>
      <p:sp>
        <p:nvSpPr>
          <p:cNvPr id="16" name="TextBox 15">
            <a:extLst>
              <a:ext uri="{FF2B5EF4-FFF2-40B4-BE49-F238E27FC236}">
                <a16:creationId xmlns:a16="http://schemas.microsoft.com/office/drawing/2014/main" id="{84520AC5-5426-EFED-D59A-F22AFC6B204A}"/>
              </a:ext>
            </a:extLst>
          </p:cNvPr>
          <p:cNvSpPr txBox="1"/>
          <p:nvPr/>
        </p:nvSpPr>
        <p:spPr>
          <a:xfrm>
            <a:off x="3437626" y="3380232"/>
            <a:ext cx="5249174"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are always greater than or equal to</a:t>
            </a:r>
            <a:endParaRPr lang="en-IN" dirty="0"/>
          </a:p>
        </p:txBody>
      </p:sp>
      <p:sp>
        <p:nvSpPr>
          <p:cNvPr id="17" name="TextBox 16">
            <a:extLst>
              <a:ext uri="{FF2B5EF4-FFF2-40B4-BE49-F238E27FC236}">
                <a16:creationId xmlns:a16="http://schemas.microsoft.com/office/drawing/2014/main" id="{F7DC4559-E044-4043-7B02-7850BA781C90}"/>
              </a:ext>
            </a:extLst>
          </p:cNvPr>
          <p:cNvSpPr txBox="1"/>
          <p:nvPr/>
        </p:nvSpPr>
        <p:spPr>
          <a:xfrm>
            <a:off x="972631" y="3806084"/>
            <a:ext cx="475169"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0.</a:t>
            </a:r>
            <a:endParaRPr lang="en-IN" dirty="0"/>
          </a:p>
        </p:txBody>
      </p:sp>
      <p:sp>
        <p:nvSpPr>
          <p:cNvPr id="19" name="TextBox 18">
            <a:extLst>
              <a:ext uri="{FF2B5EF4-FFF2-40B4-BE49-F238E27FC236}">
                <a16:creationId xmlns:a16="http://schemas.microsoft.com/office/drawing/2014/main" id="{C65E5199-4950-D42B-C042-0E58807B8D58}"/>
              </a:ext>
            </a:extLst>
          </p:cNvPr>
          <p:cNvSpPr txBox="1"/>
          <p:nvPr/>
        </p:nvSpPr>
        <p:spPr>
          <a:xfrm>
            <a:off x="457200" y="4334774"/>
            <a:ext cx="3257990" cy="523220"/>
          </a:xfrm>
          <a:prstGeom prst="rect">
            <a:avLst/>
          </a:prstGeom>
          <a:noFill/>
        </p:spPr>
        <p:txBody>
          <a:bodyPr wrap="square" rtlCol="0">
            <a:spAutoFit/>
          </a:bodyPr>
          <a:lstStyle/>
          <a:p>
            <a:pPr marL="538163" marR="0" lvl="0" indent="-538163" algn="l" defTabSz="914400" rtl="0" eaLnBrk="1" fontAlgn="auto" latinLnBrk="0" hangingPunct="1">
              <a:lnSpc>
                <a:spcPct val="100000"/>
              </a:lnSpc>
              <a:spcBef>
                <a:spcPct val="20000"/>
              </a:spcBef>
              <a:spcAft>
                <a:spcPts val="0"/>
              </a:spcAft>
              <a:buClrTx/>
              <a:buSzTx/>
              <a:tabLst/>
              <a:defRPr sz="2800"/>
            </a:pPr>
            <a:r>
              <a:rPr lang="en-IN" sz="2800" dirty="0">
                <a:solidFill>
                  <a:srgbClr val="000000"/>
                </a:solidFill>
                <a:latin typeface="Calibri"/>
              </a:rPr>
              <a:t>3.	</a:t>
            </a:r>
            <a:r>
              <a:rPr kumimoji="0" lang="en-IN" sz="2800" b="0" i="0" u="none" strike="noStrike" kern="1200" cap="none" spc="0" normalizeH="0" baseline="0" noProof="0" dirty="0">
                <a:ln>
                  <a:noFill/>
                </a:ln>
                <a:solidFill>
                  <a:srgbClr val="000000"/>
                </a:solidFill>
                <a:effectLst/>
                <a:uLnTx/>
                <a:uFillTx/>
                <a:latin typeface="Calibri"/>
                <a:ea typeface="+mn-ea"/>
                <a:cs typeface="+mn-cs"/>
              </a:rPr>
              <a:t>The shape of the</a:t>
            </a:r>
            <a:endParaRPr kumimoji="0" lang="en-IN" sz="2800" b="0" i="0" u="none" strike="noStrike" kern="1200" cap="none" spc="0" normalizeH="0" baseline="0" noProof="0" dirty="0">
              <a:ln>
                <a:noFill/>
              </a:ln>
              <a:solidFill>
                <a:srgbClr val="366092"/>
              </a:solidFill>
              <a:effectLst/>
              <a:uLnTx/>
              <a:uFillTx/>
              <a:latin typeface="Calibri"/>
              <a:ea typeface="+mn-ea"/>
              <a:cs typeface="+mn-cs"/>
            </a:endParaRPr>
          </a:p>
        </p:txBody>
      </p:sp>
      <p:pic>
        <p:nvPicPr>
          <p:cNvPr id="15" name="Picture 14" descr="chi squared distribution">
            <a:extLst>
              <a:ext uri="{FF2B5EF4-FFF2-40B4-BE49-F238E27FC236}">
                <a16:creationId xmlns:a16="http://schemas.microsoft.com/office/drawing/2014/main" id="{7A25D90F-9B4C-37F0-C0E5-C08CBF47A1A6}"/>
              </a:ext>
            </a:extLst>
          </p:cNvPr>
          <p:cNvPicPr>
            <a:picLocks noChangeAspect="1"/>
          </p:cNvPicPr>
          <p:nvPr/>
        </p:nvPicPr>
        <p:blipFill>
          <a:blip r:embed="rId3"/>
          <a:stretch>
            <a:fillRect/>
          </a:stretch>
        </p:blipFill>
        <p:spPr>
          <a:xfrm>
            <a:off x="3581400" y="4354825"/>
            <a:ext cx="2277600" cy="468000"/>
          </a:xfrm>
          <a:prstGeom prst="rect">
            <a:avLst/>
          </a:prstGeom>
        </p:spPr>
      </p:pic>
      <p:sp>
        <p:nvSpPr>
          <p:cNvPr id="21" name="TextBox 20">
            <a:extLst>
              <a:ext uri="{FF2B5EF4-FFF2-40B4-BE49-F238E27FC236}">
                <a16:creationId xmlns:a16="http://schemas.microsoft.com/office/drawing/2014/main" id="{D8863457-D7F4-8314-A1C3-DB954B489AE6}"/>
              </a:ext>
            </a:extLst>
          </p:cNvPr>
          <p:cNvSpPr txBox="1"/>
          <p:nvPr/>
        </p:nvSpPr>
        <p:spPr>
          <a:xfrm>
            <a:off x="5898095" y="4324825"/>
            <a:ext cx="211635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completely</a:t>
            </a:r>
            <a:endParaRPr lang="en-IN" dirty="0"/>
          </a:p>
        </p:txBody>
      </p:sp>
      <p:sp>
        <p:nvSpPr>
          <p:cNvPr id="22" name="TextBox 21">
            <a:extLst>
              <a:ext uri="{FF2B5EF4-FFF2-40B4-BE49-F238E27FC236}">
                <a16:creationId xmlns:a16="http://schemas.microsoft.com/office/drawing/2014/main" id="{3632A304-C6A0-AF9D-EE69-ED529098B438}"/>
              </a:ext>
            </a:extLst>
          </p:cNvPr>
          <p:cNvSpPr txBox="1"/>
          <p:nvPr/>
        </p:nvSpPr>
        <p:spPr>
          <a:xfrm>
            <a:off x="973348" y="4751832"/>
            <a:ext cx="7484852"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determined by its number of degrees of freedom.​</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2755F-DD19-5C8E-C7A8-B5E48A7EAF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07FFD9-14EF-60D4-116A-F2F425C00A0E}"/>
              </a:ext>
            </a:extLst>
          </p:cNvPr>
          <p:cNvSpPr>
            <a:spLocks noGrp="1"/>
          </p:cNvSpPr>
          <p:nvPr>
            <p:ph type="title"/>
          </p:nvPr>
        </p:nvSpPr>
        <p:spPr/>
        <p:txBody>
          <a:bodyPr>
            <a:normAutofit/>
          </a:bodyPr>
          <a:lstStyle/>
          <a:p>
            <a:pPr>
              <a:defRPr sz="3200"/>
            </a:pPr>
            <a:r>
              <a:rPr lang="en-US" dirty="0"/>
              <a:t>Definitions</a:t>
            </a:r>
            <a:r>
              <a:rPr lang="en-US" baseline="-25000" dirty="0"/>
              <a:t>2</a:t>
            </a:r>
            <a:endParaRPr dirty="0"/>
          </a:p>
        </p:txBody>
      </p:sp>
      <p:sp>
        <p:nvSpPr>
          <p:cNvPr id="3" name="Text Placeholder 2">
            <a:extLst>
              <a:ext uri="{FF2B5EF4-FFF2-40B4-BE49-F238E27FC236}">
                <a16:creationId xmlns:a16="http://schemas.microsoft.com/office/drawing/2014/main" id="{A0611627-B2BD-C48E-D5FD-E7FB8DFB261E}"/>
              </a:ext>
            </a:extLst>
          </p:cNvPr>
          <p:cNvSpPr>
            <a:spLocks noGrp="1"/>
          </p:cNvSpPr>
          <p:nvPr>
            <p:ph type="body" sz="quarter" idx="10"/>
          </p:nvPr>
        </p:nvSpPr>
        <p:spPr>
          <a:xfrm>
            <a:off x="457200" y="1082078"/>
            <a:ext cx="8229600" cy="4404322"/>
          </a:xfrm>
        </p:spPr>
        <p:txBody>
          <a:bodyPr>
            <a:normAutofit/>
          </a:bodyPr>
          <a:lstStyle/>
          <a:p>
            <a:pPr marL="538163" indent="-538163">
              <a:defRPr sz="2800"/>
            </a:pPr>
            <a:r>
              <a:rPr lang="en-US" dirty="0"/>
              <a:t>4.	</a:t>
            </a:r>
            <a:r>
              <a:rPr dirty="0"/>
              <a:t>​</a:t>
            </a:r>
            <a:r>
              <a:rPr lang="en-IN" sz="2800" dirty="0"/>
              <a:t>As the number of degrees of freedom increases, the shape of the</a:t>
            </a:r>
            <a:endParaRPr lang="ar-AE" sz="2800" dirty="0"/>
          </a:p>
        </p:txBody>
      </p:sp>
      <p:pic>
        <p:nvPicPr>
          <p:cNvPr id="4" name="Picture 3" descr="chi squared distribution">
            <a:extLst>
              <a:ext uri="{FF2B5EF4-FFF2-40B4-BE49-F238E27FC236}">
                <a16:creationId xmlns:a16="http://schemas.microsoft.com/office/drawing/2014/main" id="{5762DFCC-8B7D-1680-3C92-E117C0E106EC}"/>
              </a:ext>
            </a:extLst>
          </p:cNvPr>
          <p:cNvPicPr>
            <a:picLocks noChangeAspect="1"/>
          </p:cNvPicPr>
          <p:nvPr/>
        </p:nvPicPr>
        <p:blipFill>
          <a:blip r:embed="rId2"/>
          <a:stretch>
            <a:fillRect/>
          </a:stretch>
        </p:blipFill>
        <p:spPr>
          <a:xfrm>
            <a:off x="2941567" y="1572704"/>
            <a:ext cx="2102400" cy="432000"/>
          </a:xfrm>
          <a:prstGeom prst="rect">
            <a:avLst/>
          </a:prstGeom>
        </p:spPr>
      </p:pic>
      <p:sp>
        <p:nvSpPr>
          <p:cNvPr id="10" name="TextBox 9">
            <a:extLst>
              <a:ext uri="{FF2B5EF4-FFF2-40B4-BE49-F238E27FC236}">
                <a16:creationId xmlns:a16="http://schemas.microsoft.com/office/drawing/2014/main" id="{A02D1497-2CE7-A550-FC8C-5DB682A30BA7}"/>
              </a:ext>
            </a:extLst>
          </p:cNvPr>
          <p:cNvSpPr txBox="1"/>
          <p:nvPr/>
        </p:nvSpPr>
        <p:spPr>
          <a:xfrm>
            <a:off x="5032082" y="1508612"/>
            <a:ext cx="356845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approaches that of the</a:t>
            </a:r>
            <a:endParaRPr lang="en-IN" dirty="0"/>
          </a:p>
        </p:txBody>
      </p:sp>
      <p:sp>
        <p:nvSpPr>
          <p:cNvPr id="11" name="TextBox 10">
            <a:extLst>
              <a:ext uri="{FF2B5EF4-FFF2-40B4-BE49-F238E27FC236}">
                <a16:creationId xmlns:a16="http://schemas.microsoft.com/office/drawing/2014/main" id="{44A7379D-1FB4-F737-A457-D445F52BB788}"/>
              </a:ext>
            </a:extLst>
          </p:cNvPr>
          <p:cNvSpPr txBox="1"/>
          <p:nvPr/>
        </p:nvSpPr>
        <p:spPr>
          <a:xfrm>
            <a:off x="971914" y="1936746"/>
            <a:ext cx="320040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normal distribution.</a:t>
            </a:r>
            <a:endParaRPr lang="en-IN" dirty="0"/>
          </a:p>
        </p:txBody>
      </p:sp>
      <p:sp>
        <p:nvSpPr>
          <p:cNvPr id="8" name="TextBox 7">
            <a:extLst>
              <a:ext uri="{FF2B5EF4-FFF2-40B4-BE49-F238E27FC236}">
                <a16:creationId xmlns:a16="http://schemas.microsoft.com/office/drawing/2014/main" id="{5B1CBECF-A4F9-B937-DBAA-CE3EC653CF0D}"/>
              </a:ext>
            </a:extLst>
          </p:cNvPr>
          <p:cNvSpPr txBox="1"/>
          <p:nvPr/>
        </p:nvSpPr>
        <p:spPr>
          <a:xfrm>
            <a:off x="457200" y="2447026"/>
            <a:ext cx="8229600" cy="954107"/>
          </a:xfrm>
          <a:prstGeom prst="rect">
            <a:avLst/>
          </a:prstGeom>
          <a:noFill/>
        </p:spPr>
        <p:txBody>
          <a:bodyPr wrap="square" rtlCol="0">
            <a:spAutoFit/>
          </a:bodyPr>
          <a:lstStyle/>
          <a:p>
            <a:pPr marL="538163" marR="0" lvl="0" indent="-538163" algn="l" defTabSz="914400" rtl="0" eaLnBrk="1" fontAlgn="auto" latinLnBrk="0" hangingPunct="1">
              <a:lnSpc>
                <a:spcPct val="100000"/>
              </a:lnSpc>
              <a:spcBef>
                <a:spcPct val="20000"/>
              </a:spcBef>
              <a:spcAft>
                <a:spcPts val="0"/>
              </a:spcAft>
              <a:buClrTx/>
              <a:buSzTx/>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5.	The mean of the distribution is equal to the number of degrees of freedom: </a:t>
            </a:r>
            <a:r>
              <a:rPr kumimoji="0" lang="el-GR"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μ</a:t>
            </a:r>
            <a:r>
              <a:rPr kumimoji="0" lang="en-US"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 </a:t>
            </a:r>
            <a:r>
              <a:rPr kumimoji="0" lang="en-US" sz="2800" b="0" i="1"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df</a:t>
            </a:r>
            <a:r>
              <a:rPr kumimoji="0" lang="en-US"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endParaRPr kumimoji="0" lang="ar-AE" sz="2800" b="0" i="0" u="none" strike="noStrike" kern="1200" cap="none" spc="0" normalizeH="0" baseline="0" noProof="0" dirty="0">
              <a:ln>
                <a:noFill/>
              </a:ln>
              <a:solidFill>
                <a:srgbClr val="000000"/>
              </a:solidFill>
              <a:effectLst/>
              <a:uLnTx/>
              <a:uFillTx/>
              <a:latin typeface="Calibri"/>
              <a:ea typeface="+mn-ea"/>
              <a:cs typeface="Arial" panose="020B0604020202020204" pitchFamily="34" charset="0"/>
            </a:endParaRPr>
          </a:p>
        </p:txBody>
      </p:sp>
      <p:sp>
        <p:nvSpPr>
          <p:cNvPr id="9" name="TextBox 8">
            <a:extLst>
              <a:ext uri="{FF2B5EF4-FFF2-40B4-BE49-F238E27FC236}">
                <a16:creationId xmlns:a16="http://schemas.microsoft.com/office/drawing/2014/main" id="{8793FC53-5D38-451E-EC3E-8E5239BBB95C}"/>
              </a:ext>
            </a:extLst>
          </p:cNvPr>
          <p:cNvSpPr txBox="1"/>
          <p:nvPr/>
        </p:nvSpPr>
        <p:spPr>
          <a:xfrm>
            <a:off x="457200" y="3385870"/>
            <a:ext cx="8229600" cy="954107"/>
          </a:xfrm>
          <a:prstGeom prst="rect">
            <a:avLst/>
          </a:prstGeom>
          <a:noFill/>
        </p:spPr>
        <p:txBody>
          <a:bodyPr wrap="square" rtlCol="0">
            <a:spAutoFit/>
          </a:bodyPr>
          <a:lstStyle/>
          <a:p>
            <a:pPr marL="538163" marR="0" lvl="0" indent="-538163" algn="l" defTabSz="914400" rtl="0" eaLnBrk="1" fontAlgn="auto" latinLnBrk="0" hangingPunct="1">
              <a:lnSpc>
                <a:spcPct val="100000"/>
              </a:lnSpc>
              <a:spcBef>
                <a:spcPct val="20000"/>
              </a:spcBef>
              <a:spcAft>
                <a:spcPts val="0"/>
              </a:spcAft>
              <a:buClrTx/>
              <a:buSzTx/>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6.	​The variance is equal to two times the number of degrees of freedom:</a:t>
            </a:r>
            <a:endParaRPr kumimoji="0" lang="ar-AE" sz="2800" b="0" i="0" u="none" strike="noStrike" kern="1200" cap="none" spc="0" normalizeH="0" baseline="0" noProof="0" dirty="0">
              <a:ln>
                <a:noFill/>
              </a:ln>
              <a:solidFill>
                <a:srgbClr val="000000"/>
              </a:solidFill>
              <a:effectLst/>
              <a:uLnTx/>
              <a:uFillTx/>
              <a:latin typeface="Calibri"/>
              <a:ea typeface="+mn-ea"/>
              <a:cs typeface="Arial" panose="020B0604020202020204" pitchFamily="34" charset="0"/>
            </a:endParaRPr>
          </a:p>
        </p:txBody>
      </p:sp>
      <p:pic>
        <p:nvPicPr>
          <p:cNvPr id="14" name="Picture 13" descr="sigma squared equals 2 df">
            <a:extLst>
              <a:ext uri="{FF2B5EF4-FFF2-40B4-BE49-F238E27FC236}">
                <a16:creationId xmlns:a16="http://schemas.microsoft.com/office/drawing/2014/main" id="{6000E391-F70D-4FDC-8382-900D0FCA6EB7}"/>
              </a:ext>
            </a:extLst>
          </p:cNvPr>
          <p:cNvPicPr>
            <a:picLocks noChangeAspect="1"/>
          </p:cNvPicPr>
          <p:nvPr/>
        </p:nvPicPr>
        <p:blipFill>
          <a:blip r:embed="rId3"/>
          <a:stretch>
            <a:fillRect/>
          </a:stretch>
        </p:blipFill>
        <p:spPr>
          <a:xfrm>
            <a:off x="4048125" y="3860640"/>
            <a:ext cx="1123950" cy="428625"/>
          </a:xfrm>
          <a:prstGeom prst="rect">
            <a:avLst/>
          </a:prstGeom>
        </p:spPr>
      </p:pic>
    </p:spTree>
    <p:extLst>
      <p:ext uri="{BB962C8B-B14F-4D97-AF65-F5344CB8AC3E}">
        <p14:creationId xmlns:p14="http://schemas.microsoft.com/office/powerpoint/2010/main" val="4152307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Confidence Interval for a Population Variance</a:t>
            </a:r>
            <a:r>
              <a:rPr lang="en-US" baseline="-25000" dirty="0"/>
              <a:t>1</a:t>
            </a:r>
            <a:endParaRPr dirty="0"/>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When the sample taken is a simple random sample and the population distribution is approximately normal, the confidence interval for a population variance is given by</a:t>
            </a:r>
            <a:endParaRPr lang="en-US" sz="2800" dirty="0"/>
          </a:p>
          <a:p>
            <a:endParaRPr lang="en-IN" dirty="0"/>
          </a:p>
          <a:p>
            <a:endParaRPr lang="en-IN" sz="2800" dirty="0"/>
          </a:p>
          <a:p>
            <a:endParaRPr lang="en-IN" dirty="0"/>
          </a:p>
          <a:p>
            <a:endParaRPr sz="2800" dirty="0"/>
          </a:p>
        </p:txBody>
      </p:sp>
      <p:pic>
        <p:nvPicPr>
          <p:cNvPr id="5" name="Picture 4" descr="The equation reads: open parentheses n minus 1 close parentheses s squared, divided by chi squared subscript alpha divided by 2, is less than sigma squared, which is less than open parentheses n minus 1 close parentheses s squared, divided by chi squared subscript open parentheses 1 minus alpha divided by 2 close parentheses.">
            <a:extLst>
              <a:ext uri="{FF2B5EF4-FFF2-40B4-BE49-F238E27FC236}">
                <a16:creationId xmlns:a16="http://schemas.microsoft.com/office/drawing/2014/main" id="{6543367D-142D-AEF5-EFD5-96E7156FE8F9}"/>
              </a:ext>
            </a:extLst>
          </p:cNvPr>
          <p:cNvPicPr>
            <a:picLocks noChangeAspect="1"/>
          </p:cNvPicPr>
          <p:nvPr/>
        </p:nvPicPr>
        <p:blipFill>
          <a:blip r:embed="rId2"/>
          <a:stretch>
            <a:fillRect/>
          </a:stretch>
        </p:blipFill>
        <p:spPr>
          <a:xfrm>
            <a:off x="2697282" y="2936839"/>
            <a:ext cx="3749435" cy="1152000"/>
          </a:xfrm>
          <a:prstGeom prst="rect">
            <a:avLst/>
          </a:prstGeom>
        </p:spPr>
      </p:pic>
      <p:sp>
        <p:nvSpPr>
          <p:cNvPr id="6" name="TextBox 5">
            <a:extLst>
              <a:ext uri="{FF2B5EF4-FFF2-40B4-BE49-F238E27FC236}">
                <a16:creationId xmlns:a16="http://schemas.microsoft.com/office/drawing/2014/main" id="{026529EA-4463-C408-B70E-BF725CF074B7}"/>
              </a:ext>
            </a:extLst>
          </p:cNvPr>
          <p:cNvSpPr txBox="1"/>
          <p:nvPr/>
        </p:nvSpPr>
        <p:spPr>
          <a:xfrm>
            <a:off x="457200" y="4135706"/>
            <a:ext cx="41148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000000"/>
                </a:solidFill>
                <a:effectLst/>
                <a:uLnTx/>
                <a:uFillTx/>
                <a:latin typeface="Calibri"/>
              </a:rPr>
              <a:t>where </a:t>
            </a:r>
            <a:r>
              <a:rPr kumimoji="0" lang="en-IN" sz="2800" b="0" i="1" u="none" strike="noStrike" kern="1200" cap="none" spc="0" normalizeH="0" baseline="0" noProof="0" dirty="0">
                <a:ln>
                  <a:noFill/>
                </a:ln>
                <a:solidFill>
                  <a:srgbClr val="000000"/>
                </a:solidFill>
                <a:effectLst/>
                <a:uLnTx/>
                <a:uFillTx/>
                <a:latin typeface="Calibri"/>
              </a:rPr>
              <a:t>n</a:t>
            </a:r>
            <a:r>
              <a:rPr kumimoji="0" lang="en-IN" sz="2800" b="0" i="0" u="none" strike="noStrike" kern="1200" cap="none" spc="0" normalizeH="0" baseline="0" noProof="0" dirty="0">
                <a:ln>
                  <a:noFill/>
                </a:ln>
                <a:solidFill>
                  <a:srgbClr val="000000"/>
                </a:solidFill>
                <a:effectLst/>
                <a:uLnTx/>
                <a:uFillTx/>
                <a:latin typeface="Calibri"/>
              </a:rPr>
              <a:t> is the sample size,</a:t>
            </a:r>
            <a:endParaRPr lang="en-IN" sz="2800" dirty="0"/>
          </a:p>
        </p:txBody>
      </p:sp>
      <p:pic>
        <p:nvPicPr>
          <p:cNvPr id="16" name="Picture 15" descr="s squared">
            <a:extLst>
              <a:ext uri="{FF2B5EF4-FFF2-40B4-BE49-F238E27FC236}">
                <a16:creationId xmlns:a16="http://schemas.microsoft.com/office/drawing/2014/main" id="{9DA1308F-E6D3-DD1B-85E8-A5F1F74515C0}"/>
              </a:ext>
            </a:extLst>
          </p:cNvPr>
          <p:cNvPicPr>
            <a:picLocks noChangeAspect="1"/>
          </p:cNvPicPr>
          <p:nvPr/>
        </p:nvPicPr>
        <p:blipFill>
          <a:blip r:embed="rId3"/>
          <a:stretch>
            <a:fillRect/>
          </a:stretch>
        </p:blipFill>
        <p:spPr>
          <a:xfrm>
            <a:off x="539472" y="4591245"/>
            <a:ext cx="433992" cy="548201"/>
          </a:xfrm>
          <a:prstGeom prst="rect">
            <a:avLst/>
          </a:prstGeom>
        </p:spPr>
      </p:pic>
      <p:sp>
        <p:nvSpPr>
          <p:cNvPr id="9" name="TextBox 8">
            <a:extLst>
              <a:ext uri="{FF2B5EF4-FFF2-40B4-BE49-F238E27FC236}">
                <a16:creationId xmlns:a16="http://schemas.microsoft.com/office/drawing/2014/main" id="{D8507BF0-C86F-1F31-A858-AA62FF420243}"/>
              </a:ext>
            </a:extLst>
          </p:cNvPr>
          <p:cNvSpPr txBox="1"/>
          <p:nvPr/>
        </p:nvSpPr>
        <p:spPr>
          <a:xfrm>
            <a:off x="904336" y="4652623"/>
            <a:ext cx="4124864"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the sample variance, and</a:t>
            </a:r>
            <a:endParaRPr lang="en-IN" dirty="0"/>
          </a:p>
        </p:txBody>
      </p:sp>
      <p:pic>
        <p:nvPicPr>
          <p:cNvPr id="10" name="Picture 9" descr="chi squared subscript alpha divided by 2 and chi squared subscript open parentheses 1 minus alpha divided by 2 close parentheses.">
            <a:extLst>
              <a:ext uri="{FF2B5EF4-FFF2-40B4-BE49-F238E27FC236}">
                <a16:creationId xmlns:a16="http://schemas.microsoft.com/office/drawing/2014/main" id="{5B40B8B1-7A51-0558-E672-6BD354B287E3}"/>
              </a:ext>
            </a:extLst>
          </p:cNvPr>
          <p:cNvPicPr>
            <a:picLocks noChangeAspect="1"/>
          </p:cNvPicPr>
          <p:nvPr/>
        </p:nvPicPr>
        <p:blipFill>
          <a:blip r:embed="rId4"/>
          <a:stretch>
            <a:fillRect/>
          </a:stretch>
        </p:blipFill>
        <p:spPr>
          <a:xfrm>
            <a:off x="4993063" y="4667257"/>
            <a:ext cx="2118858" cy="576000"/>
          </a:xfrm>
          <a:prstGeom prst="rect">
            <a:avLst/>
          </a:prstGeom>
        </p:spPr>
      </p:pic>
      <p:sp>
        <p:nvSpPr>
          <p:cNvPr id="14" name="TextBox 13">
            <a:extLst>
              <a:ext uri="{FF2B5EF4-FFF2-40B4-BE49-F238E27FC236}">
                <a16:creationId xmlns:a16="http://schemas.microsoft.com/office/drawing/2014/main" id="{6DE45CDA-FD42-C2AF-0A2E-EBD19E39DECC}"/>
              </a:ext>
            </a:extLst>
          </p:cNvPr>
          <p:cNvSpPr txBox="1"/>
          <p:nvPr/>
        </p:nvSpPr>
        <p:spPr>
          <a:xfrm>
            <a:off x="7091080" y="4659361"/>
            <a:ext cx="13716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000000"/>
                </a:solidFill>
                <a:effectLst/>
                <a:uLnTx/>
                <a:uFillTx/>
                <a:latin typeface="Calibri"/>
                <a:ea typeface="+mn-ea"/>
                <a:cs typeface="+mn-cs"/>
              </a:rPr>
              <a:t>are the</a:t>
            </a:r>
            <a:endParaRPr lang="en-IN" dirty="0"/>
          </a:p>
        </p:txBody>
      </p:sp>
      <p:sp>
        <p:nvSpPr>
          <p:cNvPr id="13" name="TextBox 12">
            <a:extLst>
              <a:ext uri="{FF2B5EF4-FFF2-40B4-BE49-F238E27FC236}">
                <a16:creationId xmlns:a16="http://schemas.microsoft.com/office/drawing/2014/main" id="{F5EACA72-F702-0138-8B83-A0AFDA4FD6A9}"/>
              </a:ext>
            </a:extLst>
          </p:cNvPr>
          <p:cNvSpPr txBox="1"/>
          <p:nvPr/>
        </p:nvSpPr>
        <p:spPr>
          <a:xfrm>
            <a:off x="464388" y="5139881"/>
            <a:ext cx="6088812"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critical values for the level of confidence,</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C3E6A-F30F-0F91-7319-F6A92157DC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6D5534-B188-BC64-ABE1-5D0625799527}"/>
              </a:ext>
            </a:extLst>
          </p:cNvPr>
          <p:cNvSpPr>
            <a:spLocks noGrp="1"/>
          </p:cNvSpPr>
          <p:nvPr>
            <p:ph type="title"/>
          </p:nvPr>
        </p:nvSpPr>
        <p:spPr/>
        <p:txBody>
          <a:bodyPr>
            <a:normAutofit/>
          </a:bodyPr>
          <a:lstStyle/>
          <a:p>
            <a:pPr>
              <a:defRPr sz="3200"/>
            </a:pPr>
            <a:r>
              <a:rPr dirty="0"/>
              <a:t>Formula: Confidence Interval for a Population Variance</a:t>
            </a:r>
            <a:r>
              <a:rPr lang="en-US" baseline="-25000" dirty="0"/>
              <a:t>2</a:t>
            </a:r>
            <a:endParaRPr dirty="0"/>
          </a:p>
        </p:txBody>
      </p:sp>
      <p:sp>
        <p:nvSpPr>
          <p:cNvPr id="3" name="Text Placeholder 2">
            <a:extLst>
              <a:ext uri="{FF2B5EF4-FFF2-40B4-BE49-F238E27FC236}">
                <a16:creationId xmlns:a16="http://schemas.microsoft.com/office/drawing/2014/main" id="{3BB9AB78-A5B4-7521-EEDA-8BE140D4907A}"/>
              </a:ext>
            </a:extLst>
          </p:cNvPr>
          <p:cNvSpPr>
            <a:spLocks noGrp="1"/>
          </p:cNvSpPr>
          <p:nvPr>
            <p:ph type="body" sz="quarter" idx="10"/>
          </p:nvPr>
        </p:nvSpPr>
        <p:spPr>
          <a:xfrm>
            <a:off x="457200" y="1082078"/>
            <a:ext cx="8229600" cy="4861522"/>
          </a:xfrm>
        </p:spPr>
        <p:txBody>
          <a:bodyPr>
            <a:normAutofit/>
          </a:bodyPr>
          <a:lstStyle/>
          <a:p>
            <a:r>
              <a:rPr lang="en-US" i="1" dirty="0">
                <a:latin typeface="Calibri"/>
              </a:rPr>
              <a:t>c </a:t>
            </a:r>
            <a:r>
              <a:rPr lang="en-US" dirty="0">
                <a:latin typeface="Calibri"/>
              </a:rPr>
              <a:t>= 1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latin typeface="Calibri"/>
              </a:rPr>
              <a:t> α,</a:t>
            </a:r>
            <a:r>
              <a:rPr lang="en-US" i="1" dirty="0">
                <a:latin typeface="Calibri"/>
              </a:rPr>
              <a:t> </a:t>
            </a:r>
            <a:r>
              <a:rPr kumimoji="0" lang="en-US" sz="2800" b="0" i="0" u="none" strike="noStrike" kern="1200" cap="none" spc="0" normalizeH="0" baseline="0" noProof="0" dirty="0">
                <a:ln>
                  <a:noFill/>
                </a:ln>
                <a:solidFill>
                  <a:srgbClr val="000000"/>
                </a:solidFill>
                <a:effectLst/>
                <a:uLnTx/>
                <a:uFillTx/>
                <a:latin typeface="Calibri"/>
                <a:ea typeface="+mn-ea"/>
                <a:cs typeface="+mn-cs"/>
              </a:rPr>
              <a:t>such that the area under the</a:t>
            </a:r>
            <a:endParaRPr sz="2800" dirty="0"/>
          </a:p>
        </p:txBody>
      </p:sp>
      <p:pic>
        <p:nvPicPr>
          <p:cNvPr id="4" name="Picture 3" descr="chi squared distribution">
            <a:extLst>
              <a:ext uri="{FF2B5EF4-FFF2-40B4-BE49-F238E27FC236}">
                <a16:creationId xmlns:a16="http://schemas.microsoft.com/office/drawing/2014/main" id="{37A20FD2-0B44-1401-5265-FDF14AA25E65}"/>
              </a:ext>
            </a:extLst>
          </p:cNvPr>
          <p:cNvPicPr>
            <a:picLocks noChangeAspect="1"/>
          </p:cNvPicPr>
          <p:nvPr/>
        </p:nvPicPr>
        <p:blipFill>
          <a:blip r:embed="rId2"/>
          <a:stretch>
            <a:fillRect/>
          </a:stretch>
        </p:blipFill>
        <p:spPr>
          <a:xfrm>
            <a:off x="6154270" y="1091043"/>
            <a:ext cx="2102400" cy="432000"/>
          </a:xfrm>
          <a:prstGeom prst="rect">
            <a:avLst/>
          </a:prstGeom>
        </p:spPr>
      </p:pic>
      <p:sp>
        <p:nvSpPr>
          <p:cNvPr id="6" name="TextBox 5">
            <a:extLst>
              <a:ext uri="{FF2B5EF4-FFF2-40B4-BE49-F238E27FC236}">
                <a16:creationId xmlns:a16="http://schemas.microsoft.com/office/drawing/2014/main" id="{69670F42-E9A7-64F4-E089-687F2F51AEB9}"/>
              </a:ext>
            </a:extLst>
          </p:cNvPr>
          <p:cNvSpPr txBox="1"/>
          <p:nvPr/>
        </p:nvSpPr>
        <p:spPr>
          <a:xfrm>
            <a:off x="457200" y="1545146"/>
            <a:ext cx="67056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with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lang="en-US" sz="2800" i="1" dirty="0">
                <a:solidFill>
                  <a:srgbClr val="000000"/>
                </a:solidFill>
                <a:latin typeface="Calibri"/>
              </a:rPr>
              <a:t> </a:t>
            </a:r>
            <a:r>
              <a:rPr lang="en-US" sz="2800" i="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2800" i="1" dirty="0">
                <a:solidFill>
                  <a:srgbClr val="000000"/>
                </a:solidFill>
                <a:latin typeface="Calibri"/>
              </a:rPr>
              <a:t> </a:t>
            </a:r>
            <a:r>
              <a:rPr lang="en-US" sz="2800" dirty="0">
                <a:solidFill>
                  <a:srgbClr val="000000"/>
                </a:solidFill>
                <a:latin typeface="Calibri"/>
              </a:rPr>
              <a:t>1</a:t>
            </a:r>
            <a:r>
              <a:rPr kumimoji="0" lang="en-US" sz="2800" b="0" i="0" u="none" strike="noStrike" kern="1200" cap="none" spc="0" normalizeH="0" baseline="0" noProof="0" dirty="0">
                <a:ln>
                  <a:noFill/>
                </a:ln>
                <a:solidFill>
                  <a:srgbClr val="000000"/>
                </a:solidFill>
                <a:effectLst/>
                <a:uLnTx/>
                <a:uFillTx/>
                <a:latin typeface="Calibri"/>
                <a:ea typeface="+mn-ea"/>
                <a:cs typeface="+mn-cs"/>
              </a:rPr>
              <a:t> degrees of freedom to the right of </a:t>
            </a:r>
            <a:endParaRPr lang="en-IN" dirty="0"/>
          </a:p>
        </p:txBody>
      </p:sp>
      <p:pic>
        <p:nvPicPr>
          <p:cNvPr id="13" name="Picture 12" descr="chi squared subscript alpha divided by 2">
            <a:extLst>
              <a:ext uri="{FF2B5EF4-FFF2-40B4-BE49-F238E27FC236}">
                <a16:creationId xmlns:a16="http://schemas.microsoft.com/office/drawing/2014/main" id="{D63498F0-1973-97C8-928B-50BC82BF7B2B}"/>
              </a:ext>
            </a:extLst>
          </p:cNvPr>
          <p:cNvPicPr>
            <a:picLocks noChangeAspect="1"/>
          </p:cNvPicPr>
          <p:nvPr/>
        </p:nvPicPr>
        <p:blipFill>
          <a:blip r:embed="rId3"/>
          <a:stretch>
            <a:fillRect/>
          </a:stretch>
        </p:blipFill>
        <p:spPr>
          <a:xfrm>
            <a:off x="7058028" y="1536585"/>
            <a:ext cx="495300" cy="495300"/>
          </a:xfrm>
          <a:prstGeom prst="rect">
            <a:avLst/>
          </a:prstGeom>
        </p:spPr>
      </p:pic>
      <p:sp>
        <p:nvSpPr>
          <p:cNvPr id="10" name="TextBox 9">
            <a:extLst>
              <a:ext uri="{FF2B5EF4-FFF2-40B4-BE49-F238E27FC236}">
                <a16:creationId xmlns:a16="http://schemas.microsoft.com/office/drawing/2014/main" id="{9EF5822B-019A-5E53-394E-FAFFA6029362}"/>
              </a:ext>
            </a:extLst>
          </p:cNvPr>
          <p:cNvSpPr txBox="1"/>
          <p:nvPr/>
        </p:nvSpPr>
        <p:spPr>
          <a:xfrm>
            <a:off x="489268" y="2048798"/>
            <a:ext cx="1743976"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equal to</a:t>
            </a:r>
            <a:endParaRPr lang="en-IN" dirty="0"/>
          </a:p>
        </p:txBody>
      </p:sp>
      <p:pic>
        <p:nvPicPr>
          <p:cNvPr id="16" name="Picture 15" descr="alpha divided by 2,">
            <a:extLst>
              <a:ext uri="{FF2B5EF4-FFF2-40B4-BE49-F238E27FC236}">
                <a16:creationId xmlns:a16="http://schemas.microsoft.com/office/drawing/2014/main" id="{E840993D-4729-074D-24B4-C529294C5C2F}"/>
              </a:ext>
            </a:extLst>
          </p:cNvPr>
          <p:cNvPicPr>
            <a:picLocks noChangeAspect="1"/>
          </p:cNvPicPr>
          <p:nvPr/>
        </p:nvPicPr>
        <p:blipFill>
          <a:blip r:embed="rId4"/>
          <a:stretch>
            <a:fillRect/>
          </a:stretch>
        </p:blipFill>
        <p:spPr>
          <a:xfrm>
            <a:off x="2195063" y="1917154"/>
            <a:ext cx="390525" cy="781050"/>
          </a:xfrm>
          <a:prstGeom prst="rect">
            <a:avLst/>
          </a:prstGeom>
        </p:spPr>
      </p:pic>
      <p:sp>
        <p:nvSpPr>
          <p:cNvPr id="9" name="TextBox 8">
            <a:extLst>
              <a:ext uri="{FF2B5EF4-FFF2-40B4-BE49-F238E27FC236}">
                <a16:creationId xmlns:a16="http://schemas.microsoft.com/office/drawing/2014/main" id="{9A8A2B1D-09BE-4D56-3A9D-3DD5E8BA8F0F}"/>
              </a:ext>
            </a:extLst>
          </p:cNvPr>
          <p:cNvSpPr txBox="1"/>
          <p:nvPr/>
        </p:nvSpPr>
        <p:spPr>
          <a:xfrm>
            <a:off x="2567120" y="2017137"/>
            <a:ext cx="42672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000000"/>
                </a:solidFill>
                <a:effectLst/>
                <a:uLnTx/>
                <a:uFillTx/>
                <a:latin typeface="Calibri"/>
                <a:ea typeface="+mn-ea"/>
                <a:cs typeface="+mn-cs"/>
              </a:rPr>
              <a:t>and the area to the right of</a:t>
            </a:r>
            <a:endParaRPr lang="en-IN" dirty="0"/>
          </a:p>
        </p:txBody>
      </p:sp>
      <p:pic>
        <p:nvPicPr>
          <p:cNvPr id="18" name="Picture 17" descr="chi squared subscript open parentheses 1 minus alpha divided by 2 close parentheses is equal">
            <a:extLst>
              <a:ext uri="{FF2B5EF4-FFF2-40B4-BE49-F238E27FC236}">
                <a16:creationId xmlns:a16="http://schemas.microsoft.com/office/drawing/2014/main" id="{A2E573D6-1F2B-7A71-1316-8CFDEA9115DA}"/>
              </a:ext>
            </a:extLst>
          </p:cNvPr>
          <p:cNvPicPr>
            <a:picLocks noChangeAspect="1"/>
          </p:cNvPicPr>
          <p:nvPr/>
        </p:nvPicPr>
        <p:blipFill>
          <a:blip r:embed="rId5"/>
          <a:stretch>
            <a:fillRect/>
          </a:stretch>
        </p:blipFill>
        <p:spPr>
          <a:xfrm>
            <a:off x="6627020" y="2072165"/>
            <a:ext cx="1962150" cy="533400"/>
          </a:xfrm>
          <a:prstGeom prst="rect">
            <a:avLst/>
          </a:prstGeom>
        </p:spPr>
      </p:pic>
      <p:pic>
        <p:nvPicPr>
          <p:cNvPr id="22" name="Picture 21" descr="to 1 minus alpha divided by 2.">
            <a:extLst>
              <a:ext uri="{FF2B5EF4-FFF2-40B4-BE49-F238E27FC236}">
                <a16:creationId xmlns:a16="http://schemas.microsoft.com/office/drawing/2014/main" id="{D18AE52B-FD10-7301-837C-D1F77D7F8A68}"/>
              </a:ext>
            </a:extLst>
          </p:cNvPr>
          <p:cNvPicPr>
            <a:picLocks noChangeAspect="1"/>
          </p:cNvPicPr>
          <p:nvPr/>
        </p:nvPicPr>
        <p:blipFill>
          <a:blip r:embed="rId6"/>
          <a:stretch>
            <a:fillRect/>
          </a:stretch>
        </p:blipFill>
        <p:spPr>
          <a:xfrm>
            <a:off x="554596" y="2567342"/>
            <a:ext cx="1152525" cy="781050"/>
          </a:xfrm>
          <a:prstGeom prst="rect">
            <a:avLst/>
          </a:prstGeom>
        </p:spPr>
      </p:pic>
    </p:spTree>
    <p:extLst>
      <p:ext uri="{BB962C8B-B14F-4D97-AF65-F5344CB8AC3E}">
        <p14:creationId xmlns:p14="http://schemas.microsoft.com/office/powerpoint/2010/main" val="281983864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2167</TotalTime>
  <Words>2483</Words>
  <Application>Microsoft Office PowerPoint</Application>
  <PresentationFormat>On-screen Show (4:3)</PresentationFormat>
  <Paragraphs>440</Paragraphs>
  <Slides>42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8" baseType="lpstr">
      <vt:lpstr>Calibri</vt:lpstr>
      <vt:lpstr>Courier New</vt:lpstr>
      <vt:lpstr>Arial</vt:lpstr>
      <vt:lpstr>Cambria Math</vt:lpstr>
      <vt:lpstr>Office Theme</vt:lpstr>
      <vt:lpstr>Equation</vt:lpstr>
      <vt:lpstr>Section 8.5</vt:lpstr>
      <vt:lpstr>Example 8.5.1: Finding Point Estimates for the Population Standard Deviation and Variance1</vt:lpstr>
      <vt:lpstr>Example 8.5.1: Finding Point Estimates for the Population Standard Deviation and Variance2</vt:lpstr>
      <vt:lpstr>Example 8.5.1: Finding Point Estimates for the Population Standard Deviation and Variance3</vt:lpstr>
      <vt:lpstr>Rounding Rule1</vt:lpstr>
      <vt:lpstr>Definitions1</vt:lpstr>
      <vt:lpstr>Definitions2</vt:lpstr>
      <vt:lpstr>Formula: Confidence Interval for a Population Variance1</vt:lpstr>
      <vt:lpstr>Formula: Confidence Interval for a Population Variance2</vt:lpstr>
      <vt:lpstr>Rounding Rule2</vt:lpstr>
      <vt:lpstr>Formula: Confidence Interval for a Population Standard Deviation</vt:lpstr>
      <vt:lpstr>Procedure: Constructing a Confidence Interval for a Population Variance or Standard Deviation</vt:lpstr>
      <vt:lpstr>Example 8.5.2: Constructing a Confidence Interval for a Population Variance1</vt:lpstr>
      <vt:lpstr>Example 8.5.2: Constructing a Confidence Interval for a Population Variance2</vt:lpstr>
      <vt:lpstr>Example 8.5.2: Constructing a Confidence Interval for a Population Variance3</vt:lpstr>
      <vt:lpstr>Example 8.5.2: Constructing a Confidence Interval for a Population Variance4</vt:lpstr>
      <vt:lpstr>Example 8.5.2: Constructing a Confidence Interval for a Population Variance5</vt:lpstr>
      <vt:lpstr>Example 8.5.2: Constructing a Confidence Interval for a Population Variance6</vt:lpstr>
      <vt:lpstr>Example 8.5.2: Constructing a Confidence Interval for a Population Variance7</vt:lpstr>
      <vt:lpstr>Memory Booster</vt:lpstr>
      <vt:lpstr>Example 8.5.3: Constructing a Confidence Interval for a Population Standard Deviation1</vt:lpstr>
      <vt:lpstr>Example 8.5.3: Constructing a Confidence Interval for a Population Standard Deviation2</vt:lpstr>
      <vt:lpstr>Example 8.5.3: Constructing a Confidence Interval for a Population Standard Deviation3</vt:lpstr>
      <vt:lpstr>Example 8.5.4: Constructing a Confidence Interval for a Population Variance1</vt:lpstr>
      <vt:lpstr>Example 8.5.4: Constructing a Confidence Interval for a Population Variance2</vt:lpstr>
      <vt:lpstr>Example 8.5.4: Constructing a Confidence Interval for a Population Variance3</vt:lpstr>
      <vt:lpstr>Example 8.5.4: Constructing a Confidence Interval for a Population Variance4</vt:lpstr>
      <vt:lpstr>Example 8.5.4: Constructing a Confidence Interval for a Population Variance5</vt:lpstr>
      <vt:lpstr>Example 8.5.4: Constructing a Confidence Interval for a Population Variance6</vt:lpstr>
      <vt:lpstr>Example 8.5.4: Constructing a Confidence Interval for a Population Variance7</vt:lpstr>
      <vt:lpstr>Example 8.5.5: Constructing a Confidence Interval for a Population Standard Deviation1</vt:lpstr>
      <vt:lpstr>Example 8.5.5: Constructing a Confidence Interval for a Population Standard Deviation2</vt:lpstr>
      <vt:lpstr>Example 8.5.5: Constructing a Confidence Interval for a Population Standard Deviation3</vt:lpstr>
      <vt:lpstr>Example 8.5.5: Constructing a Confidence Interval for a Population Standard Deviation4</vt:lpstr>
      <vt:lpstr>Example 8.5.5: Constructing a Confidence Interval for a Population Standard Deviation5</vt:lpstr>
      <vt:lpstr>Example 8.5.5: Constructing a Confidence Interval for a Population Standard Deviation6</vt:lpstr>
      <vt:lpstr>Example 8.5.5: Constructing a Confidence Interval for a Population Standard Deviation7</vt:lpstr>
      <vt:lpstr>Example 8.5.5: Constructing a Confidence Interval for a Population Standard Deviation8</vt:lpstr>
      <vt:lpstr>Example 8.5.6: Finding the Minimum Sample Size Needed for a Confidence Interval for a Population Standard Deviation1</vt:lpstr>
      <vt:lpstr>Example 8.5.6: Finding the Minimum Sample Size Needed for a Confidence Interval for a Population Standard Deviation2</vt:lpstr>
      <vt:lpstr>Example 8.5.6: Finding the Minimum Sample Size Needed for a Confidence Interval for a Population Standard Deviation3</vt:lpstr>
      <vt:lpstr>Example 8.5.6: Finding the Minimum Sample Size Needed for a Confidence Interval for a Population Standard Deviation4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anil</cp:lastModifiedBy>
  <cp:revision>363</cp:revision>
  <dcterms:created xsi:type="dcterms:W3CDTF">2013-04-26T14:43:13Z</dcterms:created>
  <dcterms:modified xsi:type="dcterms:W3CDTF">2025-08-11T12:44:31Z</dcterms:modified>
</cp:coreProperties>
</file>