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7"/>
  </p:notesMasterIdLst>
  <p:handoutMasterIdLst>
    <p:handoutMasterId r:id="rId38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89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85" r:id="rId17"/>
    <p:sldId id="270" r:id="rId18"/>
    <p:sldId id="271" r:id="rId19"/>
    <p:sldId id="272" r:id="rId20"/>
    <p:sldId id="286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90" r:id="rId31"/>
    <p:sldId id="282" r:id="rId32"/>
    <p:sldId id="283" r:id="rId33"/>
    <p:sldId id="284" r:id="rId34"/>
    <p:sldId id="288" r:id="rId35"/>
    <p:sldId id="287" r:id="rId36"/>
  </p:sldIdLst>
  <p:sldSz cx="9144000" cy="6858000" type="screen4x3"/>
  <p:notesSz cx="6858000" cy="9144000"/>
  <p:embeddedFontLst>
    <p:embeddedFont>
      <p:font typeface="Cambria Math" panose="02040503050406030204" pitchFamily="18" charset="0"/>
      <p:regular r:id="rId3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FF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40" autoAdjust="0"/>
    <p:restoredTop sz="94673" autoAdjust="0"/>
  </p:normalViewPr>
  <p:slideViewPr>
    <p:cSldViewPr>
      <p:cViewPr varScale="1">
        <p:scale>
          <a:sx n="101" d="100"/>
          <a:sy n="101" d="100"/>
        </p:scale>
        <p:origin x="1854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3024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font" Target="fonts/font1.fntdata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015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9A0D3-B478-40F2-A888-1E8089CEC0F3}" type="datetimeFigureOut">
              <a:rPr lang="en-US" smtClean="0"/>
              <a:pPr/>
              <a:t>8/14/2025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DA207-A26B-4388-9112-E8BB699F62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666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0D54E-FB3F-4E00-91DF-E7D7900CC6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502152"/>
            <a:ext cx="6400800" cy="1755648"/>
          </a:xfrm>
          <a:prstGeom prst="rect">
            <a:avLst/>
          </a:prstGeom>
        </p:spPr>
        <p:txBody>
          <a:bodyPr anchor="t" anchorCtr="1"/>
          <a:lstStyle>
            <a:lvl1pPr marL="0" indent="0">
              <a:buFontTx/>
              <a:buNone/>
              <a:defRPr b="1" i="1"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1147E5-B1BD-4168-9DA2-D332C27DB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130552"/>
            <a:ext cx="7772400" cy="1472184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10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7651718-6C8C-47B1-82C8-30B07A4491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914276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485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FCDC75ED-AB7E-4E7F-BC5E-A252D6044ADB}"/>
              </a:ext>
            </a:extLst>
          </p:cNvPr>
          <p:cNvSpPr/>
          <p:nvPr userDrawn="1"/>
        </p:nvSpPr>
        <p:spPr>
          <a:xfrm>
            <a:off x="457200" y="1092966"/>
            <a:ext cx="8229599" cy="4850594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5A2C83-F758-497D-9ED7-F511E4334CAF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57200" y="1092200"/>
            <a:ext cx="8229600" cy="48402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79282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46C5300E-46C0-4573-BB9D-2DC5A4375238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987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DC7A059-BE2D-4107-9D5E-745311FEFA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484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708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9BD3E83F-5038-477C-AF54-68062F1599E0}"/>
              </a:ext>
            </a:extLst>
          </p:cNvPr>
          <p:cNvSpPr/>
          <p:nvPr userDrawn="1"/>
        </p:nvSpPr>
        <p:spPr>
          <a:xfrm>
            <a:off x="457201" y="1092969"/>
            <a:ext cx="8229599" cy="4850594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A0EA87-BE08-4809-8855-91948461D982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57200" y="1092200"/>
            <a:ext cx="8229600" cy="48625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5503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C306A871-D043-41D9-9A57-60349F9974E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161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>
            <a:off x="457200" y="997527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Courier New" panose="02070309020205020404" pitchFamily="49" charset="0"/>
              <a:buChar char="o"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A5FF21EF-72E3-4AF0-B271-8ABDCFDC73DB}"/>
              </a:ext>
            </a:extLst>
          </p:cNvPr>
          <p:cNvSpPr txBox="1"/>
          <p:nvPr userDrawn="1"/>
        </p:nvSpPr>
        <p:spPr>
          <a:xfrm>
            <a:off x="457200" y="155448"/>
            <a:ext cx="8229600" cy="941832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sz="3200" dirty="0">
                <a:latin typeface="+mj-lt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319832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EC94A-BFCC-4A85-9B96-436ED92D7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10E547-E237-4E17-8363-3FC8F7FE0291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0" y="1081890"/>
            <a:ext cx="8229600" cy="48505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572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AE9D435-6335-42D3-BEA2-55D97E207BB9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63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029393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487DEF6-2239-4AD8-B0A9-28BD2B313F4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17722" y="1051454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6011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C699DB4-7F7E-4F05-A990-D3F6EB601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914276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83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>
            <a:extLst>
              <a:ext uri="{FF2B5EF4-FFF2-40B4-BE49-F238E27FC236}">
                <a16:creationId xmlns:a16="http://schemas.microsoft.com/office/drawing/2014/main" id="{949F836F-7518-4E43-8BE5-A4862374099F}"/>
              </a:ext>
            </a:extLst>
          </p:cNvPr>
          <p:cNvSpPr/>
          <p:nvPr userDrawn="1"/>
        </p:nvSpPr>
        <p:spPr>
          <a:xfrm>
            <a:off x="457200" y="1092966"/>
            <a:ext cx="8229599" cy="4850594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ABF354-AAD7-4AAE-8F83-04212DA95FEB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0" y="1127482"/>
            <a:ext cx="8229600" cy="482696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1734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127B2CAE-CE9C-4DB3-8071-2D2FAD58E82C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77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:a16="http://schemas.microsoft.com/office/drawing/2014/main" id="{9551E07D-D596-4BD6-9B19-8F8F8517647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E78946-C571-42A5-BF43-11444CD22EFB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0" r:id="rId3"/>
    <p:sldLayoutId id="2147483658" r:id="rId4"/>
    <p:sldLayoutId id="2147483662" r:id="rId5"/>
    <p:sldLayoutId id="2147483657" r:id="rId6"/>
    <p:sldLayoutId id="2147483654" r:id="rId7"/>
    <p:sldLayoutId id="2147483659" r:id="rId8"/>
    <p:sldLayoutId id="2147483663" r:id="rId9"/>
    <p:sldLayoutId id="2147483655" r:id="rId10"/>
    <p:sldLayoutId id="2147483660" r:id="rId11"/>
    <p:sldLayoutId id="2147483664" r:id="rId12"/>
    <p:sldLayoutId id="2147483656" r:id="rId13"/>
    <p:sldLayoutId id="2147483661" r:id="rId14"/>
    <p:sldLayoutId id="2147483665" r:id="rId15"/>
    <p:sldLayoutId id="2147483651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emf"/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emf"/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6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emf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emf"/><Relationship Id="rId2" Type="http://schemas.openxmlformats.org/officeDocument/2006/relationships/image" Target="../media/image251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1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emf"/><Relationship Id="rId2" Type="http://schemas.openxmlformats.org/officeDocument/2006/relationships/image" Target="../media/image31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4.emf"/><Relationship Id="rId4" Type="http://schemas.openxmlformats.org/officeDocument/2006/relationships/image" Target="../media/image33.emf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5.emf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6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7" Type="http://schemas.openxmlformats.org/officeDocument/2006/relationships/image" Target="../media/image5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emf"/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emf"/><Relationship Id="rId2" Type="http://schemas.openxmlformats.org/officeDocument/2006/relationships/image" Target="../media/image38.emf"/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emf"/><Relationship Id="rId2" Type="http://schemas.openxmlformats.org/officeDocument/2006/relationships/image" Target="../media/image40.emf"/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emf"/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emf"/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7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9.emf"/><Relationship Id="rId4" Type="http://schemas.openxmlformats.org/officeDocument/2006/relationships/image" Target="../media/image8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6.emf"/><Relationship Id="rId4" Type="http://schemas.openxmlformats.org/officeDocument/2006/relationships/image" Target="../media/image15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40080" y="2109216"/>
            <a:ext cx="7772400" cy="1472184"/>
          </a:xfrm>
        </p:spPr>
        <p:txBody>
          <a:bodyPr/>
          <a:lstStyle/>
          <a:p>
            <a:r>
              <a:t>Section 8.4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t>Estimating Population Proportions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t>Formula: Confidence Interval for a Population Proportion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3947122"/>
          </a:xfrm>
        </p:spPr>
        <p:txBody>
          <a:bodyPr>
            <a:normAutofit/>
          </a:bodyPr>
          <a:lstStyle/>
          <a:p>
            <a:r>
              <a:rPr sz="2800" dirty="0"/>
              <a:t>The confidence interval for a population proportion is given by</a:t>
            </a:r>
          </a:p>
          <a:p>
            <a:endParaRPr sz="2800" dirty="0"/>
          </a:p>
        </p:txBody>
      </p:sp>
      <p:pic>
        <p:nvPicPr>
          <p:cNvPr id="5" name="Picture 4" descr="p hat minus E less than p, which is less than p hat plus E, or the interval is represented as open parenthesis p hat minus E, p hat plus E close parenthesis.">
            <a:extLst>
              <a:ext uri="{FF2B5EF4-FFF2-40B4-BE49-F238E27FC236}">
                <a16:creationId xmlns:a16="http://schemas.microsoft.com/office/drawing/2014/main" id="{B520C2E8-B3DC-436C-DB7C-A155ECFE23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36399" y="2000407"/>
            <a:ext cx="2261369" cy="1584000"/>
          </a:xfrm>
          <a:prstGeom prst="rect">
            <a:avLst/>
          </a:prstGeom>
        </p:spPr>
      </p:pic>
      <p:pic>
        <p:nvPicPr>
          <p:cNvPr id="8" name="Picture 7" descr="where p hat is the sample proportion,">
            <a:extLst>
              <a:ext uri="{FF2B5EF4-FFF2-40B4-BE49-F238E27FC236}">
                <a16:creationId xmlns:a16="http://schemas.microsoft.com/office/drawing/2014/main" id="{568816A6-0C0B-9047-82AC-D8FEB1395D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" y="3674379"/>
            <a:ext cx="5036487" cy="432000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10D3D0F5-ABF9-5A11-5C3A-8EB20023ED8F}"/>
              </a:ext>
            </a:extLst>
          </p:cNvPr>
          <p:cNvSpPr txBox="1"/>
          <p:nvPr/>
        </p:nvSpPr>
        <p:spPr>
          <a:xfrm>
            <a:off x="447368" y="4034244"/>
            <a:ext cx="8239432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I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which is the point estimate for the population proportion, and </a:t>
            </a:r>
            <a:r>
              <a:rPr kumimoji="0" lang="en-IN" sz="2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</a:t>
            </a:r>
            <a:r>
              <a:rPr kumimoji="0" lang="en-IN" sz="2800" b="0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I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is the margin of error.</a:t>
            </a:r>
            <a:endParaRPr lang="en-IN" sz="2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Rounding Rule</a:t>
            </a:r>
            <a:r>
              <a:rPr lang="en-US" baseline="-25000" dirty="0"/>
              <a:t>2</a:t>
            </a:r>
            <a:endParaRPr baseline="-250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975322"/>
          </a:xfrm>
        </p:spPr>
        <p:txBody>
          <a:bodyPr>
            <a:normAutofit/>
          </a:bodyPr>
          <a:lstStyle/>
          <a:p>
            <a:r>
              <a:rPr sz="2800" dirty="0"/>
              <a:t>Round the endpoints of a confidence interval for a population proportion to three decimal places.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8.4.3: Constructing a Confidence Interval for a Population Proportion</a:t>
            </a:r>
            <a:r>
              <a:rPr lang="en-US" baseline="-25000" dirty="0"/>
              <a:t>1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sz="2800" dirty="0"/>
                  <a:t>A survey of </a:t>
                </a:r>
                <a:r>
                  <a:rPr sz="2800" dirty="0">
                    <a:latin typeface="Cambria Math"/>
                  </a:rPr>
                  <a:t>345</a:t>
                </a:r>
                <a:r>
                  <a:rPr sz="2800" dirty="0"/>
                  <a:t> randomly selected students at one university found that </a:t>
                </a:r>
                <a:r>
                  <a:rPr sz="2800" dirty="0">
                    <a:latin typeface="Cambria Math"/>
                  </a:rPr>
                  <a:t>301</a:t>
                </a:r>
                <a:r>
                  <a:rPr sz="2800" dirty="0"/>
                  <a:t> students think that there is not enough parking on campus. Find the 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90</m:t>
                    </m:r>
                    <m:r>
                      <a:rPr>
                        <a:latin typeface="Cambria Math" panose="02040503050406030204" pitchFamily="18" charset="0"/>
                      </a:rPr>
                      <m:t>%</m:t>
                    </m:r>
                  </m:oMath>
                </a14:m>
                <a:r>
                  <a:rPr sz="2800" dirty="0"/>
                  <a:t> confidence interval for the proportion of all students at this university who think that there is not enough parking on campus.</a:t>
                </a: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 cstate="print"/>
                <a:stretch>
                  <a:fillRect l="-1481" t="-1595" r="-12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8.4.3: Constructing a Confidence Interval for a Population Proportion</a:t>
            </a:r>
            <a:r>
              <a:rPr lang="en-US" baseline="-25000" dirty="0"/>
              <a:t>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b="1" dirty="0"/>
              <a:t>Solution</a:t>
            </a:r>
          </a:p>
          <a:p>
            <a:pPr>
              <a:defRPr b="1"/>
            </a:pPr>
            <a:r>
              <a:rPr sz="2800" dirty="0"/>
              <a:t>Step 1: Find the point estimate.</a:t>
            </a:r>
          </a:p>
          <a:p>
            <a:r>
              <a:rPr sz="2800" dirty="0"/>
              <a:t>To calculate the point estimate, divide the number of students who think that there is not enough parking on campus by the total number of students sampled.</a:t>
            </a:r>
          </a:p>
        </p:txBody>
      </p:sp>
      <p:pic>
        <p:nvPicPr>
          <p:cNvPr id="6" name="Picture 5" descr="p hat equals to x divided by n which is equals to 301 divided by 345 which is approximately equals to 0.872464">
            <a:extLst>
              <a:ext uri="{FF2B5EF4-FFF2-40B4-BE49-F238E27FC236}">
                <a16:creationId xmlns:a16="http://schemas.microsoft.com/office/drawing/2014/main" id="{EF8B2DBF-E6DF-7D2F-E381-234065B8B5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09951" y="3810000"/>
            <a:ext cx="3524097" cy="90000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8.4.3: Constructing a Confidence Interval for a Population Proportion</a:t>
            </a:r>
            <a:r>
              <a:rPr lang="en-US" baseline="-25000" dirty="0"/>
              <a:t>3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b="1"/>
            </a:pPr>
            <a:r>
              <a:rPr sz="2800" dirty="0"/>
              <a:t>Step 2: Find the margin of error.</a:t>
            </a:r>
          </a:p>
          <a:p>
            <a:pPr>
              <a:defRPr sz="2800"/>
            </a:pPr>
            <a:r>
              <a:rPr sz="2800" dirty="0"/>
              <a:t>Refer to the table of critical </a:t>
            </a:r>
            <a:r>
              <a:rPr lang="en-US" sz="2800" i="1" dirty="0"/>
              <a:t>z</a:t>
            </a:r>
            <a:r>
              <a:rPr sz="2800" dirty="0"/>
              <a:t>-values to find</a:t>
            </a:r>
          </a:p>
        </p:txBody>
      </p:sp>
      <p:pic>
        <p:nvPicPr>
          <p:cNvPr id="10" name="Picture 9" descr="z subscript alpha divided by 2 equals to 1.645">
            <a:extLst>
              <a:ext uri="{FF2B5EF4-FFF2-40B4-BE49-F238E27FC236}">
                <a16:creationId xmlns:a16="http://schemas.microsoft.com/office/drawing/2014/main" id="{C0B4B1BF-DBBE-06E0-F70A-2446FB34D1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2041" y="2081506"/>
            <a:ext cx="1540500" cy="4680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DC7932F3-A8ED-C4E1-1925-1275B44BA398}"/>
              </a:ext>
            </a:extLst>
          </p:cNvPr>
          <p:cNvSpPr txBox="1"/>
          <p:nvPr/>
        </p:nvSpPr>
        <p:spPr>
          <a:xfrm>
            <a:off x="2142367" y="1998933"/>
            <a:ext cx="56205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for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= 0.90. Use the formula for the</a:t>
            </a:r>
            <a:endParaRPr lang="en-IN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F059638-832A-9C2F-1C57-62B6D86FFFC1}"/>
              </a:ext>
            </a:extLst>
          </p:cNvPr>
          <p:cNvSpPr txBox="1"/>
          <p:nvPr/>
        </p:nvSpPr>
        <p:spPr>
          <a:xfrm>
            <a:off x="457199" y="2438400"/>
            <a:ext cx="68580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margin of error for proportions to calculate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</a:t>
            </a:r>
            <a:endParaRPr lang="en-IN" dirty="0"/>
          </a:p>
        </p:txBody>
      </p:sp>
      <p:pic>
        <p:nvPicPr>
          <p:cNvPr id="6" name="Picture 5" descr="E equals z sub alpha over 2 times the square root of p hat times one minus p hat divided by n equals 1.645 times the square root of 0.872464 times one minus 0.872464 divided by 345 approximately 0.029542">
            <a:extLst>
              <a:ext uri="{FF2B5EF4-FFF2-40B4-BE49-F238E27FC236}">
                <a16:creationId xmlns:a16="http://schemas.microsoft.com/office/drawing/2014/main" id="{BDF5DC85-A8CD-ACCA-AF54-EB459306C4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09850" y="3180108"/>
            <a:ext cx="4667250" cy="238125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8.4.3: Constructing a Confidence Interval for a Population Proportion</a:t>
            </a:r>
            <a:r>
              <a:rPr lang="en-US" baseline="-25000" dirty="0"/>
              <a:t>4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b="1"/>
            </a:pPr>
            <a:r>
              <a:rPr sz="2600" dirty="0"/>
              <a:t>Step 3: Subtract the margin of error from and add the margin of error to the point estimate.</a:t>
            </a:r>
          </a:p>
        </p:txBody>
      </p:sp>
      <p:pic>
        <p:nvPicPr>
          <p:cNvPr id="6" name="Picture 5" descr="Lower endpoint is p hat minus E, equals 0.872464 minus 0.029542, approximately 0.843. Upper endpoint is p hat plus E, equals 0.872464 plus 0.029542, approximately 0.902.">
            <a:extLst>
              <a:ext uri="{FF2B5EF4-FFF2-40B4-BE49-F238E27FC236}">
                <a16:creationId xmlns:a16="http://schemas.microsoft.com/office/drawing/2014/main" id="{13BC06A7-964D-C1D4-6311-6F9EEA823D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0200" y="2012310"/>
            <a:ext cx="5943600" cy="180022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C3EEF3D-8513-3C7A-F399-67DBD493DBF0}"/>
                  </a:ext>
                </a:extLst>
              </p:cNvPr>
              <p:cNvSpPr txBox="1"/>
              <p:nvPr/>
            </p:nvSpPr>
            <p:spPr>
              <a:xfrm>
                <a:off x="457200" y="3831585"/>
                <a:ext cx="8229600" cy="169277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0" lang="en-US" sz="2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366092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Thus, the </a:t>
                </a:r>
                <a14:m>
                  <m:oMath xmlns:m="http://schemas.openxmlformats.org/officeDocument/2006/math">
                    <m:r>
                      <a:rPr kumimoji="0" lang="en-US" sz="2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36609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90</m:t>
                    </m:r>
                    <m:r>
                      <a:rPr kumimoji="0" lang="en-US" sz="2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36609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%</m:t>
                    </m:r>
                  </m:oMath>
                </a14:m>
                <a:r>
                  <a:rPr kumimoji="0" lang="en-US" sz="2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366092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 confidence interval for the population proportion ranges from </a:t>
                </a:r>
                <a:r>
                  <a:rPr kumimoji="0" lang="en-US" sz="2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366092"/>
                    </a:solidFill>
                    <a:effectLst/>
                    <a:uLnTx/>
                    <a:uFillTx/>
                    <a:latin typeface="Cambria Math"/>
                    <a:ea typeface="+mn-ea"/>
                    <a:cs typeface="+mn-cs"/>
                  </a:rPr>
                  <a:t>0.843</a:t>
                </a:r>
                <a:r>
                  <a:rPr kumimoji="0" lang="en-US" sz="2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366092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 to </a:t>
                </a:r>
                <a:r>
                  <a:rPr kumimoji="0" lang="en-US" sz="2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366092"/>
                    </a:solidFill>
                    <a:effectLst/>
                    <a:uLnTx/>
                    <a:uFillTx/>
                    <a:latin typeface="Cambria Math"/>
                    <a:ea typeface="+mn-ea"/>
                    <a:cs typeface="+mn-cs"/>
                  </a:rPr>
                  <a:t>0.902</a:t>
                </a:r>
                <a:r>
                  <a:rPr kumimoji="0" lang="en-US" sz="2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366092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. The confidence interval can be written mathematically using either inequality symbols or interval notation, as shown below.</a:t>
                </a:r>
                <a:endParaRPr lang="en-IN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C3EEF3D-8513-3C7A-F399-67DBD493DBF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3831585"/>
                <a:ext cx="8229600" cy="1692771"/>
              </a:xfrm>
              <a:prstGeom prst="rect">
                <a:avLst/>
              </a:prstGeom>
              <a:blipFill>
                <a:blip r:embed="rId3"/>
                <a:stretch>
                  <a:fillRect l="-1333" t="-3249" b="-8664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8.4.3: Constructing a Confidence Interval for a Population Proportion</a:t>
            </a:r>
            <a:r>
              <a:rPr lang="en-US" baseline="-25000" dirty="0"/>
              <a:t>5</a:t>
            </a:r>
            <a:endParaRPr dirty="0"/>
          </a:p>
        </p:txBody>
      </p:sp>
      <p:pic>
        <p:nvPicPr>
          <p:cNvPr id="10" name="Picture 9" descr="0.843 less than p, which is less than 0.902, or in interval notation, open parenthesis 0.843, 0.902 close parenthesis.">
            <a:extLst>
              <a:ext uri="{FF2B5EF4-FFF2-40B4-BE49-F238E27FC236}">
                <a16:creationId xmlns:a16="http://schemas.microsoft.com/office/drawing/2014/main" id="{5068317B-E8B3-BC91-AC99-75BB1EF857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2800" y="1348963"/>
            <a:ext cx="2514600" cy="1546637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1F81EEF3-703B-3F10-1F24-8147ED8EE73B}"/>
                  </a:ext>
                </a:extLst>
              </p:cNvPr>
              <p:cNvSpPr txBox="1"/>
              <p:nvPr/>
            </p:nvSpPr>
            <p:spPr>
              <a:xfrm>
                <a:off x="457200" y="2971800"/>
                <a:ext cx="8229600" cy="249299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defRPr sz="2800"/>
                </a:pPr>
                <a:r>
                  <a:rPr lang="en-IN" sz="2600" dirty="0"/>
                  <a:t>Note that these proportions are expressed as decimals, which is typical for confidence intervals. In this example, we can interpret the confidence interval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ar-AE" sz="2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ar-AE" sz="2600">
                            <a:latin typeface="Cambria Math" panose="02040503050406030204" pitchFamily="18" charset="0"/>
                          </a:rPr>
                          <m:t>0</m:t>
                        </m:r>
                        <m:r>
                          <a:rPr lang="ar-AE" sz="2600"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ar-AE" sz="2600">
                            <a:latin typeface="Cambria Math" panose="02040503050406030204" pitchFamily="18" charset="0"/>
                          </a:rPr>
                          <m:t>843</m:t>
                        </m:r>
                        <m:r>
                          <m:rPr>
                            <m:nor/>
                          </m:rPr>
                          <a:rPr lang="ar-AE" sz="2600"/>
                          <m:t>, </m:t>
                        </m:r>
                        <m:r>
                          <a:rPr lang="ar-AE" sz="2600">
                            <a:latin typeface="Cambria Math" panose="02040503050406030204" pitchFamily="18" charset="0"/>
                          </a:rPr>
                          <m:t>0</m:t>
                        </m:r>
                        <m:r>
                          <a:rPr lang="ar-AE" sz="2600"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ar-AE" sz="2600">
                            <a:latin typeface="Cambria Math" panose="02040503050406030204" pitchFamily="18" charset="0"/>
                          </a:rPr>
                          <m:t>902</m:t>
                        </m:r>
                      </m:e>
                    </m:d>
                  </m:oMath>
                </a14:m>
                <a:r>
                  <a:rPr lang="ar-AE" sz="2600" dirty="0"/>
                  <a:t> </a:t>
                </a:r>
                <a:r>
                  <a:rPr lang="en-IN" sz="2600" dirty="0"/>
                  <a:t>to mean that, with </a:t>
                </a:r>
                <a14:m>
                  <m:oMath xmlns:m="http://schemas.openxmlformats.org/officeDocument/2006/math">
                    <m:r>
                      <a:rPr lang="en-IN" sz="2600">
                        <a:latin typeface="Cambria Math" panose="02040503050406030204" pitchFamily="18" charset="0"/>
                      </a:rPr>
                      <m:t>90</m:t>
                    </m:r>
                    <m:r>
                      <a:rPr lang="en-IN" sz="2600">
                        <a:latin typeface="Cambria Math" panose="02040503050406030204" pitchFamily="18" charset="0"/>
                      </a:rPr>
                      <m:t>%</m:t>
                    </m:r>
                  </m:oMath>
                </a14:m>
                <a:r>
                  <a:rPr lang="en-IN" sz="2600" dirty="0"/>
                  <a:t> confidence, we estimate that between </a:t>
                </a:r>
                <a14:m>
                  <m:oMath xmlns:m="http://schemas.openxmlformats.org/officeDocument/2006/math">
                    <m:r>
                      <a:rPr lang="en-IN" sz="2600">
                        <a:latin typeface="Cambria Math" panose="02040503050406030204" pitchFamily="18" charset="0"/>
                      </a:rPr>
                      <m:t>84</m:t>
                    </m:r>
                    <m:r>
                      <a:rPr lang="en-IN" sz="2600">
                        <a:latin typeface="Cambria Math" panose="02040503050406030204" pitchFamily="18" charset="0"/>
                      </a:rPr>
                      <m:t>.</m:t>
                    </m:r>
                    <m:r>
                      <a:rPr lang="en-IN" sz="2600">
                        <a:latin typeface="Cambria Math" panose="02040503050406030204" pitchFamily="18" charset="0"/>
                      </a:rPr>
                      <m:t>3</m:t>
                    </m:r>
                    <m:r>
                      <a:rPr lang="en-IN" sz="2600">
                        <a:latin typeface="Cambria Math" panose="02040503050406030204" pitchFamily="18" charset="0"/>
                      </a:rPr>
                      <m:t>%</m:t>
                    </m:r>
                  </m:oMath>
                </a14:m>
                <a:r>
                  <a:rPr lang="en-IN" sz="2600" dirty="0"/>
                  <a:t> and </a:t>
                </a:r>
                <a14:m>
                  <m:oMath xmlns:m="http://schemas.openxmlformats.org/officeDocument/2006/math">
                    <m:r>
                      <a:rPr lang="en-IN" sz="2600">
                        <a:latin typeface="Cambria Math" panose="02040503050406030204" pitchFamily="18" charset="0"/>
                      </a:rPr>
                      <m:t>90</m:t>
                    </m:r>
                    <m:r>
                      <a:rPr lang="en-IN" sz="2600">
                        <a:latin typeface="Cambria Math" panose="02040503050406030204" pitchFamily="18" charset="0"/>
                      </a:rPr>
                      <m:t>.</m:t>
                    </m:r>
                    <m:r>
                      <a:rPr lang="en-IN" sz="2600">
                        <a:latin typeface="Cambria Math" panose="02040503050406030204" pitchFamily="18" charset="0"/>
                      </a:rPr>
                      <m:t>2</m:t>
                    </m:r>
                    <m:r>
                      <a:rPr lang="en-IN" sz="2600">
                        <a:latin typeface="Cambria Math" panose="02040503050406030204" pitchFamily="18" charset="0"/>
                      </a:rPr>
                      <m:t>%</m:t>
                    </m:r>
                  </m:oMath>
                </a14:m>
                <a:r>
                  <a:rPr lang="en-IN" sz="2600" dirty="0"/>
                  <a:t> of all students at this university think there is not enough parking on campus.</a:t>
                </a: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1F81EEF3-703B-3F10-1F24-8147ED8EE73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2971800"/>
                <a:ext cx="8229600" cy="2492990"/>
              </a:xfrm>
              <a:prstGeom prst="rect">
                <a:avLst/>
              </a:prstGeom>
              <a:blipFill>
                <a:blip r:embed="rId3"/>
                <a:stretch>
                  <a:fillRect l="-1333" t="-2206" r="-1630" b="-563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8385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Rounding Rule</a:t>
            </a:r>
            <a:r>
              <a:rPr lang="en-US" baseline="-25000" dirty="0"/>
              <a:t>3</a:t>
            </a:r>
            <a:endParaRPr baseline="-250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2270722"/>
          </a:xfrm>
        </p:spPr>
        <p:txBody>
          <a:bodyPr>
            <a:normAutofit/>
          </a:bodyPr>
          <a:lstStyle/>
          <a:p>
            <a:r>
              <a:rPr sz="2800" dirty="0"/>
              <a:t>When calculations involve several steps, avoid rounding at intermediate calculations. If necessary, round intermediate calculations to at least six decimal places to avoid additional rounding errors in subsequent calculations.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sz="2800" dirty="0"/>
              <a:t>Example 8.4.4: Using a TI-83/84 Plus Calculator to Find a Confidence Interval for a Population Proportion</a:t>
            </a:r>
            <a:r>
              <a:rPr lang="en-US" sz="2800" baseline="-25000" dirty="0"/>
              <a:t>1 </a:t>
            </a:r>
            <a:endParaRPr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sz="2800" dirty="0"/>
                  <a:t>In a recent study, </a:t>
                </a:r>
                <a:r>
                  <a:rPr sz="2800" dirty="0">
                    <a:latin typeface="Cambria Math"/>
                  </a:rPr>
                  <a:t>820</a:t>
                </a:r>
                <a:r>
                  <a:rPr sz="2800" dirty="0"/>
                  <a:t> American adults were surveyed and 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61%</m:t>
                    </m:r>
                  </m:oMath>
                </a14:m>
                <a:r>
                  <a:rPr sz="2800" dirty="0"/>
                  <a:t> said they would travel less this year for nonbusiness trips than last year. Find the 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95%</m:t>
                    </m:r>
                  </m:oMath>
                </a14:m>
                <a:r>
                  <a:rPr sz="2800" dirty="0"/>
                  <a:t> confidence interval for the true proportion of adults who said that they would travel less this year for nonbusiness trips.</a:t>
                </a: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 cstate="print"/>
                <a:stretch>
                  <a:fillRect l="-1481" t="-15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defRPr sz="3200"/>
            </a:pPr>
            <a:r>
              <a:rPr sz="2800" dirty="0"/>
              <a:t>Example 8.4.4: Using a TI-83/84 Plus Calculator to Find a Confidence Interval for a Population Proportion</a:t>
            </a:r>
            <a:r>
              <a:rPr lang="en-US" sz="2800" baseline="-25000" dirty="0"/>
              <a:t>2</a:t>
            </a:r>
            <a:endParaRPr sz="2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400" b="1" dirty="0"/>
              <a:t>Solution</a:t>
            </a:r>
          </a:p>
          <a:p>
            <a:pPr>
              <a:defRPr sz="2800"/>
            </a:pPr>
            <a:r>
              <a:rPr sz="2400" dirty="0"/>
              <a:t>We need three pieces of information to use the calculator to construct the confidence interval for the population proportion:</a:t>
            </a:r>
            <a:r>
              <a:rPr lang="en-US" sz="2400" dirty="0"/>
              <a:t> </a:t>
            </a:r>
            <a:r>
              <a:rPr lang="en-US" sz="2400" i="1" dirty="0"/>
              <a:t>n</a:t>
            </a:r>
            <a:r>
              <a:rPr sz="2400" dirty="0"/>
              <a:t>, </a:t>
            </a:r>
            <a:r>
              <a:rPr lang="en-US" sz="2400" i="1" dirty="0"/>
              <a:t>x,</a:t>
            </a:r>
            <a:r>
              <a:rPr sz="2400" dirty="0"/>
              <a:t> and the </a:t>
            </a:r>
            <a:r>
              <a:rPr sz="2400" b="1" dirty="0"/>
              <a:t>level of confidence</a:t>
            </a:r>
            <a:r>
              <a:rPr sz="2400" dirty="0"/>
              <a:t>. From the problem, we know that</a:t>
            </a:r>
            <a:r>
              <a:rPr lang="en-US" sz="2400" dirty="0"/>
              <a:t> </a:t>
            </a:r>
            <a:r>
              <a:rPr lang="en-US" sz="2400" i="1" dirty="0"/>
              <a:t>n</a:t>
            </a:r>
            <a:r>
              <a:rPr lang="en-US" sz="2400" dirty="0"/>
              <a:t> = 820</a:t>
            </a:r>
            <a:r>
              <a:rPr sz="2400" dirty="0"/>
              <a:t> and</a:t>
            </a:r>
            <a:r>
              <a:rPr lang="en-US" sz="2400" dirty="0"/>
              <a:t> </a:t>
            </a:r>
            <a:r>
              <a:rPr lang="en-US" sz="2400" i="1" dirty="0"/>
              <a:t>c</a:t>
            </a:r>
            <a:r>
              <a:rPr lang="en-US" sz="2400" dirty="0"/>
              <a:t> = 0.95.</a:t>
            </a:r>
            <a:r>
              <a:rPr sz="2400" dirty="0"/>
              <a:t> We only need to find</a:t>
            </a:r>
            <a:r>
              <a:rPr lang="en-US" sz="2400" i="1" dirty="0"/>
              <a:t> x</a:t>
            </a:r>
            <a:r>
              <a:rPr sz="2400" dirty="0"/>
              <a:t>, or the number of adults who said they would travel less this year. You should note that the calculator wants a whole number for </a:t>
            </a:r>
            <a:r>
              <a:rPr lang="en-US" sz="2400" i="1" dirty="0"/>
              <a:t>x </a:t>
            </a:r>
            <a:r>
              <a:rPr sz="2400" dirty="0"/>
              <a:t>and will return an error if you enter either a decimal or the percentage of the sample. In general, since</a:t>
            </a:r>
            <a:r>
              <a:rPr lang="en-US" sz="2400" dirty="0"/>
              <a:t> </a:t>
            </a:r>
            <a:endParaRPr sz="2400" dirty="0"/>
          </a:p>
        </p:txBody>
      </p:sp>
      <p:pic>
        <p:nvPicPr>
          <p:cNvPr id="6" name="Picture 5" descr="p hat">
            <a:extLst>
              <a:ext uri="{FF2B5EF4-FFF2-40B4-BE49-F238E27FC236}">
                <a16:creationId xmlns:a16="http://schemas.microsoft.com/office/drawing/2014/main" id="{75C8146C-F3B9-1F81-1FC2-895E2C2495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14800" y="4018128"/>
            <a:ext cx="228600" cy="390525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3B3DF574-0FF2-2D9B-8111-673933A84469}"/>
              </a:ext>
            </a:extLst>
          </p:cNvPr>
          <p:cNvSpPr txBox="1"/>
          <p:nvPr/>
        </p:nvSpPr>
        <p:spPr>
          <a:xfrm>
            <a:off x="4298154" y="4026693"/>
            <a:ext cx="444351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366092"/>
                </a:solidFill>
              </a:rPr>
              <a:t>is equivalent to the fraction of the</a:t>
            </a:r>
            <a:endParaRPr lang="en-IN" sz="24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2B745FA-8BEE-94ED-8C64-910638F58B4D}"/>
              </a:ext>
            </a:extLst>
          </p:cNvPr>
          <p:cNvSpPr txBox="1"/>
          <p:nvPr/>
        </p:nvSpPr>
        <p:spPr>
          <a:xfrm>
            <a:off x="459677" y="4436571"/>
            <a:ext cx="57887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sample that has the characteristic of interest,</a:t>
            </a:r>
            <a:endParaRPr lang="en-IN" sz="2400" dirty="0"/>
          </a:p>
        </p:txBody>
      </p:sp>
      <p:pic>
        <p:nvPicPr>
          <p:cNvPr id="13" name="Picture 12" descr="p hat equals to x divided by n,">
            <a:extLst>
              <a:ext uri="{FF2B5EF4-FFF2-40B4-BE49-F238E27FC236}">
                <a16:creationId xmlns:a16="http://schemas.microsoft.com/office/drawing/2014/main" id="{B3CDAF46-5173-D560-29C2-5501637079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72200" y="4298756"/>
            <a:ext cx="742391" cy="684000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6488CADE-EAA6-1A3C-CE37-AD488D0D7816}"/>
              </a:ext>
            </a:extLst>
          </p:cNvPr>
          <p:cNvSpPr txBox="1"/>
          <p:nvPr/>
        </p:nvSpPr>
        <p:spPr>
          <a:xfrm>
            <a:off x="6923227" y="4436570"/>
            <a:ext cx="107777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we can</a:t>
            </a:r>
            <a:endParaRPr lang="en-IN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2005AC2-17A3-E3AB-B1B1-4FD59A43C30C}"/>
              </a:ext>
            </a:extLst>
          </p:cNvPr>
          <p:cNvSpPr txBox="1"/>
          <p:nvPr/>
        </p:nvSpPr>
        <p:spPr>
          <a:xfrm>
            <a:off x="470916" y="4921443"/>
            <a:ext cx="82707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</a:rPr>
              <a:t>multiply both sides of this equation by 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</a:rPr>
              <a:t>n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</a:rPr>
              <a:t>to get </a:t>
            </a:r>
            <a:r>
              <a:rPr lang="en-IN" sz="2400" dirty="0">
                <a:solidFill>
                  <a:srgbClr val="366092"/>
                </a:solidFill>
              </a:rPr>
              <a:t>a formula for </a:t>
            </a:r>
            <a:r>
              <a:rPr lang="en-IN" sz="2400" i="1" dirty="0">
                <a:solidFill>
                  <a:srgbClr val="366092"/>
                </a:solidFill>
              </a:rPr>
              <a:t>x</a:t>
            </a:r>
            <a:r>
              <a:rPr lang="en-IN" sz="2400" dirty="0">
                <a:solidFill>
                  <a:srgbClr val="366092"/>
                </a:solidFill>
              </a:rPr>
              <a:t>,</a:t>
            </a:r>
            <a:endParaRPr lang="en-IN" dirty="0"/>
          </a:p>
        </p:txBody>
      </p:sp>
      <p:pic>
        <p:nvPicPr>
          <p:cNvPr id="18" name="Picture 17" descr="x equals p multiplied by n.">
            <a:extLst>
              <a:ext uri="{FF2B5EF4-FFF2-40B4-BE49-F238E27FC236}">
                <a16:creationId xmlns:a16="http://schemas.microsoft.com/office/drawing/2014/main" id="{C949976A-008E-FA19-B40D-FA7D12841E9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3400" y="5383108"/>
            <a:ext cx="983415" cy="360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8.4.1: Finding a Point Estimate for a Population Proportion</a:t>
            </a:r>
            <a:r>
              <a:rPr lang="en-US" baseline="-25000" dirty="0"/>
              <a:t>1</a:t>
            </a:r>
            <a:endParaRPr baseline="-250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/>
              <a:t>A graduate student wishes to know the proportion of American adults who speak two or more languages. He surveys </a:t>
            </a:r>
            <a:r>
              <a:rPr sz="2800">
                <a:latin typeface="Cambria Math"/>
              </a:rPr>
              <a:t>565</a:t>
            </a:r>
            <a:r>
              <a:rPr sz="2800"/>
              <a:t> randomly selected American adults and finds that </a:t>
            </a:r>
            <a:r>
              <a:rPr sz="2800">
                <a:latin typeface="Cambria Math"/>
              </a:rPr>
              <a:t>226</a:t>
            </a:r>
            <a:r>
              <a:rPr sz="2800"/>
              <a:t> speak two or more languages. Estimate the proportion of all American adults who speak two or more languages.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defRPr sz="3200"/>
            </a:pPr>
            <a:r>
              <a:rPr sz="2800" dirty="0"/>
              <a:t>Example 8.4.4: Using a TI-83/84 Plus Calculator to Find a Confidence Interval for a Population Proportion</a:t>
            </a:r>
            <a:r>
              <a:rPr lang="en-US" sz="2800" baseline="-25000" dirty="0"/>
              <a:t>3</a:t>
            </a:r>
            <a:endParaRPr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sz="2600" dirty="0">
                    <a:solidFill>
                      <a:srgbClr val="366092"/>
                    </a:solidFill>
                  </a:rPr>
                  <a:t>We were told that </a:t>
                </a:r>
                <a14:m>
                  <m:oMath xmlns:m="http://schemas.openxmlformats.org/officeDocument/2006/math">
                    <m:r>
                      <a:rPr lang="en-US" sz="2600">
                        <a:solidFill>
                          <a:srgbClr val="366092"/>
                        </a:solidFill>
                        <a:latin typeface="Cambria Math" panose="02040503050406030204" pitchFamily="18" charset="0"/>
                      </a:rPr>
                      <m:t>61</m:t>
                    </m:r>
                    <m:r>
                      <a:rPr lang="en-US" sz="2600">
                        <a:solidFill>
                          <a:srgbClr val="366092"/>
                        </a:solidFill>
                        <a:latin typeface="Cambria Math" panose="02040503050406030204" pitchFamily="18" charset="0"/>
                      </a:rPr>
                      <m:t>%</m:t>
                    </m:r>
                  </m:oMath>
                </a14:m>
                <a:r>
                  <a:rPr lang="en-US" sz="2600" dirty="0">
                    <a:solidFill>
                      <a:srgbClr val="366092"/>
                    </a:solidFill>
                  </a:rPr>
                  <a:t> of the adults </a:t>
                </a:r>
                <a:r>
                  <a:rPr kumimoji="0" lang="en-US" sz="2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366092"/>
                    </a:solidFill>
                    <a:effectLst/>
                    <a:uLnTx/>
                    <a:uFillTx/>
                    <a:latin typeface="Calibri"/>
                  </a:rPr>
                  <a:t>surveyed said they would travel less, so we can find </a:t>
                </a:r>
                <a:r>
                  <a:rPr kumimoji="0" lang="en-US" sz="2600" b="0" i="1" u="none" strike="noStrike" kern="1200" cap="none" spc="0" normalizeH="0" baseline="0" noProof="0" dirty="0">
                    <a:ln>
                      <a:noFill/>
                    </a:ln>
                    <a:solidFill>
                      <a:srgbClr val="366092"/>
                    </a:solidFill>
                    <a:effectLst/>
                    <a:uLnTx/>
                    <a:uFillTx/>
                    <a:latin typeface="Calibri"/>
                  </a:rPr>
                  <a:t>x </a:t>
                </a:r>
                <a:r>
                  <a:rPr kumimoji="0" lang="en-US" sz="2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366092"/>
                    </a:solidFill>
                    <a:effectLst/>
                    <a:uLnTx/>
                    <a:uFillTx/>
                    <a:latin typeface="Calibri"/>
                  </a:rPr>
                  <a:t>by multiplying </a:t>
                </a:r>
                <a:r>
                  <a:rPr kumimoji="0" lang="en-US" sz="2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366092"/>
                    </a:solidFill>
                    <a:effectLst/>
                    <a:uLnTx/>
                    <a:uFillTx/>
                    <a:latin typeface="Cambria Math"/>
                  </a:rPr>
                  <a:t>0.61</a:t>
                </a:r>
                <a:r>
                  <a:rPr kumimoji="0" lang="en-US" sz="2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366092"/>
                    </a:solidFill>
                    <a:effectLst/>
                    <a:uLnTx/>
                    <a:uFillTx/>
                    <a:latin typeface="Calibri"/>
                  </a:rPr>
                  <a:t> by the sample size, </a:t>
                </a:r>
                <a:r>
                  <a:rPr kumimoji="0" lang="en-US" sz="2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366092"/>
                    </a:solidFill>
                    <a:effectLst/>
                    <a:uLnTx/>
                    <a:uFillTx/>
                    <a:latin typeface="Cambria Math"/>
                  </a:rPr>
                  <a:t>820</a:t>
                </a:r>
                <a:r>
                  <a:rPr kumimoji="0" lang="en-US" sz="2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366092"/>
                    </a:solidFill>
                    <a:effectLst/>
                    <a:uLnTx/>
                    <a:uFillTx/>
                    <a:latin typeface="Calibri"/>
                  </a:rPr>
                  <a:t>, as follows.</a:t>
                </a:r>
                <a:endParaRPr sz="26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333" t="-982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5" descr="x = p hat multiplied by n which is equals to 0.61 multiplied by 820 which is equals to 500.2.">
            <a:extLst>
              <a:ext uri="{FF2B5EF4-FFF2-40B4-BE49-F238E27FC236}">
                <a16:creationId xmlns:a16="http://schemas.microsoft.com/office/drawing/2014/main" id="{D253B131-A7A9-EAA5-8499-F94F3D741D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14750" y="2297704"/>
            <a:ext cx="1714500" cy="130492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B2FCA3A-E77D-5C3F-9192-2043490144BC}"/>
              </a:ext>
            </a:extLst>
          </p:cNvPr>
          <p:cNvSpPr txBox="1"/>
          <p:nvPr/>
        </p:nvSpPr>
        <p:spPr>
          <a:xfrm>
            <a:off x="457200" y="3602629"/>
            <a:ext cx="8229600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Because we cannot enter a decimal, we must round this value to the nearest whole number. Approximately 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mbria Math"/>
                <a:ea typeface="+mn-ea"/>
                <a:cs typeface="+mn-cs"/>
              </a:rPr>
              <a:t>500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adults have the characteristic of interest, so </a:t>
            </a:r>
            <a:r>
              <a:rPr kumimoji="0" lang="en-US" sz="2600" b="0" i="1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x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= 500. To input these values into the calculator, choose option</a:t>
            </a:r>
            <a:b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b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1-PropZInt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and enter the sample statistics. The calculator results are shown below.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44148300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defRPr sz="3200"/>
            </a:pPr>
            <a:r>
              <a:rPr sz="2800" dirty="0"/>
              <a:t>Example 8.4.4: Using a TI-83/84 Plus Calculator to Find a Confidence Interval for a Population Proportion</a:t>
            </a:r>
            <a:r>
              <a:rPr lang="en-US" sz="2800" baseline="-25000" dirty="0"/>
              <a:t>4</a:t>
            </a:r>
            <a:endParaRPr sz="2800" dirty="0"/>
          </a:p>
        </p:txBody>
      </p:sp>
      <p:pic>
        <p:nvPicPr>
          <p:cNvPr id="5" name="Content Placeholder 4" descr="1-PropZInt Menu with values entered&#10;x equals 500, n equals 820 confidence level 95 then calculate">
            <a:extLst>
              <a:ext uri="{FF2B5EF4-FFF2-40B4-BE49-F238E27FC236}">
                <a16:creationId xmlns:a16="http://schemas.microsoft.com/office/drawing/2014/main" id="{512124C1-B18B-463D-A164-610A585C9DE2}"/>
              </a:ext>
            </a:extLst>
          </p:cNvPr>
          <p:cNvPicPr>
            <a:picLocks noGrp="1" noChangeAspect="1"/>
          </p:cNvPicPr>
          <p:nvPr>
            <p:ph sz="quarter" idx="1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189" y="1983707"/>
            <a:ext cx="4571622" cy="3047748"/>
          </a:xfr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defRPr sz="3200"/>
            </a:pPr>
            <a:r>
              <a:rPr sz="2800" dirty="0"/>
              <a:t>Example 8.4.4: Using a TI-83/84 Plus Calculator to Find a Confidence Interval for a Population Proportion</a:t>
            </a:r>
            <a:r>
              <a:rPr lang="en-US" sz="2800" baseline="-25000" dirty="0"/>
              <a:t>5</a:t>
            </a:r>
            <a:endParaRPr sz="2800" dirty="0"/>
          </a:p>
        </p:txBody>
      </p:sp>
      <p:pic>
        <p:nvPicPr>
          <p:cNvPr id="5" name="Content Placeholder 4" descr="1-PropZInt (.57637,.64314) with p hat equals .6097560976 and n equals 820">
            <a:extLst>
              <a:ext uri="{FF2B5EF4-FFF2-40B4-BE49-F238E27FC236}">
                <a16:creationId xmlns:a16="http://schemas.microsoft.com/office/drawing/2014/main" id="{341286B4-4E72-426C-BCF9-6CCD8012CE22}"/>
              </a:ext>
            </a:extLst>
          </p:cNvPr>
          <p:cNvPicPr>
            <a:picLocks noGrp="1" noChangeAspect="1"/>
          </p:cNvPicPr>
          <p:nvPr>
            <p:ph sz="quarter" idx="1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189" y="1983707"/>
            <a:ext cx="4571622" cy="3047748"/>
          </a:xfr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defRPr sz="3200"/>
            </a:pPr>
            <a:r>
              <a:rPr sz="2800" dirty="0"/>
              <a:t>Example 8.4.4: Using a TI-83/84 Plus Calculator to Find a Confidence Interval for a Population Proportion</a:t>
            </a:r>
            <a:r>
              <a:rPr lang="en-US" sz="2800" baseline="-25000" dirty="0"/>
              <a:t>6</a:t>
            </a:r>
            <a:endParaRPr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sz="2800" dirty="0"/>
                  <a:t>Thus, the 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95%</m:t>
                    </m:r>
                  </m:oMath>
                </a14:m>
                <a:r>
                  <a:rPr sz="2800" dirty="0"/>
                  <a:t> confidence interval for the population proportion ranges from </a:t>
                </a:r>
                <a:r>
                  <a:rPr sz="2800" dirty="0">
                    <a:latin typeface="Cambria Math"/>
                  </a:rPr>
                  <a:t>0.576</a:t>
                </a:r>
                <a:r>
                  <a:rPr sz="2800" dirty="0"/>
                  <a:t> to </a:t>
                </a:r>
                <a:r>
                  <a:rPr sz="2800" dirty="0">
                    <a:latin typeface="Cambria Math"/>
                  </a:rPr>
                  <a:t>0.643</a:t>
                </a:r>
                <a:r>
                  <a:rPr sz="2800" dirty="0"/>
                  <a:t>. The confidence interval can be written mathematically using either inequality symbols or interval notation, as follows.</a:t>
                </a: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 r="-2148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Picture 6" descr="0.576 is less than p, which is less than 0.643, or in interval notation, open parenthesis 0.576, 0.643 close parenthesis.">
            <a:extLst>
              <a:ext uri="{FF2B5EF4-FFF2-40B4-BE49-F238E27FC236}">
                <a16:creationId xmlns:a16="http://schemas.microsoft.com/office/drawing/2014/main" id="{FD4A57FF-9AC4-4BDE-0C29-0B05BD4D214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33762" y="2971800"/>
            <a:ext cx="2276475" cy="140017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9B6116EE-2C0D-927E-7D50-09D6E96C20F7}"/>
                  </a:ext>
                </a:extLst>
              </p:cNvPr>
              <p:cNvSpPr txBox="1"/>
              <p:nvPr/>
            </p:nvSpPr>
            <p:spPr>
              <a:xfrm>
                <a:off x="457200" y="4443924"/>
                <a:ext cx="8229600" cy="13849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0" lang="en-US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366092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We are </a:t>
                </a:r>
                <a14:m>
                  <m:oMath xmlns:m="http://schemas.openxmlformats.org/officeDocument/2006/math">
                    <m:r>
                      <a:rPr kumimoji="0" lang="en-US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36609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95%</m:t>
                    </m:r>
                  </m:oMath>
                </a14:m>
                <a:r>
                  <a:rPr kumimoji="0" lang="en-US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366092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 confident that the true proportion of American adults who say they will travel less this year for nonbusiness trips is between </a:t>
                </a:r>
                <a14:m>
                  <m:oMath xmlns:m="http://schemas.openxmlformats.org/officeDocument/2006/math">
                    <m:r>
                      <a:rPr kumimoji="0" lang="en-US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36609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57.6%</m:t>
                    </m:r>
                  </m:oMath>
                </a14:m>
                <a:r>
                  <a:rPr kumimoji="0" lang="en-US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366092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 and </a:t>
                </a:r>
                <a14:m>
                  <m:oMath xmlns:m="http://schemas.openxmlformats.org/officeDocument/2006/math">
                    <m:r>
                      <a:rPr kumimoji="0" lang="en-US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36609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64.3%</m:t>
                    </m:r>
                  </m:oMath>
                </a14:m>
                <a:r>
                  <a:rPr kumimoji="0" lang="en-US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366092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.</a:t>
                </a:r>
                <a:endParaRPr lang="en-IN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9B6116EE-2C0D-927E-7D50-09D6E96C20F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4443924"/>
                <a:ext cx="8229600" cy="1384995"/>
              </a:xfrm>
              <a:prstGeom prst="rect">
                <a:avLst/>
              </a:prstGeom>
              <a:blipFill>
                <a:blip r:embed="rId4"/>
                <a:stretch>
                  <a:fillRect l="-1481" t="-4405" b="-11894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Technology Tip</a:t>
            </a:r>
            <a:r>
              <a:rPr lang="en-US" baseline="-25000" dirty="0"/>
              <a:t>1</a:t>
            </a:r>
            <a:endParaRPr baseline="-250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2270722"/>
          </a:xfrm>
        </p:spPr>
        <p:txBody>
          <a:bodyPr>
            <a:normAutofit/>
          </a:bodyPr>
          <a:lstStyle/>
          <a:p>
            <a:r>
              <a:rPr sz="2800" dirty="0"/>
              <a:t>For further instructions on constructing the confidence interval using a TI-83/84 Plus calculator or other technology, please visit stat.hawkeslearning.com and navigate to </a:t>
            </a:r>
            <a:r>
              <a:rPr sz="2800" b="1" dirty="0"/>
              <a:t>Technology Instructions </a:t>
            </a:r>
            <a:r>
              <a:rPr lang="en-US" b="1" dirty="0"/>
              <a:t>→</a:t>
            </a:r>
            <a:r>
              <a:rPr sz="2800" b="1" dirty="0"/>
              <a:t> Confidence Intervals </a:t>
            </a:r>
            <a:r>
              <a:rPr lang="en-US" b="1" dirty="0"/>
              <a:t>→</a:t>
            </a:r>
            <a:r>
              <a:rPr sz="2800" b="1" dirty="0"/>
              <a:t> Proportion</a:t>
            </a:r>
            <a:r>
              <a:rPr sz="2800" dirty="0"/>
              <a:t>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t>Formula: Minimum Sample Size for Estimating a Population Proportion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522"/>
          </a:xfrm>
        </p:spPr>
        <p:txBody>
          <a:bodyPr>
            <a:normAutofit/>
          </a:bodyPr>
          <a:lstStyle/>
          <a:p>
            <a:r>
              <a:rPr sz="2800" dirty="0"/>
              <a:t>The minimum sample size required for estimating a population proportion at a given level of confidence with a particular margin of error is given by</a:t>
            </a:r>
          </a:p>
        </p:txBody>
      </p:sp>
      <p:pic>
        <p:nvPicPr>
          <p:cNvPr id="10" name="Picture 9" descr="n equals p times by open parenthesis 1 minus p close parenthesis times by the square of open parenthesis z subscript alpha divided by 2 whole divided by E close parenthesis.">
            <a:extLst>
              <a:ext uri="{FF2B5EF4-FFF2-40B4-BE49-F238E27FC236}">
                <a16:creationId xmlns:a16="http://schemas.microsoft.com/office/drawing/2014/main" id="{70872F45-308E-450C-EC9E-CB7AAE8660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43172" y="2462143"/>
            <a:ext cx="2241247" cy="936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DD9FBD8-D78A-FAE9-5203-A50B37EF5D81}"/>
              </a:ext>
            </a:extLst>
          </p:cNvPr>
          <p:cNvSpPr txBox="1"/>
          <p:nvPr/>
        </p:nvSpPr>
        <p:spPr>
          <a:xfrm>
            <a:off x="457200" y="3332500"/>
            <a:ext cx="563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where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is the population proportion,</a:t>
            </a:r>
            <a:endParaRPr lang="en-IN" dirty="0"/>
          </a:p>
        </p:txBody>
      </p:sp>
      <p:pic>
        <p:nvPicPr>
          <p:cNvPr id="12" name="Picture 11" descr="z subscript alpha divided by 2">
            <a:extLst>
              <a:ext uri="{FF2B5EF4-FFF2-40B4-BE49-F238E27FC236}">
                <a16:creationId xmlns:a16="http://schemas.microsoft.com/office/drawing/2014/main" id="{388C68F6-2B4F-CB2D-1C05-0DEAFE08A1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" y="3955257"/>
            <a:ext cx="466725" cy="4572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EC7A1B1-9D09-8A07-8089-CBE8AFBDC396}"/>
              </a:ext>
            </a:extLst>
          </p:cNvPr>
          <p:cNvSpPr txBox="1"/>
          <p:nvPr/>
        </p:nvSpPr>
        <p:spPr>
          <a:xfrm>
            <a:off x="1019937" y="3856756"/>
            <a:ext cx="68305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is the critical value for the level of confidence,</a:t>
            </a:r>
            <a:endParaRPr lang="en-IN" dirty="0"/>
          </a:p>
        </p:txBody>
      </p:sp>
      <p:pic>
        <p:nvPicPr>
          <p:cNvPr id="16" name="Picture 15" descr="c equals 1 minus alpha,">
            <a:extLst>
              <a:ext uri="{FF2B5EF4-FFF2-40B4-BE49-F238E27FC236}">
                <a16:creationId xmlns:a16="http://schemas.microsoft.com/office/drawing/2014/main" id="{DCE69659-D729-18CF-3972-E883FB694D8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2415" y="4482880"/>
            <a:ext cx="1302352" cy="3600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4618739A-C899-00D9-4758-4294E60124A9}"/>
              </a:ext>
            </a:extLst>
          </p:cNvPr>
          <p:cNvSpPr txBox="1"/>
          <p:nvPr/>
        </p:nvSpPr>
        <p:spPr>
          <a:xfrm>
            <a:off x="1816634" y="4376608"/>
            <a:ext cx="5715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such that the area under the standard</a:t>
            </a:r>
            <a:endParaRPr lang="en-IN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E3121F1-8C29-2D92-3458-701168D92632}"/>
              </a:ext>
            </a:extLst>
          </p:cNvPr>
          <p:cNvSpPr txBox="1"/>
          <p:nvPr/>
        </p:nvSpPr>
        <p:spPr>
          <a:xfrm>
            <a:off x="457200" y="4819924"/>
            <a:ext cx="53617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normal distribution to the right of</a:t>
            </a:r>
            <a:endParaRPr lang="en-IN" dirty="0"/>
          </a:p>
        </p:txBody>
      </p:sp>
      <p:pic>
        <p:nvPicPr>
          <p:cNvPr id="19" name="Picture 18" descr="z subscript alpha divided by 2 is equal to alpha divided by 2, and">
            <a:extLst>
              <a:ext uri="{FF2B5EF4-FFF2-40B4-BE49-F238E27FC236}">
                <a16:creationId xmlns:a16="http://schemas.microsoft.com/office/drawing/2014/main" id="{D6D2A0A0-6981-C0AF-B63A-5895413B964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70525" y="4687250"/>
            <a:ext cx="2990850" cy="78105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1E94096-731D-F407-837F-E251E6985C88}"/>
              </a:ext>
            </a:extLst>
          </p:cNvPr>
          <p:cNvSpPr txBox="1"/>
          <p:nvPr/>
        </p:nvSpPr>
        <p:spPr>
          <a:xfrm>
            <a:off x="457200" y="5365516"/>
            <a:ext cx="822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is the desired maximum margin of error.</a:t>
            </a:r>
            <a:endParaRPr lang="en-IN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Rounding Rule</a:t>
            </a:r>
            <a:r>
              <a:rPr lang="en-US" baseline="-25000" dirty="0"/>
              <a:t>4</a:t>
            </a:r>
            <a:endParaRPr baseline="-250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1051522"/>
          </a:xfrm>
        </p:spPr>
        <p:txBody>
          <a:bodyPr>
            <a:normAutofit/>
          </a:bodyPr>
          <a:lstStyle/>
          <a:p>
            <a:pPr>
              <a:defRPr sz="2800"/>
            </a:pPr>
            <a:r>
              <a:rPr sz="2800" dirty="0"/>
              <a:t>When calculating</a:t>
            </a:r>
            <a:r>
              <a:rPr lang="en-US" sz="2800" dirty="0"/>
              <a:t> </a:t>
            </a:r>
            <a:r>
              <a:rPr lang="en-US" sz="2800" i="1" dirty="0"/>
              <a:t>n</a:t>
            </a:r>
            <a:r>
              <a:rPr sz="2800" dirty="0"/>
              <a:t>, always round up to the next larger whole number.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sz="2400" dirty="0"/>
              <a:t>Example 8.4.5: Finding the Minimum Sample Size Needed for a Confidence Interval for a Population Proportion</a:t>
            </a:r>
            <a:r>
              <a:rPr lang="en-US" sz="2400" baseline="-25000" dirty="0"/>
              <a:t>1</a:t>
            </a:r>
            <a:endParaRPr sz="2400" baseline="-250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sz="2800" dirty="0"/>
              <a:t>What is the minimum sample size needed for a</a:t>
            </a:r>
            <a:r>
              <a:rPr lang="en-US" sz="2800" dirty="0"/>
              <a:t> 99%</a:t>
            </a:r>
            <a:r>
              <a:rPr sz="2800" dirty="0"/>
              <a:t> confidence interval for the population proportion if previous studies indicated</a:t>
            </a:r>
            <a:r>
              <a:rPr lang="en-US" sz="2800" dirty="0"/>
              <a:t> </a:t>
            </a:r>
            <a:r>
              <a:rPr lang="en-US" sz="2800" i="1" dirty="0"/>
              <a:t>p</a:t>
            </a:r>
            <a:r>
              <a:rPr lang="en-US" sz="2800" dirty="0"/>
              <a:t> ≈ 0.54</a:t>
            </a:r>
            <a:r>
              <a:rPr sz="2800" dirty="0"/>
              <a:t> and we desire no more than a</a:t>
            </a:r>
            <a:r>
              <a:rPr lang="en-US" sz="2800" dirty="0"/>
              <a:t> 2%</a:t>
            </a:r>
            <a:r>
              <a:rPr sz="2800" dirty="0"/>
              <a:t> margin of error?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Technology Tip</a:t>
            </a:r>
            <a:r>
              <a:rPr lang="en-US" baseline="-25000" dirty="0"/>
              <a:t>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975322"/>
          </a:xfrm>
        </p:spPr>
        <p:txBody>
          <a:bodyPr>
            <a:normAutofit/>
          </a:bodyPr>
          <a:lstStyle/>
          <a:p>
            <a:r>
              <a:rPr sz="2800"/>
              <a:t>The TI-83/84 Plus does not directly calculate minimum sample size for a population proportion.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defRPr sz="3200"/>
            </a:pPr>
            <a:r>
              <a:rPr sz="2400" dirty="0"/>
              <a:t>Example 8.4.5: Finding the Minimum Sample Size Needed for a Confidence Interval for a Population Proportion</a:t>
            </a:r>
            <a:r>
              <a:rPr lang="en-US" sz="2400" baseline="-25000" dirty="0"/>
              <a:t>2</a:t>
            </a:r>
            <a:endParaRPr sz="24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400" b="1" dirty="0"/>
              <a:t>Solution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D2E38D7-D5BB-883F-09EF-99B22D124FAA}"/>
              </a:ext>
            </a:extLst>
          </p:cNvPr>
          <p:cNvSpPr txBox="1"/>
          <p:nvPr/>
        </p:nvSpPr>
        <p:spPr>
          <a:xfrm>
            <a:off x="457200" y="1450848"/>
            <a:ext cx="8229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To find the minimum sample size, we need values for </a:t>
            </a:r>
            <a:r>
              <a:rPr kumimoji="0" lang="en-US" sz="2600" b="0" i="1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 </a:t>
            </a:r>
            <a:r>
              <a:rPr kumimoji="0" lang="en-US" sz="2600" b="0" i="1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 and</a:t>
            </a:r>
            <a:endParaRPr lang="en-IN" sz="2600" dirty="0"/>
          </a:p>
        </p:txBody>
      </p:sp>
      <p:pic>
        <p:nvPicPr>
          <p:cNvPr id="8" name="Picture 7" descr="z subscript alpha divided by 2.">
            <a:extLst>
              <a:ext uri="{FF2B5EF4-FFF2-40B4-BE49-F238E27FC236}">
                <a16:creationId xmlns:a16="http://schemas.microsoft.com/office/drawing/2014/main" id="{12E1F808-53C8-F38B-F497-BE65881E77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1907630"/>
            <a:ext cx="552450" cy="457200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7B4D6471-B80C-6E60-9E9C-CA9BFF74BC33}"/>
              </a:ext>
            </a:extLst>
          </p:cNvPr>
          <p:cNvSpPr txBox="1"/>
          <p:nvPr/>
        </p:nvSpPr>
        <p:spPr>
          <a:xfrm>
            <a:off x="1676400" y="1890963"/>
            <a:ext cx="61722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One way to estimate 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is from previous studies.</a:t>
            </a:r>
            <a:endParaRPr lang="en-IN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7A90A05C-75BF-D854-2B8C-2E4ED4477D7F}"/>
                  </a:ext>
                </a:extLst>
              </p:cNvPr>
              <p:cNvSpPr txBox="1"/>
              <p:nvPr/>
            </p:nvSpPr>
            <p:spPr>
              <a:xfrm>
                <a:off x="457200" y="2294837"/>
                <a:ext cx="8229600" cy="169277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0" lang="en-US" sz="2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366092"/>
                    </a:solidFill>
                    <a:effectLst/>
                    <a:uLnTx/>
                    <a:uFillTx/>
                    <a:latin typeface="Calibri"/>
                  </a:rPr>
                  <a:t>Therefore, we will use </a:t>
                </a:r>
                <a:r>
                  <a:rPr kumimoji="0" lang="en-US" sz="2600" b="0" i="1" u="none" strike="noStrike" kern="1200" cap="none" spc="0" normalizeH="0" baseline="0" noProof="0" dirty="0">
                    <a:ln>
                      <a:noFill/>
                    </a:ln>
                    <a:solidFill>
                      <a:srgbClr val="366092"/>
                    </a:solidFill>
                    <a:effectLst/>
                    <a:uLnTx/>
                    <a:uFillTx/>
                    <a:latin typeface="Calibri"/>
                  </a:rPr>
                  <a:t>p</a:t>
                </a:r>
                <a:r>
                  <a:rPr kumimoji="0" lang="en-US" sz="2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366092"/>
                    </a:solidFill>
                    <a:effectLst/>
                    <a:uLnTx/>
                    <a:uFillTx/>
                    <a:latin typeface="Calibri"/>
                  </a:rPr>
                  <a:t> ≈ 0.54 as given. Since we'd like the margin of error to be at most </a:t>
                </a:r>
                <a14:m>
                  <m:oMath xmlns:m="http://schemas.openxmlformats.org/officeDocument/2006/math">
                    <m:r>
                      <a:rPr kumimoji="0" lang="en-US" sz="2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36609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2</m:t>
                    </m:r>
                    <m:r>
                      <a:rPr kumimoji="0" lang="en-US" sz="2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36609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%</m:t>
                    </m:r>
                  </m:oMath>
                </a14:m>
                <a:r>
                  <a:rPr kumimoji="0" lang="en-US" sz="2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366092"/>
                    </a:solidFill>
                    <a:effectLst/>
                    <a:uLnTx/>
                    <a:uFillTx/>
                    <a:latin typeface="Calibri"/>
                  </a:rPr>
                  <a:t>, we convert to a decimal to have </a:t>
                </a:r>
                <a:r>
                  <a:rPr kumimoji="0" lang="en-US" sz="2600" b="0" i="1" u="none" strike="noStrike" kern="1200" cap="none" spc="0" normalizeH="0" baseline="0" noProof="0" dirty="0">
                    <a:ln>
                      <a:noFill/>
                    </a:ln>
                    <a:solidFill>
                      <a:srgbClr val="366092"/>
                    </a:solidFill>
                    <a:effectLst/>
                    <a:uLnTx/>
                    <a:uFillTx/>
                    <a:latin typeface="Calibri"/>
                  </a:rPr>
                  <a:t>E</a:t>
                </a:r>
                <a:r>
                  <a:rPr kumimoji="0" lang="en-US" sz="2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366092"/>
                    </a:solidFill>
                    <a:effectLst/>
                    <a:uLnTx/>
                    <a:uFillTx/>
                    <a:latin typeface="Calibri"/>
                  </a:rPr>
                  <a:t> = 0.02. Finally, we can look up the critical value in</a:t>
                </a:r>
              </a:p>
              <a:p>
                <a:r>
                  <a:rPr lang="en-US" sz="2600" dirty="0">
                    <a:solidFill>
                      <a:srgbClr val="366092"/>
                    </a:solidFill>
                    <a:latin typeface="Calibri"/>
                  </a:rPr>
                  <a:t>the table of critical </a:t>
                </a:r>
                <a:r>
                  <a:rPr lang="en-US" sz="2600" i="1" dirty="0">
                    <a:solidFill>
                      <a:srgbClr val="366092"/>
                    </a:solidFill>
                    <a:latin typeface="Calibri"/>
                  </a:rPr>
                  <a:t>z</a:t>
                </a:r>
                <a:r>
                  <a:rPr lang="en-US" sz="2600" dirty="0">
                    <a:solidFill>
                      <a:srgbClr val="366092"/>
                    </a:solidFill>
                    <a:latin typeface="Calibri"/>
                  </a:rPr>
                  <a:t>-values to find</a:t>
                </a:r>
                <a:endParaRPr lang="en-IN" sz="26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7A90A05C-75BF-D854-2B8C-2E4ED4477D7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2294837"/>
                <a:ext cx="8229600" cy="1692771"/>
              </a:xfrm>
              <a:prstGeom prst="rect">
                <a:avLst/>
              </a:prstGeom>
              <a:blipFill>
                <a:blip r:embed="rId3"/>
                <a:stretch>
                  <a:fillRect l="-1333" t="-2878" r="-148" b="-8633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8" name="Picture 17" descr="z subscript alpha divided by 2 equals 2.575">
            <a:extLst>
              <a:ext uri="{FF2B5EF4-FFF2-40B4-BE49-F238E27FC236}">
                <a16:creationId xmlns:a16="http://schemas.microsoft.com/office/drawing/2014/main" id="{97C200E1-A3B1-9E88-4882-669EFACC67A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57800" y="3542454"/>
            <a:ext cx="1590675" cy="4572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8.4.1: Finding a Point Estimate for a Population Proportion</a:t>
            </a:r>
            <a:r>
              <a:rPr lang="en-US" baseline="-25000" dirty="0"/>
              <a:t>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b="1" dirty="0"/>
              <a:t>Solution</a:t>
            </a:r>
          </a:p>
          <a:p>
            <a:pPr>
              <a:defRPr sz="2800"/>
            </a:pPr>
            <a:endParaRPr sz="2800" dirty="0"/>
          </a:p>
        </p:txBody>
      </p:sp>
      <p:pic>
        <p:nvPicPr>
          <p:cNvPr id="10" name="Picture 9" descr="use p hat">
            <a:extLst>
              <a:ext uri="{FF2B5EF4-FFF2-40B4-BE49-F238E27FC236}">
                <a16:creationId xmlns:a16="http://schemas.microsoft.com/office/drawing/2014/main" id="{ADFC3F55-5E60-FFCD-0528-CDA0D30B01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700" y="1632447"/>
            <a:ext cx="771525" cy="39052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72DE67C-3CC3-5DF6-E393-DE9A30E4723F}"/>
              </a:ext>
            </a:extLst>
          </p:cNvPr>
          <p:cNvSpPr txBox="1"/>
          <p:nvPr/>
        </p:nvSpPr>
        <p:spPr>
          <a:xfrm>
            <a:off x="1371600" y="1542288"/>
            <a:ext cx="3886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as a point estimate for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800" b="0" i="1" u="none" strike="noStrike" kern="1200" cap="none" spc="0" normalizeH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</a:t>
            </a:r>
            <a:endParaRPr lang="en-IN" dirty="0"/>
          </a:p>
        </p:txBody>
      </p:sp>
      <p:pic>
        <p:nvPicPr>
          <p:cNvPr id="12" name="Picture 11" descr="p hat equals to x divided by n which is equals to 226 divided by 565 which is equals to 0.4">
            <a:extLst>
              <a:ext uri="{FF2B5EF4-FFF2-40B4-BE49-F238E27FC236}">
                <a16:creationId xmlns:a16="http://schemas.microsoft.com/office/drawing/2014/main" id="{24A970E4-4C9F-641D-24D3-0570AD9557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47800" y="2022972"/>
            <a:ext cx="1110000" cy="216000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9067032-4135-5062-29C8-FF316C801339}"/>
                  </a:ext>
                </a:extLst>
              </p:cNvPr>
              <p:cNvSpPr txBox="1"/>
              <p:nvPr/>
            </p:nvSpPr>
            <p:spPr>
              <a:xfrm>
                <a:off x="451104" y="4230624"/>
                <a:ext cx="8229600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0" lang="en-US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366092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We estimate the proportion of all American adults who</a:t>
                </a:r>
              </a:p>
              <a:p>
                <a:r>
                  <a:rPr kumimoji="0" lang="en-US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366092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 speak two or more languages to be </a:t>
                </a:r>
                <a14:m>
                  <m:oMath xmlns:m="http://schemas.openxmlformats.org/officeDocument/2006/math">
                    <m:r>
                      <a:rPr kumimoji="0" lang="en-US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36609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40</m:t>
                    </m:r>
                    <m:r>
                      <a:rPr kumimoji="0" lang="en-US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36609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%</m:t>
                    </m:r>
                  </m:oMath>
                </a14:m>
                <a:r>
                  <a:rPr kumimoji="0" lang="en-US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366092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.</a:t>
                </a:r>
                <a:endParaRPr lang="en-IN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9067032-4135-5062-29C8-FF316C80133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1104" y="4230624"/>
                <a:ext cx="8229600" cy="954107"/>
              </a:xfrm>
              <a:prstGeom prst="rect">
                <a:avLst/>
              </a:prstGeom>
              <a:blipFill>
                <a:blip r:embed="rId7"/>
                <a:stretch>
                  <a:fillRect l="-1481" t="-5732" r="-148" b="-1719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E7B7F1-05EA-C6A7-FD25-0B293A12A1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99987F-403E-9EC2-C8F0-77737B5016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defRPr sz="3200"/>
            </a:pPr>
            <a:r>
              <a:rPr sz="2400" dirty="0"/>
              <a:t>Example 8.4.5: Finding the Minimum Sample Size Needed for a Confidence Interval for a Population Proportion</a:t>
            </a:r>
            <a:r>
              <a:rPr lang="en-US" sz="2400" baseline="-25000" dirty="0"/>
              <a:t>3</a:t>
            </a:r>
            <a:endParaRPr sz="2400" dirty="0"/>
          </a:p>
        </p:txBody>
      </p:sp>
      <p:pic>
        <p:nvPicPr>
          <p:cNvPr id="8" name="Picture 7" descr="n equals p times open parenthesis 1 minus p close parenthesis times square of open parenthesis z subscript alpha divided by 2 whole divided by E close parenthesis equals to 0.54 times open parenthesis 1 minus 0.54 close parenthesis times by the square of open parenthesis 2.575 divided by 0.02 which is equals to 4117.618125 which is approximately equals to 4118">
            <a:extLst>
              <a:ext uri="{FF2B5EF4-FFF2-40B4-BE49-F238E27FC236}">
                <a16:creationId xmlns:a16="http://schemas.microsoft.com/office/drawing/2014/main" id="{B5AC55FE-63ED-B67A-57FC-58184008C3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8926" y="1298138"/>
            <a:ext cx="3525195" cy="2880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1DD3261-9AA7-BA0C-D6F5-3406C25576EF}"/>
              </a:ext>
            </a:extLst>
          </p:cNvPr>
          <p:cNvSpPr txBox="1"/>
          <p:nvPr/>
        </p:nvSpPr>
        <p:spPr>
          <a:xfrm>
            <a:off x="466724" y="4267200"/>
            <a:ext cx="822960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Remembering to always round a minimum sample size up to the next larger whole number, we then need a sample size of 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mbria Math"/>
                <a:ea typeface="+mn-ea"/>
                <a:cs typeface="+mn-cs"/>
              </a:rPr>
              <a:t>4118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or larger.</a:t>
            </a:r>
            <a:endParaRPr lang="en-IN" sz="2600" dirty="0"/>
          </a:p>
        </p:txBody>
      </p:sp>
    </p:spTree>
    <p:extLst>
      <p:ext uri="{BB962C8B-B14F-4D97-AF65-F5344CB8AC3E}">
        <p14:creationId xmlns:p14="http://schemas.microsoft.com/office/powerpoint/2010/main" val="215206539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sz="2400" dirty="0"/>
              <a:t>Example 8.4.6: Finding the Minimum Sample Size, Point Estimate, and Confidence Interval for a Population Proportion</a:t>
            </a:r>
            <a:r>
              <a:rPr lang="en-US" sz="2400" baseline="-25000" dirty="0"/>
              <a:t>1</a:t>
            </a:r>
            <a:endParaRPr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 fontScale="85000" lnSpcReduction="20000"/>
              </a:bodyPr>
              <a:lstStyle/>
              <a:p>
                <a:r>
                  <a:rPr sz="2800" dirty="0"/>
                  <a:t>The state education commission wants to estimate the proportion of tenth-grade students in the state who read at or below the eighth-grade level. The commissioner of education believes that the proportion is around </a:t>
                </a:r>
                <a:r>
                  <a:rPr sz="2800" dirty="0">
                    <a:latin typeface="Cambria Math"/>
                  </a:rPr>
                  <a:t>0.21</a:t>
                </a:r>
                <a:r>
                  <a:rPr sz="2800" dirty="0"/>
                  <a:t>.</a:t>
                </a:r>
              </a:p>
              <a:p>
                <a:pPr marL="542925" indent="-542925">
                  <a:defRPr sz="2800"/>
                </a:pPr>
                <a:r>
                  <a:rPr lang="en-US" dirty="0"/>
                  <a:t>a.	</a:t>
                </a:r>
                <a:r>
                  <a:rPr sz="2800" dirty="0"/>
                  <a:t>How large a sample would be required to estimate the proportion of all tenth graders in the state who read at or below the eighth-grade level with an 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85</m:t>
                    </m:r>
                    <m:r>
                      <a:rPr>
                        <a:latin typeface="Cambria Math" panose="02040503050406030204" pitchFamily="18" charset="0"/>
                      </a:rPr>
                      <m:t>%</m:t>
                    </m:r>
                  </m:oMath>
                </a14:m>
                <a:r>
                  <a:rPr sz="2800" dirty="0"/>
                  <a:t> level of confidence and an error of at most </a:t>
                </a:r>
                <a:r>
                  <a:rPr sz="2800" dirty="0">
                    <a:latin typeface="Cambria Math"/>
                  </a:rPr>
                  <a:t>0.03</a:t>
                </a:r>
                <a:r>
                  <a:rPr sz="2800" dirty="0"/>
                  <a:t>?</a:t>
                </a:r>
              </a:p>
              <a:p>
                <a:pPr marL="542925" indent="-542925">
                  <a:defRPr sz="2800"/>
                </a:pPr>
                <a:r>
                  <a:rPr lang="en-US" sz="2800" dirty="0"/>
                  <a:t>b.	</a:t>
                </a:r>
                <a:r>
                  <a:rPr sz="2800" dirty="0"/>
                  <a:t>Suppose a sample of minimum size is chosen. Of these students, </a:t>
                </a:r>
                <a:r>
                  <a:rPr sz="2800" dirty="0">
                    <a:latin typeface="Cambria Math"/>
                  </a:rPr>
                  <a:t>84</a:t>
                </a:r>
                <a:r>
                  <a:rPr sz="2800" dirty="0"/>
                  <a:t> read at or below the eighth-grade level. Using this information, compute the sample proportion of all tenth graders reading at or below the eighth-grade level.</a:t>
                </a:r>
              </a:p>
              <a:p>
                <a:pPr marL="542925" indent="-542925">
                  <a:defRPr sz="2800"/>
                </a:pPr>
                <a:r>
                  <a:rPr lang="en-US" dirty="0"/>
                  <a:t>c.	</a:t>
                </a:r>
                <a:r>
                  <a:rPr sz="2800" dirty="0"/>
                  <a:t>Construct the 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85</m:t>
                    </m:r>
                    <m:r>
                      <a:rPr>
                        <a:latin typeface="Cambria Math" panose="02040503050406030204" pitchFamily="18" charset="0"/>
                      </a:rPr>
                      <m:t>%</m:t>
                    </m:r>
                  </m:oMath>
                </a14:m>
                <a:r>
                  <a:rPr sz="2800" dirty="0"/>
                  <a:t> confidence interval for the population proportion of tenth graders in the state reading at or below the eighth-grade level.</a:t>
                </a: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111" t="-2331" r="-1778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defRPr sz="3200"/>
            </a:pPr>
            <a:r>
              <a:rPr sz="2400" dirty="0"/>
              <a:t>Example 8.4.6: Finding the Minimum Sample Size, Point Estimate, and Confidence Interval for a Population Proportion</a:t>
            </a:r>
            <a:r>
              <a:rPr lang="en-US" sz="2400" baseline="-25000" dirty="0"/>
              <a:t>2</a:t>
            </a:r>
            <a:endParaRPr sz="24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sz="1800" b="1" dirty="0"/>
              <a:t>Solution</a:t>
            </a:r>
          </a:p>
          <a:p>
            <a:pPr marL="542925" indent="-542925">
              <a:defRPr sz="2800"/>
            </a:pPr>
            <a:r>
              <a:rPr lang="en-US" sz="2200" dirty="0"/>
              <a:t>a.	​From the problem, we know that </a:t>
            </a:r>
            <a:r>
              <a:rPr lang="en-US" sz="2200" i="1" dirty="0"/>
              <a:t>E</a:t>
            </a:r>
            <a:r>
              <a:rPr lang="en-US" sz="2200" dirty="0"/>
              <a:t> = 0.03 and </a:t>
            </a:r>
            <a:r>
              <a:rPr lang="en-US" sz="2200" i="1" dirty="0"/>
              <a:t>p</a:t>
            </a:r>
            <a:r>
              <a:rPr lang="en-US" sz="2200" dirty="0"/>
              <a:t> = 0.21. Using the table of critical </a:t>
            </a:r>
            <a:r>
              <a:rPr lang="en-US" sz="2200" i="1" dirty="0"/>
              <a:t>z</a:t>
            </a:r>
            <a:r>
              <a:rPr lang="en-US" sz="2200" dirty="0"/>
              <a:t>-values, we find that</a:t>
            </a:r>
            <a:endParaRPr sz="2200" dirty="0"/>
          </a:p>
        </p:txBody>
      </p:sp>
      <p:pic>
        <p:nvPicPr>
          <p:cNvPr id="7" name="Picture 6" descr="z subscript alpha divided by 2 equals 1.44.">
            <a:extLst>
              <a:ext uri="{FF2B5EF4-FFF2-40B4-BE49-F238E27FC236}">
                <a16:creationId xmlns:a16="http://schemas.microsoft.com/office/drawing/2014/main" id="{9CC7F5A3-3CE1-6FC0-B8CF-8298763F31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03043" y="1747237"/>
            <a:ext cx="1341000" cy="4320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ACEB75EB-F7EA-985E-24A5-059D8AC6AEF5}"/>
              </a:ext>
            </a:extLst>
          </p:cNvPr>
          <p:cNvSpPr txBox="1"/>
          <p:nvPr/>
        </p:nvSpPr>
        <p:spPr>
          <a:xfrm>
            <a:off x="6598442" y="1709856"/>
            <a:ext cx="2133600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We can now use</a:t>
            </a:r>
            <a:endParaRPr lang="en-IN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8A471FA-A5F3-0C9E-3542-C9A6A656B765}"/>
              </a:ext>
            </a:extLst>
          </p:cNvPr>
          <p:cNvSpPr txBox="1"/>
          <p:nvPr/>
        </p:nvSpPr>
        <p:spPr>
          <a:xfrm>
            <a:off x="990600" y="2061564"/>
            <a:ext cx="6400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this information to calculate the minimum sample size.</a:t>
            </a:r>
            <a:endParaRPr lang="en-IN" sz="2200" dirty="0"/>
          </a:p>
        </p:txBody>
      </p:sp>
      <p:pic>
        <p:nvPicPr>
          <p:cNvPr id="12" name="Picture 11" descr="n equals p times by open parenthesis 1 minus p close parenthesis times by the square of open parenthesis z subscript alpha divided by 2 whole divided by E close parenthesis equals to 0.21 times open parenthesis 1 minus 0.21 close parenthesis times by the square of open parenthesis 1.44 divided by 0.03 which is equals to 382.2336">
            <a:extLst>
              <a:ext uri="{FF2B5EF4-FFF2-40B4-BE49-F238E27FC236}">
                <a16:creationId xmlns:a16="http://schemas.microsoft.com/office/drawing/2014/main" id="{D4A0E63C-8409-07DF-3CE7-3E0F0986103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6054" y="2552728"/>
            <a:ext cx="2697489" cy="1944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3A1D522-F47D-4888-DD79-9C81951957B7}"/>
              </a:ext>
            </a:extLst>
          </p:cNvPr>
          <p:cNvSpPr txBox="1"/>
          <p:nvPr/>
        </p:nvSpPr>
        <p:spPr>
          <a:xfrm>
            <a:off x="457200" y="4539294"/>
            <a:ext cx="8229600" cy="11757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​        Thus, the minimum sample size required is 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mbria Math"/>
                <a:ea typeface="+mn-ea"/>
                <a:cs typeface="+mn-cs"/>
              </a:rPr>
              <a:t>383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</a:t>
            </a:r>
          </a:p>
          <a:p>
            <a:pPr marL="542925" marR="0" lvl="0" indent="-54292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 sz="2800"/>
            </a:pP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b.	To compute the sample proportion, we divide the number reading at or below the eighth-grade level by the sample size.</a:t>
            </a:r>
            <a:endParaRPr lang="en-IN" sz="220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defRPr sz="3200"/>
            </a:pPr>
            <a:r>
              <a:rPr sz="2400" dirty="0"/>
              <a:t>Example 8.4.6: Finding the Minimum Sample Size, Point Estimate, and Confidence Interval for a Population Proportion</a:t>
            </a:r>
            <a:r>
              <a:rPr lang="en-US" sz="2400" baseline="-25000" dirty="0"/>
              <a:t>3</a:t>
            </a:r>
            <a:endParaRPr sz="2400" dirty="0"/>
          </a:p>
        </p:txBody>
      </p:sp>
      <p:pic>
        <p:nvPicPr>
          <p:cNvPr id="5" name="Picture 4" descr="p hat equals x divided by n which is equals to 84 divided by 383 which is approximately 0.219321">
            <a:extLst>
              <a:ext uri="{FF2B5EF4-FFF2-40B4-BE49-F238E27FC236}">
                <a16:creationId xmlns:a16="http://schemas.microsoft.com/office/drawing/2014/main" id="{5A709250-A4BD-A413-7E89-6CBE922717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74331" y="1106663"/>
            <a:ext cx="1395337" cy="16560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6045D12-35D2-2CA5-1403-134D106F9F02}"/>
              </a:ext>
            </a:extLst>
          </p:cNvPr>
          <p:cNvSpPr txBox="1"/>
          <p:nvPr/>
        </p:nvSpPr>
        <p:spPr>
          <a:xfrm>
            <a:off x="381000" y="2819400"/>
            <a:ext cx="82296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28650" indent="-628650">
              <a:defRPr sz="2800"/>
            </a:pPr>
            <a:r>
              <a:rPr lang="en-US" sz="2400" dirty="0"/>
              <a:t>c.	To construct the confidence interval, we need to calculate the margin of error. Substituting the appropriate values into the formula, we have the following.</a:t>
            </a:r>
          </a:p>
        </p:txBody>
      </p:sp>
      <p:pic>
        <p:nvPicPr>
          <p:cNvPr id="9" name="Picture 8" descr="E equals z subscript alpha divided by 2, square root of p hat times open parenthesis 1 minus p hat close parenthesis divided by n which is equals to 1.44 square root of 0.219321 times open parenthesis 1 minus 0.219321 close parenthesis divided by 383, which approximately equals to 0.030447">
            <a:extLst>
              <a:ext uri="{FF2B5EF4-FFF2-40B4-BE49-F238E27FC236}">
                <a16:creationId xmlns:a16="http://schemas.microsoft.com/office/drawing/2014/main" id="{0A2FAE8A-4866-8E3B-6BFC-777502323B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04831" y="4076466"/>
            <a:ext cx="3534336" cy="1872000"/>
          </a:xfrm>
          <a:prstGeom prst="rect">
            <a:avLst/>
          </a:prstGeom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199A0A-6BEA-62C3-6AED-CD3CF7DD06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C8F481-9861-206D-BC88-0B49A09BCF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defRPr sz="3200"/>
            </a:pPr>
            <a:r>
              <a:rPr sz="2400" dirty="0"/>
              <a:t>Example 8.4.6: Finding the Minimum Sample Size, Point Estimate, and Confidence Interval for a Population Proportion</a:t>
            </a:r>
            <a:r>
              <a:rPr lang="en-US" sz="2400" baseline="-25000" dirty="0"/>
              <a:t>4</a:t>
            </a:r>
            <a:endParaRPr sz="2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48AC120-8B04-BB13-0AA5-0A1E574A56AB}"/>
              </a:ext>
            </a:extLst>
          </p:cNvPr>
          <p:cNvSpPr txBox="1"/>
          <p:nvPr/>
        </p:nvSpPr>
        <p:spPr>
          <a:xfrm>
            <a:off x="457200" y="1171355"/>
            <a:ext cx="8229600" cy="31208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2800"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​Notice that the margin of error we calculated is very close to the value of 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that we were willing to accept in part a. Since we used the minimum sample size calculated in part a., this is to be expected.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​Therefore, subtracting the margin of error from the sample proportion and then adding the margin of error to the sample proportion gives us the following endpoints for the confidence interval.</a:t>
            </a:r>
            <a:endParaRPr lang="en-IN" sz="2400" dirty="0"/>
          </a:p>
        </p:txBody>
      </p:sp>
      <p:pic>
        <p:nvPicPr>
          <p:cNvPr id="4" name="Picture 3" descr="Lower endpoint is p hat minus E, equals 0.219321 minus 0.030447, approximately 0.189. Upper endpoint is p hat plus E, equals 0.219321 plus 0.030447, approximately 0.250.">
            <a:extLst>
              <a:ext uri="{FF2B5EF4-FFF2-40B4-BE49-F238E27FC236}">
                <a16:creationId xmlns:a16="http://schemas.microsoft.com/office/drawing/2014/main" id="{96F893D8-0CAC-FEED-33F4-D523447FF8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1429" y="4263634"/>
            <a:ext cx="5441142" cy="165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791425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defRPr sz="3200"/>
            </a:pPr>
            <a:r>
              <a:rPr sz="2400" dirty="0"/>
              <a:t>Example 8.4.6: Finding the Minimum Sample Size, Point Estimate, and Confidence Interval for a Population Proportion</a:t>
            </a:r>
            <a:r>
              <a:rPr lang="en-US" sz="2400" baseline="-25000" dirty="0"/>
              <a:t>5</a:t>
            </a:r>
            <a:endParaRPr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sz="2600" dirty="0"/>
                  <a:t>​Thus, the </a:t>
                </a:r>
                <a14:m>
                  <m:oMath xmlns:m="http://schemas.openxmlformats.org/officeDocument/2006/math">
                    <m:r>
                      <a:rPr sz="2600">
                        <a:latin typeface="Cambria Math" panose="02040503050406030204" pitchFamily="18" charset="0"/>
                      </a:rPr>
                      <m:t>85</m:t>
                    </m:r>
                    <m:r>
                      <a:rPr sz="2600">
                        <a:latin typeface="Cambria Math" panose="02040503050406030204" pitchFamily="18" charset="0"/>
                      </a:rPr>
                      <m:t>%</m:t>
                    </m:r>
                  </m:oMath>
                </a14:m>
                <a:r>
                  <a:rPr sz="2600" dirty="0"/>
                  <a:t> confidence interval for the population proportion ranges from </a:t>
                </a:r>
                <a:r>
                  <a:rPr sz="2600" dirty="0">
                    <a:latin typeface="Cambria Math"/>
                  </a:rPr>
                  <a:t>0.189</a:t>
                </a:r>
                <a:r>
                  <a:rPr sz="2600" dirty="0"/>
                  <a:t> to </a:t>
                </a:r>
                <a:r>
                  <a:rPr sz="2600" dirty="0">
                    <a:latin typeface="Cambria Math"/>
                  </a:rPr>
                  <a:t>0.250</a:t>
                </a:r>
                <a:r>
                  <a:rPr sz="2600" dirty="0"/>
                  <a:t>. The confidence interval can be written mathematically using either inequality symbols or interval notation, as follows.</a:t>
                </a:r>
              </a:p>
              <a:p>
                <a:pPr algn="ctr">
                  <a:defRPr sz="2800"/>
                </a:pPr>
                <a:endParaRPr dirty="0"/>
              </a:p>
              <a:p>
                <a:pPr>
                  <a:defRPr sz="2800"/>
                </a:pPr>
                <a:r>
                  <a:rPr dirty="0"/>
                  <a:t>​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982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5" descr="0.189 less than p, which is less than 0.250, or in interval notation, open parenthesis 0.189, 0.250 close parenthesis.">
            <a:extLst>
              <a:ext uri="{FF2B5EF4-FFF2-40B4-BE49-F238E27FC236}">
                <a16:creationId xmlns:a16="http://schemas.microsoft.com/office/drawing/2014/main" id="{7511A027-B292-2625-0E5D-9DBE57C2CB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62082" y="2774820"/>
            <a:ext cx="2419836" cy="147600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90C1824A-E617-B8AC-10A9-9CA8BF21F14C}"/>
                  </a:ext>
                </a:extLst>
              </p:cNvPr>
              <p:cNvSpPr txBox="1"/>
              <p:nvPr/>
            </p:nvSpPr>
            <p:spPr>
              <a:xfrm>
                <a:off x="381000" y="4301389"/>
                <a:ext cx="8382000" cy="169277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600" dirty="0"/>
                  <a:t>In other words, the state education commission can be </a:t>
                </a:r>
                <a14:m>
                  <m:oMath xmlns:m="http://schemas.openxmlformats.org/officeDocument/2006/math">
                    <m:r>
                      <a:rPr lang="en-US" sz="2600">
                        <a:latin typeface="Cambria Math" panose="02040503050406030204" pitchFamily="18" charset="0"/>
                      </a:rPr>
                      <m:t>85</m:t>
                    </m:r>
                    <m:r>
                      <a:rPr lang="en-US" sz="2600">
                        <a:latin typeface="Cambria Math" panose="02040503050406030204" pitchFamily="18" charset="0"/>
                      </a:rPr>
                      <m:t>%</m:t>
                    </m:r>
                  </m:oMath>
                </a14:m>
                <a:r>
                  <a:rPr lang="en-US" sz="2600" dirty="0"/>
                  <a:t> confident that the proportion of tenth-grade students in the state who read at or below the eighth-grade level is between </a:t>
                </a:r>
                <a14:m>
                  <m:oMath xmlns:m="http://schemas.openxmlformats.org/officeDocument/2006/math">
                    <m:r>
                      <a:rPr lang="en-US" sz="2600">
                        <a:latin typeface="Cambria Math" panose="02040503050406030204" pitchFamily="18" charset="0"/>
                      </a:rPr>
                      <m:t>18</m:t>
                    </m:r>
                    <m:r>
                      <a:rPr lang="en-US" sz="260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600">
                        <a:latin typeface="Cambria Math" panose="02040503050406030204" pitchFamily="18" charset="0"/>
                      </a:rPr>
                      <m:t>9</m:t>
                    </m:r>
                    <m:r>
                      <a:rPr lang="en-US" sz="2600">
                        <a:latin typeface="Cambria Math" panose="02040503050406030204" pitchFamily="18" charset="0"/>
                      </a:rPr>
                      <m:t>%</m:t>
                    </m:r>
                  </m:oMath>
                </a14:m>
                <a:r>
                  <a:rPr lang="en-US" sz="2600" dirty="0"/>
                  <a:t> and </a:t>
                </a:r>
                <a14:m>
                  <m:oMath xmlns:m="http://schemas.openxmlformats.org/officeDocument/2006/math">
                    <m:r>
                      <a:rPr lang="en-US" sz="2600">
                        <a:latin typeface="Cambria Math" panose="02040503050406030204" pitchFamily="18" charset="0"/>
                      </a:rPr>
                      <m:t>25</m:t>
                    </m:r>
                    <m:r>
                      <a:rPr lang="en-US" sz="260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60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sz="2600">
                        <a:latin typeface="Cambria Math" panose="02040503050406030204" pitchFamily="18" charset="0"/>
                      </a:rPr>
                      <m:t>%</m:t>
                    </m:r>
                  </m:oMath>
                </a14:m>
                <a:r>
                  <a:rPr lang="en-US" sz="2600" dirty="0"/>
                  <a:t>.</a:t>
                </a:r>
                <a:endParaRPr lang="en-IN" sz="26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90C1824A-E617-B8AC-10A9-9CA8BF21F14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" y="4301389"/>
                <a:ext cx="8382000" cy="1692771"/>
              </a:xfrm>
              <a:prstGeom prst="rect">
                <a:avLst/>
              </a:prstGeom>
              <a:blipFill>
                <a:blip r:embed="rId4"/>
                <a:stretch>
                  <a:fillRect l="-1309" t="-3249" r="-1455" b="-8664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999527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Memory Booster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785322"/>
          </a:xfrm>
        </p:spPr>
        <p:txBody>
          <a:bodyPr>
            <a:normAutofit fontScale="92500" lnSpcReduction="10000"/>
          </a:bodyPr>
          <a:lstStyle/>
          <a:p>
            <a:r>
              <a:rPr sz="2800" b="1" dirty="0"/>
              <a:t>Properties of a Binomial Distribution</a:t>
            </a:r>
          </a:p>
          <a:p>
            <a:pPr marL="542925" indent="-542925">
              <a:defRPr sz="2800"/>
            </a:pPr>
            <a:r>
              <a:rPr lang="en-US" dirty="0"/>
              <a:t>1.	</a:t>
            </a:r>
            <a:r>
              <a:rPr dirty="0"/>
              <a:t>​</a:t>
            </a:r>
            <a:r>
              <a:rPr sz="2800" dirty="0"/>
              <a:t>The experiment consists of a fixed number,</a:t>
            </a:r>
            <a:r>
              <a:rPr lang="en-US" sz="2800" dirty="0"/>
              <a:t> </a:t>
            </a:r>
            <a:r>
              <a:rPr lang="en-US" sz="2800" i="1" dirty="0"/>
              <a:t>n</a:t>
            </a:r>
            <a:r>
              <a:rPr sz="2800" dirty="0"/>
              <a:t>, of identical trials.</a:t>
            </a:r>
          </a:p>
          <a:p>
            <a:pPr marL="542925" indent="-542925">
              <a:defRPr sz="2800"/>
            </a:pPr>
            <a:r>
              <a:rPr lang="en-US" sz="2800" dirty="0"/>
              <a:t>2.	</a:t>
            </a:r>
            <a:r>
              <a:rPr sz="2800" dirty="0"/>
              <a:t>Each trial is independent of the others.</a:t>
            </a:r>
          </a:p>
          <a:p>
            <a:pPr marL="542925" indent="-542925">
              <a:defRPr sz="2800"/>
            </a:pPr>
            <a:r>
              <a:rPr lang="en-US" dirty="0"/>
              <a:t>3.	</a:t>
            </a:r>
            <a:r>
              <a:rPr dirty="0"/>
              <a:t>​</a:t>
            </a:r>
            <a:r>
              <a:rPr sz="2800" dirty="0"/>
              <a:t>For each trial, there are only two possible outcomes. For counting purposes, one outcome is labeled a success, and the other a failure.</a:t>
            </a:r>
          </a:p>
          <a:p>
            <a:pPr marL="542925" indent="-542925">
              <a:defRPr sz="2800"/>
            </a:pPr>
            <a:r>
              <a:rPr lang="en-US" sz="2800" dirty="0"/>
              <a:t>4.	</a:t>
            </a:r>
            <a:r>
              <a:rPr sz="2800" dirty="0"/>
              <a:t>For every trial, the probability of getting a success is called</a:t>
            </a:r>
            <a:r>
              <a:rPr lang="en-US" sz="2800" dirty="0"/>
              <a:t> </a:t>
            </a:r>
            <a:r>
              <a:rPr lang="en-US" sz="2800" i="1" dirty="0"/>
              <a:t>p</a:t>
            </a:r>
            <a:r>
              <a:rPr sz="2800" dirty="0"/>
              <a:t>. The probability of getting a failure is then</a:t>
            </a:r>
            <a:br>
              <a:rPr lang="en-US" sz="2800" dirty="0"/>
            </a:br>
            <a:r>
              <a:rPr lang="en-US" sz="2800" dirty="0"/>
              <a:t>1 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</a:t>
            </a:r>
            <a:r>
              <a:rPr lang="en-US" sz="2800" dirty="0"/>
              <a:t> </a:t>
            </a:r>
            <a:r>
              <a:rPr lang="en-US" sz="2800" i="1" dirty="0"/>
              <a:t>p</a:t>
            </a:r>
            <a:r>
              <a:rPr lang="en-US" sz="2800" dirty="0"/>
              <a:t>.</a:t>
            </a:r>
            <a:endParaRPr sz="2800" dirty="0"/>
          </a:p>
          <a:p>
            <a:pPr marL="542925" indent="-542925">
              <a:defRPr sz="2800"/>
            </a:pPr>
            <a:r>
              <a:rPr lang="en-US" dirty="0"/>
              <a:t>5.	</a:t>
            </a:r>
            <a:r>
              <a:rPr dirty="0"/>
              <a:t>​</a:t>
            </a:r>
            <a:r>
              <a:rPr sz="2800" dirty="0"/>
              <a:t>The binomial random variable,</a:t>
            </a:r>
            <a:r>
              <a:rPr lang="en-US" sz="2800" dirty="0"/>
              <a:t> </a:t>
            </a:r>
            <a:r>
              <a:rPr lang="en-US" sz="2800" i="1" dirty="0"/>
              <a:t>X</a:t>
            </a:r>
            <a:r>
              <a:rPr sz="2800" dirty="0"/>
              <a:t>, counts the number of successes in </a:t>
            </a:r>
            <a:r>
              <a:rPr lang="en-US" sz="2800" i="1" dirty="0"/>
              <a:t>n</a:t>
            </a:r>
            <a:r>
              <a:rPr sz="2800" dirty="0"/>
              <a:t> trials.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8.4.2: Determining Whether the Sample Size Conditions are Met</a:t>
            </a:r>
            <a:r>
              <a:rPr lang="en-US" baseline="-25000" dirty="0"/>
              <a:t>1</a:t>
            </a:r>
            <a:endParaRPr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CE5D20E-F446-C4F1-01E2-8FB511360930}"/>
              </a:ext>
            </a:extLst>
          </p:cNvPr>
          <p:cNvSpPr txBox="1"/>
          <p:nvPr/>
        </p:nvSpPr>
        <p:spPr>
          <a:xfrm>
            <a:off x="428625" y="1048859"/>
            <a:ext cx="4191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366092"/>
                </a:solidFill>
              </a:rPr>
              <a:t>Determine if the conditions</a:t>
            </a:r>
            <a:endParaRPr lang="en-IN" dirty="0"/>
          </a:p>
        </p:txBody>
      </p:sp>
      <p:pic>
        <p:nvPicPr>
          <p:cNvPr id="11" name="Picture 10" descr="n multiplied by p hat greater than equals to 10 and n multiplied by 1 minus p hat greater than equals to 10,">
            <a:extLst>
              <a:ext uri="{FF2B5EF4-FFF2-40B4-BE49-F238E27FC236}">
                <a16:creationId xmlns:a16="http://schemas.microsoft.com/office/drawing/2014/main" id="{28257B7F-77FA-A1B2-BF34-8290F6B3ED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105354"/>
            <a:ext cx="3352800" cy="46672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49552B9-F952-6CBA-E7A8-2FA308AA3492}"/>
              </a:ext>
            </a:extLst>
          </p:cNvPr>
          <p:cNvSpPr txBox="1"/>
          <p:nvPr/>
        </p:nvSpPr>
        <p:spPr>
          <a:xfrm>
            <a:off x="469392" y="1460821"/>
            <a:ext cx="53218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are met for the following scenarios.</a:t>
            </a:r>
            <a:endParaRPr lang="en-IN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5507CAC-6378-54AD-9988-30F0881984C5}"/>
              </a:ext>
            </a:extLst>
          </p:cNvPr>
          <p:cNvSpPr txBox="1"/>
          <p:nvPr/>
        </p:nvSpPr>
        <p:spPr>
          <a:xfrm>
            <a:off x="457200" y="2047973"/>
            <a:ext cx="1752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42925" marR="0" lvl="0" indent="-54292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 sz="2800"/>
            </a:pPr>
            <a:r>
              <a:rPr lang="en-US" sz="2800" dirty="0">
                <a:solidFill>
                  <a:srgbClr val="366092"/>
                </a:solidFill>
                <a:latin typeface="Calibri"/>
              </a:rPr>
              <a:t>a.	</a:t>
            </a:r>
            <a:r>
              <a:rPr lang="en-US" sz="2800" i="1" dirty="0">
                <a:solidFill>
                  <a:srgbClr val="366092"/>
                </a:solidFill>
                <a:latin typeface="Calibri"/>
              </a:rPr>
              <a:t>n</a:t>
            </a:r>
            <a:r>
              <a:rPr lang="en-US" sz="2800" dirty="0">
                <a:solidFill>
                  <a:srgbClr val="366092"/>
                </a:solidFill>
                <a:latin typeface="Calibri"/>
              </a:rPr>
              <a:t> = 45,</a:t>
            </a:r>
            <a:endParaRPr kumimoji="0" lang="ar-AE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5" name="Picture 14" descr="p hat is equal to 0.18">
            <a:extLst>
              <a:ext uri="{FF2B5EF4-FFF2-40B4-BE49-F238E27FC236}">
                <a16:creationId xmlns:a16="http://schemas.microsoft.com/office/drawing/2014/main" id="{7A54EF22-8DE7-A929-A42D-413483C065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14550" y="2135981"/>
            <a:ext cx="1162050" cy="390525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56FE7511-0F31-C897-15A5-85C016F91B80}"/>
              </a:ext>
            </a:extLst>
          </p:cNvPr>
          <p:cNvSpPr txBox="1"/>
          <p:nvPr/>
        </p:nvSpPr>
        <p:spPr>
          <a:xfrm>
            <a:off x="469392" y="2589405"/>
            <a:ext cx="8141208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42925" marR="0" lvl="0" indent="-54292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 sz="2800"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b.	</a:t>
            </a:r>
            <a:r>
              <a:rPr kumimoji="0" lang="ar-AE" sz="26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​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For a randomly selected group of 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mbria Math"/>
                <a:ea typeface="+mn-ea"/>
                <a:cs typeface="+mn-cs"/>
              </a:rPr>
              <a:t>90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adults, 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mbria Math"/>
                <a:ea typeface="+mn-ea"/>
                <a:cs typeface="+mn-cs"/>
              </a:rPr>
              <a:t>34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had been administered the shingles vaccine.</a:t>
            </a:r>
            <a:endParaRPr lang="en-IN" sz="2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8.4.2: Determining Whether the Sample Size Conditions are Met</a:t>
            </a:r>
            <a:r>
              <a:rPr lang="en-US" baseline="-25000" dirty="0"/>
              <a:t>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400" b="1" dirty="0"/>
              <a:t>Solution</a:t>
            </a:r>
          </a:p>
          <a:p>
            <a:pPr marL="542925" indent="-542925">
              <a:defRPr sz="2800"/>
            </a:pPr>
            <a:r>
              <a:rPr lang="en-US" sz="2200" dirty="0"/>
              <a:t>a.	</a:t>
            </a:r>
            <a:r>
              <a:rPr sz="2200" dirty="0"/>
              <a:t>For this example we see </a:t>
            </a:r>
            <a:r>
              <a:rPr lang="en-IN" sz="2200" dirty="0"/>
              <a:t>that</a:t>
            </a:r>
            <a:r>
              <a:rPr sz="2200" dirty="0"/>
              <a:t> </a:t>
            </a:r>
            <a:endParaRPr lang="en-US" sz="2200" dirty="0"/>
          </a:p>
          <a:p>
            <a:pPr marL="514350" indent="-514350">
              <a:buFont typeface="+mj-lt"/>
              <a:buAutoNum type="alphaLcPeriod"/>
              <a:defRPr sz="2800"/>
            </a:pPr>
            <a:endParaRPr lang="en-US" sz="2200" dirty="0"/>
          </a:p>
          <a:p>
            <a:pPr marL="514350" indent="-514350">
              <a:buFont typeface="+mj-lt"/>
              <a:buAutoNum type="alphaLcPeriod"/>
              <a:defRPr sz="2800"/>
            </a:pPr>
            <a:endParaRPr lang="en-IN" sz="2200" dirty="0"/>
          </a:p>
          <a:p>
            <a:pPr marL="514350" indent="-514350">
              <a:buFont typeface="+mj-lt"/>
              <a:buAutoNum type="alphaLcPeriod"/>
              <a:defRPr sz="2800"/>
            </a:pPr>
            <a:endParaRPr lang="en-US" sz="2200" dirty="0"/>
          </a:p>
          <a:p>
            <a:pPr marL="514350" indent="-514350">
              <a:buFont typeface="+mj-lt"/>
              <a:buAutoNum type="alphaLcPeriod" startAt="2"/>
              <a:defRPr sz="2800"/>
            </a:pPr>
            <a:r>
              <a:rPr sz="2200" dirty="0"/>
              <a:t>​</a:t>
            </a:r>
          </a:p>
        </p:txBody>
      </p:sp>
      <p:pic>
        <p:nvPicPr>
          <p:cNvPr id="14" name="Picture 13" descr="45 multiplied by 0.18 is equal to 8.1 and 45 multiplied  by open parenthesis 1 minus 0.18 close parenthesis that is equal to 45 multiplied  by 0.82 which is equal to 36.9">
            <a:extLst>
              <a:ext uri="{FF2B5EF4-FFF2-40B4-BE49-F238E27FC236}">
                <a16:creationId xmlns:a16="http://schemas.microsoft.com/office/drawing/2014/main" id="{294EAD93-E7C2-0BAE-07B4-7380012049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8225" y="1913670"/>
            <a:ext cx="5181600" cy="37233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7A7D833B-6326-0AA2-D3EC-2A1195662EBC}"/>
              </a:ext>
            </a:extLst>
          </p:cNvPr>
          <p:cNvSpPr txBox="1"/>
          <p:nvPr/>
        </p:nvSpPr>
        <p:spPr>
          <a:xfrm>
            <a:off x="1001354" y="2202359"/>
            <a:ext cx="7533046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/>
            </a:pPr>
            <a:r>
              <a:rPr lang="en-US" sz="2200" dirty="0"/>
              <a:t>Since for the first equation the result 8.1 &gt; 10, the conditions are not met.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9A64AA5-DC09-3623-2C7A-C9C2887881F3}"/>
              </a:ext>
            </a:extLst>
          </p:cNvPr>
          <p:cNvSpPr txBox="1"/>
          <p:nvPr/>
        </p:nvSpPr>
        <p:spPr>
          <a:xfrm>
            <a:off x="457199" y="3074313"/>
            <a:ext cx="4267201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42925" indent="-542925"/>
            <a:r>
              <a:rPr lang="en-US" sz="2200" dirty="0"/>
              <a:t>b.	First, we need to determine </a:t>
            </a:r>
            <a:endParaRPr lang="en-IN" sz="2200" dirty="0"/>
          </a:p>
        </p:txBody>
      </p:sp>
      <p:pic>
        <p:nvPicPr>
          <p:cNvPr id="9" name="Picture 8" descr="p hat">
            <a:extLst>
              <a:ext uri="{FF2B5EF4-FFF2-40B4-BE49-F238E27FC236}">
                <a16:creationId xmlns:a16="http://schemas.microsoft.com/office/drawing/2014/main" id="{2DAACCC8-BE22-E8F3-17D9-97C0B19AC6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67200" y="3096491"/>
            <a:ext cx="304800" cy="33250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38D9487-E1D3-6029-2CCB-1AE791399CFC}"/>
              </a:ext>
            </a:extLst>
          </p:cNvPr>
          <p:cNvSpPr txBox="1"/>
          <p:nvPr/>
        </p:nvSpPr>
        <p:spPr>
          <a:xfrm>
            <a:off x="946355" y="3497759"/>
            <a:ext cx="8197645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/>
            </a:pPr>
            <a:r>
              <a:rPr lang="en-IN" sz="2200" dirty="0"/>
              <a:t>This will be the proportion of adults surveyed who had been administered the shingles vaccine. This value is</a:t>
            </a:r>
            <a:r>
              <a:rPr lang="ar-AE" sz="2200" dirty="0"/>
              <a:t> </a:t>
            </a:r>
            <a:endParaRPr lang="en-IN" sz="2200" dirty="0"/>
          </a:p>
        </p:txBody>
      </p:sp>
      <p:pic>
        <p:nvPicPr>
          <p:cNvPr id="15" name="Picture 14" descr="34 divided by 90 is equal to 0.38">
            <a:extLst>
              <a:ext uri="{FF2B5EF4-FFF2-40B4-BE49-F238E27FC236}">
                <a16:creationId xmlns:a16="http://schemas.microsoft.com/office/drawing/2014/main" id="{5C4A03E7-EB71-B2CE-6B84-995045CAB76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0" y="3810000"/>
            <a:ext cx="914400" cy="54864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4F08E54E-EB0D-1C42-6389-7B2578D13624}"/>
              </a:ext>
            </a:extLst>
          </p:cNvPr>
          <p:cNvSpPr txBox="1"/>
          <p:nvPr/>
        </p:nvSpPr>
        <p:spPr>
          <a:xfrm>
            <a:off x="961103" y="4234696"/>
            <a:ext cx="7573297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200" dirty="0"/>
              <a:t>We then compute the following:</a:t>
            </a:r>
          </a:p>
          <a:p>
            <a:pPr algn="ctr"/>
            <a:r>
              <a:rPr lang="en-US" sz="2200" dirty="0"/>
              <a:t>​</a:t>
            </a:r>
          </a:p>
          <a:p>
            <a:r>
              <a:rPr lang="en-US" sz="2200" dirty="0"/>
              <a:t>​</a:t>
            </a:r>
          </a:p>
        </p:txBody>
      </p:sp>
      <p:pic>
        <p:nvPicPr>
          <p:cNvPr id="17" name="Picture 16" descr="90 multiplied by 0.38 is equal to 34.2 and 90 multiplied by open parenthesis 1 minus 0.38 close parenthesis is equal to 90 multiplied by 0.62 that is equal to 55.8">
            <a:extLst>
              <a:ext uri="{FF2B5EF4-FFF2-40B4-BE49-F238E27FC236}">
                <a16:creationId xmlns:a16="http://schemas.microsoft.com/office/drawing/2014/main" id="{0C3B85A7-3BC3-B753-0ABF-2EEF6E5C470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72808" y="4652129"/>
            <a:ext cx="2903183" cy="690563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C295540E-85B5-CD48-8637-45DFA5EAF14D}"/>
              </a:ext>
            </a:extLst>
          </p:cNvPr>
          <p:cNvSpPr txBox="1"/>
          <p:nvPr/>
        </p:nvSpPr>
        <p:spPr>
          <a:xfrm>
            <a:off x="990600" y="5306470"/>
            <a:ext cx="7081683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200" dirty="0"/>
              <a:t>Therefore, we see that both results are greater than 10 and both conditions are met.</a:t>
            </a:r>
            <a:endParaRPr lang="en-IN" sz="2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Formula: Margin of Error of a Confidence Interval for a Population Proportion</a:t>
            </a:r>
            <a:r>
              <a:rPr lang="en-US" baseline="-25000" dirty="0"/>
              <a:t>1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66800"/>
            <a:ext cx="8229600" cy="4953000"/>
          </a:xfrm>
        </p:spPr>
        <p:txBody>
          <a:bodyPr>
            <a:normAutofit/>
          </a:bodyPr>
          <a:lstStyle/>
          <a:p>
            <a:pPr>
              <a:defRPr sz="2800"/>
            </a:pPr>
            <a:r>
              <a:rPr sz="2600" dirty="0"/>
              <a:t>When the sample taken is a simple random sample, the conditions for a binomial distribution are met, and the sample size is large enough to ensure that</a:t>
            </a:r>
          </a:p>
        </p:txBody>
      </p:sp>
      <p:pic>
        <p:nvPicPr>
          <p:cNvPr id="5" name="Picture 4" descr="n multiplied by p hat greater than or equal to 10 and">
            <a:extLst>
              <a:ext uri="{FF2B5EF4-FFF2-40B4-BE49-F238E27FC236}">
                <a16:creationId xmlns:a16="http://schemas.microsoft.com/office/drawing/2014/main" id="{27DBEA5C-C50D-0ADF-244E-566AA1774C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05537" y="1920328"/>
            <a:ext cx="1571625" cy="390525"/>
          </a:xfrm>
          <a:prstGeom prst="rect">
            <a:avLst/>
          </a:prstGeom>
        </p:spPr>
      </p:pic>
      <p:pic>
        <p:nvPicPr>
          <p:cNvPr id="7" name="Picture 6" descr="n multiplied by  1 minus p hat greater than or equal to 10 and">
            <a:extLst>
              <a:ext uri="{FF2B5EF4-FFF2-40B4-BE49-F238E27FC236}">
                <a16:creationId xmlns:a16="http://schemas.microsoft.com/office/drawing/2014/main" id="{34FF1353-26BD-F7DE-BA28-6F4BD8F552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4929" y="2305048"/>
            <a:ext cx="1762125" cy="46672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3936F9C7-493F-E6CA-142C-74D79D87A249}"/>
              </a:ext>
            </a:extLst>
          </p:cNvPr>
          <p:cNvSpPr txBox="1"/>
          <p:nvPr/>
        </p:nvSpPr>
        <p:spPr>
          <a:xfrm>
            <a:off x="2249424" y="2258568"/>
            <a:ext cx="604589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the margin of error of a confidence interval</a:t>
            </a:r>
            <a:endParaRPr lang="en-IN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A804040-6522-504F-DA2B-D06B938EEE19}"/>
              </a:ext>
            </a:extLst>
          </p:cNvPr>
          <p:cNvSpPr txBox="1"/>
          <p:nvPr/>
        </p:nvSpPr>
        <p:spPr>
          <a:xfrm>
            <a:off x="448056" y="2646461"/>
            <a:ext cx="543610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for a population proportion is given by</a:t>
            </a:r>
            <a:endParaRPr lang="en-IN" dirty="0"/>
          </a:p>
        </p:txBody>
      </p:sp>
      <p:pic>
        <p:nvPicPr>
          <p:cNvPr id="11" name="Picture 10" descr="E equals to z subscript alpha divided by 2 square root of p hat multiplied by 1 minus p hat divided by n">
            <a:extLst>
              <a:ext uri="{FF2B5EF4-FFF2-40B4-BE49-F238E27FC236}">
                <a16:creationId xmlns:a16="http://schemas.microsoft.com/office/drawing/2014/main" id="{F00D7064-C6C6-1C69-4FF2-0BB83F098DA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71800" y="3429000"/>
            <a:ext cx="2453818" cy="1008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181146-1CAB-C72A-934F-F7DDBF64E7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14EAE3-B724-8EBF-EE29-525ECA1BF3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Formula: Margin of Error of a Confidence Interval for a Population Proportion</a:t>
            </a:r>
            <a:r>
              <a:rPr lang="en-US" baseline="-25000" dirty="0"/>
              <a:t>2</a:t>
            </a:r>
            <a:endParaRPr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BFA9BB-AAF7-F3EB-2457-BBAE969A4F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66800"/>
            <a:ext cx="8229600" cy="4953000"/>
          </a:xfrm>
        </p:spPr>
        <p:txBody>
          <a:bodyPr>
            <a:normAutofit/>
          </a:bodyPr>
          <a:lstStyle/>
          <a:p>
            <a:pPr>
              <a:defRPr sz="2800"/>
            </a:pPr>
            <a:r>
              <a:rPr lang="en-US" sz="2600" dirty="0"/>
              <a:t> </a:t>
            </a:r>
            <a:endParaRPr sz="2600" dirty="0"/>
          </a:p>
        </p:txBody>
      </p:sp>
      <p:pic>
        <p:nvPicPr>
          <p:cNvPr id="6" name="Picture 5" descr="where z subscript alpha divided by 2">
            <a:extLst>
              <a:ext uri="{FF2B5EF4-FFF2-40B4-BE49-F238E27FC236}">
                <a16:creationId xmlns:a16="http://schemas.microsoft.com/office/drawing/2014/main" id="{BC973CBE-2BE2-82E2-498D-0539F69121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2239" y="1285875"/>
            <a:ext cx="1362075" cy="4572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9E61D0C-09D2-EF7C-ADF2-757604A16BFD}"/>
              </a:ext>
            </a:extLst>
          </p:cNvPr>
          <p:cNvSpPr txBox="1"/>
          <p:nvPr/>
        </p:nvSpPr>
        <p:spPr>
          <a:xfrm>
            <a:off x="1981200" y="1260157"/>
            <a:ext cx="64008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is the critical value for the level of confidence,</a:t>
            </a:r>
            <a:endParaRPr lang="en-IN" dirty="0"/>
          </a:p>
        </p:txBody>
      </p:sp>
      <p:pic>
        <p:nvPicPr>
          <p:cNvPr id="30" name="Picture 29" descr="c is equal to 1 minus alpha">
            <a:extLst>
              <a:ext uri="{FF2B5EF4-FFF2-40B4-BE49-F238E27FC236}">
                <a16:creationId xmlns:a16="http://schemas.microsoft.com/office/drawing/2014/main" id="{454F852E-FFE2-3FF6-F636-CE5AAD142E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905" y="2133600"/>
            <a:ext cx="1339338" cy="487032"/>
          </a:xfrm>
          <a:prstGeom prst="rect">
            <a:avLst/>
          </a:prstGeom>
        </p:spPr>
      </p:pic>
      <p:sp>
        <p:nvSpPr>
          <p:cNvPr id="32" name="TextBox 31">
            <a:extLst>
              <a:ext uri="{FF2B5EF4-FFF2-40B4-BE49-F238E27FC236}">
                <a16:creationId xmlns:a16="http://schemas.microsoft.com/office/drawing/2014/main" id="{424E1B50-1BB9-004A-EDB2-8C7B3D3A2EA7}"/>
              </a:ext>
            </a:extLst>
          </p:cNvPr>
          <p:cNvSpPr txBox="1"/>
          <p:nvPr/>
        </p:nvSpPr>
        <p:spPr>
          <a:xfrm>
            <a:off x="1835150" y="2134259"/>
            <a:ext cx="6324346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such that the area under the standard normal</a:t>
            </a:r>
            <a:endParaRPr lang="en-IN" sz="26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B4A324F-0E95-C8D0-4485-EEC0D56243A5}"/>
              </a:ext>
            </a:extLst>
          </p:cNvPr>
          <p:cNvSpPr txBox="1"/>
          <p:nvPr/>
        </p:nvSpPr>
        <p:spPr>
          <a:xfrm>
            <a:off x="457200" y="2905401"/>
            <a:ext cx="389534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distribution to the right of</a:t>
            </a:r>
            <a:endParaRPr lang="en-IN" dirty="0"/>
          </a:p>
        </p:txBody>
      </p:sp>
      <p:pic>
        <p:nvPicPr>
          <p:cNvPr id="8" name="Picture 7" descr="z subscript alpha divided by 2 is equal to alpha divided by 2,">
            <a:extLst>
              <a:ext uri="{FF2B5EF4-FFF2-40B4-BE49-F238E27FC236}">
                <a16:creationId xmlns:a16="http://schemas.microsoft.com/office/drawing/2014/main" id="{691206D9-3523-5788-78A9-6AD12512CF8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8616" y="2767015"/>
            <a:ext cx="2390775" cy="781050"/>
          </a:xfrm>
          <a:prstGeom prst="rect">
            <a:avLst/>
          </a:prstGeom>
        </p:spPr>
      </p:pic>
      <p:pic>
        <p:nvPicPr>
          <p:cNvPr id="10" name="Picture 9" descr="p hat">
            <a:extLst>
              <a:ext uri="{FF2B5EF4-FFF2-40B4-BE49-F238E27FC236}">
                <a16:creationId xmlns:a16="http://schemas.microsoft.com/office/drawing/2014/main" id="{C0B9D8B8-9579-B095-19EC-DAF1C36F667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1254" y="3734984"/>
            <a:ext cx="228600" cy="390525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B8B54DD9-30AF-0A61-E5FE-F676B430CEA8}"/>
              </a:ext>
            </a:extLst>
          </p:cNvPr>
          <p:cNvSpPr txBox="1"/>
          <p:nvPr/>
        </p:nvSpPr>
        <p:spPr>
          <a:xfrm>
            <a:off x="856995" y="3710508"/>
            <a:ext cx="418173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is the sample proportion, and</a:t>
            </a:r>
            <a:endParaRPr lang="en-IN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DE3B82D-352B-3D42-9C8D-F81029C56125}"/>
              </a:ext>
            </a:extLst>
          </p:cNvPr>
          <p:cNvSpPr txBox="1"/>
          <p:nvPr/>
        </p:nvSpPr>
        <p:spPr>
          <a:xfrm>
            <a:off x="533905" y="4438759"/>
            <a:ext cx="2971295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26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 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is the sample size.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2064994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Rounding Rule</a:t>
            </a:r>
            <a:r>
              <a:rPr lang="en-US" baseline="-25000" dirty="0"/>
              <a:t>1</a:t>
            </a:r>
            <a:endParaRPr baseline="-250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1813522"/>
          </a:xfrm>
        </p:spPr>
        <p:txBody>
          <a:bodyPr>
            <a:normAutofit/>
          </a:bodyPr>
          <a:lstStyle/>
          <a:p>
            <a:r>
              <a:rPr sz="2800" dirty="0"/>
              <a:t>When calculating a margin of error for a confidence interval, round to at least six decimal places to avoid additional rounding errors in the subsequent calculations of the endpoints of the confidence interval.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2263</TotalTime>
  <Words>2213</Words>
  <Application>Microsoft Office PowerPoint</Application>
  <PresentationFormat>On-screen Show (4:3)</PresentationFormat>
  <Paragraphs>133</Paragraphs>
  <Slides>35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0" baseType="lpstr">
      <vt:lpstr>Arial</vt:lpstr>
      <vt:lpstr>Cambria Math</vt:lpstr>
      <vt:lpstr>Calibri</vt:lpstr>
      <vt:lpstr>Courier New</vt:lpstr>
      <vt:lpstr>Office Theme</vt:lpstr>
      <vt:lpstr>Section 8.4</vt:lpstr>
      <vt:lpstr>Example 8.4.1: Finding a Point Estimate for a Population Proportion1</vt:lpstr>
      <vt:lpstr>Example 8.4.1: Finding a Point Estimate for a Population Proportion2</vt:lpstr>
      <vt:lpstr>Memory Booster</vt:lpstr>
      <vt:lpstr>Example 8.4.2: Determining Whether the Sample Size Conditions are Met1</vt:lpstr>
      <vt:lpstr>Example 8.4.2: Determining Whether the Sample Size Conditions are Met2</vt:lpstr>
      <vt:lpstr>Formula: Margin of Error of a Confidence Interval for a Population Proportion1</vt:lpstr>
      <vt:lpstr>Formula: Margin of Error of a Confidence Interval for a Population Proportion2</vt:lpstr>
      <vt:lpstr>Rounding Rule1</vt:lpstr>
      <vt:lpstr>Formula: Confidence Interval for a Population Proportion</vt:lpstr>
      <vt:lpstr>Rounding Rule2</vt:lpstr>
      <vt:lpstr>Example 8.4.3: Constructing a Confidence Interval for a Population Proportion1</vt:lpstr>
      <vt:lpstr>Example 8.4.3: Constructing a Confidence Interval for a Population Proportion2</vt:lpstr>
      <vt:lpstr>Example 8.4.3: Constructing a Confidence Interval for a Population Proportion3</vt:lpstr>
      <vt:lpstr>Example 8.4.3: Constructing a Confidence Interval for a Population Proportion4</vt:lpstr>
      <vt:lpstr>Example 8.4.3: Constructing a Confidence Interval for a Population Proportion5</vt:lpstr>
      <vt:lpstr>Rounding Rule3</vt:lpstr>
      <vt:lpstr>Example 8.4.4: Using a TI-83/84 Plus Calculator to Find a Confidence Interval for a Population Proportion1 </vt:lpstr>
      <vt:lpstr>Example 8.4.4: Using a TI-83/84 Plus Calculator to Find a Confidence Interval for a Population Proportion2</vt:lpstr>
      <vt:lpstr>Example 8.4.4: Using a TI-83/84 Plus Calculator to Find a Confidence Interval for a Population Proportion3</vt:lpstr>
      <vt:lpstr>Example 8.4.4: Using a TI-83/84 Plus Calculator to Find a Confidence Interval for a Population Proportion4</vt:lpstr>
      <vt:lpstr>Example 8.4.4: Using a TI-83/84 Plus Calculator to Find a Confidence Interval for a Population Proportion5</vt:lpstr>
      <vt:lpstr>Example 8.4.4: Using a TI-83/84 Plus Calculator to Find a Confidence Interval for a Population Proportion6</vt:lpstr>
      <vt:lpstr>Technology Tip1</vt:lpstr>
      <vt:lpstr>Formula: Minimum Sample Size for Estimating a Population Proportion</vt:lpstr>
      <vt:lpstr>Rounding Rule4</vt:lpstr>
      <vt:lpstr>Example 8.4.5: Finding the Minimum Sample Size Needed for a Confidence Interval for a Population Proportion1</vt:lpstr>
      <vt:lpstr>Technology Tip2</vt:lpstr>
      <vt:lpstr>Example 8.4.5: Finding the Minimum Sample Size Needed for a Confidence Interval for a Population Proportion2</vt:lpstr>
      <vt:lpstr>Example 8.4.5: Finding the Minimum Sample Size Needed for a Confidence Interval for a Population Proportion3</vt:lpstr>
      <vt:lpstr>Example 8.4.6: Finding the Minimum Sample Size, Point Estimate, and Confidence Interval for a Population Proportion1</vt:lpstr>
      <vt:lpstr>Example 8.4.6: Finding the Minimum Sample Size, Point Estimate, and Confidence Interval for a Population Proportion2</vt:lpstr>
      <vt:lpstr>Example 8.4.6: Finding the Minimum Sample Size, Point Estimate, and Confidence Interval for a Population Proportion3</vt:lpstr>
      <vt:lpstr>Example 8.4.6: Finding the Minimum Sample Size, Point Estimate, and Confidence Interval for a Population Proportion4</vt:lpstr>
      <vt:lpstr>Example 8.4.6: Finding the Minimum Sample Size, Point Estimate, and Confidence Interval for a Population Proportion5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Beginning Statistics 3rd Edition</dc:title>
  <dc:creator>Hawkes Learning</dc:creator>
  <cp:lastModifiedBy>kanthi</cp:lastModifiedBy>
  <cp:revision>307</cp:revision>
  <dcterms:created xsi:type="dcterms:W3CDTF">2013-04-26T14:43:13Z</dcterms:created>
  <dcterms:modified xsi:type="dcterms:W3CDTF">2025-08-14T13:15:13Z</dcterms:modified>
</cp:coreProperties>
</file>