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7" r:id="rId3"/>
    <p:sldId id="258" r:id="rId4"/>
    <p:sldId id="259" r:id="rId5"/>
    <p:sldId id="260" r:id="rId6"/>
    <p:sldId id="288" r:id="rId7"/>
    <p:sldId id="261" r:id="rId8"/>
    <p:sldId id="262" r:id="rId9"/>
    <p:sldId id="263" r:id="rId10"/>
    <p:sldId id="264" r:id="rId11"/>
    <p:sldId id="265" r:id="rId12"/>
    <p:sldId id="266" r:id="rId13"/>
    <p:sldId id="267" r:id="rId14"/>
    <p:sldId id="268" r:id="rId15"/>
    <p:sldId id="269" r:id="rId16"/>
    <p:sldId id="270" r:id="rId17"/>
    <p:sldId id="289" r:id="rId18"/>
    <p:sldId id="271" r:id="rId19"/>
    <p:sldId id="29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90" r:id="rId33"/>
    <p:sldId id="284" r:id="rId34"/>
    <p:sldId id="285" r:id="rId35"/>
    <p:sldId id="286" r:id="rId36"/>
    <p:sldId id="287" r:id="rId37"/>
  </p:sldIdLst>
  <p:sldSz cx="9144000" cy="6858000" type="screen4x3"/>
  <p:notesSz cx="6858000" cy="9144000"/>
  <p:embeddedFontLst>
    <p:embeddedFont>
      <p:font typeface="Cambria Math" panose="02040503050406030204" pitchFamily="18" charset="0"/>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sha"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37" autoAdjust="0"/>
    <p:restoredTop sz="94673" autoAdjust="0"/>
  </p:normalViewPr>
  <p:slideViewPr>
    <p:cSldViewPr>
      <p:cViewPr varScale="1">
        <p:scale>
          <a:sx n="101" d="100"/>
          <a:sy n="101" d="100"/>
        </p:scale>
        <p:origin x="180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2.png"/><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24.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5" Type="http://schemas.openxmlformats.org/officeDocument/2006/relationships/image" Target="../media/image28.emf"/><Relationship Id="rId4" Type="http://schemas.openxmlformats.org/officeDocument/2006/relationships/image" Target="../media/image33.png"/></Relationships>
</file>

<file path=ppt/slides/_rels/slide2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41.png"/><Relationship Id="rId1" Type="http://schemas.openxmlformats.org/officeDocument/2006/relationships/slideLayout" Target="../slideLayouts/slideLayout3.xml"/><Relationship Id="rId4" Type="http://schemas.openxmlformats.org/officeDocument/2006/relationships/image" Target="../media/image43.png"/></Relationships>
</file>

<file path=ppt/slides/_rels/slide29.xml.rels><?xml version="1.0" encoding="UTF-8" standalone="yes"?>
<Relationships xmlns="http://schemas.openxmlformats.org/package/2006/relationships"><Relationship Id="rId2" Type="http://schemas.openxmlformats.org/officeDocument/2006/relationships/image" Target="../media/image24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280.png"/><Relationship Id="rId1" Type="http://schemas.openxmlformats.org/officeDocument/2006/relationships/slideLayout" Target="../slideLayouts/slideLayout3.xml"/><Relationship Id="rId4" Type="http://schemas.openxmlformats.org/officeDocument/2006/relationships/image" Target="../media/image46.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8.3</a:t>
            </a:r>
          </a:p>
        </p:txBody>
      </p:sp>
      <p:sp>
        <p:nvSpPr>
          <p:cNvPr id="2" name="Text Placeholder 1"/>
          <p:cNvSpPr>
            <a:spLocks noGrp="1"/>
          </p:cNvSpPr>
          <p:nvPr>
            <p:ph type="body" sz="quarter" idx="10"/>
          </p:nvPr>
        </p:nvSpPr>
        <p:spPr/>
        <p:txBody>
          <a:bodyPr/>
          <a:lstStyle/>
          <a:p>
            <a:pPr algn="ctr"/>
            <a:r>
              <a:t>Estimating Population Means (Sigma Unknown)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Confidence Interval for a Population Mean</a:t>
            </a:r>
          </a:p>
        </p:txBody>
      </p:sp>
      <p:sp>
        <p:nvSpPr>
          <p:cNvPr id="3" name="Text Placeholder 2"/>
          <p:cNvSpPr>
            <a:spLocks noGrp="1"/>
          </p:cNvSpPr>
          <p:nvPr>
            <p:ph type="body" sz="quarter" idx="10"/>
          </p:nvPr>
        </p:nvSpPr>
        <p:spPr>
          <a:xfrm>
            <a:off x="457200" y="1082078"/>
            <a:ext cx="8229600" cy="3947122"/>
          </a:xfrm>
        </p:spPr>
        <p:txBody>
          <a:bodyPr>
            <a:normAutofit/>
          </a:bodyPr>
          <a:lstStyle/>
          <a:p>
            <a:r>
              <a:rPr sz="2800" dirty="0"/>
              <a:t>The confidence interval for a population mean is given by</a:t>
            </a:r>
          </a:p>
        </p:txBody>
      </p:sp>
      <p:pic>
        <p:nvPicPr>
          <p:cNvPr id="6" name="Picture 5" descr="x bar minus E is less than mu, which is less than x bar plus E, or the interval is represented as open parenthesis x bar minus E comma x bar plus E close parenthesis.">
            <a:extLst>
              <a:ext uri="{FF2B5EF4-FFF2-40B4-BE49-F238E27FC236}">
                <a16:creationId xmlns:a16="http://schemas.microsoft.com/office/drawing/2014/main" id="{D85DE758-3E31-962A-8DCF-87A71F22EAB7}"/>
              </a:ext>
            </a:extLst>
          </p:cNvPr>
          <p:cNvPicPr>
            <a:picLocks noChangeAspect="1"/>
          </p:cNvPicPr>
          <p:nvPr/>
        </p:nvPicPr>
        <p:blipFill>
          <a:blip r:embed="rId2"/>
          <a:stretch>
            <a:fillRect/>
          </a:stretch>
        </p:blipFill>
        <p:spPr>
          <a:xfrm>
            <a:off x="3403102" y="1977930"/>
            <a:ext cx="2337795" cy="1548000"/>
          </a:xfrm>
          <a:prstGeom prst="rect">
            <a:avLst/>
          </a:prstGeom>
        </p:spPr>
      </p:pic>
      <p:pic>
        <p:nvPicPr>
          <p:cNvPr id="9" name="Picture 8" descr="where x bar">
            <a:extLst>
              <a:ext uri="{FF2B5EF4-FFF2-40B4-BE49-F238E27FC236}">
                <a16:creationId xmlns:a16="http://schemas.microsoft.com/office/drawing/2014/main" id="{A3024909-2907-4D2C-BEFD-82348BF5FC12}"/>
              </a:ext>
            </a:extLst>
          </p:cNvPr>
          <p:cNvPicPr>
            <a:picLocks noChangeAspect="1"/>
          </p:cNvPicPr>
          <p:nvPr/>
        </p:nvPicPr>
        <p:blipFill>
          <a:blip r:embed="rId3"/>
          <a:stretch>
            <a:fillRect/>
          </a:stretch>
        </p:blipFill>
        <p:spPr>
          <a:xfrm>
            <a:off x="457200" y="3525930"/>
            <a:ext cx="1175800" cy="455148"/>
          </a:xfrm>
          <a:prstGeom prst="rect">
            <a:avLst/>
          </a:prstGeom>
        </p:spPr>
      </p:pic>
      <p:sp>
        <p:nvSpPr>
          <p:cNvPr id="11" name="TextBox 10">
            <a:extLst>
              <a:ext uri="{FF2B5EF4-FFF2-40B4-BE49-F238E27FC236}">
                <a16:creationId xmlns:a16="http://schemas.microsoft.com/office/drawing/2014/main" id="{5BC35151-C7F7-4A8B-AF30-28A64F2DBB1C}"/>
              </a:ext>
            </a:extLst>
          </p:cNvPr>
          <p:cNvSpPr txBox="1"/>
          <p:nvPr/>
        </p:nvSpPr>
        <p:spPr>
          <a:xfrm>
            <a:off x="1523999" y="3473709"/>
            <a:ext cx="6096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which is the point </a:t>
            </a:r>
            <a:endParaRPr lang="en-IN" sz="2800" dirty="0"/>
          </a:p>
        </p:txBody>
      </p:sp>
      <p:sp>
        <p:nvSpPr>
          <p:cNvPr id="5" name="TextBox 4">
            <a:extLst>
              <a:ext uri="{FF2B5EF4-FFF2-40B4-BE49-F238E27FC236}">
                <a16:creationId xmlns:a16="http://schemas.microsoft.com/office/drawing/2014/main" id="{CC885837-E81A-663D-57D1-D386FBE64BBB}"/>
              </a:ext>
            </a:extLst>
          </p:cNvPr>
          <p:cNvSpPr txBox="1"/>
          <p:nvPr/>
        </p:nvSpPr>
        <p:spPr>
          <a:xfrm>
            <a:off x="457199" y="3981078"/>
            <a:ext cx="8229600" cy="104028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estimate for the population mean,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1" u="none" strike="noStrike" kern="1200" cap="none" spc="0" normalizeH="0" baseline="0" noProof="0" dirty="0">
                <a:ln>
                  <a:noFill/>
                </a:ln>
                <a:solidFill>
                  <a:srgbClr val="000000"/>
                </a:solidFill>
                <a:effectLst/>
                <a:uLnTx/>
                <a:uFillTx/>
                <a:latin typeface="Calibri"/>
                <a:ea typeface="+mn-ea"/>
                <a:cs typeface="+mn-cs"/>
              </a:rPr>
              <a:t>E</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margin of error.</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dirty="0"/>
              <a:t>Round the endpoints of a confidence interval for a population mean as follows:</a:t>
            </a:r>
          </a:p>
          <a:p>
            <a:pPr marL="514350" indent="-514350">
              <a:buFont typeface="+mj-lt"/>
              <a:buChar char="•"/>
              <a:defRPr sz="2800"/>
            </a:pPr>
            <a:r>
              <a:rPr dirty="0"/>
              <a:t>​</a:t>
            </a:r>
            <a:r>
              <a:rPr sz="2800" dirty="0"/>
              <a:t>If sample data are given, round to one more decimal place than the largest number of decimal places in the given data.</a:t>
            </a:r>
          </a:p>
          <a:p>
            <a:pPr marL="514350" indent="-514350">
              <a:buFont typeface="+mj-lt"/>
              <a:buChar char="•"/>
              <a:defRPr sz="2800"/>
            </a:pPr>
            <a:r>
              <a:rPr dirty="0"/>
              <a:t>​</a:t>
            </a:r>
            <a:r>
              <a:rPr sz="2800" dirty="0"/>
              <a:t>If statistics are given, round to the same number of decimal places as given in the standard deviation or variance.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8.3.2: Constructing a Confidence Interval for a Population Mean (</a:t>
            </a:r>
            <a:r>
              <a:rPr i="1" dirty="0"/>
              <a:t>σ</a:t>
            </a:r>
            <a:r>
              <a:rPr dirty="0"/>
              <a:t> Unknown)</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dirty="0"/>
              <a:t>A marketing company wants to know the mean price of new vehicles sold in an up-and-coming area of town. Marketing strategists collected data over the past two years from all of the dealerships in the new area of town. From previous studies about new car sales, they believe that the population distribution looks somewhat like the following graph.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2</a:t>
            </a:r>
            <a:endParaRPr dirty="0"/>
          </a:p>
        </p:txBody>
      </p:sp>
      <p:pic>
        <p:nvPicPr>
          <p:cNvPr id="5" name="Content Placeholder 4" descr="The horizontal axis of the histogram is titled Price (in Dollars) and has a scale ranging from  $2500  to  $102,500  in increments of  $5000. The vertical axis is titled Frequency and has a scale ranging from  0  to  1500  in increments of  300. The histogram peaks at a price of  $22,500  with an approximate frequency of  1350. The shape of the histogram is skewed to the right with very few vehicles having sales prices above  $57,500.">
            <a:extLst>
              <a:ext uri="{FF2B5EF4-FFF2-40B4-BE49-F238E27FC236}">
                <a16:creationId xmlns:a16="http://schemas.microsoft.com/office/drawing/2014/main" id="{6ACD3B5C-F491-4DEB-8A22-F7A121B8D47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14500" y="1412081"/>
            <a:ext cx="5715000" cy="41910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simple random sample of </a:t>
                </a:r>
                <a:r>
                  <a:rPr sz="2800" dirty="0">
                    <a:latin typeface="Cambria Math"/>
                  </a:rPr>
                  <a:t>756</a:t>
                </a:r>
                <a:r>
                  <a:rPr sz="2800" dirty="0"/>
                  <a:t> cars has a mean of </a:t>
                </a:r>
                <a14:m>
                  <m:oMath xmlns:m="http://schemas.openxmlformats.org/officeDocument/2006/math">
                    <m:r>
                      <a:rPr>
                        <a:latin typeface="Cambria Math" panose="02040503050406030204" pitchFamily="18" charset="0"/>
                      </a:rPr>
                      <m:t>$27,400</m:t>
                    </m:r>
                  </m:oMath>
                </a14:m>
                <a:r>
                  <a:rPr sz="2800" dirty="0"/>
                  <a:t> with a standard deviation of </a:t>
                </a:r>
                <a14:m>
                  <m:oMath xmlns:m="http://schemas.openxmlformats.org/officeDocument/2006/math">
                    <m:r>
                      <a:rPr>
                        <a:latin typeface="Cambria Math" panose="02040503050406030204" pitchFamily="18" charset="0"/>
                      </a:rPr>
                      <m:t>$1300</m:t>
                    </m:r>
                  </m:oMath>
                </a14:m>
                <a:r>
                  <a:rPr sz="2800" dirty="0"/>
                  <a:t>. Construct a </a:t>
                </a:r>
                <a14:m>
                  <m:oMath xmlns:m="http://schemas.openxmlformats.org/officeDocument/2006/math">
                    <m:r>
                      <a:rPr>
                        <a:latin typeface="Cambria Math" panose="02040503050406030204" pitchFamily="18" charset="0"/>
                      </a:rPr>
                      <m:t>95%</m:t>
                    </m:r>
                  </m:oMath>
                </a14:m>
                <a:r>
                  <a:rPr sz="2800" dirty="0"/>
                  <a:t> confidence interval for the mean price of new cars sold in this area.</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595" r="-1704"/>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Find the point estimate.</a:t>
                </a:r>
              </a:p>
              <a:p>
                <a:pPr>
                  <a:defRPr sz="2800"/>
                </a:pPr>
                <a:r>
                  <a:rPr sz="2800" dirty="0"/>
                  <a:t>The point estimate for the population mean is the sample mean, which we are told is </a:t>
                </a:r>
                <a14:m>
                  <m:oMath xmlns:m="http://schemas.openxmlformats.org/officeDocument/2006/math">
                    <m:r>
                      <a:rPr>
                        <a:latin typeface="Cambria Math" panose="02040503050406030204" pitchFamily="18" charset="0"/>
                      </a:rPr>
                      <m:t>$27,400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a:stretch>
              </a:blipFill>
            </p:spPr>
            <p:txBody>
              <a:bodyPr/>
              <a:lstStyle/>
              <a:p>
                <a:r>
                  <a:rPr lang="en-US">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a:defRPr b="1"/>
                </a:pPr>
                <a:r>
                  <a:rPr sz="2400" dirty="0"/>
                  <a:t>Step 2: Find the margin of error.</a:t>
                </a:r>
              </a:p>
              <a:p>
                <a:pPr>
                  <a:defRPr sz="2800"/>
                </a:pPr>
                <a:r>
                  <a:rPr sz="2400" dirty="0"/>
                  <a:t>From the graph, we know that the population distribution is not guaranteed to be normal, but instead appears to be skewed to the right. However, since the sample size, </a:t>
                </a:r>
                <a:r>
                  <a:rPr lang="en-US" sz="2400" i="1" dirty="0"/>
                  <a:t>n </a:t>
                </a:r>
                <a:r>
                  <a:rPr lang="en-US" sz="2400" dirty="0"/>
                  <a:t>= 756,</a:t>
                </a:r>
                <a:r>
                  <a:rPr lang="en-US" sz="2400" i="1" dirty="0"/>
                  <a:t> </a:t>
                </a:r>
                <a:r>
                  <a:rPr sz="2400" dirty="0"/>
                  <a:t>is sufficiently large, we use the Student's </a:t>
                </a:r>
                <a:r>
                  <a:rPr lang="en-US" sz="2400" i="1" dirty="0"/>
                  <a:t>t</a:t>
                </a:r>
                <a:r>
                  <a:rPr sz="2400" dirty="0"/>
                  <a:t>-distribution to calculate the margin of error. We are told that the standard deviation of the sample is </a:t>
                </a:r>
                <a14:m>
                  <m:oMath xmlns:m="http://schemas.openxmlformats.org/officeDocument/2006/math">
                    <m:r>
                      <a:rPr sz="2400">
                        <a:latin typeface="Cambria Math" panose="02040503050406030204" pitchFamily="18" charset="0"/>
                      </a:rPr>
                      <m:t>$1300</m:t>
                    </m:r>
                  </m:oMath>
                </a14:m>
                <a:r>
                  <a:rPr sz="2400" dirty="0"/>
                  <a:t>, that is, </a:t>
                </a:r>
                <a:r>
                  <a:rPr lang="en-US" sz="2400" i="1" dirty="0"/>
                  <a:t>s </a:t>
                </a:r>
                <a:r>
                  <a:rPr lang="en-US" sz="2400" dirty="0"/>
                  <a:t>= 1300,</a:t>
                </a:r>
                <a:r>
                  <a:rPr lang="en-US" sz="2400" i="1" dirty="0"/>
                  <a:t> </a:t>
                </a:r>
                <a:r>
                  <a:rPr sz="2400" dirty="0"/>
                  <a:t>so all that remains is to find the critical </a:t>
                </a:r>
                <a:r>
                  <a:rPr lang="en-US" sz="2400" i="1" dirty="0"/>
                  <a:t>t</a:t>
                </a:r>
                <a:r>
                  <a:rPr sz="2400" dirty="0"/>
                  <a:t>-value.</a:t>
                </a:r>
              </a:p>
              <a:p>
                <a:pPr>
                  <a:defRPr sz="2800"/>
                </a:pPr>
                <a:r>
                  <a:rPr sz="2400" dirty="0"/>
                  <a:t>To find the critical </a:t>
                </a:r>
                <a:r>
                  <a:rPr lang="en-US" sz="2400" i="1" dirty="0"/>
                  <a:t>t</a:t>
                </a:r>
                <a:r>
                  <a:rPr sz="2400" dirty="0"/>
                  <a:t>-value, first note that</a:t>
                </a:r>
                <a:r>
                  <a:rPr lang="en-US" sz="2400" dirty="0"/>
                  <a:t> </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889"/>
                </a:stretch>
              </a:blipFill>
            </p:spPr>
            <p:txBody>
              <a:bodyPr/>
              <a:lstStyle/>
              <a:p>
                <a:r>
                  <a:rPr lang="en-IN">
                    <a:noFill/>
                  </a:rPr>
                  <a:t> </a:t>
                </a:r>
              </a:p>
            </p:txBody>
          </p:sp>
        </mc:Fallback>
      </mc:AlternateContent>
      <p:pic>
        <p:nvPicPr>
          <p:cNvPr id="10" name="Picture 9" descr="df is equal to n minus 1 is equal to 756 minus 1 is equal to 755">
            <a:extLst>
              <a:ext uri="{FF2B5EF4-FFF2-40B4-BE49-F238E27FC236}">
                <a16:creationId xmlns:a16="http://schemas.microsoft.com/office/drawing/2014/main" id="{D18A735B-C690-3AA1-60E8-CEEF3BE5D868}"/>
              </a:ext>
            </a:extLst>
          </p:cNvPr>
          <p:cNvPicPr>
            <a:picLocks noChangeAspect="1"/>
          </p:cNvPicPr>
          <p:nvPr/>
        </p:nvPicPr>
        <p:blipFill>
          <a:blip r:embed="rId3"/>
          <a:stretch>
            <a:fillRect/>
          </a:stretch>
        </p:blipFill>
        <p:spPr>
          <a:xfrm>
            <a:off x="542925" y="4533900"/>
            <a:ext cx="3125788" cy="419100"/>
          </a:xfrm>
          <a:prstGeom prst="rect">
            <a:avLst/>
          </a:prstGeom>
        </p:spPr>
      </p:pic>
      <p:sp>
        <p:nvSpPr>
          <p:cNvPr id="6" name="TextBox 5">
            <a:extLst>
              <a:ext uri="{FF2B5EF4-FFF2-40B4-BE49-F238E27FC236}">
                <a16:creationId xmlns:a16="http://schemas.microsoft.com/office/drawing/2014/main" id="{CF441DA8-ED7E-AE0C-D8F3-CB322A98B557}"/>
              </a:ext>
            </a:extLst>
          </p:cNvPr>
          <p:cNvSpPr txBox="1"/>
          <p:nvPr/>
        </p:nvSpPr>
        <p:spPr>
          <a:xfrm>
            <a:off x="447368" y="4895671"/>
            <a:ext cx="8001000" cy="1200329"/>
          </a:xfrm>
          <a:prstGeom prst="rect">
            <a:avLst/>
          </a:prstGeom>
          <a:noFill/>
        </p:spPr>
        <p:txBody>
          <a:bodyPr wrap="square">
            <a:spAutoFit/>
          </a:bodyPr>
          <a:lstStyle/>
          <a:p>
            <a:r>
              <a:rPr lang="en-US" sz="2400" dirty="0"/>
              <a:t>Since this value is not included in the table, we will choose </a:t>
            </a:r>
            <a:r>
              <a:rPr lang="en-US" sz="2400" dirty="0">
                <a:latin typeface="Cambria Math"/>
              </a:rPr>
              <a:t>750</a:t>
            </a:r>
            <a:r>
              <a:rPr lang="en-US" sz="2400" dirty="0"/>
              <a:t> since it is the next smaller value in the table. This will give us a conservative estimate.</a:t>
            </a:r>
            <a:endParaRPr lang="en-IN"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4325B-7119-1DE0-3E41-6AF53BDA7F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06A6B-4F6C-36F3-0548-87DF41925F34}"/>
              </a:ext>
            </a:extLst>
          </p:cNvPr>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IN" dirty="0"/>
              <a:t>)</a:t>
            </a:r>
            <a:r>
              <a:rPr lang="en-US" baseline="-25000" dirty="0"/>
              <a:t>6</a:t>
            </a:r>
            <a:endParaRPr dirty="0"/>
          </a:p>
        </p:txBody>
      </p:sp>
      <p:sp>
        <p:nvSpPr>
          <p:cNvPr id="3" name="Text Placeholder 2">
            <a:extLst>
              <a:ext uri="{FF2B5EF4-FFF2-40B4-BE49-F238E27FC236}">
                <a16:creationId xmlns:a16="http://schemas.microsoft.com/office/drawing/2014/main" id="{7420825F-FB51-7E5D-B688-FA1606A01348}"/>
              </a:ext>
            </a:extLst>
          </p:cNvPr>
          <p:cNvSpPr>
            <a:spLocks noGrp="1"/>
          </p:cNvSpPr>
          <p:nvPr>
            <p:ph type="body" sz="quarter" idx="10"/>
          </p:nvPr>
        </p:nvSpPr>
        <p:spPr/>
        <p:txBody>
          <a:bodyPr>
            <a:normAutofit/>
          </a:bodyPr>
          <a:lstStyle/>
          <a:p>
            <a:r>
              <a:rPr lang="en-US" sz="2600" dirty="0"/>
              <a:t>Hence for </a:t>
            </a:r>
            <a:r>
              <a:rPr lang="en-US" sz="2600" i="1" dirty="0"/>
              <a:t>df</a:t>
            </a:r>
            <a:r>
              <a:rPr lang="en-US" sz="2600" dirty="0"/>
              <a:t> = 750 and an area in one tail of </a:t>
            </a:r>
            <a:r>
              <a:rPr lang="en-US" sz="2600" dirty="0">
                <a:latin typeface="Cambria Math"/>
              </a:rPr>
              <a:t>0.025</a:t>
            </a:r>
            <a:r>
              <a:rPr lang="en-US" sz="2600" dirty="0"/>
              <a:t>, we obtain a critical </a:t>
            </a:r>
            <a:r>
              <a:rPr lang="en-US" sz="2600" i="1" dirty="0"/>
              <a:t>t</a:t>
            </a:r>
            <a:r>
              <a:rPr lang="en-US" sz="2600" dirty="0"/>
              <a:t>-value of </a:t>
            </a:r>
            <a:r>
              <a:rPr lang="en-US" sz="2600" dirty="0">
                <a:latin typeface="Cambria Math"/>
              </a:rPr>
              <a:t>1.963</a:t>
            </a:r>
            <a:r>
              <a:rPr lang="en-US" sz="2600" dirty="0"/>
              <a:t>. </a:t>
            </a:r>
          </a:p>
          <a:p>
            <a:r>
              <a:rPr sz="2600" dirty="0"/>
              <a:t>Substituting into the margin of error formula, we have the following.</a:t>
            </a:r>
          </a:p>
        </p:txBody>
      </p:sp>
      <p:pic>
        <p:nvPicPr>
          <p:cNvPr id="5" name="Picture 4" descr="E equals t subscript alpha divided by 2 multiplied by s divided by the square root of n. Substituting values, E equals 1.963 multiplied by 1300 divided by the square root of 756, which is approximately 92.811706&#10;">
            <a:extLst>
              <a:ext uri="{FF2B5EF4-FFF2-40B4-BE49-F238E27FC236}">
                <a16:creationId xmlns:a16="http://schemas.microsoft.com/office/drawing/2014/main" id="{696BDA58-D5ED-A02A-B70A-3213E2D8001C}"/>
              </a:ext>
            </a:extLst>
          </p:cNvPr>
          <p:cNvPicPr>
            <a:picLocks noChangeAspect="1"/>
          </p:cNvPicPr>
          <p:nvPr/>
        </p:nvPicPr>
        <p:blipFill>
          <a:blip r:embed="rId2"/>
          <a:stretch>
            <a:fillRect/>
          </a:stretch>
        </p:blipFill>
        <p:spPr>
          <a:xfrm>
            <a:off x="3267075" y="2971800"/>
            <a:ext cx="2609850" cy="2286000"/>
          </a:xfrm>
          <a:prstGeom prst="rect">
            <a:avLst/>
          </a:prstGeom>
        </p:spPr>
      </p:pic>
    </p:spTree>
    <p:extLst>
      <p:ext uri="{BB962C8B-B14F-4D97-AF65-F5344CB8AC3E}">
        <p14:creationId xmlns:p14="http://schemas.microsoft.com/office/powerpoint/2010/main" val="1114579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lang="en-IN" dirty="0"/>
              <a:t>Step 3: Subtract the margin of error from and add the margin of error to the point estimate.</a:t>
            </a:r>
          </a:p>
        </p:txBody>
      </p:sp>
      <p:pic>
        <p:nvPicPr>
          <p:cNvPr id="13" name="Picture 12" descr="lower endpoint is x bar minus E is equal to 27400 minus 92.811706 which is approximately $27307">
            <a:extLst>
              <a:ext uri="{FF2B5EF4-FFF2-40B4-BE49-F238E27FC236}">
                <a16:creationId xmlns:a16="http://schemas.microsoft.com/office/drawing/2014/main" id="{0E1D9691-7763-7F69-095A-E4DC48EF828B}"/>
              </a:ext>
            </a:extLst>
          </p:cNvPr>
          <p:cNvPicPr>
            <a:picLocks noChangeAspect="1"/>
          </p:cNvPicPr>
          <p:nvPr/>
        </p:nvPicPr>
        <p:blipFill>
          <a:blip r:embed="rId2"/>
          <a:stretch>
            <a:fillRect/>
          </a:stretch>
        </p:blipFill>
        <p:spPr>
          <a:xfrm>
            <a:off x="2438400" y="2324820"/>
            <a:ext cx="5059101" cy="792000"/>
          </a:xfrm>
          <a:prstGeom prst="rect">
            <a:avLst/>
          </a:prstGeom>
        </p:spPr>
      </p:pic>
      <p:pic>
        <p:nvPicPr>
          <p:cNvPr id="15" name="Picture 14" descr="lower endpoint is x bar plus E is equal to 27400 plus 92.811706 which is approximately $27493">
            <a:extLst>
              <a:ext uri="{FF2B5EF4-FFF2-40B4-BE49-F238E27FC236}">
                <a16:creationId xmlns:a16="http://schemas.microsoft.com/office/drawing/2014/main" id="{B21E436D-394E-7C82-DB84-76E9EB26004C}"/>
              </a:ext>
            </a:extLst>
          </p:cNvPr>
          <p:cNvPicPr>
            <a:picLocks noChangeAspect="1"/>
          </p:cNvPicPr>
          <p:nvPr/>
        </p:nvPicPr>
        <p:blipFill>
          <a:blip r:embed="rId3"/>
          <a:stretch>
            <a:fillRect/>
          </a:stretch>
        </p:blipFill>
        <p:spPr>
          <a:xfrm>
            <a:off x="2438400" y="3368587"/>
            <a:ext cx="5075267" cy="792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6B283-BA60-82CF-D1F4-B08426E87C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BF7AE-84D4-1D34-C82F-7FB0C74FD283}"/>
              </a:ext>
            </a:extLst>
          </p:cNvPr>
          <p:cNvSpPr>
            <a:spLocks noGrp="1"/>
          </p:cNvSpPr>
          <p:nvPr>
            <p:ph type="title"/>
          </p:nvPr>
        </p:nvSpPr>
        <p:spPr/>
        <p:txBody>
          <a:bodyPr>
            <a:normAutofit/>
          </a:bodyPr>
          <a:lstStyle/>
          <a:p>
            <a:pPr>
              <a:defRPr sz="3200"/>
            </a:pPr>
            <a:r>
              <a:rPr dirty="0"/>
              <a:t>Example 8.3.2: Constructing a Confidence Interval for a Population Mean (</a:t>
            </a:r>
            <a:r>
              <a:rPr i="1" dirty="0"/>
              <a:t>σ</a:t>
            </a:r>
            <a:r>
              <a:rPr dirty="0"/>
              <a:t> Unknown)</a:t>
            </a:r>
            <a:r>
              <a:rPr lang="en-US" baseline="-25000" dirty="0"/>
              <a:t>8</a:t>
            </a:r>
            <a:endParaRPr dirty="0"/>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59C4011-723C-8CEC-79B5-970C85FF9482}"/>
                  </a:ext>
                </a:extLst>
              </p:cNvPr>
              <p:cNvSpPr txBox="1"/>
              <p:nvPr/>
            </p:nvSpPr>
            <p:spPr>
              <a:xfrm>
                <a:off x="486796" y="1029287"/>
                <a:ext cx="8229600" cy="1815882"/>
              </a:xfrm>
              <a:prstGeom prst="rect">
                <a:avLst/>
              </a:prstGeom>
              <a:noFill/>
            </p:spPr>
            <p:txBody>
              <a:bodyPr wrap="square">
                <a:spAutoFit/>
              </a:bodyPr>
              <a:lstStyle/>
              <a:p>
                <a:pPr>
                  <a:defRPr sz="2800"/>
                </a:pPr>
                <a:r>
                  <a:rPr lang="en-IN" sz="2800" dirty="0"/>
                  <a:t>Thus, the </a:t>
                </a:r>
                <a14:m>
                  <m:oMath xmlns:m="http://schemas.openxmlformats.org/officeDocument/2006/math">
                    <m:r>
                      <a:rPr lang="en-IN" sz="2800">
                        <a:latin typeface="Cambria Math" panose="02040503050406030204" pitchFamily="18" charset="0"/>
                      </a:rPr>
                      <m:t>95%</m:t>
                    </m:r>
                  </m:oMath>
                </a14:m>
                <a:r>
                  <a:rPr lang="en-IN" sz="2800" dirty="0"/>
                  <a:t> confidence interval ranges from </a:t>
                </a:r>
                <a14:m>
                  <m:oMath xmlns:m="http://schemas.openxmlformats.org/officeDocument/2006/math">
                    <m:r>
                      <a:rPr lang="en-IN" sz="2800">
                        <a:latin typeface="Cambria Math" panose="02040503050406030204" pitchFamily="18" charset="0"/>
                      </a:rPr>
                      <m:t>$27,307</m:t>
                    </m:r>
                  </m:oMath>
                </a14:m>
                <a:r>
                  <a:rPr lang="en-IN" sz="2800" dirty="0"/>
                  <a:t> to </a:t>
                </a:r>
                <a14:m>
                  <m:oMath xmlns:m="http://schemas.openxmlformats.org/officeDocument/2006/math">
                    <m:r>
                      <a:rPr lang="en-IN" sz="2800">
                        <a:latin typeface="Cambria Math" panose="02040503050406030204" pitchFamily="18" charset="0"/>
                      </a:rPr>
                      <m:t>$27,493</m:t>
                    </m:r>
                  </m:oMath>
                </a14:m>
                <a:r>
                  <a:rPr lang="en-IN" sz="2800" dirty="0"/>
                  <a:t>. The confidence interval can be written mathematically using either inequality symbols or interval notation, as shown below.</a:t>
                </a:r>
              </a:p>
            </p:txBody>
          </p:sp>
        </mc:Choice>
        <mc:Fallback xmlns="">
          <p:sp>
            <p:nvSpPr>
              <p:cNvPr id="11" name="TextBox 10">
                <a:extLst>
                  <a:ext uri="{FF2B5EF4-FFF2-40B4-BE49-F238E27FC236}">
                    <a16:creationId xmlns:a16="http://schemas.microsoft.com/office/drawing/2014/main" id="{F59C4011-723C-8CEC-79B5-970C85FF9482}"/>
                  </a:ext>
                </a:extLst>
              </p:cNvPr>
              <p:cNvSpPr txBox="1">
                <a:spLocks noRot="1" noChangeAspect="1" noMove="1" noResize="1" noEditPoints="1" noAdjustHandles="1" noChangeArrowheads="1" noChangeShapeType="1" noTextEdit="1"/>
              </p:cNvSpPr>
              <p:nvPr/>
            </p:nvSpPr>
            <p:spPr>
              <a:xfrm>
                <a:off x="486796" y="1029287"/>
                <a:ext cx="8229600" cy="1815882"/>
              </a:xfrm>
              <a:prstGeom prst="rect">
                <a:avLst/>
              </a:prstGeom>
              <a:blipFill>
                <a:blip r:embed="rId2"/>
                <a:stretch>
                  <a:fillRect l="-1556" t="-3356" r="-815" b="-8725"/>
                </a:stretch>
              </a:blipFill>
            </p:spPr>
            <p:txBody>
              <a:bodyPr/>
              <a:lstStyle/>
              <a:p>
                <a:r>
                  <a:rPr lang="en-IN">
                    <a:noFill/>
                  </a:rPr>
                  <a:t> </a:t>
                </a:r>
              </a:p>
            </p:txBody>
          </p:sp>
        </mc:Fallback>
      </mc:AlternateContent>
      <p:pic>
        <p:nvPicPr>
          <p:cNvPr id="8" name="Picture 7" descr="27307 is less than mu, which is less than 27493, or the interval is represented as open parenthesis 27307 comma 27493.">
            <a:extLst>
              <a:ext uri="{FF2B5EF4-FFF2-40B4-BE49-F238E27FC236}">
                <a16:creationId xmlns:a16="http://schemas.microsoft.com/office/drawing/2014/main" id="{2BEC902F-314C-CF67-71E5-7C8B34E161F4}"/>
              </a:ext>
            </a:extLst>
          </p:cNvPr>
          <p:cNvPicPr>
            <a:picLocks noChangeAspect="1"/>
          </p:cNvPicPr>
          <p:nvPr/>
        </p:nvPicPr>
        <p:blipFill>
          <a:blip r:embed="rId3"/>
          <a:stretch>
            <a:fillRect/>
          </a:stretch>
        </p:blipFill>
        <p:spPr>
          <a:xfrm>
            <a:off x="3296671" y="2994256"/>
            <a:ext cx="2609850" cy="1400175"/>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C795906-8C36-82BC-53A3-32B5DC5E2A3B}"/>
                  </a:ext>
                </a:extLst>
              </p:cNvPr>
              <p:cNvSpPr txBox="1"/>
              <p:nvPr/>
            </p:nvSpPr>
            <p:spPr>
              <a:xfrm>
                <a:off x="486796" y="4394431"/>
                <a:ext cx="7696200" cy="1384995"/>
              </a:xfrm>
              <a:prstGeom prst="rect">
                <a:avLst/>
              </a:prstGeom>
              <a:noFill/>
            </p:spPr>
            <p:txBody>
              <a:bodyPr wrap="square">
                <a:spAutoFit/>
              </a:bodyPr>
              <a:lstStyle/>
              <a:p>
                <a:pPr>
                  <a:defRPr sz="2800"/>
                </a:pPr>
                <a:r>
                  <a:rPr lang="en-IN" sz="2800" dirty="0"/>
                  <a:t>So with </a:t>
                </a:r>
                <a14:m>
                  <m:oMath xmlns:m="http://schemas.openxmlformats.org/officeDocument/2006/math">
                    <m:r>
                      <a:rPr lang="en-IN" sz="2800">
                        <a:latin typeface="Cambria Math" panose="02040503050406030204" pitchFamily="18" charset="0"/>
                      </a:rPr>
                      <m:t>95%</m:t>
                    </m:r>
                  </m:oMath>
                </a14:m>
                <a:r>
                  <a:rPr lang="en-IN" sz="2800" dirty="0"/>
                  <a:t> confidence, we can say that the mean price of new cars sold in the area is between </a:t>
                </a:r>
                <a14:m>
                  <m:oMath xmlns:m="http://schemas.openxmlformats.org/officeDocument/2006/math">
                    <m:r>
                      <a:rPr lang="en-IN" sz="2800">
                        <a:latin typeface="Cambria Math" panose="02040503050406030204" pitchFamily="18" charset="0"/>
                      </a:rPr>
                      <m:t>$27,307</m:t>
                    </m:r>
                  </m:oMath>
                </a14:m>
                <a:r>
                  <a:rPr lang="en-IN" sz="2800" dirty="0"/>
                  <a:t> and </a:t>
                </a:r>
                <a14:m>
                  <m:oMath xmlns:m="http://schemas.openxmlformats.org/officeDocument/2006/math">
                    <m:r>
                      <a:rPr lang="en-IN" sz="2800">
                        <a:latin typeface="Cambria Math" panose="02040503050406030204" pitchFamily="18" charset="0"/>
                      </a:rPr>
                      <m:t>$27,493</m:t>
                    </m:r>
                  </m:oMath>
                </a14:m>
                <a:r>
                  <a:rPr lang="en-IN" sz="2800" dirty="0"/>
                  <a:t>.</a:t>
                </a:r>
              </a:p>
            </p:txBody>
          </p:sp>
        </mc:Choice>
        <mc:Fallback xmlns="">
          <p:sp>
            <p:nvSpPr>
              <p:cNvPr id="9" name="TextBox 8">
                <a:extLst>
                  <a:ext uri="{FF2B5EF4-FFF2-40B4-BE49-F238E27FC236}">
                    <a16:creationId xmlns:a16="http://schemas.microsoft.com/office/drawing/2014/main" id="{5C795906-8C36-82BC-53A3-32B5DC5E2A3B}"/>
                  </a:ext>
                </a:extLst>
              </p:cNvPr>
              <p:cNvSpPr txBox="1">
                <a:spLocks noRot="1" noChangeAspect="1" noMove="1" noResize="1" noEditPoints="1" noAdjustHandles="1" noChangeArrowheads="1" noChangeShapeType="1" noTextEdit="1"/>
              </p:cNvSpPr>
              <p:nvPr/>
            </p:nvSpPr>
            <p:spPr>
              <a:xfrm>
                <a:off x="486796" y="4394431"/>
                <a:ext cx="7696200" cy="1384995"/>
              </a:xfrm>
              <a:prstGeom prst="rect">
                <a:avLst/>
              </a:prstGeom>
              <a:blipFill>
                <a:blip r:embed="rId4"/>
                <a:stretch>
                  <a:fillRect l="-1664" t="-4405" r="-1109" b="-11894"/>
                </a:stretch>
              </a:blipFill>
            </p:spPr>
            <p:txBody>
              <a:bodyPr/>
              <a:lstStyle/>
              <a:p>
                <a:r>
                  <a:rPr lang="en-IN">
                    <a:noFill/>
                  </a:rPr>
                  <a:t> </a:t>
                </a:r>
              </a:p>
            </p:txBody>
          </p:sp>
        </mc:Fallback>
      </mc:AlternateContent>
    </p:spTree>
    <p:extLst>
      <p:ext uri="{BB962C8B-B14F-4D97-AF65-F5344CB8AC3E}">
        <p14:creationId xmlns:p14="http://schemas.microsoft.com/office/powerpoint/2010/main" val="792525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Margin of Error of a Confidence Interval for a Population Mean (</a:t>
            </a: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latin typeface="Calibri" panose="020F0502020204030204" pitchFamily="34" charset="0"/>
                <a:ea typeface="Calibri" panose="020F0502020204030204" pitchFamily="34" charset="0"/>
                <a:cs typeface="Calibri" panose="020F0502020204030204" pitchFamily="34" charset="0"/>
              </a:rPr>
              <a:t> </a:t>
            </a:r>
            <a:r>
              <a:rPr dirty="0"/>
              <a:t>Unknown)</a:t>
            </a:r>
          </a:p>
        </p:txBody>
      </p:sp>
      <p:sp>
        <p:nvSpPr>
          <p:cNvPr id="3" name="Text Placeholder 2"/>
          <p:cNvSpPr>
            <a:spLocks noGrp="1"/>
          </p:cNvSpPr>
          <p:nvPr>
            <p:ph type="body" sz="quarter" idx="10"/>
          </p:nvPr>
        </p:nvSpPr>
        <p:spPr>
          <a:xfrm>
            <a:off x="457200" y="1082078"/>
            <a:ext cx="8229600" cy="4328122"/>
          </a:xfrm>
        </p:spPr>
        <p:txBody>
          <a:bodyPr>
            <a:normAutofit/>
          </a:bodyPr>
          <a:lstStyle/>
          <a:p>
            <a:r>
              <a:rPr sz="2400" dirty="0"/>
              <a:t>When the population standard deviation is unknown, the sample taken is a simple random sample, and either the sample size is at least </a:t>
            </a:r>
            <a:r>
              <a:rPr sz="2400" dirty="0">
                <a:latin typeface="Cambria Math"/>
              </a:rPr>
              <a:t>30</a:t>
            </a:r>
            <a:r>
              <a:rPr sz="2400" dirty="0"/>
              <a:t> or the population distribution is approximately normal, the margin of error of a confidence interval for a population mean is given by</a:t>
            </a:r>
          </a:p>
        </p:txBody>
      </p:sp>
      <p:pic>
        <p:nvPicPr>
          <p:cNvPr id="6" name="Picture 5" descr="E equals 𝑡 subscript alpha divided by 2, multiplied by 𝑠 divided by the square root of 𝑛">
            <a:extLst>
              <a:ext uri="{FF2B5EF4-FFF2-40B4-BE49-F238E27FC236}">
                <a16:creationId xmlns:a16="http://schemas.microsoft.com/office/drawing/2014/main" id="{16E53F81-A0E7-F393-CBE8-C636365109E6}"/>
              </a:ext>
            </a:extLst>
          </p:cNvPr>
          <p:cNvPicPr>
            <a:picLocks noChangeAspect="1"/>
          </p:cNvPicPr>
          <p:nvPr/>
        </p:nvPicPr>
        <p:blipFill>
          <a:blip r:embed="rId2"/>
          <a:stretch>
            <a:fillRect/>
          </a:stretch>
        </p:blipFill>
        <p:spPr>
          <a:xfrm>
            <a:off x="3740398" y="2659273"/>
            <a:ext cx="1663200" cy="756000"/>
          </a:xfrm>
          <a:prstGeom prst="rect">
            <a:avLst/>
          </a:prstGeom>
        </p:spPr>
      </p:pic>
      <p:pic>
        <p:nvPicPr>
          <p:cNvPr id="10" name="Picture 9" descr="where t subscript alpha divided by 2">
            <a:extLst>
              <a:ext uri="{FF2B5EF4-FFF2-40B4-BE49-F238E27FC236}">
                <a16:creationId xmlns:a16="http://schemas.microsoft.com/office/drawing/2014/main" id="{8DD28A16-6E9C-AA9C-5FEC-870E5CD45F76}"/>
              </a:ext>
            </a:extLst>
          </p:cNvPr>
          <p:cNvPicPr>
            <a:picLocks noChangeAspect="1"/>
          </p:cNvPicPr>
          <p:nvPr/>
        </p:nvPicPr>
        <p:blipFill>
          <a:blip r:embed="rId3"/>
          <a:stretch>
            <a:fillRect/>
          </a:stretch>
        </p:blipFill>
        <p:spPr>
          <a:xfrm>
            <a:off x="531256" y="3357563"/>
            <a:ext cx="1352550" cy="457200"/>
          </a:xfrm>
          <a:prstGeom prst="rect">
            <a:avLst/>
          </a:prstGeom>
        </p:spPr>
      </p:pic>
      <p:sp>
        <p:nvSpPr>
          <p:cNvPr id="9" name="TextBox 8">
            <a:extLst>
              <a:ext uri="{FF2B5EF4-FFF2-40B4-BE49-F238E27FC236}">
                <a16:creationId xmlns:a16="http://schemas.microsoft.com/office/drawing/2014/main" id="{D4B4C80E-BD38-1208-35D1-B6FC93F7CC9D}"/>
              </a:ext>
            </a:extLst>
          </p:cNvPr>
          <p:cNvSpPr txBox="1"/>
          <p:nvPr/>
        </p:nvSpPr>
        <p:spPr>
          <a:xfrm>
            <a:off x="1929384" y="3323844"/>
            <a:ext cx="5896356"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is the critical value for the level of confidence,</a:t>
            </a:r>
            <a:endParaRPr lang="en-IN" dirty="0"/>
          </a:p>
        </p:txBody>
      </p:sp>
      <p:pic>
        <p:nvPicPr>
          <p:cNvPr id="19" name="Picture 18" descr="c equals to 1 minus alpha,">
            <a:extLst>
              <a:ext uri="{FF2B5EF4-FFF2-40B4-BE49-F238E27FC236}">
                <a16:creationId xmlns:a16="http://schemas.microsoft.com/office/drawing/2014/main" id="{3ED74F8E-9283-DF81-3DAE-E83033C8541C}"/>
              </a:ext>
            </a:extLst>
          </p:cNvPr>
          <p:cNvPicPr>
            <a:picLocks noChangeAspect="1"/>
          </p:cNvPicPr>
          <p:nvPr/>
        </p:nvPicPr>
        <p:blipFill>
          <a:blip r:embed="rId4"/>
          <a:stretch>
            <a:fillRect/>
          </a:stretch>
        </p:blipFill>
        <p:spPr>
          <a:xfrm>
            <a:off x="515874" y="3832479"/>
            <a:ext cx="1171575" cy="323850"/>
          </a:xfrm>
          <a:prstGeom prst="rect">
            <a:avLst/>
          </a:prstGeom>
        </p:spPr>
      </p:pic>
      <p:sp>
        <p:nvSpPr>
          <p:cNvPr id="13" name="TextBox 12">
            <a:extLst>
              <a:ext uri="{FF2B5EF4-FFF2-40B4-BE49-F238E27FC236}">
                <a16:creationId xmlns:a16="http://schemas.microsoft.com/office/drawing/2014/main" id="{081BF31B-1B88-C888-B15B-7CF08AE0D1D0}"/>
              </a:ext>
            </a:extLst>
          </p:cNvPr>
          <p:cNvSpPr txBox="1"/>
          <p:nvPr/>
        </p:nvSpPr>
        <p:spPr>
          <a:xfrm>
            <a:off x="1700783" y="3749040"/>
            <a:ext cx="6086857"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000000"/>
                </a:solidFill>
                <a:effectLst/>
                <a:uLnTx/>
                <a:uFillTx/>
                <a:latin typeface="Calibri"/>
                <a:ea typeface="+mn-ea"/>
                <a:cs typeface="+mn-cs"/>
              </a:rPr>
              <a:t>such that the area under the </a:t>
            </a:r>
            <a:r>
              <a:rPr kumimoji="0" lang="en-US" sz="2400" b="0" i="1" u="none" strike="noStrike" kern="1200" cap="none" spc="0" normalizeH="0" baseline="0" noProof="0" dirty="0">
                <a:ln>
                  <a:noFill/>
                </a:ln>
                <a:solidFill>
                  <a:srgbClr val="000000"/>
                </a:solidFill>
                <a:effectLst/>
                <a:uLnTx/>
                <a:uFillTx/>
                <a:latin typeface="Calibri"/>
                <a:ea typeface="+mn-ea"/>
                <a:cs typeface="+mn-cs"/>
              </a:rPr>
              <a:t>t</a:t>
            </a:r>
            <a:r>
              <a:rPr kumimoji="0" lang="en-US" sz="2400" b="0" i="0" u="none" strike="noStrike" kern="1200" cap="none" spc="0" normalizeH="0" baseline="0" noProof="0" dirty="0">
                <a:ln>
                  <a:noFill/>
                </a:ln>
                <a:solidFill>
                  <a:srgbClr val="000000"/>
                </a:solidFill>
                <a:effectLst/>
                <a:uLnTx/>
                <a:uFillTx/>
                <a:latin typeface="Calibri"/>
                <a:ea typeface="+mn-ea"/>
                <a:cs typeface="+mn-cs"/>
              </a:rPr>
              <a:t>-distribution with</a:t>
            </a:r>
            <a:endParaRPr lang="en-IN" dirty="0"/>
          </a:p>
        </p:txBody>
      </p:sp>
      <p:sp>
        <p:nvSpPr>
          <p:cNvPr id="14" name="TextBox 13">
            <a:extLst>
              <a:ext uri="{FF2B5EF4-FFF2-40B4-BE49-F238E27FC236}">
                <a16:creationId xmlns:a16="http://schemas.microsoft.com/office/drawing/2014/main" id="{2089C5D5-BEEB-6B06-2F0E-EAE3CEB8970A}"/>
              </a:ext>
            </a:extLst>
          </p:cNvPr>
          <p:cNvSpPr txBox="1"/>
          <p:nvPr/>
        </p:nvSpPr>
        <p:spPr>
          <a:xfrm>
            <a:off x="481948" y="4212336"/>
            <a:ext cx="5181600" cy="461665"/>
          </a:xfrm>
          <a:prstGeom prst="rect">
            <a:avLst/>
          </a:prstGeom>
          <a:noFill/>
        </p:spPr>
        <p:txBody>
          <a:bodyPr wrap="square" rtlCol="0">
            <a:spAutoFit/>
          </a:bodyPr>
          <a:lstStyle/>
          <a:p>
            <a:r>
              <a:rPr lang="en-US" sz="2400" i="1" dirty="0">
                <a:solidFill>
                  <a:srgbClr val="000000"/>
                </a:solidFill>
              </a:rPr>
              <a:t>n</a:t>
            </a:r>
            <a:r>
              <a:rPr lang="en-US" sz="2400" dirty="0">
                <a:solidFill>
                  <a:srgbClr val="000000"/>
                </a:solidFill>
              </a:rPr>
              <a: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400" dirty="0">
                <a:solidFill>
                  <a:srgbClr val="000000"/>
                </a:solidFill>
              </a:rPr>
              <a:t> 1 degrees</a:t>
            </a:r>
            <a:r>
              <a:rPr kumimoji="0" lang="en-US" sz="2400" b="0" i="0" u="none" strike="noStrike" kern="1200" cap="none" spc="0" normalizeH="0" baseline="0" noProof="0" dirty="0">
                <a:ln>
                  <a:noFill/>
                </a:ln>
                <a:solidFill>
                  <a:srgbClr val="000000"/>
                </a:solidFill>
                <a:effectLst/>
                <a:uLnTx/>
                <a:uFillTx/>
                <a:latin typeface="Calibri"/>
                <a:ea typeface="+mn-ea"/>
                <a:cs typeface="+mn-cs"/>
              </a:rPr>
              <a:t> of freedom to the right of</a:t>
            </a:r>
            <a:endParaRPr lang="en-IN" dirty="0"/>
          </a:p>
        </p:txBody>
      </p:sp>
      <p:pic>
        <p:nvPicPr>
          <p:cNvPr id="15" name="Picture 14" descr="𝑡 subscript alpha divided by 2, is equal to alpha divided by 2,">
            <a:extLst>
              <a:ext uri="{FF2B5EF4-FFF2-40B4-BE49-F238E27FC236}">
                <a16:creationId xmlns:a16="http://schemas.microsoft.com/office/drawing/2014/main" id="{3C30C2EF-7DDE-FB2A-5539-7F482E231680}"/>
              </a:ext>
            </a:extLst>
          </p:cNvPr>
          <p:cNvPicPr>
            <a:picLocks noChangeAspect="1"/>
          </p:cNvPicPr>
          <p:nvPr/>
        </p:nvPicPr>
        <p:blipFill>
          <a:blip r:embed="rId5"/>
          <a:stretch>
            <a:fillRect/>
          </a:stretch>
        </p:blipFill>
        <p:spPr>
          <a:xfrm>
            <a:off x="5540594" y="4113072"/>
            <a:ext cx="2077025" cy="684000"/>
          </a:xfrm>
          <a:prstGeom prst="rect">
            <a:avLst/>
          </a:prstGeom>
        </p:spPr>
      </p:pic>
      <p:sp>
        <p:nvSpPr>
          <p:cNvPr id="4" name="TextBox 3">
            <a:extLst>
              <a:ext uri="{FF2B5EF4-FFF2-40B4-BE49-F238E27FC236}">
                <a16:creationId xmlns:a16="http://schemas.microsoft.com/office/drawing/2014/main" id="{12B313E6-F222-33D9-EE3D-A52BD6F3357E}"/>
              </a:ext>
            </a:extLst>
          </p:cNvPr>
          <p:cNvSpPr txBox="1"/>
          <p:nvPr/>
        </p:nvSpPr>
        <p:spPr>
          <a:xfrm>
            <a:off x="480060" y="4648200"/>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2400" i="1" dirty="0">
                <a:solidFill>
                  <a:srgbClr val="000000"/>
                </a:solidFill>
                <a:latin typeface="Calibri"/>
              </a:rPr>
              <a:t>s</a:t>
            </a:r>
            <a:r>
              <a:rPr kumimoji="0" lang="en-US" sz="2400" b="0" i="1" u="none" strike="noStrike" kern="1200" cap="none" spc="0" normalizeH="0" baseline="0" noProof="0" dirty="0">
                <a:ln>
                  <a:noFill/>
                </a:ln>
                <a:solidFill>
                  <a:srgbClr val="000000"/>
                </a:solidFill>
                <a:effectLst/>
                <a:uLnTx/>
                <a:uFillTx/>
                <a:latin typeface="Calibri"/>
                <a:ea typeface="+mn-ea"/>
                <a:cs typeface="+mn-cs"/>
              </a:rPr>
              <a:t> </a:t>
            </a:r>
            <a:r>
              <a:rPr kumimoji="0" lang="en-US" sz="2400" b="0" i="0" u="none" strike="noStrike" kern="1200" cap="none" spc="0" normalizeH="0" baseline="0" noProof="0" dirty="0">
                <a:ln>
                  <a:noFill/>
                </a:ln>
                <a:solidFill>
                  <a:srgbClr val="000000"/>
                </a:solidFill>
                <a:effectLst/>
                <a:uLnTx/>
                <a:uFillTx/>
                <a:latin typeface="Calibri"/>
                <a:ea typeface="+mn-ea"/>
                <a:cs typeface="+mn-cs"/>
              </a:rPr>
              <a:t>is the sample standard deviation, and</a:t>
            </a:r>
            <a:endParaRPr lang="en-IN" dirty="0"/>
          </a:p>
        </p:txBody>
      </p:sp>
      <p:sp>
        <p:nvSpPr>
          <p:cNvPr id="16" name="TextBox 15">
            <a:extLst>
              <a:ext uri="{FF2B5EF4-FFF2-40B4-BE49-F238E27FC236}">
                <a16:creationId xmlns:a16="http://schemas.microsoft.com/office/drawing/2014/main" id="{F183659A-FF8E-071D-8D62-3C67AD2525B0}"/>
              </a:ext>
            </a:extLst>
          </p:cNvPr>
          <p:cNvSpPr txBox="1"/>
          <p:nvPr/>
        </p:nvSpPr>
        <p:spPr>
          <a:xfrm>
            <a:off x="470724" y="5010912"/>
            <a:ext cx="2676336" cy="461665"/>
          </a:xfrm>
          <a:prstGeom prst="rect">
            <a:avLst/>
          </a:prstGeom>
          <a:noFill/>
        </p:spPr>
        <p:txBody>
          <a:bodyPr wrap="square" rtlCol="0">
            <a:spAutoFit/>
          </a:bodyPr>
          <a:lstStyle/>
          <a:p>
            <a:r>
              <a:rPr lang="en-US" sz="2400" i="1" dirty="0">
                <a:solidFill>
                  <a:srgbClr val="000000"/>
                </a:solidFill>
                <a:latin typeface="Calibri"/>
              </a:rPr>
              <a:t>n</a:t>
            </a:r>
            <a:r>
              <a:rPr kumimoji="0" lang="en-US" sz="2400" b="0" i="0" u="none" strike="noStrike" kern="1200" cap="none" spc="0" normalizeH="0" baseline="0" noProof="0" dirty="0">
                <a:ln>
                  <a:noFill/>
                </a:ln>
                <a:solidFill>
                  <a:srgbClr val="000000"/>
                </a:solidFill>
                <a:effectLst/>
                <a:uLnTx/>
                <a:uFillTx/>
                <a:latin typeface="Calibri"/>
                <a:ea typeface="+mn-ea"/>
                <a:cs typeface="+mn-cs"/>
              </a:rPr>
              <a:t> is the sample size.</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sz="2800" dirty="0"/>
              <a:t>If the number of degrees of freedom needed is not in the </a:t>
            </a:r>
            <a:r>
              <a:rPr lang="en-US" sz="2800" i="1" dirty="0"/>
              <a:t>t</a:t>
            </a:r>
            <a:r>
              <a:rPr sz="2800" dirty="0"/>
              <a:t>-table, use the entry for the next smaller number of degrees of freedom.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8.3.3: Constructing a Confidence Interval for a Population Mean (</a:t>
            </a:r>
            <a:r>
              <a:rPr i="1" dirty="0"/>
              <a:t>σ</a:t>
            </a:r>
            <a:r>
              <a:rPr dirty="0"/>
              <a:t> Unknown)</a:t>
            </a:r>
            <a:r>
              <a:rPr lang="en-US" sz="3200"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student records the repair costs for </a:t>
                </a:r>
                <a:r>
                  <a:rPr sz="2800" dirty="0">
                    <a:latin typeface="Cambria Math"/>
                  </a:rPr>
                  <a:t>20</a:t>
                </a:r>
                <a:r>
                  <a:rPr sz="2800" dirty="0"/>
                  <a:t> randomly selected computers from a local repair shop where he works. A sample mean of </a:t>
                </a:r>
                <a14:m>
                  <m:oMath xmlns:m="http://schemas.openxmlformats.org/officeDocument/2006/math">
                    <m:r>
                      <a:rPr>
                        <a:latin typeface="Cambria Math" panose="02040503050406030204" pitchFamily="18" charset="0"/>
                      </a:rPr>
                      <m:t>$216.53</m:t>
                    </m:r>
                  </m:oMath>
                </a14:m>
                <a:r>
                  <a:rPr sz="2800" dirty="0"/>
                  <a:t> and standard deviation of </a:t>
                </a:r>
                <a14:m>
                  <m:oMath xmlns:m="http://schemas.openxmlformats.org/officeDocument/2006/math">
                    <m:r>
                      <a:rPr>
                        <a:latin typeface="Cambria Math" panose="02040503050406030204" pitchFamily="18" charset="0"/>
                      </a:rPr>
                      <m:t>$15.86</m:t>
                    </m:r>
                  </m:oMath>
                </a14:m>
                <a:r>
                  <a:rPr sz="2800" dirty="0"/>
                  <a:t> are subsequently computed. Assume that the population distribution is approximately normal and </a:t>
                </a:r>
                <a:r>
                  <a:rPr lang="el-GR" sz="2800" i="1" dirty="0">
                    <a:latin typeface="Calibri" panose="020F0502020204030204" pitchFamily="34" charset="0"/>
                    <a:ea typeface="Calibri" panose="020F0502020204030204" pitchFamily="34" charset="0"/>
                    <a:cs typeface="Calibri" panose="020F0502020204030204" pitchFamily="34" charset="0"/>
                  </a:rPr>
                  <a:t>σ</a:t>
                </a:r>
                <a:r>
                  <a:rPr lang="en-US" sz="2800" i="1" dirty="0">
                    <a:latin typeface="Calibri" panose="020F0502020204030204" pitchFamily="34" charset="0"/>
                    <a:ea typeface="Calibri" panose="020F0502020204030204" pitchFamily="34" charset="0"/>
                    <a:cs typeface="Calibri" panose="020F0502020204030204" pitchFamily="34" charset="0"/>
                  </a:rPr>
                  <a:t> </a:t>
                </a:r>
                <a:r>
                  <a:rPr sz="2800" dirty="0"/>
                  <a:t>is unknown. Determine the </a:t>
                </a:r>
                <a14:m>
                  <m:oMath xmlns:m="http://schemas.openxmlformats.org/officeDocument/2006/math">
                    <m:r>
                      <a:rPr>
                        <a:latin typeface="Cambria Math" panose="02040503050406030204" pitchFamily="18" charset="0"/>
                      </a:rPr>
                      <m:t>98%</m:t>
                    </m:r>
                  </m:oMath>
                </a14:m>
                <a:r>
                  <a:rPr sz="2800" dirty="0"/>
                  <a:t> confidence interval for the mean repair cost for all computers repaired at the local shop.</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400" dirty="0"/>
              <a:t>Because </a:t>
            </a:r>
            <a:r>
              <a:rPr lang="el-GR" sz="2400" i="1" dirty="0">
                <a:latin typeface="Calibri" panose="020F0502020204030204" pitchFamily="34" charset="0"/>
                <a:ea typeface="Calibri" panose="020F0502020204030204" pitchFamily="34" charset="0"/>
                <a:cs typeface="Calibri" panose="020F0502020204030204" pitchFamily="34" charset="0"/>
              </a:rPr>
              <a:t>σ </a:t>
            </a:r>
            <a:r>
              <a:rPr sz="2400" dirty="0"/>
              <a:t>is unknown, we need to ensure that either the sample size is large enough</a:t>
            </a:r>
            <a:r>
              <a:rPr lang="en-US" sz="2400" dirty="0"/>
              <a:t> </a:t>
            </a:r>
            <a:endParaRPr sz="2400" dirty="0"/>
          </a:p>
        </p:txBody>
      </p:sp>
      <p:pic>
        <p:nvPicPr>
          <p:cNvPr id="7" name="Picture 6" descr="n is greater than or equal to 30">
            <a:extLst>
              <a:ext uri="{FF2B5EF4-FFF2-40B4-BE49-F238E27FC236}">
                <a16:creationId xmlns:a16="http://schemas.microsoft.com/office/drawing/2014/main" id="{E670B883-F31E-3757-15AE-240FA81FC940}"/>
              </a:ext>
            </a:extLst>
          </p:cNvPr>
          <p:cNvPicPr>
            <a:picLocks noChangeAspect="1"/>
          </p:cNvPicPr>
          <p:nvPr/>
        </p:nvPicPr>
        <p:blipFill>
          <a:blip r:embed="rId2"/>
          <a:stretch>
            <a:fillRect/>
          </a:stretch>
        </p:blipFill>
        <p:spPr>
          <a:xfrm>
            <a:off x="2971800" y="1933827"/>
            <a:ext cx="1065213" cy="4191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3251FA2-FAF7-1EAF-9472-F5BD91B3FD92}"/>
                  </a:ext>
                </a:extLst>
              </p:cNvPr>
              <p:cNvSpPr txBox="1"/>
              <p:nvPr/>
            </p:nvSpPr>
            <p:spPr>
              <a:xfrm>
                <a:off x="457200" y="2286000"/>
                <a:ext cx="8077200" cy="3785652"/>
              </a:xfrm>
              <a:prstGeom prst="rect">
                <a:avLst/>
              </a:prstGeom>
              <a:noFill/>
            </p:spPr>
            <p:txBody>
              <a:bodyPr wrap="square">
                <a:spAutoFit/>
              </a:bodyPr>
              <a:lstStyle/>
              <a:p>
                <a:pPr>
                  <a:defRPr sz="2800"/>
                </a:pPr>
                <a:r>
                  <a:rPr lang="en-US" sz="2400" dirty="0"/>
                  <a:t>or the population is normally distributed to use the</a:t>
                </a:r>
                <a:br>
                  <a:rPr lang="en-US" sz="2400" dirty="0"/>
                </a:br>
                <a:r>
                  <a:rPr lang="en-US" sz="2400" i="1" dirty="0"/>
                  <a:t>t</a:t>
                </a:r>
                <a:r>
                  <a:rPr lang="en-US" sz="2400" dirty="0"/>
                  <a:t>-distribution for the confidence interval. We are given the assumption of normality, so we can proceed.</a:t>
                </a:r>
              </a:p>
              <a:p>
                <a:pPr>
                  <a:defRPr b="1"/>
                </a:pPr>
                <a:r>
                  <a:rPr lang="en-US" sz="2400" dirty="0"/>
                  <a:t>Tables:</a:t>
                </a:r>
              </a:p>
              <a:p>
                <a:pPr>
                  <a:defRPr sz="2800"/>
                </a:pPr>
                <a:r>
                  <a:rPr lang="en-US" sz="2400" dirty="0"/>
                  <a:t>When using critical </a:t>
                </a:r>
                <a:r>
                  <a:rPr lang="en-US" sz="2400" i="1" dirty="0"/>
                  <a:t>t</a:t>
                </a:r>
                <a:r>
                  <a:rPr lang="en-US" sz="2400" dirty="0"/>
                  <a:t>-value tables to construct confidence intervals, we will use the same three steps as shown in</a:t>
                </a:r>
                <a:br>
                  <a:rPr lang="en-US" sz="2400" dirty="0"/>
                </a:br>
                <a:r>
                  <a:rPr lang="en-US" sz="2400" dirty="0"/>
                  <a:t>Section 8.1.</a:t>
                </a:r>
              </a:p>
              <a:p>
                <a:pPr>
                  <a:defRPr b="1"/>
                </a:pPr>
                <a:r>
                  <a:rPr lang="en-US" sz="2400" dirty="0"/>
                  <a:t>Step 1: Find the point estimate.</a:t>
                </a:r>
              </a:p>
              <a:p>
                <a:pPr>
                  <a:defRPr sz="2800"/>
                </a:pPr>
                <a:r>
                  <a:rPr lang="en-US" sz="2400" dirty="0"/>
                  <a:t>The point estimate for the population mean is the sample mean, which we are told is </a:t>
                </a:r>
                <a14:m>
                  <m:oMath xmlns:m="http://schemas.openxmlformats.org/officeDocument/2006/math">
                    <m:r>
                      <a:rPr lang="en-US" sz="2400">
                        <a:latin typeface="Cambria Math" panose="02040503050406030204" pitchFamily="18" charset="0"/>
                      </a:rPr>
                      <m:t>$216.53</m:t>
                    </m:r>
                  </m:oMath>
                </a14:m>
                <a:r>
                  <a:rPr lang="en-US" sz="2400" dirty="0"/>
                  <a:t>.</a:t>
                </a:r>
              </a:p>
            </p:txBody>
          </p:sp>
        </mc:Choice>
        <mc:Fallback xmlns="">
          <p:sp>
            <p:nvSpPr>
              <p:cNvPr id="5" name="TextBox 4">
                <a:extLst>
                  <a:ext uri="{FF2B5EF4-FFF2-40B4-BE49-F238E27FC236}">
                    <a16:creationId xmlns:a16="http://schemas.microsoft.com/office/drawing/2014/main" id="{D3251FA2-FAF7-1EAF-9472-F5BD91B3FD92}"/>
                  </a:ext>
                </a:extLst>
              </p:cNvPr>
              <p:cNvSpPr txBox="1">
                <a:spLocks noRot="1" noChangeAspect="1" noMove="1" noResize="1" noEditPoints="1" noAdjustHandles="1" noChangeArrowheads="1" noChangeShapeType="1" noTextEdit="1"/>
              </p:cNvSpPr>
              <p:nvPr/>
            </p:nvSpPr>
            <p:spPr>
              <a:xfrm>
                <a:off x="457200" y="2286000"/>
                <a:ext cx="8077200" cy="3785652"/>
              </a:xfrm>
              <a:prstGeom prst="rect">
                <a:avLst/>
              </a:prstGeom>
              <a:blipFill>
                <a:blip r:embed="rId3"/>
                <a:stretch>
                  <a:fillRect l="-1132" t="-1288" b="-2738"/>
                </a:stretch>
              </a:blipFill>
            </p:spPr>
            <p:txBody>
              <a:bodyPr/>
              <a:lstStyle/>
              <a:p>
                <a:r>
                  <a:rPr lang="en-IN">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600" dirty="0"/>
              <a:t>Step 2: Find the margin of error.</a:t>
            </a:r>
          </a:p>
          <a:p>
            <a:pPr>
              <a:defRPr sz="2800"/>
            </a:pPr>
            <a:r>
              <a:rPr sz="2600" dirty="0"/>
              <a:t>Calculating the margin of error first requires that we find</a:t>
            </a:r>
          </a:p>
        </p:txBody>
      </p:sp>
      <p:pic>
        <p:nvPicPr>
          <p:cNvPr id="6" name="Picture 5" descr="t subscript alpha divided by 2.">
            <a:extLst>
              <a:ext uri="{FF2B5EF4-FFF2-40B4-BE49-F238E27FC236}">
                <a16:creationId xmlns:a16="http://schemas.microsoft.com/office/drawing/2014/main" id="{F6187E1E-9633-56C6-1A58-A4B33D30E682}"/>
              </a:ext>
            </a:extLst>
          </p:cNvPr>
          <p:cNvPicPr>
            <a:picLocks noChangeAspect="1"/>
          </p:cNvPicPr>
          <p:nvPr/>
        </p:nvPicPr>
        <p:blipFill>
          <a:blip r:embed="rId2"/>
          <a:stretch>
            <a:fillRect/>
          </a:stretch>
        </p:blipFill>
        <p:spPr>
          <a:xfrm>
            <a:off x="8191499" y="1566863"/>
            <a:ext cx="523875" cy="457200"/>
          </a:xfrm>
          <a:prstGeom prst="rect">
            <a:avLst/>
          </a:prstGeom>
        </p:spPr>
      </p:pic>
      <p:sp>
        <p:nvSpPr>
          <p:cNvPr id="12" name="TextBox 11">
            <a:extLst>
              <a:ext uri="{FF2B5EF4-FFF2-40B4-BE49-F238E27FC236}">
                <a16:creationId xmlns:a16="http://schemas.microsoft.com/office/drawing/2014/main" id="{2C446463-BB82-7F6C-1F43-B05C0F683712}"/>
              </a:ext>
            </a:extLst>
          </p:cNvPr>
          <p:cNvSpPr txBox="1"/>
          <p:nvPr/>
        </p:nvSpPr>
        <p:spPr>
          <a:xfrm>
            <a:off x="476249" y="2010020"/>
            <a:ext cx="3600451"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level of confidence is </a:t>
            </a:r>
            <a:endParaRPr lang="en-IN" dirty="0"/>
          </a:p>
        </p:txBody>
      </p:sp>
      <p:pic>
        <p:nvPicPr>
          <p:cNvPr id="14" name="Picture 13" descr="c equals to 0.98, so alpha divided by 2 equals 0.01.">
            <a:extLst>
              <a:ext uri="{FF2B5EF4-FFF2-40B4-BE49-F238E27FC236}">
                <a16:creationId xmlns:a16="http://schemas.microsoft.com/office/drawing/2014/main" id="{C108C45C-ADE8-BA5C-78B6-5A9A3753A788}"/>
              </a:ext>
            </a:extLst>
          </p:cNvPr>
          <p:cNvPicPr>
            <a:picLocks noChangeAspect="1"/>
          </p:cNvPicPr>
          <p:nvPr/>
        </p:nvPicPr>
        <p:blipFill>
          <a:blip r:embed="rId3"/>
          <a:stretch>
            <a:fillRect/>
          </a:stretch>
        </p:blipFill>
        <p:spPr>
          <a:xfrm>
            <a:off x="4048125" y="1875663"/>
            <a:ext cx="2838450" cy="781050"/>
          </a:xfrm>
          <a:prstGeom prst="rect">
            <a:avLst/>
          </a:prstGeom>
        </p:spPr>
      </p:pic>
      <p:sp>
        <p:nvSpPr>
          <p:cNvPr id="17" name="TextBox 16">
            <a:extLst>
              <a:ext uri="{FF2B5EF4-FFF2-40B4-BE49-F238E27FC236}">
                <a16:creationId xmlns:a16="http://schemas.microsoft.com/office/drawing/2014/main" id="{5A9464E8-FBCD-45AC-C273-C8C76D77C7D6}"/>
              </a:ext>
            </a:extLst>
          </p:cNvPr>
          <p:cNvSpPr txBox="1"/>
          <p:nvPr/>
        </p:nvSpPr>
        <p:spPr>
          <a:xfrm>
            <a:off x="6858000" y="2011389"/>
            <a:ext cx="1944146"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 are 20</a:t>
            </a:r>
            <a:endParaRPr lang="en-IN" dirty="0"/>
          </a:p>
        </p:txBody>
      </p:sp>
      <p:sp>
        <p:nvSpPr>
          <p:cNvPr id="9" name="TextBox 8">
            <a:extLst>
              <a:ext uri="{FF2B5EF4-FFF2-40B4-BE49-F238E27FC236}">
                <a16:creationId xmlns:a16="http://schemas.microsoft.com/office/drawing/2014/main" id="{737E4E3A-6234-8BBE-4743-54398B2BD854}"/>
              </a:ext>
            </a:extLst>
          </p:cNvPr>
          <p:cNvSpPr txBox="1"/>
          <p:nvPr/>
        </p:nvSpPr>
        <p:spPr>
          <a:xfrm>
            <a:off x="491188" y="2594741"/>
            <a:ext cx="7586012"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computers in the sample, so </a:t>
            </a:r>
            <a:r>
              <a:rPr kumimoji="0" lang="en-US" sz="2600" b="0" i="1" u="none" strike="noStrike" kern="1200" cap="none" spc="0" normalizeH="0" baseline="0" noProof="0" dirty="0">
                <a:ln>
                  <a:noFill/>
                </a:ln>
                <a:solidFill>
                  <a:srgbClr val="366092"/>
                </a:solidFill>
                <a:effectLst/>
                <a:uLnTx/>
                <a:uFillTx/>
                <a:latin typeface="Calibri"/>
                <a:ea typeface="+mn-ea"/>
                <a:cs typeface="+mn-cs"/>
              </a:rPr>
              <a:t>df</a:t>
            </a:r>
            <a:r>
              <a:rPr kumimoji="0" lang="en-US" sz="2600" b="0" i="0" u="none" strike="noStrike" kern="1200" cap="none" spc="0" normalizeH="0" baseline="0" noProof="0" dirty="0">
                <a:ln>
                  <a:noFill/>
                </a:ln>
                <a:solidFill>
                  <a:srgbClr val="366092"/>
                </a:solidFill>
                <a:effectLst/>
                <a:uLnTx/>
                <a:uFillTx/>
                <a:latin typeface="Calibri"/>
                <a:ea typeface="+mn-ea"/>
                <a:cs typeface="+mn-cs"/>
              </a:rPr>
              <a:t> = 19. Using the table of</a:t>
            </a:r>
            <a:endParaRPr lang="en-IN" dirty="0"/>
          </a:p>
        </p:txBody>
      </p:sp>
      <p:sp>
        <p:nvSpPr>
          <p:cNvPr id="10" name="TextBox 9">
            <a:extLst>
              <a:ext uri="{FF2B5EF4-FFF2-40B4-BE49-F238E27FC236}">
                <a16:creationId xmlns:a16="http://schemas.microsoft.com/office/drawing/2014/main" id="{B388641F-8271-3DB9-4476-898B0EE406D6}"/>
              </a:ext>
            </a:extLst>
          </p:cNvPr>
          <p:cNvSpPr txBox="1"/>
          <p:nvPr/>
        </p:nvSpPr>
        <p:spPr>
          <a:xfrm>
            <a:off x="491188" y="3125152"/>
            <a:ext cx="40386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critical </a:t>
            </a:r>
            <a:r>
              <a:rPr kumimoji="0" lang="en-US" sz="2600" b="0" i="1" u="none" strike="noStrike" kern="1200" cap="none" spc="0" normalizeH="0" baseline="0" noProof="0" dirty="0">
                <a:ln>
                  <a:noFill/>
                </a:ln>
                <a:solidFill>
                  <a:srgbClr val="366092"/>
                </a:solidFill>
                <a:effectLst/>
                <a:uLnTx/>
                <a:uFillTx/>
                <a:latin typeface="Calibri"/>
                <a:ea typeface="+mn-ea"/>
                <a:cs typeface="+mn-cs"/>
              </a:rPr>
              <a:t>t</a:t>
            </a:r>
            <a:r>
              <a:rPr kumimoji="0" lang="en-US" sz="2600" b="0" i="0" u="none" strike="noStrike" kern="1200" cap="none" spc="0" normalizeH="0" baseline="0" noProof="0" dirty="0">
                <a:ln>
                  <a:noFill/>
                </a:ln>
                <a:solidFill>
                  <a:srgbClr val="366092"/>
                </a:solidFill>
                <a:effectLst/>
                <a:uLnTx/>
                <a:uFillTx/>
                <a:latin typeface="Calibri"/>
                <a:ea typeface="+mn-ea"/>
                <a:cs typeface="+mn-cs"/>
              </a:rPr>
              <a:t>-values, we find that</a:t>
            </a:r>
            <a:endParaRPr lang="en-IN" dirty="0"/>
          </a:p>
        </p:txBody>
      </p:sp>
      <p:pic>
        <p:nvPicPr>
          <p:cNvPr id="19" name="Picture 18" descr="t subscript 0.01 equals 2.539.">
            <a:extLst>
              <a:ext uri="{FF2B5EF4-FFF2-40B4-BE49-F238E27FC236}">
                <a16:creationId xmlns:a16="http://schemas.microsoft.com/office/drawing/2014/main" id="{C287FD43-A6F0-63AF-8745-DD1425B4B2E4}"/>
              </a:ext>
            </a:extLst>
          </p:cNvPr>
          <p:cNvPicPr>
            <a:picLocks noChangeAspect="1"/>
          </p:cNvPicPr>
          <p:nvPr/>
        </p:nvPicPr>
        <p:blipFill>
          <a:blip r:embed="rId4"/>
          <a:stretch>
            <a:fillRect/>
          </a:stretch>
        </p:blipFill>
        <p:spPr>
          <a:xfrm>
            <a:off x="4463890" y="3190611"/>
            <a:ext cx="1609725" cy="419100"/>
          </a:xfrm>
          <a:prstGeom prst="rect">
            <a:avLst/>
          </a:prstGeom>
        </p:spPr>
      </p:pic>
      <p:sp>
        <p:nvSpPr>
          <p:cNvPr id="21" name="TextBox 20">
            <a:extLst>
              <a:ext uri="{FF2B5EF4-FFF2-40B4-BE49-F238E27FC236}">
                <a16:creationId xmlns:a16="http://schemas.microsoft.com/office/drawing/2014/main" id="{E9EDEE26-E502-D025-B2D2-59F2B743DD79}"/>
              </a:ext>
            </a:extLst>
          </p:cNvPr>
          <p:cNvSpPr txBox="1"/>
          <p:nvPr/>
        </p:nvSpPr>
        <p:spPr>
          <a:xfrm>
            <a:off x="6043135" y="3117268"/>
            <a:ext cx="2759011"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Next, substitute</a:t>
            </a:r>
            <a:endParaRPr lang="en-IN" dirty="0"/>
          </a:p>
        </p:txBody>
      </p:sp>
      <p:sp>
        <p:nvSpPr>
          <p:cNvPr id="11" name="TextBox 10">
            <a:extLst>
              <a:ext uri="{FF2B5EF4-FFF2-40B4-BE49-F238E27FC236}">
                <a16:creationId xmlns:a16="http://schemas.microsoft.com/office/drawing/2014/main" id="{BA601A4B-E0EB-F277-DB9D-377A9400BD20}"/>
              </a:ext>
            </a:extLst>
          </p:cNvPr>
          <p:cNvSpPr txBox="1"/>
          <p:nvPr/>
        </p:nvSpPr>
        <p:spPr>
          <a:xfrm>
            <a:off x="491489" y="3574325"/>
            <a:ext cx="7767286"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these values into the formula for the margin of error.</a:t>
            </a:r>
            <a:endParaRPr lang="en-IN" dirty="0"/>
          </a:p>
        </p:txBody>
      </p:sp>
      <p:pic>
        <p:nvPicPr>
          <p:cNvPr id="23" name="Picture 22" descr="E equals t subscript alpha divided by 2 multiplied by s divided by the square root of n. Substituting values, E equals 2.539 multiplied by 15.86 divided by the square root of 20, which is approximately 9.004319.">
            <a:extLst>
              <a:ext uri="{FF2B5EF4-FFF2-40B4-BE49-F238E27FC236}">
                <a16:creationId xmlns:a16="http://schemas.microsoft.com/office/drawing/2014/main" id="{2C9CE885-711B-CE63-13ED-9F5D82FBF3A1}"/>
              </a:ext>
            </a:extLst>
          </p:cNvPr>
          <p:cNvPicPr>
            <a:picLocks noChangeAspect="1"/>
          </p:cNvPicPr>
          <p:nvPr/>
        </p:nvPicPr>
        <p:blipFill>
          <a:blip r:embed="rId5"/>
          <a:stretch>
            <a:fillRect/>
          </a:stretch>
        </p:blipFill>
        <p:spPr>
          <a:xfrm>
            <a:off x="3503400" y="4084177"/>
            <a:ext cx="2137200" cy="1872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400" dirty="0"/>
              <a:t>Step 3: Subtract the margin of error from and add the margin of error to the point estimate.</a:t>
            </a:r>
          </a:p>
        </p:txBody>
      </p:sp>
      <p:pic>
        <p:nvPicPr>
          <p:cNvPr id="13" name="Picture 12" descr="lower endpoint is x bar minus E is equal to 216.53 minus 9.004319 which is approximately $207.53">
            <a:extLst>
              <a:ext uri="{FF2B5EF4-FFF2-40B4-BE49-F238E27FC236}">
                <a16:creationId xmlns:a16="http://schemas.microsoft.com/office/drawing/2014/main" id="{4E4D163E-314D-FC6A-7103-021D0648D02A}"/>
              </a:ext>
            </a:extLst>
          </p:cNvPr>
          <p:cNvPicPr>
            <a:picLocks noChangeAspect="1"/>
          </p:cNvPicPr>
          <p:nvPr/>
        </p:nvPicPr>
        <p:blipFill>
          <a:blip r:embed="rId2"/>
          <a:stretch>
            <a:fillRect/>
          </a:stretch>
        </p:blipFill>
        <p:spPr>
          <a:xfrm>
            <a:off x="1629588" y="1893886"/>
            <a:ext cx="5228412" cy="851137"/>
          </a:xfrm>
          <a:prstGeom prst="rect">
            <a:avLst/>
          </a:prstGeom>
        </p:spPr>
      </p:pic>
      <p:pic>
        <p:nvPicPr>
          <p:cNvPr id="11" name="Picture 10" descr="upper endpoint is x bar plus E is equal to 216.53 plus 9.004319 which is approximately $225.53">
            <a:extLst>
              <a:ext uri="{FF2B5EF4-FFF2-40B4-BE49-F238E27FC236}">
                <a16:creationId xmlns:a16="http://schemas.microsoft.com/office/drawing/2014/main" id="{67A0303C-CDB2-2149-5ACF-AD2A5F052188}"/>
              </a:ext>
            </a:extLst>
          </p:cNvPr>
          <p:cNvPicPr>
            <a:picLocks noChangeAspect="1"/>
          </p:cNvPicPr>
          <p:nvPr/>
        </p:nvPicPr>
        <p:blipFill>
          <a:blip r:embed="rId3"/>
          <a:stretch>
            <a:fillRect/>
          </a:stretch>
        </p:blipFill>
        <p:spPr>
          <a:xfrm>
            <a:off x="1600200" y="2705049"/>
            <a:ext cx="5206289" cy="841941"/>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1BDED4C4-E0AE-222C-E744-BA2B6A7E6D43}"/>
                  </a:ext>
                </a:extLst>
              </p:cNvPr>
              <p:cNvSpPr txBox="1"/>
              <p:nvPr/>
            </p:nvSpPr>
            <p:spPr>
              <a:xfrm>
                <a:off x="436492" y="3468885"/>
                <a:ext cx="8250307" cy="1569660"/>
              </a:xfrm>
              <a:prstGeom prst="rect">
                <a:avLst/>
              </a:prstGeom>
              <a:noFill/>
            </p:spPr>
            <p:txBody>
              <a:bodyPr wrap="square">
                <a:spAutoFit/>
              </a:bodyPr>
              <a:lstStyle/>
              <a:p>
                <a:pPr>
                  <a:defRPr sz="2800"/>
                </a:pPr>
                <a:r>
                  <a:rPr lang="en-IN" sz="2400" dirty="0"/>
                  <a:t>Thus, the </a:t>
                </a:r>
                <a14:m>
                  <m:oMath xmlns:m="http://schemas.openxmlformats.org/officeDocument/2006/math">
                    <m:r>
                      <a:rPr lang="en-IN" sz="2400">
                        <a:latin typeface="Cambria Math" panose="02040503050406030204" pitchFamily="18" charset="0"/>
                      </a:rPr>
                      <m:t>98%</m:t>
                    </m:r>
                  </m:oMath>
                </a14:m>
                <a:r>
                  <a:rPr lang="en-IN" sz="2400" dirty="0"/>
                  <a:t> confidence interval ranges from </a:t>
                </a:r>
                <a14:m>
                  <m:oMath xmlns:m="http://schemas.openxmlformats.org/officeDocument/2006/math">
                    <m:r>
                      <a:rPr lang="en-IN" sz="2400">
                        <a:latin typeface="Cambria Math" panose="02040503050406030204" pitchFamily="18" charset="0"/>
                      </a:rPr>
                      <m:t>$207.53</m:t>
                    </m:r>
                  </m:oMath>
                </a14:m>
                <a:r>
                  <a:rPr lang="en-IN" sz="2400" dirty="0"/>
                  <a:t> to </a:t>
                </a:r>
                <a14:m>
                  <m:oMath xmlns:m="http://schemas.openxmlformats.org/officeDocument/2006/math">
                    <m:r>
                      <a:rPr lang="en-IN" sz="2400">
                        <a:latin typeface="Cambria Math" panose="02040503050406030204" pitchFamily="18" charset="0"/>
                      </a:rPr>
                      <m:t>$225.53</m:t>
                    </m:r>
                  </m:oMath>
                </a14:m>
                <a:r>
                  <a:rPr lang="en-IN" sz="2400" dirty="0"/>
                  <a:t>. The confidence interval can be written mathematically using either inequality symbols or interval notation, as shown below.</a:t>
                </a:r>
              </a:p>
            </p:txBody>
          </p:sp>
        </mc:Choice>
        <mc:Fallback xmlns="">
          <p:sp>
            <p:nvSpPr>
              <p:cNvPr id="9" name="TextBox 8">
                <a:extLst>
                  <a:ext uri="{FF2B5EF4-FFF2-40B4-BE49-F238E27FC236}">
                    <a16:creationId xmlns:a16="http://schemas.microsoft.com/office/drawing/2014/main" id="{1BDED4C4-E0AE-222C-E744-BA2B6A7E6D43}"/>
                  </a:ext>
                </a:extLst>
              </p:cNvPr>
              <p:cNvSpPr txBox="1">
                <a:spLocks noRot="1" noChangeAspect="1" noMove="1" noResize="1" noEditPoints="1" noAdjustHandles="1" noChangeArrowheads="1" noChangeShapeType="1" noTextEdit="1"/>
              </p:cNvSpPr>
              <p:nvPr/>
            </p:nvSpPr>
            <p:spPr>
              <a:xfrm>
                <a:off x="436492" y="3468885"/>
                <a:ext cx="8250307" cy="1569660"/>
              </a:xfrm>
              <a:prstGeom prst="rect">
                <a:avLst/>
              </a:prstGeom>
              <a:blipFill>
                <a:blip r:embed="rId4"/>
                <a:stretch>
                  <a:fillRect l="-1183" t="-3101" r="-222" b="-7752"/>
                </a:stretch>
              </a:blipFill>
            </p:spPr>
            <p:txBody>
              <a:bodyPr/>
              <a:lstStyle/>
              <a:p>
                <a:r>
                  <a:rPr lang="en-IN">
                    <a:noFill/>
                  </a:rPr>
                  <a:t> </a:t>
                </a:r>
              </a:p>
            </p:txBody>
          </p:sp>
        </mc:Fallback>
      </mc:AlternateContent>
      <p:pic>
        <p:nvPicPr>
          <p:cNvPr id="5" name="Picture 4" descr="207.53 is less than mu, which is less than 225.53, or the interval is represented as open parenthesis 207.53 comma 225.53.">
            <a:extLst>
              <a:ext uri="{FF2B5EF4-FFF2-40B4-BE49-F238E27FC236}">
                <a16:creationId xmlns:a16="http://schemas.microsoft.com/office/drawing/2014/main" id="{4819F398-5B12-9D35-08B4-996DE67D7189}"/>
              </a:ext>
            </a:extLst>
          </p:cNvPr>
          <p:cNvPicPr>
            <a:picLocks noChangeAspect="1"/>
          </p:cNvPicPr>
          <p:nvPr/>
        </p:nvPicPr>
        <p:blipFill>
          <a:blip r:embed="rId5"/>
          <a:stretch>
            <a:fillRect/>
          </a:stretch>
        </p:blipFill>
        <p:spPr>
          <a:xfrm>
            <a:off x="3418424" y="4824421"/>
            <a:ext cx="2265737" cy="117193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pPr>
              <a:defRPr sz="2800"/>
            </a:pPr>
            <a:r>
              <a:rPr sz="2600" dirty="0"/>
              <a:t>When using the calculator to construct confidence intervals, we need the sample mean, which the calculator will use as the point estimate, along with the sample statistics </a:t>
            </a:r>
            <a:r>
              <a:rPr lang="en-US" sz="2600" i="1" dirty="0"/>
              <a:t>s </a:t>
            </a:r>
            <a:r>
              <a:rPr sz="2600" dirty="0"/>
              <a:t>and</a:t>
            </a:r>
            <a:r>
              <a:rPr lang="en-US" sz="2600" dirty="0"/>
              <a:t> </a:t>
            </a:r>
            <a:r>
              <a:rPr lang="en-US" sz="2600" i="1" dirty="0"/>
              <a:t>n</a:t>
            </a:r>
            <a:r>
              <a:rPr sz="2600" dirty="0"/>
              <a:t>, and our confidence level,</a:t>
            </a:r>
            <a:r>
              <a:rPr lang="en-US" sz="2600" dirty="0"/>
              <a:t> </a:t>
            </a:r>
            <a:r>
              <a:rPr lang="en-US" sz="2600" i="1" dirty="0"/>
              <a:t>c</a:t>
            </a:r>
            <a:r>
              <a:rPr sz="2600" dirty="0"/>
              <a:t>. The confidence interval can be calculated in one step by choosing the </a:t>
            </a:r>
            <a:r>
              <a:rPr sz="2600" b="1" dirty="0" err="1"/>
              <a:t>TInterval</a:t>
            </a:r>
            <a:r>
              <a:rPr sz="2600" dirty="0"/>
              <a:t> option from the </a:t>
            </a:r>
            <a:r>
              <a:rPr sz="2600" b="1" dirty="0"/>
              <a:t>STAT </a:t>
            </a:r>
            <a:r>
              <a:rPr lang="en-US" b="1" dirty="0"/>
              <a:t>→</a:t>
            </a:r>
            <a:r>
              <a:rPr sz="2600" b="1" dirty="0"/>
              <a:t> Tests</a:t>
            </a:r>
            <a:r>
              <a:rPr sz="2600" dirty="0"/>
              <a:t> menu. Enter the following statistics.</a:t>
            </a:r>
            <a:endParaRPr lang="en-US" sz="2600" dirty="0"/>
          </a:p>
          <a:p>
            <a:pPr>
              <a:defRPr sz="2800"/>
            </a:pPr>
            <a:endParaRPr sz="2800" dirty="0"/>
          </a:p>
        </p:txBody>
      </p:sp>
      <p:pic>
        <p:nvPicPr>
          <p:cNvPr id="5" name="Picture 4" descr="x bar is equal to 216.53&#10;Sx is equal to 15.86&#10;n is equal to 20&#10;C level is equal to 0.98">
            <a:extLst>
              <a:ext uri="{FF2B5EF4-FFF2-40B4-BE49-F238E27FC236}">
                <a16:creationId xmlns:a16="http://schemas.microsoft.com/office/drawing/2014/main" id="{171491F1-525E-35EA-31D6-9412FC097E24}"/>
              </a:ext>
            </a:extLst>
          </p:cNvPr>
          <p:cNvPicPr>
            <a:picLocks noChangeAspect="1"/>
          </p:cNvPicPr>
          <p:nvPr/>
        </p:nvPicPr>
        <p:blipFill>
          <a:blip r:embed="rId2"/>
          <a:stretch>
            <a:fillRect/>
          </a:stretch>
        </p:blipFill>
        <p:spPr>
          <a:xfrm>
            <a:off x="3464922" y="4039242"/>
            <a:ext cx="2214156" cy="192024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6</a:t>
            </a:r>
            <a:endParaRPr dirty="0"/>
          </a:p>
        </p:txBody>
      </p:sp>
      <p:pic>
        <p:nvPicPr>
          <p:cNvPr id="5" name="Content Placeholder 4" descr="Calculator screenshot of TInterval input using Stats&#10;&#10; x bar equals 216.53, S x equals 15.86, and n equals 20.&#10;&#10;confidence level equals 0.98 then calculate&#10;&#10;&#10;">
            <a:extLst>
              <a:ext uri="{FF2B5EF4-FFF2-40B4-BE49-F238E27FC236}">
                <a16:creationId xmlns:a16="http://schemas.microsoft.com/office/drawing/2014/main" id="{4A3975BE-2CA2-4AD2-8B06-9252063694D6}"/>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7</a:t>
            </a:r>
            <a:endParaRPr dirty="0"/>
          </a:p>
        </p:txBody>
      </p:sp>
      <p:pic>
        <p:nvPicPr>
          <p:cNvPr id="5" name="Content Placeholder 4" descr="A calculator screenshot shows the results of the T interval as follows: the TInterval is (24.266, 24.334), x bar equals 216.53, S x equals 15.86, and n equals 20.">
            <a:extLst>
              <a:ext uri="{FF2B5EF4-FFF2-40B4-BE49-F238E27FC236}">
                <a16:creationId xmlns:a16="http://schemas.microsoft.com/office/drawing/2014/main" id="{D37FAD34-C4D5-44C1-9087-29FC90240CD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8.3.3: Constructing a Confidence Interval for a Population Mean (</a:t>
            </a:r>
            <a:r>
              <a:rPr i="1" dirty="0"/>
              <a:t>σ</a:t>
            </a:r>
            <a:r>
              <a:rPr dirty="0"/>
              <a:t> Unknown)</a:t>
            </a:r>
            <a:r>
              <a:rPr lang="en-US" baseline="-25000" dirty="0"/>
              <a:t>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Notice that the last digits of the endpoints in the interval given by the calculator,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207.52</m:t>
                        </m:r>
                        <m:r>
                          <m:rPr>
                            <m:nor/>
                          </m:rPr>
                          <a:rPr/>
                          <m:t>, </m:t>
                        </m:r>
                        <m:r>
                          <a:rPr>
                            <a:latin typeface="Cambria Math" panose="02040503050406030204" pitchFamily="18" charset="0"/>
                          </a:rPr>
                          <m:t>225.54</m:t>
                        </m:r>
                      </m:e>
                    </m:d>
                  </m:oMath>
                </a14:m>
                <a:r>
                  <a:rPr sz="2800" dirty="0"/>
                  <a:t>, are different from those in our hand-calculated interval. This is because we used a rounded value of</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9" name="Picture 8" descr="t subscript alpha by 2">
            <a:extLst>
              <a:ext uri="{FF2B5EF4-FFF2-40B4-BE49-F238E27FC236}">
                <a16:creationId xmlns:a16="http://schemas.microsoft.com/office/drawing/2014/main" id="{419C9132-048D-01AF-C856-5BB1E7121727}"/>
              </a:ext>
            </a:extLst>
          </p:cNvPr>
          <p:cNvPicPr>
            <a:picLocks noChangeAspect="1"/>
          </p:cNvPicPr>
          <p:nvPr/>
        </p:nvPicPr>
        <p:blipFill>
          <a:blip r:embed="rId3"/>
          <a:stretch>
            <a:fillRect/>
          </a:stretch>
        </p:blipFill>
        <p:spPr>
          <a:xfrm>
            <a:off x="6858000" y="2286000"/>
            <a:ext cx="609600" cy="6096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29BE29E-44D5-A4B9-569E-FACCD12B9572}"/>
                  </a:ext>
                </a:extLst>
              </p:cNvPr>
              <p:cNvSpPr txBox="1"/>
              <p:nvPr/>
            </p:nvSpPr>
            <p:spPr>
              <a:xfrm>
                <a:off x="457200" y="2819400"/>
                <a:ext cx="8153400" cy="2246769"/>
              </a:xfrm>
              <a:prstGeom prst="rect">
                <a:avLst/>
              </a:prstGeom>
              <a:noFill/>
            </p:spPr>
            <p:txBody>
              <a:bodyPr wrap="square">
                <a:spAutoFit/>
              </a:bodyPr>
              <a:lstStyle/>
              <a:p>
                <a:pPr>
                  <a:defRPr sz="2800"/>
                </a:pPr>
                <a:r>
                  <a:rPr lang="en-US" sz="2800" dirty="0"/>
                  <a:t>to find the margin of error in our first method of calculation.</a:t>
                </a:r>
              </a:p>
              <a:p>
                <a:pPr>
                  <a:defRPr sz="2800"/>
                </a:pPr>
                <a:r>
                  <a:rPr lang="en-US" sz="2800" dirty="0"/>
                  <a:t>Therefore, the student can be </a:t>
                </a:r>
                <a14:m>
                  <m:oMath xmlns:m="http://schemas.openxmlformats.org/officeDocument/2006/math">
                    <m:r>
                      <a:rPr lang="en-US" sz="2800">
                        <a:latin typeface="Cambria Math" panose="02040503050406030204" pitchFamily="18" charset="0"/>
                      </a:rPr>
                      <m:t>98%</m:t>
                    </m:r>
                  </m:oMath>
                </a14:m>
                <a:r>
                  <a:rPr lang="en-US" sz="2800" dirty="0"/>
                  <a:t> confident that the mean repair cost for all computers repaired at the local shop is between </a:t>
                </a:r>
                <a14:m>
                  <m:oMath xmlns:m="http://schemas.openxmlformats.org/officeDocument/2006/math">
                    <m:r>
                      <a:rPr lang="en-US" sz="2800">
                        <a:latin typeface="Cambria Math" panose="02040503050406030204" pitchFamily="18" charset="0"/>
                      </a:rPr>
                      <m:t>$207.52</m:t>
                    </m:r>
                  </m:oMath>
                </a14:m>
                <a:r>
                  <a:rPr lang="en-US" sz="2800" dirty="0"/>
                  <a:t> and </a:t>
                </a:r>
                <a14:m>
                  <m:oMath xmlns:m="http://schemas.openxmlformats.org/officeDocument/2006/math">
                    <m:r>
                      <a:rPr lang="en-US" sz="2800">
                        <a:latin typeface="Cambria Math" panose="02040503050406030204" pitchFamily="18" charset="0"/>
                      </a:rPr>
                      <m:t>$225.54</m:t>
                    </m:r>
                  </m:oMath>
                </a14:m>
                <a:r>
                  <a:rPr lang="en-US" sz="2800" dirty="0"/>
                  <a:t>.</a:t>
                </a:r>
              </a:p>
            </p:txBody>
          </p:sp>
        </mc:Choice>
        <mc:Fallback xmlns="">
          <p:sp>
            <p:nvSpPr>
              <p:cNvPr id="5" name="TextBox 4">
                <a:extLst>
                  <a:ext uri="{FF2B5EF4-FFF2-40B4-BE49-F238E27FC236}">
                    <a16:creationId xmlns:a16="http://schemas.microsoft.com/office/drawing/2014/main" id="{D29BE29E-44D5-A4B9-569E-FACCD12B9572}"/>
                  </a:ext>
                </a:extLst>
              </p:cNvPr>
              <p:cNvSpPr txBox="1">
                <a:spLocks noRot="1" noChangeAspect="1" noMove="1" noResize="1" noEditPoints="1" noAdjustHandles="1" noChangeArrowheads="1" noChangeShapeType="1" noTextEdit="1"/>
              </p:cNvSpPr>
              <p:nvPr/>
            </p:nvSpPr>
            <p:spPr>
              <a:xfrm>
                <a:off x="457200" y="2819400"/>
                <a:ext cx="8153400" cy="2246769"/>
              </a:xfrm>
              <a:prstGeom prst="rect">
                <a:avLst/>
              </a:prstGeom>
              <a:blipFill>
                <a:blip r:embed="rId4"/>
                <a:stretch>
                  <a:fillRect l="-1495" t="-2717" r="-1943" b="-6793"/>
                </a:stretch>
              </a:blipFill>
            </p:spPr>
            <p:txBody>
              <a:bodyPr/>
              <a:lstStyle/>
              <a:p>
                <a:r>
                  <a:rPr lang="en-IN">
                    <a:noFill/>
                  </a:rPr>
                  <a:t> </a:t>
                </a:r>
              </a:p>
            </p:txBody>
          </p:sp>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8.3.4: Constructing a Confidence Interval for a Population Mean (</a:t>
            </a:r>
            <a:r>
              <a:rPr i="1" dirty="0"/>
              <a:t>σ</a:t>
            </a:r>
            <a:r>
              <a:rPr dirty="0"/>
              <a:t> Unknown) from Original Data</a:t>
            </a:r>
            <a:r>
              <a:rPr lang="en-US" sz="3200"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Given the following sample data from a study on the average amount of water used per day by members of a household while brushing their teeth, calculate the </a:t>
                </a:r>
                <a14:m>
                  <m:oMath xmlns:m="http://schemas.openxmlformats.org/officeDocument/2006/math">
                    <m:r>
                      <a:rPr>
                        <a:latin typeface="Cambria Math" panose="02040503050406030204" pitchFamily="18" charset="0"/>
                      </a:rPr>
                      <m:t>99%</m:t>
                    </m:r>
                  </m:oMath>
                </a14:m>
                <a:r>
                  <a:rPr sz="2800" dirty="0"/>
                  <a:t> confidence interval for the population mean. Assume that the sample used in the study was a simple random sample.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481"/>
                </a:stretch>
              </a:blipFill>
            </p:spPr>
            <p:txBody>
              <a:bodyPr/>
              <a:lstStyle/>
              <a:p>
                <a:r>
                  <a:rPr lang="en-US">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sz="3200" baseline="-25000" dirty="0"/>
              <a:t>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When calculating a margin of error for a confidence interval, round to at least six decimal places to avoid additional rounding errors in the subsequent calculations of the endpoints of the confidence interval.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2</a:t>
            </a:r>
            <a:endParaRPr sz="2800" dirty="0"/>
          </a:p>
        </p:txBody>
      </p:sp>
      <p:sp>
        <p:nvSpPr>
          <p:cNvPr id="4" name="TextBox 3">
            <a:extLst>
              <a:ext uri="{FF2B5EF4-FFF2-40B4-BE49-F238E27FC236}">
                <a16:creationId xmlns:a16="http://schemas.microsoft.com/office/drawing/2014/main" id="{23BFAF2F-C2DC-D814-3569-35C673840B16}"/>
              </a:ext>
            </a:extLst>
          </p:cNvPr>
          <p:cNvSpPr txBox="1"/>
          <p:nvPr/>
        </p:nvSpPr>
        <p:spPr>
          <a:xfrm>
            <a:off x="457200" y="1219200"/>
            <a:ext cx="8229600" cy="369332"/>
          </a:xfrm>
          <a:prstGeom prst="rect">
            <a:avLst/>
          </a:prstGeom>
          <a:noFill/>
        </p:spPr>
        <p:txBody>
          <a:bodyPr wrap="square">
            <a:spAutoFit/>
          </a:bodyPr>
          <a:lstStyle/>
          <a:p>
            <a:pPr algn="ctr">
              <a:defRPr sz="1800" b="1"/>
            </a:pPr>
            <a:r>
              <a:rPr lang="en-US" dirty="0"/>
              <a:t>Household Water Used for Brushing Teeth (in Gallons per Day)</a:t>
            </a:r>
          </a:p>
        </p:txBody>
      </p:sp>
      <p:graphicFrame>
        <p:nvGraphicFramePr>
          <p:cNvPr id="3" name="Table Placeholder 2" descr="The table presents a dataset of numerical values organized into rows and columns. The numbers in the first row are 0.485, 0.428, 0.390, 0.308, and 0.231. The second row contains 0.587, 0.516, 0.465, 0.370, and 0.282. The third row lists 0.412, 0.367, 0.336, 0.269, and 0.198. The fourth row includes 0.942, 0.943, 0.940, 0.941, and 0.946. The fifth row contains 0.868, 0.898, 0.889, 0.910, and 0.927. The sixth row shows 0.925, 0.950, 0.959, 0.948, and 0.956. The seventh row contains 0.805, 0.810, 0.839, 0.860, and 0.861. Finally, the eighth row lists 0.515, 0.463, 0.420, 0.326, and 0.243. The table appears to represent a collection of unlabelled numerical data."/>
          <p:cNvGraphicFramePr>
            <a:graphicFrameLocks noGrp="1"/>
          </p:cNvGraphicFramePr>
          <p:nvPr>
            <p:ph type="tbl" sz="quarter" idx="10"/>
            <p:extLst>
              <p:ext uri="{D42A27DB-BD31-4B8C-83A1-F6EECF244321}">
                <p14:modId xmlns:p14="http://schemas.microsoft.com/office/powerpoint/2010/main" val="125859444"/>
              </p:ext>
            </p:extLst>
          </p:nvPr>
        </p:nvGraphicFramePr>
        <p:xfrm>
          <a:off x="457200" y="1681480"/>
          <a:ext cx="8229600" cy="2966720"/>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r>
                        <a:rPr sz="1600">
                          <a:latin typeface="Cambria Math"/>
                        </a:rPr>
                        <a:t>0.485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600">
                          <a:latin typeface="Cambria Math"/>
                        </a:rPr>
                        <a:t>0.428</a:t>
                      </a:r>
                    </a:p>
                  </a:txBody>
                  <a:tcPr>
                    <a:lnT w="12700" cap="flat" cmpd="sng" algn="ctr">
                      <a:solidFill>
                        <a:schemeClr val="tx1"/>
                      </a:solidFill>
                      <a:prstDash val="solid"/>
                      <a:round/>
                      <a:headEnd type="none" w="med" len="med"/>
                      <a:tailEnd type="none" w="med" len="med"/>
                    </a:lnT>
                  </a:tcPr>
                </a:tc>
                <a:tc>
                  <a:txBody>
                    <a:bodyPr/>
                    <a:lstStyle/>
                    <a:p>
                      <a:pPr algn="ctr"/>
                      <a:r>
                        <a:rPr sz="1600">
                          <a:latin typeface="Cambria Math"/>
                        </a:rPr>
                        <a:t>0.390</a:t>
                      </a:r>
                    </a:p>
                  </a:txBody>
                  <a:tcPr>
                    <a:lnT w="12700" cap="flat" cmpd="sng" algn="ctr">
                      <a:solidFill>
                        <a:schemeClr val="tx1"/>
                      </a:solidFill>
                      <a:prstDash val="solid"/>
                      <a:round/>
                      <a:headEnd type="none" w="med" len="med"/>
                      <a:tailEnd type="none" w="med" len="med"/>
                    </a:lnT>
                  </a:tcPr>
                </a:tc>
                <a:tc>
                  <a:txBody>
                    <a:bodyPr/>
                    <a:lstStyle/>
                    <a:p>
                      <a:pPr algn="ctr"/>
                      <a:r>
                        <a:rPr sz="1600">
                          <a:latin typeface="Cambria Math"/>
                        </a:rPr>
                        <a:t>0.308</a:t>
                      </a:r>
                    </a:p>
                  </a:txBody>
                  <a:tcPr>
                    <a:lnT w="12700" cap="flat" cmpd="sng" algn="ctr">
                      <a:solidFill>
                        <a:schemeClr val="tx1"/>
                      </a:solidFill>
                      <a:prstDash val="solid"/>
                      <a:round/>
                      <a:headEnd type="none" w="med" len="med"/>
                      <a:tailEnd type="none" w="med" len="med"/>
                    </a:lnT>
                  </a:tcPr>
                </a:tc>
                <a:tc>
                  <a:txBody>
                    <a:bodyPr/>
                    <a:lstStyle/>
                    <a:p>
                      <a:pPr algn="ctr"/>
                      <a:r>
                        <a:rPr sz="1600" dirty="0">
                          <a:latin typeface="Cambria Math"/>
                        </a:rPr>
                        <a:t>0.231</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r>
                        <a:rPr sz="1600">
                          <a:latin typeface="Cambria Math"/>
                        </a:rPr>
                        <a:t>0.587</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0.516</a:t>
                      </a:r>
                    </a:p>
                  </a:txBody>
                  <a:tcPr/>
                </a:tc>
                <a:tc>
                  <a:txBody>
                    <a:bodyPr/>
                    <a:lstStyle/>
                    <a:p>
                      <a:pPr algn="ctr"/>
                      <a:r>
                        <a:rPr sz="1600">
                          <a:latin typeface="Cambria Math"/>
                        </a:rPr>
                        <a:t>0.465</a:t>
                      </a:r>
                    </a:p>
                  </a:txBody>
                  <a:tcPr/>
                </a:tc>
                <a:tc>
                  <a:txBody>
                    <a:bodyPr/>
                    <a:lstStyle/>
                    <a:p>
                      <a:pPr algn="ctr"/>
                      <a:r>
                        <a:rPr sz="1600">
                          <a:latin typeface="Cambria Math"/>
                        </a:rPr>
                        <a:t>0.370</a:t>
                      </a:r>
                    </a:p>
                  </a:txBody>
                  <a:tcPr/>
                </a:tc>
                <a:tc>
                  <a:txBody>
                    <a:bodyPr/>
                    <a:lstStyle/>
                    <a:p>
                      <a:pPr algn="ctr"/>
                      <a:r>
                        <a:rPr sz="1600">
                          <a:latin typeface="Cambria Math"/>
                        </a:rPr>
                        <a:t>0.282</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r>
                        <a:rPr sz="1600">
                          <a:latin typeface="Cambria Math"/>
                        </a:rPr>
                        <a:t>0.412</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0.367</a:t>
                      </a:r>
                    </a:p>
                  </a:txBody>
                  <a:tcPr/>
                </a:tc>
                <a:tc>
                  <a:txBody>
                    <a:bodyPr/>
                    <a:lstStyle/>
                    <a:p>
                      <a:pPr algn="ctr"/>
                      <a:r>
                        <a:rPr sz="1600" dirty="0">
                          <a:latin typeface="Cambria Math"/>
                        </a:rPr>
                        <a:t>0.336</a:t>
                      </a:r>
                    </a:p>
                  </a:txBody>
                  <a:tcPr/>
                </a:tc>
                <a:tc>
                  <a:txBody>
                    <a:bodyPr/>
                    <a:lstStyle/>
                    <a:p>
                      <a:pPr algn="ctr"/>
                      <a:r>
                        <a:rPr sz="1600">
                          <a:latin typeface="Cambria Math"/>
                        </a:rPr>
                        <a:t>0.269</a:t>
                      </a:r>
                    </a:p>
                  </a:txBody>
                  <a:tcPr/>
                </a:tc>
                <a:tc>
                  <a:txBody>
                    <a:bodyPr/>
                    <a:lstStyle/>
                    <a:p>
                      <a:pPr algn="ctr"/>
                      <a:r>
                        <a:rPr sz="1600">
                          <a:latin typeface="Cambria Math"/>
                        </a:rPr>
                        <a:t>0.198</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pPr algn="ctr"/>
                      <a:r>
                        <a:rPr sz="1600">
                          <a:latin typeface="Cambria Math"/>
                        </a:rPr>
                        <a:t>0.942</a:t>
                      </a:r>
                    </a:p>
                  </a:txBody>
                  <a:tcPr>
                    <a:lnL w="12700" cap="flat" cmpd="sng" algn="ctr">
                      <a:solidFill>
                        <a:schemeClr val="tx1"/>
                      </a:solidFill>
                      <a:prstDash val="solid"/>
                      <a:round/>
                      <a:headEnd type="none" w="med" len="med"/>
                      <a:tailEnd type="none" w="med" len="med"/>
                    </a:lnL>
                  </a:tcPr>
                </a:tc>
                <a:tc>
                  <a:txBody>
                    <a:bodyPr/>
                    <a:lstStyle/>
                    <a:p>
                      <a:pPr algn="ctr"/>
                      <a:r>
                        <a:rPr sz="1600" dirty="0">
                          <a:latin typeface="Cambria Math"/>
                        </a:rPr>
                        <a:t>0.943</a:t>
                      </a:r>
                    </a:p>
                  </a:txBody>
                  <a:tcPr/>
                </a:tc>
                <a:tc>
                  <a:txBody>
                    <a:bodyPr/>
                    <a:lstStyle/>
                    <a:p>
                      <a:pPr algn="ctr"/>
                      <a:r>
                        <a:rPr sz="1600">
                          <a:latin typeface="Cambria Math"/>
                        </a:rPr>
                        <a:t>0.940</a:t>
                      </a:r>
                    </a:p>
                  </a:txBody>
                  <a:tcPr/>
                </a:tc>
                <a:tc>
                  <a:txBody>
                    <a:bodyPr/>
                    <a:lstStyle/>
                    <a:p>
                      <a:pPr algn="ctr"/>
                      <a:r>
                        <a:rPr sz="1600">
                          <a:latin typeface="Cambria Math"/>
                        </a:rPr>
                        <a:t>0.941</a:t>
                      </a:r>
                    </a:p>
                  </a:txBody>
                  <a:tcPr/>
                </a:tc>
                <a:tc>
                  <a:txBody>
                    <a:bodyPr/>
                    <a:lstStyle/>
                    <a:p>
                      <a:pPr algn="ctr"/>
                      <a:r>
                        <a:rPr sz="1600">
                          <a:latin typeface="Cambria Math"/>
                        </a:rPr>
                        <a:t>0.946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pPr algn="ctr"/>
                      <a:r>
                        <a:rPr sz="1600">
                          <a:latin typeface="Cambria Math"/>
                        </a:rPr>
                        <a:t>0.868</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0.898</a:t>
                      </a:r>
                    </a:p>
                  </a:txBody>
                  <a:tcPr/>
                </a:tc>
                <a:tc>
                  <a:txBody>
                    <a:bodyPr/>
                    <a:lstStyle/>
                    <a:p>
                      <a:pPr algn="ctr"/>
                      <a:r>
                        <a:rPr sz="1600">
                          <a:latin typeface="Cambria Math"/>
                        </a:rPr>
                        <a:t>0.889</a:t>
                      </a:r>
                    </a:p>
                  </a:txBody>
                  <a:tcPr/>
                </a:tc>
                <a:tc>
                  <a:txBody>
                    <a:bodyPr/>
                    <a:lstStyle/>
                    <a:p>
                      <a:pPr algn="ctr"/>
                      <a:r>
                        <a:rPr sz="1600">
                          <a:latin typeface="Cambria Math"/>
                        </a:rPr>
                        <a:t>0.910</a:t>
                      </a:r>
                    </a:p>
                  </a:txBody>
                  <a:tcPr/>
                </a:tc>
                <a:tc>
                  <a:txBody>
                    <a:bodyPr/>
                    <a:lstStyle/>
                    <a:p>
                      <a:pPr algn="ctr"/>
                      <a:r>
                        <a:rPr sz="1600">
                          <a:latin typeface="Cambria Math"/>
                        </a:rPr>
                        <a:t>0.927</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70840">
                <a:tc>
                  <a:txBody>
                    <a:bodyPr/>
                    <a:lstStyle/>
                    <a:p>
                      <a:pPr algn="ctr"/>
                      <a:r>
                        <a:rPr sz="1600">
                          <a:latin typeface="Cambria Math"/>
                        </a:rPr>
                        <a:t>0.925</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0.950</a:t>
                      </a:r>
                    </a:p>
                  </a:txBody>
                  <a:tcPr/>
                </a:tc>
                <a:tc>
                  <a:txBody>
                    <a:bodyPr/>
                    <a:lstStyle/>
                    <a:p>
                      <a:pPr algn="ctr"/>
                      <a:r>
                        <a:rPr sz="1600">
                          <a:latin typeface="Cambria Math"/>
                        </a:rPr>
                        <a:t>0.959</a:t>
                      </a:r>
                    </a:p>
                  </a:txBody>
                  <a:tcPr/>
                </a:tc>
                <a:tc>
                  <a:txBody>
                    <a:bodyPr/>
                    <a:lstStyle/>
                    <a:p>
                      <a:pPr algn="ctr"/>
                      <a:r>
                        <a:rPr sz="1600">
                          <a:latin typeface="Cambria Math"/>
                        </a:rPr>
                        <a:t>0.948</a:t>
                      </a:r>
                    </a:p>
                  </a:txBody>
                  <a:tcPr/>
                </a:tc>
                <a:tc>
                  <a:txBody>
                    <a:bodyPr/>
                    <a:lstStyle/>
                    <a:p>
                      <a:pPr algn="ctr"/>
                      <a:r>
                        <a:rPr sz="1600">
                          <a:latin typeface="Cambria Math"/>
                        </a:rPr>
                        <a:t>0.956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370840">
                <a:tc>
                  <a:txBody>
                    <a:bodyPr/>
                    <a:lstStyle/>
                    <a:p>
                      <a:pPr algn="ctr"/>
                      <a:r>
                        <a:rPr sz="1600">
                          <a:latin typeface="Cambria Math"/>
                        </a:rPr>
                        <a:t>0.805</a:t>
                      </a:r>
                    </a:p>
                  </a:txBody>
                  <a:tcPr>
                    <a:lnL w="12700" cap="flat" cmpd="sng" algn="ctr">
                      <a:solidFill>
                        <a:schemeClr val="tx1"/>
                      </a:solidFill>
                      <a:prstDash val="solid"/>
                      <a:round/>
                      <a:headEnd type="none" w="med" len="med"/>
                      <a:tailEnd type="none" w="med" len="med"/>
                    </a:lnL>
                  </a:tcPr>
                </a:tc>
                <a:tc>
                  <a:txBody>
                    <a:bodyPr/>
                    <a:lstStyle/>
                    <a:p>
                      <a:pPr algn="ctr"/>
                      <a:r>
                        <a:rPr sz="1600">
                          <a:latin typeface="Cambria Math"/>
                        </a:rPr>
                        <a:t>0.810</a:t>
                      </a:r>
                    </a:p>
                  </a:txBody>
                  <a:tcPr/>
                </a:tc>
                <a:tc>
                  <a:txBody>
                    <a:bodyPr/>
                    <a:lstStyle/>
                    <a:p>
                      <a:pPr algn="ctr"/>
                      <a:r>
                        <a:rPr sz="1600">
                          <a:latin typeface="Cambria Math"/>
                        </a:rPr>
                        <a:t>0.839</a:t>
                      </a:r>
                    </a:p>
                  </a:txBody>
                  <a:tcPr/>
                </a:tc>
                <a:tc>
                  <a:txBody>
                    <a:bodyPr/>
                    <a:lstStyle/>
                    <a:p>
                      <a:pPr algn="ctr"/>
                      <a:r>
                        <a:rPr sz="1600">
                          <a:latin typeface="Cambria Math"/>
                        </a:rPr>
                        <a:t>0.860</a:t>
                      </a:r>
                    </a:p>
                  </a:txBody>
                  <a:tcPr/>
                </a:tc>
                <a:tc>
                  <a:txBody>
                    <a:bodyPr/>
                    <a:lstStyle/>
                    <a:p>
                      <a:pPr algn="ctr"/>
                      <a:r>
                        <a:rPr sz="1600">
                          <a:latin typeface="Cambria Math"/>
                        </a:rPr>
                        <a:t>0.861</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r h="370840">
                <a:tc>
                  <a:txBody>
                    <a:bodyPr/>
                    <a:lstStyle/>
                    <a:p>
                      <a:pPr algn="ctr"/>
                      <a:r>
                        <a:rPr sz="1600">
                          <a:latin typeface="Cambria Math"/>
                        </a:rPr>
                        <a:t>0.515</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600">
                          <a:latin typeface="Cambria Math"/>
                        </a:rPr>
                        <a:t>0.463</a:t>
                      </a:r>
                    </a:p>
                  </a:txBody>
                  <a:tcPr>
                    <a:lnB w="12700" cap="flat" cmpd="sng" algn="ctr">
                      <a:solidFill>
                        <a:schemeClr val="tx1"/>
                      </a:solidFill>
                      <a:prstDash val="solid"/>
                      <a:round/>
                      <a:headEnd type="none" w="med" len="med"/>
                      <a:tailEnd type="none" w="med" len="med"/>
                    </a:lnB>
                  </a:tcPr>
                </a:tc>
                <a:tc>
                  <a:txBody>
                    <a:bodyPr/>
                    <a:lstStyle/>
                    <a:p>
                      <a:pPr algn="ctr"/>
                      <a:r>
                        <a:rPr sz="1600">
                          <a:latin typeface="Cambria Math"/>
                        </a:rPr>
                        <a:t>0.420</a:t>
                      </a:r>
                    </a:p>
                  </a:txBody>
                  <a:tcPr>
                    <a:lnB w="12700" cap="flat" cmpd="sng" algn="ctr">
                      <a:solidFill>
                        <a:schemeClr val="tx1"/>
                      </a:solidFill>
                      <a:prstDash val="solid"/>
                      <a:round/>
                      <a:headEnd type="none" w="med" len="med"/>
                      <a:tailEnd type="none" w="med" len="med"/>
                    </a:lnB>
                  </a:tcPr>
                </a:tc>
                <a:tc>
                  <a:txBody>
                    <a:bodyPr/>
                    <a:lstStyle/>
                    <a:p>
                      <a:pPr algn="ctr"/>
                      <a:r>
                        <a:rPr sz="1600">
                          <a:latin typeface="Cambria Math"/>
                        </a:rPr>
                        <a:t>0.326</a:t>
                      </a:r>
                    </a:p>
                  </a:txBody>
                  <a:tcPr>
                    <a:lnB w="12700" cap="flat" cmpd="sng" algn="ctr">
                      <a:solidFill>
                        <a:schemeClr val="tx1"/>
                      </a:solidFill>
                      <a:prstDash val="solid"/>
                      <a:round/>
                      <a:headEnd type="none" w="med" len="med"/>
                      <a:tailEnd type="none" w="med" len="med"/>
                    </a:lnB>
                  </a:tcPr>
                </a:tc>
                <a:tc>
                  <a:txBody>
                    <a:bodyPr/>
                    <a:lstStyle/>
                    <a:p>
                      <a:pPr algn="ctr"/>
                      <a:r>
                        <a:rPr sz="1600" dirty="0">
                          <a:latin typeface="Cambria Math"/>
                        </a:rPr>
                        <a:t>0.243</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3</a:t>
            </a:r>
            <a:endParaRPr sz="2800"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Since we are not told any population parameters for the study, we cannot assume that</a:t>
            </a:r>
            <a:r>
              <a:rPr lang="en-US" dirty="0"/>
              <a:t> </a:t>
            </a:r>
            <a:r>
              <a:rPr lang="el-GR" i="1" dirty="0">
                <a:latin typeface="Calibri" panose="020F0502020204030204" pitchFamily="34" charset="0"/>
                <a:ea typeface="Calibri" panose="020F0502020204030204" pitchFamily="34" charset="0"/>
                <a:cs typeface="Calibri" panose="020F0502020204030204" pitchFamily="34" charset="0"/>
              </a:rPr>
              <a:t>σ</a:t>
            </a:r>
            <a:r>
              <a:rPr dirty="0"/>
              <a:t> is known or that the population distribution is approximately normal. However, since the sample size </a:t>
            </a:r>
            <a:r>
              <a:rPr lang="en-US" dirty="0"/>
              <a:t>(</a:t>
            </a:r>
            <a:r>
              <a:rPr lang="en-US" i="1" dirty="0"/>
              <a:t>n</a:t>
            </a:r>
            <a:r>
              <a:rPr lang="en-US" dirty="0"/>
              <a:t> = 40)</a:t>
            </a:r>
            <a:r>
              <a:rPr dirty="0"/>
              <a:t> is large enough</a:t>
            </a:r>
            <a:endParaRPr lang="en-US" sz="2800" dirty="0"/>
          </a:p>
        </p:txBody>
      </p:sp>
      <p:pic>
        <p:nvPicPr>
          <p:cNvPr id="11" name="Picture 10" descr="n is greater than or equal to 30">
            <a:extLst>
              <a:ext uri="{FF2B5EF4-FFF2-40B4-BE49-F238E27FC236}">
                <a16:creationId xmlns:a16="http://schemas.microsoft.com/office/drawing/2014/main" id="{B0B33ACC-5763-2ACC-D8A5-53F49CE0381B}"/>
              </a:ext>
            </a:extLst>
          </p:cNvPr>
          <p:cNvPicPr>
            <a:picLocks noChangeAspect="1"/>
          </p:cNvPicPr>
          <p:nvPr/>
        </p:nvPicPr>
        <p:blipFill>
          <a:blip r:embed="rId2"/>
          <a:stretch>
            <a:fillRect/>
          </a:stretch>
        </p:blipFill>
        <p:spPr>
          <a:xfrm>
            <a:off x="495300" y="3284220"/>
            <a:ext cx="1270000" cy="476250"/>
          </a:xfrm>
          <a:prstGeom prst="rect">
            <a:avLst/>
          </a:prstGeom>
        </p:spPr>
      </p:pic>
      <p:sp>
        <p:nvSpPr>
          <p:cNvPr id="5" name="TextBox 4">
            <a:extLst>
              <a:ext uri="{FF2B5EF4-FFF2-40B4-BE49-F238E27FC236}">
                <a16:creationId xmlns:a16="http://schemas.microsoft.com/office/drawing/2014/main" id="{E7AAB82F-F153-FD53-90E7-9D5153CCCF72}"/>
              </a:ext>
            </a:extLst>
          </p:cNvPr>
          <p:cNvSpPr txBox="1"/>
          <p:nvPr/>
        </p:nvSpPr>
        <p:spPr>
          <a:xfrm>
            <a:off x="1676400" y="3227725"/>
            <a:ext cx="6629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can use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-distribution to construct a</a:t>
            </a:r>
            <a:endParaRPr lang="en-IN" dirty="0"/>
          </a:p>
        </p:txBody>
      </p:sp>
      <p:sp>
        <p:nvSpPr>
          <p:cNvPr id="7" name="TextBox 6">
            <a:extLst>
              <a:ext uri="{FF2B5EF4-FFF2-40B4-BE49-F238E27FC236}">
                <a16:creationId xmlns:a16="http://schemas.microsoft.com/office/drawing/2014/main" id="{EA6F5590-C959-B2E3-3095-4DFDB37FE42E}"/>
              </a:ext>
            </a:extLst>
          </p:cNvPr>
          <p:cNvSpPr txBox="1"/>
          <p:nvPr/>
        </p:nvSpPr>
        <p:spPr>
          <a:xfrm>
            <a:off x="457200" y="3657600"/>
            <a:ext cx="8077200" cy="954107"/>
          </a:xfrm>
          <a:prstGeom prst="rect">
            <a:avLst/>
          </a:prstGeom>
          <a:noFill/>
        </p:spPr>
        <p:txBody>
          <a:bodyPr wrap="square">
            <a:spAutoFit/>
          </a:bodyPr>
          <a:lstStyle/>
          <a:p>
            <a:r>
              <a:rPr lang="en-US" sz="2800" dirty="0"/>
              <a:t>confidence interval for the population mean. Next, we must decide how to proceed. </a:t>
            </a:r>
            <a:endParaRPr lang="en-IN"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EC13A-2391-2541-62F1-A501088778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EFE29-6740-5FDB-B97E-DFCAE22B0726}"/>
              </a:ext>
            </a:extLst>
          </p:cNvPr>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4</a:t>
            </a:r>
            <a:endParaRPr sz="2800" dirty="0"/>
          </a:p>
        </p:txBody>
      </p:sp>
      <p:sp>
        <p:nvSpPr>
          <p:cNvPr id="3" name="Text Placeholder 2">
            <a:extLst>
              <a:ext uri="{FF2B5EF4-FFF2-40B4-BE49-F238E27FC236}">
                <a16:creationId xmlns:a16="http://schemas.microsoft.com/office/drawing/2014/main" id="{73C3DCEB-116B-906D-ACA9-100D495B39A4}"/>
              </a:ext>
            </a:extLst>
          </p:cNvPr>
          <p:cNvSpPr>
            <a:spLocks noGrp="1"/>
          </p:cNvSpPr>
          <p:nvPr>
            <p:ph type="body" sz="quarter" idx="10"/>
          </p:nvPr>
        </p:nvSpPr>
        <p:spPr/>
        <p:txBody>
          <a:bodyPr>
            <a:normAutofit/>
          </a:bodyPr>
          <a:lstStyle/>
          <a:p>
            <a:r>
              <a:rPr sz="2600" dirty="0"/>
              <a:t>One option is to perform the arithmetic by hand, which would first require calculating the necessary sample statistics</a:t>
            </a:r>
            <a:endParaRPr lang="en-US" sz="2600" dirty="0"/>
          </a:p>
        </p:txBody>
      </p:sp>
      <p:pic>
        <p:nvPicPr>
          <p:cNvPr id="7" name="Picture 6" descr="(x bar and s) and then using the margin of error formula. ">
            <a:extLst>
              <a:ext uri="{FF2B5EF4-FFF2-40B4-BE49-F238E27FC236}">
                <a16:creationId xmlns:a16="http://schemas.microsoft.com/office/drawing/2014/main" id="{ADDFEDFC-74BC-06B3-A496-DDEE200737EF}"/>
              </a:ext>
            </a:extLst>
          </p:cNvPr>
          <p:cNvPicPr>
            <a:picLocks noChangeAspect="1"/>
          </p:cNvPicPr>
          <p:nvPr/>
        </p:nvPicPr>
        <p:blipFill>
          <a:blip r:embed="rId2"/>
          <a:stretch>
            <a:fillRect/>
          </a:stretch>
        </p:blipFill>
        <p:spPr>
          <a:xfrm>
            <a:off x="457200" y="2277208"/>
            <a:ext cx="6934200" cy="457200"/>
          </a:xfrm>
          <a:prstGeom prst="rect">
            <a:avLst/>
          </a:prstGeom>
        </p:spPr>
      </p:pic>
      <p:sp>
        <p:nvSpPr>
          <p:cNvPr id="5" name="TextBox 4">
            <a:extLst>
              <a:ext uri="{FF2B5EF4-FFF2-40B4-BE49-F238E27FC236}">
                <a16:creationId xmlns:a16="http://schemas.microsoft.com/office/drawing/2014/main" id="{38718B4B-636F-842A-A314-4035503243DA}"/>
              </a:ext>
            </a:extLst>
          </p:cNvPr>
          <p:cNvSpPr txBox="1"/>
          <p:nvPr/>
        </p:nvSpPr>
        <p:spPr>
          <a:xfrm>
            <a:off x="457200" y="2718533"/>
            <a:ext cx="8229600" cy="3293209"/>
          </a:xfrm>
          <a:prstGeom prst="rect">
            <a:avLst/>
          </a:prstGeom>
          <a:noFill/>
        </p:spPr>
        <p:txBody>
          <a:bodyPr wrap="square">
            <a:spAutoFit/>
          </a:bodyPr>
          <a:lstStyle/>
          <a:p>
            <a:r>
              <a:rPr lang="en-US" sz="2600" dirty="0"/>
              <a:t>Another option is to use a technology that will allow us to enter the raw data and solve the confidence interval directly. We will choose the second option here for efficiency.</a:t>
            </a:r>
          </a:p>
          <a:p>
            <a:r>
              <a:rPr lang="en-US" sz="2600" dirty="0"/>
              <a:t>To solve using the TI-84 Plus calculator, you must first enter the raw data into the calculator list </a:t>
            </a:r>
            <a:r>
              <a:rPr lang="en-US" sz="2600" b="1" dirty="0"/>
              <a:t>L1</a:t>
            </a:r>
            <a:r>
              <a:rPr lang="en-US" sz="2600" dirty="0"/>
              <a:t> as shown in the top screenshot. Once the data are entered, choose the </a:t>
            </a:r>
            <a:r>
              <a:rPr lang="en-US" sz="2600" b="1" dirty="0" err="1"/>
              <a:t>TInterval</a:t>
            </a:r>
            <a:r>
              <a:rPr lang="en-US" sz="2600" dirty="0"/>
              <a:t> option under the </a:t>
            </a:r>
            <a:r>
              <a:rPr lang="en-US" sz="2600" b="1" dirty="0"/>
              <a:t>STATS &gt; TESTS</a:t>
            </a:r>
            <a:r>
              <a:rPr lang="en-US" sz="2600" dirty="0"/>
              <a:t> menu.</a:t>
            </a:r>
          </a:p>
        </p:txBody>
      </p:sp>
    </p:spTree>
    <p:extLst>
      <p:ext uri="{BB962C8B-B14F-4D97-AF65-F5344CB8AC3E}">
        <p14:creationId xmlns:p14="http://schemas.microsoft.com/office/powerpoint/2010/main" val="4125001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5</a:t>
            </a:r>
            <a:endParaRPr sz="2800" dirty="0"/>
          </a:p>
        </p:txBody>
      </p:sp>
      <p:pic>
        <p:nvPicPr>
          <p:cNvPr id="5" name="Content Placeholder 4" descr="First row of the data table entered into L1 in the calculator">
            <a:extLst>
              <a:ext uri="{FF2B5EF4-FFF2-40B4-BE49-F238E27FC236}">
                <a16:creationId xmlns:a16="http://schemas.microsoft.com/office/drawing/2014/main" id="{C6F4228D-FAA8-4CD9-ACB1-6AA106FAB0AA}"/>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6</a:t>
            </a:r>
            <a:endParaRPr sz="2800" baseline="-25000" dirty="0"/>
          </a:p>
        </p:txBody>
      </p:sp>
      <p:sp>
        <p:nvSpPr>
          <p:cNvPr id="3" name="Text Placeholder 2"/>
          <p:cNvSpPr>
            <a:spLocks noGrp="1"/>
          </p:cNvSpPr>
          <p:nvPr>
            <p:ph type="body" sz="quarter" idx="10"/>
          </p:nvPr>
        </p:nvSpPr>
        <p:spPr/>
        <p:txBody>
          <a:bodyPr>
            <a:normAutofit/>
          </a:bodyPr>
          <a:lstStyle/>
          <a:p>
            <a:r>
              <a:rPr sz="2800" dirty="0"/>
              <a:t>This time, however, choose the </a:t>
            </a:r>
            <a:r>
              <a:rPr sz="2800" b="1" dirty="0"/>
              <a:t>Data</a:t>
            </a:r>
            <a:r>
              <a:rPr sz="2800" dirty="0"/>
              <a:t> option. You'll need to specify which list your data are in, which is </a:t>
            </a:r>
            <a:r>
              <a:rPr sz="2800" b="1" dirty="0"/>
              <a:t>L1</a:t>
            </a:r>
            <a:r>
              <a:rPr sz="2800" dirty="0"/>
              <a:t>, and the confidence level (</a:t>
            </a:r>
            <a:r>
              <a:rPr sz="2800" b="1" dirty="0"/>
              <a:t>C-Level</a:t>
            </a:r>
            <a:r>
              <a:rPr sz="2800" dirty="0"/>
              <a:t>), which is </a:t>
            </a:r>
            <a:r>
              <a:rPr sz="2800" b="1" dirty="0"/>
              <a:t>0.99</a:t>
            </a:r>
            <a:r>
              <a:rPr sz="2800" dirty="0"/>
              <a:t> in this example. The value of </a:t>
            </a:r>
            <a:r>
              <a:rPr sz="2800" b="1" dirty="0"/>
              <a:t>Freq</a:t>
            </a:r>
            <a:r>
              <a:rPr sz="2800" dirty="0"/>
              <a:t> should be left as the default value of </a:t>
            </a:r>
            <a:r>
              <a:rPr sz="2800" b="1" dirty="0"/>
              <a:t>1</a:t>
            </a:r>
            <a:r>
              <a:rPr sz="2800" dirty="0"/>
              <a:t>. The results are shown in the bottom screenshot.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7</a:t>
            </a:r>
            <a:endParaRPr sz="2800" dirty="0"/>
          </a:p>
        </p:txBody>
      </p:sp>
      <p:pic>
        <p:nvPicPr>
          <p:cNvPr id="5" name="Content Placeholder 4" descr="A calculator screenshot shows the results of the T interval as follows: the TInterval is (.52402, .76238), x bar equals .6432, S x equals .2783547082, and n equals 40">
            <a:extLst>
              <a:ext uri="{FF2B5EF4-FFF2-40B4-BE49-F238E27FC236}">
                <a16:creationId xmlns:a16="http://schemas.microsoft.com/office/drawing/2014/main" id="{90681BE8-3DDC-41BA-8C4C-1194EBEF6647}"/>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8.3.4: Constructing a Confidence Interval for a Population Mean (</a:t>
            </a:r>
            <a:r>
              <a:rPr sz="2800" i="1" dirty="0"/>
              <a:t>σ</a:t>
            </a:r>
            <a:r>
              <a:rPr sz="2800" dirty="0"/>
              <a:t> Unknown) from Original Data</a:t>
            </a:r>
            <a:r>
              <a:rPr lang="en-US" sz="2800" baseline="-25000" dirty="0"/>
              <a:t>8</a:t>
            </a:r>
            <a:endParaRPr sz="2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Thus, the </a:t>
                </a:r>
                <a14:m>
                  <m:oMath xmlns:m="http://schemas.openxmlformats.org/officeDocument/2006/math">
                    <m:r>
                      <a:rPr>
                        <a:latin typeface="Cambria Math" panose="02040503050406030204" pitchFamily="18" charset="0"/>
                      </a:rPr>
                      <m:t>99%</m:t>
                    </m:r>
                  </m:oMath>
                </a14:m>
                <a:r>
                  <a:rPr sz="2800" dirty="0"/>
                  <a:t> confidence interval ranges from </a:t>
                </a:r>
                <a:r>
                  <a:rPr sz="2800" dirty="0">
                    <a:latin typeface="Cambria Math"/>
                  </a:rPr>
                  <a:t>0.5240</a:t>
                </a:r>
                <a:r>
                  <a:rPr sz="2800" dirty="0"/>
                  <a:t> to </a:t>
                </a:r>
                <a:r>
                  <a:rPr sz="2800" dirty="0">
                    <a:latin typeface="Cambria Math"/>
                  </a:rPr>
                  <a:t>0.7624</a:t>
                </a:r>
                <a:r>
                  <a:rPr sz="2800" dirty="0"/>
                  <a:t>. The confidence interval can be written mathematically using either inequality symbols or interval notation, shown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pic>
        <p:nvPicPr>
          <p:cNvPr id="6" name="Picture 5" descr="0.5240 is less than mu which is less than 0.7624, or the interval is represented as (0.5240, 0.7624).">
            <a:extLst>
              <a:ext uri="{FF2B5EF4-FFF2-40B4-BE49-F238E27FC236}">
                <a16:creationId xmlns:a16="http://schemas.microsoft.com/office/drawing/2014/main" id="{2F5DB4B3-5B85-CB29-7D75-A586AD2F1E62}"/>
              </a:ext>
            </a:extLst>
          </p:cNvPr>
          <p:cNvPicPr>
            <a:picLocks noChangeAspect="1"/>
          </p:cNvPicPr>
          <p:nvPr/>
        </p:nvPicPr>
        <p:blipFill>
          <a:blip r:embed="rId3"/>
          <a:stretch>
            <a:fillRect/>
          </a:stretch>
        </p:blipFill>
        <p:spPr>
          <a:xfrm>
            <a:off x="3220163" y="2971800"/>
            <a:ext cx="2703674" cy="1440000"/>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CB56DAD3-DE3C-DB12-B2F8-654AFA40912B}"/>
                  </a:ext>
                </a:extLst>
              </p:cNvPr>
              <p:cNvSpPr txBox="1"/>
              <p:nvPr/>
            </p:nvSpPr>
            <p:spPr>
              <a:xfrm>
                <a:off x="457200" y="4558605"/>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We are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confident that the mean amount of water used per household for brushing teeth is between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0.5240</a:t>
                </a:r>
                <a:r>
                  <a:rPr kumimoji="0" lang="en-US" sz="2800" b="0" i="0" u="none" strike="noStrike" kern="1200" cap="none" spc="0" normalizeH="0" baseline="0" noProof="0" dirty="0">
                    <a:ln>
                      <a:noFill/>
                    </a:ln>
                    <a:solidFill>
                      <a:srgbClr val="366092"/>
                    </a:solidFill>
                    <a:effectLst/>
                    <a:uLnTx/>
                    <a:uFillTx/>
                    <a:latin typeface="Calibri"/>
                    <a:ea typeface="+mn-ea"/>
                    <a:cs typeface="+mn-cs"/>
                  </a:rPr>
                  <a:t>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0.7624</a:t>
                </a:r>
                <a:r>
                  <a:rPr kumimoji="0" lang="en-US" sz="2800" b="0" i="0" u="none" strike="noStrike" kern="1200" cap="none" spc="0" normalizeH="0" baseline="0" noProof="0" dirty="0">
                    <a:ln>
                      <a:noFill/>
                    </a:ln>
                    <a:solidFill>
                      <a:srgbClr val="366092"/>
                    </a:solidFill>
                    <a:effectLst/>
                    <a:uLnTx/>
                    <a:uFillTx/>
                    <a:latin typeface="Calibri"/>
                    <a:ea typeface="+mn-ea"/>
                    <a:cs typeface="+mn-cs"/>
                  </a:rPr>
                  <a:t> gallons per day.</a:t>
                </a:r>
                <a:endParaRPr lang="en-IN" dirty="0"/>
              </a:p>
            </p:txBody>
          </p:sp>
        </mc:Choice>
        <mc:Fallback xmlns="">
          <p:sp>
            <p:nvSpPr>
              <p:cNvPr id="4" name="TextBox 3">
                <a:extLst>
                  <a:ext uri="{FF2B5EF4-FFF2-40B4-BE49-F238E27FC236}">
                    <a16:creationId xmlns:a16="http://schemas.microsoft.com/office/drawing/2014/main" id="{CB56DAD3-DE3C-DB12-B2F8-654AFA40912B}"/>
                  </a:ext>
                </a:extLst>
              </p:cNvPr>
              <p:cNvSpPr txBox="1">
                <a:spLocks noRot="1" noChangeAspect="1" noMove="1" noResize="1" noEditPoints="1" noAdjustHandles="1" noChangeArrowheads="1" noChangeShapeType="1" noTextEdit="1"/>
              </p:cNvSpPr>
              <p:nvPr/>
            </p:nvSpPr>
            <p:spPr>
              <a:xfrm>
                <a:off x="457200" y="4558605"/>
                <a:ext cx="8229600" cy="1384995"/>
              </a:xfrm>
              <a:prstGeom prst="rect">
                <a:avLst/>
              </a:prstGeom>
              <a:blipFill>
                <a:blip r:embed="rId4"/>
                <a:stretch>
                  <a:fillRect l="-1481" t="-4405" r="-741" b="-11894"/>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8.3.1: Finding the Margin of Error of a Confidence Interval for a Population Mean (</a:t>
            </a:r>
            <a:r>
              <a:rPr sz="2600" i="1" dirty="0"/>
              <a:t>σ</a:t>
            </a:r>
            <a:r>
              <a:rPr sz="2600" dirty="0"/>
              <a:t> Unknown)</a:t>
            </a:r>
            <a:r>
              <a:rPr lang="en-US" sz="2600" baseline="-25000" dirty="0"/>
              <a:t>1</a:t>
            </a:r>
            <a:endParaRPr sz="2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Dental researchers want to estimate the mean leakage, measured in nanometers (nm), of a new filling material for cavities using a simple random sample of </a:t>
                </a:r>
                <a:r>
                  <a:rPr sz="2800" dirty="0">
                    <a:latin typeface="Cambria Math"/>
                  </a:rPr>
                  <a:t>10</a:t>
                </a:r>
                <a:r>
                  <a:rPr sz="2800" dirty="0"/>
                  <a:t> trials. Assuming that the population distribution is approximately normal and the population standard deviation is unknown, find the margin of error for a </a:t>
                </a:r>
                <a14:m>
                  <m:oMath xmlns:m="http://schemas.openxmlformats.org/officeDocument/2006/math">
                    <m:r>
                      <a:rPr>
                        <a:latin typeface="Cambria Math" panose="02040503050406030204" pitchFamily="18" charset="0"/>
                      </a:rPr>
                      <m:t>95%</m:t>
                    </m:r>
                  </m:oMath>
                </a14:m>
                <a:r>
                  <a:rPr sz="2800" dirty="0"/>
                  <a:t> confidence interval for the population mean given that the sample standard deviation is </a:t>
                </a:r>
                <a14:m>
                  <m:oMath xmlns:m="http://schemas.openxmlformats.org/officeDocument/2006/math">
                    <m:r>
                      <a:rPr>
                        <a:latin typeface="Cambria Math" panose="02040503050406030204" pitchFamily="18" charset="0"/>
                      </a:rPr>
                      <m:t>15.5</m:t>
                    </m:r>
                    <m:r>
                      <m:rPr>
                        <m:nor/>
                      </m:rPr>
                      <a:rPr/>
                      <m:t> </m:t>
                    </m:r>
                    <m:r>
                      <m:rPr>
                        <m:sty m:val="p"/>
                      </m:rPr>
                      <a:rPr>
                        <a:latin typeface="Cambria Math" panose="02040503050406030204" pitchFamily="18" charset="0"/>
                      </a:rPr>
                      <m:t>nm</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926"/>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8.3.1: Finding the Margin of Error of a Confidence Interval for a Population Mean (</a:t>
            </a:r>
            <a:r>
              <a:rPr sz="2600" i="1" dirty="0"/>
              <a:t>σ</a:t>
            </a:r>
            <a:r>
              <a:rPr sz="2600" dirty="0"/>
              <a:t> Unknown)</a:t>
            </a:r>
            <a:r>
              <a:rPr lang="en-US" sz="2600" baseline="-25000" dirty="0"/>
              <a:t>2</a:t>
            </a:r>
            <a:endParaRPr sz="2600"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Since we know that the population distribution is approximately normal and the population standard deviation is unknown, we are able to use the </a:t>
            </a:r>
            <a:r>
              <a:rPr lang="en-US" sz="2600" i="1" dirty="0"/>
              <a:t>t</a:t>
            </a:r>
            <a:r>
              <a:rPr sz="2600" dirty="0"/>
              <a:t>-distribution to calculate the margin of error. The problem tells us the values for </a:t>
            </a:r>
            <a:r>
              <a:rPr lang="en-US" sz="2600" i="1" dirty="0"/>
              <a:t>s</a:t>
            </a:r>
            <a:r>
              <a:rPr lang="en-US" sz="2600" dirty="0"/>
              <a:t> </a:t>
            </a:r>
            <a:r>
              <a:rPr sz="2600" dirty="0"/>
              <a:t>and </a:t>
            </a:r>
            <a:r>
              <a:rPr lang="en-US" sz="2600" i="1" dirty="0"/>
              <a:t>n</a:t>
            </a:r>
            <a:endParaRPr sz="2600" dirty="0"/>
          </a:p>
        </p:txBody>
      </p:sp>
      <p:pic>
        <p:nvPicPr>
          <p:cNvPr id="13" name="Picture 12" descr="where s is equal to 15.5 and n is equal to 10">
            <a:extLst>
              <a:ext uri="{FF2B5EF4-FFF2-40B4-BE49-F238E27FC236}">
                <a16:creationId xmlns:a16="http://schemas.microsoft.com/office/drawing/2014/main" id="{7160E46A-930A-E936-66EF-C6BFB30057B6}"/>
              </a:ext>
            </a:extLst>
          </p:cNvPr>
          <p:cNvPicPr>
            <a:picLocks noChangeAspect="1"/>
          </p:cNvPicPr>
          <p:nvPr/>
        </p:nvPicPr>
        <p:blipFill>
          <a:blip r:embed="rId2"/>
          <a:stretch>
            <a:fillRect/>
          </a:stretch>
        </p:blipFill>
        <p:spPr>
          <a:xfrm>
            <a:off x="2920537" y="3162652"/>
            <a:ext cx="2151184" cy="432000"/>
          </a:xfrm>
          <a:prstGeom prst="rect">
            <a:avLst/>
          </a:prstGeom>
        </p:spPr>
      </p:pic>
      <p:sp>
        <p:nvSpPr>
          <p:cNvPr id="5" name="TextBox 4">
            <a:extLst>
              <a:ext uri="{FF2B5EF4-FFF2-40B4-BE49-F238E27FC236}">
                <a16:creationId xmlns:a16="http://schemas.microsoft.com/office/drawing/2014/main" id="{32F2AB7A-56D5-661B-98D6-DD796A9D9FD1}"/>
              </a:ext>
            </a:extLst>
          </p:cNvPr>
          <p:cNvSpPr txBox="1"/>
          <p:nvPr/>
        </p:nvSpPr>
        <p:spPr>
          <a:xfrm>
            <a:off x="5029200" y="3092984"/>
            <a:ext cx="3652684"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so the only missing value</a:t>
            </a:r>
            <a:endParaRPr lang="en-IN" dirty="0"/>
          </a:p>
        </p:txBody>
      </p:sp>
      <p:sp>
        <p:nvSpPr>
          <p:cNvPr id="11" name="TextBox 10">
            <a:extLst>
              <a:ext uri="{FF2B5EF4-FFF2-40B4-BE49-F238E27FC236}">
                <a16:creationId xmlns:a16="http://schemas.microsoft.com/office/drawing/2014/main" id="{153BA19F-721D-811B-C585-B2C78C150646}"/>
              </a:ext>
            </a:extLst>
          </p:cNvPr>
          <p:cNvSpPr txBox="1"/>
          <p:nvPr/>
        </p:nvSpPr>
        <p:spPr>
          <a:xfrm>
            <a:off x="462116" y="3477967"/>
            <a:ext cx="3500284" cy="492443"/>
          </a:xfrm>
          <a:prstGeom prst="rect">
            <a:avLst/>
          </a:prstGeom>
          <a:noFill/>
        </p:spPr>
        <p:txBody>
          <a:bodyPr wrap="square">
            <a:spAutoFit/>
          </a:bodyPr>
          <a:lstStyle/>
          <a:p>
            <a:r>
              <a:rPr lang="en-IN" sz="2600" dirty="0"/>
              <a:t>in the calculation of </a:t>
            </a:r>
            <a:r>
              <a:rPr lang="en-IN" sz="2600" i="1" dirty="0"/>
              <a:t>E</a:t>
            </a:r>
            <a:r>
              <a:rPr lang="en-IN" sz="2600" dirty="0"/>
              <a:t> is</a:t>
            </a:r>
            <a:r>
              <a:rPr lang="ar-AE" sz="2600" dirty="0"/>
              <a:t> </a:t>
            </a:r>
            <a:endParaRPr lang="en-IN" sz="2600" dirty="0"/>
          </a:p>
        </p:txBody>
      </p:sp>
      <p:pic>
        <p:nvPicPr>
          <p:cNvPr id="15" name="Picture 14" descr="t subscript alpha divided by 2">
            <a:extLst>
              <a:ext uri="{FF2B5EF4-FFF2-40B4-BE49-F238E27FC236}">
                <a16:creationId xmlns:a16="http://schemas.microsoft.com/office/drawing/2014/main" id="{F50A89FE-656D-C522-6495-E31A1C3D0CF0}"/>
              </a:ext>
            </a:extLst>
          </p:cNvPr>
          <p:cNvPicPr>
            <a:picLocks noChangeAspect="1"/>
          </p:cNvPicPr>
          <p:nvPr/>
        </p:nvPicPr>
        <p:blipFill>
          <a:blip r:embed="rId3"/>
          <a:stretch>
            <a:fillRect/>
          </a:stretch>
        </p:blipFill>
        <p:spPr>
          <a:xfrm>
            <a:off x="3799089" y="3548926"/>
            <a:ext cx="523875" cy="457200"/>
          </a:xfrm>
          <a:prstGeom prst="rect">
            <a:avLst/>
          </a:prstGeom>
        </p:spPr>
      </p:pic>
      <p:sp>
        <p:nvSpPr>
          <p:cNvPr id="18" name="TextBox 17">
            <a:extLst>
              <a:ext uri="{FF2B5EF4-FFF2-40B4-BE49-F238E27FC236}">
                <a16:creationId xmlns:a16="http://schemas.microsoft.com/office/drawing/2014/main" id="{4AAA55CE-F196-4577-E6C4-5D9A15D0C9E1}"/>
              </a:ext>
            </a:extLst>
          </p:cNvPr>
          <p:cNvSpPr txBox="1"/>
          <p:nvPr/>
        </p:nvSpPr>
        <p:spPr>
          <a:xfrm>
            <a:off x="4314132" y="3526718"/>
            <a:ext cx="403254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Since the level of confidence</a:t>
            </a:r>
            <a:endParaRPr lang="en-IN" dirty="0"/>
          </a:p>
        </p:txBody>
      </p:sp>
      <p:sp>
        <p:nvSpPr>
          <p:cNvPr id="17" name="TextBox 16">
            <a:extLst>
              <a:ext uri="{FF2B5EF4-FFF2-40B4-BE49-F238E27FC236}">
                <a16:creationId xmlns:a16="http://schemas.microsoft.com/office/drawing/2014/main" id="{20540E6A-E8F7-05E9-B848-09924F9A57B1}"/>
              </a:ext>
            </a:extLst>
          </p:cNvPr>
          <p:cNvSpPr txBox="1"/>
          <p:nvPr/>
        </p:nvSpPr>
        <p:spPr>
          <a:xfrm>
            <a:off x="442759" y="3964257"/>
            <a:ext cx="5276399" cy="492443"/>
          </a:xfrm>
          <a:prstGeom prst="rect">
            <a:avLst/>
          </a:prstGeom>
          <a:noFill/>
        </p:spPr>
        <p:txBody>
          <a:bodyPr wrap="square">
            <a:spAutoFit/>
          </a:bodyPr>
          <a:lstStyle/>
          <a:p>
            <a:r>
              <a:rPr lang="en-IN" sz="2600" dirty="0"/>
              <a:t>Is 95%, α = 1 – 0.95 = 0.05. Therefore, </a:t>
            </a:r>
          </a:p>
        </p:txBody>
      </p:sp>
      <p:pic>
        <p:nvPicPr>
          <p:cNvPr id="22" name="Picture 21" descr="t subscript alpha divided by 2 is equal to t subscript 0.05 divided by 2 is equal to t subscript 0.025">
            <a:extLst>
              <a:ext uri="{FF2B5EF4-FFF2-40B4-BE49-F238E27FC236}">
                <a16:creationId xmlns:a16="http://schemas.microsoft.com/office/drawing/2014/main" id="{86F46BD9-C54B-21ED-F4CC-8EDA5595B125}"/>
              </a:ext>
            </a:extLst>
          </p:cNvPr>
          <p:cNvPicPr>
            <a:picLocks noChangeAspect="1"/>
          </p:cNvPicPr>
          <p:nvPr/>
        </p:nvPicPr>
        <p:blipFill>
          <a:blip r:embed="rId4"/>
          <a:stretch>
            <a:fillRect/>
          </a:stretch>
        </p:blipFill>
        <p:spPr>
          <a:xfrm>
            <a:off x="5638800" y="3997325"/>
            <a:ext cx="2551500" cy="504000"/>
          </a:xfrm>
          <a:prstGeom prst="rect">
            <a:avLst/>
          </a:prstGeom>
        </p:spPr>
      </p:pic>
      <p:sp>
        <p:nvSpPr>
          <p:cNvPr id="21" name="TextBox 20">
            <a:extLst>
              <a:ext uri="{FF2B5EF4-FFF2-40B4-BE49-F238E27FC236}">
                <a16:creationId xmlns:a16="http://schemas.microsoft.com/office/drawing/2014/main" id="{478BA1D5-F6DC-ACEB-4BB9-FB04A270A49E}"/>
              </a:ext>
            </a:extLst>
          </p:cNvPr>
          <p:cNvSpPr txBox="1"/>
          <p:nvPr/>
        </p:nvSpPr>
        <p:spPr>
          <a:xfrm>
            <a:off x="456893" y="4413669"/>
            <a:ext cx="7584672" cy="892552"/>
          </a:xfrm>
          <a:prstGeom prst="rect">
            <a:avLst/>
          </a:prstGeom>
          <a:noFill/>
        </p:spPr>
        <p:txBody>
          <a:bodyPr wrap="square">
            <a:spAutoFit/>
          </a:bodyPr>
          <a:lstStyle/>
          <a:p>
            <a:r>
              <a:rPr lang="en-IN" sz="2600" dirty="0"/>
              <a:t>A sample size of </a:t>
            </a:r>
            <a:r>
              <a:rPr lang="en-IN" sz="2600" dirty="0">
                <a:latin typeface="Cambria Math"/>
              </a:rPr>
              <a:t>10</a:t>
            </a:r>
            <a:r>
              <a:rPr lang="en-IN" sz="2600" dirty="0"/>
              <a:t> means that there are </a:t>
            </a:r>
            <a:r>
              <a:rPr lang="en-IN" sz="2600" dirty="0">
                <a:latin typeface="Cambria Math"/>
              </a:rPr>
              <a:t>9</a:t>
            </a:r>
            <a:r>
              <a:rPr lang="en-IN" sz="2600" dirty="0"/>
              <a:t> degrees of freedom, </a:t>
            </a:r>
            <a:r>
              <a:rPr lang="en-IN" sz="2600" i="1" dirty="0"/>
              <a:t>df</a:t>
            </a:r>
            <a:r>
              <a:rPr lang="en-IN" sz="2600" dirty="0"/>
              <a:t> = 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9A967-BE4C-E178-EC02-99C74ACD2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8C1542-243E-3328-5089-248840FB70D0}"/>
              </a:ext>
            </a:extLst>
          </p:cNvPr>
          <p:cNvSpPr>
            <a:spLocks noGrp="1"/>
          </p:cNvSpPr>
          <p:nvPr>
            <p:ph type="title"/>
          </p:nvPr>
        </p:nvSpPr>
        <p:spPr/>
        <p:txBody>
          <a:bodyPr>
            <a:noAutofit/>
          </a:bodyPr>
          <a:lstStyle/>
          <a:p>
            <a:pPr>
              <a:defRPr sz="3200"/>
            </a:pPr>
            <a:r>
              <a:rPr sz="2600" dirty="0"/>
              <a:t>Example 8.3.1: Finding the Margin of Error of a Confidence Interval for a Population Mean (</a:t>
            </a:r>
            <a:r>
              <a:rPr sz="2600" i="1" dirty="0"/>
              <a:t>σ</a:t>
            </a:r>
            <a:r>
              <a:rPr sz="2600" dirty="0"/>
              <a:t> Unknown)</a:t>
            </a:r>
            <a:r>
              <a:rPr lang="en-US" sz="2600" baseline="-25000" dirty="0"/>
              <a:t>3</a:t>
            </a:r>
            <a:endParaRPr sz="2600" dirty="0"/>
          </a:p>
        </p:txBody>
      </p:sp>
      <p:sp>
        <p:nvSpPr>
          <p:cNvPr id="3" name="Text Placeholder 2">
            <a:extLst>
              <a:ext uri="{FF2B5EF4-FFF2-40B4-BE49-F238E27FC236}">
                <a16:creationId xmlns:a16="http://schemas.microsoft.com/office/drawing/2014/main" id="{09E8C4F1-ACDA-AD1A-2966-E087333A027D}"/>
              </a:ext>
            </a:extLst>
          </p:cNvPr>
          <p:cNvSpPr>
            <a:spLocks noGrp="1"/>
          </p:cNvSpPr>
          <p:nvPr>
            <p:ph type="body" sz="quarter" idx="10"/>
          </p:nvPr>
        </p:nvSpPr>
        <p:spPr/>
        <p:txBody>
          <a:bodyPr>
            <a:normAutofit/>
          </a:bodyPr>
          <a:lstStyle/>
          <a:p>
            <a:pPr>
              <a:defRPr sz="2800"/>
            </a:pPr>
            <a:r>
              <a:rPr sz="2600" dirty="0"/>
              <a:t>To find this value using the </a:t>
            </a:r>
            <a:r>
              <a:rPr lang="en-US" sz="2600" i="1" dirty="0"/>
              <a:t>t</a:t>
            </a:r>
            <a:r>
              <a:rPr sz="2600" dirty="0"/>
              <a:t>-distribution table, look across the row for </a:t>
            </a:r>
            <a:r>
              <a:rPr sz="2600" dirty="0">
                <a:latin typeface="Cambria Math"/>
              </a:rPr>
              <a:t>9</a:t>
            </a:r>
            <a:r>
              <a:rPr sz="2600" dirty="0"/>
              <a:t> degrees of freedom and down the column for an area in one tail of </a:t>
            </a:r>
            <a:r>
              <a:rPr sz="2600" dirty="0">
                <a:latin typeface="Cambria Math"/>
              </a:rPr>
              <a:t>0.025</a:t>
            </a:r>
            <a:r>
              <a:rPr sz="2600" dirty="0"/>
              <a:t>. This shows a critical </a:t>
            </a:r>
            <a:r>
              <a:rPr lang="en-US" sz="2600" i="1" dirty="0"/>
              <a:t>t</a:t>
            </a:r>
            <a:r>
              <a:rPr sz="2600" dirty="0"/>
              <a:t>-value of </a:t>
            </a:r>
            <a:br>
              <a:rPr lang="en-US" sz="2600" dirty="0"/>
            </a:br>
            <a:r>
              <a:rPr sz="2600" dirty="0"/>
              <a:t> </a:t>
            </a:r>
          </a:p>
        </p:txBody>
      </p:sp>
      <p:pic>
        <p:nvPicPr>
          <p:cNvPr id="8" name="Picture 7" descr="t subscript 0.025 is equal to 2.262">
            <a:extLst>
              <a:ext uri="{FF2B5EF4-FFF2-40B4-BE49-F238E27FC236}">
                <a16:creationId xmlns:a16="http://schemas.microsoft.com/office/drawing/2014/main" id="{E5236366-225B-8784-3494-8126B4D19C2E}"/>
              </a:ext>
            </a:extLst>
          </p:cNvPr>
          <p:cNvPicPr>
            <a:picLocks noChangeAspect="1"/>
          </p:cNvPicPr>
          <p:nvPr/>
        </p:nvPicPr>
        <p:blipFill>
          <a:blip r:embed="rId2"/>
          <a:stretch>
            <a:fillRect/>
          </a:stretch>
        </p:blipFill>
        <p:spPr>
          <a:xfrm>
            <a:off x="533400" y="2242196"/>
            <a:ext cx="1590368" cy="466738"/>
          </a:xfrm>
          <a:prstGeom prst="rect">
            <a:avLst/>
          </a:prstGeom>
        </p:spPr>
      </p:pic>
      <p:sp>
        <p:nvSpPr>
          <p:cNvPr id="5" name="TextBox 4">
            <a:extLst>
              <a:ext uri="{FF2B5EF4-FFF2-40B4-BE49-F238E27FC236}">
                <a16:creationId xmlns:a16="http://schemas.microsoft.com/office/drawing/2014/main" id="{1FC2EECF-7DD2-9983-96B7-01068F9DB627}"/>
              </a:ext>
            </a:extLst>
          </p:cNvPr>
          <p:cNvSpPr txBox="1"/>
          <p:nvPr/>
        </p:nvSpPr>
        <p:spPr>
          <a:xfrm>
            <a:off x="457200" y="2667000"/>
            <a:ext cx="8229600" cy="1292662"/>
          </a:xfrm>
          <a:prstGeom prst="rect">
            <a:avLst/>
          </a:prstGeom>
          <a:noFill/>
        </p:spPr>
        <p:txBody>
          <a:bodyPr wrap="square">
            <a:spAutoFit/>
          </a:bodyPr>
          <a:lstStyle/>
          <a:p>
            <a:r>
              <a:rPr lang="en-IN" sz="2600" dirty="0"/>
              <a:t>Notice that, using our table, we could also have looked up the area in two tails, α = 0.05, instead of the area in one tail, </a:t>
            </a:r>
          </a:p>
        </p:txBody>
      </p:sp>
      <p:pic>
        <p:nvPicPr>
          <p:cNvPr id="10" name="Picture 9" descr="alpha divided by 2 is equal to 0.025">
            <a:extLst>
              <a:ext uri="{FF2B5EF4-FFF2-40B4-BE49-F238E27FC236}">
                <a16:creationId xmlns:a16="http://schemas.microsoft.com/office/drawing/2014/main" id="{DF01936D-9F4C-19FA-FBE6-DB919A9CB8C8}"/>
              </a:ext>
            </a:extLst>
          </p:cNvPr>
          <p:cNvPicPr>
            <a:picLocks noChangeAspect="1"/>
          </p:cNvPicPr>
          <p:nvPr/>
        </p:nvPicPr>
        <p:blipFill>
          <a:blip r:embed="rId3"/>
          <a:stretch>
            <a:fillRect/>
          </a:stretch>
        </p:blipFill>
        <p:spPr>
          <a:xfrm>
            <a:off x="1066799" y="3428686"/>
            <a:ext cx="1295401" cy="693965"/>
          </a:xfrm>
          <a:prstGeom prst="rect">
            <a:avLst/>
          </a:prstGeom>
        </p:spPr>
      </p:pic>
      <p:sp>
        <p:nvSpPr>
          <p:cNvPr id="12" name="TextBox 11">
            <a:extLst>
              <a:ext uri="{FF2B5EF4-FFF2-40B4-BE49-F238E27FC236}">
                <a16:creationId xmlns:a16="http://schemas.microsoft.com/office/drawing/2014/main" id="{89FC3202-CFFC-0419-978D-E5EC6F302617}"/>
              </a:ext>
            </a:extLst>
          </p:cNvPr>
          <p:cNvSpPr txBox="1"/>
          <p:nvPr/>
        </p:nvSpPr>
        <p:spPr>
          <a:xfrm>
            <a:off x="2286000" y="3490860"/>
            <a:ext cx="4572000" cy="492443"/>
          </a:xfrm>
          <a:prstGeom prst="rect">
            <a:avLst/>
          </a:prstGeom>
          <a:noFill/>
        </p:spPr>
        <p:txBody>
          <a:bodyPr wrap="square">
            <a:spAutoFit/>
          </a:bodyPr>
          <a:lstStyle/>
          <a:p>
            <a:r>
              <a:rPr lang="en-IN" sz="2600" dirty="0"/>
              <a:t>Both give the same answer.</a:t>
            </a:r>
          </a:p>
        </p:txBody>
      </p:sp>
    </p:spTree>
    <p:extLst>
      <p:ext uri="{BB962C8B-B14F-4D97-AF65-F5344CB8AC3E}">
        <p14:creationId xmlns:p14="http://schemas.microsoft.com/office/powerpoint/2010/main" val="1138662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8.3.1: Finding the Margin of Error of a Confidence Interval for a Population Mean (</a:t>
            </a:r>
            <a:r>
              <a:rPr sz="2600" i="1" dirty="0"/>
              <a:t>σ</a:t>
            </a:r>
            <a:r>
              <a:rPr sz="2600" dirty="0"/>
              <a:t> Unknown)</a:t>
            </a:r>
            <a:r>
              <a:rPr lang="en-US" sz="2600" baseline="-25000" dirty="0"/>
              <a:t>4</a:t>
            </a:r>
            <a:endParaRPr sz="2600" dirty="0"/>
          </a:p>
        </p:txBody>
      </p:sp>
      <p:sp>
        <p:nvSpPr>
          <p:cNvPr id="4" name="TextBox 3">
            <a:extLst>
              <a:ext uri="{FF2B5EF4-FFF2-40B4-BE49-F238E27FC236}">
                <a16:creationId xmlns:a16="http://schemas.microsoft.com/office/drawing/2014/main" id="{85559E48-69E5-3B57-4B27-CA616075ABC4}"/>
              </a:ext>
            </a:extLst>
          </p:cNvPr>
          <p:cNvSpPr txBox="1"/>
          <p:nvPr/>
        </p:nvSpPr>
        <p:spPr>
          <a:xfrm>
            <a:off x="3672840" y="1225296"/>
            <a:ext cx="3200400" cy="369332"/>
          </a:xfrm>
          <a:prstGeom prst="rect">
            <a:avLst/>
          </a:prstGeom>
          <a:noFill/>
        </p:spPr>
        <p:txBody>
          <a:bodyPr wrap="square">
            <a:spAutoFit/>
          </a:bodyPr>
          <a:lstStyle/>
          <a:p>
            <a:pPr algn="ctr">
              <a:defRPr sz="1800" b="1"/>
            </a:pPr>
            <a:r>
              <a:rPr lang="en-IN" dirty="0"/>
              <a:t>Area in One Tail</a:t>
            </a:r>
            <a:endParaRPr lang="en-US" dirty="0"/>
          </a:p>
        </p:txBody>
      </p:sp>
      <p:graphicFrame>
        <p:nvGraphicFramePr>
          <p:cNvPr id="6" name="Table 5" descr="The table displays a single row of significance levels: 0.100, 0.050, 0.025, 0.010, and 0.005.">
            <a:extLst>
              <a:ext uri="{FF2B5EF4-FFF2-40B4-BE49-F238E27FC236}">
                <a16:creationId xmlns:a16="http://schemas.microsoft.com/office/drawing/2014/main" id="{5A107A60-154A-0496-C56B-618D48B9E341}"/>
              </a:ext>
            </a:extLst>
          </p:cNvPr>
          <p:cNvGraphicFramePr>
            <a:graphicFrameLocks noGrp="1"/>
          </p:cNvGraphicFramePr>
          <p:nvPr>
            <p:extLst>
              <p:ext uri="{D42A27DB-BD31-4B8C-83A1-F6EECF244321}">
                <p14:modId xmlns:p14="http://schemas.microsoft.com/office/powerpoint/2010/main" val="2006351559"/>
              </p:ext>
            </p:extLst>
          </p:nvPr>
        </p:nvGraphicFramePr>
        <p:xfrm>
          <a:off x="457200" y="1600200"/>
          <a:ext cx="8229600" cy="3708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1823620545"/>
                    </a:ext>
                  </a:extLst>
                </a:gridCol>
                <a:gridCol w="1371600">
                  <a:extLst>
                    <a:ext uri="{9D8B030D-6E8A-4147-A177-3AD203B41FA5}">
                      <a16:colId xmlns:a16="http://schemas.microsoft.com/office/drawing/2014/main" val="223323051"/>
                    </a:ext>
                  </a:extLst>
                </a:gridCol>
                <a:gridCol w="1371600">
                  <a:extLst>
                    <a:ext uri="{9D8B030D-6E8A-4147-A177-3AD203B41FA5}">
                      <a16:colId xmlns:a16="http://schemas.microsoft.com/office/drawing/2014/main" val="898278860"/>
                    </a:ext>
                  </a:extLst>
                </a:gridCol>
                <a:gridCol w="1371600">
                  <a:extLst>
                    <a:ext uri="{9D8B030D-6E8A-4147-A177-3AD203B41FA5}">
                      <a16:colId xmlns:a16="http://schemas.microsoft.com/office/drawing/2014/main" val="2862080515"/>
                    </a:ext>
                  </a:extLst>
                </a:gridCol>
                <a:gridCol w="1371600">
                  <a:extLst>
                    <a:ext uri="{9D8B030D-6E8A-4147-A177-3AD203B41FA5}">
                      <a16:colId xmlns:a16="http://schemas.microsoft.com/office/drawing/2014/main" val="3506472100"/>
                    </a:ext>
                  </a:extLst>
                </a:gridCol>
                <a:gridCol w="1371600">
                  <a:extLst>
                    <a:ext uri="{9D8B030D-6E8A-4147-A177-3AD203B41FA5}">
                      <a16:colId xmlns:a16="http://schemas.microsoft.com/office/drawing/2014/main" val="1010351293"/>
                    </a:ext>
                  </a:extLst>
                </a:gridCol>
              </a:tblGrid>
              <a:tr h="370840">
                <a:tc>
                  <a:txBody>
                    <a:bodyPr/>
                    <a:lstStyle/>
                    <a:p>
                      <a:pPr algn="ctr">
                        <a:defRPr b="1">
                          <a:solidFill>
                            <a:schemeClr val="tx1"/>
                          </a:solidFill>
                        </a:defRPr>
                      </a:pPr>
                      <a:endParaRPr dirty="0"/>
                    </a:p>
                  </a:txBody>
                  <a:tcPr/>
                </a:tc>
                <a:tc>
                  <a:txBody>
                    <a:bodyPr/>
                    <a:lstStyle/>
                    <a:p>
                      <a:pPr algn="ctr">
                        <a:defRPr b="1">
                          <a:solidFill>
                            <a:schemeClr val="tx1"/>
                          </a:solidFill>
                        </a:defRPr>
                      </a:pPr>
                      <a:r>
                        <a:rPr sz="1400"/>
                        <a:t>0.100</a:t>
                      </a:r>
                      <a:endParaRPr sz="1400">
                        <a:latin typeface="Cambria Math"/>
                      </a:endParaRPr>
                    </a:p>
                  </a:txBody>
                  <a:tcPr/>
                </a:tc>
                <a:tc>
                  <a:txBody>
                    <a:bodyPr/>
                    <a:lstStyle/>
                    <a:p>
                      <a:pPr algn="ctr">
                        <a:defRPr b="1">
                          <a:solidFill>
                            <a:schemeClr val="tx1"/>
                          </a:solidFill>
                        </a:defRPr>
                      </a:pPr>
                      <a:r>
                        <a:rPr sz="1400"/>
                        <a:t>0.050</a:t>
                      </a:r>
                      <a:endParaRPr sz="1400">
                        <a:latin typeface="Cambria Math"/>
                      </a:endParaRPr>
                    </a:p>
                  </a:txBody>
                  <a:tcPr/>
                </a:tc>
                <a:tc>
                  <a:txBody>
                    <a:bodyPr/>
                    <a:lstStyle/>
                    <a:p>
                      <a:pPr algn="ctr">
                        <a:defRPr b="1">
                          <a:solidFill>
                            <a:schemeClr val="tx1"/>
                          </a:solidFill>
                        </a:defRPr>
                      </a:pPr>
                      <a:r>
                        <a:rPr sz="1400"/>
                        <a:t>0.025</a:t>
                      </a:r>
                      <a:endParaRPr sz="1400">
                        <a:latin typeface="Cambria Math"/>
                      </a:endParaRPr>
                    </a:p>
                  </a:txBody>
                  <a:tcPr/>
                </a:tc>
                <a:tc>
                  <a:txBody>
                    <a:bodyPr/>
                    <a:lstStyle/>
                    <a:p>
                      <a:pPr algn="ctr">
                        <a:defRPr b="1">
                          <a:solidFill>
                            <a:schemeClr val="tx1"/>
                          </a:solidFill>
                        </a:defRPr>
                      </a:pPr>
                      <a:r>
                        <a:rPr sz="1400"/>
                        <a:t>0.010</a:t>
                      </a:r>
                      <a:endParaRPr sz="1400">
                        <a:latin typeface="Cambria Math"/>
                      </a:endParaRPr>
                    </a:p>
                  </a:txBody>
                  <a:tcPr/>
                </a:tc>
                <a:tc>
                  <a:txBody>
                    <a:bodyPr/>
                    <a:lstStyle/>
                    <a:p>
                      <a:pPr algn="ctr">
                        <a:defRPr b="1">
                          <a:solidFill>
                            <a:schemeClr val="tx1"/>
                          </a:solidFill>
                        </a:defRPr>
                      </a:pPr>
                      <a:r>
                        <a:rPr sz="1400" dirty="0"/>
                        <a:t>0.005</a:t>
                      </a:r>
                      <a:endParaRPr sz="1400" dirty="0">
                        <a:latin typeface="Cambria Math"/>
                      </a:endParaRPr>
                    </a:p>
                  </a:txBody>
                  <a:tcPr/>
                </a:tc>
                <a:extLst>
                  <a:ext uri="{0D108BD9-81ED-4DB2-BD59-A6C34878D82A}">
                    <a16:rowId xmlns:a16="http://schemas.microsoft.com/office/drawing/2014/main" val="849154775"/>
                  </a:ext>
                </a:extLst>
              </a:tr>
            </a:tbl>
          </a:graphicData>
        </a:graphic>
      </p:graphicFrame>
      <p:sp>
        <p:nvSpPr>
          <p:cNvPr id="5" name="TextBox 4">
            <a:extLst>
              <a:ext uri="{FF2B5EF4-FFF2-40B4-BE49-F238E27FC236}">
                <a16:creationId xmlns:a16="http://schemas.microsoft.com/office/drawing/2014/main" id="{3A71EBB4-2A5F-1BE5-23D2-E4572F2A327C}"/>
              </a:ext>
            </a:extLst>
          </p:cNvPr>
          <p:cNvSpPr txBox="1"/>
          <p:nvPr/>
        </p:nvSpPr>
        <p:spPr>
          <a:xfrm>
            <a:off x="3724656" y="2073394"/>
            <a:ext cx="3124200" cy="369332"/>
          </a:xfrm>
          <a:prstGeom prst="rect">
            <a:avLst/>
          </a:prstGeom>
          <a:noFill/>
        </p:spPr>
        <p:txBody>
          <a:bodyPr wrap="square">
            <a:spAutoFit/>
          </a:bodyPr>
          <a:lstStyle/>
          <a:p>
            <a:pPr algn="ctr">
              <a:defRPr sz="1800" b="1"/>
            </a:pPr>
            <a:r>
              <a:rPr lang="en-IN" dirty="0"/>
              <a:t>Area in Two Tails</a:t>
            </a:r>
            <a:endParaRPr lang="en-US" dirty="0"/>
          </a:p>
        </p:txBody>
      </p:sp>
      <mc:AlternateContent xmlns:mc="http://schemas.openxmlformats.org/markup-compatibility/2006" xmlns:a14="http://schemas.microsoft.com/office/drawing/2010/main">
        <mc:Choice Requires="a14">
          <p:graphicFrame>
            <p:nvGraphicFramePr>
              <p:cNvPr id="3" name="Table Placeholder 2" descr="&#10;The table provides critical values for degrees of freedom (𝑑𝑓) ranging from 7 to 12 and significance levels of 0.200, 0.100, 0.050, 0.020, and 0.010. Each cell contains the critical value for the respective 𝑑𝑓 and significance level. &#10;&#10;A statistical table showing degrees of freedom (df) as 7, with corresponding critical values for significance levels: 0.200 is 1.415, 0.100 is 1.895, 0.050 is 2.365, 0.020 is 2.998, and 0.010 is 3.499&#10;&#10;A statistical table showing degrees of freedom (df) as 8, with corresponding critical values for significance levels: 0.200 is 1.397, 0.100 is 1.860, 0.050 is 2.306, 0.020 is 2.896, and 0.010 is 3.355&#10;&#10;A statistical table showing degrees of freedom (df) as 9, with corresponding critical values for significance levels: 0.200 is 1.383, 0.100 is 1.833, 0.050 is 2.262, 0.020 is 2.821, and 0.010 is 3.250&#10;&#10;A statistical table showing degrees of freedom (df) as 10, with corresponding critical values for significance levels: 0.200 is 1.372, 0.100 is 1.812, 0.050 is 2.228, 0.020 is 2.764, and 0.010 is 3.169&#10;&#10;A statistical table showing degrees of freedom (df) as 11, with corresponding critical values for significance levels: 0.200 is 1.363, 0.100 is 1.796, 0.050 is 2.201, 0.020 is 2.718, and 0.010 is 3.106&#10;&#10;A statistical table showing degrees of freedom (df) as 12, with corresponding critical values for significance levels: 0.200 is 1.356, 0.100 is 1.782, 0.050 is 2.179, 0.020 is 2.681, and 0.010 is 3.055&#10;&#10;&#10;For instance, at df equals to 9 and a significance level of 0.050, the critical value is 2.262 (highlighted). "/>
              <p:cNvGraphicFramePr>
                <a:graphicFrameLocks noGrp="1"/>
              </p:cNvGraphicFramePr>
              <p:nvPr>
                <p:ph type="tbl" sz="quarter" idx="10"/>
                <p:extLst>
                  <p:ext uri="{D42A27DB-BD31-4B8C-83A1-F6EECF244321}">
                    <p14:modId xmlns:p14="http://schemas.microsoft.com/office/powerpoint/2010/main" val="358962294"/>
                  </p:ext>
                </p:extLst>
              </p:nvPr>
            </p:nvGraphicFramePr>
            <p:xfrm>
              <a:off x="457200" y="25095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𝑑𝑓</m:t>
                                </m:r>
                              </m:oMath>
                            </m:oMathPara>
                          </a14:m>
                          <a:endParaRPr/>
                        </a:p>
                      </a:txBody>
                      <a:tcPr/>
                    </a:tc>
                    <a:tc>
                      <a:txBody>
                        <a:bodyPr/>
                        <a:lstStyle/>
                        <a:p>
                          <a:pPr algn="ctr">
                            <a:defRPr b="1">
                              <a:solidFill>
                                <a:schemeClr val="tx1"/>
                              </a:solidFill>
                            </a:defRPr>
                          </a:pPr>
                          <a:r>
                            <a:rPr sz="1400"/>
                            <a:t>0.200</a:t>
                          </a:r>
                          <a:endParaRPr sz="1400">
                            <a:latin typeface="Cambria Math"/>
                          </a:endParaRPr>
                        </a:p>
                      </a:txBody>
                      <a:tcPr/>
                    </a:tc>
                    <a:tc>
                      <a:txBody>
                        <a:bodyPr/>
                        <a:lstStyle/>
                        <a:p>
                          <a:pPr algn="ctr">
                            <a:defRPr b="1">
                              <a:solidFill>
                                <a:schemeClr val="tx1"/>
                              </a:solidFill>
                            </a:defRPr>
                          </a:pPr>
                          <a:r>
                            <a:rPr sz="1400" dirty="0"/>
                            <a:t>0.100</a:t>
                          </a:r>
                          <a:endParaRPr sz="1400" dirty="0">
                            <a:latin typeface="Cambria Math"/>
                          </a:endParaRPr>
                        </a:p>
                      </a:txBody>
                      <a:tcPr/>
                    </a:tc>
                    <a:tc>
                      <a:txBody>
                        <a:bodyPr/>
                        <a:lstStyle/>
                        <a:p>
                          <a:pPr algn="ctr">
                            <a:defRPr b="1">
                              <a:solidFill>
                                <a:schemeClr val="tx1"/>
                              </a:solidFill>
                            </a:defRPr>
                          </a:pPr>
                          <a:r>
                            <a:rPr sz="1400"/>
                            <a:t>0.050</a:t>
                          </a:r>
                          <a:endParaRPr sz="1400">
                            <a:latin typeface="Cambria Math"/>
                          </a:endParaRPr>
                        </a:p>
                      </a:txBody>
                      <a:tcPr/>
                    </a:tc>
                    <a:tc>
                      <a:txBody>
                        <a:bodyPr/>
                        <a:lstStyle/>
                        <a:p>
                          <a:pPr algn="ctr">
                            <a:defRPr b="1">
                              <a:solidFill>
                                <a:schemeClr val="tx1"/>
                              </a:solidFill>
                            </a:defRPr>
                          </a:pPr>
                          <a:r>
                            <a:rPr sz="1400"/>
                            <a:t>0.020</a:t>
                          </a:r>
                          <a:endParaRPr sz="1400">
                            <a:latin typeface="Cambria Math"/>
                          </a:endParaRPr>
                        </a:p>
                      </a:txBody>
                      <a:tcPr/>
                    </a:tc>
                    <a:tc>
                      <a:txBody>
                        <a:bodyPr/>
                        <a:lstStyle/>
                        <a:p>
                          <a:pPr algn="ctr">
                            <a:defRPr b="1">
                              <a:solidFill>
                                <a:schemeClr val="tx1"/>
                              </a:solidFill>
                            </a:defRPr>
                          </a:pPr>
                          <a:r>
                            <a:rPr sz="1400" dirty="0"/>
                            <a:t>0.010</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7</a:t>
                          </a:r>
                          <a:endParaRPr sz="1400">
                            <a:latin typeface="Cambria Math"/>
                          </a:endParaRPr>
                        </a:p>
                      </a:txBody>
                      <a:tcPr/>
                    </a:tc>
                    <a:tc>
                      <a:txBody>
                        <a:bodyPr/>
                        <a:lstStyle/>
                        <a:p>
                          <a:pPr algn="ctr">
                            <a:defRPr>
                              <a:solidFill>
                                <a:schemeClr val="tx1"/>
                              </a:solidFill>
                            </a:defRPr>
                          </a:pPr>
                          <a:r>
                            <a:rPr sz="1400"/>
                            <a:t>1.415</a:t>
                          </a:r>
                          <a:endParaRPr sz="1400">
                            <a:latin typeface="Cambria Math"/>
                          </a:endParaRPr>
                        </a:p>
                      </a:txBody>
                      <a:tcPr/>
                    </a:tc>
                    <a:tc>
                      <a:txBody>
                        <a:bodyPr/>
                        <a:lstStyle/>
                        <a:p>
                          <a:pPr algn="ctr">
                            <a:defRPr>
                              <a:solidFill>
                                <a:schemeClr val="tx1"/>
                              </a:solidFill>
                            </a:defRPr>
                          </a:pPr>
                          <a:r>
                            <a:rPr sz="1400" dirty="0"/>
                            <a:t>1.895</a:t>
                          </a:r>
                          <a:endParaRPr sz="1400" dirty="0">
                            <a:latin typeface="Cambria Math"/>
                          </a:endParaRPr>
                        </a:p>
                      </a:txBody>
                      <a:tcPr/>
                    </a:tc>
                    <a:tc>
                      <a:txBody>
                        <a:bodyPr/>
                        <a:lstStyle/>
                        <a:p>
                          <a:pPr algn="ctr">
                            <a:defRPr>
                              <a:solidFill>
                                <a:schemeClr val="tx1"/>
                              </a:solidFill>
                            </a:defRPr>
                          </a:pPr>
                          <a:r>
                            <a:rPr sz="1400" dirty="0"/>
                            <a:t>2.365</a:t>
                          </a:r>
                          <a:endParaRPr sz="1400" dirty="0">
                            <a:latin typeface="Cambria Math"/>
                          </a:endParaRPr>
                        </a:p>
                      </a:txBody>
                      <a:tcPr/>
                    </a:tc>
                    <a:tc>
                      <a:txBody>
                        <a:bodyPr/>
                        <a:lstStyle/>
                        <a:p>
                          <a:pPr algn="ctr">
                            <a:defRPr>
                              <a:solidFill>
                                <a:schemeClr val="tx1"/>
                              </a:solidFill>
                            </a:defRPr>
                          </a:pPr>
                          <a:r>
                            <a:rPr sz="1400"/>
                            <a:t>2.998</a:t>
                          </a:r>
                          <a:endParaRPr sz="1400">
                            <a:latin typeface="Cambria Math"/>
                          </a:endParaRPr>
                        </a:p>
                      </a:txBody>
                      <a:tcPr/>
                    </a:tc>
                    <a:tc>
                      <a:txBody>
                        <a:bodyPr/>
                        <a:lstStyle/>
                        <a:p>
                          <a:pPr algn="ctr">
                            <a:defRPr>
                              <a:solidFill>
                                <a:schemeClr val="tx1"/>
                              </a:solidFill>
                            </a:defRPr>
                          </a:pPr>
                          <a:r>
                            <a:rPr sz="1400"/>
                            <a:t>3.499</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8</a:t>
                          </a:r>
                          <a:endParaRPr sz="1400">
                            <a:latin typeface="Cambria Math"/>
                          </a:endParaRPr>
                        </a:p>
                      </a:txBody>
                      <a:tcPr/>
                    </a:tc>
                    <a:tc>
                      <a:txBody>
                        <a:bodyPr/>
                        <a:lstStyle/>
                        <a:p>
                          <a:pPr algn="ctr">
                            <a:defRPr>
                              <a:solidFill>
                                <a:schemeClr val="tx1"/>
                              </a:solidFill>
                            </a:defRPr>
                          </a:pPr>
                          <a:r>
                            <a:rPr sz="1400"/>
                            <a:t>1.397</a:t>
                          </a:r>
                          <a:endParaRPr sz="1400">
                            <a:latin typeface="Cambria Math"/>
                          </a:endParaRPr>
                        </a:p>
                      </a:txBody>
                      <a:tcPr/>
                    </a:tc>
                    <a:tc>
                      <a:txBody>
                        <a:bodyPr/>
                        <a:lstStyle/>
                        <a:p>
                          <a:pPr algn="ctr">
                            <a:defRPr>
                              <a:solidFill>
                                <a:schemeClr val="tx1"/>
                              </a:solidFill>
                            </a:defRPr>
                          </a:pPr>
                          <a:r>
                            <a:rPr sz="1400"/>
                            <a:t>1.860</a:t>
                          </a:r>
                          <a:endParaRPr sz="1400">
                            <a:latin typeface="Cambria Math"/>
                          </a:endParaRPr>
                        </a:p>
                      </a:txBody>
                      <a:tcPr/>
                    </a:tc>
                    <a:tc>
                      <a:txBody>
                        <a:bodyPr/>
                        <a:lstStyle/>
                        <a:p>
                          <a:pPr algn="ctr">
                            <a:defRPr>
                              <a:solidFill>
                                <a:schemeClr val="tx1"/>
                              </a:solidFill>
                            </a:defRPr>
                          </a:pPr>
                          <a:r>
                            <a:rPr sz="1400"/>
                            <a:t>2.306</a:t>
                          </a:r>
                          <a:endParaRPr sz="1400">
                            <a:latin typeface="Cambria Math"/>
                          </a:endParaRPr>
                        </a:p>
                      </a:txBody>
                      <a:tcPr/>
                    </a:tc>
                    <a:tc>
                      <a:txBody>
                        <a:bodyPr/>
                        <a:lstStyle/>
                        <a:p>
                          <a:pPr algn="ctr">
                            <a:defRPr>
                              <a:solidFill>
                                <a:schemeClr val="tx1"/>
                              </a:solidFill>
                            </a:defRPr>
                          </a:pPr>
                          <a:r>
                            <a:rPr sz="1400"/>
                            <a:t>2.896</a:t>
                          </a:r>
                          <a:endParaRPr sz="1400">
                            <a:latin typeface="Cambria Math"/>
                          </a:endParaRPr>
                        </a:p>
                      </a:txBody>
                      <a:tcPr/>
                    </a:tc>
                    <a:tc>
                      <a:txBody>
                        <a:bodyPr/>
                        <a:lstStyle/>
                        <a:p>
                          <a:pPr algn="ctr">
                            <a:defRPr>
                              <a:solidFill>
                                <a:schemeClr val="tx1"/>
                              </a:solidFill>
                            </a:defRPr>
                          </a:pPr>
                          <a:r>
                            <a:rPr sz="1400" dirty="0"/>
                            <a:t>3.355</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9</a:t>
                          </a:r>
                          <a:endParaRPr sz="1400">
                            <a:latin typeface="Cambria Math"/>
                          </a:endParaRPr>
                        </a:p>
                      </a:txBody>
                      <a:tcPr/>
                    </a:tc>
                    <a:tc>
                      <a:txBody>
                        <a:bodyPr/>
                        <a:lstStyle/>
                        <a:p>
                          <a:pPr algn="ctr">
                            <a:defRPr>
                              <a:solidFill>
                                <a:schemeClr val="tx1"/>
                              </a:solidFill>
                            </a:defRPr>
                          </a:pPr>
                          <a:r>
                            <a:rPr sz="1400"/>
                            <a:t>1.383</a:t>
                          </a:r>
                          <a:endParaRPr sz="1400">
                            <a:latin typeface="Cambria Math"/>
                          </a:endParaRPr>
                        </a:p>
                      </a:txBody>
                      <a:tcPr/>
                    </a:tc>
                    <a:tc>
                      <a:txBody>
                        <a:bodyPr/>
                        <a:lstStyle/>
                        <a:p>
                          <a:pPr algn="ctr">
                            <a:defRPr>
                              <a:solidFill>
                                <a:schemeClr val="tx1"/>
                              </a:solidFill>
                            </a:defRPr>
                          </a:pPr>
                          <a:r>
                            <a:rPr sz="1400"/>
                            <a:t>1.833</a:t>
                          </a:r>
                          <a:endParaRPr sz="1400">
                            <a:latin typeface="Cambria Math"/>
                          </a:endParaRPr>
                        </a:p>
                      </a:txBody>
                      <a:tcPr/>
                    </a:tc>
                    <a:tc>
                      <a:txBody>
                        <a:bodyPr/>
                        <a:lstStyle/>
                        <a:p>
                          <a:pPr algn="ctr">
                            <a:defRPr sz="1400">
                              <a:solidFill>
                                <a:schemeClr val="tx1"/>
                              </a:solidFill>
                            </a:defRPr>
                          </a:pPr>
                          <a:r>
                            <a:rPr sz="1400">
                              <a:highlight>
                                <a:srgbClr val="FFFF00"/>
                              </a:highlight>
                            </a:rPr>
                            <a:t>2.262</a:t>
                          </a:r>
                          <a:endParaRPr sz="1400">
                            <a:highlight>
                              <a:srgbClr val="FFFF00"/>
                            </a:highlight>
                            <a:latin typeface="Cambria Math"/>
                          </a:endParaRPr>
                        </a:p>
                      </a:txBody>
                      <a:tcPr/>
                    </a:tc>
                    <a:tc>
                      <a:txBody>
                        <a:bodyPr/>
                        <a:lstStyle/>
                        <a:p>
                          <a:pPr algn="ctr">
                            <a:defRPr>
                              <a:solidFill>
                                <a:schemeClr val="tx1"/>
                              </a:solidFill>
                            </a:defRPr>
                          </a:pPr>
                          <a:r>
                            <a:rPr sz="1400"/>
                            <a:t>2.821</a:t>
                          </a:r>
                          <a:endParaRPr sz="1400">
                            <a:latin typeface="Cambria Math"/>
                          </a:endParaRPr>
                        </a:p>
                      </a:txBody>
                      <a:tcPr/>
                    </a:tc>
                    <a:tc>
                      <a:txBody>
                        <a:bodyPr/>
                        <a:lstStyle/>
                        <a:p>
                          <a:pPr algn="ctr">
                            <a:defRPr>
                              <a:solidFill>
                                <a:schemeClr val="tx1"/>
                              </a:solidFill>
                            </a:defRPr>
                          </a:pPr>
                          <a:r>
                            <a:rPr sz="1400"/>
                            <a:t>3.250</a:t>
                          </a:r>
                          <a:endParaRPr sz="14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a:t>10</a:t>
                          </a:r>
                          <a:endParaRPr sz="1400">
                            <a:latin typeface="Cambria Math"/>
                          </a:endParaRPr>
                        </a:p>
                      </a:txBody>
                      <a:tcPr/>
                    </a:tc>
                    <a:tc>
                      <a:txBody>
                        <a:bodyPr/>
                        <a:lstStyle/>
                        <a:p>
                          <a:pPr algn="ctr">
                            <a:defRPr>
                              <a:solidFill>
                                <a:schemeClr val="tx1"/>
                              </a:solidFill>
                            </a:defRPr>
                          </a:pPr>
                          <a:r>
                            <a:rPr sz="1400"/>
                            <a:t>1.372</a:t>
                          </a:r>
                          <a:endParaRPr sz="1400">
                            <a:latin typeface="Cambria Math"/>
                          </a:endParaRPr>
                        </a:p>
                      </a:txBody>
                      <a:tcPr/>
                    </a:tc>
                    <a:tc>
                      <a:txBody>
                        <a:bodyPr/>
                        <a:lstStyle/>
                        <a:p>
                          <a:pPr algn="ctr">
                            <a:defRPr>
                              <a:solidFill>
                                <a:schemeClr val="tx1"/>
                              </a:solidFill>
                            </a:defRPr>
                          </a:pPr>
                          <a:r>
                            <a:rPr sz="1400"/>
                            <a:t>1.812</a:t>
                          </a:r>
                          <a:endParaRPr sz="1400">
                            <a:latin typeface="Cambria Math"/>
                          </a:endParaRPr>
                        </a:p>
                      </a:txBody>
                      <a:tcPr/>
                    </a:tc>
                    <a:tc>
                      <a:txBody>
                        <a:bodyPr/>
                        <a:lstStyle/>
                        <a:p>
                          <a:pPr algn="ctr">
                            <a:defRPr>
                              <a:solidFill>
                                <a:schemeClr val="tx1"/>
                              </a:solidFill>
                            </a:defRPr>
                          </a:pPr>
                          <a:r>
                            <a:rPr sz="1400"/>
                            <a:t>2.228</a:t>
                          </a:r>
                          <a:endParaRPr sz="1400">
                            <a:latin typeface="Cambria Math"/>
                          </a:endParaRPr>
                        </a:p>
                      </a:txBody>
                      <a:tcPr/>
                    </a:tc>
                    <a:tc>
                      <a:txBody>
                        <a:bodyPr/>
                        <a:lstStyle/>
                        <a:p>
                          <a:pPr algn="ctr">
                            <a:defRPr>
                              <a:solidFill>
                                <a:schemeClr val="tx1"/>
                              </a:solidFill>
                            </a:defRPr>
                          </a:pPr>
                          <a:r>
                            <a:rPr sz="1400"/>
                            <a:t>2.764</a:t>
                          </a:r>
                          <a:endParaRPr sz="1400">
                            <a:latin typeface="Cambria Math"/>
                          </a:endParaRPr>
                        </a:p>
                      </a:txBody>
                      <a:tcPr/>
                    </a:tc>
                    <a:tc>
                      <a:txBody>
                        <a:bodyPr/>
                        <a:lstStyle/>
                        <a:p>
                          <a:pPr algn="ctr">
                            <a:defRPr>
                              <a:solidFill>
                                <a:schemeClr val="tx1"/>
                              </a:solidFill>
                            </a:defRPr>
                          </a:pPr>
                          <a:r>
                            <a:rPr sz="1400"/>
                            <a:t>3.169</a:t>
                          </a:r>
                          <a:endParaRPr sz="1400">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1.363</a:t>
                          </a:r>
                          <a:endParaRPr sz="1400">
                            <a:latin typeface="Cambria Math"/>
                          </a:endParaRPr>
                        </a:p>
                      </a:txBody>
                      <a:tcPr/>
                    </a:tc>
                    <a:tc>
                      <a:txBody>
                        <a:bodyPr/>
                        <a:lstStyle/>
                        <a:p>
                          <a:pPr algn="ctr">
                            <a:defRPr>
                              <a:solidFill>
                                <a:schemeClr val="tx1"/>
                              </a:solidFill>
                            </a:defRPr>
                          </a:pPr>
                          <a:r>
                            <a:rPr sz="1400"/>
                            <a:t>1.796</a:t>
                          </a:r>
                          <a:endParaRPr sz="1400">
                            <a:latin typeface="Cambria Math"/>
                          </a:endParaRPr>
                        </a:p>
                      </a:txBody>
                      <a:tcPr/>
                    </a:tc>
                    <a:tc>
                      <a:txBody>
                        <a:bodyPr/>
                        <a:lstStyle/>
                        <a:p>
                          <a:pPr algn="ctr">
                            <a:defRPr>
                              <a:solidFill>
                                <a:schemeClr val="tx1"/>
                              </a:solidFill>
                            </a:defRPr>
                          </a:pPr>
                          <a:r>
                            <a:rPr sz="1400"/>
                            <a:t>2.201</a:t>
                          </a:r>
                          <a:endParaRPr sz="1400">
                            <a:latin typeface="Cambria Math"/>
                          </a:endParaRPr>
                        </a:p>
                      </a:txBody>
                      <a:tcPr/>
                    </a:tc>
                    <a:tc>
                      <a:txBody>
                        <a:bodyPr/>
                        <a:lstStyle/>
                        <a:p>
                          <a:pPr algn="ctr">
                            <a:defRPr>
                              <a:solidFill>
                                <a:schemeClr val="tx1"/>
                              </a:solidFill>
                            </a:defRPr>
                          </a:pPr>
                          <a:r>
                            <a:rPr sz="1400"/>
                            <a:t>2.718</a:t>
                          </a:r>
                          <a:endParaRPr sz="1400">
                            <a:latin typeface="Cambria Math"/>
                          </a:endParaRPr>
                        </a:p>
                      </a:txBody>
                      <a:tcPr/>
                    </a:tc>
                    <a:tc>
                      <a:txBody>
                        <a:bodyPr/>
                        <a:lstStyle/>
                        <a:p>
                          <a:pPr algn="ctr">
                            <a:defRPr>
                              <a:solidFill>
                                <a:schemeClr val="tx1"/>
                              </a:solidFill>
                            </a:defRPr>
                          </a:pPr>
                          <a:r>
                            <a:rPr sz="1400"/>
                            <a:t>3.106</a:t>
                          </a:r>
                          <a:endParaRPr sz="140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1.356</a:t>
                          </a:r>
                          <a:endParaRPr sz="1400">
                            <a:latin typeface="Cambria Math"/>
                          </a:endParaRPr>
                        </a:p>
                      </a:txBody>
                      <a:tcPr/>
                    </a:tc>
                    <a:tc>
                      <a:txBody>
                        <a:bodyPr/>
                        <a:lstStyle/>
                        <a:p>
                          <a:pPr algn="ctr">
                            <a:defRPr>
                              <a:solidFill>
                                <a:schemeClr val="tx1"/>
                              </a:solidFill>
                            </a:defRPr>
                          </a:pPr>
                          <a:r>
                            <a:rPr sz="1400"/>
                            <a:t>1.782</a:t>
                          </a:r>
                          <a:endParaRPr sz="1400">
                            <a:latin typeface="Cambria Math"/>
                          </a:endParaRPr>
                        </a:p>
                      </a:txBody>
                      <a:tcPr/>
                    </a:tc>
                    <a:tc>
                      <a:txBody>
                        <a:bodyPr/>
                        <a:lstStyle/>
                        <a:p>
                          <a:pPr algn="ctr">
                            <a:defRPr>
                              <a:solidFill>
                                <a:schemeClr val="tx1"/>
                              </a:solidFill>
                            </a:defRPr>
                          </a:pPr>
                          <a:r>
                            <a:rPr sz="1400"/>
                            <a:t>2.179</a:t>
                          </a:r>
                          <a:endParaRPr sz="1400">
                            <a:latin typeface="Cambria Math"/>
                          </a:endParaRPr>
                        </a:p>
                      </a:txBody>
                      <a:tcPr/>
                    </a:tc>
                    <a:tc>
                      <a:txBody>
                        <a:bodyPr/>
                        <a:lstStyle/>
                        <a:p>
                          <a:pPr algn="ctr">
                            <a:defRPr>
                              <a:solidFill>
                                <a:schemeClr val="tx1"/>
                              </a:solidFill>
                            </a:defRPr>
                          </a:pPr>
                          <a:r>
                            <a:rPr sz="1400"/>
                            <a:t>2.681</a:t>
                          </a:r>
                          <a:endParaRPr sz="1400">
                            <a:latin typeface="Cambria Math"/>
                          </a:endParaRPr>
                        </a:p>
                      </a:txBody>
                      <a:tcPr/>
                    </a:tc>
                    <a:tc>
                      <a:txBody>
                        <a:bodyPr/>
                        <a:lstStyle/>
                        <a:p>
                          <a:pPr algn="ctr">
                            <a:defRPr>
                              <a:solidFill>
                                <a:schemeClr val="tx1"/>
                              </a:solidFill>
                            </a:defRPr>
                          </a:pPr>
                          <a:r>
                            <a:rPr sz="1400" dirty="0"/>
                            <a:t>3.055</a:t>
                          </a:r>
                          <a:endParaRPr sz="1400" dirty="0">
                            <a:latin typeface="Cambria Math"/>
                          </a:endParaRPr>
                        </a:p>
                      </a:txBody>
                      <a:tcPr/>
                    </a:tc>
                    <a:extLst>
                      <a:ext uri="{0D108BD9-81ED-4DB2-BD59-A6C34878D82A}">
                        <a16:rowId xmlns:a16="http://schemas.microsoft.com/office/drawing/2014/main" val="10009"/>
                      </a:ext>
                    </a:extLst>
                  </a:tr>
                </a:tbl>
              </a:graphicData>
            </a:graphic>
          </p:graphicFrame>
        </mc:Choice>
        <mc:Fallback xmlns="">
          <p:graphicFrame>
            <p:nvGraphicFramePr>
              <p:cNvPr id="3" name="Table Placeholder 2" descr="&#10;The table provides critical values for degrees of freedom (𝑑𝑓) ranging from 7 to 12 and significance levels of 0.200, 0.100, 0.050, 0.020, and 0.010. Each cell contains the critical value for the respective 𝑑𝑓 and significance level. &#10;&#10;A statistical table showing degrees of freedom (df) as 7, with corresponding critical values for significance levels: 0.200 is 1.415, 0.100 is 1.895, 0.050 is 2.365, 0.020 is 2.998, and 0.010 is 3.499&#10;&#10;A statistical table showing degrees of freedom (df) as 8, with corresponding critical values for significance levels: 0.200 is 1.397, 0.100 is 1.860, 0.050 is 2.306, 0.020 is 2.896, and 0.010 is 3.355&#10;&#10;A statistical table showing degrees of freedom (df) as 9, with corresponding critical values for significance levels: 0.200 is 1.383, 0.100 is 1.833, 0.050 is 2.262, 0.020 is 2.821, and 0.010 is 3.250&#10;&#10;A statistical table showing degrees of freedom (df) as 10, with corresponding critical values for significance levels: 0.200 is 1.372, 0.100 is 1.812, 0.050 is 2.228, 0.020 is 2.764, and 0.010 is 3.169&#10;&#10;A statistical table showing degrees of freedom (df) as 11, with corresponding critical values for significance levels: 0.200 is 1.363, 0.100 is 1.796, 0.050 is 2.201, 0.020 is 2.718, and 0.010 is 3.106&#10;&#10;A statistical table showing degrees of freedom (df) as 12, with corresponding critical values for significance levels: 0.200 is 1.356, 0.100 is 1.782, 0.050 is 2.179, 0.020 is 2.681, and 0.010 is 3.055&#10;&#10;&#10;For instance, at df equals to 9 and a significance level of 0.050, the critical value is 2.262 (highlighted). "/>
              <p:cNvGraphicFramePr>
                <a:graphicFrameLocks noGrp="1"/>
              </p:cNvGraphicFramePr>
              <p:nvPr>
                <p:ph type="tbl" sz="quarter" idx="10"/>
                <p:extLst>
                  <p:ext uri="{D42A27DB-BD31-4B8C-83A1-F6EECF244321}">
                    <p14:modId xmlns:p14="http://schemas.microsoft.com/office/powerpoint/2010/main" val="358962294"/>
                  </p:ext>
                </p:extLst>
              </p:nvPr>
            </p:nvGraphicFramePr>
            <p:xfrm>
              <a:off x="457200" y="2509520"/>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a:t>0.200</a:t>
                          </a:r>
                          <a:endParaRPr sz="1400">
                            <a:latin typeface="Cambria Math"/>
                          </a:endParaRPr>
                        </a:p>
                      </a:txBody>
                      <a:tcPr/>
                    </a:tc>
                    <a:tc>
                      <a:txBody>
                        <a:bodyPr/>
                        <a:lstStyle/>
                        <a:p>
                          <a:pPr algn="ctr">
                            <a:defRPr b="1">
                              <a:solidFill>
                                <a:schemeClr val="tx1"/>
                              </a:solidFill>
                            </a:defRPr>
                          </a:pPr>
                          <a:r>
                            <a:rPr sz="1400"/>
                            <a:t>0.100</a:t>
                          </a:r>
                          <a:endParaRPr sz="1400">
                            <a:latin typeface="Cambria Math"/>
                          </a:endParaRPr>
                        </a:p>
                      </a:txBody>
                      <a:tcPr/>
                    </a:tc>
                    <a:tc>
                      <a:txBody>
                        <a:bodyPr/>
                        <a:lstStyle/>
                        <a:p>
                          <a:pPr algn="ctr">
                            <a:defRPr b="1">
                              <a:solidFill>
                                <a:schemeClr val="tx1"/>
                              </a:solidFill>
                            </a:defRPr>
                          </a:pPr>
                          <a:r>
                            <a:rPr sz="1400"/>
                            <a:t>0.050</a:t>
                          </a:r>
                          <a:endParaRPr sz="1400">
                            <a:latin typeface="Cambria Math"/>
                          </a:endParaRPr>
                        </a:p>
                      </a:txBody>
                      <a:tcPr/>
                    </a:tc>
                    <a:tc>
                      <a:txBody>
                        <a:bodyPr/>
                        <a:lstStyle/>
                        <a:p>
                          <a:pPr algn="ctr">
                            <a:defRPr b="1">
                              <a:solidFill>
                                <a:schemeClr val="tx1"/>
                              </a:solidFill>
                            </a:defRPr>
                          </a:pPr>
                          <a:r>
                            <a:rPr sz="1400"/>
                            <a:t>0.020</a:t>
                          </a:r>
                          <a:endParaRPr sz="1400">
                            <a:latin typeface="Cambria Math"/>
                          </a:endParaRPr>
                        </a:p>
                      </a:txBody>
                      <a:tcPr/>
                    </a:tc>
                    <a:tc>
                      <a:txBody>
                        <a:bodyPr/>
                        <a:lstStyle/>
                        <a:p>
                          <a:pPr algn="ctr">
                            <a:defRPr b="1">
                              <a:solidFill>
                                <a:schemeClr val="tx1"/>
                              </a:solidFill>
                            </a:defRPr>
                          </a:pPr>
                          <a:r>
                            <a:rPr sz="1400" dirty="0"/>
                            <a:t>0.010</a:t>
                          </a:r>
                          <a:endParaRPr sz="1400" dirty="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7</a:t>
                          </a:r>
                          <a:endParaRPr sz="1400">
                            <a:latin typeface="Cambria Math"/>
                          </a:endParaRPr>
                        </a:p>
                      </a:txBody>
                      <a:tcPr/>
                    </a:tc>
                    <a:tc>
                      <a:txBody>
                        <a:bodyPr/>
                        <a:lstStyle/>
                        <a:p>
                          <a:pPr algn="ctr">
                            <a:defRPr>
                              <a:solidFill>
                                <a:schemeClr val="tx1"/>
                              </a:solidFill>
                            </a:defRPr>
                          </a:pPr>
                          <a:r>
                            <a:rPr sz="1400"/>
                            <a:t>1.415</a:t>
                          </a:r>
                          <a:endParaRPr sz="1400">
                            <a:latin typeface="Cambria Math"/>
                          </a:endParaRPr>
                        </a:p>
                      </a:txBody>
                      <a:tcPr/>
                    </a:tc>
                    <a:tc>
                      <a:txBody>
                        <a:bodyPr/>
                        <a:lstStyle/>
                        <a:p>
                          <a:pPr algn="ctr">
                            <a:defRPr>
                              <a:solidFill>
                                <a:schemeClr val="tx1"/>
                              </a:solidFill>
                            </a:defRPr>
                          </a:pPr>
                          <a:r>
                            <a:rPr sz="1400"/>
                            <a:t>1.895</a:t>
                          </a:r>
                          <a:endParaRPr sz="1400">
                            <a:latin typeface="Cambria Math"/>
                          </a:endParaRPr>
                        </a:p>
                      </a:txBody>
                      <a:tcPr/>
                    </a:tc>
                    <a:tc>
                      <a:txBody>
                        <a:bodyPr/>
                        <a:lstStyle/>
                        <a:p>
                          <a:pPr algn="ctr">
                            <a:defRPr>
                              <a:solidFill>
                                <a:schemeClr val="tx1"/>
                              </a:solidFill>
                            </a:defRPr>
                          </a:pPr>
                          <a:r>
                            <a:rPr sz="1400"/>
                            <a:t>2.365</a:t>
                          </a:r>
                          <a:endParaRPr sz="1400">
                            <a:latin typeface="Cambria Math"/>
                          </a:endParaRPr>
                        </a:p>
                      </a:txBody>
                      <a:tcPr/>
                    </a:tc>
                    <a:tc>
                      <a:txBody>
                        <a:bodyPr/>
                        <a:lstStyle/>
                        <a:p>
                          <a:pPr algn="ctr">
                            <a:defRPr>
                              <a:solidFill>
                                <a:schemeClr val="tx1"/>
                              </a:solidFill>
                            </a:defRPr>
                          </a:pPr>
                          <a:r>
                            <a:rPr sz="1400"/>
                            <a:t>2.998</a:t>
                          </a:r>
                          <a:endParaRPr sz="1400">
                            <a:latin typeface="Cambria Math"/>
                          </a:endParaRPr>
                        </a:p>
                      </a:txBody>
                      <a:tcPr/>
                    </a:tc>
                    <a:tc>
                      <a:txBody>
                        <a:bodyPr/>
                        <a:lstStyle/>
                        <a:p>
                          <a:pPr algn="ctr">
                            <a:defRPr>
                              <a:solidFill>
                                <a:schemeClr val="tx1"/>
                              </a:solidFill>
                            </a:defRPr>
                          </a:pPr>
                          <a:r>
                            <a:rPr sz="1400"/>
                            <a:t>3.499</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8</a:t>
                          </a:r>
                          <a:endParaRPr sz="1400">
                            <a:latin typeface="Cambria Math"/>
                          </a:endParaRPr>
                        </a:p>
                      </a:txBody>
                      <a:tcPr/>
                    </a:tc>
                    <a:tc>
                      <a:txBody>
                        <a:bodyPr/>
                        <a:lstStyle/>
                        <a:p>
                          <a:pPr algn="ctr">
                            <a:defRPr>
                              <a:solidFill>
                                <a:schemeClr val="tx1"/>
                              </a:solidFill>
                            </a:defRPr>
                          </a:pPr>
                          <a:r>
                            <a:rPr sz="1400"/>
                            <a:t>1.397</a:t>
                          </a:r>
                          <a:endParaRPr sz="1400">
                            <a:latin typeface="Cambria Math"/>
                          </a:endParaRPr>
                        </a:p>
                      </a:txBody>
                      <a:tcPr/>
                    </a:tc>
                    <a:tc>
                      <a:txBody>
                        <a:bodyPr/>
                        <a:lstStyle/>
                        <a:p>
                          <a:pPr algn="ctr">
                            <a:defRPr>
                              <a:solidFill>
                                <a:schemeClr val="tx1"/>
                              </a:solidFill>
                            </a:defRPr>
                          </a:pPr>
                          <a:r>
                            <a:rPr sz="1400"/>
                            <a:t>1.860</a:t>
                          </a:r>
                          <a:endParaRPr sz="1400">
                            <a:latin typeface="Cambria Math"/>
                          </a:endParaRPr>
                        </a:p>
                      </a:txBody>
                      <a:tcPr/>
                    </a:tc>
                    <a:tc>
                      <a:txBody>
                        <a:bodyPr/>
                        <a:lstStyle/>
                        <a:p>
                          <a:pPr algn="ctr">
                            <a:defRPr>
                              <a:solidFill>
                                <a:schemeClr val="tx1"/>
                              </a:solidFill>
                            </a:defRPr>
                          </a:pPr>
                          <a:r>
                            <a:rPr sz="1400"/>
                            <a:t>2.306</a:t>
                          </a:r>
                          <a:endParaRPr sz="1400">
                            <a:latin typeface="Cambria Math"/>
                          </a:endParaRPr>
                        </a:p>
                      </a:txBody>
                      <a:tcPr/>
                    </a:tc>
                    <a:tc>
                      <a:txBody>
                        <a:bodyPr/>
                        <a:lstStyle/>
                        <a:p>
                          <a:pPr algn="ctr">
                            <a:defRPr>
                              <a:solidFill>
                                <a:schemeClr val="tx1"/>
                              </a:solidFill>
                            </a:defRPr>
                          </a:pPr>
                          <a:r>
                            <a:rPr sz="1400"/>
                            <a:t>2.896</a:t>
                          </a:r>
                          <a:endParaRPr sz="1400">
                            <a:latin typeface="Cambria Math"/>
                          </a:endParaRPr>
                        </a:p>
                      </a:txBody>
                      <a:tcPr/>
                    </a:tc>
                    <a:tc>
                      <a:txBody>
                        <a:bodyPr/>
                        <a:lstStyle/>
                        <a:p>
                          <a:pPr algn="ctr">
                            <a:defRPr>
                              <a:solidFill>
                                <a:schemeClr val="tx1"/>
                              </a:solidFill>
                            </a:defRPr>
                          </a:pPr>
                          <a:r>
                            <a:rPr sz="1400" dirty="0"/>
                            <a:t>3.355</a:t>
                          </a:r>
                          <a:endParaRPr sz="1400" dirty="0">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9</a:t>
                          </a:r>
                          <a:endParaRPr sz="1400">
                            <a:latin typeface="Cambria Math"/>
                          </a:endParaRPr>
                        </a:p>
                      </a:txBody>
                      <a:tcPr/>
                    </a:tc>
                    <a:tc>
                      <a:txBody>
                        <a:bodyPr/>
                        <a:lstStyle/>
                        <a:p>
                          <a:pPr algn="ctr">
                            <a:defRPr>
                              <a:solidFill>
                                <a:schemeClr val="tx1"/>
                              </a:solidFill>
                            </a:defRPr>
                          </a:pPr>
                          <a:r>
                            <a:rPr sz="1400"/>
                            <a:t>1.383</a:t>
                          </a:r>
                          <a:endParaRPr sz="1400">
                            <a:latin typeface="Cambria Math"/>
                          </a:endParaRPr>
                        </a:p>
                      </a:txBody>
                      <a:tcPr/>
                    </a:tc>
                    <a:tc>
                      <a:txBody>
                        <a:bodyPr/>
                        <a:lstStyle/>
                        <a:p>
                          <a:pPr algn="ctr">
                            <a:defRPr>
                              <a:solidFill>
                                <a:schemeClr val="tx1"/>
                              </a:solidFill>
                            </a:defRPr>
                          </a:pPr>
                          <a:r>
                            <a:rPr sz="1400"/>
                            <a:t>1.833</a:t>
                          </a:r>
                          <a:endParaRPr sz="1400">
                            <a:latin typeface="Cambria Math"/>
                          </a:endParaRPr>
                        </a:p>
                      </a:txBody>
                      <a:tcPr/>
                    </a:tc>
                    <a:tc>
                      <a:txBody>
                        <a:bodyPr/>
                        <a:lstStyle/>
                        <a:p>
                          <a:pPr algn="ctr">
                            <a:defRPr sz="1400">
                              <a:solidFill>
                                <a:schemeClr val="tx1"/>
                              </a:solidFill>
                            </a:defRPr>
                          </a:pPr>
                          <a:r>
                            <a:rPr sz="1400">
                              <a:highlight>
                                <a:srgbClr val="FFFF00"/>
                              </a:highlight>
                            </a:rPr>
                            <a:t>2.262</a:t>
                          </a:r>
                          <a:endParaRPr sz="1400">
                            <a:highlight>
                              <a:srgbClr val="FFFF00"/>
                            </a:highlight>
                            <a:latin typeface="Cambria Math"/>
                          </a:endParaRPr>
                        </a:p>
                      </a:txBody>
                      <a:tcPr/>
                    </a:tc>
                    <a:tc>
                      <a:txBody>
                        <a:bodyPr/>
                        <a:lstStyle/>
                        <a:p>
                          <a:pPr algn="ctr">
                            <a:defRPr>
                              <a:solidFill>
                                <a:schemeClr val="tx1"/>
                              </a:solidFill>
                            </a:defRPr>
                          </a:pPr>
                          <a:r>
                            <a:rPr sz="1400"/>
                            <a:t>2.821</a:t>
                          </a:r>
                          <a:endParaRPr sz="1400">
                            <a:latin typeface="Cambria Math"/>
                          </a:endParaRPr>
                        </a:p>
                      </a:txBody>
                      <a:tcPr/>
                    </a:tc>
                    <a:tc>
                      <a:txBody>
                        <a:bodyPr/>
                        <a:lstStyle/>
                        <a:p>
                          <a:pPr algn="ctr">
                            <a:defRPr>
                              <a:solidFill>
                                <a:schemeClr val="tx1"/>
                              </a:solidFill>
                            </a:defRPr>
                          </a:pPr>
                          <a:r>
                            <a:rPr sz="1400"/>
                            <a:t>3.250</a:t>
                          </a:r>
                          <a:endParaRPr sz="14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400"/>
                            <a:t>10</a:t>
                          </a:r>
                          <a:endParaRPr sz="1400">
                            <a:latin typeface="Cambria Math"/>
                          </a:endParaRPr>
                        </a:p>
                      </a:txBody>
                      <a:tcPr/>
                    </a:tc>
                    <a:tc>
                      <a:txBody>
                        <a:bodyPr/>
                        <a:lstStyle/>
                        <a:p>
                          <a:pPr algn="ctr">
                            <a:defRPr>
                              <a:solidFill>
                                <a:schemeClr val="tx1"/>
                              </a:solidFill>
                            </a:defRPr>
                          </a:pPr>
                          <a:r>
                            <a:rPr sz="1400"/>
                            <a:t>1.372</a:t>
                          </a:r>
                          <a:endParaRPr sz="1400">
                            <a:latin typeface="Cambria Math"/>
                          </a:endParaRPr>
                        </a:p>
                      </a:txBody>
                      <a:tcPr/>
                    </a:tc>
                    <a:tc>
                      <a:txBody>
                        <a:bodyPr/>
                        <a:lstStyle/>
                        <a:p>
                          <a:pPr algn="ctr">
                            <a:defRPr>
                              <a:solidFill>
                                <a:schemeClr val="tx1"/>
                              </a:solidFill>
                            </a:defRPr>
                          </a:pPr>
                          <a:r>
                            <a:rPr sz="1400"/>
                            <a:t>1.812</a:t>
                          </a:r>
                          <a:endParaRPr sz="1400">
                            <a:latin typeface="Cambria Math"/>
                          </a:endParaRPr>
                        </a:p>
                      </a:txBody>
                      <a:tcPr/>
                    </a:tc>
                    <a:tc>
                      <a:txBody>
                        <a:bodyPr/>
                        <a:lstStyle/>
                        <a:p>
                          <a:pPr algn="ctr">
                            <a:defRPr>
                              <a:solidFill>
                                <a:schemeClr val="tx1"/>
                              </a:solidFill>
                            </a:defRPr>
                          </a:pPr>
                          <a:r>
                            <a:rPr sz="1400"/>
                            <a:t>2.228</a:t>
                          </a:r>
                          <a:endParaRPr sz="1400">
                            <a:latin typeface="Cambria Math"/>
                          </a:endParaRPr>
                        </a:p>
                      </a:txBody>
                      <a:tcPr/>
                    </a:tc>
                    <a:tc>
                      <a:txBody>
                        <a:bodyPr/>
                        <a:lstStyle/>
                        <a:p>
                          <a:pPr algn="ctr">
                            <a:defRPr>
                              <a:solidFill>
                                <a:schemeClr val="tx1"/>
                              </a:solidFill>
                            </a:defRPr>
                          </a:pPr>
                          <a:r>
                            <a:rPr sz="1400"/>
                            <a:t>2.764</a:t>
                          </a:r>
                          <a:endParaRPr sz="1400">
                            <a:latin typeface="Cambria Math"/>
                          </a:endParaRPr>
                        </a:p>
                      </a:txBody>
                      <a:tcPr/>
                    </a:tc>
                    <a:tc>
                      <a:txBody>
                        <a:bodyPr/>
                        <a:lstStyle/>
                        <a:p>
                          <a:pPr algn="ctr">
                            <a:defRPr>
                              <a:solidFill>
                                <a:schemeClr val="tx1"/>
                              </a:solidFill>
                            </a:defRPr>
                          </a:pPr>
                          <a:r>
                            <a:rPr sz="1400"/>
                            <a:t>3.169</a:t>
                          </a:r>
                          <a:endParaRPr sz="1400">
                            <a:latin typeface="Cambria Math"/>
                          </a:endParaRPr>
                        </a:p>
                      </a:txBody>
                      <a:tcPr/>
                    </a:tc>
                    <a:extLst>
                      <a:ext uri="{0D108BD9-81ED-4DB2-BD59-A6C34878D82A}">
                        <a16:rowId xmlns:a16="http://schemas.microsoft.com/office/drawing/2014/main" val="10007"/>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a:t>1.363</a:t>
                          </a:r>
                          <a:endParaRPr sz="1400">
                            <a:latin typeface="Cambria Math"/>
                          </a:endParaRPr>
                        </a:p>
                      </a:txBody>
                      <a:tcPr/>
                    </a:tc>
                    <a:tc>
                      <a:txBody>
                        <a:bodyPr/>
                        <a:lstStyle/>
                        <a:p>
                          <a:pPr algn="ctr">
                            <a:defRPr>
                              <a:solidFill>
                                <a:schemeClr val="tx1"/>
                              </a:solidFill>
                            </a:defRPr>
                          </a:pPr>
                          <a:r>
                            <a:rPr sz="1400"/>
                            <a:t>1.796</a:t>
                          </a:r>
                          <a:endParaRPr sz="1400">
                            <a:latin typeface="Cambria Math"/>
                          </a:endParaRPr>
                        </a:p>
                      </a:txBody>
                      <a:tcPr/>
                    </a:tc>
                    <a:tc>
                      <a:txBody>
                        <a:bodyPr/>
                        <a:lstStyle/>
                        <a:p>
                          <a:pPr algn="ctr">
                            <a:defRPr>
                              <a:solidFill>
                                <a:schemeClr val="tx1"/>
                              </a:solidFill>
                            </a:defRPr>
                          </a:pPr>
                          <a:r>
                            <a:rPr sz="1400"/>
                            <a:t>2.201</a:t>
                          </a:r>
                          <a:endParaRPr sz="1400">
                            <a:latin typeface="Cambria Math"/>
                          </a:endParaRPr>
                        </a:p>
                      </a:txBody>
                      <a:tcPr/>
                    </a:tc>
                    <a:tc>
                      <a:txBody>
                        <a:bodyPr/>
                        <a:lstStyle/>
                        <a:p>
                          <a:pPr algn="ctr">
                            <a:defRPr>
                              <a:solidFill>
                                <a:schemeClr val="tx1"/>
                              </a:solidFill>
                            </a:defRPr>
                          </a:pPr>
                          <a:r>
                            <a:rPr sz="1400"/>
                            <a:t>2.718</a:t>
                          </a:r>
                          <a:endParaRPr sz="1400">
                            <a:latin typeface="Cambria Math"/>
                          </a:endParaRPr>
                        </a:p>
                      </a:txBody>
                      <a:tcPr/>
                    </a:tc>
                    <a:tc>
                      <a:txBody>
                        <a:bodyPr/>
                        <a:lstStyle/>
                        <a:p>
                          <a:pPr algn="ctr">
                            <a:defRPr>
                              <a:solidFill>
                                <a:schemeClr val="tx1"/>
                              </a:solidFill>
                            </a:defRPr>
                          </a:pPr>
                          <a:r>
                            <a:rPr sz="1400"/>
                            <a:t>3.106</a:t>
                          </a:r>
                          <a:endParaRPr sz="1400">
                            <a:latin typeface="Cambria Math"/>
                          </a:endParaRPr>
                        </a:p>
                      </a:txBody>
                      <a:tcPr/>
                    </a:tc>
                    <a:extLst>
                      <a:ext uri="{0D108BD9-81ED-4DB2-BD59-A6C34878D82A}">
                        <a16:rowId xmlns:a16="http://schemas.microsoft.com/office/drawing/2014/main" val="10008"/>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1.356</a:t>
                          </a:r>
                          <a:endParaRPr sz="1400">
                            <a:latin typeface="Cambria Math"/>
                          </a:endParaRPr>
                        </a:p>
                      </a:txBody>
                      <a:tcPr/>
                    </a:tc>
                    <a:tc>
                      <a:txBody>
                        <a:bodyPr/>
                        <a:lstStyle/>
                        <a:p>
                          <a:pPr algn="ctr">
                            <a:defRPr>
                              <a:solidFill>
                                <a:schemeClr val="tx1"/>
                              </a:solidFill>
                            </a:defRPr>
                          </a:pPr>
                          <a:r>
                            <a:rPr sz="1400"/>
                            <a:t>1.782</a:t>
                          </a:r>
                          <a:endParaRPr sz="1400">
                            <a:latin typeface="Cambria Math"/>
                          </a:endParaRPr>
                        </a:p>
                      </a:txBody>
                      <a:tcPr/>
                    </a:tc>
                    <a:tc>
                      <a:txBody>
                        <a:bodyPr/>
                        <a:lstStyle/>
                        <a:p>
                          <a:pPr algn="ctr">
                            <a:defRPr>
                              <a:solidFill>
                                <a:schemeClr val="tx1"/>
                              </a:solidFill>
                            </a:defRPr>
                          </a:pPr>
                          <a:r>
                            <a:rPr sz="1400"/>
                            <a:t>2.179</a:t>
                          </a:r>
                          <a:endParaRPr sz="1400">
                            <a:latin typeface="Cambria Math"/>
                          </a:endParaRPr>
                        </a:p>
                      </a:txBody>
                      <a:tcPr/>
                    </a:tc>
                    <a:tc>
                      <a:txBody>
                        <a:bodyPr/>
                        <a:lstStyle/>
                        <a:p>
                          <a:pPr algn="ctr">
                            <a:defRPr>
                              <a:solidFill>
                                <a:schemeClr val="tx1"/>
                              </a:solidFill>
                            </a:defRPr>
                          </a:pPr>
                          <a:r>
                            <a:rPr sz="1400"/>
                            <a:t>2.681</a:t>
                          </a:r>
                          <a:endParaRPr sz="1400">
                            <a:latin typeface="Cambria Math"/>
                          </a:endParaRPr>
                        </a:p>
                      </a:txBody>
                      <a:tcPr/>
                    </a:tc>
                    <a:tc>
                      <a:txBody>
                        <a:bodyPr/>
                        <a:lstStyle/>
                        <a:p>
                          <a:pPr algn="ctr">
                            <a:defRPr>
                              <a:solidFill>
                                <a:schemeClr val="tx1"/>
                              </a:solidFill>
                            </a:defRPr>
                          </a:pPr>
                          <a:r>
                            <a:rPr sz="1400" dirty="0"/>
                            <a:t>3.055</a:t>
                          </a:r>
                          <a:endParaRPr sz="1400" dirty="0">
                            <a:latin typeface="Cambria Math"/>
                          </a:endParaRPr>
                        </a:p>
                      </a:txBody>
                      <a:tcPr/>
                    </a:tc>
                    <a:extLst>
                      <a:ext uri="{0D108BD9-81ED-4DB2-BD59-A6C34878D82A}">
                        <a16:rowId xmlns:a16="http://schemas.microsoft.com/office/drawing/2014/main" val="10009"/>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8.3.1: Finding the Margin of Error of a Confidence Interval for a Population Mean (</a:t>
            </a:r>
            <a:r>
              <a:rPr sz="2600" i="1" dirty="0"/>
              <a:t>σ</a:t>
            </a:r>
            <a:r>
              <a:rPr sz="2600" dirty="0"/>
              <a:t> Unknown)</a:t>
            </a:r>
            <a:r>
              <a:rPr lang="en-US" sz="2600" baseline="-25000" dirty="0"/>
              <a:t>5</a:t>
            </a:r>
            <a:endParaRPr sz="2600" dirty="0"/>
          </a:p>
        </p:txBody>
      </p:sp>
      <p:sp>
        <p:nvSpPr>
          <p:cNvPr id="3" name="Text Placeholder 2"/>
          <p:cNvSpPr>
            <a:spLocks noGrp="1"/>
          </p:cNvSpPr>
          <p:nvPr>
            <p:ph type="body" sz="quarter" idx="10"/>
          </p:nvPr>
        </p:nvSpPr>
        <p:spPr/>
        <p:txBody>
          <a:bodyPr>
            <a:normAutofit/>
          </a:bodyPr>
          <a:lstStyle/>
          <a:p>
            <a:r>
              <a:rPr sz="2800" dirty="0"/>
              <a:t>Substituting these values into the formula for the margin of error, we get the following.</a:t>
            </a:r>
          </a:p>
        </p:txBody>
      </p:sp>
      <p:pic>
        <p:nvPicPr>
          <p:cNvPr id="6" name="Picture 5" descr="E equals t subscript alpha divided by 2 multiplied by s divided by the square root of n. Substituting values, E equals 2.262 multiplied by 15.5 divided by the square root of 10, which is approximately 11.087262.">
            <a:extLst>
              <a:ext uri="{FF2B5EF4-FFF2-40B4-BE49-F238E27FC236}">
                <a16:creationId xmlns:a16="http://schemas.microsoft.com/office/drawing/2014/main" id="{EDB2E3A3-586D-49F3-E4F7-85BFC6A65237}"/>
              </a:ext>
            </a:extLst>
          </p:cNvPr>
          <p:cNvPicPr>
            <a:picLocks noChangeAspect="1"/>
          </p:cNvPicPr>
          <p:nvPr/>
        </p:nvPicPr>
        <p:blipFill>
          <a:blip r:embed="rId2"/>
          <a:stretch>
            <a:fillRect/>
          </a:stretch>
        </p:blipFill>
        <p:spPr>
          <a:xfrm>
            <a:off x="3299850" y="2324820"/>
            <a:ext cx="2544300" cy="2376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 Tip</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3642322"/>
              </a:xfrm>
            </p:spPr>
            <p:txBody>
              <a:bodyPr>
                <a:normAutofit/>
              </a:bodyPr>
              <a:lstStyle/>
              <a:p>
                <a:r>
                  <a:rPr lang="en-US" sz="2800" i="1" dirty="0"/>
                  <a:t>E</a:t>
                </a:r>
                <a:r>
                  <a:rPr lang="en-US" sz="2800" dirty="0"/>
                  <a:t> </a:t>
                </a:r>
                <a:r>
                  <a:rPr sz="2800" dirty="0"/>
                  <a:t>can be found directly in Microsoft Excel using CONFIDENCE.T(</a:t>
                </a:r>
                <a:r>
                  <a:rPr sz="2800" b="1" dirty="0"/>
                  <a:t>alpha</a:t>
                </a:r>
                <a:r>
                  <a:rPr sz="2800" dirty="0"/>
                  <a:t>, </a:t>
                </a:r>
                <a:r>
                  <a:rPr sz="2800" b="1" dirty="0"/>
                  <a:t>standard deviation</a:t>
                </a:r>
                <a:r>
                  <a:rPr sz="2800" dirty="0"/>
                  <a:t>, </a:t>
                </a:r>
                <a:r>
                  <a:rPr sz="2800" b="1" dirty="0"/>
                  <a:t>sample size</a:t>
                </a:r>
                <a:r>
                  <a:rPr sz="2800" dirty="0"/>
                  <a:t>).</a:t>
                </a:r>
              </a:p>
              <a:p>
                <a:pPr>
                  <a:defRPr sz="2800"/>
                </a:pPr>
                <a:r>
                  <a:rPr sz="2800" dirty="0"/>
                  <a:t>Although we are not calculating the endpoints of the confidence interval in this example, we will round the margin of error to six decimal places. So the margin of error for this </a:t>
                </a:r>
                <a14:m>
                  <m:oMath xmlns:m="http://schemas.openxmlformats.org/officeDocument/2006/math">
                    <m:r>
                      <a:rPr>
                        <a:latin typeface="Cambria Math" panose="02040503050406030204" pitchFamily="18" charset="0"/>
                      </a:rPr>
                      <m:t>95%</m:t>
                    </m:r>
                  </m:oMath>
                </a14:m>
                <a:r>
                  <a:rPr sz="2800" dirty="0"/>
                  <a:t> confidence interval is approximately </a:t>
                </a:r>
                <a14:m>
                  <m:oMath xmlns:m="http://schemas.openxmlformats.org/officeDocument/2006/math">
                    <m:r>
                      <a:rPr>
                        <a:latin typeface="Cambria Math" panose="02040503050406030204" pitchFamily="18" charset="0"/>
                      </a:rPr>
                      <m:t>11.087262</m:t>
                    </m:r>
                    <m:r>
                      <m:rPr>
                        <m:nor/>
                      </m:rPr>
                      <a:rPr/>
                      <m:t> </m:t>
                    </m:r>
                    <m:r>
                      <m:rPr>
                        <m:sty m:val="p"/>
                      </m:rPr>
                      <a:rPr>
                        <a:latin typeface="Cambria Math" panose="02040503050406030204" pitchFamily="18" charset="0"/>
                      </a:rPr>
                      <m:t>nm</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642322"/>
              </a:xfrm>
              <a:blipFill>
                <a:blip r:embed="rId2"/>
                <a:stretch>
                  <a:fillRect l="-1328" t="-1329" r="-443" b="-2990"/>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1429</TotalTime>
  <Words>2391</Words>
  <Application>Microsoft Office PowerPoint</Application>
  <PresentationFormat>On-screen Show (4:3)</PresentationFormat>
  <Paragraphs>204</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Calibri</vt:lpstr>
      <vt:lpstr>Courier New</vt:lpstr>
      <vt:lpstr>Arial</vt:lpstr>
      <vt:lpstr>Cambria Math</vt:lpstr>
      <vt:lpstr>Office Theme</vt:lpstr>
      <vt:lpstr>Section 8.3</vt:lpstr>
      <vt:lpstr>Formula: Margin of Error of a Confidence Interval for a Population Mean (σ Unknown)</vt:lpstr>
      <vt:lpstr>Rounding Rule1</vt:lpstr>
      <vt:lpstr>Example 8.3.1: Finding the Margin of Error of a Confidence Interval for a Population Mean (σ Unknown)1</vt:lpstr>
      <vt:lpstr>Example 8.3.1: Finding the Margin of Error of a Confidence Interval for a Population Mean (σ Unknown)2</vt:lpstr>
      <vt:lpstr>Example 8.3.1: Finding the Margin of Error of a Confidence Interval for a Population Mean (σ Unknown)3</vt:lpstr>
      <vt:lpstr>Example 8.3.1: Finding the Margin of Error of a Confidence Interval for a Population Mean (σ Unknown)4</vt:lpstr>
      <vt:lpstr>Example 8.3.1: Finding the Margin of Error of a Confidence Interval for a Population Mean (σ Unknown)5</vt:lpstr>
      <vt:lpstr>Technology Tip</vt:lpstr>
      <vt:lpstr>Formula: Confidence Interval for a Population Mean</vt:lpstr>
      <vt:lpstr>Rounding Rule2</vt:lpstr>
      <vt:lpstr>Example 8.3.2: Constructing a Confidence Interval for a Population Mean (σ Unknown)1</vt:lpstr>
      <vt:lpstr>Example 8.3.2: Constructing a Confidence Interval for a Population Mean (σ Unknown)2</vt:lpstr>
      <vt:lpstr>Example 8.3.2: Constructing a Confidence Interval for a Population Mean (σ Unknown)3</vt:lpstr>
      <vt:lpstr>Example 8.3.2: Constructing a Confidence Interval for a Population Mean (σ Unknown)4</vt:lpstr>
      <vt:lpstr>Example 8.3.2: Constructing a Confidence Interval for a Population Mean (σ Unknown)5</vt:lpstr>
      <vt:lpstr>Example 8.3.2: Constructing a Confidence Interval for a Population Mean (σ Unknown)6</vt:lpstr>
      <vt:lpstr>Example 8.3.2: Constructing a Confidence Interval for a Population Mean (σ Unknown)7</vt:lpstr>
      <vt:lpstr>Example 8.3.2: Constructing a Confidence Interval for a Population Mean (σ Unknown)8</vt:lpstr>
      <vt:lpstr>Memory Booster</vt:lpstr>
      <vt:lpstr>Example 8.3.3: Constructing a Confidence Interval for a Population Mean (σ Unknown)1</vt:lpstr>
      <vt:lpstr>Example 8.3.3: Constructing a Confidence Interval for a Population Mean (σ Unknown)2</vt:lpstr>
      <vt:lpstr>Example 8.3.3: Constructing a Confidence Interval for a Population Mean (σ Unknown)3</vt:lpstr>
      <vt:lpstr>Example 8.3.3: Constructing a Confidence Interval for a Population Mean (σ Unknown)4</vt:lpstr>
      <vt:lpstr>Example 8.3.3: Constructing a Confidence Interval for a Population Mean (σ Unknown)5</vt:lpstr>
      <vt:lpstr>Example 8.3.3: Constructing a Confidence Interval for a Population Mean (σ Unknown)6</vt:lpstr>
      <vt:lpstr>Example 8.3.3: Constructing a Confidence Interval for a Population Mean (σ Unknown)7</vt:lpstr>
      <vt:lpstr>Example 8.3.3: Constructing a Confidence Interval for a Population Mean (σ Unknown)8</vt:lpstr>
      <vt:lpstr>Example 8.3.4: Constructing a Confidence Interval for a Population Mean (σ Unknown) from Original Data1</vt:lpstr>
      <vt:lpstr>Example 8.3.4: Constructing a Confidence Interval for a Population Mean (σ Unknown) from Original Data2</vt:lpstr>
      <vt:lpstr>Example 8.3.4: Constructing a Confidence Interval for a Population Mean (σ Unknown) from Original Data3</vt:lpstr>
      <vt:lpstr>Example 8.3.4: Constructing a Confidence Interval for a Population Mean (σ Unknown) from Original Data4</vt:lpstr>
      <vt:lpstr>Example 8.3.4: Constructing a Confidence Interval for a Population Mean (σ Unknown) from Original Data5</vt:lpstr>
      <vt:lpstr>Example 8.3.4: Constructing a Confidence Interval for a Population Mean (σ Unknown) from Original Data6</vt:lpstr>
      <vt:lpstr>Example 8.3.4: Constructing a Confidence Interval for a Population Mean (σ Unknown) from Original Data7</vt:lpstr>
      <vt:lpstr>Example 8.3.4: Constructing a Confidence Interval for a Population Mean (σ Unknown) from Original Data8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251</cp:revision>
  <dcterms:created xsi:type="dcterms:W3CDTF">2013-04-26T14:43:13Z</dcterms:created>
  <dcterms:modified xsi:type="dcterms:W3CDTF">2025-08-20T06:14:26Z</dcterms:modified>
</cp:coreProperties>
</file>