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3" r:id="rId17"/>
    <p:sldId id="274" r:id="rId18"/>
    <p:sldId id="275" r:id="rId19"/>
    <p:sldId id="276" r:id="rId20"/>
    <p:sldId id="277" r:id="rId21"/>
    <p:sldId id="279" r:id="rId22"/>
    <p:sldId id="280" r:id="rId23"/>
    <p:sldId id="281" r:id="rId24"/>
    <p:sldId id="283" r:id="rId25"/>
    <p:sldId id="284" r:id="rId26"/>
    <p:sldId id="286" r:id="rId27"/>
    <p:sldId id="287" r:id="rId28"/>
    <p:sldId id="288" r:id="rId29"/>
    <p:sldId id="290" r:id="rId30"/>
    <p:sldId id="291" r:id="rId31"/>
    <p:sldId id="293" r:id="rId32"/>
    <p:sldId id="294" r:id="rId33"/>
    <p:sldId id="295" r:id="rId34"/>
    <p:sldId id="296" r:id="rId35"/>
    <p:sldId id="297" r:id="rId36"/>
    <p:sldId id="299" r:id="rId37"/>
    <p:sldId id="300" r:id="rId38"/>
    <p:sldId id="302" r:id="rId39"/>
    <p:sldId id="303" r:id="rId40"/>
  </p:sldIdLst>
  <p:sldSz cx="9144000" cy="6858000" type="screen4x3"/>
  <p:notesSz cx="6858000" cy="9144000"/>
  <p:embeddedFontLs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Allison Conger" providerId="None"/>
      </p:ext>
    </p:extLst>
  </p:cmAuthor>
  <p:cmAuthor id="2" name="Asha"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73" autoAdjust="0"/>
  </p:normalViewPr>
  <p:slideViewPr>
    <p:cSldViewPr>
      <p:cViewPr varScale="1">
        <p:scale>
          <a:sx n="101" d="100"/>
          <a:sy n="101"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41.emf"/><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8.2</a:t>
            </a:r>
          </a:p>
        </p:txBody>
      </p:sp>
      <p:sp>
        <p:nvSpPr>
          <p:cNvPr id="2" name="Text Placeholder 1"/>
          <p:cNvSpPr>
            <a:spLocks noGrp="1"/>
          </p:cNvSpPr>
          <p:nvPr>
            <p:ph type="body" sz="quarter" idx="10"/>
          </p:nvPr>
        </p:nvSpPr>
        <p:spPr/>
        <p:txBody>
          <a:bodyPr/>
          <a:lstStyle/>
          <a:p>
            <a:pPr algn="ctr"/>
            <a:r>
              <a:rPr dirty="0"/>
              <a:t>Student's t-Distribution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Note that according to the picture, the area under the curve to the left of </a:t>
                </a:r>
                <a:r>
                  <a:rPr lang="en-US" i="1" dirty="0"/>
                  <a:t>t </a:t>
                </a:r>
                <a:r>
                  <a:rPr sz="2800" dirty="0"/>
                  <a:t>is </a:t>
                </a:r>
                <a:r>
                  <a:rPr sz="2800" dirty="0">
                    <a:latin typeface="Cambria Math"/>
                  </a:rPr>
                  <a:t>0.05</a:t>
                </a:r>
                <a:r>
                  <a:rPr sz="2800" dirty="0"/>
                  <a:t>. This means that</a:t>
                </a:r>
                <a:r>
                  <a:rPr lang="en-US" sz="2800" dirty="0"/>
                  <a:t> </a:t>
                </a:r>
                <a:r>
                  <a:rPr lang="el-GR" sz="2800"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a:latin typeface="Cambria Math" panose="02040503050406030204" pitchFamily="18" charset="0"/>
                      </a:rPr>
                      <m:t>=0.05</m:t>
                    </m:r>
                  </m:oMath>
                </a14:m>
                <a:r>
                  <a:rPr sz="2800" dirty="0"/>
                  <a:t>. We are told that the distribution has </a:t>
                </a:r>
                <a:r>
                  <a:rPr sz="2800" dirty="0">
                    <a:latin typeface="Cambria Math"/>
                  </a:rPr>
                  <a:t>11</a:t>
                </a:r>
                <a:r>
                  <a:rPr sz="2800" dirty="0"/>
                  <a:t> degrees of freedom.</a:t>
                </a:r>
              </a:p>
              <a:p>
                <a:pPr>
                  <a:defRPr b="1"/>
                </a:pPr>
                <a:r>
                  <a:rPr sz="2800" dirty="0"/>
                  <a:t>Tables:</a:t>
                </a:r>
              </a:p>
              <a:p>
                <a:pPr>
                  <a:defRPr sz="2800"/>
                </a:pPr>
                <a:r>
                  <a:rPr sz="2800" dirty="0"/>
                  <a:t>Because the </a:t>
                </a:r>
                <a:r>
                  <a:rPr lang="en-US" i="1" dirty="0"/>
                  <a:t>t </a:t>
                </a:r>
                <a:r>
                  <a:rPr sz="2800" dirty="0"/>
                  <a:t>-distribution is symmetric, we can look up the </a:t>
                </a:r>
                <a:r>
                  <a:rPr lang="en-US" i="1" dirty="0"/>
                  <a:t>t </a:t>
                </a:r>
                <a:r>
                  <a:rPr sz="2800" dirty="0"/>
                  <a:t>-value for an area of </a:t>
                </a:r>
                <a:r>
                  <a:rPr sz="2800" dirty="0">
                    <a:latin typeface="Cambria Math"/>
                  </a:rPr>
                  <a:t>0.05</a:t>
                </a:r>
                <a:r>
                  <a:rPr sz="2800" dirty="0"/>
                  <a:t> under the curve to the right of</a:t>
                </a:r>
                <a:r>
                  <a:rPr lang="en-US" sz="2800" dirty="0"/>
                  <a:t> </a:t>
                </a:r>
                <a:r>
                  <a:rPr lang="en-US" sz="2800" i="1" dirty="0"/>
                  <a:t>t</a:t>
                </a:r>
                <a:r>
                  <a:rPr sz="2800" dirty="0"/>
                  <a:t>. Using the table, we get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8" name="Picture 7" descr="t subscript 0.05 equals to 1.796.">
            <a:extLst>
              <a:ext uri="{FF2B5EF4-FFF2-40B4-BE49-F238E27FC236}">
                <a16:creationId xmlns:a16="http://schemas.microsoft.com/office/drawing/2014/main" id="{D94C8E31-E833-94AE-4799-9A49E2F6DDB2}"/>
              </a:ext>
            </a:extLst>
          </p:cNvPr>
          <p:cNvPicPr>
            <a:picLocks noChangeAspect="1"/>
          </p:cNvPicPr>
          <p:nvPr/>
        </p:nvPicPr>
        <p:blipFill>
          <a:blip r:embed="rId3"/>
          <a:stretch>
            <a:fillRect/>
          </a:stretch>
        </p:blipFill>
        <p:spPr>
          <a:xfrm>
            <a:off x="5943600" y="4800600"/>
            <a:ext cx="1609725" cy="419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a:t>
            </a:r>
            <a:r>
              <a:rPr lang="en-US" baseline="-25000" dirty="0"/>
              <a:t>3</a:t>
            </a:r>
            <a:endParaRPr dirty="0"/>
          </a:p>
        </p:txBody>
      </p:sp>
      <p:sp>
        <p:nvSpPr>
          <p:cNvPr id="4" name="TextBox 3">
            <a:extLst>
              <a:ext uri="{FF2B5EF4-FFF2-40B4-BE49-F238E27FC236}">
                <a16:creationId xmlns:a16="http://schemas.microsoft.com/office/drawing/2014/main" id="{4DCACCEC-8EC8-619A-55FD-B0CDD6425596}"/>
              </a:ext>
            </a:extLst>
          </p:cNvPr>
          <p:cNvSpPr txBox="1"/>
          <p:nvPr/>
        </p:nvSpPr>
        <p:spPr>
          <a:xfrm>
            <a:off x="3672840" y="1143000"/>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contains a single row displaying values: 0.100, 0.050, 0.025, 0.010, and 0.005.">
            <a:extLst>
              <a:ext uri="{FF2B5EF4-FFF2-40B4-BE49-F238E27FC236}">
                <a16:creationId xmlns:a16="http://schemas.microsoft.com/office/drawing/2014/main" id="{9A639FBB-18DF-3A57-0BC1-434CDB87B06B}"/>
              </a:ext>
            </a:extLst>
          </p:cNvPr>
          <p:cNvGraphicFramePr>
            <a:graphicFrameLocks noGrp="1"/>
          </p:cNvGraphicFramePr>
          <p:nvPr>
            <p:extLst>
              <p:ext uri="{D42A27DB-BD31-4B8C-83A1-F6EECF244321}">
                <p14:modId xmlns:p14="http://schemas.microsoft.com/office/powerpoint/2010/main" val="2108814440"/>
              </p:ext>
            </p:extLst>
          </p:nvPr>
        </p:nvGraphicFramePr>
        <p:xfrm>
          <a:off x="457200" y="1512332"/>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185115091"/>
                    </a:ext>
                  </a:extLst>
                </a:gridCol>
                <a:gridCol w="1371600">
                  <a:extLst>
                    <a:ext uri="{9D8B030D-6E8A-4147-A177-3AD203B41FA5}">
                      <a16:colId xmlns:a16="http://schemas.microsoft.com/office/drawing/2014/main" val="2243103642"/>
                    </a:ext>
                  </a:extLst>
                </a:gridCol>
                <a:gridCol w="1371600">
                  <a:extLst>
                    <a:ext uri="{9D8B030D-6E8A-4147-A177-3AD203B41FA5}">
                      <a16:colId xmlns:a16="http://schemas.microsoft.com/office/drawing/2014/main" val="197972892"/>
                    </a:ext>
                  </a:extLst>
                </a:gridCol>
                <a:gridCol w="1371600">
                  <a:extLst>
                    <a:ext uri="{9D8B030D-6E8A-4147-A177-3AD203B41FA5}">
                      <a16:colId xmlns:a16="http://schemas.microsoft.com/office/drawing/2014/main" val="3077678122"/>
                    </a:ext>
                  </a:extLst>
                </a:gridCol>
                <a:gridCol w="1371600">
                  <a:extLst>
                    <a:ext uri="{9D8B030D-6E8A-4147-A177-3AD203B41FA5}">
                      <a16:colId xmlns:a16="http://schemas.microsoft.com/office/drawing/2014/main" val="4054348168"/>
                    </a:ext>
                  </a:extLst>
                </a:gridCol>
                <a:gridCol w="1371600">
                  <a:extLst>
                    <a:ext uri="{9D8B030D-6E8A-4147-A177-3AD203B41FA5}">
                      <a16:colId xmlns:a16="http://schemas.microsoft.com/office/drawing/2014/main" val="1806475197"/>
                    </a:ext>
                  </a:extLst>
                </a:gridCol>
              </a:tblGrid>
              <a:tr h="370840">
                <a:tc>
                  <a:txBody>
                    <a:bodyPr/>
                    <a:lstStyle/>
                    <a:p>
                      <a:pPr algn="ctr">
                        <a:defRPr b="1">
                          <a:solidFill>
                            <a:schemeClr val="tx1"/>
                          </a:solidFill>
                        </a:defRPr>
                      </a:pPr>
                      <a:endParaRPr dirty="0"/>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0.025</a:t>
                      </a:r>
                      <a:endParaRPr sz="1400">
                        <a:latin typeface="Cambria Math"/>
                      </a:endParaRPr>
                    </a:p>
                  </a:txBody>
                  <a:tcPr/>
                </a:tc>
                <a:tc>
                  <a:txBody>
                    <a:bodyPr/>
                    <a:lstStyle/>
                    <a:p>
                      <a:pPr algn="ctr">
                        <a:defRPr b="1">
                          <a:solidFill>
                            <a:schemeClr val="tx1"/>
                          </a:solidFill>
                        </a:defRPr>
                      </a:pPr>
                      <a:r>
                        <a:rPr sz="1400"/>
                        <a:t>0.010</a:t>
                      </a:r>
                      <a:endParaRPr sz="140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1252123199"/>
                  </a:ext>
                </a:extLst>
              </a:tr>
            </a:tbl>
          </a:graphicData>
        </a:graphic>
      </p:graphicFrame>
      <p:sp>
        <p:nvSpPr>
          <p:cNvPr id="5" name="TextBox 4">
            <a:extLst>
              <a:ext uri="{FF2B5EF4-FFF2-40B4-BE49-F238E27FC236}">
                <a16:creationId xmlns:a16="http://schemas.microsoft.com/office/drawing/2014/main" id="{4D31A7CD-ECF0-1005-2EF4-31FF1A13D72A}"/>
              </a:ext>
            </a:extLst>
          </p:cNvPr>
          <p:cNvSpPr txBox="1"/>
          <p:nvPr/>
        </p:nvSpPr>
        <p:spPr>
          <a:xfrm>
            <a:off x="3724656" y="2022991"/>
            <a:ext cx="3124200" cy="406265"/>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esents critical values for different degrees of freedom (df) and significance levels.  &#10;&#10;A statistical table showing degrees of freedom (df) as 9, with corresponding critical values for significance levels: 0.200 is 1.383, 0.100 is 1.833, 0.050 is 2.262, 0.020 is 2.821, and 0.010 is 3.250&#10;&#10;A statistical table showing degrees of freedom (df) as 10, with corresponding critical values for significance levels: 0.200 is 1.372, 0.100 is 1.812, 0.050 is 2.228, 0.020 is 2.764, and 0.010 is 3.169&#10;&#10;A statistical table showing degrees of freedom (df) as 11, with corresponding critical values for significance levels: 0.200 is 1.363, 0.100 is 1.796, 0.050 is 2.201, 0.020 is 2.718, and 0.010 is 3.106&#10;&#10;A statistical table showing degrees of freedom (df) as 12, with corresponding critical values for significance levels: 0.200 is 1.356, 0.100 is 1.782, 0.050 is 2.179, 0.020 is 2.681, and 0.010 is 3.055&#10;&#10;A statistical table showing degrees of freedom (df) as 13, with corresponding critical values for significance levels: 0.200 is 1.350, 0.100 is 1.771, 0.050 is 2.160, 0.020 is 2.650, and 0.010 is 3.012&#10;&#10;A statistical table showing degrees of freedom (df) as 14, with corresponding critical values for significance levels: 0.200 is 1.345, 0.100 is 1.761, 0.050 is 2.145, 0.020 is 2.624, and 0.010 is 2.977&#10;&#10;For instance, for df equals 11 and a significance level of 0.100, the critical value is 1.796 (highlighted). The table is used for statistical analysis.&#10;"/>
              <p:cNvGraphicFramePr>
                <a:graphicFrameLocks noGrp="1"/>
              </p:cNvGraphicFramePr>
              <p:nvPr>
                <p:ph type="tbl" sz="quarter" idx="10"/>
                <p:extLst>
                  <p:ext uri="{D42A27DB-BD31-4B8C-83A1-F6EECF244321}">
                    <p14:modId xmlns:p14="http://schemas.microsoft.com/office/powerpoint/2010/main" val="4273718638"/>
                  </p:ext>
                </p:extLst>
              </p:nvPr>
            </p:nvGraphicFramePr>
            <p:xfrm>
              <a:off x="457200" y="24333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dirty="0"/>
                        </a:p>
                      </a:txBody>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dirty="0"/>
                            <a:t>9</a:t>
                          </a:r>
                          <a:endParaRPr sz="1400" dirty="0">
                            <a:latin typeface="Cambria Math"/>
                          </a:endParaRPr>
                        </a:p>
                      </a:txBody>
                      <a:tcPr/>
                    </a:tc>
                    <a:tc>
                      <a:txBody>
                        <a:bodyPr/>
                        <a:lstStyle/>
                        <a:p>
                          <a:pPr algn="ctr">
                            <a:defRPr>
                              <a:solidFill>
                                <a:schemeClr val="tx1"/>
                              </a:solidFill>
                            </a:defRPr>
                          </a:pPr>
                          <a:r>
                            <a:rPr sz="1400" dirty="0"/>
                            <a:t>1.383</a:t>
                          </a:r>
                          <a:endParaRPr sz="1400" dirty="0">
                            <a:latin typeface="Cambria Math"/>
                          </a:endParaRPr>
                        </a:p>
                      </a:txBody>
                      <a:tcPr/>
                    </a:tc>
                    <a:tc>
                      <a:txBody>
                        <a:bodyPr/>
                        <a:lstStyle/>
                        <a:p>
                          <a:pPr algn="ctr">
                            <a:defRPr>
                              <a:solidFill>
                                <a:schemeClr val="tx1"/>
                              </a:solidFill>
                            </a:defRPr>
                          </a:pPr>
                          <a:r>
                            <a:rPr sz="1400" dirty="0"/>
                            <a:t>1.833</a:t>
                          </a:r>
                          <a:endParaRPr sz="1400" dirty="0">
                            <a:latin typeface="Cambria Math"/>
                          </a:endParaRPr>
                        </a:p>
                      </a:txBody>
                      <a:tcPr/>
                    </a:tc>
                    <a:tc>
                      <a:txBody>
                        <a:bodyPr/>
                        <a:lstStyle/>
                        <a:p>
                          <a:pPr algn="ctr">
                            <a:defRPr>
                              <a:solidFill>
                                <a:schemeClr val="tx1"/>
                              </a:solidFill>
                            </a:defRPr>
                          </a:pPr>
                          <a:r>
                            <a:rPr sz="1400"/>
                            <a:t>2.262</a:t>
                          </a:r>
                          <a:endParaRPr sz="1400">
                            <a:latin typeface="Cambria Math"/>
                          </a:endParaRPr>
                        </a:p>
                      </a:txBody>
                      <a:tcPr/>
                    </a:tc>
                    <a:tc>
                      <a:txBody>
                        <a:bodyPr/>
                        <a:lstStyle/>
                        <a:p>
                          <a:pPr algn="ctr">
                            <a:defRPr>
                              <a:solidFill>
                                <a:schemeClr val="tx1"/>
                              </a:solidFill>
                            </a:defRPr>
                          </a:pPr>
                          <a:r>
                            <a:rPr sz="1400"/>
                            <a:t>2.821</a:t>
                          </a:r>
                          <a:endParaRPr sz="1400">
                            <a:latin typeface="Cambria Math"/>
                          </a:endParaRPr>
                        </a:p>
                      </a:txBody>
                      <a:tcPr/>
                    </a:tc>
                    <a:tc>
                      <a:txBody>
                        <a:bodyPr/>
                        <a:lstStyle/>
                        <a:p>
                          <a:pPr algn="ctr">
                            <a:defRPr>
                              <a:solidFill>
                                <a:schemeClr val="tx1"/>
                              </a:solidFill>
                            </a:defRPr>
                          </a:pPr>
                          <a:r>
                            <a:rPr sz="1400" dirty="0"/>
                            <a:t>3.250</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10</a:t>
                          </a:r>
                          <a:endParaRPr sz="1400">
                            <a:latin typeface="Cambria Math"/>
                          </a:endParaRPr>
                        </a:p>
                      </a:txBody>
                      <a:tcPr/>
                    </a:tc>
                    <a:tc>
                      <a:txBody>
                        <a:bodyPr/>
                        <a:lstStyle/>
                        <a:p>
                          <a:pPr algn="ctr">
                            <a:defRPr>
                              <a:solidFill>
                                <a:schemeClr val="tx1"/>
                              </a:solidFill>
                            </a:defRPr>
                          </a:pPr>
                          <a:r>
                            <a:rPr sz="1400"/>
                            <a:t>1.372</a:t>
                          </a:r>
                          <a:endParaRPr sz="1400">
                            <a:latin typeface="Cambria Math"/>
                          </a:endParaRPr>
                        </a:p>
                      </a:txBody>
                      <a:tcPr/>
                    </a:tc>
                    <a:tc>
                      <a:txBody>
                        <a:bodyPr/>
                        <a:lstStyle/>
                        <a:p>
                          <a:pPr algn="ctr">
                            <a:defRPr>
                              <a:solidFill>
                                <a:schemeClr val="tx1"/>
                              </a:solidFill>
                            </a:defRPr>
                          </a:pPr>
                          <a:r>
                            <a:rPr sz="1400"/>
                            <a:t>1.812</a:t>
                          </a:r>
                          <a:endParaRPr sz="1400">
                            <a:latin typeface="Cambria Math"/>
                          </a:endParaRPr>
                        </a:p>
                      </a:txBody>
                      <a:tcPr/>
                    </a:tc>
                    <a:tc>
                      <a:txBody>
                        <a:bodyPr/>
                        <a:lstStyle/>
                        <a:p>
                          <a:pPr algn="ctr">
                            <a:defRPr>
                              <a:solidFill>
                                <a:schemeClr val="tx1"/>
                              </a:solidFill>
                            </a:defRPr>
                          </a:pPr>
                          <a:r>
                            <a:rPr sz="1400"/>
                            <a:t>2.228</a:t>
                          </a:r>
                          <a:endParaRPr sz="1400">
                            <a:latin typeface="Cambria Math"/>
                          </a:endParaRPr>
                        </a:p>
                      </a:txBody>
                      <a:tcPr/>
                    </a:tc>
                    <a:tc>
                      <a:txBody>
                        <a:bodyPr/>
                        <a:lstStyle/>
                        <a:p>
                          <a:pPr algn="ctr">
                            <a:defRPr>
                              <a:solidFill>
                                <a:schemeClr val="tx1"/>
                              </a:solidFill>
                            </a:defRPr>
                          </a:pPr>
                          <a:r>
                            <a:rPr sz="1400"/>
                            <a:t>2.764</a:t>
                          </a:r>
                          <a:endParaRPr sz="1400">
                            <a:latin typeface="Cambria Math"/>
                          </a:endParaRPr>
                        </a:p>
                      </a:txBody>
                      <a:tcPr/>
                    </a:tc>
                    <a:tc>
                      <a:txBody>
                        <a:bodyPr/>
                        <a:lstStyle/>
                        <a:p>
                          <a:pPr algn="ctr">
                            <a:defRPr>
                              <a:solidFill>
                                <a:schemeClr val="tx1"/>
                              </a:solidFill>
                            </a:defRPr>
                          </a:pPr>
                          <a:r>
                            <a:rPr sz="1400"/>
                            <a:t>3.169</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11</a:t>
                          </a:r>
                          <a:endParaRPr sz="1400">
                            <a:latin typeface="Cambria Math"/>
                          </a:endParaRPr>
                        </a:p>
                      </a:txBody>
                      <a:tcPr/>
                    </a:tc>
                    <a:tc>
                      <a:txBody>
                        <a:bodyPr/>
                        <a:lstStyle/>
                        <a:p>
                          <a:pPr algn="ctr">
                            <a:defRPr>
                              <a:solidFill>
                                <a:schemeClr val="tx1"/>
                              </a:solidFill>
                            </a:defRPr>
                          </a:pPr>
                          <a:r>
                            <a:rPr sz="1400"/>
                            <a:t>1.363</a:t>
                          </a:r>
                          <a:endParaRPr sz="1400">
                            <a:latin typeface="Cambria Math"/>
                          </a:endParaRPr>
                        </a:p>
                      </a:txBody>
                      <a:tcPr/>
                    </a:tc>
                    <a:tc>
                      <a:txBody>
                        <a:bodyPr/>
                        <a:lstStyle/>
                        <a:p>
                          <a:pPr algn="ctr">
                            <a:defRPr sz="1400">
                              <a:solidFill>
                                <a:schemeClr val="tx1"/>
                              </a:solidFill>
                            </a:defRPr>
                          </a:pPr>
                          <a:r>
                            <a:rPr sz="1400" dirty="0">
                              <a:highlight>
                                <a:srgbClr val="FFFF00"/>
                              </a:highlight>
                            </a:rPr>
                            <a:t>1.796</a:t>
                          </a:r>
                          <a:endParaRPr sz="1400" dirty="0">
                            <a:highlight>
                              <a:srgbClr val="FFFF00"/>
                            </a:highlight>
                            <a:latin typeface="Cambria Math"/>
                          </a:endParaRPr>
                        </a:p>
                      </a:txBody>
                      <a:tcPr/>
                    </a:tc>
                    <a:tc>
                      <a:txBody>
                        <a:bodyPr/>
                        <a:lstStyle/>
                        <a:p>
                          <a:pPr algn="ctr">
                            <a:defRPr>
                              <a:solidFill>
                                <a:schemeClr val="tx1"/>
                              </a:solidFill>
                            </a:defRPr>
                          </a:pPr>
                          <a:r>
                            <a:rPr sz="1400"/>
                            <a:t>2.201</a:t>
                          </a:r>
                          <a:endParaRPr sz="1400">
                            <a:latin typeface="Cambria Math"/>
                          </a:endParaRPr>
                        </a:p>
                      </a:txBody>
                      <a:tcPr/>
                    </a:tc>
                    <a:tc>
                      <a:txBody>
                        <a:bodyPr/>
                        <a:lstStyle/>
                        <a:p>
                          <a:pPr algn="ctr">
                            <a:defRPr>
                              <a:solidFill>
                                <a:schemeClr val="tx1"/>
                              </a:solidFill>
                            </a:defRPr>
                          </a:pPr>
                          <a:r>
                            <a:rPr sz="1400"/>
                            <a:t>2.718</a:t>
                          </a:r>
                          <a:endParaRPr sz="1400">
                            <a:latin typeface="Cambria Math"/>
                          </a:endParaRPr>
                        </a:p>
                      </a:txBody>
                      <a:tcPr/>
                    </a:tc>
                    <a:tc>
                      <a:txBody>
                        <a:bodyPr/>
                        <a:lstStyle/>
                        <a:p>
                          <a:pPr algn="ctr">
                            <a:defRPr>
                              <a:solidFill>
                                <a:schemeClr val="tx1"/>
                              </a:solidFill>
                            </a:defRPr>
                          </a:pPr>
                          <a:r>
                            <a:rPr sz="1400"/>
                            <a:t>3.106</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12</a:t>
                          </a:r>
                          <a:endParaRPr sz="1400">
                            <a:latin typeface="Cambria Math"/>
                          </a:endParaRPr>
                        </a:p>
                      </a:txBody>
                      <a:tcPr/>
                    </a:tc>
                    <a:tc>
                      <a:txBody>
                        <a:bodyPr/>
                        <a:lstStyle/>
                        <a:p>
                          <a:pPr algn="ctr">
                            <a:defRPr>
                              <a:solidFill>
                                <a:schemeClr val="tx1"/>
                              </a:solidFill>
                            </a:defRPr>
                          </a:pPr>
                          <a:r>
                            <a:rPr sz="1400"/>
                            <a:t>1.356</a:t>
                          </a:r>
                          <a:endParaRPr sz="1400">
                            <a:latin typeface="Cambria Math"/>
                          </a:endParaRPr>
                        </a:p>
                      </a:txBody>
                      <a:tcPr/>
                    </a:tc>
                    <a:tc>
                      <a:txBody>
                        <a:bodyPr/>
                        <a:lstStyle/>
                        <a:p>
                          <a:pPr algn="ctr">
                            <a:defRPr>
                              <a:solidFill>
                                <a:schemeClr val="tx1"/>
                              </a:solidFill>
                            </a:defRPr>
                          </a:pPr>
                          <a:r>
                            <a:rPr sz="1400"/>
                            <a:t>1.782</a:t>
                          </a:r>
                          <a:endParaRPr sz="1400">
                            <a:latin typeface="Cambria Math"/>
                          </a:endParaRPr>
                        </a:p>
                      </a:txBody>
                      <a:tcPr/>
                    </a:tc>
                    <a:tc>
                      <a:txBody>
                        <a:bodyPr/>
                        <a:lstStyle/>
                        <a:p>
                          <a:pPr algn="ctr">
                            <a:defRPr>
                              <a:solidFill>
                                <a:schemeClr val="tx1"/>
                              </a:solidFill>
                            </a:defRPr>
                          </a:pPr>
                          <a:r>
                            <a:rPr sz="1400"/>
                            <a:t>2.179</a:t>
                          </a:r>
                          <a:endParaRPr sz="1400">
                            <a:latin typeface="Cambria Math"/>
                          </a:endParaRPr>
                        </a:p>
                      </a:txBody>
                      <a:tcPr/>
                    </a:tc>
                    <a:tc>
                      <a:txBody>
                        <a:bodyPr/>
                        <a:lstStyle/>
                        <a:p>
                          <a:pPr algn="ctr">
                            <a:defRPr>
                              <a:solidFill>
                                <a:schemeClr val="tx1"/>
                              </a:solidFill>
                            </a:defRPr>
                          </a:pPr>
                          <a:r>
                            <a:rPr sz="1400"/>
                            <a:t>2.681</a:t>
                          </a:r>
                          <a:endParaRPr sz="1400">
                            <a:latin typeface="Cambria Math"/>
                          </a:endParaRPr>
                        </a:p>
                      </a:txBody>
                      <a:tcPr/>
                    </a:tc>
                    <a:tc>
                      <a:txBody>
                        <a:bodyPr/>
                        <a:lstStyle/>
                        <a:p>
                          <a:pPr algn="ctr">
                            <a:defRPr>
                              <a:solidFill>
                                <a:schemeClr val="tx1"/>
                              </a:solidFill>
                            </a:defRPr>
                          </a:pPr>
                          <a:r>
                            <a:rPr sz="1400"/>
                            <a:t>3.055</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13</a:t>
                          </a:r>
                          <a:endParaRPr sz="1400">
                            <a:latin typeface="Cambria Math"/>
                          </a:endParaRPr>
                        </a:p>
                      </a:txBody>
                      <a:tcPr/>
                    </a:tc>
                    <a:tc>
                      <a:txBody>
                        <a:bodyPr/>
                        <a:lstStyle/>
                        <a:p>
                          <a:pPr algn="ctr">
                            <a:defRPr>
                              <a:solidFill>
                                <a:schemeClr val="tx1"/>
                              </a:solidFill>
                            </a:defRPr>
                          </a:pPr>
                          <a:r>
                            <a:rPr sz="1400"/>
                            <a:t>1.350</a:t>
                          </a:r>
                          <a:endParaRPr sz="1400">
                            <a:latin typeface="Cambria Math"/>
                          </a:endParaRPr>
                        </a:p>
                      </a:txBody>
                      <a:tcPr/>
                    </a:tc>
                    <a:tc>
                      <a:txBody>
                        <a:bodyPr/>
                        <a:lstStyle/>
                        <a:p>
                          <a:pPr algn="ctr">
                            <a:defRPr>
                              <a:solidFill>
                                <a:schemeClr val="tx1"/>
                              </a:solidFill>
                            </a:defRPr>
                          </a:pPr>
                          <a:r>
                            <a:rPr sz="1400"/>
                            <a:t>1.771</a:t>
                          </a:r>
                          <a:endParaRPr sz="1400">
                            <a:latin typeface="Cambria Math"/>
                          </a:endParaRPr>
                        </a:p>
                      </a:txBody>
                      <a:tcPr/>
                    </a:tc>
                    <a:tc>
                      <a:txBody>
                        <a:bodyPr/>
                        <a:lstStyle/>
                        <a:p>
                          <a:pPr algn="ctr">
                            <a:defRPr>
                              <a:solidFill>
                                <a:schemeClr val="tx1"/>
                              </a:solidFill>
                            </a:defRPr>
                          </a:pPr>
                          <a:r>
                            <a:rPr sz="1400"/>
                            <a:t>2.160</a:t>
                          </a:r>
                          <a:endParaRPr sz="1400">
                            <a:latin typeface="Cambria Math"/>
                          </a:endParaRPr>
                        </a:p>
                      </a:txBody>
                      <a:tcPr/>
                    </a:tc>
                    <a:tc>
                      <a:txBody>
                        <a:bodyPr/>
                        <a:lstStyle/>
                        <a:p>
                          <a:pPr algn="ctr">
                            <a:defRPr>
                              <a:solidFill>
                                <a:schemeClr val="tx1"/>
                              </a:solidFill>
                            </a:defRPr>
                          </a:pPr>
                          <a:r>
                            <a:rPr sz="1400"/>
                            <a:t>2.650</a:t>
                          </a:r>
                          <a:endParaRPr sz="1400">
                            <a:latin typeface="Cambria Math"/>
                          </a:endParaRPr>
                        </a:p>
                      </a:txBody>
                      <a:tcPr/>
                    </a:tc>
                    <a:tc>
                      <a:txBody>
                        <a:bodyPr/>
                        <a:lstStyle/>
                        <a:p>
                          <a:pPr algn="ctr">
                            <a:defRPr>
                              <a:solidFill>
                                <a:schemeClr val="tx1"/>
                              </a:solidFill>
                            </a:defRPr>
                          </a:pPr>
                          <a:r>
                            <a:rPr sz="1400"/>
                            <a:t>3.012</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14</a:t>
                          </a:r>
                          <a:endParaRPr sz="1400">
                            <a:latin typeface="Cambria Math"/>
                          </a:endParaRPr>
                        </a:p>
                      </a:txBody>
                      <a:tcPr/>
                    </a:tc>
                    <a:tc>
                      <a:txBody>
                        <a:bodyPr/>
                        <a:lstStyle/>
                        <a:p>
                          <a:pPr algn="ctr">
                            <a:defRPr>
                              <a:solidFill>
                                <a:schemeClr val="tx1"/>
                              </a:solidFill>
                            </a:defRPr>
                          </a:pPr>
                          <a:r>
                            <a:rPr sz="1400"/>
                            <a:t>1.345</a:t>
                          </a:r>
                          <a:endParaRPr sz="1400">
                            <a:latin typeface="Cambria Math"/>
                          </a:endParaRPr>
                        </a:p>
                      </a:txBody>
                      <a:tcPr/>
                    </a:tc>
                    <a:tc>
                      <a:txBody>
                        <a:bodyPr/>
                        <a:lstStyle/>
                        <a:p>
                          <a:pPr algn="ctr">
                            <a:defRPr>
                              <a:solidFill>
                                <a:schemeClr val="tx1"/>
                              </a:solidFill>
                            </a:defRPr>
                          </a:pPr>
                          <a:r>
                            <a:rPr sz="1400"/>
                            <a:t>1.761</a:t>
                          </a:r>
                          <a:endParaRPr sz="1400">
                            <a:latin typeface="Cambria Math"/>
                          </a:endParaRPr>
                        </a:p>
                      </a:txBody>
                      <a:tcPr/>
                    </a:tc>
                    <a:tc>
                      <a:txBody>
                        <a:bodyPr/>
                        <a:lstStyle/>
                        <a:p>
                          <a:pPr algn="ctr">
                            <a:defRPr>
                              <a:solidFill>
                                <a:schemeClr val="tx1"/>
                              </a:solidFill>
                            </a:defRPr>
                          </a:pPr>
                          <a:r>
                            <a:rPr sz="1400"/>
                            <a:t>2.145</a:t>
                          </a:r>
                          <a:endParaRPr sz="1400">
                            <a:latin typeface="Cambria Math"/>
                          </a:endParaRPr>
                        </a:p>
                      </a:txBody>
                      <a:tcPr/>
                    </a:tc>
                    <a:tc>
                      <a:txBody>
                        <a:bodyPr/>
                        <a:lstStyle/>
                        <a:p>
                          <a:pPr algn="ctr">
                            <a:defRPr>
                              <a:solidFill>
                                <a:schemeClr val="tx1"/>
                              </a:solidFill>
                            </a:defRPr>
                          </a:pPr>
                          <a:r>
                            <a:rPr sz="1400"/>
                            <a:t>2.624</a:t>
                          </a:r>
                          <a:endParaRPr sz="1400">
                            <a:latin typeface="Cambria Math"/>
                          </a:endParaRPr>
                        </a:p>
                      </a:txBody>
                      <a:tcPr/>
                    </a:tc>
                    <a:tc>
                      <a:txBody>
                        <a:bodyPr/>
                        <a:lstStyle/>
                        <a:p>
                          <a:pPr algn="ctr">
                            <a:defRPr>
                              <a:solidFill>
                                <a:schemeClr val="tx1"/>
                              </a:solidFill>
                            </a:defRPr>
                          </a:pPr>
                          <a:r>
                            <a:rPr sz="1400" dirty="0"/>
                            <a:t>2.977</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esents critical values for different degrees of freedom (df) and significance levels.  &#10;&#10;A statistical table showing degrees of freedom (df) as 9, with corresponding critical values for significance levels: 0.200 is 1.383, 0.100 is 1.833, 0.050 is 2.262, 0.020 is 2.821, and 0.010 is 3.250&#10;&#10;A statistical table showing degrees of freedom (df) as 10, with corresponding critical values for significance levels: 0.200 is 1.372, 0.100 is 1.812, 0.050 is 2.228, 0.020 is 2.764, and 0.010 is 3.169&#10;&#10;A statistical table showing degrees of freedom (df) as 11, with corresponding critical values for significance levels: 0.200 is 1.363, 0.100 is 1.796, 0.050 is 2.201, 0.020 is 2.718, and 0.010 is 3.106&#10;&#10;A statistical table showing degrees of freedom (df) as 12, with corresponding critical values for significance levels: 0.200 is 1.356, 0.100 is 1.782, 0.050 is 2.179, 0.020 is 2.681, and 0.010 is 3.055&#10;&#10;A statistical table showing degrees of freedom (df) as 13, with corresponding critical values for significance levels: 0.200 is 1.350, 0.100 is 1.771, 0.050 is 2.160, 0.020 is 2.650, and 0.010 is 3.012&#10;&#10;A statistical table showing degrees of freedom (df) as 14, with corresponding critical values for significance levels: 0.200 is 1.345, 0.100 is 1.761, 0.050 is 2.145, 0.020 is 2.624, and 0.010 is 2.977&#10;&#10;For instance, for df equals 11 and a significance level of 0.100, the critical value is 1.796 (highlighted). The table is used for statistical analysis.&#10;"/>
              <p:cNvGraphicFramePr>
                <a:graphicFrameLocks noGrp="1"/>
              </p:cNvGraphicFramePr>
              <p:nvPr>
                <p:ph type="tbl" sz="quarter" idx="10"/>
                <p:extLst>
                  <p:ext uri="{D42A27DB-BD31-4B8C-83A1-F6EECF244321}">
                    <p14:modId xmlns:p14="http://schemas.microsoft.com/office/powerpoint/2010/main" val="4273718638"/>
                  </p:ext>
                </p:extLst>
              </p:nvPr>
            </p:nvGraphicFramePr>
            <p:xfrm>
              <a:off x="457200" y="24333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1639" r="-501333" b="-603279"/>
                          </a:stretch>
                        </a:blipFill>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dirty="0"/>
                            <a:t>9</a:t>
                          </a:r>
                          <a:endParaRPr sz="1400" dirty="0">
                            <a:latin typeface="Cambria Math"/>
                          </a:endParaRPr>
                        </a:p>
                      </a:txBody>
                      <a:tcPr/>
                    </a:tc>
                    <a:tc>
                      <a:txBody>
                        <a:bodyPr/>
                        <a:lstStyle/>
                        <a:p>
                          <a:pPr algn="ctr">
                            <a:defRPr>
                              <a:solidFill>
                                <a:schemeClr val="tx1"/>
                              </a:solidFill>
                            </a:defRPr>
                          </a:pPr>
                          <a:r>
                            <a:rPr sz="1400" dirty="0"/>
                            <a:t>1.383</a:t>
                          </a:r>
                          <a:endParaRPr sz="1400" dirty="0">
                            <a:latin typeface="Cambria Math"/>
                          </a:endParaRPr>
                        </a:p>
                      </a:txBody>
                      <a:tcPr/>
                    </a:tc>
                    <a:tc>
                      <a:txBody>
                        <a:bodyPr/>
                        <a:lstStyle/>
                        <a:p>
                          <a:pPr algn="ctr">
                            <a:defRPr>
                              <a:solidFill>
                                <a:schemeClr val="tx1"/>
                              </a:solidFill>
                            </a:defRPr>
                          </a:pPr>
                          <a:r>
                            <a:rPr sz="1400" dirty="0"/>
                            <a:t>1.833</a:t>
                          </a:r>
                          <a:endParaRPr sz="1400" dirty="0">
                            <a:latin typeface="Cambria Math"/>
                          </a:endParaRPr>
                        </a:p>
                      </a:txBody>
                      <a:tcPr/>
                    </a:tc>
                    <a:tc>
                      <a:txBody>
                        <a:bodyPr/>
                        <a:lstStyle/>
                        <a:p>
                          <a:pPr algn="ctr">
                            <a:defRPr>
                              <a:solidFill>
                                <a:schemeClr val="tx1"/>
                              </a:solidFill>
                            </a:defRPr>
                          </a:pPr>
                          <a:r>
                            <a:rPr sz="1400"/>
                            <a:t>2.262</a:t>
                          </a:r>
                          <a:endParaRPr sz="1400">
                            <a:latin typeface="Cambria Math"/>
                          </a:endParaRPr>
                        </a:p>
                      </a:txBody>
                      <a:tcPr/>
                    </a:tc>
                    <a:tc>
                      <a:txBody>
                        <a:bodyPr/>
                        <a:lstStyle/>
                        <a:p>
                          <a:pPr algn="ctr">
                            <a:defRPr>
                              <a:solidFill>
                                <a:schemeClr val="tx1"/>
                              </a:solidFill>
                            </a:defRPr>
                          </a:pPr>
                          <a:r>
                            <a:rPr sz="1400"/>
                            <a:t>2.821</a:t>
                          </a:r>
                          <a:endParaRPr sz="1400">
                            <a:latin typeface="Cambria Math"/>
                          </a:endParaRPr>
                        </a:p>
                      </a:txBody>
                      <a:tcPr/>
                    </a:tc>
                    <a:tc>
                      <a:txBody>
                        <a:bodyPr/>
                        <a:lstStyle/>
                        <a:p>
                          <a:pPr algn="ctr">
                            <a:defRPr>
                              <a:solidFill>
                                <a:schemeClr val="tx1"/>
                              </a:solidFill>
                            </a:defRPr>
                          </a:pPr>
                          <a:r>
                            <a:rPr sz="1400" dirty="0"/>
                            <a:t>3.250</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10</a:t>
                          </a:r>
                          <a:endParaRPr sz="1400">
                            <a:latin typeface="Cambria Math"/>
                          </a:endParaRPr>
                        </a:p>
                      </a:txBody>
                      <a:tcPr/>
                    </a:tc>
                    <a:tc>
                      <a:txBody>
                        <a:bodyPr/>
                        <a:lstStyle/>
                        <a:p>
                          <a:pPr algn="ctr">
                            <a:defRPr>
                              <a:solidFill>
                                <a:schemeClr val="tx1"/>
                              </a:solidFill>
                            </a:defRPr>
                          </a:pPr>
                          <a:r>
                            <a:rPr sz="1400"/>
                            <a:t>1.372</a:t>
                          </a:r>
                          <a:endParaRPr sz="1400">
                            <a:latin typeface="Cambria Math"/>
                          </a:endParaRPr>
                        </a:p>
                      </a:txBody>
                      <a:tcPr/>
                    </a:tc>
                    <a:tc>
                      <a:txBody>
                        <a:bodyPr/>
                        <a:lstStyle/>
                        <a:p>
                          <a:pPr algn="ctr">
                            <a:defRPr>
                              <a:solidFill>
                                <a:schemeClr val="tx1"/>
                              </a:solidFill>
                            </a:defRPr>
                          </a:pPr>
                          <a:r>
                            <a:rPr sz="1400"/>
                            <a:t>1.812</a:t>
                          </a:r>
                          <a:endParaRPr sz="1400">
                            <a:latin typeface="Cambria Math"/>
                          </a:endParaRPr>
                        </a:p>
                      </a:txBody>
                      <a:tcPr/>
                    </a:tc>
                    <a:tc>
                      <a:txBody>
                        <a:bodyPr/>
                        <a:lstStyle/>
                        <a:p>
                          <a:pPr algn="ctr">
                            <a:defRPr>
                              <a:solidFill>
                                <a:schemeClr val="tx1"/>
                              </a:solidFill>
                            </a:defRPr>
                          </a:pPr>
                          <a:r>
                            <a:rPr sz="1400"/>
                            <a:t>2.228</a:t>
                          </a:r>
                          <a:endParaRPr sz="1400">
                            <a:latin typeface="Cambria Math"/>
                          </a:endParaRPr>
                        </a:p>
                      </a:txBody>
                      <a:tcPr/>
                    </a:tc>
                    <a:tc>
                      <a:txBody>
                        <a:bodyPr/>
                        <a:lstStyle/>
                        <a:p>
                          <a:pPr algn="ctr">
                            <a:defRPr>
                              <a:solidFill>
                                <a:schemeClr val="tx1"/>
                              </a:solidFill>
                            </a:defRPr>
                          </a:pPr>
                          <a:r>
                            <a:rPr sz="1400"/>
                            <a:t>2.764</a:t>
                          </a:r>
                          <a:endParaRPr sz="1400">
                            <a:latin typeface="Cambria Math"/>
                          </a:endParaRPr>
                        </a:p>
                      </a:txBody>
                      <a:tcPr/>
                    </a:tc>
                    <a:tc>
                      <a:txBody>
                        <a:bodyPr/>
                        <a:lstStyle/>
                        <a:p>
                          <a:pPr algn="ctr">
                            <a:defRPr>
                              <a:solidFill>
                                <a:schemeClr val="tx1"/>
                              </a:solidFill>
                            </a:defRPr>
                          </a:pPr>
                          <a:r>
                            <a:rPr sz="1400"/>
                            <a:t>3.169</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11</a:t>
                          </a:r>
                          <a:endParaRPr sz="1400">
                            <a:latin typeface="Cambria Math"/>
                          </a:endParaRPr>
                        </a:p>
                      </a:txBody>
                      <a:tcPr/>
                    </a:tc>
                    <a:tc>
                      <a:txBody>
                        <a:bodyPr/>
                        <a:lstStyle/>
                        <a:p>
                          <a:pPr algn="ctr">
                            <a:defRPr>
                              <a:solidFill>
                                <a:schemeClr val="tx1"/>
                              </a:solidFill>
                            </a:defRPr>
                          </a:pPr>
                          <a:r>
                            <a:rPr sz="1400"/>
                            <a:t>1.363</a:t>
                          </a:r>
                          <a:endParaRPr sz="1400">
                            <a:latin typeface="Cambria Math"/>
                          </a:endParaRPr>
                        </a:p>
                      </a:txBody>
                      <a:tcPr/>
                    </a:tc>
                    <a:tc>
                      <a:txBody>
                        <a:bodyPr/>
                        <a:lstStyle/>
                        <a:p>
                          <a:pPr algn="ctr">
                            <a:defRPr sz="1400">
                              <a:solidFill>
                                <a:schemeClr val="tx1"/>
                              </a:solidFill>
                            </a:defRPr>
                          </a:pPr>
                          <a:r>
                            <a:rPr sz="1400">
                              <a:highlight>
                                <a:srgbClr val="FFFF00"/>
                              </a:highlight>
                            </a:rPr>
                            <a:t>1.796</a:t>
                          </a:r>
                          <a:endParaRPr sz="1400">
                            <a:highlight>
                              <a:srgbClr val="FFFF00"/>
                            </a:highlight>
                            <a:latin typeface="Cambria Math"/>
                          </a:endParaRPr>
                        </a:p>
                      </a:txBody>
                      <a:tcPr/>
                    </a:tc>
                    <a:tc>
                      <a:txBody>
                        <a:bodyPr/>
                        <a:lstStyle/>
                        <a:p>
                          <a:pPr algn="ctr">
                            <a:defRPr>
                              <a:solidFill>
                                <a:schemeClr val="tx1"/>
                              </a:solidFill>
                            </a:defRPr>
                          </a:pPr>
                          <a:r>
                            <a:rPr sz="1400"/>
                            <a:t>2.201</a:t>
                          </a:r>
                          <a:endParaRPr sz="1400">
                            <a:latin typeface="Cambria Math"/>
                          </a:endParaRPr>
                        </a:p>
                      </a:txBody>
                      <a:tcPr/>
                    </a:tc>
                    <a:tc>
                      <a:txBody>
                        <a:bodyPr/>
                        <a:lstStyle/>
                        <a:p>
                          <a:pPr algn="ctr">
                            <a:defRPr>
                              <a:solidFill>
                                <a:schemeClr val="tx1"/>
                              </a:solidFill>
                            </a:defRPr>
                          </a:pPr>
                          <a:r>
                            <a:rPr sz="1400"/>
                            <a:t>2.718</a:t>
                          </a:r>
                          <a:endParaRPr sz="1400">
                            <a:latin typeface="Cambria Math"/>
                          </a:endParaRPr>
                        </a:p>
                      </a:txBody>
                      <a:tcPr/>
                    </a:tc>
                    <a:tc>
                      <a:txBody>
                        <a:bodyPr/>
                        <a:lstStyle/>
                        <a:p>
                          <a:pPr algn="ctr">
                            <a:defRPr>
                              <a:solidFill>
                                <a:schemeClr val="tx1"/>
                              </a:solidFill>
                            </a:defRPr>
                          </a:pPr>
                          <a:r>
                            <a:rPr sz="1400"/>
                            <a:t>3.106</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12</a:t>
                          </a:r>
                          <a:endParaRPr sz="1400">
                            <a:latin typeface="Cambria Math"/>
                          </a:endParaRPr>
                        </a:p>
                      </a:txBody>
                      <a:tcPr/>
                    </a:tc>
                    <a:tc>
                      <a:txBody>
                        <a:bodyPr/>
                        <a:lstStyle/>
                        <a:p>
                          <a:pPr algn="ctr">
                            <a:defRPr>
                              <a:solidFill>
                                <a:schemeClr val="tx1"/>
                              </a:solidFill>
                            </a:defRPr>
                          </a:pPr>
                          <a:r>
                            <a:rPr sz="1400"/>
                            <a:t>1.356</a:t>
                          </a:r>
                          <a:endParaRPr sz="1400">
                            <a:latin typeface="Cambria Math"/>
                          </a:endParaRPr>
                        </a:p>
                      </a:txBody>
                      <a:tcPr/>
                    </a:tc>
                    <a:tc>
                      <a:txBody>
                        <a:bodyPr/>
                        <a:lstStyle/>
                        <a:p>
                          <a:pPr algn="ctr">
                            <a:defRPr>
                              <a:solidFill>
                                <a:schemeClr val="tx1"/>
                              </a:solidFill>
                            </a:defRPr>
                          </a:pPr>
                          <a:r>
                            <a:rPr sz="1400"/>
                            <a:t>1.782</a:t>
                          </a:r>
                          <a:endParaRPr sz="1400">
                            <a:latin typeface="Cambria Math"/>
                          </a:endParaRPr>
                        </a:p>
                      </a:txBody>
                      <a:tcPr/>
                    </a:tc>
                    <a:tc>
                      <a:txBody>
                        <a:bodyPr/>
                        <a:lstStyle/>
                        <a:p>
                          <a:pPr algn="ctr">
                            <a:defRPr>
                              <a:solidFill>
                                <a:schemeClr val="tx1"/>
                              </a:solidFill>
                            </a:defRPr>
                          </a:pPr>
                          <a:r>
                            <a:rPr sz="1400"/>
                            <a:t>2.179</a:t>
                          </a:r>
                          <a:endParaRPr sz="1400">
                            <a:latin typeface="Cambria Math"/>
                          </a:endParaRPr>
                        </a:p>
                      </a:txBody>
                      <a:tcPr/>
                    </a:tc>
                    <a:tc>
                      <a:txBody>
                        <a:bodyPr/>
                        <a:lstStyle/>
                        <a:p>
                          <a:pPr algn="ctr">
                            <a:defRPr>
                              <a:solidFill>
                                <a:schemeClr val="tx1"/>
                              </a:solidFill>
                            </a:defRPr>
                          </a:pPr>
                          <a:r>
                            <a:rPr sz="1400"/>
                            <a:t>2.681</a:t>
                          </a:r>
                          <a:endParaRPr sz="1400">
                            <a:latin typeface="Cambria Math"/>
                          </a:endParaRPr>
                        </a:p>
                      </a:txBody>
                      <a:tcPr/>
                    </a:tc>
                    <a:tc>
                      <a:txBody>
                        <a:bodyPr/>
                        <a:lstStyle/>
                        <a:p>
                          <a:pPr algn="ctr">
                            <a:defRPr>
                              <a:solidFill>
                                <a:schemeClr val="tx1"/>
                              </a:solidFill>
                            </a:defRPr>
                          </a:pPr>
                          <a:r>
                            <a:rPr sz="1400"/>
                            <a:t>3.055</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13</a:t>
                          </a:r>
                          <a:endParaRPr sz="1400">
                            <a:latin typeface="Cambria Math"/>
                          </a:endParaRPr>
                        </a:p>
                      </a:txBody>
                      <a:tcPr/>
                    </a:tc>
                    <a:tc>
                      <a:txBody>
                        <a:bodyPr/>
                        <a:lstStyle/>
                        <a:p>
                          <a:pPr algn="ctr">
                            <a:defRPr>
                              <a:solidFill>
                                <a:schemeClr val="tx1"/>
                              </a:solidFill>
                            </a:defRPr>
                          </a:pPr>
                          <a:r>
                            <a:rPr sz="1400"/>
                            <a:t>1.350</a:t>
                          </a:r>
                          <a:endParaRPr sz="1400">
                            <a:latin typeface="Cambria Math"/>
                          </a:endParaRPr>
                        </a:p>
                      </a:txBody>
                      <a:tcPr/>
                    </a:tc>
                    <a:tc>
                      <a:txBody>
                        <a:bodyPr/>
                        <a:lstStyle/>
                        <a:p>
                          <a:pPr algn="ctr">
                            <a:defRPr>
                              <a:solidFill>
                                <a:schemeClr val="tx1"/>
                              </a:solidFill>
                            </a:defRPr>
                          </a:pPr>
                          <a:r>
                            <a:rPr sz="1400"/>
                            <a:t>1.771</a:t>
                          </a:r>
                          <a:endParaRPr sz="1400">
                            <a:latin typeface="Cambria Math"/>
                          </a:endParaRPr>
                        </a:p>
                      </a:txBody>
                      <a:tcPr/>
                    </a:tc>
                    <a:tc>
                      <a:txBody>
                        <a:bodyPr/>
                        <a:lstStyle/>
                        <a:p>
                          <a:pPr algn="ctr">
                            <a:defRPr>
                              <a:solidFill>
                                <a:schemeClr val="tx1"/>
                              </a:solidFill>
                            </a:defRPr>
                          </a:pPr>
                          <a:r>
                            <a:rPr sz="1400"/>
                            <a:t>2.160</a:t>
                          </a:r>
                          <a:endParaRPr sz="1400">
                            <a:latin typeface="Cambria Math"/>
                          </a:endParaRPr>
                        </a:p>
                      </a:txBody>
                      <a:tcPr/>
                    </a:tc>
                    <a:tc>
                      <a:txBody>
                        <a:bodyPr/>
                        <a:lstStyle/>
                        <a:p>
                          <a:pPr algn="ctr">
                            <a:defRPr>
                              <a:solidFill>
                                <a:schemeClr val="tx1"/>
                              </a:solidFill>
                            </a:defRPr>
                          </a:pPr>
                          <a:r>
                            <a:rPr sz="1400"/>
                            <a:t>2.650</a:t>
                          </a:r>
                          <a:endParaRPr sz="1400">
                            <a:latin typeface="Cambria Math"/>
                          </a:endParaRPr>
                        </a:p>
                      </a:txBody>
                      <a:tcPr/>
                    </a:tc>
                    <a:tc>
                      <a:txBody>
                        <a:bodyPr/>
                        <a:lstStyle/>
                        <a:p>
                          <a:pPr algn="ctr">
                            <a:defRPr>
                              <a:solidFill>
                                <a:schemeClr val="tx1"/>
                              </a:solidFill>
                            </a:defRPr>
                          </a:pPr>
                          <a:r>
                            <a:rPr sz="1400"/>
                            <a:t>3.012</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14</a:t>
                          </a:r>
                          <a:endParaRPr sz="1400">
                            <a:latin typeface="Cambria Math"/>
                          </a:endParaRPr>
                        </a:p>
                      </a:txBody>
                      <a:tcPr/>
                    </a:tc>
                    <a:tc>
                      <a:txBody>
                        <a:bodyPr/>
                        <a:lstStyle/>
                        <a:p>
                          <a:pPr algn="ctr">
                            <a:defRPr>
                              <a:solidFill>
                                <a:schemeClr val="tx1"/>
                              </a:solidFill>
                            </a:defRPr>
                          </a:pPr>
                          <a:r>
                            <a:rPr sz="1400"/>
                            <a:t>1.345</a:t>
                          </a:r>
                          <a:endParaRPr sz="1400">
                            <a:latin typeface="Cambria Math"/>
                          </a:endParaRPr>
                        </a:p>
                      </a:txBody>
                      <a:tcPr/>
                    </a:tc>
                    <a:tc>
                      <a:txBody>
                        <a:bodyPr/>
                        <a:lstStyle/>
                        <a:p>
                          <a:pPr algn="ctr">
                            <a:defRPr>
                              <a:solidFill>
                                <a:schemeClr val="tx1"/>
                              </a:solidFill>
                            </a:defRPr>
                          </a:pPr>
                          <a:r>
                            <a:rPr sz="1400"/>
                            <a:t>1.761</a:t>
                          </a:r>
                          <a:endParaRPr sz="1400">
                            <a:latin typeface="Cambria Math"/>
                          </a:endParaRPr>
                        </a:p>
                      </a:txBody>
                      <a:tcPr/>
                    </a:tc>
                    <a:tc>
                      <a:txBody>
                        <a:bodyPr/>
                        <a:lstStyle/>
                        <a:p>
                          <a:pPr algn="ctr">
                            <a:defRPr>
                              <a:solidFill>
                                <a:schemeClr val="tx1"/>
                              </a:solidFill>
                            </a:defRPr>
                          </a:pPr>
                          <a:r>
                            <a:rPr sz="1400"/>
                            <a:t>2.145</a:t>
                          </a:r>
                          <a:endParaRPr sz="1400">
                            <a:latin typeface="Cambria Math"/>
                          </a:endParaRPr>
                        </a:p>
                      </a:txBody>
                      <a:tcPr/>
                    </a:tc>
                    <a:tc>
                      <a:txBody>
                        <a:bodyPr/>
                        <a:lstStyle/>
                        <a:p>
                          <a:pPr algn="ctr">
                            <a:defRPr>
                              <a:solidFill>
                                <a:schemeClr val="tx1"/>
                              </a:solidFill>
                            </a:defRPr>
                          </a:pPr>
                          <a:r>
                            <a:rPr sz="1400"/>
                            <a:t>2.624</a:t>
                          </a:r>
                          <a:endParaRPr sz="1400">
                            <a:latin typeface="Cambria Math"/>
                          </a:endParaRPr>
                        </a:p>
                      </a:txBody>
                      <a:tcPr/>
                    </a:tc>
                    <a:tc>
                      <a:txBody>
                        <a:bodyPr/>
                        <a:lstStyle/>
                        <a:p>
                          <a:pPr algn="ctr">
                            <a:defRPr>
                              <a:solidFill>
                                <a:schemeClr val="tx1"/>
                              </a:solidFill>
                            </a:defRPr>
                          </a:pPr>
                          <a:r>
                            <a:rPr sz="1400" dirty="0"/>
                            <a:t>2.977</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However, since the given area is to the left of</a:t>
            </a:r>
            <a:r>
              <a:rPr lang="en-US" sz="2800" dirty="0"/>
              <a:t> </a:t>
            </a:r>
            <a:r>
              <a:rPr lang="en-US" i="1" dirty="0"/>
              <a:t>t</a:t>
            </a:r>
            <a:r>
              <a:rPr sz="2800" dirty="0"/>
              <a:t>, the </a:t>
            </a:r>
            <a:br>
              <a:rPr lang="en-US" sz="2800" dirty="0"/>
            </a:br>
            <a:r>
              <a:rPr lang="en-US" sz="2800" i="1" dirty="0"/>
              <a:t>t</a:t>
            </a:r>
            <a:r>
              <a:rPr sz="2800" dirty="0"/>
              <a:t>-value needs to be negative. So, for this example,</a:t>
            </a:r>
          </a:p>
        </p:txBody>
      </p:sp>
      <p:pic>
        <p:nvPicPr>
          <p:cNvPr id="5" name="Picture 4" descr="minus t subscript 0.05 is approximately -1.796">
            <a:extLst>
              <a:ext uri="{FF2B5EF4-FFF2-40B4-BE49-F238E27FC236}">
                <a16:creationId xmlns:a16="http://schemas.microsoft.com/office/drawing/2014/main" id="{5E78A69C-40FC-F0DE-F45A-FA7691F5D590}"/>
              </a:ext>
            </a:extLst>
          </p:cNvPr>
          <p:cNvPicPr>
            <a:picLocks noChangeAspect="1"/>
          </p:cNvPicPr>
          <p:nvPr/>
        </p:nvPicPr>
        <p:blipFill>
          <a:blip r:embed="rId2"/>
          <a:stretch>
            <a:fillRect/>
          </a:stretch>
        </p:blipFill>
        <p:spPr>
          <a:xfrm>
            <a:off x="493776" y="1943687"/>
            <a:ext cx="2295525" cy="466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8.2.2 Finding the Value of </a:t>
            </a:r>
            <a:r>
              <a:rPr i="1" dirty="0"/>
              <a:t>t</a:t>
            </a:r>
            <a:r>
              <a:rPr dirty="0"/>
              <a:t> Given the Area to the Left</a:t>
            </a:r>
            <a:r>
              <a:rPr lang="en-US" baseline="-25000" dirty="0"/>
              <a:t>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TI-83/84 Plus:</a:t>
                </a:r>
              </a:p>
              <a:p>
                <a:pPr>
                  <a:defRPr sz="2800"/>
                </a:pPr>
                <a:r>
                  <a:rPr lang="en-US" sz="2800" dirty="0"/>
                  <a:t>Find the </a:t>
                </a:r>
                <a:r>
                  <a:rPr lang="en-US" sz="2800" i="1" dirty="0"/>
                  <a:t>t </a:t>
                </a:r>
                <a:r>
                  <a:rPr lang="en-US" sz="2800" dirty="0"/>
                  <a:t>-value by computing </a:t>
                </a:r>
                <a:r>
                  <a:rPr lang="en-US" sz="2800" dirty="0" err="1"/>
                  <a:t>invT</a:t>
                </a:r>
                <a:r>
                  <a:rPr lang="en-US" sz="2800" dirty="0"/>
                  <a:t>(</a:t>
                </a:r>
                <a:r>
                  <a:rPr lang="en-US" sz="2800" b="1" dirty="0"/>
                  <a:t>area to the left of t</a:t>
                </a:r>
                <a:r>
                  <a:rPr lang="en-US" sz="2800" dirty="0"/>
                  <a:t>, </a:t>
                </a:r>
                <a:r>
                  <a:rPr lang="en-US" sz="2800" b="1" dirty="0"/>
                  <a:t>df</a:t>
                </a:r>
                <a:r>
                  <a:rPr lang="en-US" sz="2800" dirty="0"/>
                  <a:t>), found in the </a:t>
                </a:r>
                <a:r>
                  <a:rPr lang="en-US" sz="2800" b="1" dirty="0"/>
                  <a:t>DISTR</a:t>
                </a:r>
                <a:r>
                  <a:rPr lang="en-US" sz="2800" dirty="0"/>
                  <a:t> menu.</a:t>
                </a:r>
              </a:p>
              <a:p>
                <a:pPr algn="ctr"/>
                <a:r>
                  <a:rPr lang="en-US" dirty="0"/>
                  <a:t>Area to the left of </a:t>
                </a:r>
                <a:r>
                  <a:rPr lang="en-US" i="1" dirty="0"/>
                  <a:t>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05</m:t>
                    </m:r>
                  </m:oMath>
                </a14:m>
                <a:endParaRPr lang="en-US" sz="2800" dirty="0"/>
              </a:p>
              <a:p>
                <a:pPr algn="ctr"/>
                <a:r>
                  <a:rPr lang="en-US" i="1" dirty="0" err="1"/>
                  <a:t>df</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11</m:t>
                    </m:r>
                  </m:oMath>
                </a14:m>
                <a:endParaRPr lang="en-US" sz="2800" dirty="0"/>
              </a:p>
              <a:p>
                <a:pPr>
                  <a:defRPr sz="2800"/>
                </a:pPr>
                <a:r>
                  <a:rPr lang="en-US" sz="2800" dirty="0"/>
                  <a:t>The calculator solution is </a:t>
                </a:r>
                <a:r>
                  <a:rPr lang="en-US" i="1" dirty="0"/>
                  <a:t>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796</m:t>
                    </m:r>
                  </m:oMath>
                </a14:m>
                <a:r>
                  <a:rPr lang="en-US" sz="2800" dirty="0"/>
                  <a:t> as shown in the screenshot.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calculator screenshot of the calculations above. The input is shown to be invT(0.05,11) and the result is negative 1.795884781."/>
          <p:cNvSpPr>
            <a:spLocks noGrp="1"/>
          </p:cNvSpPr>
          <p:nvPr>
            <p:ph type="title"/>
          </p:nvPr>
        </p:nvSpPr>
        <p:spPr/>
        <p:txBody>
          <a:bodyPr>
            <a:normAutofit/>
          </a:bodyPr>
          <a:lstStyle/>
          <a:p>
            <a:pPr>
              <a:defRPr sz="3200"/>
            </a:pPr>
            <a:r>
              <a:rPr dirty="0"/>
              <a:t>Example 8.2.2 Finding the Value of </a:t>
            </a:r>
            <a:r>
              <a:rPr i="1" dirty="0"/>
              <a:t>t</a:t>
            </a:r>
            <a:r>
              <a:rPr dirty="0"/>
              <a:t> Given the Area to the Left</a:t>
            </a:r>
            <a:r>
              <a:rPr lang="en-US" baseline="-25000" dirty="0"/>
              <a:t>6</a:t>
            </a:r>
            <a:endParaRPr dirty="0"/>
          </a:p>
        </p:txBody>
      </p:sp>
      <p:pic>
        <p:nvPicPr>
          <p:cNvPr id="5" name="Content Placeholder 4" descr="A calculator screenshot of the calculations above. The input is shown to be invT(0.05,11) and the result is negative 1.795884781.">
            <a:extLst>
              <a:ext uri="{FF2B5EF4-FFF2-40B4-BE49-F238E27FC236}">
                <a16:creationId xmlns:a16="http://schemas.microsoft.com/office/drawing/2014/main" id="{9798D184-EABE-4E97-A5D7-87B805CEFBE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p>
        </p:txBody>
      </p:sp>
      <p:sp>
        <p:nvSpPr>
          <p:cNvPr id="3" name="Text Placeholder 2"/>
          <p:cNvSpPr>
            <a:spLocks noGrp="1"/>
          </p:cNvSpPr>
          <p:nvPr>
            <p:ph type="body" sz="quarter" idx="10"/>
          </p:nvPr>
        </p:nvSpPr>
        <p:spPr>
          <a:xfrm>
            <a:off x="457200" y="1082078"/>
            <a:ext cx="8229600" cy="1065504"/>
          </a:xfrm>
        </p:spPr>
        <p:txBody>
          <a:bodyPr>
            <a:normAutofit/>
          </a:bodyPr>
          <a:lstStyle/>
          <a:p>
            <a:r>
              <a:rPr sz="2800"/>
              <a:t>Note that the </a:t>
            </a:r>
            <a:r>
              <a:rPr sz="2800" b="1"/>
              <a:t>invT</a:t>
            </a:r>
            <a:r>
              <a:rPr sz="2800"/>
              <a:t> function is not available on some TI-83/84 Plus calculators.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a:t>
            </a:r>
            <a:r>
              <a:rPr lang="en-US" i="1" dirty="0"/>
              <a:t>t </a:t>
            </a:r>
            <a:r>
              <a:rPr sz="2800" dirty="0"/>
              <a:t>-value, round to three decimal places. This follows the convention used in the </a:t>
            </a:r>
            <a:br>
              <a:rPr lang="en-US" sz="2800" dirty="0"/>
            </a:br>
            <a:r>
              <a:rPr lang="en-US" sz="2800" i="1" dirty="0"/>
              <a:t>t </a:t>
            </a:r>
            <a:r>
              <a:rPr sz="2800" dirty="0"/>
              <a:t>-distribution table.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8.2.3 Finding the Value of </a:t>
            </a:r>
            <a:r>
              <a:rPr i="1" dirty="0"/>
              <a:t>t</a:t>
            </a:r>
            <a:r>
              <a:rPr dirty="0"/>
              <a:t> Given the Area to the Right</a:t>
            </a:r>
            <a:r>
              <a:rPr lang="en-US" baseline="-25000" dirty="0"/>
              <a:t>1</a:t>
            </a:r>
            <a:endParaRPr dirty="0"/>
          </a:p>
        </p:txBody>
      </p:sp>
      <p:sp>
        <p:nvSpPr>
          <p:cNvPr id="3" name="Text Placeholder 2"/>
          <p:cNvSpPr>
            <a:spLocks noGrp="1"/>
          </p:cNvSpPr>
          <p:nvPr>
            <p:ph type="body" sz="quarter" idx="10"/>
          </p:nvPr>
        </p:nvSpPr>
        <p:spPr/>
        <p:txBody>
          <a:bodyPr>
            <a:normAutofit fontScale="92500" lnSpcReduction="20000"/>
          </a:bodyPr>
          <a:lstStyle/>
          <a:p>
            <a:pPr>
              <a:defRPr sz="2800"/>
            </a:pPr>
            <a:r>
              <a:rPr sz="2800" dirty="0"/>
              <a:t>Note that we had to use the symmetry property of the Student's </a:t>
            </a:r>
            <a:r>
              <a:rPr lang="en-US" i="1" dirty="0"/>
              <a:t>t </a:t>
            </a:r>
            <a:r>
              <a:rPr sz="2800" dirty="0"/>
              <a:t>-distribution in Example 8.2.2 to find the </a:t>
            </a:r>
            <a:r>
              <a:rPr lang="en-US" i="1" dirty="0"/>
              <a:t>t </a:t>
            </a:r>
            <a:r>
              <a:rPr sz="2800" dirty="0"/>
              <a:t>-value with a given area to its left using the table. We must use this symmetry property when using the calculator to find the </a:t>
            </a:r>
            <a:r>
              <a:rPr lang="en-US" i="1" dirty="0"/>
              <a:t>t </a:t>
            </a:r>
            <a:r>
              <a:rPr sz="2800" dirty="0"/>
              <a:t>-value with a given area to its right as well. You could enter the area to the right of</a:t>
            </a:r>
            <a:r>
              <a:rPr lang="en-US" i="1" dirty="0"/>
              <a:t> t</a:t>
            </a:r>
            <a:r>
              <a:rPr sz="2800" dirty="0"/>
              <a:t>, but the calculator will return the </a:t>
            </a:r>
            <a:r>
              <a:rPr lang="en-US" sz="2800" i="1" dirty="0"/>
              <a:t>t </a:t>
            </a:r>
            <a:r>
              <a:rPr sz="2800" dirty="0"/>
              <a:t>-value with the wrong sign because it will assume that the area you enter is the area to the left as required. The "fix" is simple. Switch the sign! Make a negative calculator value positive, and vice versa. We will show how this works in the following example.</a:t>
            </a:r>
          </a:p>
          <a:p>
            <a:pPr>
              <a:defRPr sz="2800"/>
            </a:pPr>
            <a:r>
              <a:rPr sz="2800" dirty="0"/>
              <a:t>Find the value </a:t>
            </a:r>
            <a:r>
              <a:rPr lang="en-US" i="1" dirty="0"/>
              <a:t>t </a:t>
            </a:r>
            <a:r>
              <a:rPr sz="2800" dirty="0"/>
              <a:t>for a </a:t>
            </a:r>
            <a:r>
              <a:rPr lang="en-US" i="1" dirty="0"/>
              <a:t>t </a:t>
            </a:r>
            <a:r>
              <a:rPr sz="2800" dirty="0"/>
              <a:t>-distribution with </a:t>
            </a:r>
            <a:r>
              <a:rPr sz="2800" dirty="0">
                <a:latin typeface="Cambria Math"/>
              </a:rPr>
              <a:t>17</a:t>
            </a:r>
            <a:r>
              <a:rPr sz="2800" dirty="0"/>
              <a:t> degrees of freedom such that the area under the curve to the right of </a:t>
            </a:r>
            <a:r>
              <a:rPr lang="en-US" sz="2800" i="1" dirty="0"/>
              <a:t>t </a:t>
            </a:r>
            <a:r>
              <a:rPr sz="2800" dirty="0"/>
              <a:t>is </a:t>
            </a:r>
            <a:r>
              <a:rPr sz="2800" dirty="0">
                <a:latin typeface="Cambria Math"/>
              </a:rPr>
              <a:t>0.10</a:t>
            </a:r>
            <a:r>
              <a:rPr sz="28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area under the curve to the right of t is shaded and labeled  0.10."/>
          <p:cNvSpPr>
            <a:spLocks noGrp="1"/>
          </p:cNvSpPr>
          <p:nvPr>
            <p:ph type="title"/>
          </p:nvPr>
        </p:nvSpPr>
        <p:spPr/>
        <p:txBody>
          <a:bodyPr>
            <a:normAutofit/>
          </a:bodyPr>
          <a:lstStyle/>
          <a:p>
            <a:pPr>
              <a:defRPr sz="3200"/>
            </a:pPr>
            <a:r>
              <a:rPr dirty="0"/>
              <a:t>Example 8.2.3 Finding the Value of </a:t>
            </a:r>
            <a:r>
              <a:rPr i="1" dirty="0"/>
              <a:t>t</a:t>
            </a:r>
            <a:r>
              <a:rPr dirty="0"/>
              <a:t> Given the Area to the Right</a:t>
            </a:r>
            <a:r>
              <a:rPr lang="en-US" baseline="-25000" dirty="0"/>
              <a:t>2</a:t>
            </a:r>
            <a:endParaRPr dirty="0"/>
          </a:p>
        </p:txBody>
      </p:sp>
      <p:pic>
        <p:nvPicPr>
          <p:cNvPr id="5" name="Content Placeholder 4" descr="The area under the curve to the right of t is shaded and labeled  0.10.">
            <a:extLst>
              <a:ext uri="{FF2B5EF4-FFF2-40B4-BE49-F238E27FC236}">
                <a16:creationId xmlns:a16="http://schemas.microsoft.com/office/drawing/2014/main" id="{8CBFF8BB-9E2A-4EB7-81F7-BDA45595884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Note that according to the picture, the area under the curve to the right of</a:t>
                </a:r>
                <a:r>
                  <a:rPr lang="en-US" sz="2800" dirty="0"/>
                  <a:t> </a:t>
                </a:r>
                <a:r>
                  <a:rPr lang="en-US" i="1" dirty="0"/>
                  <a:t>t</a:t>
                </a:r>
                <a:r>
                  <a:rPr sz="2800" dirty="0"/>
                  <a:t> is </a:t>
                </a:r>
                <a:r>
                  <a:rPr sz="2800" dirty="0">
                    <a:latin typeface="Cambria Math"/>
                  </a:rPr>
                  <a:t>0.10</a:t>
                </a:r>
                <a:r>
                  <a:rPr sz="2800" dirty="0"/>
                  <a:t>. This means that </a:t>
                </a:r>
                <a:r>
                  <a:rPr lang="el-GR" sz="2800"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10</m:t>
                    </m:r>
                  </m:oMath>
                </a14:m>
                <a:r>
                  <a:rPr sz="2800" dirty="0"/>
                  <a:t>. We are told that the distribution has </a:t>
                </a:r>
                <a:r>
                  <a:rPr sz="2800" dirty="0">
                    <a:latin typeface="Cambria Math"/>
                  </a:rPr>
                  <a:t>17</a:t>
                </a:r>
                <a:r>
                  <a:rPr sz="2800" dirty="0"/>
                  <a:t> degrees of freedom.</a:t>
                </a:r>
              </a:p>
              <a:p>
                <a:pPr>
                  <a:defRPr b="1"/>
                </a:pPr>
                <a:r>
                  <a:rPr sz="2800" dirty="0"/>
                  <a:t>Tables:</a:t>
                </a:r>
              </a:p>
              <a:p>
                <a:pPr>
                  <a:defRPr sz="2800"/>
                </a:pPr>
                <a:r>
                  <a:rPr sz="2800" dirty="0"/>
                  <a:t>Looking across the row for </a:t>
                </a:r>
                <a:r>
                  <a:rPr lang="en-US" sz="2800" i="1" dirty="0"/>
                  <a:t>df</a:t>
                </a:r>
                <a14:m>
                  <m:oMath xmlns:m="http://schemas.openxmlformats.org/officeDocument/2006/math">
                    <m:r>
                      <a:rPr>
                        <a:latin typeface="Cambria Math" panose="02040503050406030204" pitchFamily="18" charset="0"/>
                      </a:rPr>
                      <m:t>=</m:t>
                    </m:r>
                    <m:r>
                      <a:rPr>
                        <a:latin typeface="Cambria Math" panose="02040503050406030204" pitchFamily="18" charset="0"/>
                      </a:rPr>
                      <m:t>17</m:t>
                    </m:r>
                  </m:oMath>
                </a14:m>
                <a:r>
                  <a:rPr sz="2800" dirty="0"/>
                  <a:t> and down the column for an area in one tail of </a:t>
                </a:r>
                <a:r>
                  <a:rPr sz="2800" dirty="0">
                    <a:latin typeface="Cambria Math"/>
                  </a:rPr>
                  <a:t>0.100</a:t>
                </a:r>
                <a:r>
                  <a:rPr sz="2800" dirty="0"/>
                  <a:t> we see that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pic>
        <p:nvPicPr>
          <p:cNvPr id="6" name="Picture 5" descr="t subscript 0.10 equals to 1.333.">
            <a:extLst>
              <a:ext uri="{FF2B5EF4-FFF2-40B4-BE49-F238E27FC236}">
                <a16:creationId xmlns:a16="http://schemas.microsoft.com/office/drawing/2014/main" id="{FB0BCC95-06FF-92C6-7A91-88A2A5DD4AF8}"/>
              </a:ext>
            </a:extLst>
          </p:cNvPr>
          <p:cNvPicPr>
            <a:picLocks noChangeAspect="1"/>
          </p:cNvPicPr>
          <p:nvPr/>
        </p:nvPicPr>
        <p:blipFill>
          <a:blip r:embed="rId3"/>
          <a:stretch>
            <a:fillRect/>
          </a:stretch>
        </p:blipFill>
        <p:spPr>
          <a:xfrm>
            <a:off x="609600" y="4800600"/>
            <a:ext cx="1609725" cy="419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Side Note</a:t>
            </a:r>
          </a:p>
        </p:txBody>
      </p:sp>
      <p:sp>
        <p:nvSpPr>
          <p:cNvPr id="3" name="Text Placeholder 2"/>
          <p:cNvSpPr>
            <a:spLocks noGrp="1"/>
          </p:cNvSpPr>
          <p:nvPr>
            <p:ph type="body" sz="quarter" idx="10"/>
          </p:nvPr>
        </p:nvSpPr>
        <p:spPr>
          <a:xfrm>
            <a:off x="457200" y="1082078"/>
            <a:ext cx="8229600" cy="3185122"/>
          </a:xfrm>
        </p:spPr>
        <p:txBody>
          <a:bodyPr>
            <a:normAutofit/>
          </a:bodyPr>
          <a:lstStyle/>
          <a:p>
            <a:pPr>
              <a:defRPr sz="2800"/>
            </a:pPr>
            <a:r>
              <a:rPr sz="2800" dirty="0"/>
              <a:t>William Gosset published his work regarding the </a:t>
            </a:r>
            <a:br>
              <a:rPr lang="en-US" sz="2800" dirty="0"/>
            </a:br>
            <a:r>
              <a:rPr lang="en-US" sz="2800" i="1" dirty="0"/>
              <a:t>t</a:t>
            </a:r>
            <a:r>
              <a:rPr sz="2800" dirty="0"/>
              <a:t>-distribution in 1908 while working at the Guin</a:t>
            </a:r>
            <a:r>
              <a:rPr lang="en-US" sz="2800" dirty="0"/>
              <a:t>n</a:t>
            </a:r>
            <a:r>
              <a:rPr sz="2800" dirty="0"/>
              <a:t>ess Brewery in Dublin, Ireland. Because his employer required him to publish under a pseudonym, Gosset chose the name "Student." Over a century later, Gosset's work lives on, as does the pseudonym: Student's </a:t>
            </a:r>
            <a:r>
              <a:rPr lang="en-US" sz="2800" i="1" dirty="0"/>
              <a:t>t</a:t>
            </a:r>
            <a:r>
              <a:rPr sz="2800" dirty="0"/>
              <a:t>-distribution.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a:t>
            </a:r>
            <a:r>
              <a:rPr lang="en-US" baseline="-25000" dirty="0"/>
              <a:t>4</a:t>
            </a:r>
            <a:endParaRPr dirty="0"/>
          </a:p>
        </p:txBody>
      </p:sp>
      <p:sp>
        <p:nvSpPr>
          <p:cNvPr id="4" name="TextBox 3">
            <a:extLst>
              <a:ext uri="{FF2B5EF4-FFF2-40B4-BE49-F238E27FC236}">
                <a16:creationId xmlns:a16="http://schemas.microsoft.com/office/drawing/2014/main" id="{A42EF478-B8B7-872B-2885-C7C3DBAE7870}"/>
              </a:ext>
            </a:extLst>
          </p:cNvPr>
          <p:cNvSpPr txBox="1"/>
          <p:nvPr/>
        </p:nvSpPr>
        <p:spPr>
          <a:xfrm>
            <a:off x="3672840" y="1143000"/>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contains a single row of significance levels: 0.100, 0.050, 0.025, 0.010, and 0.005.">
            <a:extLst>
              <a:ext uri="{FF2B5EF4-FFF2-40B4-BE49-F238E27FC236}">
                <a16:creationId xmlns:a16="http://schemas.microsoft.com/office/drawing/2014/main" id="{E774A15C-1EF8-D9F7-C27D-393E5A6D4665}"/>
              </a:ext>
            </a:extLst>
          </p:cNvPr>
          <p:cNvGraphicFramePr>
            <a:graphicFrameLocks noGrp="1"/>
          </p:cNvGraphicFramePr>
          <p:nvPr>
            <p:extLst>
              <p:ext uri="{D42A27DB-BD31-4B8C-83A1-F6EECF244321}">
                <p14:modId xmlns:p14="http://schemas.microsoft.com/office/powerpoint/2010/main" val="1194293622"/>
              </p:ext>
            </p:extLst>
          </p:nvPr>
        </p:nvGraphicFramePr>
        <p:xfrm>
          <a:off x="457200" y="1534160"/>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118548431"/>
                    </a:ext>
                  </a:extLst>
                </a:gridCol>
                <a:gridCol w="1371600">
                  <a:extLst>
                    <a:ext uri="{9D8B030D-6E8A-4147-A177-3AD203B41FA5}">
                      <a16:colId xmlns:a16="http://schemas.microsoft.com/office/drawing/2014/main" val="1285688326"/>
                    </a:ext>
                  </a:extLst>
                </a:gridCol>
                <a:gridCol w="1371600">
                  <a:extLst>
                    <a:ext uri="{9D8B030D-6E8A-4147-A177-3AD203B41FA5}">
                      <a16:colId xmlns:a16="http://schemas.microsoft.com/office/drawing/2014/main" val="4037758401"/>
                    </a:ext>
                  </a:extLst>
                </a:gridCol>
                <a:gridCol w="1371600">
                  <a:extLst>
                    <a:ext uri="{9D8B030D-6E8A-4147-A177-3AD203B41FA5}">
                      <a16:colId xmlns:a16="http://schemas.microsoft.com/office/drawing/2014/main" val="3732216801"/>
                    </a:ext>
                  </a:extLst>
                </a:gridCol>
                <a:gridCol w="1371600">
                  <a:extLst>
                    <a:ext uri="{9D8B030D-6E8A-4147-A177-3AD203B41FA5}">
                      <a16:colId xmlns:a16="http://schemas.microsoft.com/office/drawing/2014/main" val="2368707535"/>
                    </a:ext>
                  </a:extLst>
                </a:gridCol>
                <a:gridCol w="1371600">
                  <a:extLst>
                    <a:ext uri="{9D8B030D-6E8A-4147-A177-3AD203B41FA5}">
                      <a16:colId xmlns:a16="http://schemas.microsoft.com/office/drawing/2014/main" val="987979076"/>
                    </a:ext>
                  </a:extLst>
                </a:gridCol>
              </a:tblGrid>
              <a:tr h="370840">
                <a:tc>
                  <a:txBody>
                    <a:bodyPr/>
                    <a:lstStyle/>
                    <a:p>
                      <a:pPr algn="ctr">
                        <a:defRPr b="1">
                          <a:solidFill>
                            <a:schemeClr val="tx1"/>
                          </a:solidFill>
                        </a:defRPr>
                      </a:pPr>
                      <a:endParaRPr/>
                    </a:p>
                  </a:txBody>
                  <a:tcPr/>
                </a:tc>
                <a:tc>
                  <a:txBody>
                    <a:bodyPr/>
                    <a:lstStyle/>
                    <a:p>
                      <a:pPr algn="ctr">
                        <a:defRPr b="1">
                          <a:solidFill>
                            <a:schemeClr val="tx1"/>
                          </a:solidFill>
                        </a:defRPr>
                      </a:pPr>
                      <a:r>
                        <a:rPr sz="1400" dirty="0"/>
                        <a:t>0.100</a:t>
                      </a:r>
                      <a:endParaRPr sz="1400" dirty="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0.025</a:t>
                      </a:r>
                      <a:endParaRPr sz="1400">
                        <a:latin typeface="Cambria Math"/>
                      </a:endParaRPr>
                    </a:p>
                  </a:txBody>
                  <a:tcPr/>
                </a:tc>
                <a:tc>
                  <a:txBody>
                    <a:bodyPr/>
                    <a:lstStyle/>
                    <a:p>
                      <a:pPr algn="ctr">
                        <a:defRPr b="1">
                          <a:solidFill>
                            <a:schemeClr val="tx1"/>
                          </a:solidFill>
                        </a:defRPr>
                      </a:pPr>
                      <a:r>
                        <a:rPr sz="1400"/>
                        <a:t>0.010</a:t>
                      </a:r>
                      <a:endParaRPr sz="140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427083473"/>
                  </a:ext>
                </a:extLst>
              </a:tr>
            </a:tbl>
          </a:graphicData>
        </a:graphic>
      </p:graphicFrame>
      <p:sp>
        <p:nvSpPr>
          <p:cNvPr id="5" name="TextBox 4">
            <a:extLst>
              <a:ext uri="{FF2B5EF4-FFF2-40B4-BE49-F238E27FC236}">
                <a16:creationId xmlns:a16="http://schemas.microsoft.com/office/drawing/2014/main" id="{CC6EC8E1-8C4E-9F29-7C45-F6644D88B9B0}"/>
              </a:ext>
            </a:extLst>
          </p:cNvPr>
          <p:cNvSpPr txBox="1"/>
          <p:nvPr/>
        </p:nvSpPr>
        <p:spPr>
          <a:xfrm>
            <a:off x="3706368" y="2032135"/>
            <a:ext cx="3124200" cy="406265"/>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esents critical values for different degrees of freedom (df) and significance levels.  &#10;&#10;A statistical table showing degrees of freedom (df) as 15, with corresponding critical values for significance levels: 0.200 is 1.341, 0.100 is 1.753, 0.050 is 2.131, 0.020 is 2.602, and 0.010 is 2.947&#10;&#10;A statistical table showing degrees of freedom (df) as 16, with corresponding critical values for significance levels: 0.200 is 1.337, 0.100 is 1.746, 0.050 is 2.120, 0.020 is 2.583, and 0.010 is 2.921&#10;&#10;A statistical table showing degrees of freedom (df) as 17, with corresponding critical values for significance levels: 0.200 is 1.333, 0.100 is 1.740, 0.050 is 2.110, 0.020 is 2.567, and 0.010 is 2.898&#10;&#10;A statistical table showing degrees of freedom (df) as 18, with corresponding critical values for significance levels: 0.200 is 1.330, 0.100 is 1.734, 0.050 is 2.101, 0.020 is 2.552, and 0.010 is 2.878&#10;&#10;A statistical table showing degrees of freedom (df) as 19, with corresponding critical values for significance levels: 0.200 is 1.328, 0.100 is 1.729, 0.050 is 2.093, 0.020 is 2.539, and 0.010 is 2.861&#10;&#10;A statistical table showing degrees of freedom (df) as 20, with corresponding critical values for significance levels: 0.200 is 1.325, 0.100 is 1.725, 0.050 is 2.086, 0.020 is 2.528, and 0.010 is 2.845&#10;&#10;&#10;For example, for df equals to 17 and a significance level of 0.200, the critical value is 1.333 (highlighted).&#10;"/>
              <p:cNvGraphicFramePr>
                <a:graphicFrameLocks noGrp="1"/>
              </p:cNvGraphicFramePr>
              <p:nvPr>
                <p:ph type="tbl" sz="quarter" idx="10"/>
                <p:extLst>
                  <p:ext uri="{D42A27DB-BD31-4B8C-83A1-F6EECF244321}">
                    <p14:modId xmlns:p14="http://schemas.microsoft.com/office/powerpoint/2010/main" val="2846809301"/>
                  </p:ext>
                </p:extLst>
              </p:nvPr>
            </p:nvGraphicFramePr>
            <p:xfrm>
              <a:off x="457200" y="2472944"/>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a:p>
                      </a:txBody>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15</a:t>
                          </a:r>
                          <a:endParaRPr sz="1400">
                            <a:latin typeface="Cambria Math"/>
                          </a:endParaRPr>
                        </a:p>
                      </a:txBody>
                      <a:tcPr/>
                    </a:tc>
                    <a:tc>
                      <a:txBody>
                        <a:bodyPr/>
                        <a:lstStyle/>
                        <a:p>
                          <a:pPr algn="ctr">
                            <a:defRPr>
                              <a:solidFill>
                                <a:schemeClr val="tx1"/>
                              </a:solidFill>
                            </a:defRPr>
                          </a:pPr>
                          <a:r>
                            <a:rPr sz="1400"/>
                            <a:t>1.341</a:t>
                          </a:r>
                          <a:endParaRPr sz="1400">
                            <a:latin typeface="Cambria Math"/>
                          </a:endParaRPr>
                        </a:p>
                      </a:txBody>
                      <a:tcPr/>
                    </a:tc>
                    <a:tc>
                      <a:txBody>
                        <a:bodyPr/>
                        <a:lstStyle/>
                        <a:p>
                          <a:pPr algn="ctr">
                            <a:defRPr>
                              <a:solidFill>
                                <a:schemeClr val="tx1"/>
                              </a:solidFill>
                            </a:defRPr>
                          </a:pPr>
                          <a:r>
                            <a:rPr sz="1400" dirty="0"/>
                            <a:t>1.753</a:t>
                          </a:r>
                          <a:endParaRPr sz="1400" dirty="0">
                            <a:latin typeface="Cambria Math"/>
                          </a:endParaRPr>
                        </a:p>
                      </a:txBody>
                      <a:tcPr/>
                    </a:tc>
                    <a:tc>
                      <a:txBody>
                        <a:bodyPr/>
                        <a:lstStyle/>
                        <a:p>
                          <a:pPr algn="ctr">
                            <a:defRPr>
                              <a:solidFill>
                                <a:schemeClr val="tx1"/>
                              </a:solidFill>
                            </a:defRPr>
                          </a:pPr>
                          <a:r>
                            <a:rPr sz="1400"/>
                            <a:t>2.131</a:t>
                          </a:r>
                          <a:endParaRPr sz="1400">
                            <a:latin typeface="Cambria Math"/>
                          </a:endParaRPr>
                        </a:p>
                      </a:txBody>
                      <a:tcPr/>
                    </a:tc>
                    <a:tc>
                      <a:txBody>
                        <a:bodyPr/>
                        <a:lstStyle/>
                        <a:p>
                          <a:pPr algn="ctr">
                            <a:defRPr>
                              <a:solidFill>
                                <a:schemeClr val="tx1"/>
                              </a:solidFill>
                            </a:defRPr>
                          </a:pPr>
                          <a:r>
                            <a:rPr sz="1400"/>
                            <a:t>2.602</a:t>
                          </a:r>
                          <a:endParaRPr sz="1400">
                            <a:latin typeface="Cambria Math"/>
                          </a:endParaRPr>
                        </a:p>
                      </a:txBody>
                      <a:tcPr/>
                    </a:tc>
                    <a:tc>
                      <a:txBody>
                        <a:bodyPr/>
                        <a:lstStyle/>
                        <a:p>
                          <a:pPr algn="ctr">
                            <a:defRPr>
                              <a:solidFill>
                                <a:schemeClr val="tx1"/>
                              </a:solidFill>
                            </a:defRPr>
                          </a:pPr>
                          <a:r>
                            <a:rPr sz="1400" dirty="0"/>
                            <a:t>2.947</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16</a:t>
                          </a:r>
                          <a:endParaRPr sz="1400">
                            <a:latin typeface="Cambria Math"/>
                          </a:endParaRPr>
                        </a:p>
                      </a:txBody>
                      <a:tcPr/>
                    </a:tc>
                    <a:tc>
                      <a:txBody>
                        <a:bodyPr/>
                        <a:lstStyle/>
                        <a:p>
                          <a:pPr algn="ctr">
                            <a:defRPr>
                              <a:solidFill>
                                <a:schemeClr val="tx1"/>
                              </a:solidFill>
                            </a:defRPr>
                          </a:pPr>
                          <a:r>
                            <a:rPr sz="1400"/>
                            <a:t>1.337</a:t>
                          </a:r>
                          <a:endParaRPr sz="1400">
                            <a:latin typeface="Cambria Math"/>
                          </a:endParaRPr>
                        </a:p>
                      </a:txBody>
                      <a:tcPr/>
                    </a:tc>
                    <a:tc>
                      <a:txBody>
                        <a:bodyPr/>
                        <a:lstStyle/>
                        <a:p>
                          <a:pPr algn="ctr">
                            <a:defRPr>
                              <a:solidFill>
                                <a:schemeClr val="tx1"/>
                              </a:solidFill>
                            </a:defRPr>
                          </a:pPr>
                          <a:r>
                            <a:rPr sz="1400"/>
                            <a:t>1.746</a:t>
                          </a:r>
                          <a:endParaRPr sz="1400">
                            <a:latin typeface="Cambria Math"/>
                          </a:endParaRPr>
                        </a:p>
                      </a:txBody>
                      <a:tcPr/>
                    </a:tc>
                    <a:tc>
                      <a:txBody>
                        <a:bodyPr/>
                        <a:lstStyle/>
                        <a:p>
                          <a:pPr algn="ctr">
                            <a:defRPr>
                              <a:solidFill>
                                <a:schemeClr val="tx1"/>
                              </a:solidFill>
                            </a:defRPr>
                          </a:pPr>
                          <a:r>
                            <a:rPr sz="1400"/>
                            <a:t>2.120</a:t>
                          </a:r>
                          <a:endParaRPr sz="1400">
                            <a:latin typeface="Cambria Math"/>
                          </a:endParaRPr>
                        </a:p>
                      </a:txBody>
                      <a:tcPr/>
                    </a:tc>
                    <a:tc>
                      <a:txBody>
                        <a:bodyPr/>
                        <a:lstStyle/>
                        <a:p>
                          <a:pPr algn="ctr">
                            <a:defRPr>
                              <a:solidFill>
                                <a:schemeClr val="tx1"/>
                              </a:solidFill>
                            </a:defRPr>
                          </a:pPr>
                          <a:r>
                            <a:rPr sz="1400"/>
                            <a:t>2.583</a:t>
                          </a:r>
                          <a:endParaRPr sz="1400">
                            <a:latin typeface="Cambria Math"/>
                          </a:endParaRPr>
                        </a:p>
                      </a:txBody>
                      <a:tcPr/>
                    </a:tc>
                    <a:tc>
                      <a:txBody>
                        <a:bodyPr/>
                        <a:lstStyle/>
                        <a:p>
                          <a:pPr algn="ctr">
                            <a:defRPr>
                              <a:solidFill>
                                <a:schemeClr val="tx1"/>
                              </a:solidFill>
                            </a:defRPr>
                          </a:pPr>
                          <a:r>
                            <a:rPr sz="1400"/>
                            <a:t>2.921</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17</a:t>
                          </a:r>
                          <a:endParaRPr sz="1400">
                            <a:latin typeface="Cambria Math"/>
                          </a:endParaRPr>
                        </a:p>
                      </a:txBody>
                      <a:tcPr/>
                    </a:tc>
                    <a:tc>
                      <a:txBody>
                        <a:bodyPr/>
                        <a:lstStyle/>
                        <a:p>
                          <a:pPr algn="ctr">
                            <a:defRPr sz="1400">
                              <a:solidFill>
                                <a:schemeClr val="tx1"/>
                              </a:solidFill>
                            </a:defRPr>
                          </a:pPr>
                          <a:r>
                            <a:rPr sz="1400">
                              <a:highlight>
                                <a:srgbClr val="FFFF00"/>
                              </a:highlight>
                            </a:rPr>
                            <a:t>1.333</a:t>
                          </a:r>
                          <a:endParaRPr sz="1400">
                            <a:highlight>
                              <a:srgbClr val="FFFF00"/>
                            </a:highlight>
                            <a:latin typeface="Cambria Math"/>
                          </a:endParaRPr>
                        </a:p>
                      </a:txBody>
                      <a:tcPr/>
                    </a:tc>
                    <a:tc>
                      <a:txBody>
                        <a:bodyPr/>
                        <a:lstStyle/>
                        <a:p>
                          <a:pPr algn="ctr">
                            <a:defRPr>
                              <a:solidFill>
                                <a:schemeClr val="tx1"/>
                              </a:solidFill>
                            </a:defRPr>
                          </a:pPr>
                          <a:r>
                            <a:rPr sz="1400"/>
                            <a:t>1.740</a:t>
                          </a:r>
                          <a:endParaRPr sz="1400">
                            <a:latin typeface="Cambria Math"/>
                          </a:endParaRPr>
                        </a:p>
                      </a:txBody>
                      <a:tcPr/>
                    </a:tc>
                    <a:tc>
                      <a:txBody>
                        <a:bodyPr/>
                        <a:lstStyle/>
                        <a:p>
                          <a:pPr algn="ctr">
                            <a:defRPr>
                              <a:solidFill>
                                <a:schemeClr val="tx1"/>
                              </a:solidFill>
                            </a:defRPr>
                          </a:pPr>
                          <a:r>
                            <a:rPr sz="1400"/>
                            <a:t>2.110</a:t>
                          </a:r>
                          <a:endParaRPr sz="1400">
                            <a:latin typeface="Cambria Math"/>
                          </a:endParaRPr>
                        </a:p>
                      </a:txBody>
                      <a:tcPr/>
                    </a:tc>
                    <a:tc>
                      <a:txBody>
                        <a:bodyPr/>
                        <a:lstStyle/>
                        <a:p>
                          <a:pPr algn="ctr">
                            <a:defRPr>
                              <a:solidFill>
                                <a:schemeClr val="tx1"/>
                              </a:solidFill>
                            </a:defRPr>
                          </a:pPr>
                          <a:r>
                            <a:rPr sz="1400"/>
                            <a:t>2.567</a:t>
                          </a:r>
                          <a:endParaRPr sz="1400">
                            <a:latin typeface="Cambria Math"/>
                          </a:endParaRPr>
                        </a:p>
                      </a:txBody>
                      <a:tcPr/>
                    </a:tc>
                    <a:tc>
                      <a:txBody>
                        <a:bodyPr/>
                        <a:lstStyle/>
                        <a:p>
                          <a:pPr algn="ctr">
                            <a:defRPr>
                              <a:solidFill>
                                <a:schemeClr val="tx1"/>
                              </a:solidFill>
                            </a:defRPr>
                          </a:pPr>
                          <a:r>
                            <a:rPr sz="1400"/>
                            <a:t>2.898</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18</a:t>
                          </a:r>
                          <a:endParaRPr sz="1400">
                            <a:latin typeface="Cambria Math"/>
                          </a:endParaRPr>
                        </a:p>
                      </a:txBody>
                      <a:tcPr/>
                    </a:tc>
                    <a:tc>
                      <a:txBody>
                        <a:bodyPr/>
                        <a:lstStyle/>
                        <a:p>
                          <a:pPr algn="ctr">
                            <a:defRPr>
                              <a:solidFill>
                                <a:schemeClr val="tx1"/>
                              </a:solidFill>
                            </a:defRPr>
                          </a:pPr>
                          <a:r>
                            <a:rPr sz="1400"/>
                            <a:t>1.330</a:t>
                          </a:r>
                          <a:endParaRPr sz="1400">
                            <a:latin typeface="Cambria Math"/>
                          </a:endParaRPr>
                        </a:p>
                      </a:txBody>
                      <a:tcPr/>
                    </a:tc>
                    <a:tc>
                      <a:txBody>
                        <a:bodyPr/>
                        <a:lstStyle/>
                        <a:p>
                          <a:pPr algn="ctr">
                            <a:defRPr>
                              <a:solidFill>
                                <a:schemeClr val="tx1"/>
                              </a:solidFill>
                            </a:defRPr>
                          </a:pPr>
                          <a:r>
                            <a:rPr sz="1400"/>
                            <a:t>1.734</a:t>
                          </a:r>
                          <a:endParaRPr sz="1400">
                            <a:latin typeface="Cambria Math"/>
                          </a:endParaRPr>
                        </a:p>
                      </a:txBody>
                      <a:tcPr/>
                    </a:tc>
                    <a:tc>
                      <a:txBody>
                        <a:bodyPr/>
                        <a:lstStyle/>
                        <a:p>
                          <a:pPr algn="ctr">
                            <a:defRPr>
                              <a:solidFill>
                                <a:schemeClr val="tx1"/>
                              </a:solidFill>
                            </a:defRPr>
                          </a:pPr>
                          <a:r>
                            <a:rPr sz="1400"/>
                            <a:t>2.101</a:t>
                          </a:r>
                          <a:endParaRPr sz="1400">
                            <a:latin typeface="Cambria Math"/>
                          </a:endParaRPr>
                        </a:p>
                      </a:txBody>
                      <a:tcPr/>
                    </a:tc>
                    <a:tc>
                      <a:txBody>
                        <a:bodyPr/>
                        <a:lstStyle/>
                        <a:p>
                          <a:pPr algn="ctr">
                            <a:defRPr>
                              <a:solidFill>
                                <a:schemeClr val="tx1"/>
                              </a:solidFill>
                            </a:defRPr>
                          </a:pPr>
                          <a:r>
                            <a:rPr sz="1400"/>
                            <a:t>2.552</a:t>
                          </a:r>
                          <a:endParaRPr sz="1400">
                            <a:latin typeface="Cambria Math"/>
                          </a:endParaRPr>
                        </a:p>
                      </a:txBody>
                      <a:tcPr/>
                    </a:tc>
                    <a:tc>
                      <a:txBody>
                        <a:bodyPr/>
                        <a:lstStyle/>
                        <a:p>
                          <a:pPr algn="ctr">
                            <a:defRPr>
                              <a:solidFill>
                                <a:schemeClr val="tx1"/>
                              </a:solidFill>
                            </a:defRPr>
                          </a:pPr>
                          <a:r>
                            <a:rPr sz="1400"/>
                            <a:t>2.878</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19</a:t>
                          </a:r>
                          <a:endParaRPr sz="1400">
                            <a:latin typeface="Cambria Math"/>
                          </a:endParaRPr>
                        </a:p>
                      </a:txBody>
                      <a:tcPr/>
                    </a:tc>
                    <a:tc>
                      <a:txBody>
                        <a:bodyPr/>
                        <a:lstStyle/>
                        <a:p>
                          <a:pPr algn="ctr">
                            <a:defRPr>
                              <a:solidFill>
                                <a:schemeClr val="tx1"/>
                              </a:solidFill>
                            </a:defRPr>
                          </a:pPr>
                          <a:r>
                            <a:rPr sz="1400"/>
                            <a:t>1.328</a:t>
                          </a:r>
                          <a:endParaRPr sz="1400">
                            <a:latin typeface="Cambria Math"/>
                          </a:endParaRPr>
                        </a:p>
                      </a:txBody>
                      <a:tcPr/>
                    </a:tc>
                    <a:tc>
                      <a:txBody>
                        <a:bodyPr/>
                        <a:lstStyle/>
                        <a:p>
                          <a:pPr algn="ctr">
                            <a:defRPr>
                              <a:solidFill>
                                <a:schemeClr val="tx1"/>
                              </a:solidFill>
                            </a:defRPr>
                          </a:pPr>
                          <a:r>
                            <a:rPr sz="1400"/>
                            <a:t>1.729</a:t>
                          </a:r>
                          <a:endParaRPr sz="1400">
                            <a:latin typeface="Cambria Math"/>
                          </a:endParaRPr>
                        </a:p>
                      </a:txBody>
                      <a:tcPr/>
                    </a:tc>
                    <a:tc>
                      <a:txBody>
                        <a:bodyPr/>
                        <a:lstStyle/>
                        <a:p>
                          <a:pPr algn="ctr">
                            <a:defRPr>
                              <a:solidFill>
                                <a:schemeClr val="tx1"/>
                              </a:solidFill>
                            </a:defRPr>
                          </a:pPr>
                          <a:r>
                            <a:rPr sz="1400"/>
                            <a:t>2.093</a:t>
                          </a:r>
                          <a:endParaRPr sz="1400">
                            <a:latin typeface="Cambria Math"/>
                          </a:endParaRPr>
                        </a:p>
                      </a:txBody>
                      <a:tcPr/>
                    </a:tc>
                    <a:tc>
                      <a:txBody>
                        <a:bodyPr/>
                        <a:lstStyle/>
                        <a:p>
                          <a:pPr algn="ctr">
                            <a:defRPr>
                              <a:solidFill>
                                <a:schemeClr val="tx1"/>
                              </a:solidFill>
                            </a:defRPr>
                          </a:pPr>
                          <a:r>
                            <a:rPr sz="1400"/>
                            <a:t>2.539</a:t>
                          </a:r>
                          <a:endParaRPr sz="1400">
                            <a:latin typeface="Cambria Math"/>
                          </a:endParaRPr>
                        </a:p>
                      </a:txBody>
                      <a:tcPr/>
                    </a:tc>
                    <a:tc>
                      <a:txBody>
                        <a:bodyPr/>
                        <a:lstStyle/>
                        <a:p>
                          <a:pPr algn="ctr">
                            <a:defRPr>
                              <a:solidFill>
                                <a:schemeClr val="tx1"/>
                              </a:solidFill>
                            </a:defRPr>
                          </a:pPr>
                          <a:r>
                            <a:rPr sz="1400"/>
                            <a:t>2.861</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20</a:t>
                          </a:r>
                          <a:endParaRPr sz="1400">
                            <a:latin typeface="Cambria Math"/>
                          </a:endParaRPr>
                        </a:p>
                      </a:txBody>
                      <a:tcPr/>
                    </a:tc>
                    <a:tc>
                      <a:txBody>
                        <a:bodyPr/>
                        <a:lstStyle/>
                        <a:p>
                          <a:pPr algn="ctr">
                            <a:defRPr>
                              <a:solidFill>
                                <a:schemeClr val="tx1"/>
                              </a:solidFill>
                            </a:defRPr>
                          </a:pPr>
                          <a:r>
                            <a:rPr sz="1400"/>
                            <a:t>1.325</a:t>
                          </a:r>
                          <a:endParaRPr sz="1400">
                            <a:latin typeface="Cambria Math"/>
                          </a:endParaRPr>
                        </a:p>
                      </a:txBody>
                      <a:tcPr/>
                    </a:tc>
                    <a:tc>
                      <a:txBody>
                        <a:bodyPr/>
                        <a:lstStyle/>
                        <a:p>
                          <a:pPr algn="ctr">
                            <a:defRPr>
                              <a:solidFill>
                                <a:schemeClr val="tx1"/>
                              </a:solidFill>
                            </a:defRPr>
                          </a:pPr>
                          <a:r>
                            <a:rPr sz="1400"/>
                            <a:t>1.725</a:t>
                          </a:r>
                          <a:endParaRPr sz="1400">
                            <a:latin typeface="Cambria Math"/>
                          </a:endParaRPr>
                        </a:p>
                      </a:txBody>
                      <a:tcPr/>
                    </a:tc>
                    <a:tc>
                      <a:txBody>
                        <a:bodyPr/>
                        <a:lstStyle/>
                        <a:p>
                          <a:pPr algn="ctr">
                            <a:defRPr>
                              <a:solidFill>
                                <a:schemeClr val="tx1"/>
                              </a:solidFill>
                            </a:defRPr>
                          </a:pPr>
                          <a:r>
                            <a:rPr sz="1400"/>
                            <a:t>2.086</a:t>
                          </a:r>
                          <a:endParaRPr sz="1400">
                            <a:latin typeface="Cambria Math"/>
                          </a:endParaRPr>
                        </a:p>
                      </a:txBody>
                      <a:tcPr/>
                    </a:tc>
                    <a:tc>
                      <a:txBody>
                        <a:bodyPr/>
                        <a:lstStyle/>
                        <a:p>
                          <a:pPr algn="ctr">
                            <a:defRPr>
                              <a:solidFill>
                                <a:schemeClr val="tx1"/>
                              </a:solidFill>
                            </a:defRPr>
                          </a:pPr>
                          <a:r>
                            <a:rPr sz="1400"/>
                            <a:t>2.528</a:t>
                          </a:r>
                          <a:endParaRPr sz="1400">
                            <a:latin typeface="Cambria Math"/>
                          </a:endParaRPr>
                        </a:p>
                      </a:txBody>
                      <a:tcPr/>
                    </a:tc>
                    <a:tc>
                      <a:txBody>
                        <a:bodyPr/>
                        <a:lstStyle/>
                        <a:p>
                          <a:pPr algn="ctr">
                            <a:defRPr>
                              <a:solidFill>
                                <a:schemeClr val="tx1"/>
                              </a:solidFill>
                            </a:defRPr>
                          </a:pPr>
                          <a:r>
                            <a:rPr sz="1400" dirty="0"/>
                            <a:t>2.845</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esents critical values for different degrees of freedom (df) and significance levels.  &#10;&#10;A statistical table showing degrees of freedom (df) as 15, with corresponding critical values for significance levels: 0.200 is 1.341, 0.100 is 1.753, 0.050 is 2.131, 0.020 is 2.602, and 0.010 is 2.947&#10;&#10;A statistical table showing degrees of freedom (df) as 16, with corresponding critical values for significance levels: 0.200 is 1.337, 0.100 is 1.746, 0.050 is 2.120, 0.020 is 2.583, and 0.010 is 2.921&#10;&#10;A statistical table showing degrees of freedom (df) as 17, with corresponding critical values for significance levels: 0.200 is 1.333, 0.100 is 1.740, 0.050 is 2.110, 0.020 is 2.567, and 0.010 is 2.898&#10;&#10;A statistical table showing degrees of freedom (df) as 18, with corresponding critical values for significance levels: 0.200 is 1.330, 0.100 is 1.734, 0.050 is 2.101, 0.020 is 2.552, and 0.010 is 2.878&#10;&#10;A statistical table showing degrees of freedom (df) as 19, with corresponding critical values for significance levels: 0.200 is 1.328, 0.100 is 1.729, 0.050 is 2.093, 0.020 is 2.539, and 0.010 is 2.861&#10;&#10;A statistical table showing degrees of freedom (df) as 20, with corresponding critical values for significance levels: 0.200 is 1.325, 0.100 is 1.725, 0.050 is 2.086, 0.020 is 2.528, and 0.010 is 2.845&#10;&#10;&#10;For example, for df equals to 17 and a significance level of 0.200, the critical value is 1.333 (highlighted).&#10;"/>
              <p:cNvGraphicFramePr>
                <a:graphicFrameLocks noGrp="1"/>
              </p:cNvGraphicFramePr>
              <p:nvPr>
                <p:ph type="tbl" sz="quarter" idx="10"/>
                <p:extLst>
                  <p:ext uri="{D42A27DB-BD31-4B8C-83A1-F6EECF244321}">
                    <p14:modId xmlns:p14="http://schemas.microsoft.com/office/powerpoint/2010/main" val="2846809301"/>
                  </p:ext>
                </p:extLst>
              </p:nvPr>
            </p:nvGraphicFramePr>
            <p:xfrm>
              <a:off x="457200" y="2472944"/>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1639" r="-501333" b="-603279"/>
                          </a:stretch>
                        </a:blipFill>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15</a:t>
                          </a:r>
                          <a:endParaRPr sz="1400">
                            <a:latin typeface="Cambria Math"/>
                          </a:endParaRPr>
                        </a:p>
                      </a:txBody>
                      <a:tcPr/>
                    </a:tc>
                    <a:tc>
                      <a:txBody>
                        <a:bodyPr/>
                        <a:lstStyle/>
                        <a:p>
                          <a:pPr algn="ctr">
                            <a:defRPr>
                              <a:solidFill>
                                <a:schemeClr val="tx1"/>
                              </a:solidFill>
                            </a:defRPr>
                          </a:pPr>
                          <a:r>
                            <a:rPr sz="1400"/>
                            <a:t>1.341</a:t>
                          </a:r>
                          <a:endParaRPr sz="1400">
                            <a:latin typeface="Cambria Math"/>
                          </a:endParaRPr>
                        </a:p>
                      </a:txBody>
                      <a:tcPr/>
                    </a:tc>
                    <a:tc>
                      <a:txBody>
                        <a:bodyPr/>
                        <a:lstStyle/>
                        <a:p>
                          <a:pPr algn="ctr">
                            <a:defRPr>
                              <a:solidFill>
                                <a:schemeClr val="tx1"/>
                              </a:solidFill>
                            </a:defRPr>
                          </a:pPr>
                          <a:r>
                            <a:rPr sz="1400" dirty="0"/>
                            <a:t>1.753</a:t>
                          </a:r>
                          <a:endParaRPr sz="1400" dirty="0">
                            <a:latin typeface="Cambria Math"/>
                          </a:endParaRPr>
                        </a:p>
                      </a:txBody>
                      <a:tcPr/>
                    </a:tc>
                    <a:tc>
                      <a:txBody>
                        <a:bodyPr/>
                        <a:lstStyle/>
                        <a:p>
                          <a:pPr algn="ctr">
                            <a:defRPr>
                              <a:solidFill>
                                <a:schemeClr val="tx1"/>
                              </a:solidFill>
                            </a:defRPr>
                          </a:pPr>
                          <a:r>
                            <a:rPr sz="1400"/>
                            <a:t>2.131</a:t>
                          </a:r>
                          <a:endParaRPr sz="1400">
                            <a:latin typeface="Cambria Math"/>
                          </a:endParaRPr>
                        </a:p>
                      </a:txBody>
                      <a:tcPr/>
                    </a:tc>
                    <a:tc>
                      <a:txBody>
                        <a:bodyPr/>
                        <a:lstStyle/>
                        <a:p>
                          <a:pPr algn="ctr">
                            <a:defRPr>
                              <a:solidFill>
                                <a:schemeClr val="tx1"/>
                              </a:solidFill>
                            </a:defRPr>
                          </a:pPr>
                          <a:r>
                            <a:rPr sz="1400"/>
                            <a:t>2.602</a:t>
                          </a:r>
                          <a:endParaRPr sz="1400">
                            <a:latin typeface="Cambria Math"/>
                          </a:endParaRPr>
                        </a:p>
                      </a:txBody>
                      <a:tcPr/>
                    </a:tc>
                    <a:tc>
                      <a:txBody>
                        <a:bodyPr/>
                        <a:lstStyle/>
                        <a:p>
                          <a:pPr algn="ctr">
                            <a:defRPr>
                              <a:solidFill>
                                <a:schemeClr val="tx1"/>
                              </a:solidFill>
                            </a:defRPr>
                          </a:pPr>
                          <a:r>
                            <a:rPr sz="1400" dirty="0"/>
                            <a:t>2.947</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16</a:t>
                          </a:r>
                          <a:endParaRPr sz="1400">
                            <a:latin typeface="Cambria Math"/>
                          </a:endParaRPr>
                        </a:p>
                      </a:txBody>
                      <a:tcPr/>
                    </a:tc>
                    <a:tc>
                      <a:txBody>
                        <a:bodyPr/>
                        <a:lstStyle/>
                        <a:p>
                          <a:pPr algn="ctr">
                            <a:defRPr>
                              <a:solidFill>
                                <a:schemeClr val="tx1"/>
                              </a:solidFill>
                            </a:defRPr>
                          </a:pPr>
                          <a:r>
                            <a:rPr sz="1400"/>
                            <a:t>1.337</a:t>
                          </a:r>
                          <a:endParaRPr sz="1400">
                            <a:latin typeface="Cambria Math"/>
                          </a:endParaRPr>
                        </a:p>
                      </a:txBody>
                      <a:tcPr/>
                    </a:tc>
                    <a:tc>
                      <a:txBody>
                        <a:bodyPr/>
                        <a:lstStyle/>
                        <a:p>
                          <a:pPr algn="ctr">
                            <a:defRPr>
                              <a:solidFill>
                                <a:schemeClr val="tx1"/>
                              </a:solidFill>
                            </a:defRPr>
                          </a:pPr>
                          <a:r>
                            <a:rPr sz="1400"/>
                            <a:t>1.746</a:t>
                          </a:r>
                          <a:endParaRPr sz="1400">
                            <a:latin typeface="Cambria Math"/>
                          </a:endParaRPr>
                        </a:p>
                      </a:txBody>
                      <a:tcPr/>
                    </a:tc>
                    <a:tc>
                      <a:txBody>
                        <a:bodyPr/>
                        <a:lstStyle/>
                        <a:p>
                          <a:pPr algn="ctr">
                            <a:defRPr>
                              <a:solidFill>
                                <a:schemeClr val="tx1"/>
                              </a:solidFill>
                            </a:defRPr>
                          </a:pPr>
                          <a:r>
                            <a:rPr sz="1400"/>
                            <a:t>2.120</a:t>
                          </a:r>
                          <a:endParaRPr sz="1400">
                            <a:latin typeface="Cambria Math"/>
                          </a:endParaRPr>
                        </a:p>
                      </a:txBody>
                      <a:tcPr/>
                    </a:tc>
                    <a:tc>
                      <a:txBody>
                        <a:bodyPr/>
                        <a:lstStyle/>
                        <a:p>
                          <a:pPr algn="ctr">
                            <a:defRPr>
                              <a:solidFill>
                                <a:schemeClr val="tx1"/>
                              </a:solidFill>
                            </a:defRPr>
                          </a:pPr>
                          <a:r>
                            <a:rPr sz="1400"/>
                            <a:t>2.583</a:t>
                          </a:r>
                          <a:endParaRPr sz="1400">
                            <a:latin typeface="Cambria Math"/>
                          </a:endParaRPr>
                        </a:p>
                      </a:txBody>
                      <a:tcPr/>
                    </a:tc>
                    <a:tc>
                      <a:txBody>
                        <a:bodyPr/>
                        <a:lstStyle/>
                        <a:p>
                          <a:pPr algn="ctr">
                            <a:defRPr>
                              <a:solidFill>
                                <a:schemeClr val="tx1"/>
                              </a:solidFill>
                            </a:defRPr>
                          </a:pPr>
                          <a:r>
                            <a:rPr sz="1400"/>
                            <a:t>2.921</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17</a:t>
                          </a:r>
                          <a:endParaRPr sz="1400">
                            <a:latin typeface="Cambria Math"/>
                          </a:endParaRPr>
                        </a:p>
                      </a:txBody>
                      <a:tcPr/>
                    </a:tc>
                    <a:tc>
                      <a:txBody>
                        <a:bodyPr/>
                        <a:lstStyle/>
                        <a:p>
                          <a:pPr algn="ctr">
                            <a:defRPr sz="1400">
                              <a:solidFill>
                                <a:schemeClr val="tx1"/>
                              </a:solidFill>
                            </a:defRPr>
                          </a:pPr>
                          <a:r>
                            <a:rPr sz="1400">
                              <a:highlight>
                                <a:srgbClr val="FFFF00"/>
                              </a:highlight>
                            </a:rPr>
                            <a:t>1.333</a:t>
                          </a:r>
                          <a:endParaRPr sz="1400">
                            <a:highlight>
                              <a:srgbClr val="FFFF00"/>
                            </a:highlight>
                            <a:latin typeface="Cambria Math"/>
                          </a:endParaRPr>
                        </a:p>
                      </a:txBody>
                      <a:tcPr/>
                    </a:tc>
                    <a:tc>
                      <a:txBody>
                        <a:bodyPr/>
                        <a:lstStyle/>
                        <a:p>
                          <a:pPr algn="ctr">
                            <a:defRPr>
                              <a:solidFill>
                                <a:schemeClr val="tx1"/>
                              </a:solidFill>
                            </a:defRPr>
                          </a:pPr>
                          <a:r>
                            <a:rPr sz="1400"/>
                            <a:t>1.740</a:t>
                          </a:r>
                          <a:endParaRPr sz="1400">
                            <a:latin typeface="Cambria Math"/>
                          </a:endParaRPr>
                        </a:p>
                      </a:txBody>
                      <a:tcPr/>
                    </a:tc>
                    <a:tc>
                      <a:txBody>
                        <a:bodyPr/>
                        <a:lstStyle/>
                        <a:p>
                          <a:pPr algn="ctr">
                            <a:defRPr>
                              <a:solidFill>
                                <a:schemeClr val="tx1"/>
                              </a:solidFill>
                            </a:defRPr>
                          </a:pPr>
                          <a:r>
                            <a:rPr sz="1400"/>
                            <a:t>2.110</a:t>
                          </a:r>
                          <a:endParaRPr sz="1400">
                            <a:latin typeface="Cambria Math"/>
                          </a:endParaRPr>
                        </a:p>
                      </a:txBody>
                      <a:tcPr/>
                    </a:tc>
                    <a:tc>
                      <a:txBody>
                        <a:bodyPr/>
                        <a:lstStyle/>
                        <a:p>
                          <a:pPr algn="ctr">
                            <a:defRPr>
                              <a:solidFill>
                                <a:schemeClr val="tx1"/>
                              </a:solidFill>
                            </a:defRPr>
                          </a:pPr>
                          <a:r>
                            <a:rPr sz="1400"/>
                            <a:t>2.567</a:t>
                          </a:r>
                          <a:endParaRPr sz="1400">
                            <a:latin typeface="Cambria Math"/>
                          </a:endParaRPr>
                        </a:p>
                      </a:txBody>
                      <a:tcPr/>
                    </a:tc>
                    <a:tc>
                      <a:txBody>
                        <a:bodyPr/>
                        <a:lstStyle/>
                        <a:p>
                          <a:pPr algn="ctr">
                            <a:defRPr>
                              <a:solidFill>
                                <a:schemeClr val="tx1"/>
                              </a:solidFill>
                            </a:defRPr>
                          </a:pPr>
                          <a:r>
                            <a:rPr sz="1400"/>
                            <a:t>2.898</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18</a:t>
                          </a:r>
                          <a:endParaRPr sz="1400">
                            <a:latin typeface="Cambria Math"/>
                          </a:endParaRPr>
                        </a:p>
                      </a:txBody>
                      <a:tcPr/>
                    </a:tc>
                    <a:tc>
                      <a:txBody>
                        <a:bodyPr/>
                        <a:lstStyle/>
                        <a:p>
                          <a:pPr algn="ctr">
                            <a:defRPr>
                              <a:solidFill>
                                <a:schemeClr val="tx1"/>
                              </a:solidFill>
                            </a:defRPr>
                          </a:pPr>
                          <a:r>
                            <a:rPr sz="1400"/>
                            <a:t>1.330</a:t>
                          </a:r>
                          <a:endParaRPr sz="1400">
                            <a:latin typeface="Cambria Math"/>
                          </a:endParaRPr>
                        </a:p>
                      </a:txBody>
                      <a:tcPr/>
                    </a:tc>
                    <a:tc>
                      <a:txBody>
                        <a:bodyPr/>
                        <a:lstStyle/>
                        <a:p>
                          <a:pPr algn="ctr">
                            <a:defRPr>
                              <a:solidFill>
                                <a:schemeClr val="tx1"/>
                              </a:solidFill>
                            </a:defRPr>
                          </a:pPr>
                          <a:r>
                            <a:rPr sz="1400"/>
                            <a:t>1.734</a:t>
                          </a:r>
                          <a:endParaRPr sz="1400">
                            <a:latin typeface="Cambria Math"/>
                          </a:endParaRPr>
                        </a:p>
                      </a:txBody>
                      <a:tcPr/>
                    </a:tc>
                    <a:tc>
                      <a:txBody>
                        <a:bodyPr/>
                        <a:lstStyle/>
                        <a:p>
                          <a:pPr algn="ctr">
                            <a:defRPr>
                              <a:solidFill>
                                <a:schemeClr val="tx1"/>
                              </a:solidFill>
                            </a:defRPr>
                          </a:pPr>
                          <a:r>
                            <a:rPr sz="1400"/>
                            <a:t>2.101</a:t>
                          </a:r>
                          <a:endParaRPr sz="1400">
                            <a:latin typeface="Cambria Math"/>
                          </a:endParaRPr>
                        </a:p>
                      </a:txBody>
                      <a:tcPr/>
                    </a:tc>
                    <a:tc>
                      <a:txBody>
                        <a:bodyPr/>
                        <a:lstStyle/>
                        <a:p>
                          <a:pPr algn="ctr">
                            <a:defRPr>
                              <a:solidFill>
                                <a:schemeClr val="tx1"/>
                              </a:solidFill>
                            </a:defRPr>
                          </a:pPr>
                          <a:r>
                            <a:rPr sz="1400"/>
                            <a:t>2.552</a:t>
                          </a:r>
                          <a:endParaRPr sz="1400">
                            <a:latin typeface="Cambria Math"/>
                          </a:endParaRPr>
                        </a:p>
                      </a:txBody>
                      <a:tcPr/>
                    </a:tc>
                    <a:tc>
                      <a:txBody>
                        <a:bodyPr/>
                        <a:lstStyle/>
                        <a:p>
                          <a:pPr algn="ctr">
                            <a:defRPr>
                              <a:solidFill>
                                <a:schemeClr val="tx1"/>
                              </a:solidFill>
                            </a:defRPr>
                          </a:pPr>
                          <a:r>
                            <a:rPr sz="1400"/>
                            <a:t>2.878</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19</a:t>
                          </a:r>
                          <a:endParaRPr sz="1400">
                            <a:latin typeface="Cambria Math"/>
                          </a:endParaRPr>
                        </a:p>
                      </a:txBody>
                      <a:tcPr/>
                    </a:tc>
                    <a:tc>
                      <a:txBody>
                        <a:bodyPr/>
                        <a:lstStyle/>
                        <a:p>
                          <a:pPr algn="ctr">
                            <a:defRPr>
                              <a:solidFill>
                                <a:schemeClr val="tx1"/>
                              </a:solidFill>
                            </a:defRPr>
                          </a:pPr>
                          <a:r>
                            <a:rPr sz="1400"/>
                            <a:t>1.328</a:t>
                          </a:r>
                          <a:endParaRPr sz="1400">
                            <a:latin typeface="Cambria Math"/>
                          </a:endParaRPr>
                        </a:p>
                      </a:txBody>
                      <a:tcPr/>
                    </a:tc>
                    <a:tc>
                      <a:txBody>
                        <a:bodyPr/>
                        <a:lstStyle/>
                        <a:p>
                          <a:pPr algn="ctr">
                            <a:defRPr>
                              <a:solidFill>
                                <a:schemeClr val="tx1"/>
                              </a:solidFill>
                            </a:defRPr>
                          </a:pPr>
                          <a:r>
                            <a:rPr sz="1400"/>
                            <a:t>1.729</a:t>
                          </a:r>
                          <a:endParaRPr sz="1400">
                            <a:latin typeface="Cambria Math"/>
                          </a:endParaRPr>
                        </a:p>
                      </a:txBody>
                      <a:tcPr/>
                    </a:tc>
                    <a:tc>
                      <a:txBody>
                        <a:bodyPr/>
                        <a:lstStyle/>
                        <a:p>
                          <a:pPr algn="ctr">
                            <a:defRPr>
                              <a:solidFill>
                                <a:schemeClr val="tx1"/>
                              </a:solidFill>
                            </a:defRPr>
                          </a:pPr>
                          <a:r>
                            <a:rPr sz="1400"/>
                            <a:t>2.093</a:t>
                          </a:r>
                          <a:endParaRPr sz="1400">
                            <a:latin typeface="Cambria Math"/>
                          </a:endParaRPr>
                        </a:p>
                      </a:txBody>
                      <a:tcPr/>
                    </a:tc>
                    <a:tc>
                      <a:txBody>
                        <a:bodyPr/>
                        <a:lstStyle/>
                        <a:p>
                          <a:pPr algn="ctr">
                            <a:defRPr>
                              <a:solidFill>
                                <a:schemeClr val="tx1"/>
                              </a:solidFill>
                            </a:defRPr>
                          </a:pPr>
                          <a:r>
                            <a:rPr sz="1400"/>
                            <a:t>2.539</a:t>
                          </a:r>
                          <a:endParaRPr sz="1400">
                            <a:latin typeface="Cambria Math"/>
                          </a:endParaRPr>
                        </a:p>
                      </a:txBody>
                      <a:tcPr/>
                    </a:tc>
                    <a:tc>
                      <a:txBody>
                        <a:bodyPr/>
                        <a:lstStyle/>
                        <a:p>
                          <a:pPr algn="ctr">
                            <a:defRPr>
                              <a:solidFill>
                                <a:schemeClr val="tx1"/>
                              </a:solidFill>
                            </a:defRPr>
                          </a:pPr>
                          <a:r>
                            <a:rPr sz="1400"/>
                            <a:t>2.861</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20</a:t>
                          </a:r>
                          <a:endParaRPr sz="1400">
                            <a:latin typeface="Cambria Math"/>
                          </a:endParaRPr>
                        </a:p>
                      </a:txBody>
                      <a:tcPr/>
                    </a:tc>
                    <a:tc>
                      <a:txBody>
                        <a:bodyPr/>
                        <a:lstStyle/>
                        <a:p>
                          <a:pPr algn="ctr">
                            <a:defRPr>
                              <a:solidFill>
                                <a:schemeClr val="tx1"/>
                              </a:solidFill>
                            </a:defRPr>
                          </a:pPr>
                          <a:r>
                            <a:rPr sz="1400"/>
                            <a:t>1.325</a:t>
                          </a:r>
                          <a:endParaRPr sz="1400">
                            <a:latin typeface="Cambria Math"/>
                          </a:endParaRPr>
                        </a:p>
                      </a:txBody>
                      <a:tcPr/>
                    </a:tc>
                    <a:tc>
                      <a:txBody>
                        <a:bodyPr/>
                        <a:lstStyle/>
                        <a:p>
                          <a:pPr algn="ctr">
                            <a:defRPr>
                              <a:solidFill>
                                <a:schemeClr val="tx1"/>
                              </a:solidFill>
                            </a:defRPr>
                          </a:pPr>
                          <a:r>
                            <a:rPr sz="1400"/>
                            <a:t>1.725</a:t>
                          </a:r>
                          <a:endParaRPr sz="1400">
                            <a:latin typeface="Cambria Math"/>
                          </a:endParaRPr>
                        </a:p>
                      </a:txBody>
                      <a:tcPr/>
                    </a:tc>
                    <a:tc>
                      <a:txBody>
                        <a:bodyPr/>
                        <a:lstStyle/>
                        <a:p>
                          <a:pPr algn="ctr">
                            <a:defRPr>
                              <a:solidFill>
                                <a:schemeClr val="tx1"/>
                              </a:solidFill>
                            </a:defRPr>
                          </a:pPr>
                          <a:r>
                            <a:rPr sz="1400"/>
                            <a:t>2.086</a:t>
                          </a:r>
                          <a:endParaRPr sz="1400">
                            <a:latin typeface="Cambria Math"/>
                          </a:endParaRPr>
                        </a:p>
                      </a:txBody>
                      <a:tcPr/>
                    </a:tc>
                    <a:tc>
                      <a:txBody>
                        <a:bodyPr/>
                        <a:lstStyle/>
                        <a:p>
                          <a:pPr algn="ctr">
                            <a:defRPr>
                              <a:solidFill>
                                <a:schemeClr val="tx1"/>
                              </a:solidFill>
                            </a:defRPr>
                          </a:pPr>
                          <a:r>
                            <a:rPr sz="1400"/>
                            <a:t>2.528</a:t>
                          </a:r>
                          <a:endParaRPr sz="1400">
                            <a:latin typeface="Cambria Math"/>
                          </a:endParaRPr>
                        </a:p>
                      </a:txBody>
                      <a:tcPr/>
                    </a:tc>
                    <a:tc>
                      <a:txBody>
                        <a:bodyPr/>
                        <a:lstStyle/>
                        <a:p>
                          <a:pPr algn="ctr">
                            <a:defRPr>
                              <a:solidFill>
                                <a:schemeClr val="tx1"/>
                              </a:solidFill>
                            </a:defRPr>
                          </a:pPr>
                          <a:r>
                            <a:rPr sz="1400" dirty="0"/>
                            <a:t>2.845</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a:t>
            </a:r>
            <a:r>
              <a:rPr lang="en-US" baseline="-25000" dirty="0"/>
              <a:t>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TI-83/84 Plus:</a:t>
                </a:r>
              </a:p>
              <a:p>
                <a:pPr>
                  <a:defRPr sz="2800"/>
                </a:pPr>
                <a:r>
                  <a:rPr sz="2800" dirty="0"/>
                  <a:t>From the </a:t>
                </a:r>
                <a:r>
                  <a:rPr sz="2800" b="1" dirty="0"/>
                  <a:t>DISTR</a:t>
                </a:r>
                <a:r>
                  <a:rPr sz="2800" dirty="0"/>
                  <a:t> menu, choose </a:t>
                </a:r>
                <a:r>
                  <a:rPr sz="2800" b="1" dirty="0" err="1"/>
                  <a:t>invT</a:t>
                </a:r>
                <a:r>
                  <a:rPr sz="2800" dirty="0"/>
                  <a:t> which will have the format </a:t>
                </a:r>
                <a:r>
                  <a:rPr sz="2800" dirty="0" err="1"/>
                  <a:t>invT</a:t>
                </a:r>
                <a:r>
                  <a:rPr sz="2800" dirty="0"/>
                  <a:t>(</a:t>
                </a:r>
                <a:r>
                  <a:rPr sz="2800" b="1" dirty="0"/>
                  <a:t>area to the left of t</a:t>
                </a:r>
                <a:r>
                  <a:rPr sz="2800" dirty="0"/>
                  <a:t>, </a:t>
                </a:r>
                <a:r>
                  <a:rPr sz="2800" b="1" dirty="0" err="1"/>
                  <a:t>df</a:t>
                </a:r>
                <a:r>
                  <a:rPr sz="2800" dirty="0"/>
                  <a:t>). At this point you have two options for how to input the statistics. The first option is to subtract to find the area to the left of</a:t>
                </a:r>
                <a:r>
                  <a:rPr lang="en-US" sz="2800" dirty="0"/>
                  <a:t> </a:t>
                </a:r>
                <a:r>
                  <a:rPr lang="en-US" i="1" dirty="0"/>
                  <a:t>t</a:t>
                </a:r>
                <a:r>
                  <a:rPr sz="2800" dirty="0"/>
                  <a:t>. The second option is to enter the area as given and use the symmetric property of the </a:t>
                </a:r>
                <a:r>
                  <a:rPr lang="en-US" i="1" dirty="0"/>
                  <a:t>t </a:t>
                </a:r>
                <a:r>
                  <a:rPr sz="2800" dirty="0"/>
                  <a:t>-distribution to find the solution. We will show the second option here. Hence, we enter </a:t>
                </a:r>
                <a:r>
                  <a:rPr sz="2800" b="1" dirty="0" err="1"/>
                  <a:t>invT</a:t>
                </a:r>
                <a:r>
                  <a:rPr sz="2800" b="1" dirty="0"/>
                  <a:t>(0.10, 17)</a:t>
                </a:r>
                <a:r>
                  <a:rPr sz="2800" dirty="0"/>
                  <a:t> and the calculator returns the value of</a:t>
                </a:r>
                <a:r>
                  <a:rPr lang="en-US" sz="2800" dirty="0"/>
                  <a:t> </a:t>
                </a:r>
                <a:r>
                  <a:rPr lang="en-US" i="1" dirty="0"/>
                  <a:t>t</a:t>
                </a:r>
                <a14:m>
                  <m:oMath xmlns:m="http://schemas.openxmlformats.org/officeDocument/2006/math">
                    <m:r>
                      <a:rPr>
                        <a:latin typeface="Cambria Math" panose="02040503050406030204" pitchFamily="18" charset="0"/>
                      </a:rPr>
                      <m:t>≈−1.333</m:t>
                    </m:r>
                  </m:oMath>
                </a14:m>
                <a:r>
                  <a:rPr sz="2800" dirty="0"/>
                  <a:t>. We then use the symmetric property of the </a:t>
                </a:r>
                <a:r>
                  <a:rPr lang="en-US" i="1" dirty="0"/>
                  <a:t>t </a:t>
                </a:r>
                <a:r>
                  <a:rPr sz="2800" dirty="0"/>
                  <a:t>-distribution to switch the sign and obtain the correct solution</a:t>
                </a:r>
                <a:r>
                  <a:rPr lang="en-US" sz="2800" dirty="0"/>
                  <a:t> </a:t>
                </a:r>
                <a:r>
                  <a:rPr lang="en-US" i="1" dirty="0"/>
                  <a:t>t </a:t>
                </a:r>
                <a14:m>
                  <m:oMath xmlns:m="http://schemas.openxmlformats.org/officeDocument/2006/math">
                    <m:r>
                      <a:rPr>
                        <a:latin typeface="Cambria Math" panose="02040503050406030204" pitchFamily="18" charset="0"/>
                      </a:rPr>
                      <m:t>≈1.333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222"/>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8.2.3 Finding the Value of </a:t>
            </a:r>
            <a:r>
              <a:rPr i="1" dirty="0"/>
              <a:t>t</a:t>
            </a:r>
            <a:r>
              <a:rPr dirty="0"/>
              <a:t> Given the Area to the Right</a:t>
            </a:r>
            <a:r>
              <a:rPr lang="en-US" baseline="-25000" dirty="0"/>
              <a:t>6</a:t>
            </a:r>
            <a:endParaRPr dirty="0"/>
          </a:p>
        </p:txBody>
      </p:sp>
      <p:pic>
        <p:nvPicPr>
          <p:cNvPr id="5" name="Content Placeholder 4" descr="A calculator screenshot showing the symmetric property of the t-distribution as invT(0.10, 17). The result is displayed on the second line to be  negative .33337939 .">
            <a:extLst>
              <a:ext uri="{FF2B5EF4-FFF2-40B4-BE49-F238E27FC236}">
                <a16:creationId xmlns:a16="http://schemas.microsoft.com/office/drawing/2014/main" id="{E4BA4BF5-DEB0-4AF9-8855-9FB6F524F84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8.2.4: Finding the Value of </a:t>
            </a:r>
            <a:r>
              <a:rPr i="1" dirty="0"/>
              <a:t>t</a:t>
            </a:r>
            <a:r>
              <a:rPr dirty="0"/>
              <a:t> Given the Area in Two Tails</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value of </a:t>
            </a:r>
            <a:r>
              <a:rPr lang="en-US" i="1" dirty="0"/>
              <a:t>t </a:t>
            </a:r>
            <a:r>
              <a:rPr sz="2800" dirty="0"/>
              <a:t>for a </a:t>
            </a:r>
            <a:r>
              <a:rPr lang="en-US" i="1" dirty="0"/>
              <a:t>t </a:t>
            </a:r>
            <a:r>
              <a:rPr sz="2800" dirty="0"/>
              <a:t>-distribution with </a:t>
            </a:r>
            <a:r>
              <a:rPr sz="2800" dirty="0">
                <a:latin typeface="Cambria Math"/>
              </a:rPr>
              <a:t>7</a:t>
            </a:r>
            <a:r>
              <a:rPr sz="2800" dirty="0"/>
              <a:t> degrees of freedom such that the area to the left of</a:t>
            </a:r>
          </a:p>
        </p:txBody>
      </p:sp>
      <p:pic>
        <p:nvPicPr>
          <p:cNvPr id="8" name="Picture 7" descr="minus t subscript alpha divided by 2">
            <a:extLst>
              <a:ext uri="{FF2B5EF4-FFF2-40B4-BE49-F238E27FC236}">
                <a16:creationId xmlns:a16="http://schemas.microsoft.com/office/drawing/2014/main" id="{34EE542D-4B76-9DCF-B530-DAE1DCCD3EAC}"/>
              </a:ext>
            </a:extLst>
          </p:cNvPr>
          <p:cNvPicPr>
            <a:picLocks noChangeAspect="1"/>
          </p:cNvPicPr>
          <p:nvPr/>
        </p:nvPicPr>
        <p:blipFill>
          <a:blip r:embed="rId2"/>
          <a:stretch>
            <a:fillRect/>
          </a:stretch>
        </p:blipFill>
        <p:spPr>
          <a:xfrm>
            <a:off x="6477000" y="1492372"/>
            <a:ext cx="644088" cy="470010"/>
          </a:xfrm>
          <a:prstGeom prst="rect">
            <a:avLst/>
          </a:prstGeom>
        </p:spPr>
      </p:pic>
      <p:sp>
        <p:nvSpPr>
          <p:cNvPr id="6" name="TextBox 5">
            <a:extLst>
              <a:ext uri="{FF2B5EF4-FFF2-40B4-BE49-F238E27FC236}">
                <a16:creationId xmlns:a16="http://schemas.microsoft.com/office/drawing/2014/main" id="{C38E72E3-26F9-7184-9D37-6EBB34928432}"/>
              </a:ext>
            </a:extLst>
          </p:cNvPr>
          <p:cNvSpPr txBox="1"/>
          <p:nvPr/>
        </p:nvSpPr>
        <p:spPr>
          <a:xfrm>
            <a:off x="457200" y="1898980"/>
            <a:ext cx="8229600" cy="523220"/>
          </a:xfrm>
          <a:prstGeom prst="rect">
            <a:avLst/>
          </a:prstGeom>
          <a:noFill/>
        </p:spPr>
        <p:txBody>
          <a:bodyPr wrap="square">
            <a:spAutoFit/>
          </a:bodyPr>
          <a:lstStyle/>
          <a:p>
            <a:r>
              <a:rPr lang="en-IN" sz="2800" dirty="0"/>
              <a:t>plus the area to the right of</a:t>
            </a:r>
          </a:p>
        </p:txBody>
      </p:sp>
      <p:pic>
        <p:nvPicPr>
          <p:cNvPr id="12" name="Picture 11" descr="t subscript alpha divided by 2">
            <a:extLst>
              <a:ext uri="{FF2B5EF4-FFF2-40B4-BE49-F238E27FC236}">
                <a16:creationId xmlns:a16="http://schemas.microsoft.com/office/drawing/2014/main" id="{043A8DD2-C1A4-2974-6E3C-507ACF40A1D9}"/>
              </a:ext>
            </a:extLst>
          </p:cNvPr>
          <p:cNvPicPr>
            <a:picLocks noChangeAspect="1"/>
          </p:cNvPicPr>
          <p:nvPr/>
        </p:nvPicPr>
        <p:blipFill>
          <a:blip r:embed="rId3"/>
          <a:stretch>
            <a:fillRect/>
          </a:stretch>
        </p:blipFill>
        <p:spPr>
          <a:xfrm>
            <a:off x="4625857" y="1878473"/>
            <a:ext cx="570862" cy="570862"/>
          </a:xfrm>
          <a:prstGeom prst="rect">
            <a:avLst/>
          </a:prstGeom>
        </p:spPr>
      </p:pic>
      <p:sp>
        <p:nvSpPr>
          <p:cNvPr id="10" name="TextBox 9">
            <a:extLst>
              <a:ext uri="{FF2B5EF4-FFF2-40B4-BE49-F238E27FC236}">
                <a16:creationId xmlns:a16="http://schemas.microsoft.com/office/drawing/2014/main" id="{A25BEED9-F4B3-F9FF-0A60-C58AB185141B}"/>
              </a:ext>
            </a:extLst>
          </p:cNvPr>
          <p:cNvSpPr txBox="1"/>
          <p:nvPr/>
        </p:nvSpPr>
        <p:spPr>
          <a:xfrm>
            <a:off x="457200" y="2385185"/>
            <a:ext cx="5638800" cy="523220"/>
          </a:xfrm>
          <a:prstGeom prst="rect">
            <a:avLst/>
          </a:prstGeom>
          <a:noFill/>
        </p:spPr>
        <p:txBody>
          <a:bodyPr wrap="square">
            <a:spAutoFit/>
          </a:bodyPr>
          <a:lstStyle/>
          <a:p>
            <a:r>
              <a:rPr lang="en-US" sz="2800" dirty="0"/>
              <a:t>is 0.02, as shown in the picture.</a:t>
            </a:r>
            <a:endParaRPr lang="en-IN" sz="2800" dirty="0"/>
          </a:p>
        </p:txBody>
      </p:sp>
      <p:pic>
        <p:nvPicPr>
          <p:cNvPr id="4" name="Content Placeholder 4" descr="A  t -distribution curve with a horizontal axis labeled  t  and centered horizontally about  0 . The area under the curve to the left of  negative t with alpha divided by 2 in subscript  is shaded and is labeled  alpha divided by 2. The area under the curve to the right of  negative t with alpha divided by 2 in subscript  is shaded and is also labeled  alpha divided by 2.">
            <a:extLst>
              <a:ext uri="{FF2B5EF4-FFF2-40B4-BE49-F238E27FC236}">
                <a16:creationId xmlns:a16="http://schemas.microsoft.com/office/drawing/2014/main" id="{9D6F3E21-1744-4CFD-9328-85CE40FF8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5500" y="2900729"/>
            <a:ext cx="4953000" cy="30956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pPr>
                  <a:defRPr sz="2800"/>
                </a:pPr>
                <a:r>
                  <a:rPr sz="2800" dirty="0"/>
                  <a:t>This is a two-tailed problem because the given area, </a:t>
                </a:r>
                <a:r>
                  <a:rPr sz="2800" dirty="0">
                    <a:latin typeface="Cambria Math"/>
                  </a:rPr>
                  <a:t>0.02</a:t>
                </a:r>
                <a:r>
                  <a:rPr sz="2800" dirty="0"/>
                  <a:t>, is divided between both sides of the distribution. Note that the areas in the two tails are symmetric because the </a:t>
                </a:r>
                <a14:m>
                  <m:oMath xmlns:m="http://schemas.openxmlformats.org/officeDocument/2006/math">
                    <m:r>
                      <a:rPr>
                        <a:latin typeface="Cambria Math" panose="02040503050406030204" pitchFamily="18" charset="0"/>
                      </a:rPr>
                      <m:t>𝑡</m:t>
                    </m:r>
                  </m:oMath>
                </a14:m>
                <a:r>
                  <a:rPr sz="2800" dirty="0"/>
                  <a:t>-values we are given are equal but have opposite signs.</a:t>
                </a:r>
              </a:p>
              <a:p>
                <a:pPr>
                  <a:defRPr b="1"/>
                </a:pPr>
                <a:r>
                  <a:rPr sz="2800" dirty="0"/>
                  <a:t>Tables:</a:t>
                </a:r>
              </a:p>
              <a:p>
                <a:pPr>
                  <a:defRPr sz="2800"/>
                </a:pPr>
                <a:r>
                  <a:rPr sz="2800" dirty="0"/>
                  <a:t>When looking up the </a:t>
                </a:r>
                <a:r>
                  <a:rPr lang="en-US" i="1" dirty="0"/>
                  <a:t>t </a:t>
                </a:r>
                <a:r>
                  <a:rPr sz="2800" dirty="0"/>
                  <a:t>-value in the table, we simply find the given area in the row labeled "Area in Two Tails" as shown in the following excerpt from the table. So the value of </a:t>
                </a:r>
                <a:r>
                  <a:rPr lang="en-US" i="1" dirty="0"/>
                  <a:t>t </a:t>
                </a:r>
                <a:r>
                  <a:rPr sz="2800" dirty="0"/>
                  <a:t>for a </a:t>
                </a:r>
                <a:r>
                  <a:rPr lang="en-US" sz="2800" i="1" dirty="0"/>
                  <a:t>t </a:t>
                </a:r>
                <a:r>
                  <a:rPr sz="2800" dirty="0"/>
                  <a:t>-distribution with </a:t>
                </a:r>
                <a:r>
                  <a:rPr sz="2800" dirty="0">
                    <a:latin typeface="Cambria Math"/>
                  </a:rPr>
                  <a:t>7</a:t>
                </a:r>
                <a:r>
                  <a:rPr sz="2800" dirty="0"/>
                  <a:t> degrees of freedom such that the total area in the two tails is </a:t>
                </a:r>
                <a:r>
                  <a:rPr sz="2800" dirty="0">
                    <a:latin typeface="Cambria Math"/>
                  </a:rPr>
                  <a:t>0.02</a:t>
                </a:r>
                <a:r>
                  <a:rPr sz="2800" dirty="0"/>
                  <a:t> 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926"/>
                </a:stretch>
              </a:blipFill>
            </p:spPr>
            <p:txBody>
              <a:bodyPr/>
              <a:lstStyle/>
              <a:p>
                <a:r>
                  <a:rPr lang="en-IN">
                    <a:noFill/>
                  </a:rPr>
                  <a:t> </a:t>
                </a:r>
              </a:p>
            </p:txBody>
          </p:sp>
        </mc:Fallback>
      </mc:AlternateContent>
      <p:pic>
        <p:nvPicPr>
          <p:cNvPr id="5" name="Picture 4" descr="t subscript alpha divided by 2 equals to 2.998.">
            <a:extLst>
              <a:ext uri="{FF2B5EF4-FFF2-40B4-BE49-F238E27FC236}">
                <a16:creationId xmlns:a16="http://schemas.microsoft.com/office/drawing/2014/main" id="{7EA1B56F-4B2B-2096-B3E4-8C38CFAB77F6}"/>
              </a:ext>
            </a:extLst>
          </p:cNvPr>
          <p:cNvPicPr>
            <a:picLocks noChangeAspect="1"/>
          </p:cNvPicPr>
          <p:nvPr/>
        </p:nvPicPr>
        <p:blipFill>
          <a:blip r:embed="rId3"/>
          <a:stretch>
            <a:fillRect/>
          </a:stretch>
        </p:blipFill>
        <p:spPr>
          <a:xfrm>
            <a:off x="5791200" y="5366469"/>
            <a:ext cx="1542857" cy="4952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a:t>
            </a:r>
            <a:r>
              <a:rPr lang="en-US" baseline="-25000" dirty="0"/>
              <a:t>3</a:t>
            </a:r>
            <a:endParaRPr dirty="0"/>
          </a:p>
        </p:txBody>
      </p:sp>
      <p:sp>
        <p:nvSpPr>
          <p:cNvPr id="4" name="TextBox 3">
            <a:extLst>
              <a:ext uri="{FF2B5EF4-FFF2-40B4-BE49-F238E27FC236}">
                <a16:creationId xmlns:a16="http://schemas.microsoft.com/office/drawing/2014/main" id="{54E057D1-84D3-0760-2AB1-15E9FF08F802}"/>
              </a:ext>
            </a:extLst>
          </p:cNvPr>
          <p:cNvSpPr txBox="1"/>
          <p:nvPr/>
        </p:nvSpPr>
        <p:spPr>
          <a:xfrm>
            <a:off x="3672840" y="1143000"/>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displays a single row with significance levels: 0.100, 0.050, 0.025, 0.010, and 0.005.">
            <a:extLst>
              <a:ext uri="{FF2B5EF4-FFF2-40B4-BE49-F238E27FC236}">
                <a16:creationId xmlns:a16="http://schemas.microsoft.com/office/drawing/2014/main" id="{B9CE8BDD-B622-1A2B-929F-2590CCD60DD3}"/>
              </a:ext>
            </a:extLst>
          </p:cNvPr>
          <p:cNvGraphicFramePr>
            <a:graphicFrameLocks noGrp="1"/>
          </p:cNvGraphicFramePr>
          <p:nvPr>
            <p:extLst>
              <p:ext uri="{D42A27DB-BD31-4B8C-83A1-F6EECF244321}">
                <p14:modId xmlns:p14="http://schemas.microsoft.com/office/powerpoint/2010/main" val="2280219171"/>
              </p:ext>
            </p:extLst>
          </p:nvPr>
        </p:nvGraphicFramePr>
        <p:xfrm>
          <a:off x="457200" y="1534160"/>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3542227917"/>
                    </a:ext>
                  </a:extLst>
                </a:gridCol>
                <a:gridCol w="1371600">
                  <a:extLst>
                    <a:ext uri="{9D8B030D-6E8A-4147-A177-3AD203B41FA5}">
                      <a16:colId xmlns:a16="http://schemas.microsoft.com/office/drawing/2014/main" val="3606381445"/>
                    </a:ext>
                  </a:extLst>
                </a:gridCol>
                <a:gridCol w="1371600">
                  <a:extLst>
                    <a:ext uri="{9D8B030D-6E8A-4147-A177-3AD203B41FA5}">
                      <a16:colId xmlns:a16="http://schemas.microsoft.com/office/drawing/2014/main" val="2768783542"/>
                    </a:ext>
                  </a:extLst>
                </a:gridCol>
                <a:gridCol w="1371600">
                  <a:extLst>
                    <a:ext uri="{9D8B030D-6E8A-4147-A177-3AD203B41FA5}">
                      <a16:colId xmlns:a16="http://schemas.microsoft.com/office/drawing/2014/main" val="3235983974"/>
                    </a:ext>
                  </a:extLst>
                </a:gridCol>
                <a:gridCol w="1371600">
                  <a:extLst>
                    <a:ext uri="{9D8B030D-6E8A-4147-A177-3AD203B41FA5}">
                      <a16:colId xmlns:a16="http://schemas.microsoft.com/office/drawing/2014/main" val="1480593126"/>
                    </a:ext>
                  </a:extLst>
                </a:gridCol>
                <a:gridCol w="1371600">
                  <a:extLst>
                    <a:ext uri="{9D8B030D-6E8A-4147-A177-3AD203B41FA5}">
                      <a16:colId xmlns:a16="http://schemas.microsoft.com/office/drawing/2014/main" val="2483954817"/>
                    </a:ext>
                  </a:extLst>
                </a:gridCol>
              </a:tblGrid>
              <a:tr h="370840">
                <a:tc>
                  <a:txBody>
                    <a:bodyPr/>
                    <a:lstStyle/>
                    <a:p>
                      <a:pPr algn="ctr">
                        <a:defRPr b="1">
                          <a:solidFill>
                            <a:schemeClr val="tx1"/>
                          </a:solidFill>
                        </a:defRPr>
                      </a:pPr>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0.025</a:t>
                      </a:r>
                      <a:endParaRPr sz="1400">
                        <a:latin typeface="Cambria Math"/>
                      </a:endParaRPr>
                    </a:p>
                  </a:txBody>
                  <a:tcPr/>
                </a:tc>
                <a:tc>
                  <a:txBody>
                    <a:bodyPr/>
                    <a:lstStyle/>
                    <a:p>
                      <a:pPr algn="ctr">
                        <a:defRPr b="1">
                          <a:solidFill>
                            <a:schemeClr val="tx1"/>
                          </a:solidFill>
                        </a:defRPr>
                      </a:pPr>
                      <a:r>
                        <a:rPr sz="1400"/>
                        <a:t>0.010</a:t>
                      </a:r>
                      <a:endParaRPr sz="140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800334958"/>
                  </a:ext>
                </a:extLst>
              </a:tr>
            </a:tbl>
          </a:graphicData>
        </a:graphic>
      </p:graphicFrame>
      <p:sp>
        <p:nvSpPr>
          <p:cNvPr id="5" name="TextBox 4">
            <a:extLst>
              <a:ext uri="{FF2B5EF4-FFF2-40B4-BE49-F238E27FC236}">
                <a16:creationId xmlns:a16="http://schemas.microsoft.com/office/drawing/2014/main" id="{4C71D7AA-FB09-921D-4ED2-48871E0F7EFC}"/>
              </a:ext>
            </a:extLst>
          </p:cNvPr>
          <p:cNvSpPr txBox="1"/>
          <p:nvPr/>
        </p:nvSpPr>
        <p:spPr>
          <a:xfrm>
            <a:off x="3706368" y="2032135"/>
            <a:ext cx="3124200" cy="406265"/>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esents critical values for different degrees of freedom (df) and significance levels.  &#10;&#10;A statistical table showing degrees of freedom (df) as 5, with corresponding critical values for significance levels: 0.200 is 1.476, 0.100 is 2.015, 0.050 is 2.571, 0.020 is 3.365, and 0.010 is 4.032&#10;&#10;A statistical table showing degrees of freedom (df) as 6, with corresponding critical values for significance levels: 0.200 is 1.440, 0.100 is 1.943, 0.050 is 2.447, 0.020 is 3.143, and 0.010 is 3.707&#10;&#10;A statistical table showing degrees of freedom (df) as 7, with corresponding critical values for significance levels: 0.200 is 1.415, 0.100 is 1.895, 0.050 is 2.365, 0.020 is 2.998, and 0.010 is 3.499&#10;&#10;A statistical table showing degrees of freedom (df) as 8, with corresponding critical values for significance levels: 0.200 is 1.397, 0.100 is 1.860, 0.050 is 2.306, 0.020 is 2.896, and 0.010 is 3.355&#10;&#10;A statistical table showing degrees of freedom (df) as 9, with corresponding critical values for significance levels: 0.200 is 1.383, 0.100 is 1.833, 0.050 is 2.262, 0.020 is 2.821, and 0.010 is 3.250&#10;&#10;A statistical table showing degrees of freedom (df) as 10, with corresponding critical values for significance levels: 0.200 is 1.372, 0.100 is 1.812, 0.050 is 2.228, 0.020 is 2.764, and 0.010 is 3.169&#10;&#10;&#10;For instance, at df equals to 7 and a significance level of 0.020, the critical value is 2.998 (highlighted).&#10;"/>
              <p:cNvGraphicFramePr>
                <a:graphicFrameLocks noGrp="1"/>
              </p:cNvGraphicFramePr>
              <p:nvPr>
                <p:ph type="tbl" sz="quarter" idx="10"/>
                <p:extLst>
                  <p:ext uri="{D42A27DB-BD31-4B8C-83A1-F6EECF244321}">
                    <p14:modId xmlns:p14="http://schemas.microsoft.com/office/powerpoint/2010/main" val="3546122350"/>
                  </p:ext>
                </p:extLst>
              </p:nvPr>
            </p:nvGraphicFramePr>
            <p:xfrm>
              <a:off x="457200" y="243840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a:p>
                      </a:txBody>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5</a:t>
                          </a:r>
                          <a:endParaRPr sz="1400">
                            <a:latin typeface="Cambria Math"/>
                          </a:endParaRPr>
                        </a:p>
                      </a:txBody>
                      <a:tcPr/>
                    </a:tc>
                    <a:tc>
                      <a:txBody>
                        <a:bodyPr/>
                        <a:lstStyle/>
                        <a:p>
                          <a:pPr algn="ctr">
                            <a:defRPr>
                              <a:solidFill>
                                <a:schemeClr val="tx1"/>
                              </a:solidFill>
                            </a:defRPr>
                          </a:pPr>
                          <a:r>
                            <a:rPr sz="1400"/>
                            <a:t>1.476</a:t>
                          </a:r>
                          <a:endParaRPr sz="1400">
                            <a:latin typeface="Cambria Math"/>
                          </a:endParaRPr>
                        </a:p>
                      </a:txBody>
                      <a:tcPr/>
                    </a:tc>
                    <a:tc>
                      <a:txBody>
                        <a:bodyPr/>
                        <a:lstStyle/>
                        <a:p>
                          <a:pPr algn="ctr">
                            <a:defRPr>
                              <a:solidFill>
                                <a:schemeClr val="tx1"/>
                              </a:solidFill>
                            </a:defRPr>
                          </a:pPr>
                          <a:r>
                            <a:rPr sz="1400"/>
                            <a:t>2.015</a:t>
                          </a:r>
                          <a:endParaRPr sz="1400">
                            <a:latin typeface="Cambria Math"/>
                          </a:endParaRPr>
                        </a:p>
                      </a:txBody>
                      <a:tcPr/>
                    </a:tc>
                    <a:tc>
                      <a:txBody>
                        <a:bodyPr/>
                        <a:lstStyle/>
                        <a:p>
                          <a:pPr algn="ctr">
                            <a:defRPr>
                              <a:solidFill>
                                <a:schemeClr val="tx1"/>
                              </a:solidFill>
                            </a:defRPr>
                          </a:pPr>
                          <a:r>
                            <a:rPr sz="1400"/>
                            <a:t>2.571</a:t>
                          </a:r>
                          <a:endParaRPr sz="1400">
                            <a:latin typeface="Cambria Math"/>
                          </a:endParaRPr>
                        </a:p>
                      </a:txBody>
                      <a:tcPr/>
                    </a:tc>
                    <a:tc>
                      <a:txBody>
                        <a:bodyPr/>
                        <a:lstStyle/>
                        <a:p>
                          <a:pPr algn="ctr">
                            <a:defRPr>
                              <a:solidFill>
                                <a:schemeClr val="tx1"/>
                              </a:solidFill>
                            </a:defRPr>
                          </a:pPr>
                          <a:r>
                            <a:rPr sz="1400"/>
                            <a:t>3.365</a:t>
                          </a:r>
                          <a:endParaRPr sz="1400">
                            <a:latin typeface="Cambria Math"/>
                          </a:endParaRPr>
                        </a:p>
                      </a:txBody>
                      <a:tcPr/>
                    </a:tc>
                    <a:tc>
                      <a:txBody>
                        <a:bodyPr/>
                        <a:lstStyle/>
                        <a:p>
                          <a:pPr algn="ctr">
                            <a:defRPr>
                              <a:solidFill>
                                <a:schemeClr val="tx1"/>
                              </a:solidFill>
                            </a:defRPr>
                          </a:pPr>
                          <a:r>
                            <a:rPr sz="1400"/>
                            <a:t>4.032</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6</a:t>
                          </a:r>
                          <a:endParaRPr sz="1400">
                            <a:latin typeface="Cambria Math"/>
                          </a:endParaRPr>
                        </a:p>
                      </a:txBody>
                      <a:tcPr/>
                    </a:tc>
                    <a:tc>
                      <a:txBody>
                        <a:bodyPr/>
                        <a:lstStyle/>
                        <a:p>
                          <a:pPr algn="ctr">
                            <a:defRPr>
                              <a:solidFill>
                                <a:schemeClr val="tx1"/>
                              </a:solidFill>
                            </a:defRPr>
                          </a:pPr>
                          <a:r>
                            <a:rPr sz="1400"/>
                            <a:t>1.440</a:t>
                          </a:r>
                          <a:endParaRPr sz="1400">
                            <a:latin typeface="Cambria Math"/>
                          </a:endParaRPr>
                        </a:p>
                      </a:txBody>
                      <a:tcPr/>
                    </a:tc>
                    <a:tc>
                      <a:txBody>
                        <a:bodyPr/>
                        <a:lstStyle/>
                        <a:p>
                          <a:pPr algn="ctr">
                            <a:defRPr>
                              <a:solidFill>
                                <a:schemeClr val="tx1"/>
                              </a:solidFill>
                            </a:defRPr>
                          </a:pPr>
                          <a:r>
                            <a:rPr sz="1400" dirty="0"/>
                            <a:t>1.943</a:t>
                          </a:r>
                          <a:endParaRPr sz="1400" dirty="0">
                            <a:latin typeface="Cambria Math"/>
                          </a:endParaRPr>
                        </a:p>
                      </a:txBody>
                      <a:tcPr/>
                    </a:tc>
                    <a:tc>
                      <a:txBody>
                        <a:bodyPr/>
                        <a:lstStyle/>
                        <a:p>
                          <a:pPr algn="ctr">
                            <a:defRPr>
                              <a:solidFill>
                                <a:schemeClr val="tx1"/>
                              </a:solidFill>
                            </a:defRPr>
                          </a:pPr>
                          <a:r>
                            <a:rPr sz="1400"/>
                            <a:t>2.447</a:t>
                          </a:r>
                          <a:endParaRPr sz="1400">
                            <a:latin typeface="Cambria Math"/>
                          </a:endParaRPr>
                        </a:p>
                      </a:txBody>
                      <a:tcPr/>
                    </a:tc>
                    <a:tc>
                      <a:txBody>
                        <a:bodyPr/>
                        <a:lstStyle/>
                        <a:p>
                          <a:pPr algn="ctr">
                            <a:defRPr>
                              <a:solidFill>
                                <a:schemeClr val="tx1"/>
                              </a:solidFill>
                            </a:defRPr>
                          </a:pPr>
                          <a:r>
                            <a:rPr sz="1400"/>
                            <a:t>3.143</a:t>
                          </a:r>
                          <a:endParaRPr sz="1400">
                            <a:latin typeface="Cambria Math"/>
                          </a:endParaRPr>
                        </a:p>
                      </a:txBody>
                      <a:tcPr/>
                    </a:tc>
                    <a:tc>
                      <a:txBody>
                        <a:bodyPr/>
                        <a:lstStyle/>
                        <a:p>
                          <a:pPr algn="ctr">
                            <a:defRPr>
                              <a:solidFill>
                                <a:schemeClr val="tx1"/>
                              </a:solidFill>
                            </a:defRPr>
                          </a:pPr>
                          <a:r>
                            <a:rPr sz="1400" dirty="0"/>
                            <a:t>3.707</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7</a:t>
                          </a:r>
                          <a:endParaRPr sz="1400">
                            <a:latin typeface="Cambria Math"/>
                          </a:endParaRPr>
                        </a:p>
                      </a:txBody>
                      <a:tcPr/>
                    </a:tc>
                    <a:tc>
                      <a:txBody>
                        <a:bodyPr/>
                        <a:lstStyle/>
                        <a:p>
                          <a:pPr algn="ctr">
                            <a:defRPr>
                              <a:solidFill>
                                <a:schemeClr val="tx1"/>
                              </a:solidFill>
                            </a:defRPr>
                          </a:pPr>
                          <a:r>
                            <a:rPr sz="1400"/>
                            <a:t>1.415</a:t>
                          </a:r>
                          <a:endParaRPr sz="1400">
                            <a:latin typeface="Cambria Math"/>
                          </a:endParaRPr>
                        </a:p>
                      </a:txBody>
                      <a:tcPr/>
                    </a:tc>
                    <a:tc>
                      <a:txBody>
                        <a:bodyPr/>
                        <a:lstStyle/>
                        <a:p>
                          <a:pPr algn="ctr">
                            <a:defRPr>
                              <a:solidFill>
                                <a:schemeClr val="tx1"/>
                              </a:solidFill>
                            </a:defRPr>
                          </a:pPr>
                          <a:r>
                            <a:rPr sz="1400"/>
                            <a:t>1.895</a:t>
                          </a:r>
                          <a:endParaRPr sz="1400">
                            <a:latin typeface="Cambria Math"/>
                          </a:endParaRPr>
                        </a:p>
                      </a:txBody>
                      <a:tcPr/>
                    </a:tc>
                    <a:tc>
                      <a:txBody>
                        <a:bodyPr/>
                        <a:lstStyle/>
                        <a:p>
                          <a:pPr algn="ctr">
                            <a:defRPr>
                              <a:solidFill>
                                <a:schemeClr val="tx1"/>
                              </a:solidFill>
                            </a:defRPr>
                          </a:pPr>
                          <a:r>
                            <a:rPr sz="1400"/>
                            <a:t>2.365</a:t>
                          </a:r>
                          <a:endParaRPr sz="1400">
                            <a:latin typeface="Cambria Math"/>
                          </a:endParaRPr>
                        </a:p>
                      </a:txBody>
                      <a:tcPr/>
                    </a:tc>
                    <a:tc>
                      <a:txBody>
                        <a:bodyPr/>
                        <a:lstStyle/>
                        <a:p>
                          <a:pPr algn="ctr">
                            <a:defRPr sz="1400">
                              <a:solidFill>
                                <a:schemeClr val="tx1"/>
                              </a:solidFill>
                            </a:defRPr>
                          </a:pPr>
                          <a:r>
                            <a:rPr sz="1400">
                              <a:highlight>
                                <a:srgbClr val="FFFF00"/>
                              </a:highlight>
                            </a:rPr>
                            <a:t>2.998</a:t>
                          </a:r>
                          <a:endParaRPr sz="1400">
                            <a:highlight>
                              <a:srgbClr val="FFFF00"/>
                            </a:highlight>
                            <a:latin typeface="Cambria Math"/>
                          </a:endParaRPr>
                        </a:p>
                      </a:txBody>
                      <a:tcPr/>
                    </a:tc>
                    <a:tc>
                      <a:txBody>
                        <a:bodyPr/>
                        <a:lstStyle/>
                        <a:p>
                          <a:pPr algn="ctr">
                            <a:defRPr>
                              <a:solidFill>
                                <a:schemeClr val="tx1"/>
                              </a:solidFill>
                            </a:defRPr>
                          </a:pPr>
                          <a:r>
                            <a:rPr sz="1400"/>
                            <a:t>3.499</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8</a:t>
                          </a:r>
                          <a:endParaRPr sz="1400">
                            <a:latin typeface="Cambria Math"/>
                          </a:endParaRPr>
                        </a:p>
                      </a:txBody>
                      <a:tcPr/>
                    </a:tc>
                    <a:tc>
                      <a:txBody>
                        <a:bodyPr/>
                        <a:lstStyle/>
                        <a:p>
                          <a:pPr algn="ctr">
                            <a:defRPr>
                              <a:solidFill>
                                <a:schemeClr val="tx1"/>
                              </a:solidFill>
                            </a:defRPr>
                          </a:pPr>
                          <a:r>
                            <a:rPr sz="1400"/>
                            <a:t>1.397</a:t>
                          </a:r>
                          <a:endParaRPr sz="1400">
                            <a:latin typeface="Cambria Math"/>
                          </a:endParaRPr>
                        </a:p>
                      </a:txBody>
                      <a:tcPr/>
                    </a:tc>
                    <a:tc>
                      <a:txBody>
                        <a:bodyPr/>
                        <a:lstStyle/>
                        <a:p>
                          <a:pPr algn="ctr">
                            <a:defRPr>
                              <a:solidFill>
                                <a:schemeClr val="tx1"/>
                              </a:solidFill>
                            </a:defRPr>
                          </a:pPr>
                          <a:r>
                            <a:rPr sz="1400"/>
                            <a:t>1.860</a:t>
                          </a:r>
                          <a:endParaRPr sz="1400">
                            <a:latin typeface="Cambria Math"/>
                          </a:endParaRPr>
                        </a:p>
                      </a:txBody>
                      <a:tcPr/>
                    </a:tc>
                    <a:tc>
                      <a:txBody>
                        <a:bodyPr/>
                        <a:lstStyle/>
                        <a:p>
                          <a:pPr algn="ctr">
                            <a:defRPr>
                              <a:solidFill>
                                <a:schemeClr val="tx1"/>
                              </a:solidFill>
                            </a:defRPr>
                          </a:pPr>
                          <a:r>
                            <a:rPr sz="1400" dirty="0"/>
                            <a:t>2.306</a:t>
                          </a:r>
                          <a:endParaRPr sz="1400" dirty="0">
                            <a:latin typeface="Cambria Math"/>
                          </a:endParaRPr>
                        </a:p>
                      </a:txBody>
                      <a:tcPr/>
                    </a:tc>
                    <a:tc>
                      <a:txBody>
                        <a:bodyPr/>
                        <a:lstStyle/>
                        <a:p>
                          <a:pPr algn="ctr">
                            <a:defRPr>
                              <a:solidFill>
                                <a:schemeClr val="tx1"/>
                              </a:solidFill>
                            </a:defRPr>
                          </a:pPr>
                          <a:r>
                            <a:rPr sz="1400"/>
                            <a:t>2.896</a:t>
                          </a:r>
                          <a:endParaRPr sz="1400">
                            <a:latin typeface="Cambria Math"/>
                          </a:endParaRPr>
                        </a:p>
                      </a:txBody>
                      <a:tcPr/>
                    </a:tc>
                    <a:tc>
                      <a:txBody>
                        <a:bodyPr/>
                        <a:lstStyle/>
                        <a:p>
                          <a:pPr algn="ctr">
                            <a:defRPr>
                              <a:solidFill>
                                <a:schemeClr val="tx1"/>
                              </a:solidFill>
                            </a:defRPr>
                          </a:pPr>
                          <a:r>
                            <a:rPr sz="1400"/>
                            <a:t>3.355</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9</a:t>
                          </a:r>
                          <a:endParaRPr sz="1400">
                            <a:latin typeface="Cambria Math"/>
                          </a:endParaRPr>
                        </a:p>
                      </a:txBody>
                      <a:tcPr/>
                    </a:tc>
                    <a:tc>
                      <a:txBody>
                        <a:bodyPr/>
                        <a:lstStyle/>
                        <a:p>
                          <a:pPr algn="ctr">
                            <a:defRPr>
                              <a:solidFill>
                                <a:schemeClr val="tx1"/>
                              </a:solidFill>
                            </a:defRPr>
                          </a:pPr>
                          <a:r>
                            <a:rPr sz="1400"/>
                            <a:t>1.383</a:t>
                          </a:r>
                          <a:endParaRPr sz="1400">
                            <a:latin typeface="Cambria Math"/>
                          </a:endParaRPr>
                        </a:p>
                      </a:txBody>
                      <a:tcPr/>
                    </a:tc>
                    <a:tc>
                      <a:txBody>
                        <a:bodyPr/>
                        <a:lstStyle/>
                        <a:p>
                          <a:pPr algn="ctr">
                            <a:defRPr>
                              <a:solidFill>
                                <a:schemeClr val="tx1"/>
                              </a:solidFill>
                            </a:defRPr>
                          </a:pPr>
                          <a:r>
                            <a:rPr sz="1400"/>
                            <a:t>1.833</a:t>
                          </a:r>
                          <a:endParaRPr sz="1400">
                            <a:latin typeface="Cambria Math"/>
                          </a:endParaRPr>
                        </a:p>
                      </a:txBody>
                      <a:tcPr/>
                    </a:tc>
                    <a:tc>
                      <a:txBody>
                        <a:bodyPr/>
                        <a:lstStyle/>
                        <a:p>
                          <a:pPr algn="ctr">
                            <a:defRPr>
                              <a:solidFill>
                                <a:schemeClr val="tx1"/>
                              </a:solidFill>
                            </a:defRPr>
                          </a:pPr>
                          <a:r>
                            <a:rPr sz="1400"/>
                            <a:t>2.262</a:t>
                          </a:r>
                          <a:endParaRPr sz="1400">
                            <a:latin typeface="Cambria Math"/>
                          </a:endParaRPr>
                        </a:p>
                      </a:txBody>
                      <a:tcPr/>
                    </a:tc>
                    <a:tc>
                      <a:txBody>
                        <a:bodyPr/>
                        <a:lstStyle/>
                        <a:p>
                          <a:pPr algn="ctr">
                            <a:defRPr>
                              <a:solidFill>
                                <a:schemeClr val="tx1"/>
                              </a:solidFill>
                            </a:defRPr>
                          </a:pPr>
                          <a:r>
                            <a:rPr sz="1400"/>
                            <a:t>2.821</a:t>
                          </a:r>
                          <a:endParaRPr sz="1400">
                            <a:latin typeface="Cambria Math"/>
                          </a:endParaRPr>
                        </a:p>
                      </a:txBody>
                      <a:tcPr/>
                    </a:tc>
                    <a:tc>
                      <a:txBody>
                        <a:bodyPr/>
                        <a:lstStyle/>
                        <a:p>
                          <a:pPr algn="ctr">
                            <a:defRPr>
                              <a:solidFill>
                                <a:schemeClr val="tx1"/>
                              </a:solidFill>
                            </a:defRPr>
                          </a:pPr>
                          <a:r>
                            <a:rPr sz="1400"/>
                            <a:t>3.250</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10</a:t>
                          </a:r>
                          <a:endParaRPr sz="1400">
                            <a:latin typeface="Cambria Math"/>
                          </a:endParaRPr>
                        </a:p>
                      </a:txBody>
                      <a:tcPr/>
                    </a:tc>
                    <a:tc>
                      <a:txBody>
                        <a:bodyPr/>
                        <a:lstStyle/>
                        <a:p>
                          <a:pPr algn="ctr">
                            <a:defRPr>
                              <a:solidFill>
                                <a:schemeClr val="tx1"/>
                              </a:solidFill>
                            </a:defRPr>
                          </a:pPr>
                          <a:r>
                            <a:rPr sz="1400"/>
                            <a:t>1.372</a:t>
                          </a:r>
                          <a:endParaRPr sz="1400">
                            <a:latin typeface="Cambria Math"/>
                          </a:endParaRPr>
                        </a:p>
                      </a:txBody>
                      <a:tcPr/>
                    </a:tc>
                    <a:tc>
                      <a:txBody>
                        <a:bodyPr/>
                        <a:lstStyle/>
                        <a:p>
                          <a:pPr algn="ctr">
                            <a:defRPr>
                              <a:solidFill>
                                <a:schemeClr val="tx1"/>
                              </a:solidFill>
                            </a:defRPr>
                          </a:pPr>
                          <a:r>
                            <a:rPr sz="1400"/>
                            <a:t>1.812</a:t>
                          </a:r>
                          <a:endParaRPr sz="1400">
                            <a:latin typeface="Cambria Math"/>
                          </a:endParaRPr>
                        </a:p>
                      </a:txBody>
                      <a:tcPr/>
                    </a:tc>
                    <a:tc>
                      <a:txBody>
                        <a:bodyPr/>
                        <a:lstStyle/>
                        <a:p>
                          <a:pPr algn="ctr">
                            <a:defRPr>
                              <a:solidFill>
                                <a:schemeClr val="tx1"/>
                              </a:solidFill>
                            </a:defRPr>
                          </a:pPr>
                          <a:r>
                            <a:rPr sz="1400"/>
                            <a:t>2.228</a:t>
                          </a:r>
                          <a:endParaRPr sz="1400">
                            <a:latin typeface="Cambria Math"/>
                          </a:endParaRPr>
                        </a:p>
                      </a:txBody>
                      <a:tcPr/>
                    </a:tc>
                    <a:tc>
                      <a:txBody>
                        <a:bodyPr/>
                        <a:lstStyle/>
                        <a:p>
                          <a:pPr algn="ctr">
                            <a:defRPr>
                              <a:solidFill>
                                <a:schemeClr val="tx1"/>
                              </a:solidFill>
                            </a:defRPr>
                          </a:pPr>
                          <a:r>
                            <a:rPr sz="1400"/>
                            <a:t>2.764</a:t>
                          </a:r>
                          <a:endParaRPr sz="1400">
                            <a:latin typeface="Cambria Math"/>
                          </a:endParaRPr>
                        </a:p>
                      </a:txBody>
                      <a:tcPr/>
                    </a:tc>
                    <a:tc>
                      <a:txBody>
                        <a:bodyPr/>
                        <a:lstStyle/>
                        <a:p>
                          <a:pPr algn="ctr">
                            <a:defRPr>
                              <a:solidFill>
                                <a:schemeClr val="tx1"/>
                              </a:solidFill>
                            </a:defRPr>
                          </a:pPr>
                          <a:r>
                            <a:rPr sz="1400" dirty="0"/>
                            <a:t>3.169</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esents critical values for different degrees of freedom (df) and significance levels.  &#10;&#10;A statistical table showing degrees of freedom (df) as 5, with corresponding critical values for significance levels: 0.200 is 1.476, 0.100 is 2.015, 0.050 is 2.571, 0.020 is 3.365, and 0.010 is 4.032&#10;&#10;A statistical table showing degrees of freedom (df) as 6, with corresponding critical values for significance levels: 0.200 is 1.440, 0.100 is 1.943, 0.050 is 2.447, 0.020 is 3.143, and 0.010 is 3.707&#10;&#10;A statistical table showing degrees of freedom (df) as 7, with corresponding critical values for significance levels: 0.200 is 1.415, 0.100 is 1.895, 0.050 is 2.365, 0.020 is 2.998, and 0.010 is 3.499&#10;&#10;A statistical table showing degrees of freedom (df) as 8, with corresponding critical values for significance levels: 0.200 is 1.397, 0.100 is 1.860, 0.050 is 2.306, 0.020 is 2.896, and 0.010 is 3.355&#10;&#10;A statistical table showing degrees of freedom (df) as 9, with corresponding critical values for significance levels: 0.200 is 1.383, 0.100 is 1.833, 0.050 is 2.262, 0.020 is 2.821, and 0.010 is 3.250&#10;&#10;A statistical table showing degrees of freedom (df) as 10, with corresponding critical values for significance levels: 0.200 is 1.372, 0.100 is 1.812, 0.050 is 2.228, 0.020 is 2.764, and 0.010 is 3.169&#10;&#10;&#10;For instance, at df equals to 7 and a significance level of 0.020, the critical value is 2.998 (highlighted).&#10;"/>
              <p:cNvGraphicFramePr>
                <a:graphicFrameLocks noGrp="1"/>
              </p:cNvGraphicFramePr>
              <p:nvPr>
                <p:ph type="tbl" sz="quarter" idx="10"/>
                <p:extLst>
                  <p:ext uri="{D42A27DB-BD31-4B8C-83A1-F6EECF244321}">
                    <p14:modId xmlns:p14="http://schemas.microsoft.com/office/powerpoint/2010/main" val="3546122350"/>
                  </p:ext>
                </p:extLst>
              </p:nvPr>
            </p:nvGraphicFramePr>
            <p:xfrm>
              <a:off x="457200" y="243840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3279" r="-501333" b="-601639"/>
                          </a:stretch>
                        </a:blipFill>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5</a:t>
                          </a:r>
                          <a:endParaRPr sz="1400">
                            <a:latin typeface="Cambria Math"/>
                          </a:endParaRPr>
                        </a:p>
                      </a:txBody>
                      <a:tcPr/>
                    </a:tc>
                    <a:tc>
                      <a:txBody>
                        <a:bodyPr/>
                        <a:lstStyle/>
                        <a:p>
                          <a:pPr algn="ctr">
                            <a:defRPr>
                              <a:solidFill>
                                <a:schemeClr val="tx1"/>
                              </a:solidFill>
                            </a:defRPr>
                          </a:pPr>
                          <a:r>
                            <a:rPr sz="1400"/>
                            <a:t>1.476</a:t>
                          </a:r>
                          <a:endParaRPr sz="1400">
                            <a:latin typeface="Cambria Math"/>
                          </a:endParaRPr>
                        </a:p>
                      </a:txBody>
                      <a:tcPr/>
                    </a:tc>
                    <a:tc>
                      <a:txBody>
                        <a:bodyPr/>
                        <a:lstStyle/>
                        <a:p>
                          <a:pPr algn="ctr">
                            <a:defRPr>
                              <a:solidFill>
                                <a:schemeClr val="tx1"/>
                              </a:solidFill>
                            </a:defRPr>
                          </a:pPr>
                          <a:r>
                            <a:rPr sz="1400"/>
                            <a:t>2.015</a:t>
                          </a:r>
                          <a:endParaRPr sz="1400">
                            <a:latin typeface="Cambria Math"/>
                          </a:endParaRPr>
                        </a:p>
                      </a:txBody>
                      <a:tcPr/>
                    </a:tc>
                    <a:tc>
                      <a:txBody>
                        <a:bodyPr/>
                        <a:lstStyle/>
                        <a:p>
                          <a:pPr algn="ctr">
                            <a:defRPr>
                              <a:solidFill>
                                <a:schemeClr val="tx1"/>
                              </a:solidFill>
                            </a:defRPr>
                          </a:pPr>
                          <a:r>
                            <a:rPr sz="1400"/>
                            <a:t>2.571</a:t>
                          </a:r>
                          <a:endParaRPr sz="1400">
                            <a:latin typeface="Cambria Math"/>
                          </a:endParaRPr>
                        </a:p>
                      </a:txBody>
                      <a:tcPr/>
                    </a:tc>
                    <a:tc>
                      <a:txBody>
                        <a:bodyPr/>
                        <a:lstStyle/>
                        <a:p>
                          <a:pPr algn="ctr">
                            <a:defRPr>
                              <a:solidFill>
                                <a:schemeClr val="tx1"/>
                              </a:solidFill>
                            </a:defRPr>
                          </a:pPr>
                          <a:r>
                            <a:rPr sz="1400"/>
                            <a:t>3.365</a:t>
                          </a:r>
                          <a:endParaRPr sz="1400">
                            <a:latin typeface="Cambria Math"/>
                          </a:endParaRPr>
                        </a:p>
                      </a:txBody>
                      <a:tcPr/>
                    </a:tc>
                    <a:tc>
                      <a:txBody>
                        <a:bodyPr/>
                        <a:lstStyle/>
                        <a:p>
                          <a:pPr algn="ctr">
                            <a:defRPr>
                              <a:solidFill>
                                <a:schemeClr val="tx1"/>
                              </a:solidFill>
                            </a:defRPr>
                          </a:pPr>
                          <a:r>
                            <a:rPr sz="1400"/>
                            <a:t>4.032</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6</a:t>
                          </a:r>
                          <a:endParaRPr sz="1400">
                            <a:latin typeface="Cambria Math"/>
                          </a:endParaRPr>
                        </a:p>
                      </a:txBody>
                      <a:tcPr/>
                    </a:tc>
                    <a:tc>
                      <a:txBody>
                        <a:bodyPr/>
                        <a:lstStyle/>
                        <a:p>
                          <a:pPr algn="ctr">
                            <a:defRPr>
                              <a:solidFill>
                                <a:schemeClr val="tx1"/>
                              </a:solidFill>
                            </a:defRPr>
                          </a:pPr>
                          <a:r>
                            <a:rPr sz="1400"/>
                            <a:t>1.440</a:t>
                          </a:r>
                          <a:endParaRPr sz="1400">
                            <a:latin typeface="Cambria Math"/>
                          </a:endParaRPr>
                        </a:p>
                      </a:txBody>
                      <a:tcPr/>
                    </a:tc>
                    <a:tc>
                      <a:txBody>
                        <a:bodyPr/>
                        <a:lstStyle/>
                        <a:p>
                          <a:pPr algn="ctr">
                            <a:defRPr>
                              <a:solidFill>
                                <a:schemeClr val="tx1"/>
                              </a:solidFill>
                            </a:defRPr>
                          </a:pPr>
                          <a:r>
                            <a:rPr sz="1400" dirty="0"/>
                            <a:t>1.943</a:t>
                          </a:r>
                          <a:endParaRPr sz="1400" dirty="0">
                            <a:latin typeface="Cambria Math"/>
                          </a:endParaRPr>
                        </a:p>
                      </a:txBody>
                      <a:tcPr/>
                    </a:tc>
                    <a:tc>
                      <a:txBody>
                        <a:bodyPr/>
                        <a:lstStyle/>
                        <a:p>
                          <a:pPr algn="ctr">
                            <a:defRPr>
                              <a:solidFill>
                                <a:schemeClr val="tx1"/>
                              </a:solidFill>
                            </a:defRPr>
                          </a:pPr>
                          <a:r>
                            <a:rPr sz="1400"/>
                            <a:t>2.447</a:t>
                          </a:r>
                          <a:endParaRPr sz="1400">
                            <a:latin typeface="Cambria Math"/>
                          </a:endParaRPr>
                        </a:p>
                      </a:txBody>
                      <a:tcPr/>
                    </a:tc>
                    <a:tc>
                      <a:txBody>
                        <a:bodyPr/>
                        <a:lstStyle/>
                        <a:p>
                          <a:pPr algn="ctr">
                            <a:defRPr>
                              <a:solidFill>
                                <a:schemeClr val="tx1"/>
                              </a:solidFill>
                            </a:defRPr>
                          </a:pPr>
                          <a:r>
                            <a:rPr sz="1400"/>
                            <a:t>3.143</a:t>
                          </a:r>
                          <a:endParaRPr sz="1400">
                            <a:latin typeface="Cambria Math"/>
                          </a:endParaRPr>
                        </a:p>
                      </a:txBody>
                      <a:tcPr/>
                    </a:tc>
                    <a:tc>
                      <a:txBody>
                        <a:bodyPr/>
                        <a:lstStyle/>
                        <a:p>
                          <a:pPr algn="ctr">
                            <a:defRPr>
                              <a:solidFill>
                                <a:schemeClr val="tx1"/>
                              </a:solidFill>
                            </a:defRPr>
                          </a:pPr>
                          <a:r>
                            <a:rPr sz="1400" dirty="0"/>
                            <a:t>3.707</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7</a:t>
                          </a:r>
                          <a:endParaRPr sz="1400">
                            <a:latin typeface="Cambria Math"/>
                          </a:endParaRPr>
                        </a:p>
                      </a:txBody>
                      <a:tcPr/>
                    </a:tc>
                    <a:tc>
                      <a:txBody>
                        <a:bodyPr/>
                        <a:lstStyle/>
                        <a:p>
                          <a:pPr algn="ctr">
                            <a:defRPr>
                              <a:solidFill>
                                <a:schemeClr val="tx1"/>
                              </a:solidFill>
                            </a:defRPr>
                          </a:pPr>
                          <a:r>
                            <a:rPr sz="1400"/>
                            <a:t>1.415</a:t>
                          </a:r>
                          <a:endParaRPr sz="1400">
                            <a:latin typeface="Cambria Math"/>
                          </a:endParaRPr>
                        </a:p>
                      </a:txBody>
                      <a:tcPr/>
                    </a:tc>
                    <a:tc>
                      <a:txBody>
                        <a:bodyPr/>
                        <a:lstStyle/>
                        <a:p>
                          <a:pPr algn="ctr">
                            <a:defRPr>
                              <a:solidFill>
                                <a:schemeClr val="tx1"/>
                              </a:solidFill>
                            </a:defRPr>
                          </a:pPr>
                          <a:r>
                            <a:rPr sz="1400"/>
                            <a:t>1.895</a:t>
                          </a:r>
                          <a:endParaRPr sz="1400">
                            <a:latin typeface="Cambria Math"/>
                          </a:endParaRPr>
                        </a:p>
                      </a:txBody>
                      <a:tcPr/>
                    </a:tc>
                    <a:tc>
                      <a:txBody>
                        <a:bodyPr/>
                        <a:lstStyle/>
                        <a:p>
                          <a:pPr algn="ctr">
                            <a:defRPr>
                              <a:solidFill>
                                <a:schemeClr val="tx1"/>
                              </a:solidFill>
                            </a:defRPr>
                          </a:pPr>
                          <a:r>
                            <a:rPr sz="1400"/>
                            <a:t>2.365</a:t>
                          </a:r>
                          <a:endParaRPr sz="1400">
                            <a:latin typeface="Cambria Math"/>
                          </a:endParaRPr>
                        </a:p>
                      </a:txBody>
                      <a:tcPr/>
                    </a:tc>
                    <a:tc>
                      <a:txBody>
                        <a:bodyPr/>
                        <a:lstStyle/>
                        <a:p>
                          <a:pPr algn="ctr">
                            <a:defRPr sz="1400">
                              <a:solidFill>
                                <a:schemeClr val="tx1"/>
                              </a:solidFill>
                            </a:defRPr>
                          </a:pPr>
                          <a:r>
                            <a:rPr sz="1400">
                              <a:highlight>
                                <a:srgbClr val="FFFF00"/>
                              </a:highlight>
                            </a:rPr>
                            <a:t>2.998</a:t>
                          </a:r>
                          <a:endParaRPr sz="1400">
                            <a:highlight>
                              <a:srgbClr val="FFFF00"/>
                            </a:highlight>
                            <a:latin typeface="Cambria Math"/>
                          </a:endParaRPr>
                        </a:p>
                      </a:txBody>
                      <a:tcPr/>
                    </a:tc>
                    <a:tc>
                      <a:txBody>
                        <a:bodyPr/>
                        <a:lstStyle/>
                        <a:p>
                          <a:pPr algn="ctr">
                            <a:defRPr>
                              <a:solidFill>
                                <a:schemeClr val="tx1"/>
                              </a:solidFill>
                            </a:defRPr>
                          </a:pPr>
                          <a:r>
                            <a:rPr sz="1400"/>
                            <a:t>3.499</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8</a:t>
                          </a:r>
                          <a:endParaRPr sz="1400">
                            <a:latin typeface="Cambria Math"/>
                          </a:endParaRPr>
                        </a:p>
                      </a:txBody>
                      <a:tcPr/>
                    </a:tc>
                    <a:tc>
                      <a:txBody>
                        <a:bodyPr/>
                        <a:lstStyle/>
                        <a:p>
                          <a:pPr algn="ctr">
                            <a:defRPr>
                              <a:solidFill>
                                <a:schemeClr val="tx1"/>
                              </a:solidFill>
                            </a:defRPr>
                          </a:pPr>
                          <a:r>
                            <a:rPr sz="1400"/>
                            <a:t>1.397</a:t>
                          </a:r>
                          <a:endParaRPr sz="1400">
                            <a:latin typeface="Cambria Math"/>
                          </a:endParaRPr>
                        </a:p>
                      </a:txBody>
                      <a:tcPr/>
                    </a:tc>
                    <a:tc>
                      <a:txBody>
                        <a:bodyPr/>
                        <a:lstStyle/>
                        <a:p>
                          <a:pPr algn="ctr">
                            <a:defRPr>
                              <a:solidFill>
                                <a:schemeClr val="tx1"/>
                              </a:solidFill>
                            </a:defRPr>
                          </a:pPr>
                          <a:r>
                            <a:rPr sz="1400"/>
                            <a:t>1.860</a:t>
                          </a:r>
                          <a:endParaRPr sz="1400">
                            <a:latin typeface="Cambria Math"/>
                          </a:endParaRPr>
                        </a:p>
                      </a:txBody>
                      <a:tcPr/>
                    </a:tc>
                    <a:tc>
                      <a:txBody>
                        <a:bodyPr/>
                        <a:lstStyle/>
                        <a:p>
                          <a:pPr algn="ctr">
                            <a:defRPr>
                              <a:solidFill>
                                <a:schemeClr val="tx1"/>
                              </a:solidFill>
                            </a:defRPr>
                          </a:pPr>
                          <a:r>
                            <a:rPr sz="1400"/>
                            <a:t>2.306</a:t>
                          </a:r>
                          <a:endParaRPr sz="1400">
                            <a:latin typeface="Cambria Math"/>
                          </a:endParaRPr>
                        </a:p>
                      </a:txBody>
                      <a:tcPr/>
                    </a:tc>
                    <a:tc>
                      <a:txBody>
                        <a:bodyPr/>
                        <a:lstStyle/>
                        <a:p>
                          <a:pPr algn="ctr">
                            <a:defRPr>
                              <a:solidFill>
                                <a:schemeClr val="tx1"/>
                              </a:solidFill>
                            </a:defRPr>
                          </a:pPr>
                          <a:r>
                            <a:rPr sz="1400"/>
                            <a:t>2.896</a:t>
                          </a:r>
                          <a:endParaRPr sz="1400">
                            <a:latin typeface="Cambria Math"/>
                          </a:endParaRPr>
                        </a:p>
                      </a:txBody>
                      <a:tcPr/>
                    </a:tc>
                    <a:tc>
                      <a:txBody>
                        <a:bodyPr/>
                        <a:lstStyle/>
                        <a:p>
                          <a:pPr algn="ctr">
                            <a:defRPr>
                              <a:solidFill>
                                <a:schemeClr val="tx1"/>
                              </a:solidFill>
                            </a:defRPr>
                          </a:pPr>
                          <a:r>
                            <a:rPr sz="1400"/>
                            <a:t>3.355</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9</a:t>
                          </a:r>
                          <a:endParaRPr sz="1400">
                            <a:latin typeface="Cambria Math"/>
                          </a:endParaRPr>
                        </a:p>
                      </a:txBody>
                      <a:tcPr/>
                    </a:tc>
                    <a:tc>
                      <a:txBody>
                        <a:bodyPr/>
                        <a:lstStyle/>
                        <a:p>
                          <a:pPr algn="ctr">
                            <a:defRPr>
                              <a:solidFill>
                                <a:schemeClr val="tx1"/>
                              </a:solidFill>
                            </a:defRPr>
                          </a:pPr>
                          <a:r>
                            <a:rPr sz="1400"/>
                            <a:t>1.383</a:t>
                          </a:r>
                          <a:endParaRPr sz="1400">
                            <a:latin typeface="Cambria Math"/>
                          </a:endParaRPr>
                        </a:p>
                      </a:txBody>
                      <a:tcPr/>
                    </a:tc>
                    <a:tc>
                      <a:txBody>
                        <a:bodyPr/>
                        <a:lstStyle/>
                        <a:p>
                          <a:pPr algn="ctr">
                            <a:defRPr>
                              <a:solidFill>
                                <a:schemeClr val="tx1"/>
                              </a:solidFill>
                            </a:defRPr>
                          </a:pPr>
                          <a:r>
                            <a:rPr sz="1400"/>
                            <a:t>1.833</a:t>
                          </a:r>
                          <a:endParaRPr sz="1400">
                            <a:latin typeface="Cambria Math"/>
                          </a:endParaRPr>
                        </a:p>
                      </a:txBody>
                      <a:tcPr/>
                    </a:tc>
                    <a:tc>
                      <a:txBody>
                        <a:bodyPr/>
                        <a:lstStyle/>
                        <a:p>
                          <a:pPr algn="ctr">
                            <a:defRPr>
                              <a:solidFill>
                                <a:schemeClr val="tx1"/>
                              </a:solidFill>
                            </a:defRPr>
                          </a:pPr>
                          <a:r>
                            <a:rPr sz="1400"/>
                            <a:t>2.262</a:t>
                          </a:r>
                          <a:endParaRPr sz="1400">
                            <a:latin typeface="Cambria Math"/>
                          </a:endParaRPr>
                        </a:p>
                      </a:txBody>
                      <a:tcPr/>
                    </a:tc>
                    <a:tc>
                      <a:txBody>
                        <a:bodyPr/>
                        <a:lstStyle/>
                        <a:p>
                          <a:pPr algn="ctr">
                            <a:defRPr>
                              <a:solidFill>
                                <a:schemeClr val="tx1"/>
                              </a:solidFill>
                            </a:defRPr>
                          </a:pPr>
                          <a:r>
                            <a:rPr sz="1400"/>
                            <a:t>2.821</a:t>
                          </a:r>
                          <a:endParaRPr sz="1400">
                            <a:latin typeface="Cambria Math"/>
                          </a:endParaRPr>
                        </a:p>
                      </a:txBody>
                      <a:tcPr/>
                    </a:tc>
                    <a:tc>
                      <a:txBody>
                        <a:bodyPr/>
                        <a:lstStyle/>
                        <a:p>
                          <a:pPr algn="ctr">
                            <a:defRPr>
                              <a:solidFill>
                                <a:schemeClr val="tx1"/>
                              </a:solidFill>
                            </a:defRPr>
                          </a:pPr>
                          <a:r>
                            <a:rPr sz="1400"/>
                            <a:t>3.250</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10</a:t>
                          </a:r>
                          <a:endParaRPr sz="1400">
                            <a:latin typeface="Cambria Math"/>
                          </a:endParaRPr>
                        </a:p>
                      </a:txBody>
                      <a:tcPr/>
                    </a:tc>
                    <a:tc>
                      <a:txBody>
                        <a:bodyPr/>
                        <a:lstStyle/>
                        <a:p>
                          <a:pPr algn="ctr">
                            <a:defRPr>
                              <a:solidFill>
                                <a:schemeClr val="tx1"/>
                              </a:solidFill>
                            </a:defRPr>
                          </a:pPr>
                          <a:r>
                            <a:rPr sz="1400"/>
                            <a:t>1.372</a:t>
                          </a:r>
                          <a:endParaRPr sz="1400">
                            <a:latin typeface="Cambria Math"/>
                          </a:endParaRPr>
                        </a:p>
                      </a:txBody>
                      <a:tcPr/>
                    </a:tc>
                    <a:tc>
                      <a:txBody>
                        <a:bodyPr/>
                        <a:lstStyle/>
                        <a:p>
                          <a:pPr algn="ctr">
                            <a:defRPr>
                              <a:solidFill>
                                <a:schemeClr val="tx1"/>
                              </a:solidFill>
                            </a:defRPr>
                          </a:pPr>
                          <a:r>
                            <a:rPr sz="1400"/>
                            <a:t>1.812</a:t>
                          </a:r>
                          <a:endParaRPr sz="1400">
                            <a:latin typeface="Cambria Math"/>
                          </a:endParaRPr>
                        </a:p>
                      </a:txBody>
                      <a:tcPr/>
                    </a:tc>
                    <a:tc>
                      <a:txBody>
                        <a:bodyPr/>
                        <a:lstStyle/>
                        <a:p>
                          <a:pPr algn="ctr">
                            <a:defRPr>
                              <a:solidFill>
                                <a:schemeClr val="tx1"/>
                              </a:solidFill>
                            </a:defRPr>
                          </a:pPr>
                          <a:r>
                            <a:rPr sz="1400"/>
                            <a:t>2.228</a:t>
                          </a:r>
                          <a:endParaRPr sz="1400">
                            <a:latin typeface="Cambria Math"/>
                          </a:endParaRPr>
                        </a:p>
                      </a:txBody>
                      <a:tcPr/>
                    </a:tc>
                    <a:tc>
                      <a:txBody>
                        <a:bodyPr/>
                        <a:lstStyle/>
                        <a:p>
                          <a:pPr algn="ctr">
                            <a:defRPr>
                              <a:solidFill>
                                <a:schemeClr val="tx1"/>
                              </a:solidFill>
                            </a:defRPr>
                          </a:pPr>
                          <a:r>
                            <a:rPr sz="1400"/>
                            <a:t>2.764</a:t>
                          </a:r>
                          <a:endParaRPr sz="1400">
                            <a:latin typeface="Cambria Math"/>
                          </a:endParaRPr>
                        </a:p>
                      </a:txBody>
                      <a:tcPr/>
                    </a:tc>
                    <a:tc>
                      <a:txBody>
                        <a:bodyPr/>
                        <a:lstStyle/>
                        <a:p>
                          <a:pPr algn="ctr">
                            <a:defRPr>
                              <a:solidFill>
                                <a:schemeClr val="tx1"/>
                              </a:solidFill>
                            </a:defRPr>
                          </a:pPr>
                          <a:r>
                            <a:rPr sz="1400" dirty="0"/>
                            <a:t>3.169</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b="1"/>
            </a:pPr>
            <a:r>
              <a:rPr dirty="0"/>
              <a:t>TI-83/84 Plus:</a:t>
            </a:r>
          </a:p>
          <a:p>
            <a:pPr>
              <a:defRPr sz="2800"/>
            </a:pPr>
            <a:r>
              <a:rPr sz="2400" dirty="0"/>
              <a:t>To find </a:t>
            </a:r>
            <a:r>
              <a:rPr lang="en-US" sz="2400" i="1" dirty="0"/>
              <a:t>t </a:t>
            </a:r>
            <a:r>
              <a:rPr sz="2400" dirty="0"/>
              <a:t>given the area in two tails, you need to enter the area in the left tail only. Since the problem indicates that the area is divided equally between both ends, we must divide the area in half before we use the calculator. Therefore, we calculate the area in one tail as follows:</a:t>
            </a:r>
            <a:endParaRPr lang="en-US" sz="2400" dirty="0"/>
          </a:p>
          <a:p>
            <a:pPr>
              <a:defRPr sz="2800"/>
            </a:pPr>
            <a:endParaRPr lang="en-US" dirty="0"/>
          </a:p>
          <a:p>
            <a:pPr algn="ctr">
              <a:defRPr sz="2800"/>
            </a:pPr>
            <a:endParaRPr lang="en-US" dirty="0"/>
          </a:p>
        </p:txBody>
      </p:sp>
      <p:pic>
        <p:nvPicPr>
          <p:cNvPr id="9" name="Picture 8" descr="alpha divided by 2 is equal to 0.02 divided by 2 is equal to 0.01">
            <a:extLst>
              <a:ext uri="{FF2B5EF4-FFF2-40B4-BE49-F238E27FC236}">
                <a16:creationId xmlns:a16="http://schemas.microsoft.com/office/drawing/2014/main" id="{836C2C59-5603-E022-9D5E-3A2D822A2D3E}"/>
              </a:ext>
            </a:extLst>
          </p:cNvPr>
          <p:cNvPicPr>
            <a:picLocks noChangeAspect="1"/>
          </p:cNvPicPr>
          <p:nvPr/>
        </p:nvPicPr>
        <p:blipFill>
          <a:blip r:embed="rId2"/>
          <a:stretch>
            <a:fillRect/>
          </a:stretch>
        </p:blipFill>
        <p:spPr>
          <a:xfrm>
            <a:off x="3810000" y="2940844"/>
            <a:ext cx="1805624" cy="671513"/>
          </a:xfrm>
          <a:prstGeom prst="rect">
            <a:avLst/>
          </a:prstGeom>
        </p:spPr>
      </p:pic>
      <p:sp>
        <p:nvSpPr>
          <p:cNvPr id="7" name="TextBox 6">
            <a:extLst>
              <a:ext uri="{FF2B5EF4-FFF2-40B4-BE49-F238E27FC236}">
                <a16:creationId xmlns:a16="http://schemas.microsoft.com/office/drawing/2014/main" id="{6F9C2848-A457-040C-64F1-F74CCCBDE2D5}"/>
              </a:ext>
            </a:extLst>
          </p:cNvPr>
          <p:cNvSpPr txBox="1"/>
          <p:nvPr/>
        </p:nvSpPr>
        <p:spPr>
          <a:xfrm>
            <a:off x="422787" y="3608340"/>
            <a:ext cx="8015748" cy="830997"/>
          </a:xfrm>
          <a:prstGeom prst="rect">
            <a:avLst/>
          </a:prstGeom>
          <a:noFill/>
        </p:spPr>
        <p:txBody>
          <a:bodyPr wrap="square">
            <a:spAutoFit/>
          </a:bodyPr>
          <a:lstStyle/>
          <a:p>
            <a:pPr>
              <a:defRPr sz="2800"/>
            </a:pPr>
            <a:r>
              <a:rPr lang="en-US" sz="2400" dirty="0"/>
              <a:t>We then go to the </a:t>
            </a:r>
            <a:r>
              <a:rPr lang="en-US" sz="2400" b="1" dirty="0"/>
              <a:t>DISTR</a:t>
            </a:r>
            <a:r>
              <a:rPr lang="en-US" sz="2400" dirty="0"/>
              <a:t> menu and compute </a:t>
            </a:r>
            <a:r>
              <a:rPr lang="en-US" sz="2400" dirty="0" err="1"/>
              <a:t>invT</a:t>
            </a:r>
            <a:r>
              <a:rPr lang="en-US" sz="2400" dirty="0"/>
              <a:t>(</a:t>
            </a:r>
            <a:r>
              <a:rPr lang="en-US" sz="2400" b="1" dirty="0"/>
              <a:t>area to the left of t</a:t>
            </a:r>
            <a:r>
              <a:rPr lang="en-US" sz="2400" dirty="0"/>
              <a:t>, </a:t>
            </a:r>
            <a:r>
              <a:rPr lang="en-US" sz="2400" b="1" dirty="0" err="1"/>
              <a:t>df</a:t>
            </a:r>
            <a:r>
              <a:rPr lang="en-US" sz="2400" dirty="0"/>
              <a:t>) with the following values.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05213A2-6FD5-1390-536A-BEA17887E973}"/>
                  </a:ext>
                </a:extLst>
              </p:cNvPr>
              <p:cNvSpPr txBox="1"/>
              <p:nvPr/>
            </p:nvSpPr>
            <p:spPr>
              <a:xfrm>
                <a:off x="2286000" y="4498232"/>
                <a:ext cx="4572000" cy="830997"/>
              </a:xfrm>
              <a:prstGeom prst="rect">
                <a:avLst/>
              </a:prstGeom>
              <a:noFill/>
            </p:spPr>
            <p:txBody>
              <a:bodyPr wrap="square">
                <a:spAutoFit/>
              </a:bodyPr>
              <a:lstStyle/>
              <a:p>
                <a:pPr algn="ctr">
                  <a:defRPr sz="2800"/>
                </a:pPr>
                <a:r>
                  <a:rPr lang="en-US" sz="2400" dirty="0"/>
                  <a:t>Area to the left of </a:t>
                </a:r>
                <a:r>
                  <a:rPr lang="en-US" sz="2400" i="1" dirty="0"/>
                  <a:t>t </a:t>
                </a:r>
                <a14:m>
                  <m:oMath xmlns:m="http://schemas.openxmlformats.org/officeDocument/2006/math">
                    <m:r>
                      <a:rPr lang="en-US" sz="2400">
                        <a:latin typeface="Cambria Math" panose="02040503050406030204" pitchFamily="18" charset="0"/>
                      </a:rPr>
                      <m:t>=0.01</m:t>
                    </m:r>
                  </m:oMath>
                </a14:m>
                <a:endParaRPr lang="en-US" sz="2400" dirty="0"/>
              </a:p>
              <a:p>
                <a:pPr algn="ctr"/>
                <a:r>
                  <a:rPr lang="en-US" sz="2400" i="1" dirty="0" err="1"/>
                  <a:t>df</a:t>
                </a:r>
                <a14:m>
                  <m:oMath xmlns:m="http://schemas.openxmlformats.org/officeDocument/2006/math">
                    <m:r>
                      <a:rPr lang="en-US" sz="2400">
                        <a:latin typeface="Cambria Math" panose="02040503050406030204" pitchFamily="18" charset="0"/>
                      </a:rPr>
                      <m:t>=7</m:t>
                    </m:r>
                  </m:oMath>
                </a14:m>
                <a:endParaRPr lang="en-US" sz="2400" dirty="0"/>
              </a:p>
            </p:txBody>
          </p:sp>
        </mc:Choice>
        <mc:Fallback xmlns="">
          <p:sp>
            <p:nvSpPr>
              <p:cNvPr id="11" name="TextBox 10">
                <a:extLst>
                  <a:ext uri="{FF2B5EF4-FFF2-40B4-BE49-F238E27FC236}">
                    <a16:creationId xmlns:a16="http://schemas.microsoft.com/office/drawing/2014/main" id="{405213A2-6FD5-1390-536A-BEA17887E973}"/>
                  </a:ext>
                </a:extLst>
              </p:cNvPr>
              <p:cNvSpPr txBox="1">
                <a:spLocks noRot="1" noChangeAspect="1" noMove="1" noResize="1" noEditPoints="1" noAdjustHandles="1" noChangeArrowheads="1" noChangeShapeType="1" noTextEdit="1"/>
              </p:cNvSpPr>
              <p:nvPr/>
            </p:nvSpPr>
            <p:spPr>
              <a:xfrm>
                <a:off x="2286000" y="4498232"/>
                <a:ext cx="4572000" cy="830997"/>
              </a:xfrm>
              <a:prstGeom prst="rect">
                <a:avLst/>
              </a:prstGeom>
              <a:blipFill>
                <a:blip r:embed="rId3"/>
                <a:stretch>
                  <a:fillRect t="-5882" b="-16176"/>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8.2.4: Finding the Value of </a:t>
            </a:r>
            <a:r>
              <a:rPr i="1" dirty="0"/>
              <a:t>t</a:t>
            </a:r>
            <a:r>
              <a:rPr dirty="0"/>
              <a:t> Given the Area in Two Tails</a:t>
            </a:r>
            <a:r>
              <a:rPr lang="en-US" baseline="-25000" dirty="0"/>
              <a:t>5</a:t>
            </a:r>
            <a:endParaRPr dirty="0"/>
          </a:p>
        </p:txBody>
      </p:sp>
      <p:sp>
        <p:nvSpPr>
          <p:cNvPr id="4" name="TextBox 3">
            <a:extLst>
              <a:ext uri="{FF2B5EF4-FFF2-40B4-BE49-F238E27FC236}">
                <a16:creationId xmlns:a16="http://schemas.microsoft.com/office/drawing/2014/main" id="{D115F845-E8FE-A7C8-520C-8B2594342707}"/>
              </a:ext>
            </a:extLst>
          </p:cNvPr>
          <p:cNvSpPr txBox="1"/>
          <p:nvPr/>
        </p:nvSpPr>
        <p:spPr>
          <a:xfrm>
            <a:off x="381000" y="1056526"/>
            <a:ext cx="8382000" cy="461665"/>
          </a:xfrm>
          <a:prstGeom prst="rect">
            <a:avLst/>
          </a:prstGeom>
          <a:noFill/>
        </p:spPr>
        <p:txBody>
          <a:bodyPr wrap="square">
            <a:spAutoFit/>
          </a:bodyPr>
          <a:lstStyle/>
          <a:p>
            <a:r>
              <a:rPr lang="en-US" sz="2400" dirty="0"/>
              <a:t>Notice that the value of 𝑡 that is returned is negative, </a:t>
            </a:r>
          </a:p>
        </p:txBody>
      </p:sp>
      <p:pic>
        <p:nvPicPr>
          <p:cNvPr id="17" name="Picture 16" descr="minus t subscript alpha divided by 2 is equal to minus t subscript 0.01 is approximately -2.998">
            <a:extLst>
              <a:ext uri="{FF2B5EF4-FFF2-40B4-BE49-F238E27FC236}">
                <a16:creationId xmlns:a16="http://schemas.microsoft.com/office/drawing/2014/main" id="{DE9447A6-3283-E714-0EC4-651442DD273E}"/>
              </a:ext>
            </a:extLst>
          </p:cNvPr>
          <p:cNvPicPr>
            <a:picLocks noChangeAspect="1"/>
          </p:cNvPicPr>
          <p:nvPr/>
        </p:nvPicPr>
        <p:blipFill>
          <a:blip r:embed="rId2"/>
          <a:stretch>
            <a:fillRect/>
          </a:stretch>
        </p:blipFill>
        <p:spPr>
          <a:xfrm>
            <a:off x="469490" y="1500129"/>
            <a:ext cx="2667397" cy="461665"/>
          </a:xfrm>
          <a:prstGeom prst="rect">
            <a:avLst/>
          </a:prstGeom>
        </p:spPr>
      </p:pic>
      <p:sp>
        <p:nvSpPr>
          <p:cNvPr id="11" name="TextBox 10">
            <a:extLst>
              <a:ext uri="{FF2B5EF4-FFF2-40B4-BE49-F238E27FC236}">
                <a16:creationId xmlns:a16="http://schemas.microsoft.com/office/drawing/2014/main" id="{A8D9FA5A-69C7-C6ED-59FD-74FDF5F92C78}"/>
              </a:ext>
            </a:extLst>
          </p:cNvPr>
          <p:cNvSpPr txBox="1"/>
          <p:nvPr/>
        </p:nvSpPr>
        <p:spPr>
          <a:xfrm>
            <a:off x="381000" y="1993119"/>
            <a:ext cx="8077200" cy="830997"/>
          </a:xfrm>
          <a:prstGeom prst="rect">
            <a:avLst/>
          </a:prstGeom>
          <a:noFill/>
        </p:spPr>
        <p:txBody>
          <a:bodyPr wrap="square">
            <a:spAutoFit/>
          </a:bodyPr>
          <a:lstStyle/>
          <a:p>
            <a:r>
              <a:rPr lang="en-US" sz="2400" dirty="0"/>
              <a:t> If you want the positive value of </a:t>
            </a:r>
            <a:r>
              <a:rPr lang="en-US" sz="2400" i="1" dirty="0"/>
              <a:t>t</a:t>
            </a:r>
            <a:r>
              <a:rPr lang="en-US" sz="2400" dirty="0"/>
              <a:t>, just ignore the negative sign since the t -distribution is symmetric. Hence,</a:t>
            </a:r>
            <a:endParaRPr lang="en-IN" sz="2400" dirty="0"/>
          </a:p>
        </p:txBody>
      </p:sp>
      <p:pic>
        <p:nvPicPr>
          <p:cNvPr id="6" name="Picture 5" descr="t subscript 0.01 is approximately 2.998">
            <a:extLst>
              <a:ext uri="{FF2B5EF4-FFF2-40B4-BE49-F238E27FC236}">
                <a16:creationId xmlns:a16="http://schemas.microsoft.com/office/drawing/2014/main" id="{DD1F6500-5BDE-085E-7B61-4490AC838013}"/>
              </a:ext>
            </a:extLst>
          </p:cNvPr>
          <p:cNvPicPr>
            <a:picLocks noChangeAspect="1"/>
          </p:cNvPicPr>
          <p:nvPr/>
        </p:nvPicPr>
        <p:blipFill>
          <a:blip r:embed="rId3"/>
          <a:stretch>
            <a:fillRect/>
          </a:stretch>
        </p:blipFill>
        <p:spPr>
          <a:xfrm>
            <a:off x="6019800" y="2388716"/>
            <a:ext cx="1847850" cy="466725"/>
          </a:xfrm>
          <a:prstGeom prst="rect">
            <a:avLst/>
          </a:prstGeom>
        </p:spPr>
      </p:pic>
      <p:pic>
        <p:nvPicPr>
          <p:cNvPr id="5" name="Content Placeholder 4" descr="A calculator screenshot of the calculations above. The input is shown to be invT(0.01,7) and the result is negative 2.997951566.">
            <a:extLst>
              <a:ext uri="{FF2B5EF4-FFF2-40B4-BE49-F238E27FC236}">
                <a16:creationId xmlns:a16="http://schemas.microsoft.com/office/drawing/2014/main" id="{96607F4F-E1AF-4161-826F-E5BED4C95DA0}"/>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2286189" y="2971800"/>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8.2.5: Finding the Value of</a:t>
            </a:r>
            <a:r>
              <a:rPr lang="en-US" sz="2800" dirty="0"/>
              <a:t> </a:t>
            </a:r>
            <a:r>
              <a:rPr lang="en-US" i="1" dirty="0"/>
              <a:t>t</a:t>
            </a:r>
            <a:r>
              <a:rPr lang="en-US" sz="2800" dirty="0"/>
              <a:t> </a:t>
            </a:r>
            <a:r>
              <a:rPr lang="en-US" dirty="0"/>
              <a:t>Given Area between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t_</a:t>
            </a:r>
            <a:r>
              <a:rPr lang="en-US" dirty="0">
                <a:latin typeface="Calibri" panose="020F0502020204030204" pitchFamily="34" charset="0"/>
                <a:ea typeface="Calibri" panose="020F0502020204030204" pitchFamily="34" charset="0"/>
                <a:cs typeface="Calibri" panose="020F0502020204030204" pitchFamily="34" charset="0"/>
              </a:rPr>
              <a:t>α⁄2 and t_α⁄2</a:t>
            </a:r>
            <a:r>
              <a:rPr lang="en-US" sz="2800" baseline="-25000" dirty="0">
                <a:latin typeface="Calibri" panose="020F0502020204030204" pitchFamily="34" charset="0"/>
                <a:ea typeface="Calibri" panose="020F0502020204030204" pitchFamily="34" charset="0"/>
                <a:cs typeface="Calibri" panose="020F0502020204030204" pitchFamily="34" charset="0"/>
              </a:rPr>
              <a:t>1</a:t>
            </a:r>
            <a:endParaRPr sz="2800" baseline="-25000" dirty="0"/>
          </a:p>
        </p:txBody>
      </p:sp>
      <p:sp>
        <p:nvSpPr>
          <p:cNvPr id="3" name="Text Placeholder 2"/>
          <p:cNvSpPr>
            <a:spLocks noGrp="1"/>
          </p:cNvSpPr>
          <p:nvPr>
            <p:ph type="body" sz="quarter" idx="10"/>
          </p:nvPr>
        </p:nvSpPr>
        <p:spPr/>
        <p:txBody>
          <a:bodyPr>
            <a:normAutofit/>
          </a:bodyPr>
          <a:lstStyle/>
          <a:p>
            <a:pPr>
              <a:defRPr sz="2800"/>
            </a:pPr>
            <a:r>
              <a:rPr sz="2800" dirty="0"/>
              <a:t>Find the critical value of </a:t>
            </a:r>
            <a:r>
              <a:rPr lang="en-US" i="1" dirty="0"/>
              <a:t>t </a:t>
            </a:r>
            <a:r>
              <a:rPr sz="2800" dirty="0"/>
              <a:t>for a </a:t>
            </a:r>
            <a:r>
              <a:rPr lang="en-US" i="1" dirty="0"/>
              <a:t>t</a:t>
            </a:r>
            <a:r>
              <a:rPr sz="2800" dirty="0"/>
              <a:t>-distribution with </a:t>
            </a:r>
            <a:r>
              <a:rPr sz="2800" dirty="0">
                <a:latin typeface="Cambria Math"/>
              </a:rPr>
              <a:t>29</a:t>
            </a:r>
            <a:r>
              <a:rPr sz="2800" dirty="0"/>
              <a:t> degrees of freedom such that the area between</a:t>
            </a:r>
          </a:p>
        </p:txBody>
      </p:sp>
      <p:pic>
        <p:nvPicPr>
          <p:cNvPr id="8" name="Picture 7" descr="minus t subscript alpha divided by 2 and t subscript alpha divided by 2 is 99%">
            <a:extLst>
              <a:ext uri="{FF2B5EF4-FFF2-40B4-BE49-F238E27FC236}">
                <a16:creationId xmlns:a16="http://schemas.microsoft.com/office/drawing/2014/main" id="{188FC8F2-EF97-AA19-1EE3-39A215B0CE6C}"/>
              </a:ext>
            </a:extLst>
          </p:cNvPr>
          <p:cNvPicPr>
            <a:picLocks noChangeAspect="1"/>
          </p:cNvPicPr>
          <p:nvPr/>
        </p:nvPicPr>
        <p:blipFill>
          <a:blip r:embed="rId2"/>
          <a:stretch>
            <a:fillRect/>
          </a:stretch>
        </p:blipFill>
        <p:spPr>
          <a:xfrm>
            <a:off x="457200" y="2026077"/>
            <a:ext cx="2680055" cy="509588"/>
          </a:xfrm>
          <a:prstGeom prst="rect">
            <a:avLst/>
          </a:prstGeom>
        </p:spPr>
      </p:pic>
      <p:pic>
        <p:nvPicPr>
          <p:cNvPr id="4" name="Content Placeholder 4" descr="t-distribution with the area under the curve between  negative t with alpha divided by 2 in subscript and  t with alpha divided by 2 in subscript  shaded and labeled as  99%.">
            <a:extLst>
              <a:ext uri="{FF2B5EF4-FFF2-40B4-BE49-F238E27FC236}">
                <a16:creationId xmlns:a16="http://schemas.microsoft.com/office/drawing/2014/main" id="{865AB4AB-F56E-48E5-A03D-B11B0CA9F6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2590800"/>
            <a:ext cx="4953000" cy="30956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8.2.5: Finding the Value of</a:t>
            </a:r>
            <a:r>
              <a:rPr sz="2800" dirty="0"/>
              <a:t> </a:t>
            </a:r>
            <a:r>
              <a:rPr dirty="0"/>
              <a:t>t</a:t>
            </a:r>
            <a:r>
              <a:rPr sz="2800" dirty="0"/>
              <a:t> </a:t>
            </a:r>
            <a:r>
              <a:rPr dirty="0"/>
              <a:t>Given Area between</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t_</a:t>
            </a:r>
            <a:r>
              <a:rPr lang="en-US" dirty="0">
                <a:latin typeface="Calibri" panose="020F0502020204030204" pitchFamily="34" charset="0"/>
                <a:ea typeface="Calibri" panose="020F0502020204030204" pitchFamily="34" charset="0"/>
                <a:cs typeface="Calibri" panose="020F0502020204030204" pitchFamily="34" charset="0"/>
              </a:rPr>
              <a:t>α⁄2 and t_α⁄2</a:t>
            </a:r>
            <a:r>
              <a:rPr lang="en-US" sz="2800" baseline="-25000" dirty="0">
                <a:latin typeface="Calibri" panose="020F0502020204030204" pitchFamily="34" charset="0"/>
                <a:ea typeface="Calibri" panose="020F0502020204030204" pitchFamily="34" charset="0"/>
                <a:cs typeface="Calibri" panose="020F0502020204030204" pitchFamily="34" charset="0"/>
              </a:rPr>
              <a:t>2</a:t>
            </a:r>
            <a:r>
              <a:rPr lang="en-US" dirty="0"/>
              <a:t> </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t>
                </a:r>
                <a14:m>
                  <m:oMath xmlns:m="http://schemas.openxmlformats.org/officeDocument/2006/math">
                    <m:r>
                      <a:rPr>
                        <a:latin typeface="Cambria Math" panose="02040503050406030204" pitchFamily="18" charset="0"/>
                      </a:rPr>
                      <m:t>99%</m:t>
                    </m:r>
                  </m:oMath>
                </a14:m>
                <a:r>
                  <a:rPr sz="2800" dirty="0"/>
                  <a:t> of the area under the curve is in the middle, that leaves </a:t>
                </a:r>
                <a14:m>
                  <m:oMath xmlns:m="http://schemas.openxmlformats.org/officeDocument/2006/math">
                    <m:r>
                      <a:rPr>
                        <a:latin typeface="Cambria Math" panose="02040503050406030204" pitchFamily="18" charset="0"/>
                      </a:rPr>
                      <m:t>1%</m:t>
                    </m:r>
                  </m:oMath>
                </a14:m>
                <a:r>
                  <a:rPr sz="2800" dirty="0"/>
                  <a:t>, or </a:t>
                </a:r>
                <a:r>
                  <a:rPr sz="2800" dirty="0">
                    <a:latin typeface="Cambria Math"/>
                  </a:rPr>
                  <a:t>0.01</a:t>
                </a:r>
                <a:r>
                  <a:rPr sz="2800" dirty="0"/>
                  <a:t> of the area in the two tails.</a:t>
                </a:r>
              </a:p>
              <a:p>
                <a:pPr>
                  <a:defRPr b="1"/>
                </a:pPr>
                <a:r>
                  <a:rPr sz="2800" dirty="0"/>
                  <a:t>Tables:</a:t>
                </a:r>
              </a:p>
              <a:p>
                <a:pPr>
                  <a:defRPr sz="2800"/>
                </a:pPr>
                <a:r>
                  <a:rPr sz="2800" dirty="0"/>
                  <a:t>Since the </a:t>
                </a:r>
                <a:r>
                  <a:rPr lang="en-US" i="1" dirty="0"/>
                  <a:t>t </a:t>
                </a:r>
                <a:r>
                  <a:rPr sz="2800" dirty="0"/>
                  <a:t>-distribution has </a:t>
                </a:r>
                <a:r>
                  <a:rPr sz="2800" dirty="0">
                    <a:latin typeface="Cambria Math"/>
                  </a:rPr>
                  <a:t>29</a:t>
                </a:r>
                <a:r>
                  <a:rPr sz="2800" dirty="0"/>
                  <a:t> degrees of freedom, look across the row for </a:t>
                </a:r>
                <a:r>
                  <a:rPr lang="en-US" sz="2800" i="1" dirty="0"/>
                  <a:t>df</a:t>
                </a:r>
                <a14:m>
                  <m:oMath xmlns:m="http://schemas.openxmlformats.org/officeDocument/2006/math">
                    <m:r>
                      <a:rPr>
                        <a:latin typeface="Cambria Math" panose="02040503050406030204" pitchFamily="18" charset="0"/>
                      </a:rPr>
                      <m:t>=29</m:t>
                    </m:r>
                  </m:oMath>
                </a14:m>
                <a:r>
                  <a:rPr sz="2800" dirty="0"/>
                  <a:t> and down the column for an area in two tails of </a:t>
                </a:r>
                <a:r>
                  <a:rPr sz="2800" dirty="0">
                    <a:latin typeface="Cambria Math"/>
                  </a:rPr>
                  <a:t>0.010</a:t>
                </a:r>
                <a:r>
                  <a:rPr sz="2800" dirty="0"/>
                  <a:t>. Thus,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556"/>
                </a:stretch>
              </a:blipFill>
            </p:spPr>
            <p:txBody>
              <a:bodyPr/>
              <a:lstStyle/>
              <a:p>
                <a:r>
                  <a:rPr lang="en-IN">
                    <a:noFill/>
                  </a:rPr>
                  <a:t> </a:t>
                </a:r>
              </a:p>
            </p:txBody>
          </p:sp>
        </mc:Fallback>
      </mc:AlternateContent>
      <p:pic>
        <p:nvPicPr>
          <p:cNvPr id="7" name="Picture 6" descr="t subscript alpha by 2 is equal to 2.756">
            <a:extLst>
              <a:ext uri="{FF2B5EF4-FFF2-40B4-BE49-F238E27FC236}">
                <a16:creationId xmlns:a16="http://schemas.microsoft.com/office/drawing/2014/main" id="{E07536C8-B1DB-88DB-3635-4411CD93E6B7}"/>
              </a:ext>
            </a:extLst>
          </p:cNvPr>
          <p:cNvPicPr>
            <a:picLocks noChangeAspect="1"/>
          </p:cNvPicPr>
          <p:nvPr/>
        </p:nvPicPr>
        <p:blipFill>
          <a:blip r:embed="rId4"/>
          <a:stretch>
            <a:fillRect/>
          </a:stretch>
        </p:blipFill>
        <p:spPr>
          <a:xfrm>
            <a:off x="6096000" y="3886200"/>
            <a:ext cx="1660876" cy="5095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baseline="-25000" dirty="0"/>
              <a:t>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594322"/>
              </a:xfrm>
            </p:spPr>
            <p:txBody>
              <a:bodyPr>
                <a:normAutofit/>
              </a:bodyPr>
              <a:lstStyle/>
              <a:p>
                <a:r>
                  <a:rPr lang="en-US" i="1" dirty="0" err="1"/>
                  <a:t>df</a:t>
                </a:r>
                <a:r>
                  <a:rPr lang="en-US" i="1" dirty="0"/>
                  <a:t> </a:t>
                </a:r>
                <a14:m>
                  <m:oMath xmlns:m="http://schemas.openxmlformats.org/officeDocument/2006/math">
                    <m:r>
                      <a:rPr>
                        <a:latin typeface="Cambria Math" panose="02040503050406030204" pitchFamily="18" charset="0"/>
                      </a:rPr>
                      <m:t>=</m:t>
                    </m:r>
                    <m:r>
                      <m:rPr>
                        <m:sty m:val="p"/>
                      </m:rPr>
                      <a:rPr>
                        <a:latin typeface="Cambria Math" panose="02040503050406030204" pitchFamily="18" charset="0"/>
                      </a:rPr>
                      <m:t>degrees</m:t>
                    </m:r>
                    <m:r>
                      <a:rPr>
                        <a:latin typeface="Cambria Math" panose="02040503050406030204" pitchFamily="18" charset="0"/>
                      </a:rPr>
                      <m:t> </m:t>
                    </m:r>
                    <m:r>
                      <m:rPr>
                        <m:sty m:val="p"/>
                      </m:rPr>
                      <a:rPr>
                        <a:latin typeface="Cambria Math" panose="02040503050406030204" pitchFamily="18" charset="0"/>
                      </a:rPr>
                      <m:t>of</m:t>
                    </m:r>
                    <m:r>
                      <a:rPr>
                        <a:latin typeface="Cambria Math" panose="02040503050406030204" pitchFamily="18" charset="0"/>
                      </a:rPr>
                      <m:t> </m:t>
                    </m:r>
                    <m:r>
                      <m:rPr>
                        <m:sty m:val="p"/>
                      </m:rPr>
                      <a:rPr>
                        <a:latin typeface="Cambria Math" panose="02040503050406030204" pitchFamily="18" charset="0"/>
                      </a:rPr>
                      <m:t>freedom</m:t>
                    </m:r>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a:stretch>
                  <a:fillRect l="-1328" t="-7843" b="-13725"/>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8.2.5: Finding the Value of</a:t>
            </a:r>
            <a:r>
              <a:rPr sz="2800" dirty="0"/>
              <a:t> </a:t>
            </a:r>
            <a:r>
              <a:rPr dirty="0"/>
              <a:t>t</a:t>
            </a:r>
            <a:r>
              <a:rPr sz="2800" dirty="0"/>
              <a:t> </a:t>
            </a:r>
            <a:r>
              <a:rPr dirty="0"/>
              <a:t>Given Area betwee</a:t>
            </a:r>
            <a:r>
              <a:rPr lang="en-US" dirty="0"/>
              <a:t>n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t_</a:t>
            </a:r>
            <a:r>
              <a:rPr lang="en-US" dirty="0">
                <a:latin typeface="Calibri" panose="020F0502020204030204" pitchFamily="34" charset="0"/>
                <a:ea typeface="Calibri" panose="020F0502020204030204" pitchFamily="34" charset="0"/>
                <a:cs typeface="Calibri" panose="020F0502020204030204" pitchFamily="34" charset="0"/>
              </a:rPr>
              <a:t>α⁄2 and t_α⁄2</a:t>
            </a:r>
            <a:r>
              <a:rPr lang="en-US" sz="2800" baseline="-25000" dirty="0">
                <a:latin typeface="Calibri" panose="020F0502020204030204" pitchFamily="34" charset="0"/>
                <a:ea typeface="Calibri" panose="020F0502020204030204" pitchFamily="34" charset="0"/>
                <a:cs typeface="Calibri" panose="020F0502020204030204" pitchFamily="34" charset="0"/>
              </a:rPr>
              <a:t>3</a:t>
            </a:r>
            <a:r>
              <a:rPr lang="en-US" dirty="0"/>
              <a:t> </a:t>
            </a:r>
            <a:endParaRPr dirty="0"/>
          </a:p>
        </p:txBody>
      </p:sp>
      <p:sp>
        <p:nvSpPr>
          <p:cNvPr id="4" name="TextBox 3">
            <a:extLst>
              <a:ext uri="{FF2B5EF4-FFF2-40B4-BE49-F238E27FC236}">
                <a16:creationId xmlns:a16="http://schemas.microsoft.com/office/drawing/2014/main" id="{8E690C3D-E322-8969-ECB0-FB299CAC36AE}"/>
              </a:ext>
            </a:extLst>
          </p:cNvPr>
          <p:cNvSpPr txBox="1"/>
          <p:nvPr/>
        </p:nvSpPr>
        <p:spPr>
          <a:xfrm>
            <a:off x="3672840" y="1143000"/>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contains a single row displaying significance levels: 0.100, 0.050, 0.025, 0.010, and 0.005.">
            <a:extLst>
              <a:ext uri="{FF2B5EF4-FFF2-40B4-BE49-F238E27FC236}">
                <a16:creationId xmlns:a16="http://schemas.microsoft.com/office/drawing/2014/main" id="{A5680417-99B2-F37F-B7FB-C1CA253AF115}"/>
              </a:ext>
            </a:extLst>
          </p:cNvPr>
          <p:cNvGraphicFramePr>
            <a:graphicFrameLocks noGrp="1"/>
          </p:cNvGraphicFramePr>
          <p:nvPr>
            <p:extLst>
              <p:ext uri="{D42A27DB-BD31-4B8C-83A1-F6EECF244321}">
                <p14:modId xmlns:p14="http://schemas.microsoft.com/office/powerpoint/2010/main" val="1235582482"/>
              </p:ext>
            </p:extLst>
          </p:nvPr>
        </p:nvGraphicFramePr>
        <p:xfrm>
          <a:off x="448056" y="1569593"/>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3922917119"/>
                    </a:ext>
                  </a:extLst>
                </a:gridCol>
                <a:gridCol w="1371600">
                  <a:extLst>
                    <a:ext uri="{9D8B030D-6E8A-4147-A177-3AD203B41FA5}">
                      <a16:colId xmlns:a16="http://schemas.microsoft.com/office/drawing/2014/main" val="2201749594"/>
                    </a:ext>
                  </a:extLst>
                </a:gridCol>
                <a:gridCol w="1371600">
                  <a:extLst>
                    <a:ext uri="{9D8B030D-6E8A-4147-A177-3AD203B41FA5}">
                      <a16:colId xmlns:a16="http://schemas.microsoft.com/office/drawing/2014/main" val="1447589250"/>
                    </a:ext>
                  </a:extLst>
                </a:gridCol>
                <a:gridCol w="1371600">
                  <a:extLst>
                    <a:ext uri="{9D8B030D-6E8A-4147-A177-3AD203B41FA5}">
                      <a16:colId xmlns:a16="http://schemas.microsoft.com/office/drawing/2014/main" val="4172786172"/>
                    </a:ext>
                  </a:extLst>
                </a:gridCol>
                <a:gridCol w="1371600">
                  <a:extLst>
                    <a:ext uri="{9D8B030D-6E8A-4147-A177-3AD203B41FA5}">
                      <a16:colId xmlns:a16="http://schemas.microsoft.com/office/drawing/2014/main" val="1365731792"/>
                    </a:ext>
                  </a:extLst>
                </a:gridCol>
                <a:gridCol w="1371600">
                  <a:extLst>
                    <a:ext uri="{9D8B030D-6E8A-4147-A177-3AD203B41FA5}">
                      <a16:colId xmlns:a16="http://schemas.microsoft.com/office/drawing/2014/main" val="2562223804"/>
                    </a:ext>
                  </a:extLst>
                </a:gridCol>
              </a:tblGrid>
              <a:tr h="370840">
                <a:tc>
                  <a:txBody>
                    <a:bodyPr/>
                    <a:lstStyle/>
                    <a:p>
                      <a:pPr algn="ctr">
                        <a:defRPr b="1">
                          <a:solidFill>
                            <a:schemeClr val="tx1"/>
                          </a:solidFill>
                        </a:defRPr>
                      </a:pPr>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0.025</a:t>
                      </a:r>
                      <a:endParaRPr sz="1400">
                        <a:latin typeface="Cambria Math"/>
                      </a:endParaRPr>
                    </a:p>
                  </a:txBody>
                  <a:tcPr/>
                </a:tc>
                <a:tc>
                  <a:txBody>
                    <a:bodyPr/>
                    <a:lstStyle/>
                    <a:p>
                      <a:pPr algn="ctr">
                        <a:defRPr b="1">
                          <a:solidFill>
                            <a:schemeClr val="tx1"/>
                          </a:solidFill>
                        </a:defRPr>
                      </a:pPr>
                      <a:r>
                        <a:rPr sz="1400"/>
                        <a:t>0.010</a:t>
                      </a:r>
                      <a:endParaRPr sz="140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3222515866"/>
                  </a:ext>
                </a:extLst>
              </a:tr>
            </a:tbl>
          </a:graphicData>
        </a:graphic>
      </p:graphicFrame>
      <p:sp>
        <p:nvSpPr>
          <p:cNvPr id="5" name="TextBox 4">
            <a:extLst>
              <a:ext uri="{FF2B5EF4-FFF2-40B4-BE49-F238E27FC236}">
                <a16:creationId xmlns:a16="http://schemas.microsoft.com/office/drawing/2014/main" id="{E2F64CD8-DDDF-6375-124D-DB43FB0407F7}"/>
              </a:ext>
            </a:extLst>
          </p:cNvPr>
          <p:cNvSpPr txBox="1"/>
          <p:nvPr/>
        </p:nvSpPr>
        <p:spPr>
          <a:xfrm>
            <a:off x="3706368" y="2032135"/>
            <a:ext cx="3124200" cy="406265"/>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esents critical values for different degrees of freedom (df) and significance levels.  &#10;&#10;A statistical table showing degrees of freedom (df) as 27, with corresponding critical values for significance levels: 0.200 is 1.314, 0.100 is 1.703, 0.050 is 2.052, 0.020 is 2.473, and 0.010 is 2.771&#10;&#10;A statistical table showing degrees of freedom (df) as 28, with corresponding critical values for significance levels: 0.200 is 1.313, 0.100 is 1.701, 0.050 is 2.048, 0.020 is 2.467, and 0.010 is 2.763&#10;&#10;A statistical table showing degrees of freedom (df) as 29, with corresponding critical values for significance levels: 0.200 is 1.311, 0.100 is 1.699, 0.050 is 2.045, 0.020 is 2.462, and 0.010 is 2.756&#10;&#10;A statistical table showing degrees of freedom (df) as 30, with corresponding critical values for significance levels: 0.200 is 1.310, 0.100 is 1.697, 0.050 is 2.042, 0.020 is 2.457, and 0.010 is 2.750&#10;&#10;A statistical table showing degrees of freedom (df) as 31, with corresponding critical values for significance levels: 0.200 is 1.309, 0.100 is 1.696, 0.050 is 2.040, 0.020 is 2.453, and 0.010 is 2.744&#10;&#10;A statistical table showing degrees of freedom (df) as 32, with corresponding critical values for significance levels: 0.200 is 1.309, 0.100 is 1.694, 0.050 is 2.037, 0.020 is 2.449, and 0.010 is 2.738&#10;&#10;&#10;For instance, at df equals to 29 and a significance level of 0.010, the critical value is 2.756 (highlighted).&#10;"/>
              <p:cNvGraphicFramePr>
                <a:graphicFrameLocks noGrp="1"/>
              </p:cNvGraphicFramePr>
              <p:nvPr>
                <p:ph type="tbl" sz="quarter" idx="10"/>
                <p:extLst>
                  <p:ext uri="{D42A27DB-BD31-4B8C-83A1-F6EECF244321}">
                    <p14:modId xmlns:p14="http://schemas.microsoft.com/office/powerpoint/2010/main" val="1098399738"/>
                  </p:ext>
                </p:extLst>
              </p:nvPr>
            </p:nvGraphicFramePr>
            <p:xfrm>
              <a:off x="457200" y="25095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a:p>
                      </a:txBody>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27</a:t>
                          </a:r>
                          <a:endParaRPr sz="1400">
                            <a:latin typeface="Cambria Math"/>
                          </a:endParaRPr>
                        </a:p>
                      </a:txBody>
                      <a:tcPr/>
                    </a:tc>
                    <a:tc>
                      <a:txBody>
                        <a:bodyPr/>
                        <a:lstStyle/>
                        <a:p>
                          <a:pPr algn="ctr">
                            <a:defRPr>
                              <a:solidFill>
                                <a:schemeClr val="tx1"/>
                              </a:solidFill>
                            </a:defRPr>
                          </a:pPr>
                          <a:r>
                            <a:rPr sz="1400"/>
                            <a:t>1.314</a:t>
                          </a:r>
                          <a:endParaRPr sz="1400">
                            <a:latin typeface="Cambria Math"/>
                          </a:endParaRPr>
                        </a:p>
                      </a:txBody>
                      <a:tcPr/>
                    </a:tc>
                    <a:tc>
                      <a:txBody>
                        <a:bodyPr/>
                        <a:lstStyle/>
                        <a:p>
                          <a:pPr algn="ctr">
                            <a:defRPr>
                              <a:solidFill>
                                <a:schemeClr val="tx1"/>
                              </a:solidFill>
                            </a:defRPr>
                          </a:pPr>
                          <a:r>
                            <a:rPr sz="1400"/>
                            <a:t>1.703</a:t>
                          </a:r>
                          <a:endParaRPr sz="1400">
                            <a:latin typeface="Cambria Math"/>
                          </a:endParaRPr>
                        </a:p>
                      </a:txBody>
                      <a:tcPr/>
                    </a:tc>
                    <a:tc>
                      <a:txBody>
                        <a:bodyPr/>
                        <a:lstStyle/>
                        <a:p>
                          <a:pPr algn="ctr">
                            <a:defRPr>
                              <a:solidFill>
                                <a:schemeClr val="tx1"/>
                              </a:solidFill>
                            </a:defRPr>
                          </a:pPr>
                          <a:r>
                            <a:rPr sz="1400"/>
                            <a:t>2.052</a:t>
                          </a:r>
                          <a:endParaRPr sz="1400">
                            <a:latin typeface="Cambria Math"/>
                          </a:endParaRPr>
                        </a:p>
                      </a:txBody>
                      <a:tcPr/>
                    </a:tc>
                    <a:tc>
                      <a:txBody>
                        <a:bodyPr/>
                        <a:lstStyle/>
                        <a:p>
                          <a:pPr algn="ctr">
                            <a:defRPr>
                              <a:solidFill>
                                <a:schemeClr val="tx1"/>
                              </a:solidFill>
                            </a:defRPr>
                          </a:pPr>
                          <a:r>
                            <a:rPr sz="1400"/>
                            <a:t>2.473</a:t>
                          </a:r>
                          <a:endParaRPr sz="1400">
                            <a:latin typeface="Cambria Math"/>
                          </a:endParaRPr>
                        </a:p>
                      </a:txBody>
                      <a:tcPr/>
                    </a:tc>
                    <a:tc>
                      <a:txBody>
                        <a:bodyPr/>
                        <a:lstStyle/>
                        <a:p>
                          <a:pPr algn="ctr">
                            <a:defRPr>
                              <a:solidFill>
                                <a:schemeClr val="tx1"/>
                              </a:solidFill>
                            </a:defRPr>
                          </a:pPr>
                          <a:r>
                            <a:rPr sz="1400"/>
                            <a:t>2.771</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28</a:t>
                          </a:r>
                          <a:endParaRPr sz="1400">
                            <a:latin typeface="Cambria Math"/>
                          </a:endParaRPr>
                        </a:p>
                      </a:txBody>
                      <a:tcPr/>
                    </a:tc>
                    <a:tc>
                      <a:txBody>
                        <a:bodyPr/>
                        <a:lstStyle/>
                        <a:p>
                          <a:pPr algn="ctr">
                            <a:defRPr>
                              <a:solidFill>
                                <a:schemeClr val="tx1"/>
                              </a:solidFill>
                            </a:defRPr>
                          </a:pPr>
                          <a:r>
                            <a:rPr sz="1400" dirty="0"/>
                            <a:t>1.313</a:t>
                          </a:r>
                          <a:endParaRPr sz="1400" dirty="0">
                            <a:latin typeface="Cambria Math"/>
                          </a:endParaRPr>
                        </a:p>
                      </a:txBody>
                      <a:tcPr/>
                    </a:tc>
                    <a:tc>
                      <a:txBody>
                        <a:bodyPr/>
                        <a:lstStyle/>
                        <a:p>
                          <a:pPr algn="ctr">
                            <a:defRPr>
                              <a:solidFill>
                                <a:schemeClr val="tx1"/>
                              </a:solidFill>
                            </a:defRPr>
                          </a:pPr>
                          <a:r>
                            <a:rPr sz="1400"/>
                            <a:t>1.701</a:t>
                          </a:r>
                          <a:endParaRPr sz="1400">
                            <a:latin typeface="Cambria Math"/>
                          </a:endParaRPr>
                        </a:p>
                      </a:txBody>
                      <a:tcPr/>
                    </a:tc>
                    <a:tc>
                      <a:txBody>
                        <a:bodyPr/>
                        <a:lstStyle/>
                        <a:p>
                          <a:pPr algn="ctr">
                            <a:defRPr>
                              <a:solidFill>
                                <a:schemeClr val="tx1"/>
                              </a:solidFill>
                            </a:defRPr>
                          </a:pPr>
                          <a:r>
                            <a:rPr sz="1400"/>
                            <a:t>2.048</a:t>
                          </a:r>
                          <a:endParaRPr sz="1400">
                            <a:latin typeface="Cambria Math"/>
                          </a:endParaRPr>
                        </a:p>
                      </a:txBody>
                      <a:tcPr/>
                    </a:tc>
                    <a:tc>
                      <a:txBody>
                        <a:bodyPr/>
                        <a:lstStyle/>
                        <a:p>
                          <a:pPr algn="ctr">
                            <a:defRPr>
                              <a:solidFill>
                                <a:schemeClr val="tx1"/>
                              </a:solidFill>
                            </a:defRPr>
                          </a:pPr>
                          <a:r>
                            <a:rPr sz="1400"/>
                            <a:t>2.467</a:t>
                          </a:r>
                          <a:endParaRPr sz="1400">
                            <a:latin typeface="Cambria Math"/>
                          </a:endParaRPr>
                        </a:p>
                      </a:txBody>
                      <a:tcPr/>
                    </a:tc>
                    <a:tc>
                      <a:txBody>
                        <a:bodyPr/>
                        <a:lstStyle/>
                        <a:p>
                          <a:pPr algn="ctr">
                            <a:defRPr>
                              <a:solidFill>
                                <a:schemeClr val="tx1"/>
                              </a:solidFill>
                            </a:defRPr>
                          </a:pPr>
                          <a:r>
                            <a:rPr sz="1400" dirty="0"/>
                            <a:t>2.763</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29</a:t>
                          </a:r>
                          <a:endParaRPr sz="1400">
                            <a:latin typeface="Cambria Math"/>
                          </a:endParaRPr>
                        </a:p>
                      </a:txBody>
                      <a:tcPr/>
                    </a:tc>
                    <a:tc>
                      <a:txBody>
                        <a:bodyPr/>
                        <a:lstStyle/>
                        <a:p>
                          <a:pPr algn="ctr">
                            <a:defRPr>
                              <a:solidFill>
                                <a:schemeClr val="tx1"/>
                              </a:solidFill>
                            </a:defRPr>
                          </a:pPr>
                          <a:r>
                            <a:rPr sz="1400"/>
                            <a:t>1.311</a:t>
                          </a:r>
                          <a:endParaRPr sz="1400">
                            <a:latin typeface="Cambria Math"/>
                          </a:endParaRPr>
                        </a:p>
                      </a:txBody>
                      <a:tcPr/>
                    </a:tc>
                    <a:tc>
                      <a:txBody>
                        <a:bodyPr/>
                        <a:lstStyle/>
                        <a:p>
                          <a:pPr algn="ctr">
                            <a:defRPr>
                              <a:solidFill>
                                <a:schemeClr val="tx1"/>
                              </a:solidFill>
                            </a:defRPr>
                          </a:pPr>
                          <a:r>
                            <a:rPr sz="1400" dirty="0"/>
                            <a:t>1.699</a:t>
                          </a:r>
                          <a:endParaRPr sz="1400" dirty="0">
                            <a:latin typeface="Cambria Math"/>
                          </a:endParaRPr>
                        </a:p>
                      </a:txBody>
                      <a:tcPr/>
                    </a:tc>
                    <a:tc>
                      <a:txBody>
                        <a:bodyPr/>
                        <a:lstStyle/>
                        <a:p>
                          <a:pPr algn="ctr">
                            <a:defRPr>
                              <a:solidFill>
                                <a:schemeClr val="tx1"/>
                              </a:solidFill>
                            </a:defRPr>
                          </a:pPr>
                          <a:r>
                            <a:rPr sz="1400"/>
                            <a:t>2.045</a:t>
                          </a:r>
                          <a:endParaRPr sz="1400">
                            <a:latin typeface="Cambria Math"/>
                          </a:endParaRPr>
                        </a:p>
                      </a:txBody>
                      <a:tcPr/>
                    </a:tc>
                    <a:tc>
                      <a:txBody>
                        <a:bodyPr/>
                        <a:lstStyle/>
                        <a:p>
                          <a:pPr algn="ctr">
                            <a:defRPr>
                              <a:solidFill>
                                <a:schemeClr val="tx1"/>
                              </a:solidFill>
                            </a:defRPr>
                          </a:pPr>
                          <a:r>
                            <a:rPr sz="1400"/>
                            <a:t>2.462</a:t>
                          </a:r>
                          <a:endParaRPr sz="1400">
                            <a:latin typeface="Cambria Math"/>
                          </a:endParaRPr>
                        </a:p>
                      </a:txBody>
                      <a:tcPr/>
                    </a:tc>
                    <a:tc>
                      <a:txBody>
                        <a:bodyPr/>
                        <a:lstStyle/>
                        <a:p>
                          <a:pPr algn="ctr">
                            <a:defRPr sz="1400">
                              <a:solidFill>
                                <a:schemeClr val="tx1"/>
                              </a:solidFill>
                            </a:defRPr>
                          </a:pPr>
                          <a:r>
                            <a:rPr sz="1400">
                              <a:highlight>
                                <a:srgbClr val="FFFF00"/>
                              </a:highlight>
                            </a:rPr>
                            <a:t>2.756</a:t>
                          </a:r>
                          <a:endParaRPr sz="1400">
                            <a:highlight>
                              <a:srgbClr val="FFFF00"/>
                            </a:highlight>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30</a:t>
                          </a:r>
                          <a:endParaRPr sz="1400">
                            <a:latin typeface="Cambria Math"/>
                          </a:endParaRPr>
                        </a:p>
                      </a:txBody>
                      <a:tcPr/>
                    </a:tc>
                    <a:tc>
                      <a:txBody>
                        <a:bodyPr/>
                        <a:lstStyle/>
                        <a:p>
                          <a:pPr algn="ctr">
                            <a:defRPr>
                              <a:solidFill>
                                <a:schemeClr val="tx1"/>
                              </a:solidFill>
                            </a:defRPr>
                          </a:pPr>
                          <a:r>
                            <a:rPr sz="1400"/>
                            <a:t>1.310</a:t>
                          </a:r>
                          <a:endParaRPr sz="1400">
                            <a:latin typeface="Cambria Math"/>
                          </a:endParaRPr>
                        </a:p>
                      </a:txBody>
                      <a:tcPr/>
                    </a:tc>
                    <a:tc>
                      <a:txBody>
                        <a:bodyPr/>
                        <a:lstStyle/>
                        <a:p>
                          <a:pPr algn="ctr">
                            <a:defRPr>
                              <a:solidFill>
                                <a:schemeClr val="tx1"/>
                              </a:solidFill>
                            </a:defRPr>
                          </a:pPr>
                          <a:r>
                            <a:rPr sz="1400"/>
                            <a:t>1.697</a:t>
                          </a:r>
                          <a:endParaRPr sz="1400">
                            <a:latin typeface="Cambria Math"/>
                          </a:endParaRPr>
                        </a:p>
                      </a:txBody>
                      <a:tcPr/>
                    </a:tc>
                    <a:tc>
                      <a:txBody>
                        <a:bodyPr/>
                        <a:lstStyle/>
                        <a:p>
                          <a:pPr algn="ctr">
                            <a:defRPr>
                              <a:solidFill>
                                <a:schemeClr val="tx1"/>
                              </a:solidFill>
                            </a:defRPr>
                          </a:pPr>
                          <a:r>
                            <a:rPr sz="1400"/>
                            <a:t>2.042</a:t>
                          </a:r>
                          <a:endParaRPr sz="1400">
                            <a:latin typeface="Cambria Math"/>
                          </a:endParaRPr>
                        </a:p>
                      </a:txBody>
                      <a:tcPr/>
                    </a:tc>
                    <a:tc>
                      <a:txBody>
                        <a:bodyPr/>
                        <a:lstStyle/>
                        <a:p>
                          <a:pPr algn="ctr">
                            <a:defRPr>
                              <a:solidFill>
                                <a:schemeClr val="tx1"/>
                              </a:solidFill>
                            </a:defRPr>
                          </a:pPr>
                          <a:r>
                            <a:rPr sz="1400"/>
                            <a:t>2.457</a:t>
                          </a:r>
                          <a:endParaRPr sz="1400">
                            <a:latin typeface="Cambria Math"/>
                          </a:endParaRPr>
                        </a:p>
                      </a:txBody>
                      <a:tcPr/>
                    </a:tc>
                    <a:tc>
                      <a:txBody>
                        <a:bodyPr/>
                        <a:lstStyle/>
                        <a:p>
                          <a:pPr algn="ctr">
                            <a:defRPr>
                              <a:solidFill>
                                <a:schemeClr val="tx1"/>
                              </a:solidFill>
                            </a:defRPr>
                          </a:pPr>
                          <a:r>
                            <a:rPr sz="1400"/>
                            <a:t>2.750</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31</a:t>
                          </a:r>
                          <a:endParaRPr sz="1400">
                            <a:latin typeface="Cambria Math"/>
                          </a:endParaRPr>
                        </a:p>
                      </a:txBody>
                      <a:tcPr/>
                    </a:tc>
                    <a:tc>
                      <a:txBody>
                        <a:bodyPr/>
                        <a:lstStyle/>
                        <a:p>
                          <a:pPr algn="ctr">
                            <a:defRPr>
                              <a:solidFill>
                                <a:schemeClr val="tx1"/>
                              </a:solidFill>
                            </a:defRPr>
                          </a:pPr>
                          <a:r>
                            <a:rPr sz="1400"/>
                            <a:t>1.309</a:t>
                          </a:r>
                          <a:endParaRPr sz="1400">
                            <a:latin typeface="Cambria Math"/>
                          </a:endParaRPr>
                        </a:p>
                      </a:txBody>
                      <a:tcPr/>
                    </a:tc>
                    <a:tc>
                      <a:txBody>
                        <a:bodyPr/>
                        <a:lstStyle/>
                        <a:p>
                          <a:pPr algn="ctr">
                            <a:defRPr>
                              <a:solidFill>
                                <a:schemeClr val="tx1"/>
                              </a:solidFill>
                            </a:defRPr>
                          </a:pPr>
                          <a:r>
                            <a:rPr sz="1400"/>
                            <a:t>1.696</a:t>
                          </a:r>
                          <a:endParaRPr sz="1400">
                            <a:latin typeface="Cambria Math"/>
                          </a:endParaRPr>
                        </a:p>
                      </a:txBody>
                      <a:tcPr/>
                    </a:tc>
                    <a:tc>
                      <a:txBody>
                        <a:bodyPr/>
                        <a:lstStyle/>
                        <a:p>
                          <a:pPr algn="ctr">
                            <a:defRPr>
                              <a:solidFill>
                                <a:schemeClr val="tx1"/>
                              </a:solidFill>
                            </a:defRPr>
                          </a:pPr>
                          <a:r>
                            <a:rPr sz="1400"/>
                            <a:t>2.040</a:t>
                          </a:r>
                          <a:endParaRPr sz="1400">
                            <a:latin typeface="Cambria Math"/>
                          </a:endParaRPr>
                        </a:p>
                      </a:txBody>
                      <a:tcPr/>
                    </a:tc>
                    <a:tc>
                      <a:txBody>
                        <a:bodyPr/>
                        <a:lstStyle/>
                        <a:p>
                          <a:pPr algn="ctr">
                            <a:defRPr>
                              <a:solidFill>
                                <a:schemeClr val="tx1"/>
                              </a:solidFill>
                            </a:defRPr>
                          </a:pPr>
                          <a:r>
                            <a:rPr sz="1400" dirty="0"/>
                            <a:t>2.453</a:t>
                          </a:r>
                          <a:endParaRPr sz="1400" dirty="0">
                            <a:latin typeface="Cambria Math"/>
                          </a:endParaRPr>
                        </a:p>
                      </a:txBody>
                      <a:tcPr/>
                    </a:tc>
                    <a:tc>
                      <a:txBody>
                        <a:bodyPr/>
                        <a:lstStyle/>
                        <a:p>
                          <a:pPr algn="ctr">
                            <a:defRPr>
                              <a:solidFill>
                                <a:schemeClr val="tx1"/>
                              </a:solidFill>
                            </a:defRPr>
                          </a:pPr>
                          <a:r>
                            <a:rPr sz="1400"/>
                            <a:t>2.744</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32</a:t>
                          </a:r>
                          <a:endParaRPr sz="1400">
                            <a:latin typeface="Cambria Math"/>
                          </a:endParaRPr>
                        </a:p>
                      </a:txBody>
                      <a:tcPr/>
                    </a:tc>
                    <a:tc>
                      <a:txBody>
                        <a:bodyPr/>
                        <a:lstStyle/>
                        <a:p>
                          <a:pPr algn="ctr">
                            <a:defRPr>
                              <a:solidFill>
                                <a:schemeClr val="tx1"/>
                              </a:solidFill>
                            </a:defRPr>
                          </a:pPr>
                          <a:r>
                            <a:rPr sz="1400"/>
                            <a:t>1.309</a:t>
                          </a:r>
                          <a:endParaRPr sz="1400">
                            <a:latin typeface="Cambria Math"/>
                          </a:endParaRPr>
                        </a:p>
                      </a:txBody>
                      <a:tcPr/>
                    </a:tc>
                    <a:tc>
                      <a:txBody>
                        <a:bodyPr/>
                        <a:lstStyle/>
                        <a:p>
                          <a:pPr algn="ctr">
                            <a:defRPr>
                              <a:solidFill>
                                <a:schemeClr val="tx1"/>
                              </a:solidFill>
                            </a:defRPr>
                          </a:pPr>
                          <a:r>
                            <a:rPr sz="1400"/>
                            <a:t>1.694</a:t>
                          </a:r>
                          <a:endParaRPr sz="1400">
                            <a:latin typeface="Cambria Math"/>
                          </a:endParaRPr>
                        </a:p>
                      </a:txBody>
                      <a:tcPr/>
                    </a:tc>
                    <a:tc>
                      <a:txBody>
                        <a:bodyPr/>
                        <a:lstStyle/>
                        <a:p>
                          <a:pPr algn="ctr">
                            <a:defRPr>
                              <a:solidFill>
                                <a:schemeClr val="tx1"/>
                              </a:solidFill>
                            </a:defRPr>
                          </a:pPr>
                          <a:r>
                            <a:rPr sz="1400"/>
                            <a:t>2.037</a:t>
                          </a:r>
                          <a:endParaRPr sz="1400">
                            <a:latin typeface="Cambria Math"/>
                          </a:endParaRPr>
                        </a:p>
                      </a:txBody>
                      <a:tcPr/>
                    </a:tc>
                    <a:tc>
                      <a:txBody>
                        <a:bodyPr/>
                        <a:lstStyle/>
                        <a:p>
                          <a:pPr algn="ctr">
                            <a:defRPr>
                              <a:solidFill>
                                <a:schemeClr val="tx1"/>
                              </a:solidFill>
                            </a:defRPr>
                          </a:pPr>
                          <a:r>
                            <a:rPr sz="1400"/>
                            <a:t>2.449</a:t>
                          </a:r>
                          <a:endParaRPr sz="1400">
                            <a:latin typeface="Cambria Math"/>
                          </a:endParaRPr>
                        </a:p>
                      </a:txBody>
                      <a:tcPr/>
                    </a:tc>
                    <a:tc>
                      <a:txBody>
                        <a:bodyPr/>
                        <a:lstStyle/>
                        <a:p>
                          <a:pPr algn="ctr">
                            <a:defRPr>
                              <a:solidFill>
                                <a:schemeClr val="tx1"/>
                              </a:solidFill>
                            </a:defRPr>
                          </a:pPr>
                          <a:r>
                            <a:rPr sz="1400" dirty="0"/>
                            <a:t>2.738</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esents critical values for different degrees of freedom (df) and significance levels.  &#10;&#10;A statistical table showing degrees of freedom (df) as 27, with corresponding critical values for significance levels: 0.200 is 1.314, 0.100 is 1.703, 0.050 is 2.052, 0.020 is 2.473, and 0.010 is 2.771&#10;&#10;A statistical table showing degrees of freedom (df) as 28, with corresponding critical values for significance levels: 0.200 is 1.313, 0.100 is 1.701, 0.050 is 2.048, 0.020 is 2.467, and 0.010 is 2.763&#10;&#10;A statistical table showing degrees of freedom (df) as 29, with corresponding critical values for significance levels: 0.200 is 1.311, 0.100 is 1.699, 0.050 is 2.045, 0.020 is 2.462, and 0.010 is 2.756&#10;&#10;A statistical table showing degrees of freedom (df) as 30, with corresponding critical values for significance levels: 0.200 is 1.310, 0.100 is 1.697, 0.050 is 2.042, 0.020 is 2.457, and 0.010 is 2.750&#10;&#10;A statistical table showing degrees of freedom (df) as 31, with corresponding critical values for significance levels: 0.200 is 1.309, 0.100 is 1.696, 0.050 is 2.040, 0.020 is 2.453, and 0.010 is 2.744&#10;&#10;A statistical table showing degrees of freedom (df) as 32, with corresponding critical values for significance levels: 0.200 is 1.309, 0.100 is 1.694, 0.050 is 2.037, 0.020 is 2.449, and 0.010 is 2.738&#10;&#10;&#10;For instance, at df equals to 29 and a significance level of 0.010, the critical value is 2.756 (highlighted).&#10;"/>
              <p:cNvGraphicFramePr>
                <a:graphicFrameLocks noGrp="1"/>
              </p:cNvGraphicFramePr>
              <p:nvPr>
                <p:ph type="tbl" sz="quarter" idx="10"/>
                <p:extLst>
                  <p:ext uri="{D42A27DB-BD31-4B8C-83A1-F6EECF244321}">
                    <p14:modId xmlns:p14="http://schemas.microsoft.com/office/powerpoint/2010/main" val="1098399738"/>
                  </p:ext>
                </p:extLst>
              </p:nvPr>
            </p:nvGraphicFramePr>
            <p:xfrm>
              <a:off x="457200" y="25095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1639" r="-501333" b="-603279"/>
                          </a:stretch>
                        </a:blipFill>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27</a:t>
                          </a:r>
                          <a:endParaRPr sz="1400">
                            <a:latin typeface="Cambria Math"/>
                          </a:endParaRPr>
                        </a:p>
                      </a:txBody>
                      <a:tcPr/>
                    </a:tc>
                    <a:tc>
                      <a:txBody>
                        <a:bodyPr/>
                        <a:lstStyle/>
                        <a:p>
                          <a:pPr algn="ctr">
                            <a:defRPr>
                              <a:solidFill>
                                <a:schemeClr val="tx1"/>
                              </a:solidFill>
                            </a:defRPr>
                          </a:pPr>
                          <a:r>
                            <a:rPr sz="1400"/>
                            <a:t>1.314</a:t>
                          </a:r>
                          <a:endParaRPr sz="1400">
                            <a:latin typeface="Cambria Math"/>
                          </a:endParaRPr>
                        </a:p>
                      </a:txBody>
                      <a:tcPr/>
                    </a:tc>
                    <a:tc>
                      <a:txBody>
                        <a:bodyPr/>
                        <a:lstStyle/>
                        <a:p>
                          <a:pPr algn="ctr">
                            <a:defRPr>
                              <a:solidFill>
                                <a:schemeClr val="tx1"/>
                              </a:solidFill>
                            </a:defRPr>
                          </a:pPr>
                          <a:r>
                            <a:rPr sz="1400"/>
                            <a:t>1.703</a:t>
                          </a:r>
                          <a:endParaRPr sz="1400">
                            <a:latin typeface="Cambria Math"/>
                          </a:endParaRPr>
                        </a:p>
                      </a:txBody>
                      <a:tcPr/>
                    </a:tc>
                    <a:tc>
                      <a:txBody>
                        <a:bodyPr/>
                        <a:lstStyle/>
                        <a:p>
                          <a:pPr algn="ctr">
                            <a:defRPr>
                              <a:solidFill>
                                <a:schemeClr val="tx1"/>
                              </a:solidFill>
                            </a:defRPr>
                          </a:pPr>
                          <a:r>
                            <a:rPr sz="1400"/>
                            <a:t>2.052</a:t>
                          </a:r>
                          <a:endParaRPr sz="1400">
                            <a:latin typeface="Cambria Math"/>
                          </a:endParaRPr>
                        </a:p>
                      </a:txBody>
                      <a:tcPr/>
                    </a:tc>
                    <a:tc>
                      <a:txBody>
                        <a:bodyPr/>
                        <a:lstStyle/>
                        <a:p>
                          <a:pPr algn="ctr">
                            <a:defRPr>
                              <a:solidFill>
                                <a:schemeClr val="tx1"/>
                              </a:solidFill>
                            </a:defRPr>
                          </a:pPr>
                          <a:r>
                            <a:rPr sz="1400"/>
                            <a:t>2.473</a:t>
                          </a:r>
                          <a:endParaRPr sz="1400">
                            <a:latin typeface="Cambria Math"/>
                          </a:endParaRPr>
                        </a:p>
                      </a:txBody>
                      <a:tcPr/>
                    </a:tc>
                    <a:tc>
                      <a:txBody>
                        <a:bodyPr/>
                        <a:lstStyle/>
                        <a:p>
                          <a:pPr algn="ctr">
                            <a:defRPr>
                              <a:solidFill>
                                <a:schemeClr val="tx1"/>
                              </a:solidFill>
                            </a:defRPr>
                          </a:pPr>
                          <a:r>
                            <a:rPr sz="1400"/>
                            <a:t>2.771</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28</a:t>
                          </a:r>
                          <a:endParaRPr sz="1400">
                            <a:latin typeface="Cambria Math"/>
                          </a:endParaRPr>
                        </a:p>
                      </a:txBody>
                      <a:tcPr/>
                    </a:tc>
                    <a:tc>
                      <a:txBody>
                        <a:bodyPr/>
                        <a:lstStyle/>
                        <a:p>
                          <a:pPr algn="ctr">
                            <a:defRPr>
                              <a:solidFill>
                                <a:schemeClr val="tx1"/>
                              </a:solidFill>
                            </a:defRPr>
                          </a:pPr>
                          <a:r>
                            <a:rPr sz="1400" dirty="0"/>
                            <a:t>1.313</a:t>
                          </a:r>
                          <a:endParaRPr sz="1400" dirty="0">
                            <a:latin typeface="Cambria Math"/>
                          </a:endParaRPr>
                        </a:p>
                      </a:txBody>
                      <a:tcPr/>
                    </a:tc>
                    <a:tc>
                      <a:txBody>
                        <a:bodyPr/>
                        <a:lstStyle/>
                        <a:p>
                          <a:pPr algn="ctr">
                            <a:defRPr>
                              <a:solidFill>
                                <a:schemeClr val="tx1"/>
                              </a:solidFill>
                            </a:defRPr>
                          </a:pPr>
                          <a:r>
                            <a:rPr sz="1400"/>
                            <a:t>1.701</a:t>
                          </a:r>
                          <a:endParaRPr sz="1400">
                            <a:latin typeface="Cambria Math"/>
                          </a:endParaRPr>
                        </a:p>
                      </a:txBody>
                      <a:tcPr/>
                    </a:tc>
                    <a:tc>
                      <a:txBody>
                        <a:bodyPr/>
                        <a:lstStyle/>
                        <a:p>
                          <a:pPr algn="ctr">
                            <a:defRPr>
                              <a:solidFill>
                                <a:schemeClr val="tx1"/>
                              </a:solidFill>
                            </a:defRPr>
                          </a:pPr>
                          <a:r>
                            <a:rPr sz="1400"/>
                            <a:t>2.048</a:t>
                          </a:r>
                          <a:endParaRPr sz="1400">
                            <a:latin typeface="Cambria Math"/>
                          </a:endParaRPr>
                        </a:p>
                      </a:txBody>
                      <a:tcPr/>
                    </a:tc>
                    <a:tc>
                      <a:txBody>
                        <a:bodyPr/>
                        <a:lstStyle/>
                        <a:p>
                          <a:pPr algn="ctr">
                            <a:defRPr>
                              <a:solidFill>
                                <a:schemeClr val="tx1"/>
                              </a:solidFill>
                            </a:defRPr>
                          </a:pPr>
                          <a:r>
                            <a:rPr sz="1400"/>
                            <a:t>2.467</a:t>
                          </a:r>
                          <a:endParaRPr sz="1400">
                            <a:latin typeface="Cambria Math"/>
                          </a:endParaRPr>
                        </a:p>
                      </a:txBody>
                      <a:tcPr/>
                    </a:tc>
                    <a:tc>
                      <a:txBody>
                        <a:bodyPr/>
                        <a:lstStyle/>
                        <a:p>
                          <a:pPr algn="ctr">
                            <a:defRPr>
                              <a:solidFill>
                                <a:schemeClr val="tx1"/>
                              </a:solidFill>
                            </a:defRPr>
                          </a:pPr>
                          <a:r>
                            <a:rPr sz="1400" dirty="0"/>
                            <a:t>2.763</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29</a:t>
                          </a:r>
                          <a:endParaRPr sz="1400">
                            <a:latin typeface="Cambria Math"/>
                          </a:endParaRPr>
                        </a:p>
                      </a:txBody>
                      <a:tcPr/>
                    </a:tc>
                    <a:tc>
                      <a:txBody>
                        <a:bodyPr/>
                        <a:lstStyle/>
                        <a:p>
                          <a:pPr algn="ctr">
                            <a:defRPr>
                              <a:solidFill>
                                <a:schemeClr val="tx1"/>
                              </a:solidFill>
                            </a:defRPr>
                          </a:pPr>
                          <a:r>
                            <a:rPr sz="1400"/>
                            <a:t>1.311</a:t>
                          </a:r>
                          <a:endParaRPr sz="1400">
                            <a:latin typeface="Cambria Math"/>
                          </a:endParaRPr>
                        </a:p>
                      </a:txBody>
                      <a:tcPr/>
                    </a:tc>
                    <a:tc>
                      <a:txBody>
                        <a:bodyPr/>
                        <a:lstStyle/>
                        <a:p>
                          <a:pPr algn="ctr">
                            <a:defRPr>
                              <a:solidFill>
                                <a:schemeClr val="tx1"/>
                              </a:solidFill>
                            </a:defRPr>
                          </a:pPr>
                          <a:r>
                            <a:rPr sz="1400"/>
                            <a:t>1.699</a:t>
                          </a:r>
                          <a:endParaRPr sz="1400">
                            <a:latin typeface="Cambria Math"/>
                          </a:endParaRPr>
                        </a:p>
                      </a:txBody>
                      <a:tcPr/>
                    </a:tc>
                    <a:tc>
                      <a:txBody>
                        <a:bodyPr/>
                        <a:lstStyle/>
                        <a:p>
                          <a:pPr algn="ctr">
                            <a:defRPr>
                              <a:solidFill>
                                <a:schemeClr val="tx1"/>
                              </a:solidFill>
                            </a:defRPr>
                          </a:pPr>
                          <a:r>
                            <a:rPr sz="1400"/>
                            <a:t>2.045</a:t>
                          </a:r>
                          <a:endParaRPr sz="1400">
                            <a:latin typeface="Cambria Math"/>
                          </a:endParaRPr>
                        </a:p>
                      </a:txBody>
                      <a:tcPr/>
                    </a:tc>
                    <a:tc>
                      <a:txBody>
                        <a:bodyPr/>
                        <a:lstStyle/>
                        <a:p>
                          <a:pPr algn="ctr">
                            <a:defRPr>
                              <a:solidFill>
                                <a:schemeClr val="tx1"/>
                              </a:solidFill>
                            </a:defRPr>
                          </a:pPr>
                          <a:r>
                            <a:rPr sz="1400"/>
                            <a:t>2.462</a:t>
                          </a:r>
                          <a:endParaRPr sz="1400">
                            <a:latin typeface="Cambria Math"/>
                          </a:endParaRPr>
                        </a:p>
                      </a:txBody>
                      <a:tcPr/>
                    </a:tc>
                    <a:tc>
                      <a:txBody>
                        <a:bodyPr/>
                        <a:lstStyle/>
                        <a:p>
                          <a:pPr algn="ctr">
                            <a:defRPr sz="1400">
                              <a:solidFill>
                                <a:schemeClr val="tx1"/>
                              </a:solidFill>
                            </a:defRPr>
                          </a:pPr>
                          <a:r>
                            <a:rPr sz="1400">
                              <a:highlight>
                                <a:srgbClr val="FFFF00"/>
                              </a:highlight>
                            </a:rPr>
                            <a:t>2.756</a:t>
                          </a:r>
                          <a:endParaRPr sz="1400">
                            <a:highlight>
                              <a:srgbClr val="FFFF00"/>
                            </a:highlight>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30</a:t>
                          </a:r>
                          <a:endParaRPr sz="1400">
                            <a:latin typeface="Cambria Math"/>
                          </a:endParaRPr>
                        </a:p>
                      </a:txBody>
                      <a:tcPr/>
                    </a:tc>
                    <a:tc>
                      <a:txBody>
                        <a:bodyPr/>
                        <a:lstStyle/>
                        <a:p>
                          <a:pPr algn="ctr">
                            <a:defRPr>
                              <a:solidFill>
                                <a:schemeClr val="tx1"/>
                              </a:solidFill>
                            </a:defRPr>
                          </a:pPr>
                          <a:r>
                            <a:rPr sz="1400"/>
                            <a:t>1.310</a:t>
                          </a:r>
                          <a:endParaRPr sz="1400">
                            <a:latin typeface="Cambria Math"/>
                          </a:endParaRPr>
                        </a:p>
                      </a:txBody>
                      <a:tcPr/>
                    </a:tc>
                    <a:tc>
                      <a:txBody>
                        <a:bodyPr/>
                        <a:lstStyle/>
                        <a:p>
                          <a:pPr algn="ctr">
                            <a:defRPr>
                              <a:solidFill>
                                <a:schemeClr val="tx1"/>
                              </a:solidFill>
                            </a:defRPr>
                          </a:pPr>
                          <a:r>
                            <a:rPr sz="1400"/>
                            <a:t>1.697</a:t>
                          </a:r>
                          <a:endParaRPr sz="1400">
                            <a:latin typeface="Cambria Math"/>
                          </a:endParaRPr>
                        </a:p>
                      </a:txBody>
                      <a:tcPr/>
                    </a:tc>
                    <a:tc>
                      <a:txBody>
                        <a:bodyPr/>
                        <a:lstStyle/>
                        <a:p>
                          <a:pPr algn="ctr">
                            <a:defRPr>
                              <a:solidFill>
                                <a:schemeClr val="tx1"/>
                              </a:solidFill>
                            </a:defRPr>
                          </a:pPr>
                          <a:r>
                            <a:rPr sz="1400"/>
                            <a:t>2.042</a:t>
                          </a:r>
                          <a:endParaRPr sz="1400">
                            <a:latin typeface="Cambria Math"/>
                          </a:endParaRPr>
                        </a:p>
                      </a:txBody>
                      <a:tcPr/>
                    </a:tc>
                    <a:tc>
                      <a:txBody>
                        <a:bodyPr/>
                        <a:lstStyle/>
                        <a:p>
                          <a:pPr algn="ctr">
                            <a:defRPr>
                              <a:solidFill>
                                <a:schemeClr val="tx1"/>
                              </a:solidFill>
                            </a:defRPr>
                          </a:pPr>
                          <a:r>
                            <a:rPr sz="1400"/>
                            <a:t>2.457</a:t>
                          </a:r>
                          <a:endParaRPr sz="1400">
                            <a:latin typeface="Cambria Math"/>
                          </a:endParaRPr>
                        </a:p>
                      </a:txBody>
                      <a:tcPr/>
                    </a:tc>
                    <a:tc>
                      <a:txBody>
                        <a:bodyPr/>
                        <a:lstStyle/>
                        <a:p>
                          <a:pPr algn="ctr">
                            <a:defRPr>
                              <a:solidFill>
                                <a:schemeClr val="tx1"/>
                              </a:solidFill>
                            </a:defRPr>
                          </a:pPr>
                          <a:r>
                            <a:rPr sz="1400"/>
                            <a:t>2.750</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31</a:t>
                          </a:r>
                          <a:endParaRPr sz="1400">
                            <a:latin typeface="Cambria Math"/>
                          </a:endParaRPr>
                        </a:p>
                      </a:txBody>
                      <a:tcPr/>
                    </a:tc>
                    <a:tc>
                      <a:txBody>
                        <a:bodyPr/>
                        <a:lstStyle/>
                        <a:p>
                          <a:pPr algn="ctr">
                            <a:defRPr>
                              <a:solidFill>
                                <a:schemeClr val="tx1"/>
                              </a:solidFill>
                            </a:defRPr>
                          </a:pPr>
                          <a:r>
                            <a:rPr sz="1400"/>
                            <a:t>1.309</a:t>
                          </a:r>
                          <a:endParaRPr sz="1400">
                            <a:latin typeface="Cambria Math"/>
                          </a:endParaRPr>
                        </a:p>
                      </a:txBody>
                      <a:tcPr/>
                    </a:tc>
                    <a:tc>
                      <a:txBody>
                        <a:bodyPr/>
                        <a:lstStyle/>
                        <a:p>
                          <a:pPr algn="ctr">
                            <a:defRPr>
                              <a:solidFill>
                                <a:schemeClr val="tx1"/>
                              </a:solidFill>
                            </a:defRPr>
                          </a:pPr>
                          <a:r>
                            <a:rPr sz="1400"/>
                            <a:t>1.696</a:t>
                          </a:r>
                          <a:endParaRPr sz="1400">
                            <a:latin typeface="Cambria Math"/>
                          </a:endParaRPr>
                        </a:p>
                      </a:txBody>
                      <a:tcPr/>
                    </a:tc>
                    <a:tc>
                      <a:txBody>
                        <a:bodyPr/>
                        <a:lstStyle/>
                        <a:p>
                          <a:pPr algn="ctr">
                            <a:defRPr>
                              <a:solidFill>
                                <a:schemeClr val="tx1"/>
                              </a:solidFill>
                            </a:defRPr>
                          </a:pPr>
                          <a:r>
                            <a:rPr sz="1400"/>
                            <a:t>2.040</a:t>
                          </a:r>
                          <a:endParaRPr sz="1400">
                            <a:latin typeface="Cambria Math"/>
                          </a:endParaRPr>
                        </a:p>
                      </a:txBody>
                      <a:tcPr/>
                    </a:tc>
                    <a:tc>
                      <a:txBody>
                        <a:bodyPr/>
                        <a:lstStyle/>
                        <a:p>
                          <a:pPr algn="ctr">
                            <a:defRPr>
                              <a:solidFill>
                                <a:schemeClr val="tx1"/>
                              </a:solidFill>
                            </a:defRPr>
                          </a:pPr>
                          <a:r>
                            <a:rPr sz="1400" dirty="0"/>
                            <a:t>2.453</a:t>
                          </a:r>
                          <a:endParaRPr sz="1400" dirty="0">
                            <a:latin typeface="Cambria Math"/>
                          </a:endParaRPr>
                        </a:p>
                      </a:txBody>
                      <a:tcPr/>
                    </a:tc>
                    <a:tc>
                      <a:txBody>
                        <a:bodyPr/>
                        <a:lstStyle/>
                        <a:p>
                          <a:pPr algn="ctr">
                            <a:defRPr>
                              <a:solidFill>
                                <a:schemeClr val="tx1"/>
                              </a:solidFill>
                            </a:defRPr>
                          </a:pPr>
                          <a:r>
                            <a:rPr sz="1400"/>
                            <a:t>2.744</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32</a:t>
                          </a:r>
                          <a:endParaRPr sz="1400">
                            <a:latin typeface="Cambria Math"/>
                          </a:endParaRPr>
                        </a:p>
                      </a:txBody>
                      <a:tcPr/>
                    </a:tc>
                    <a:tc>
                      <a:txBody>
                        <a:bodyPr/>
                        <a:lstStyle/>
                        <a:p>
                          <a:pPr algn="ctr">
                            <a:defRPr>
                              <a:solidFill>
                                <a:schemeClr val="tx1"/>
                              </a:solidFill>
                            </a:defRPr>
                          </a:pPr>
                          <a:r>
                            <a:rPr sz="1400"/>
                            <a:t>1.309</a:t>
                          </a:r>
                          <a:endParaRPr sz="1400">
                            <a:latin typeface="Cambria Math"/>
                          </a:endParaRPr>
                        </a:p>
                      </a:txBody>
                      <a:tcPr/>
                    </a:tc>
                    <a:tc>
                      <a:txBody>
                        <a:bodyPr/>
                        <a:lstStyle/>
                        <a:p>
                          <a:pPr algn="ctr">
                            <a:defRPr>
                              <a:solidFill>
                                <a:schemeClr val="tx1"/>
                              </a:solidFill>
                            </a:defRPr>
                          </a:pPr>
                          <a:r>
                            <a:rPr sz="1400"/>
                            <a:t>1.694</a:t>
                          </a:r>
                          <a:endParaRPr sz="1400">
                            <a:latin typeface="Cambria Math"/>
                          </a:endParaRPr>
                        </a:p>
                      </a:txBody>
                      <a:tcPr/>
                    </a:tc>
                    <a:tc>
                      <a:txBody>
                        <a:bodyPr/>
                        <a:lstStyle/>
                        <a:p>
                          <a:pPr algn="ctr">
                            <a:defRPr>
                              <a:solidFill>
                                <a:schemeClr val="tx1"/>
                              </a:solidFill>
                            </a:defRPr>
                          </a:pPr>
                          <a:r>
                            <a:rPr sz="1400"/>
                            <a:t>2.037</a:t>
                          </a:r>
                          <a:endParaRPr sz="1400">
                            <a:latin typeface="Cambria Math"/>
                          </a:endParaRPr>
                        </a:p>
                      </a:txBody>
                      <a:tcPr/>
                    </a:tc>
                    <a:tc>
                      <a:txBody>
                        <a:bodyPr/>
                        <a:lstStyle/>
                        <a:p>
                          <a:pPr algn="ctr">
                            <a:defRPr>
                              <a:solidFill>
                                <a:schemeClr val="tx1"/>
                              </a:solidFill>
                            </a:defRPr>
                          </a:pPr>
                          <a:r>
                            <a:rPr sz="1400"/>
                            <a:t>2.449</a:t>
                          </a:r>
                          <a:endParaRPr sz="1400">
                            <a:latin typeface="Cambria Math"/>
                          </a:endParaRPr>
                        </a:p>
                      </a:txBody>
                      <a:tcPr/>
                    </a:tc>
                    <a:tc>
                      <a:txBody>
                        <a:bodyPr/>
                        <a:lstStyle/>
                        <a:p>
                          <a:pPr algn="ctr">
                            <a:defRPr>
                              <a:solidFill>
                                <a:schemeClr val="tx1"/>
                              </a:solidFill>
                            </a:defRPr>
                          </a:pPr>
                          <a:r>
                            <a:rPr sz="1400" dirty="0"/>
                            <a:t>2.738</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8.2.5: Finding the Value of</a:t>
            </a:r>
            <a:r>
              <a:rPr sz="2800" dirty="0"/>
              <a:t> </a:t>
            </a:r>
            <a:r>
              <a:rPr dirty="0"/>
              <a:t>t</a:t>
            </a:r>
            <a:r>
              <a:rPr sz="2800" dirty="0"/>
              <a:t> </a:t>
            </a:r>
            <a:r>
              <a:rPr dirty="0"/>
              <a:t>Given Area between</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t_</a:t>
            </a:r>
            <a:r>
              <a:rPr lang="en-US" dirty="0">
                <a:latin typeface="Calibri" panose="020F0502020204030204" pitchFamily="34" charset="0"/>
                <a:ea typeface="Calibri" panose="020F0502020204030204" pitchFamily="34" charset="0"/>
                <a:cs typeface="Calibri" panose="020F0502020204030204" pitchFamily="34" charset="0"/>
              </a:rPr>
              <a:t>α⁄2 and t_α⁄2</a:t>
            </a:r>
            <a:r>
              <a:rPr lang="en-US" sz="2800" baseline="-25000" dirty="0">
                <a:latin typeface="Calibri" panose="020F0502020204030204" pitchFamily="34" charset="0"/>
                <a:ea typeface="Calibri" panose="020F0502020204030204" pitchFamily="34" charset="0"/>
                <a:cs typeface="Calibri" panose="020F0502020204030204" pitchFamily="34" charset="0"/>
              </a:rPr>
              <a:t>4</a:t>
            </a:r>
            <a:endParaRPr dirty="0"/>
          </a:p>
        </p:txBody>
      </p:sp>
      <p:sp>
        <p:nvSpPr>
          <p:cNvPr id="3" name="Text Placeholder 2"/>
          <p:cNvSpPr>
            <a:spLocks noGrp="1"/>
          </p:cNvSpPr>
          <p:nvPr>
            <p:ph type="body" sz="quarter" idx="10"/>
          </p:nvPr>
        </p:nvSpPr>
        <p:spPr/>
        <p:txBody>
          <a:bodyPr>
            <a:normAutofit/>
          </a:bodyPr>
          <a:lstStyle/>
          <a:p>
            <a:pPr>
              <a:defRPr b="1"/>
            </a:pPr>
            <a:r>
              <a:rPr sz="2400" dirty="0"/>
              <a:t>TI-83/84 Plus:</a:t>
            </a:r>
          </a:p>
          <a:p>
            <a:pPr>
              <a:defRPr sz="2800"/>
            </a:pPr>
            <a:r>
              <a:rPr sz="2400" dirty="0"/>
              <a:t>To use a TI-83/84 Plus calculator to find</a:t>
            </a:r>
            <a:r>
              <a:rPr lang="en-US" sz="2400" i="1" dirty="0"/>
              <a:t> t</a:t>
            </a:r>
            <a:r>
              <a:rPr sz="2400" dirty="0"/>
              <a:t>, you need to enter the area in the left tail only. We have determined that the area in two tails is </a:t>
            </a:r>
            <a:r>
              <a:rPr sz="2400" dirty="0">
                <a:latin typeface="Cambria Math"/>
              </a:rPr>
              <a:t>0.01</a:t>
            </a:r>
            <a:r>
              <a:rPr sz="2400" dirty="0"/>
              <a:t>. Thus, we calculate the area in one tail as follows: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114B08A-ED76-61CA-D242-FED21377E4F3}"/>
                  </a:ext>
                </a:extLst>
              </p:cNvPr>
              <p:cNvSpPr txBox="1"/>
              <p:nvPr/>
            </p:nvSpPr>
            <p:spPr>
              <a:xfrm>
                <a:off x="468795" y="3165381"/>
                <a:ext cx="8218005" cy="2308324"/>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Next, go to the </a:t>
                </a:r>
                <a:r>
                  <a:rPr kumimoji="0" lang="en-US" sz="2400" b="1" i="0" u="none" strike="noStrike" kern="1200" cap="none" spc="0" normalizeH="0" baseline="0" noProof="0" dirty="0">
                    <a:ln>
                      <a:noFill/>
                    </a:ln>
                    <a:solidFill>
                      <a:srgbClr val="366092"/>
                    </a:solidFill>
                    <a:effectLst/>
                    <a:uLnTx/>
                    <a:uFillTx/>
                    <a:latin typeface="Calibri"/>
                    <a:ea typeface="+mn-ea"/>
                    <a:cs typeface="+mn-cs"/>
                  </a:rPr>
                  <a:t>DISTR</a:t>
                </a:r>
                <a:r>
                  <a:rPr kumimoji="0" lang="en-US" sz="2400" b="0" i="0" u="none" strike="noStrike" kern="1200" cap="none" spc="0" normalizeH="0" baseline="0" noProof="0" dirty="0">
                    <a:ln>
                      <a:noFill/>
                    </a:ln>
                    <a:solidFill>
                      <a:srgbClr val="366092"/>
                    </a:solidFill>
                    <a:effectLst/>
                    <a:uLnTx/>
                    <a:uFillTx/>
                    <a:latin typeface="Calibri"/>
                    <a:ea typeface="+mn-ea"/>
                    <a:cs typeface="+mn-cs"/>
                  </a:rPr>
                  <a:t> menu and compute </a:t>
                </a:r>
                <a:r>
                  <a:rPr kumimoji="0" lang="en-US" sz="2400" b="0" i="0" u="none" strike="noStrike" kern="1200" cap="none" spc="0" normalizeH="0" baseline="0" noProof="0" dirty="0" err="1">
                    <a:ln>
                      <a:noFill/>
                    </a:ln>
                    <a:solidFill>
                      <a:srgbClr val="366092"/>
                    </a:solidFill>
                    <a:effectLst/>
                    <a:uLnTx/>
                    <a:uFillTx/>
                    <a:latin typeface="Calibri"/>
                    <a:ea typeface="+mn-ea"/>
                    <a:cs typeface="+mn-cs"/>
                  </a:rPr>
                  <a:t>invT</a:t>
                </a:r>
                <a:r>
                  <a:rPr kumimoji="0" lang="en-US" sz="2400" b="0" i="0" u="none" strike="noStrike" kern="1200" cap="none" spc="0" normalizeH="0" baseline="0" noProof="0" dirty="0">
                    <a:ln>
                      <a:noFill/>
                    </a:ln>
                    <a:solidFill>
                      <a:srgbClr val="366092"/>
                    </a:solidFill>
                    <a:effectLst/>
                    <a:uLnTx/>
                    <a:uFillTx/>
                    <a:latin typeface="Calibri"/>
                    <a:ea typeface="+mn-ea"/>
                    <a:cs typeface="+mn-cs"/>
                  </a:rPr>
                  <a:t>(</a:t>
                </a:r>
                <a:r>
                  <a:rPr kumimoji="0" lang="en-US" sz="2400" b="1" i="0" u="none" strike="noStrike" kern="1200" cap="none" spc="0" normalizeH="0" baseline="0" noProof="0" dirty="0">
                    <a:ln>
                      <a:noFill/>
                    </a:ln>
                    <a:solidFill>
                      <a:srgbClr val="366092"/>
                    </a:solidFill>
                    <a:effectLst/>
                    <a:uLnTx/>
                    <a:uFillTx/>
                    <a:latin typeface="Calibri"/>
                    <a:ea typeface="+mn-ea"/>
                    <a:cs typeface="+mn-cs"/>
                  </a:rPr>
                  <a:t>area to the left of t</a:t>
                </a:r>
                <a:r>
                  <a:rPr kumimoji="0" lang="en-US"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1" i="0" u="none" strike="noStrike" kern="1200" cap="none" spc="0" normalizeH="0" baseline="0" noProof="0" dirty="0" err="1">
                    <a:ln>
                      <a:noFill/>
                    </a:ln>
                    <a:solidFill>
                      <a:srgbClr val="366092"/>
                    </a:solidFill>
                    <a:effectLst/>
                    <a:uLnTx/>
                    <a:uFillTx/>
                    <a:latin typeface="Calibri"/>
                    <a:ea typeface="+mn-ea"/>
                    <a:cs typeface="+mn-cs"/>
                  </a:rPr>
                  <a:t>df</a:t>
                </a:r>
                <a:r>
                  <a:rPr kumimoji="0" lang="en-US" sz="2400" b="0" i="0" u="none" strike="noStrike" kern="1200" cap="none" spc="0" normalizeH="0" baseline="0" noProof="0" dirty="0">
                    <a:ln>
                      <a:noFill/>
                    </a:ln>
                    <a:solidFill>
                      <a:srgbClr val="366092"/>
                    </a:solidFill>
                    <a:effectLst/>
                    <a:uLnTx/>
                    <a:uFillTx/>
                    <a:latin typeface="Calibri"/>
                    <a:ea typeface="+mn-ea"/>
                    <a:cs typeface="+mn-cs"/>
                  </a:rPr>
                  <a:t>) with the following values.</a:t>
                </a:r>
              </a:p>
              <a:p>
                <a:endParaRPr kumimoji="0" lang="en-US" sz="2400" b="0" i="0" u="none" strike="noStrike" kern="1200" cap="none" spc="0" normalizeH="0" baseline="0" noProof="0" dirty="0">
                  <a:ln>
                    <a:noFill/>
                  </a:ln>
                  <a:solidFill>
                    <a:srgbClr val="366092"/>
                  </a:solidFill>
                  <a:effectLst/>
                  <a:uLnTx/>
                  <a:uFillTx/>
                  <a:latin typeface="Calibri"/>
                  <a:ea typeface="+mn-ea"/>
                  <a:cs typeface="+mn-cs"/>
                </a:endParaRPr>
              </a:p>
              <a:p>
                <a:pPr algn="ctr"/>
                <a:r>
                  <a:rPr lang="en-US" sz="2400" dirty="0">
                    <a:solidFill>
                      <a:srgbClr val="366092"/>
                    </a:solidFill>
                    <a:latin typeface="Calibri"/>
                  </a:rPr>
                  <a:t>Area to the left of t </a:t>
                </a:r>
                <a14:m>
                  <m:oMath xmlns:m="http://schemas.openxmlformats.org/officeDocument/2006/math">
                    <m:r>
                      <a:rPr lang="en-US" sz="2400" smtClean="0">
                        <a:latin typeface="Cambria Math" panose="02040503050406030204" pitchFamily="18" charset="0"/>
                      </a:rPr>
                      <m:t>=</m:t>
                    </m:r>
                    <m:r>
                      <a:rPr lang="en-US" sz="2400" b="0" i="0" smtClean="0">
                        <a:latin typeface="Cambria Math" panose="02040503050406030204" pitchFamily="18" charset="0"/>
                      </a:rPr>
                      <m:t>0.005</m:t>
                    </m:r>
                  </m:oMath>
                </a14:m>
                <a:endParaRPr lang="en-US" sz="2400" dirty="0">
                  <a:solidFill>
                    <a:srgbClr val="366092"/>
                  </a:solidFill>
                  <a:latin typeface="Calibri"/>
                </a:endParaRPr>
              </a:p>
              <a:p>
                <a:pPr algn="ctr"/>
                <a:r>
                  <a:rPr lang="en-US" sz="2400" dirty="0" err="1">
                    <a:solidFill>
                      <a:srgbClr val="366092"/>
                    </a:solidFill>
                    <a:latin typeface="Calibri"/>
                  </a:rPr>
                  <a:t>df</a:t>
                </a:r>
                <a14:m>
                  <m:oMath xmlns:m="http://schemas.openxmlformats.org/officeDocument/2006/math">
                    <m:r>
                      <a:rPr lang="en-US" sz="2400" smtClean="0">
                        <a:latin typeface="Cambria Math" panose="02040503050406030204" pitchFamily="18" charset="0"/>
                      </a:rPr>
                      <m:t>=</m:t>
                    </m:r>
                    <m:r>
                      <a:rPr lang="en-US" sz="2400" b="0" i="0" smtClean="0">
                        <a:latin typeface="Cambria Math" panose="02040503050406030204" pitchFamily="18" charset="0"/>
                      </a:rPr>
                      <m:t>29</m:t>
                    </m:r>
                  </m:oMath>
                </a14:m>
                <a:endParaRPr lang="en-US" sz="2400" dirty="0">
                  <a:solidFill>
                    <a:srgbClr val="366092"/>
                  </a:solidFill>
                  <a:latin typeface="Calibri"/>
                </a:endParaRPr>
              </a:p>
              <a:p>
                <a:r>
                  <a:rPr lang="en-US" sz="2400" dirty="0">
                    <a:solidFill>
                      <a:srgbClr val="366092"/>
                    </a:solidFill>
                    <a:latin typeface="Calibri"/>
                  </a:rPr>
                  <a:t> </a:t>
                </a:r>
                <a:endParaRPr lang="en-IN" dirty="0"/>
              </a:p>
            </p:txBody>
          </p:sp>
        </mc:Choice>
        <mc:Fallback xmlns="">
          <p:sp>
            <p:nvSpPr>
              <p:cNvPr id="18" name="TextBox 17">
                <a:extLst>
                  <a:ext uri="{FF2B5EF4-FFF2-40B4-BE49-F238E27FC236}">
                    <a16:creationId xmlns:a16="http://schemas.microsoft.com/office/drawing/2014/main" id="{2114B08A-ED76-61CA-D242-FED21377E4F3}"/>
                  </a:ext>
                </a:extLst>
              </p:cNvPr>
              <p:cNvSpPr txBox="1">
                <a:spLocks noRot="1" noChangeAspect="1" noMove="1" noResize="1" noEditPoints="1" noAdjustHandles="1" noChangeArrowheads="1" noChangeShapeType="1" noTextEdit="1"/>
              </p:cNvSpPr>
              <p:nvPr/>
            </p:nvSpPr>
            <p:spPr>
              <a:xfrm>
                <a:off x="468795" y="3165381"/>
                <a:ext cx="8218005" cy="2308324"/>
              </a:xfrm>
              <a:prstGeom prst="rect">
                <a:avLst/>
              </a:prstGeom>
              <a:blipFill>
                <a:blip r:embed="rId4"/>
                <a:stretch>
                  <a:fillRect l="-1187" t="-2111" r="-1706"/>
                </a:stretch>
              </a:blipFill>
            </p:spPr>
            <p:txBody>
              <a:bodyPr/>
              <a:lstStyle/>
              <a:p>
                <a:r>
                  <a:rPr lang="en-IN">
                    <a:noFill/>
                  </a:rPr>
                  <a:t> </a:t>
                </a:r>
              </a:p>
            </p:txBody>
          </p:sp>
        </mc:Fallback>
      </mc:AlternateContent>
      <p:pic>
        <p:nvPicPr>
          <p:cNvPr id="5" name="Picture 4" descr="Alpha divided by 2 equals 0.01 divided by 2, which equals 0.005.">
            <a:extLst>
              <a:ext uri="{FF2B5EF4-FFF2-40B4-BE49-F238E27FC236}">
                <a16:creationId xmlns:a16="http://schemas.microsoft.com/office/drawing/2014/main" id="{CCFE4FAD-746A-7E0B-135D-A5A61B532EC2}"/>
              </a:ext>
            </a:extLst>
          </p:cNvPr>
          <p:cNvPicPr>
            <a:picLocks noChangeAspect="1"/>
          </p:cNvPicPr>
          <p:nvPr/>
        </p:nvPicPr>
        <p:blipFill>
          <a:blip r:embed="rId5"/>
          <a:stretch>
            <a:fillRect/>
          </a:stretch>
        </p:blipFill>
        <p:spPr>
          <a:xfrm>
            <a:off x="1600200" y="2597230"/>
            <a:ext cx="1752600" cy="56815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8.2.5: Finding the Value of</a:t>
            </a:r>
            <a:r>
              <a:rPr sz="2800" dirty="0"/>
              <a:t> </a:t>
            </a:r>
            <a:r>
              <a:rPr dirty="0"/>
              <a:t>t</a:t>
            </a:r>
            <a:r>
              <a:rPr sz="2800" dirty="0"/>
              <a:t> </a:t>
            </a:r>
            <a:r>
              <a:rPr dirty="0"/>
              <a:t>Given Area between</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t_</a:t>
            </a:r>
            <a:r>
              <a:rPr lang="en-US" dirty="0">
                <a:latin typeface="Calibri" panose="020F0502020204030204" pitchFamily="34" charset="0"/>
                <a:ea typeface="Calibri" panose="020F0502020204030204" pitchFamily="34" charset="0"/>
                <a:cs typeface="Calibri" panose="020F0502020204030204" pitchFamily="34" charset="0"/>
              </a:rPr>
              <a:t>α⁄2 and t_α⁄2</a:t>
            </a:r>
            <a:r>
              <a:rPr lang="en-US" sz="2800" baseline="-25000" dirty="0">
                <a:latin typeface="Calibri" panose="020F0502020204030204" pitchFamily="34" charset="0"/>
                <a:ea typeface="Calibri" panose="020F0502020204030204" pitchFamily="34" charset="0"/>
                <a:cs typeface="Calibri" panose="020F0502020204030204" pitchFamily="34" charset="0"/>
              </a:rPr>
              <a:t>5</a:t>
            </a:r>
            <a:endParaRPr dirty="0"/>
          </a:p>
        </p:txBody>
      </p:sp>
      <p:sp>
        <p:nvSpPr>
          <p:cNvPr id="14" name="TextBox 13">
            <a:extLst>
              <a:ext uri="{FF2B5EF4-FFF2-40B4-BE49-F238E27FC236}">
                <a16:creationId xmlns:a16="http://schemas.microsoft.com/office/drawing/2014/main" id="{BFC9AEDA-D252-43C1-0416-FDFDEDEAFFFB}"/>
              </a:ext>
            </a:extLst>
          </p:cNvPr>
          <p:cNvSpPr txBox="1"/>
          <p:nvPr/>
        </p:nvSpPr>
        <p:spPr>
          <a:xfrm>
            <a:off x="381000" y="1029287"/>
            <a:ext cx="8229600"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366092"/>
                </a:solidFill>
                <a:effectLst/>
                <a:uLnTx/>
                <a:uFillTx/>
                <a:latin typeface="Calibri"/>
              </a:rPr>
              <a:t>Notice that the value of </a:t>
            </a:r>
            <a:r>
              <a:rPr lang="en-US" sz="2400" i="1" dirty="0"/>
              <a:t>t </a:t>
            </a:r>
            <a:r>
              <a:rPr kumimoji="0" lang="en-US" sz="2400" b="0" i="0" u="none" strike="noStrike" kern="1200" cap="none" spc="0" normalizeH="0" baseline="0" noProof="0" dirty="0">
                <a:ln>
                  <a:noFill/>
                </a:ln>
                <a:solidFill>
                  <a:srgbClr val="366092"/>
                </a:solidFill>
                <a:effectLst/>
                <a:uLnTx/>
                <a:uFillTx/>
                <a:latin typeface="Calibri"/>
              </a:rPr>
              <a:t>that is returned is negative,</a:t>
            </a:r>
            <a:endParaRPr lang="en-IN" sz="2400" dirty="0"/>
          </a:p>
        </p:txBody>
      </p:sp>
      <p:pic>
        <p:nvPicPr>
          <p:cNvPr id="4" name="Picture 3" descr="Negative t sub alpha divided by 2 is approximately equal to negative 2.756.">
            <a:extLst>
              <a:ext uri="{FF2B5EF4-FFF2-40B4-BE49-F238E27FC236}">
                <a16:creationId xmlns:a16="http://schemas.microsoft.com/office/drawing/2014/main" id="{8108F60D-AB97-C5B9-6293-ACBDB8D1C8FB}"/>
              </a:ext>
            </a:extLst>
          </p:cNvPr>
          <p:cNvPicPr>
            <a:picLocks noChangeAspect="1"/>
          </p:cNvPicPr>
          <p:nvPr/>
        </p:nvPicPr>
        <p:blipFill>
          <a:blip r:embed="rId2"/>
          <a:stretch>
            <a:fillRect/>
          </a:stretch>
        </p:blipFill>
        <p:spPr>
          <a:xfrm>
            <a:off x="412224" y="1542338"/>
            <a:ext cx="1765923" cy="515061"/>
          </a:xfrm>
          <a:prstGeom prst="rect">
            <a:avLst/>
          </a:prstGeom>
        </p:spPr>
      </p:pic>
      <p:sp>
        <p:nvSpPr>
          <p:cNvPr id="7" name="TextBox 6">
            <a:extLst>
              <a:ext uri="{FF2B5EF4-FFF2-40B4-BE49-F238E27FC236}">
                <a16:creationId xmlns:a16="http://schemas.microsoft.com/office/drawing/2014/main" id="{E8D87EAE-A07A-EF76-A9AD-E82C399501EA}"/>
              </a:ext>
            </a:extLst>
          </p:cNvPr>
          <p:cNvSpPr txBox="1"/>
          <p:nvPr/>
        </p:nvSpPr>
        <p:spPr>
          <a:xfrm>
            <a:off x="2167895" y="1482022"/>
            <a:ext cx="6394659"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366092"/>
                </a:solidFill>
                <a:effectLst/>
                <a:uLnTx/>
                <a:uFillTx/>
                <a:latin typeface="Calibri"/>
              </a:rPr>
              <a:t>If you want the positive value of</a:t>
            </a:r>
            <a:r>
              <a:rPr kumimoji="0" lang="en-US" sz="2400" b="0" i="0" u="none" strike="noStrike" kern="1200" cap="none" spc="0" normalizeH="0" noProof="0" dirty="0">
                <a:ln>
                  <a:noFill/>
                </a:ln>
                <a:solidFill>
                  <a:srgbClr val="366092"/>
                </a:solidFill>
                <a:effectLst/>
                <a:uLnTx/>
                <a:uFillTx/>
                <a:latin typeface="Calibri"/>
              </a:rPr>
              <a:t> </a:t>
            </a:r>
            <a:r>
              <a:rPr lang="en-US" sz="2400" i="1" dirty="0"/>
              <a:t>t</a:t>
            </a:r>
            <a:r>
              <a:rPr kumimoji="0" lang="en-US" sz="2400" b="0" i="0" u="none" strike="noStrike" kern="1200" cap="none" spc="0" normalizeH="0" baseline="0" noProof="0" dirty="0">
                <a:ln>
                  <a:noFill/>
                </a:ln>
                <a:solidFill>
                  <a:srgbClr val="366092"/>
                </a:solidFill>
                <a:effectLst/>
                <a:uLnTx/>
                <a:uFillTx/>
                <a:latin typeface="Calibri"/>
              </a:rPr>
              <a:t>, </a:t>
            </a:r>
            <a:r>
              <a:rPr lang="en-US" sz="2400" dirty="0">
                <a:solidFill>
                  <a:srgbClr val="366092"/>
                </a:solidFill>
              </a:rPr>
              <a:t>just ignore the</a:t>
            </a:r>
            <a:endParaRPr lang="en-IN" sz="2400" dirty="0"/>
          </a:p>
        </p:txBody>
      </p:sp>
      <p:sp>
        <p:nvSpPr>
          <p:cNvPr id="8" name="TextBox 7">
            <a:extLst>
              <a:ext uri="{FF2B5EF4-FFF2-40B4-BE49-F238E27FC236}">
                <a16:creationId xmlns:a16="http://schemas.microsoft.com/office/drawing/2014/main" id="{D0BAA69B-529C-5DD9-548F-ED33C239EB06}"/>
              </a:ext>
            </a:extLst>
          </p:cNvPr>
          <p:cNvSpPr txBox="1"/>
          <p:nvPr/>
        </p:nvSpPr>
        <p:spPr>
          <a:xfrm>
            <a:off x="332954" y="1943687"/>
            <a:ext cx="8229600" cy="830997"/>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366092"/>
                </a:solidFill>
                <a:effectLst/>
                <a:uLnTx/>
                <a:uFillTx/>
                <a:latin typeface="Calibri"/>
              </a:rPr>
              <a:t>negative sign since the </a:t>
            </a:r>
            <a:r>
              <a:rPr lang="en-US" sz="2400" i="1" dirty="0"/>
              <a:t>t </a:t>
            </a:r>
            <a:r>
              <a:rPr kumimoji="0" lang="en-US" sz="2400" b="0" i="0" u="none" strike="noStrike" kern="1200" cap="none" spc="0" normalizeH="0" baseline="0" noProof="0" dirty="0">
                <a:ln>
                  <a:noFill/>
                </a:ln>
                <a:solidFill>
                  <a:srgbClr val="366092"/>
                </a:solidFill>
                <a:effectLst/>
                <a:uLnTx/>
                <a:uFillTx/>
                <a:latin typeface="Calibri"/>
              </a:rPr>
              <a:t>-distribution is symmetric. Hence the critical </a:t>
            </a:r>
            <a:r>
              <a:rPr kumimoji="0" lang="en-US" sz="2400" b="0" i="1" u="none" strike="noStrike" kern="1200" cap="none" spc="0" normalizeH="0" baseline="0" noProof="0" dirty="0">
                <a:ln>
                  <a:noFill/>
                </a:ln>
                <a:solidFill>
                  <a:srgbClr val="366092"/>
                </a:solidFill>
                <a:effectLst/>
                <a:uLnTx/>
                <a:uFillTx/>
                <a:latin typeface="Calibri"/>
              </a:rPr>
              <a:t>t</a:t>
            </a:r>
            <a:r>
              <a:rPr kumimoji="0" lang="en-US" sz="2400" b="0" i="0" u="none" strike="noStrike" kern="1200" cap="none" spc="0" normalizeH="0" baseline="0" noProof="0" dirty="0">
                <a:ln>
                  <a:noFill/>
                </a:ln>
                <a:solidFill>
                  <a:srgbClr val="366092"/>
                </a:solidFill>
                <a:effectLst/>
                <a:uLnTx/>
                <a:uFillTx/>
                <a:latin typeface="Calibri"/>
              </a:rPr>
              <a:t>-value is</a:t>
            </a:r>
            <a:endParaRPr lang="en-IN" sz="2400" dirty="0"/>
          </a:p>
        </p:txBody>
      </p:sp>
      <p:pic>
        <p:nvPicPr>
          <p:cNvPr id="10" name="Picture 9" descr="t subscript alpha divided by 2 is equal to 2.756.">
            <a:extLst>
              <a:ext uri="{FF2B5EF4-FFF2-40B4-BE49-F238E27FC236}">
                <a16:creationId xmlns:a16="http://schemas.microsoft.com/office/drawing/2014/main" id="{1FB80008-2031-EDE2-6521-8E0E42158B17}"/>
              </a:ext>
            </a:extLst>
          </p:cNvPr>
          <p:cNvPicPr>
            <a:picLocks noChangeAspect="1"/>
          </p:cNvPicPr>
          <p:nvPr/>
        </p:nvPicPr>
        <p:blipFill>
          <a:blip r:embed="rId3"/>
          <a:stretch>
            <a:fillRect/>
          </a:stretch>
        </p:blipFill>
        <p:spPr>
          <a:xfrm>
            <a:off x="2514600" y="2396422"/>
            <a:ext cx="1479030" cy="489034"/>
          </a:xfrm>
          <a:prstGeom prst="rect">
            <a:avLst/>
          </a:prstGeom>
        </p:spPr>
      </p:pic>
      <p:pic>
        <p:nvPicPr>
          <p:cNvPr id="5" name="Content Placeholder 4" descr="A calculator screenshot of the calculations above. The input is shown to be invT(0.005, 29) and the result is negative 2.756385889">
            <a:extLst>
              <a:ext uri="{FF2B5EF4-FFF2-40B4-BE49-F238E27FC236}">
                <a16:creationId xmlns:a16="http://schemas.microsoft.com/office/drawing/2014/main" id="{6941C3EF-DEB2-4150-961B-8402690C5528}"/>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2286189" y="2971800"/>
            <a:ext cx="4571622" cy="304774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baseline="-25000" dirty="0"/>
              <a:t>3</a:t>
            </a:r>
            <a:endParaRPr baseline="-25000" dirty="0"/>
          </a:p>
        </p:txBody>
      </p:sp>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Unlike critical </a:t>
            </a:r>
            <a:r>
              <a:rPr lang="en-US" sz="2800" i="1" dirty="0"/>
              <a:t>z</a:t>
            </a:r>
            <a:r>
              <a:rPr sz="2800" dirty="0"/>
              <a:t>-values, to find critical </a:t>
            </a:r>
            <a:r>
              <a:rPr lang="en-US" sz="2800" i="1" dirty="0"/>
              <a:t>t</a:t>
            </a:r>
            <a:r>
              <a:rPr sz="2800" dirty="0"/>
              <a:t>-values you must know the number of degrees of freedom in addition to the level of confidence.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8.2.6: Finding the Critical </a:t>
            </a:r>
            <a:r>
              <a:rPr i="1" dirty="0"/>
              <a:t>t</a:t>
            </a:r>
            <a:r>
              <a:rPr dirty="0"/>
              <a:t>-value for a Confidence Interval</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critical </a:t>
                </a:r>
                <a:r>
                  <a:rPr lang="en-US" i="1" dirty="0"/>
                  <a:t>t </a:t>
                </a:r>
                <a:r>
                  <a:rPr sz="2800" dirty="0"/>
                  <a:t>-value for a </a:t>
                </a:r>
                <a14:m>
                  <m:oMath xmlns:m="http://schemas.openxmlformats.org/officeDocument/2006/math">
                    <m:r>
                      <a:rPr>
                        <a:latin typeface="Cambria Math" panose="02040503050406030204" pitchFamily="18" charset="0"/>
                      </a:rPr>
                      <m:t>95%</m:t>
                    </m:r>
                  </m:oMath>
                </a14:m>
                <a:r>
                  <a:rPr sz="2800" dirty="0"/>
                  <a:t> confidence interval using a </a:t>
                </a:r>
                <a:r>
                  <a:rPr lang="en-US" i="1" dirty="0"/>
                  <a:t>t </a:t>
                </a:r>
                <a:r>
                  <a:rPr sz="2800" dirty="0"/>
                  <a:t>-distribution with </a:t>
                </a:r>
                <a:r>
                  <a:rPr sz="2800" dirty="0">
                    <a:latin typeface="Cambria Math"/>
                  </a:rPr>
                  <a:t>24</a:t>
                </a:r>
                <a:r>
                  <a:rPr sz="2800" dirty="0"/>
                  <a:t> degrees of freedom.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p:txBody>
      </p:sp>
      <p:pic>
        <p:nvPicPr>
          <p:cNvPr id="4" name="Content Placeholder 4" descr="The area under the curve between  negative t with alpha divided by 2 in subscript  and  t with alpha divided by 2 in subscript  is shaded and labeled  0.95.">
            <a:extLst>
              <a:ext uri="{FF2B5EF4-FFF2-40B4-BE49-F238E27FC236}">
                <a16:creationId xmlns:a16="http://schemas.microsoft.com/office/drawing/2014/main" id="{FB45B830-570E-4CA3-A8FE-0F4698CB89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3550" y="1752600"/>
            <a:ext cx="5676900" cy="35480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600" dirty="0"/>
                  <a:t>Since we are looking for the critical value for a </a:t>
                </a:r>
                <a14:m>
                  <m:oMath xmlns:m="http://schemas.openxmlformats.org/officeDocument/2006/math">
                    <m:r>
                      <a:rPr lang="en-IN" sz="2600">
                        <a:latin typeface="Cambria Math" panose="02040503050406030204" pitchFamily="18" charset="0"/>
                      </a:rPr>
                      <m:t>95%</m:t>
                    </m:r>
                  </m:oMath>
                </a14:m>
                <a:r>
                  <a:rPr lang="en-IN" sz="2600" dirty="0"/>
                  <a:t> confidence interval, we want to find the value of </a:t>
                </a:r>
                <a:r>
                  <a:rPr lang="en-IN" sz="2600" i="1" dirty="0"/>
                  <a:t>t </a:t>
                </a:r>
                <a:r>
                  <a:rPr lang="en-IN" sz="2600" dirty="0"/>
                  <a:t>such that the area between </a:t>
                </a:r>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07"/>
                </a:stretch>
              </a:blipFill>
            </p:spPr>
            <p:txBody>
              <a:bodyPr/>
              <a:lstStyle/>
              <a:p>
                <a:r>
                  <a:rPr lang="en-IN">
                    <a:noFill/>
                  </a:rPr>
                  <a:t> </a:t>
                </a:r>
              </a:p>
            </p:txBody>
          </p:sp>
        </mc:Fallback>
      </mc:AlternateContent>
      <p:pic>
        <p:nvPicPr>
          <p:cNvPr id="13" name="Picture 12" descr="minus t subscript alpha divided by 2 and  t subscript alpha divided by 2 is 0.95">
            <a:extLst>
              <a:ext uri="{FF2B5EF4-FFF2-40B4-BE49-F238E27FC236}">
                <a16:creationId xmlns:a16="http://schemas.microsoft.com/office/drawing/2014/main" id="{E4338926-2E47-29AF-B7AE-960475B12CFF}"/>
              </a:ext>
            </a:extLst>
          </p:cNvPr>
          <p:cNvPicPr>
            <a:picLocks noChangeAspect="1"/>
          </p:cNvPicPr>
          <p:nvPr/>
        </p:nvPicPr>
        <p:blipFill>
          <a:blip r:embed="rId3"/>
          <a:stretch>
            <a:fillRect/>
          </a:stretch>
        </p:blipFill>
        <p:spPr>
          <a:xfrm>
            <a:off x="2999051" y="1821600"/>
            <a:ext cx="2639749" cy="49154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DD5995-7716-7C59-428C-528629446CF4}"/>
                  </a:ext>
                </a:extLst>
              </p:cNvPr>
              <p:cNvSpPr txBox="1"/>
              <p:nvPr/>
            </p:nvSpPr>
            <p:spPr>
              <a:xfrm>
                <a:off x="457200" y="2301476"/>
                <a:ext cx="8153400" cy="2937214"/>
              </a:xfrm>
              <a:prstGeom prst="rect">
                <a:avLst/>
              </a:prstGeom>
              <a:noFill/>
            </p:spPr>
            <p:txBody>
              <a:bodyPr wrap="square">
                <a:spAutoFit/>
              </a:bodyPr>
              <a:lstStyle/>
              <a:p>
                <a:pPr>
                  <a:defRPr sz="2800"/>
                </a:pPr>
                <a:r>
                  <a:rPr lang="en-IN" sz="2600" dirty="0"/>
                  <a:t>If the area under the curve between the two </a:t>
                </a:r>
                <a:r>
                  <a:rPr lang="en-IN" sz="2600" i="1" dirty="0"/>
                  <a:t>t </a:t>
                </a:r>
                <a:r>
                  <a:rPr lang="en-IN" sz="2600" dirty="0"/>
                  <a:t>-values is </a:t>
                </a:r>
                <a:r>
                  <a:rPr lang="en-IN" sz="2600" i="1" dirty="0"/>
                  <a:t>c</a:t>
                </a:r>
                <a14:m>
                  <m:oMath xmlns:m="http://schemas.openxmlformats.org/officeDocument/2006/math">
                    <m:r>
                      <a:rPr lang="en-IN" sz="2600">
                        <a:latin typeface="Cambria Math" panose="02040503050406030204" pitchFamily="18" charset="0"/>
                      </a:rPr>
                      <m:t>=0.95</m:t>
                    </m:r>
                  </m:oMath>
                </a14:m>
                <a:r>
                  <a:rPr lang="en-IN" sz="2600" dirty="0"/>
                  <a:t>, then </a:t>
                </a:r>
                <a:r>
                  <a:rPr lang="el-GR" sz="2600" i="1" dirty="0">
                    <a:latin typeface="Calibri" panose="020F0502020204030204" pitchFamily="34" charset="0"/>
                    <a:ea typeface="Calibri" panose="020F0502020204030204" pitchFamily="34" charset="0"/>
                    <a:cs typeface="Calibri" panose="020F0502020204030204" pitchFamily="34" charset="0"/>
                  </a:rPr>
                  <a:t>α</a:t>
                </a:r>
                <a14:m>
                  <m:oMath xmlns:m="http://schemas.openxmlformats.org/officeDocument/2006/math">
                    <m:r>
                      <a:rPr lang="el-GR" sz="2600">
                        <a:latin typeface="Cambria Math" panose="02040503050406030204" pitchFamily="18" charset="0"/>
                      </a:rPr>
                      <m:t>=</m:t>
                    </m:r>
                    <m:r>
                      <a:rPr lang="en-US" sz="2600" b="0" i="0" smtClean="0">
                        <a:latin typeface="Cambria Math" panose="02040503050406030204" pitchFamily="18" charset="0"/>
                      </a:rPr>
                      <m:t>1−</m:t>
                    </m:r>
                  </m:oMath>
                </a14:m>
                <a:r>
                  <a:rPr lang="en-US" sz="2600" i="1" dirty="0"/>
                  <a:t>c</a:t>
                </a:r>
                <a:r>
                  <a:rPr lang="el-GR" sz="2600" dirty="0"/>
                  <a:t> </a:t>
                </a:r>
                <a14:m>
                  <m:oMath xmlns:m="http://schemas.openxmlformats.org/officeDocument/2006/math">
                    <m:r>
                      <a:rPr lang="ar-AE" sz="2600">
                        <a:latin typeface="Cambria Math" panose="02040503050406030204" pitchFamily="18" charset="0"/>
                      </a:rPr>
                      <m:t>=</m:t>
                    </m:r>
                    <m:r>
                      <a:rPr lang="en-US" sz="2600" b="0" i="1" smtClean="0">
                        <a:latin typeface="Cambria Math" panose="02040503050406030204" pitchFamily="18" charset="0"/>
                      </a:rPr>
                      <m:t>1</m:t>
                    </m:r>
                    <m:r>
                      <a:rPr lang="en-US" sz="2600" b="0" i="1" smtClean="0">
                        <a:latin typeface="Cambria Math" panose="02040503050406030204" pitchFamily="18" charset="0"/>
                      </a:rPr>
                      <m:t>−</m:t>
                    </m:r>
                    <m:r>
                      <a:rPr lang="en-US" sz="2600" b="0" i="1" smtClean="0">
                        <a:latin typeface="Cambria Math" panose="02040503050406030204" pitchFamily="18" charset="0"/>
                      </a:rPr>
                      <m:t>0</m:t>
                    </m:r>
                    <m:r>
                      <a:rPr lang="en-US" sz="2600" b="0" i="1" smtClean="0">
                        <a:latin typeface="Cambria Math" panose="02040503050406030204" pitchFamily="18" charset="0"/>
                      </a:rPr>
                      <m:t>.</m:t>
                    </m:r>
                    <m:r>
                      <a:rPr lang="en-US" sz="2600" b="0" i="1" smtClean="0">
                        <a:latin typeface="Cambria Math" panose="02040503050406030204" pitchFamily="18" charset="0"/>
                      </a:rPr>
                      <m:t>095</m:t>
                    </m:r>
                    <m:r>
                      <a:rPr lang="en-US" sz="2600" b="0" i="1" smtClean="0">
                        <a:latin typeface="Cambria Math" panose="02040503050406030204" pitchFamily="18" charset="0"/>
                      </a:rPr>
                      <m:t>=</m:t>
                    </m:r>
                    <m:r>
                      <a:rPr lang="en-US" sz="2600" b="0" i="1" smtClean="0">
                        <a:latin typeface="Cambria Math" panose="02040503050406030204" pitchFamily="18" charset="0"/>
                      </a:rPr>
                      <m:t>0</m:t>
                    </m:r>
                    <m:r>
                      <a:rPr lang="en-US" sz="2600" b="0" i="1" smtClean="0">
                        <a:latin typeface="Cambria Math" panose="02040503050406030204" pitchFamily="18" charset="0"/>
                      </a:rPr>
                      <m:t>.</m:t>
                    </m:r>
                    <m:r>
                      <a:rPr lang="en-US" sz="2600" b="0" i="1" smtClean="0">
                        <a:latin typeface="Cambria Math" panose="02040503050406030204" pitchFamily="18" charset="0"/>
                      </a:rPr>
                      <m:t>05</m:t>
                    </m:r>
                  </m:oMath>
                </a14:m>
                <a:r>
                  <a:rPr lang="en-IN" sz="2600" dirty="0"/>
                  <a:t> is the area in the two tails.</a:t>
                </a:r>
              </a:p>
              <a:p>
                <a:pPr>
                  <a:defRPr sz="2800"/>
                </a:pPr>
                <a:r>
                  <a:rPr lang="en-IN" sz="2600" dirty="0"/>
                  <a:t>Tables: Since the </a:t>
                </a:r>
                <a:r>
                  <a:rPr lang="en-IN" sz="2600" i="1" dirty="0"/>
                  <a:t>t </a:t>
                </a:r>
                <a:r>
                  <a:rPr lang="en-IN" sz="2600" dirty="0"/>
                  <a:t>-distribution has </a:t>
                </a:r>
                <a:r>
                  <a:rPr lang="en-IN" sz="2600" dirty="0">
                    <a:latin typeface="Cambria Math"/>
                  </a:rPr>
                  <a:t>24</a:t>
                </a:r>
                <a:r>
                  <a:rPr lang="en-IN" sz="2600" dirty="0"/>
                  <a:t> degrees of freedom and the area in the two tails is </a:t>
                </a:r>
                <a:r>
                  <a:rPr lang="en-IN" sz="2600" dirty="0">
                    <a:latin typeface="Cambria Math"/>
                  </a:rPr>
                  <a:t>0.05</a:t>
                </a:r>
                <a:r>
                  <a:rPr lang="en-IN" sz="2600" dirty="0"/>
                  <a:t>, looking across the row for </a:t>
                </a:r>
                <a:r>
                  <a:rPr lang="en-IN" sz="2600" i="1" dirty="0"/>
                  <a:t>df</a:t>
                </a:r>
                <a14:m>
                  <m:oMath xmlns:m="http://schemas.openxmlformats.org/officeDocument/2006/math">
                    <m:r>
                      <a:rPr lang="en-IN" sz="2600">
                        <a:latin typeface="Cambria Math" panose="02040503050406030204" pitchFamily="18" charset="0"/>
                      </a:rPr>
                      <m:t>=</m:t>
                    </m:r>
                    <m:r>
                      <a:rPr lang="en-IN" sz="2600">
                        <a:latin typeface="Cambria Math" panose="02040503050406030204" pitchFamily="18" charset="0"/>
                      </a:rPr>
                      <m:t>24</m:t>
                    </m:r>
                  </m:oMath>
                </a14:m>
                <a:r>
                  <a:rPr lang="en-IN" sz="2600" dirty="0"/>
                  <a:t> and down the column for an area in the two tails of </a:t>
                </a:r>
                <a:r>
                  <a:rPr lang="en-IN" sz="2600" dirty="0">
                    <a:latin typeface="Cambria Math"/>
                  </a:rPr>
                  <a:t>0.050</a:t>
                </a:r>
                <a:r>
                  <a:rPr lang="en-IN" sz="2600" dirty="0"/>
                  <a:t>, we find a critical </a:t>
                </a:r>
                <a:r>
                  <a:rPr lang="en-IN" sz="2600" i="1" dirty="0"/>
                  <a:t>t </a:t>
                </a:r>
                <a:r>
                  <a:rPr lang="en-IN" sz="2600" dirty="0"/>
                  <a:t>-value of</a:t>
                </a:r>
                <a:endParaRPr lang="ar-AE" sz="2600" dirty="0"/>
              </a:p>
            </p:txBody>
          </p:sp>
        </mc:Choice>
        <mc:Fallback xmlns="">
          <p:sp>
            <p:nvSpPr>
              <p:cNvPr id="11" name="TextBox 10">
                <a:extLst>
                  <a:ext uri="{FF2B5EF4-FFF2-40B4-BE49-F238E27FC236}">
                    <a16:creationId xmlns:a16="http://schemas.microsoft.com/office/drawing/2014/main" id="{9EDD5995-7716-7C59-428C-528629446CF4}"/>
                  </a:ext>
                </a:extLst>
              </p:cNvPr>
              <p:cNvSpPr txBox="1">
                <a:spLocks noRot="1" noChangeAspect="1" noMove="1" noResize="1" noEditPoints="1" noAdjustHandles="1" noChangeArrowheads="1" noChangeShapeType="1" noTextEdit="1"/>
              </p:cNvSpPr>
              <p:nvPr/>
            </p:nvSpPr>
            <p:spPr>
              <a:xfrm>
                <a:off x="457200" y="2301476"/>
                <a:ext cx="8153400" cy="2937214"/>
              </a:xfrm>
              <a:prstGeom prst="rect">
                <a:avLst/>
              </a:prstGeom>
              <a:blipFill>
                <a:blip r:embed="rId4"/>
                <a:stretch>
                  <a:fillRect l="-1345" t="-1871" r="-1345" b="-3119"/>
                </a:stretch>
              </a:blipFill>
            </p:spPr>
            <p:txBody>
              <a:bodyPr/>
              <a:lstStyle/>
              <a:p>
                <a:r>
                  <a:rPr lang="en-IN">
                    <a:noFill/>
                  </a:rPr>
                  <a:t> </a:t>
                </a:r>
              </a:p>
            </p:txBody>
          </p:sp>
        </mc:Fallback>
      </mc:AlternateContent>
      <p:pic>
        <p:nvPicPr>
          <p:cNvPr id="15" name="Picture 14" descr="t subscript alpha divided by 2 is equal to t subscript 0.025 is equal to 2.064">
            <a:extLst>
              <a:ext uri="{FF2B5EF4-FFF2-40B4-BE49-F238E27FC236}">
                <a16:creationId xmlns:a16="http://schemas.microsoft.com/office/drawing/2014/main" id="{B706C9E1-09A5-034E-6944-C07D1B9738E7}"/>
              </a:ext>
            </a:extLst>
          </p:cNvPr>
          <p:cNvPicPr>
            <a:picLocks noChangeAspect="1"/>
          </p:cNvPicPr>
          <p:nvPr/>
        </p:nvPicPr>
        <p:blipFill>
          <a:blip r:embed="rId5"/>
          <a:stretch>
            <a:fillRect/>
          </a:stretch>
        </p:blipFill>
        <p:spPr>
          <a:xfrm>
            <a:off x="6172199" y="4724400"/>
            <a:ext cx="2362201" cy="47954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a:t>
            </a:r>
            <a:r>
              <a:rPr lang="en-US" baseline="-25000" dirty="0"/>
              <a:t>4</a:t>
            </a:r>
            <a:endParaRPr dirty="0"/>
          </a:p>
        </p:txBody>
      </p:sp>
      <p:sp>
        <p:nvSpPr>
          <p:cNvPr id="4" name="TextBox 3">
            <a:extLst>
              <a:ext uri="{FF2B5EF4-FFF2-40B4-BE49-F238E27FC236}">
                <a16:creationId xmlns:a16="http://schemas.microsoft.com/office/drawing/2014/main" id="{3830F481-F875-2665-E566-A25E0398498D}"/>
              </a:ext>
            </a:extLst>
          </p:cNvPr>
          <p:cNvSpPr txBox="1"/>
          <p:nvPr/>
        </p:nvSpPr>
        <p:spPr>
          <a:xfrm>
            <a:off x="3672840" y="1143000"/>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displays a single row of significance levels: 0.100, 0.050, 0.025, 0.010, and 0.005">
            <a:extLst>
              <a:ext uri="{FF2B5EF4-FFF2-40B4-BE49-F238E27FC236}">
                <a16:creationId xmlns:a16="http://schemas.microsoft.com/office/drawing/2014/main" id="{EC088CF2-F6B9-E3B8-C436-64F7BC5DD367}"/>
              </a:ext>
            </a:extLst>
          </p:cNvPr>
          <p:cNvGraphicFramePr>
            <a:graphicFrameLocks noGrp="1"/>
          </p:cNvGraphicFramePr>
          <p:nvPr>
            <p:extLst>
              <p:ext uri="{D42A27DB-BD31-4B8C-83A1-F6EECF244321}">
                <p14:modId xmlns:p14="http://schemas.microsoft.com/office/powerpoint/2010/main" val="139660326"/>
              </p:ext>
            </p:extLst>
          </p:nvPr>
        </p:nvGraphicFramePr>
        <p:xfrm>
          <a:off x="457200" y="1600200"/>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468299135"/>
                    </a:ext>
                  </a:extLst>
                </a:gridCol>
                <a:gridCol w="1371600">
                  <a:extLst>
                    <a:ext uri="{9D8B030D-6E8A-4147-A177-3AD203B41FA5}">
                      <a16:colId xmlns:a16="http://schemas.microsoft.com/office/drawing/2014/main" val="2827005950"/>
                    </a:ext>
                  </a:extLst>
                </a:gridCol>
                <a:gridCol w="1371600">
                  <a:extLst>
                    <a:ext uri="{9D8B030D-6E8A-4147-A177-3AD203B41FA5}">
                      <a16:colId xmlns:a16="http://schemas.microsoft.com/office/drawing/2014/main" val="3067780454"/>
                    </a:ext>
                  </a:extLst>
                </a:gridCol>
                <a:gridCol w="1371600">
                  <a:extLst>
                    <a:ext uri="{9D8B030D-6E8A-4147-A177-3AD203B41FA5}">
                      <a16:colId xmlns:a16="http://schemas.microsoft.com/office/drawing/2014/main" val="2417223441"/>
                    </a:ext>
                  </a:extLst>
                </a:gridCol>
                <a:gridCol w="1371600">
                  <a:extLst>
                    <a:ext uri="{9D8B030D-6E8A-4147-A177-3AD203B41FA5}">
                      <a16:colId xmlns:a16="http://schemas.microsoft.com/office/drawing/2014/main" val="913172803"/>
                    </a:ext>
                  </a:extLst>
                </a:gridCol>
                <a:gridCol w="1371600">
                  <a:extLst>
                    <a:ext uri="{9D8B030D-6E8A-4147-A177-3AD203B41FA5}">
                      <a16:colId xmlns:a16="http://schemas.microsoft.com/office/drawing/2014/main" val="2991029247"/>
                    </a:ext>
                  </a:extLst>
                </a:gridCol>
              </a:tblGrid>
              <a:tr h="370840">
                <a:tc>
                  <a:txBody>
                    <a:bodyPr/>
                    <a:lstStyle/>
                    <a:p>
                      <a:pPr algn="ctr">
                        <a:defRPr b="1">
                          <a:solidFill>
                            <a:schemeClr val="tx1"/>
                          </a:solidFill>
                        </a:defRPr>
                      </a:pPr>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0.025</a:t>
                      </a:r>
                      <a:endParaRPr sz="1400">
                        <a:latin typeface="Cambria Math"/>
                      </a:endParaRPr>
                    </a:p>
                  </a:txBody>
                  <a:tcPr/>
                </a:tc>
                <a:tc>
                  <a:txBody>
                    <a:bodyPr/>
                    <a:lstStyle/>
                    <a:p>
                      <a:pPr algn="ctr">
                        <a:defRPr b="1">
                          <a:solidFill>
                            <a:schemeClr val="tx1"/>
                          </a:solidFill>
                        </a:defRPr>
                      </a:pPr>
                      <a:r>
                        <a:rPr sz="1400"/>
                        <a:t>0.010</a:t>
                      </a:r>
                      <a:endParaRPr sz="140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3052664228"/>
                  </a:ext>
                </a:extLst>
              </a:tr>
            </a:tbl>
          </a:graphicData>
        </a:graphic>
      </p:graphicFrame>
      <p:sp>
        <p:nvSpPr>
          <p:cNvPr id="5" name="TextBox 4">
            <a:extLst>
              <a:ext uri="{FF2B5EF4-FFF2-40B4-BE49-F238E27FC236}">
                <a16:creationId xmlns:a16="http://schemas.microsoft.com/office/drawing/2014/main" id="{43C1782D-4DCD-6ACB-B73A-F1ADC5791884}"/>
              </a:ext>
            </a:extLst>
          </p:cNvPr>
          <p:cNvSpPr txBox="1"/>
          <p:nvPr/>
        </p:nvSpPr>
        <p:spPr>
          <a:xfrm>
            <a:off x="3706368" y="2032135"/>
            <a:ext cx="3124200" cy="406265"/>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esents critical values for different degrees of freedom (df) and significance levels.  &#10;&#10;A statistical table showing degrees of freedom (df) as 21, with corresponding critical values for significance levels: 0.200 is 1.323, 0.100 is 1.721, 0.050 is 2.080, 0.020 is 2.518, and 0.010 is 2.831&#10;&#10;A statistical table showing degrees of freedom (df) as 22, with corresponding critical values for significance levels: 0.200 is 1.321, 0.100 is 1.717, 0.050 is 2.074, 0.020 is 2.508, and 0.010 is 2.819&#10;&#10;A statistical table showing degrees of freedom (df) as 23, with corresponding critical values for significance levels: 0.200 is 1.319, 0.100 is 1.714, 0.050 is 2.069, 0.020 is 2.500, and 0.010 is 2.807&#10;&#10;A statistical table showing degrees of freedom (df) as 24, with corresponding critical values for significance levels: 0.200 is 1.318, 0.100 is 1.711, 0.050 is 2.064, 0.020 is 2.492, and 0.010 is 2.797&#10;&#10;A statistical table showing degrees of freedom (df) as 25, with corresponding critical values for significance levels: 0.200 is 1.316, 0.100 is 1.708, 0.050 is 2.060, 0.020 is 2.485, and 0.010 is 2.787&#10;&#10;A statistical table showing degrees of freedom (df) as 26, with corresponding critical values for significance levels: 0.200 is 1.315, 0.100 is 1.706, 0.050 is 2.056, 0.020 is 2.479, and 0.010 is 2.779&#10;&#10;&#10;For example, at df equals to 24 and a significance level of 0.050, the critical value is 2.064 (highlighted).&#10;"/>
              <p:cNvGraphicFramePr>
                <a:graphicFrameLocks noGrp="1"/>
              </p:cNvGraphicFramePr>
              <p:nvPr>
                <p:ph type="tbl" sz="quarter" idx="10"/>
                <p:extLst>
                  <p:ext uri="{D42A27DB-BD31-4B8C-83A1-F6EECF244321}">
                    <p14:modId xmlns:p14="http://schemas.microsoft.com/office/powerpoint/2010/main" val="1845389444"/>
                  </p:ext>
                </p:extLst>
              </p:nvPr>
            </p:nvGraphicFramePr>
            <p:xfrm>
              <a:off x="457200" y="25095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a:p>
                      </a:txBody>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21</a:t>
                          </a:r>
                          <a:endParaRPr sz="1400">
                            <a:latin typeface="Cambria Math"/>
                          </a:endParaRPr>
                        </a:p>
                      </a:txBody>
                      <a:tcPr/>
                    </a:tc>
                    <a:tc>
                      <a:txBody>
                        <a:bodyPr/>
                        <a:lstStyle/>
                        <a:p>
                          <a:pPr algn="ctr">
                            <a:defRPr>
                              <a:solidFill>
                                <a:schemeClr val="tx1"/>
                              </a:solidFill>
                            </a:defRPr>
                          </a:pPr>
                          <a:r>
                            <a:rPr sz="1400"/>
                            <a:t>1.323</a:t>
                          </a:r>
                          <a:endParaRPr sz="1400">
                            <a:latin typeface="Cambria Math"/>
                          </a:endParaRPr>
                        </a:p>
                      </a:txBody>
                      <a:tcPr/>
                    </a:tc>
                    <a:tc>
                      <a:txBody>
                        <a:bodyPr/>
                        <a:lstStyle/>
                        <a:p>
                          <a:pPr algn="ctr">
                            <a:defRPr>
                              <a:solidFill>
                                <a:schemeClr val="tx1"/>
                              </a:solidFill>
                            </a:defRPr>
                          </a:pPr>
                          <a:r>
                            <a:rPr sz="1400"/>
                            <a:t>1.721</a:t>
                          </a:r>
                          <a:endParaRPr sz="1400">
                            <a:latin typeface="Cambria Math"/>
                          </a:endParaRPr>
                        </a:p>
                      </a:txBody>
                      <a:tcPr/>
                    </a:tc>
                    <a:tc>
                      <a:txBody>
                        <a:bodyPr/>
                        <a:lstStyle/>
                        <a:p>
                          <a:pPr algn="ctr">
                            <a:defRPr>
                              <a:solidFill>
                                <a:schemeClr val="tx1"/>
                              </a:solidFill>
                            </a:defRPr>
                          </a:pPr>
                          <a:r>
                            <a:rPr sz="1400"/>
                            <a:t>2.080</a:t>
                          </a:r>
                          <a:endParaRPr sz="1400">
                            <a:latin typeface="Cambria Math"/>
                          </a:endParaRPr>
                        </a:p>
                      </a:txBody>
                      <a:tcPr/>
                    </a:tc>
                    <a:tc>
                      <a:txBody>
                        <a:bodyPr/>
                        <a:lstStyle/>
                        <a:p>
                          <a:pPr algn="ctr">
                            <a:defRPr>
                              <a:solidFill>
                                <a:schemeClr val="tx1"/>
                              </a:solidFill>
                            </a:defRPr>
                          </a:pPr>
                          <a:r>
                            <a:rPr sz="1400"/>
                            <a:t>2.518</a:t>
                          </a:r>
                          <a:endParaRPr sz="1400">
                            <a:latin typeface="Cambria Math"/>
                          </a:endParaRPr>
                        </a:p>
                      </a:txBody>
                      <a:tcPr/>
                    </a:tc>
                    <a:tc>
                      <a:txBody>
                        <a:bodyPr/>
                        <a:lstStyle/>
                        <a:p>
                          <a:pPr algn="ctr">
                            <a:defRPr>
                              <a:solidFill>
                                <a:schemeClr val="tx1"/>
                              </a:solidFill>
                            </a:defRPr>
                          </a:pPr>
                          <a:r>
                            <a:rPr sz="1400"/>
                            <a:t>2.831</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22</a:t>
                          </a:r>
                          <a:endParaRPr sz="1400">
                            <a:latin typeface="Cambria Math"/>
                          </a:endParaRPr>
                        </a:p>
                      </a:txBody>
                      <a:tcPr/>
                    </a:tc>
                    <a:tc>
                      <a:txBody>
                        <a:bodyPr/>
                        <a:lstStyle/>
                        <a:p>
                          <a:pPr algn="ctr">
                            <a:defRPr>
                              <a:solidFill>
                                <a:schemeClr val="tx1"/>
                              </a:solidFill>
                            </a:defRPr>
                          </a:pPr>
                          <a:r>
                            <a:rPr sz="1400"/>
                            <a:t>1.321</a:t>
                          </a:r>
                          <a:endParaRPr sz="1400">
                            <a:latin typeface="Cambria Math"/>
                          </a:endParaRPr>
                        </a:p>
                      </a:txBody>
                      <a:tcPr/>
                    </a:tc>
                    <a:tc>
                      <a:txBody>
                        <a:bodyPr/>
                        <a:lstStyle/>
                        <a:p>
                          <a:pPr algn="ctr">
                            <a:defRPr>
                              <a:solidFill>
                                <a:schemeClr val="tx1"/>
                              </a:solidFill>
                            </a:defRPr>
                          </a:pPr>
                          <a:r>
                            <a:rPr sz="1400"/>
                            <a:t>1.717</a:t>
                          </a:r>
                          <a:endParaRPr sz="1400">
                            <a:latin typeface="Cambria Math"/>
                          </a:endParaRPr>
                        </a:p>
                      </a:txBody>
                      <a:tcPr/>
                    </a:tc>
                    <a:tc>
                      <a:txBody>
                        <a:bodyPr/>
                        <a:lstStyle/>
                        <a:p>
                          <a:pPr algn="ctr">
                            <a:defRPr>
                              <a:solidFill>
                                <a:schemeClr val="tx1"/>
                              </a:solidFill>
                            </a:defRPr>
                          </a:pPr>
                          <a:r>
                            <a:rPr sz="1400" dirty="0"/>
                            <a:t>2.074</a:t>
                          </a:r>
                          <a:endParaRPr sz="1400" dirty="0">
                            <a:latin typeface="Cambria Math"/>
                          </a:endParaRPr>
                        </a:p>
                      </a:txBody>
                      <a:tcPr/>
                    </a:tc>
                    <a:tc>
                      <a:txBody>
                        <a:bodyPr/>
                        <a:lstStyle/>
                        <a:p>
                          <a:pPr algn="ctr">
                            <a:defRPr>
                              <a:solidFill>
                                <a:schemeClr val="tx1"/>
                              </a:solidFill>
                            </a:defRPr>
                          </a:pPr>
                          <a:r>
                            <a:rPr sz="1400"/>
                            <a:t>2.508</a:t>
                          </a:r>
                          <a:endParaRPr sz="1400">
                            <a:latin typeface="Cambria Math"/>
                          </a:endParaRPr>
                        </a:p>
                      </a:txBody>
                      <a:tcPr/>
                    </a:tc>
                    <a:tc>
                      <a:txBody>
                        <a:bodyPr/>
                        <a:lstStyle/>
                        <a:p>
                          <a:pPr algn="ctr">
                            <a:defRPr>
                              <a:solidFill>
                                <a:schemeClr val="tx1"/>
                              </a:solidFill>
                            </a:defRPr>
                          </a:pPr>
                          <a:r>
                            <a:rPr sz="1400" dirty="0"/>
                            <a:t>2.819</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23</a:t>
                          </a:r>
                          <a:endParaRPr sz="1400">
                            <a:latin typeface="Cambria Math"/>
                          </a:endParaRPr>
                        </a:p>
                      </a:txBody>
                      <a:tcPr/>
                    </a:tc>
                    <a:tc>
                      <a:txBody>
                        <a:bodyPr/>
                        <a:lstStyle/>
                        <a:p>
                          <a:pPr algn="ctr">
                            <a:defRPr>
                              <a:solidFill>
                                <a:schemeClr val="tx1"/>
                              </a:solidFill>
                            </a:defRPr>
                          </a:pPr>
                          <a:r>
                            <a:rPr sz="1400"/>
                            <a:t>1.319</a:t>
                          </a:r>
                          <a:endParaRPr sz="1400">
                            <a:latin typeface="Cambria Math"/>
                          </a:endParaRPr>
                        </a:p>
                      </a:txBody>
                      <a:tcPr/>
                    </a:tc>
                    <a:tc>
                      <a:txBody>
                        <a:bodyPr/>
                        <a:lstStyle/>
                        <a:p>
                          <a:pPr algn="ctr">
                            <a:defRPr>
                              <a:solidFill>
                                <a:schemeClr val="tx1"/>
                              </a:solidFill>
                            </a:defRPr>
                          </a:pPr>
                          <a:r>
                            <a:rPr sz="1400" dirty="0"/>
                            <a:t>1.714</a:t>
                          </a:r>
                          <a:endParaRPr sz="1400" dirty="0">
                            <a:latin typeface="Cambria Math"/>
                          </a:endParaRPr>
                        </a:p>
                      </a:txBody>
                      <a:tcPr/>
                    </a:tc>
                    <a:tc>
                      <a:txBody>
                        <a:bodyPr/>
                        <a:lstStyle/>
                        <a:p>
                          <a:pPr algn="ctr">
                            <a:defRPr>
                              <a:solidFill>
                                <a:schemeClr val="tx1"/>
                              </a:solidFill>
                            </a:defRPr>
                          </a:pPr>
                          <a:r>
                            <a:rPr sz="1400"/>
                            <a:t>2.069</a:t>
                          </a:r>
                          <a:endParaRPr sz="1400">
                            <a:latin typeface="Cambria Math"/>
                          </a:endParaRPr>
                        </a:p>
                      </a:txBody>
                      <a:tcPr/>
                    </a:tc>
                    <a:tc>
                      <a:txBody>
                        <a:bodyPr/>
                        <a:lstStyle/>
                        <a:p>
                          <a:pPr algn="ctr">
                            <a:defRPr>
                              <a:solidFill>
                                <a:schemeClr val="tx1"/>
                              </a:solidFill>
                            </a:defRPr>
                          </a:pPr>
                          <a:r>
                            <a:rPr sz="1400"/>
                            <a:t>2.500</a:t>
                          </a:r>
                          <a:endParaRPr sz="1400">
                            <a:latin typeface="Cambria Math"/>
                          </a:endParaRPr>
                        </a:p>
                      </a:txBody>
                      <a:tcPr/>
                    </a:tc>
                    <a:tc>
                      <a:txBody>
                        <a:bodyPr/>
                        <a:lstStyle/>
                        <a:p>
                          <a:pPr algn="ctr">
                            <a:defRPr>
                              <a:solidFill>
                                <a:schemeClr val="tx1"/>
                              </a:solidFill>
                            </a:defRPr>
                          </a:pPr>
                          <a:r>
                            <a:rPr sz="1400"/>
                            <a:t>2.807</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24</a:t>
                          </a:r>
                          <a:endParaRPr sz="1400">
                            <a:latin typeface="Cambria Math"/>
                          </a:endParaRPr>
                        </a:p>
                      </a:txBody>
                      <a:tcPr/>
                    </a:tc>
                    <a:tc>
                      <a:txBody>
                        <a:bodyPr/>
                        <a:lstStyle/>
                        <a:p>
                          <a:pPr algn="ctr">
                            <a:defRPr>
                              <a:solidFill>
                                <a:schemeClr val="tx1"/>
                              </a:solidFill>
                            </a:defRPr>
                          </a:pPr>
                          <a:r>
                            <a:rPr sz="1400"/>
                            <a:t>1.318</a:t>
                          </a:r>
                          <a:endParaRPr sz="1400">
                            <a:latin typeface="Cambria Math"/>
                          </a:endParaRPr>
                        </a:p>
                      </a:txBody>
                      <a:tcPr/>
                    </a:tc>
                    <a:tc>
                      <a:txBody>
                        <a:bodyPr/>
                        <a:lstStyle/>
                        <a:p>
                          <a:pPr algn="ctr">
                            <a:defRPr>
                              <a:solidFill>
                                <a:schemeClr val="tx1"/>
                              </a:solidFill>
                            </a:defRPr>
                          </a:pPr>
                          <a:r>
                            <a:rPr sz="1400"/>
                            <a:t>1.711</a:t>
                          </a:r>
                          <a:endParaRPr sz="1400">
                            <a:latin typeface="Cambria Math"/>
                          </a:endParaRPr>
                        </a:p>
                      </a:txBody>
                      <a:tcPr/>
                    </a:tc>
                    <a:tc>
                      <a:txBody>
                        <a:bodyPr/>
                        <a:lstStyle/>
                        <a:p>
                          <a:pPr algn="ctr">
                            <a:defRPr sz="1400">
                              <a:solidFill>
                                <a:schemeClr val="tx1"/>
                              </a:solidFill>
                            </a:defRPr>
                          </a:pPr>
                          <a:r>
                            <a:rPr sz="1400">
                              <a:highlight>
                                <a:srgbClr val="FFFF00"/>
                              </a:highlight>
                            </a:rPr>
                            <a:t>2.064</a:t>
                          </a:r>
                          <a:endParaRPr sz="1400">
                            <a:highlight>
                              <a:srgbClr val="FFFF00"/>
                            </a:highlight>
                            <a:latin typeface="Cambria Math"/>
                          </a:endParaRPr>
                        </a:p>
                      </a:txBody>
                      <a:tcPr/>
                    </a:tc>
                    <a:tc>
                      <a:txBody>
                        <a:bodyPr/>
                        <a:lstStyle/>
                        <a:p>
                          <a:pPr algn="ctr">
                            <a:defRPr>
                              <a:solidFill>
                                <a:schemeClr val="tx1"/>
                              </a:solidFill>
                            </a:defRPr>
                          </a:pPr>
                          <a:r>
                            <a:rPr sz="1400"/>
                            <a:t>2.492</a:t>
                          </a:r>
                          <a:endParaRPr sz="1400">
                            <a:latin typeface="Cambria Math"/>
                          </a:endParaRPr>
                        </a:p>
                      </a:txBody>
                      <a:tcPr/>
                    </a:tc>
                    <a:tc>
                      <a:txBody>
                        <a:bodyPr/>
                        <a:lstStyle/>
                        <a:p>
                          <a:pPr algn="ctr">
                            <a:defRPr>
                              <a:solidFill>
                                <a:schemeClr val="tx1"/>
                              </a:solidFill>
                            </a:defRPr>
                          </a:pPr>
                          <a:r>
                            <a:rPr sz="1400" dirty="0"/>
                            <a:t>2.797</a:t>
                          </a:r>
                          <a:endParaRPr sz="1400" dirty="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25</a:t>
                          </a:r>
                          <a:endParaRPr sz="1400">
                            <a:latin typeface="Cambria Math"/>
                          </a:endParaRPr>
                        </a:p>
                      </a:txBody>
                      <a:tcPr/>
                    </a:tc>
                    <a:tc>
                      <a:txBody>
                        <a:bodyPr/>
                        <a:lstStyle/>
                        <a:p>
                          <a:pPr algn="ctr">
                            <a:defRPr>
                              <a:solidFill>
                                <a:schemeClr val="tx1"/>
                              </a:solidFill>
                            </a:defRPr>
                          </a:pPr>
                          <a:r>
                            <a:rPr sz="1400"/>
                            <a:t>1.316</a:t>
                          </a:r>
                          <a:endParaRPr sz="1400">
                            <a:latin typeface="Cambria Math"/>
                          </a:endParaRPr>
                        </a:p>
                      </a:txBody>
                      <a:tcPr/>
                    </a:tc>
                    <a:tc>
                      <a:txBody>
                        <a:bodyPr/>
                        <a:lstStyle/>
                        <a:p>
                          <a:pPr algn="ctr">
                            <a:defRPr>
                              <a:solidFill>
                                <a:schemeClr val="tx1"/>
                              </a:solidFill>
                            </a:defRPr>
                          </a:pPr>
                          <a:r>
                            <a:rPr sz="1400"/>
                            <a:t>1.708</a:t>
                          </a:r>
                          <a:endParaRPr sz="1400">
                            <a:latin typeface="Cambria Math"/>
                          </a:endParaRPr>
                        </a:p>
                      </a:txBody>
                      <a:tcPr/>
                    </a:tc>
                    <a:tc>
                      <a:txBody>
                        <a:bodyPr/>
                        <a:lstStyle/>
                        <a:p>
                          <a:pPr algn="ctr">
                            <a:defRPr>
                              <a:solidFill>
                                <a:schemeClr val="tx1"/>
                              </a:solidFill>
                            </a:defRPr>
                          </a:pPr>
                          <a:r>
                            <a:rPr sz="1400" dirty="0"/>
                            <a:t>2.060</a:t>
                          </a:r>
                          <a:endParaRPr sz="1400" dirty="0">
                            <a:latin typeface="Cambria Math"/>
                          </a:endParaRPr>
                        </a:p>
                      </a:txBody>
                      <a:tcPr/>
                    </a:tc>
                    <a:tc>
                      <a:txBody>
                        <a:bodyPr/>
                        <a:lstStyle/>
                        <a:p>
                          <a:pPr algn="ctr">
                            <a:defRPr>
                              <a:solidFill>
                                <a:schemeClr val="tx1"/>
                              </a:solidFill>
                            </a:defRPr>
                          </a:pPr>
                          <a:r>
                            <a:rPr sz="1400"/>
                            <a:t>2.485</a:t>
                          </a:r>
                          <a:endParaRPr sz="1400">
                            <a:latin typeface="Cambria Math"/>
                          </a:endParaRPr>
                        </a:p>
                      </a:txBody>
                      <a:tcPr/>
                    </a:tc>
                    <a:tc>
                      <a:txBody>
                        <a:bodyPr/>
                        <a:lstStyle/>
                        <a:p>
                          <a:pPr algn="ctr">
                            <a:defRPr>
                              <a:solidFill>
                                <a:schemeClr val="tx1"/>
                              </a:solidFill>
                            </a:defRPr>
                          </a:pPr>
                          <a:r>
                            <a:rPr sz="1400"/>
                            <a:t>2.787</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26</a:t>
                          </a:r>
                          <a:endParaRPr sz="1400">
                            <a:latin typeface="Cambria Math"/>
                          </a:endParaRPr>
                        </a:p>
                      </a:txBody>
                      <a:tcPr/>
                    </a:tc>
                    <a:tc>
                      <a:txBody>
                        <a:bodyPr/>
                        <a:lstStyle/>
                        <a:p>
                          <a:pPr algn="ctr">
                            <a:defRPr>
                              <a:solidFill>
                                <a:schemeClr val="tx1"/>
                              </a:solidFill>
                            </a:defRPr>
                          </a:pPr>
                          <a:r>
                            <a:rPr sz="1400"/>
                            <a:t>1.315</a:t>
                          </a:r>
                          <a:endParaRPr sz="1400">
                            <a:latin typeface="Cambria Math"/>
                          </a:endParaRPr>
                        </a:p>
                      </a:txBody>
                      <a:tcPr/>
                    </a:tc>
                    <a:tc>
                      <a:txBody>
                        <a:bodyPr/>
                        <a:lstStyle/>
                        <a:p>
                          <a:pPr algn="ctr">
                            <a:defRPr>
                              <a:solidFill>
                                <a:schemeClr val="tx1"/>
                              </a:solidFill>
                            </a:defRPr>
                          </a:pPr>
                          <a:r>
                            <a:rPr sz="1400"/>
                            <a:t>1.706</a:t>
                          </a:r>
                          <a:endParaRPr sz="1400">
                            <a:latin typeface="Cambria Math"/>
                          </a:endParaRPr>
                        </a:p>
                      </a:txBody>
                      <a:tcPr/>
                    </a:tc>
                    <a:tc>
                      <a:txBody>
                        <a:bodyPr/>
                        <a:lstStyle/>
                        <a:p>
                          <a:pPr algn="ctr">
                            <a:defRPr>
                              <a:solidFill>
                                <a:schemeClr val="tx1"/>
                              </a:solidFill>
                            </a:defRPr>
                          </a:pPr>
                          <a:r>
                            <a:rPr sz="1400" dirty="0"/>
                            <a:t>2.056</a:t>
                          </a:r>
                          <a:endParaRPr sz="1400" dirty="0">
                            <a:latin typeface="Cambria Math"/>
                          </a:endParaRPr>
                        </a:p>
                      </a:txBody>
                      <a:tcPr/>
                    </a:tc>
                    <a:tc>
                      <a:txBody>
                        <a:bodyPr/>
                        <a:lstStyle/>
                        <a:p>
                          <a:pPr algn="ctr">
                            <a:defRPr>
                              <a:solidFill>
                                <a:schemeClr val="tx1"/>
                              </a:solidFill>
                            </a:defRPr>
                          </a:pPr>
                          <a:r>
                            <a:rPr sz="1400"/>
                            <a:t>2.479</a:t>
                          </a:r>
                          <a:endParaRPr sz="1400">
                            <a:latin typeface="Cambria Math"/>
                          </a:endParaRPr>
                        </a:p>
                      </a:txBody>
                      <a:tcPr/>
                    </a:tc>
                    <a:tc>
                      <a:txBody>
                        <a:bodyPr/>
                        <a:lstStyle/>
                        <a:p>
                          <a:pPr algn="ctr">
                            <a:defRPr>
                              <a:solidFill>
                                <a:schemeClr val="tx1"/>
                              </a:solidFill>
                            </a:defRPr>
                          </a:pPr>
                          <a:r>
                            <a:rPr sz="1400" dirty="0"/>
                            <a:t>2.779</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esents critical values for different degrees of freedom (df) and significance levels.  &#10;&#10;A statistical table showing degrees of freedom (df) as 21, with corresponding critical values for significance levels: 0.200 is 1.323, 0.100 is 1.721, 0.050 is 2.080, 0.020 is 2.518, and 0.010 is 2.831&#10;&#10;A statistical table showing degrees of freedom (df) as 22, with corresponding critical values for significance levels: 0.200 is 1.321, 0.100 is 1.717, 0.050 is 2.074, 0.020 is 2.508, and 0.010 is 2.819&#10;&#10;A statistical table showing degrees of freedom (df) as 23, with corresponding critical values for significance levels: 0.200 is 1.319, 0.100 is 1.714, 0.050 is 2.069, 0.020 is 2.500, and 0.010 is 2.807&#10;&#10;A statistical table showing degrees of freedom (df) as 24, with corresponding critical values for significance levels: 0.200 is 1.318, 0.100 is 1.711, 0.050 is 2.064, 0.020 is 2.492, and 0.010 is 2.797&#10;&#10;A statistical table showing degrees of freedom (df) as 25, with corresponding critical values for significance levels: 0.200 is 1.316, 0.100 is 1.708, 0.050 is 2.060, 0.020 is 2.485, and 0.010 is 2.787&#10;&#10;A statistical table showing degrees of freedom (df) as 26, with corresponding critical values for significance levels: 0.200 is 1.315, 0.100 is 1.706, 0.050 is 2.056, 0.020 is 2.479, and 0.010 is 2.779&#10;&#10;&#10;For example, at df equals to 24 and a significance level of 0.050, the critical value is 2.064 (highlighted).&#10;"/>
              <p:cNvGraphicFramePr>
                <a:graphicFrameLocks noGrp="1"/>
              </p:cNvGraphicFramePr>
              <p:nvPr>
                <p:ph type="tbl" sz="quarter" idx="10"/>
                <p:extLst>
                  <p:ext uri="{D42A27DB-BD31-4B8C-83A1-F6EECF244321}">
                    <p14:modId xmlns:p14="http://schemas.microsoft.com/office/powerpoint/2010/main" val="1845389444"/>
                  </p:ext>
                </p:extLst>
              </p:nvPr>
            </p:nvGraphicFramePr>
            <p:xfrm>
              <a:off x="457200" y="250952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1639" r="-501333" b="-603279"/>
                          </a:stretch>
                        </a:blipFill>
                      </a:tcPr>
                    </a:tc>
                    <a:tc>
                      <a:txBody>
                        <a:bodyPr/>
                        <a:lstStyle/>
                        <a:p>
                          <a:pPr algn="ctr">
                            <a:defRPr b="1">
                              <a:solidFill>
                                <a:schemeClr val="tx1"/>
                              </a:solidFill>
                            </a:defRPr>
                          </a:pPr>
                          <a:r>
                            <a:rPr sz="1400"/>
                            <a:t>0.200</a:t>
                          </a:r>
                          <a:endParaRPr sz="1400">
                            <a:latin typeface="Cambria Math"/>
                          </a:endParaRPr>
                        </a:p>
                      </a:txBody>
                      <a:tcPr/>
                    </a:tc>
                    <a:tc>
                      <a:txBody>
                        <a:bodyPr/>
                        <a:lstStyle/>
                        <a:p>
                          <a:pPr algn="ctr">
                            <a:defRPr b="1">
                              <a:solidFill>
                                <a:schemeClr val="tx1"/>
                              </a:solidFill>
                            </a:defRPr>
                          </a:pPr>
                          <a:r>
                            <a:rPr sz="1400"/>
                            <a:t>0.100</a:t>
                          </a:r>
                          <a:endParaRPr sz="140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a:t>0.020</a:t>
                          </a:r>
                          <a:endParaRPr sz="140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21</a:t>
                          </a:r>
                          <a:endParaRPr sz="1400">
                            <a:latin typeface="Cambria Math"/>
                          </a:endParaRPr>
                        </a:p>
                      </a:txBody>
                      <a:tcPr/>
                    </a:tc>
                    <a:tc>
                      <a:txBody>
                        <a:bodyPr/>
                        <a:lstStyle/>
                        <a:p>
                          <a:pPr algn="ctr">
                            <a:defRPr>
                              <a:solidFill>
                                <a:schemeClr val="tx1"/>
                              </a:solidFill>
                            </a:defRPr>
                          </a:pPr>
                          <a:r>
                            <a:rPr sz="1400"/>
                            <a:t>1.323</a:t>
                          </a:r>
                          <a:endParaRPr sz="1400">
                            <a:latin typeface="Cambria Math"/>
                          </a:endParaRPr>
                        </a:p>
                      </a:txBody>
                      <a:tcPr/>
                    </a:tc>
                    <a:tc>
                      <a:txBody>
                        <a:bodyPr/>
                        <a:lstStyle/>
                        <a:p>
                          <a:pPr algn="ctr">
                            <a:defRPr>
                              <a:solidFill>
                                <a:schemeClr val="tx1"/>
                              </a:solidFill>
                            </a:defRPr>
                          </a:pPr>
                          <a:r>
                            <a:rPr sz="1400"/>
                            <a:t>1.721</a:t>
                          </a:r>
                          <a:endParaRPr sz="1400">
                            <a:latin typeface="Cambria Math"/>
                          </a:endParaRPr>
                        </a:p>
                      </a:txBody>
                      <a:tcPr/>
                    </a:tc>
                    <a:tc>
                      <a:txBody>
                        <a:bodyPr/>
                        <a:lstStyle/>
                        <a:p>
                          <a:pPr algn="ctr">
                            <a:defRPr>
                              <a:solidFill>
                                <a:schemeClr val="tx1"/>
                              </a:solidFill>
                            </a:defRPr>
                          </a:pPr>
                          <a:r>
                            <a:rPr sz="1400"/>
                            <a:t>2.080</a:t>
                          </a:r>
                          <a:endParaRPr sz="1400">
                            <a:latin typeface="Cambria Math"/>
                          </a:endParaRPr>
                        </a:p>
                      </a:txBody>
                      <a:tcPr/>
                    </a:tc>
                    <a:tc>
                      <a:txBody>
                        <a:bodyPr/>
                        <a:lstStyle/>
                        <a:p>
                          <a:pPr algn="ctr">
                            <a:defRPr>
                              <a:solidFill>
                                <a:schemeClr val="tx1"/>
                              </a:solidFill>
                            </a:defRPr>
                          </a:pPr>
                          <a:r>
                            <a:rPr sz="1400"/>
                            <a:t>2.518</a:t>
                          </a:r>
                          <a:endParaRPr sz="1400">
                            <a:latin typeface="Cambria Math"/>
                          </a:endParaRPr>
                        </a:p>
                      </a:txBody>
                      <a:tcPr/>
                    </a:tc>
                    <a:tc>
                      <a:txBody>
                        <a:bodyPr/>
                        <a:lstStyle/>
                        <a:p>
                          <a:pPr algn="ctr">
                            <a:defRPr>
                              <a:solidFill>
                                <a:schemeClr val="tx1"/>
                              </a:solidFill>
                            </a:defRPr>
                          </a:pPr>
                          <a:r>
                            <a:rPr sz="1400"/>
                            <a:t>2.831</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22</a:t>
                          </a:r>
                          <a:endParaRPr sz="1400">
                            <a:latin typeface="Cambria Math"/>
                          </a:endParaRPr>
                        </a:p>
                      </a:txBody>
                      <a:tcPr/>
                    </a:tc>
                    <a:tc>
                      <a:txBody>
                        <a:bodyPr/>
                        <a:lstStyle/>
                        <a:p>
                          <a:pPr algn="ctr">
                            <a:defRPr>
                              <a:solidFill>
                                <a:schemeClr val="tx1"/>
                              </a:solidFill>
                            </a:defRPr>
                          </a:pPr>
                          <a:r>
                            <a:rPr sz="1400"/>
                            <a:t>1.321</a:t>
                          </a:r>
                          <a:endParaRPr sz="1400">
                            <a:latin typeface="Cambria Math"/>
                          </a:endParaRPr>
                        </a:p>
                      </a:txBody>
                      <a:tcPr/>
                    </a:tc>
                    <a:tc>
                      <a:txBody>
                        <a:bodyPr/>
                        <a:lstStyle/>
                        <a:p>
                          <a:pPr algn="ctr">
                            <a:defRPr>
                              <a:solidFill>
                                <a:schemeClr val="tx1"/>
                              </a:solidFill>
                            </a:defRPr>
                          </a:pPr>
                          <a:r>
                            <a:rPr sz="1400"/>
                            <a:t>1.717</a:t>
                          </a:r>
                          <a:endParaRPr sz="1400">
                            <a:latin typeface="Cambria Math"/>
                          </a:endParaRPr>
                        </a:p>
                      </a:txBody>
                      <a:tcPr/>
                    </a:tc>
                    <a:tc>
                      <a:txBody>
                        <a:bodyPr/>
                        <a:lstStyle/>
                        <a:p>
                          <a:pPr algn="ctr">
                            <a:defRPr>
                              <a:solidFill>
                                <a:schemeClr val="tx1"/>
                              </a:solidFill>
                            </a:defRPr>
                          </a:pPr>
                          <a:r>
                            <a:rPr sz="1400" dirty="0"/>
                            <a:t>2.074</a:t>
                          </a:r>
                          <a:endParaRPr sz="1400" dirty="0">
                            <a:latin typeface="Cambria Math"/>
                          </a:endParaRPr>
                        </a:p>
                      </a:txBody>
                      <a:tcPr/>
                    </a:tc>
                    <a:tc>
                      <a:txBody>
                        <a:bodyPr/>
                        <a:lstStyle/>
                        <a:p>
                          <a:pPr algn="ctr">
                            <a:defRPr>
                              <a:solidFill>
                                <a:schemeClr val="tx1"/>
                              </a:solidFill>
                            </a:defRPr>
                          </a:pPr>
                          <a:r>
                            <a:rPr sz="1400"/>
                            <a:t>2.508</a:t>
                          </a:r>
                          <a:endParaRPr sz="1400">
                            <a:latin typeface="Cambria Math"/>
                          </a:endParaRPr>
                        </a:p>
                      </a:txBody>
                      <a:tcPr/>
                    </a:tc>
                    <a:tc>
                      <a:txBody>
                        <a:bodyPr/>
                        <a:lstStyle/>
                        <a:p>
                          <a:pPr algn="ctr">
                            <a:defRPr>
                              <a:solidFill>
                                <a:schemeClr val="tx1"/>
                              </a:solidFill>
                            </a:defRPr>
                          </a:pPr>
                          <a:r>
                            <a:rPr sz="1400" dirty="0"/>
                            <a:t>2.819</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23</a:t>
                          </a:r>
                          <a:endParaRPr sz="1400">
                            <a:latin typeface="Cambria Math"/>
                          </a:endParaRPr>
                        </a:p>
                      </a:txBody>
                      <a:tcPr/>
                    </a:tc>
                    <a:tc>
                      <a:txBody>
                        <a:bodyPr/>
                        <a:lstStyle/>
                        <a:p>
                          <a:pPr algn="ctr">
                            <a:defRPr>
                              <a:solidFill>
                                <a:schemeClr val="tx1"/>
                              </a:solidFill>
                            </a:defRPr>
                          </a:pPr>
                          <a:r>
                            <a:rPr sz="1400"/>
                            <a:t>1.319</a:t>
                          </a:r>
                          <a:endParaRPr sz="1400">
                            <a:latin typeface="Cambria Math"/>
                          </a:endParaRPr>
                        </a:p>
                      </a:txBody>
                      <a:tcPr/>
                    </a:tc>
                    <a:tc>
                      <a:txBody>
                        <a:bodyPr/>
                        <a:lstStyle/>
                        <a:p>
                          <a:pPr algn="ctr">
                            <a:defRPr>
                              <a:solidFill>
                                <a:schemeClr val="tx1"/>
                              </a:solidFill>
                            </a:defRPr>
                          </a:pPr>
                          <a:r>
                            <a:rPr sz="1400" dirty="0"/>
                            <a:t>1.714</a:t>
                          </a:r>
                          <a:endParaRPr sz="1400" dirty="0">
                            <a:latin typeface="Cambria Math"/>
                          </a:endParaRPr>
                        </a:p>
                      </a:txBody>
                      <a:tcPr/>
                    </a:tc>
                    <a:tc>
                      <a:txBody>
                        <a:bodyPr/>
                        <a:lstStyle/>
                        <a:p>
                          <a:pPr algn="ctr">
                            <a:defRPr>
                              <a:solidFill>
                                <a:schemeClr val="tx1"/>
                              </a:solidFill>
                            </a:defRPr>
                          </a:pPr>
                          <a:r>
                            <a:rPr sz="1400"/>
                            <a:t>2.069</a:t>
                          </a:r>
                          <a:endParaRPr sz="1400">
                            <a:latin typeface="Cambria Math"/>
                          </a:endParaRPr>
                        </a:p>
                      </a:txBody>
                      <a:tcPr/>
                    </a:tc>
                    <a:tc>
                      <a:txBody>
                        <a:bodyPr/>
                        <a:lstStyle/>
                        <a:p>
                          <a:pPr algn="ctr">
                            <a:defRPr>
                              <a:solidFill>
                                <a:schemeClr val="tx1"/>
                              </a:solidFill>
                            </a:defRPr>
                          </a:pPr>
                          <a:r>
                            <a:rPr sz="1400"/>
                            <a:t>2.500</a:t>
                          </a:r>
                          <a:endParaRPr sz="1400">
                            <a:latin typeface="Cambria Math"/>
                          </a:endParaRPr>
                        </a:p>
                      </a:txBody>
                      <a:tcPr/>
                    </a:tc>
                    <a:tc>
                      <a:txBody>
                        <a:bodyPr/>
                        <a:lstStyle/>
                        <a:p>
                          <a:pPr algn="ctr">
                            <a:defRPr>
                              <a:solidFill>
                                <a:schemeClr val="tx1"/>
                              </a:solidFill>
                            </a:defRPr>
                          </a:pPr>
                          <a:r>
                            <a:rPr sz="1400"/>
                            <a:t>2.807</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24</a:t>
                          </a:r>
                          <a:endParaRPr sz="1400">
                            <a:latin typeface="Cambria Math"/>
                          </a:endParaRPr>
                        </a:p>
                      </a:txBody>
                      <a:tcPr/>
                    </a:tc>
                    <a:tc>
                      <a:txBody>
                        <a:bodyPr/>
                        <a:lstStyle/>
                        <a:p>
                          <a:pPr algn="ctr">
                            <a:defRPr>
                              <a:solidFill>
                                <a:schemeClr val="tx1"/>
                              </a:solidFill>
                            </a:defRPr>
                          </a:pPr>
                          <a:r>
                            <a:rPr sz="1400"/>
                            <a:t>1.318</a:t>
                          </a:r>
                          <a:endParaRPr sz="1400">
                            <a:latin typeface="Cambria Math"/>
                          </a:endParaRPr>
                        </a:p>
                      </a:txBody>
                      <a:tcPr/>
                    </a:tc>
                    <a:tc>
                      <a:txBody>
                        <a:bodyPr/>
                        <a:lstStyle/>
                        <a:p>
                          <a:pPr algn="ctr">
                            <a:defRPr>
                              <a:solidFill>
                                <a:schemeClr val="tx1"/>
                              </a:solidFill>
                            </a:defRPr>
                          </a:pPr>
                          <a:r>
                            <a:rPr sz="1400"/>
                            <a:t>1.711</a:t>
                          </a:r>
                          <a:endParaRPr sz="1400">
                            <a:latin typeface="Cambria Math"/>
                          </a:endParaRPr>
                        </a:p>
                      </a:txBody>
                      <a:tcPr/>
                    </a:tc>
                    <a:tc>
                      <a:txBody>
                        <a:bodyPr/>
                        <a:lstStyle/>
                        <a:p>
                          <a:pPr algn="ctr">
                            <a:defRPr sz="1400">
                              <a:solidFill>
                                <a:schemeClr val="tx1"/>
                              </a:solidFill>
                            </a:defRPr>
                          </a:pPr>
                          <a:r>
                            <a:rPr sz="1400">
                              <a:highlight>
                                <a:srgbClr val="FFFF00"/>
                              </a:highlight>
                            </a:rPr>
                            <a:t>2.064</a:t>
                          </a:r>
                          <a:endParaRPr sz="1400">
                            <a:highlight>
                              <a:srgbClr val="FFFF00"/>
                            </a:highlight>
                            <a:latin typeface="Cambria Math"/>
                          </a:endParaRPr>
                        </a:p>
                      </a:txBody>
                      <a:tcPr/>
                    </a:tc>
                    <a:tc>
                      <a:txBody>
                        <a:bodyPr/>
                        <a:lstStyle/>
                        <a:p>
                          <a:pPr algn="ctr">
                            <a:defRPr>
                              <a:solidFill>
                                <a:schemeClr val="tx1"/>
                              </a:solidFill>
                            </a:defRPr>
                          </a:pPr>
                          <a:r>
                            <a:rPr sz="1400"/>
                            <a:t>2.492</a:t>
                          </a:r>
                          <a:endParaRPr sz="1400">
                            <a:latin typeface="Cambria Math"/>
                          </a:endParaRPr>
                        </a:p>
                      </a:txBody>
                      <a:tcPr/>
                    </a:tc>
                    <a:tc>
                      <a:txBody>
                        <a:bodyPr/>
                        <a:lstStyle/>
                        <a:p>
                          <a:pPr algn="ctr">
                            <a:defRPr>
                              <a:solidFill>
                                <a:schemeClr val="tx1"/>
                              </a:solidFill>
                            </a:defRPr>
                          </a:pPr>
                          <a:r>
                            <a:rPr sz="1400" dirty="0"/>
                            <a:t>2.797</a:t>
                          </a:r>
                          <a:endParaRPr sz="1400" dirty="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25</a:t>
                          </a:r>
                          <a:endParaRPr sz="1400">
                            <a:latin typeface="Cambria Math"/>
                          </a:endParaRPr>
                        </a:p>
                      </a:txBody>
                      <a:tcPr/>
                    </a:tc>
                    <a:tc>
                      <a:txBody>
                        <a:bodyPr/>
                        <a:lstStyle/>
                        <a:p>
                          <a:pPr algn="ctr">
                            <a:defRPr>
                              <a:solidFill>
                                <a:schemeClr val="tx1"/>
                              </a:solidFill>
                            </a:defRPr>
                          </a:pPr>
                          <a:r>
                            <a:rPr sz="1400"/>
                            <a:t>1.316</a:t>
                          </a:r>
                          <a:endParaRPr sz="1400">
                            <a:latin typeface="Cambria Math"/>
                          </a:endParaRPr>
                        </a:p>
                      </a:txBody>
                      <a:tcPr/>
                    </a:tc>
                    <a:tc>
                      <a:txBody>
                        <a:bodyPr/>
                        <a:lstStyle/>
                        <a:p>
                          <a:pPr algn="ctr">
                            <a:defRPr>
                              <a:solidFill>
                                <a:schemeClr val="tx1"/>
                              </a:solidFill>
                            </a:defRPr>
                          </a:pPr>
                          <a:r>
                            <a:rPr sz="1400"/>
                            <a:t>1.708</a:t>
                          </a:r>
                          <a:endParaRPr sz="1400">
                            <a:latin typeface="Cambria Math"/>
                          </a:endParaRPr>
                        </a:p>
                      </a:txBody>
                      <a:tcPr/>
                    </a:tc>
                    <a:tc>
                      <a:txBody>
                        <a:bodyPr/>
                        <a:lstStyle/>
                        <a:p>
                          <a:pPr algn="ctr">
                            <a:defRPr>
                              <a:solidFill>
                                <a:schemeClr val="tx1"/>
                              </a:solidFill>
                            </a:defRPr>
                          </a:pPr>
                          <a:r>
                            <a:rPr sz="1400" dirty="0"/>
                            <a:t>2.060</a:t>
                          </a:r>
                          <a:endParaRPr sz="1400" dirty="0">
                            <a:latin typeface="Cambria Math"/>
                          </a:endParaRPr>
                        </a:p>
                      </a:txBody>
                      <a:tcPr/>
                    </a:tc>
                    <a:tc>
                      <a:txBody>
                        <a:bodyPr/>
                        <a:lstStyle/>
                        <a:p>
                          <a:pPr algn="ctr">
                            <a:defRPr>
                              <a:solidFill>
                                <a:schemeClr val="tx1"/>
                              </a:solidFill>
                            </a:defRPr>
                          </a:pPr>
                          <a:r>
                            <a:rPr sz="1400"/>
                            <a:t>2.485</a:t>
                          </a:r>
                          <a:endParaRPr sz="1400">
                            <a:latin typeface="Cambria Math"/>
                          </a:endParaRPr>
                        </a:p>
                      </a:txBody>
                      <a:tcPr/>
                    </a:tc>
                    <a:tc>
                      <a:txBody>
                        <a:bodyPr/>
                        <a:lstStyle/>
                        <a:p>
                          <a:pPr algn="ctr">
                            <a:defRPr>
                              <a:solidFill>
                                <a:schemeClr val="tx1"/>
                              </a:solidFill>
                            </a:defRPr>
                          </a:pPr>
                          <a:r>
                            <a:rPr sz="1400"/>
                            <a:t>2.787</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26</a:t>
                          </a:r>
                          <a:endParaRPr sz="1400">
                            <a:latin typeface="Cambria Math"/>
                          </a:endParaRPr>
                        </a:p>
                      </a:txBody>
                      <a:tcPr/>
                    </a:tc>
                    <a:tc>
                      <a:txBody>
                        <a:bodyPr/>
                        <a:lstStyle/>
                        <a:p>
                          <a:pPr algn="ctr">
                            <a:defRPr>
                              <a:solidFill>
                                <a:schemeClr val="tx1"/>
                              </a:solidFill>
                            </a:defRPr>
                          </a:pPr>
                          <a:r>
                            <a:rPr sz="1400"/>
                            <a:t>1.315</a:t>
                          </a:r>
                          <a:endParaRPr sz="1400">
                            <a:latin typeface="Cambria Math"/>
                          </a:endParaRPr>
                        </a:p>
                      </a:txBody>
                      <a:tcPr/>
                    </a:tc>
                    <a:tc>
                      <a:txBody>
                        <a:bodyPr/>
                        <a:lstStyle/>
                        <a:p>
                          <a:pPr algn="ctr">
                            <a:defRPr>
                              <a:solidFill>
                                <a:schemeClr val="tx1"/>
                              </a:solidFill>
                            </a:defRPr>
                          </a:pPr>
                          <a:r>
                            <a:rPr sz="1400"/>
                            <a:t>1.706</a:t>
                          </a:r>
                          <a:endParaRPr sz="1400">
                            <a:latin typeface="Cambria Math"/>
                          </a:endParaRPr>
                        </a:p>
                      </a:txBody>
                      <a:tcPr/>
                    </a:tc>
                    <a:tc>
                      <a:txBody>
                        <a:bodyPr/>
                        <a:lstStyle/>
                        <a:p>
                          <a:pPr algn="ctr">
                            <a:defRPr>
                              <a:solidFill>
                                <a:schemeClr val="tx1"/>
                              </a:solidFill>
                            </a:defRPr>
                          </a:pPr>
                          <a:r>
                            <a:rPr sz="1400" dirty="0"/>
                            <a:t>2.056</a:t>
                          </a:r>
                          <a:endParaRPr sz="1400" dirty="0">
                            <a:latin typeface="Cambria Math"/>
                          </a:endParaRPr>
                        </a:p>
                      </a:txBody>
                      <a:tcPr/>
                    </a:tc>
                    <a:tc>
                      <a:txBody>
                        <a:bodyPr/>
                        <a:lstStyle/>
                        <a:p>
                          <a:pPr algn="ctr">
                            <a:defRPr>
                              <a:solidFill>
                                <a:schemeClr val="tx1"/>
                              </a:solidFill>
                            </a:defRPr>
                          </a:pPr>
                          <a:r>
                            <a:rPr sz="1400"/>
                            <a:t>2.479</a:t>
                          </a:r>
                          <a:endParaRPr sz="1400">
                            <a:latin typeface="Cambria Math"/>
                          </a:endParaRPr>
                        </a:p>
                      </a:txBody>
                      <a:tcPr/>
                    </a:tc>
                    <a:tc>
                      <a:txBody>
                        <a:bodyPr/>
                        <a:lstStyle/>
                        <a:p>
                          <a:pPr algn="ctr">
                            <a:defRPr>
                              <a:solidFill>
                                <a:schemeClr val="tx1"/>
                              </a:solidFill>
                            </a:defRPr>
                          </a:pPr>
                          <a:r>
                            <a:rPr sz="1400" dirty="0"/>
                            <a:t>2.779</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b="1"/>
            </a:pPr>
            <a:r>
              <a:rPr lang="en-US" sz="2800" dirty="0"/>
              <a:t>TI-83/84 Plus:</a:t>
            </a:r>
          </a:p>
          <a:p>
            <a:pPr>
              <a:defRPr sz="2800"/>
            </a:pPr>
            <a:r>
              <a:rPr lang="en-US" sz="2800" dirty="0"/>
              <a:t>To use a TI-83/84 Plus calculator to find</a:t>
            </a:r>
            <a:r>
              <a:rPr lang="en-US" i="1" dirty="0"/>
              <a:t> t</a:t>
            </a:r>
            <a:r>
              <a:rPr lang="en-US" sz="2800" dirty="0"/>
              <a:t>, you need to enter the area in the left tail only. We have determined that the area in two tails is </a:t>
            </a:r>
            <a:r>
              <a:rPr lang="en-US" sz="2800" dirty="0">
                <a:latin typeface="Cambria Math"/>
              </a:rPr>
              <a:t>0.05</a:t>
            </a:r>
            <a:r>
              <a:rPr lang="en-US" sz="2800" dirty="0"/>
              <a:t>. Thus, we calculate the area in one tail as follows:</a:t>
            </a:r>
            <a:endParaRPr lang="ar-AE" sz="2800" dirty="0"/>
          </a:p>
        </p:txBody>
      </p:sp>
      <p:pic>
        <p:nvPicPr>
          <p:cNvPr id="5" name="Picture 4" descr="Alpha divided by 2 equals 0.05 divided by 2, which equals 0.025.">
            <a:extLst>
              <a:ext uri="{FF2B5EF4-FFF2-40B4-BE49-F238E27FC236}">
                <a16:creationId xmlns:a16="http://schemas.microsoft.com/office/drawing/2014/main" id="{221CA39F-6BB6-C106-B566-C08FB234D8C8}"/>
              </a:ext>
            </a:extLst>
          </p:cNvPr>
          <p:cNvPicPr>
            <a:picLocks noChangeAspect="1"/>
          </p:cNvPicPr>
          <p:nvPr/>
        </p:nvPicPr>
        <p:blipFill>
          <a:blip r:embed="rId2"/>
          <a:stretch>
            <a:fillRect/>
          </a:stretch>
        </p:blipFill>
        <p:spPr>
          <a:xfrm>
            <a:off x="4343400" y="2843093"/>
            <a:ext cx="1905000" cy="66972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33F630-AF82-69BF-ED45-6221BCA972BF}"/>
                  </a:ext>
                </a:extLst>
              </p:cNvPr>
              <p:cNvSpPr txBox="1"/>
              <p:nvPr/>
            </p:nvSpPr>
            <p:spPr>
              <a:xfrm>
                <a:off x="427703" y="3429000"/>
                <a:ext cx="8259097" cy="2246769"/>
              </a:xfrm>
              <a:prstGeom prst="rect">
                <a:avLst/>
              </a:prstGeom>
              <a:noFill/>
            </p:spPr>
            <p:txBody>
              <a:bodyPr wrap="square">
                <a:spAutoFit/>
              </a:bodyPr>
              <a:lstStyle/>
              <a:p>
                <a:r>
                  <a:rPr lang="en-US" sz="2800" dirty="0"/>
                  <a:t>We then go to the </a:t>
                </a:r>
                <a:r>
                  <a:rPr lang="en-US" sz="2800" b="1" dirty="0"/>
                  <a:t>DISTR</a:t>
                </a:r>
                <a:r>
                  <a:rPr lang="en-US" sz="2800" dirty="0"/>
                  <a:t> menu and compute </a:t>
                </a:r>
                <a:r>
                  <a:rPr lang="en-US" sz="2800" dirty="0" err="1"/>
                  <a:t>invT</a:t>
                </a:r>
                <a:r>
                  <a:rPr lang="en-US" sz="2800" dirty="0"/>
                  <a:t>(</a:t>
                </a:r>
                <a:r>
                  <a:rPr lang="en-US" sz="2800" b="1" dirty="0"/>
                  <a:t>area to the left of t</a:t>
                </a:r>
                <a:r>
                  <a:rPr lang="en-US" sz="2800" dirty="0"/>
                  <a:t>, </a:t>
                </a:r>
                <a:r>
                  <a:rPr lang="en-US" sz="2800" b="1" dirty="0"/>
                  <a:t>df</a:t>
                </a:r>
                <a:r>
                  <a:rPr lang="en-US" sz="2800" dirty="0"/>
                  <a:t>) with the following values.</a:t>
                </a:r>
              </a:p>
              <a:p>
                <a:endParaRPr lang="en-US" sz="2800" dirty="0"/>
              </a:p>
              <a:p>
                <a:pPr algn="ctr"/>
                <a:r>
                  <a:rPr lang="en-US" sz="2800" dirty="0"/>
                  <a:t>Area to the left of </a:t>
                </a:r>
                <a:r>
                  <a:rPr lang="en-US" sz="2800" i="1" dirty="0"/>
                  <a:t>t</a:t>
                </a:r>
                <a14:m>
                  <m:oMath xmlns:m="http://schemas.openxmlformats.org/officeDocument/2006/math">
                    <m:r>
                      <a:rPr lang="en-US" sz="2800" smtClean="0">
                        <a:latin typeface="Cambria Math" panose="02040503050406030204" pitchFamily="18" charset="0"/>
                      </a:rPr>
                      <m:t>=</m:t>
                    </m:r>
                    <m:r>
                      <a:rPr lang="en-US" sz="2800">
                        <a:latin typeface="Cambria Math" panose="02040503050406030204" pitchFamily="18" charset="0"/>
                      </a:rPr>
                      <m:t>0.025</m:t>
                    </m:r>
                  </m:oMath>
                </a14:m>
                <a:endParaRPr lang="en-US" sz="2800" dirty="0"/>
              </a:p>
              <a:p>
                <a:pPr algn="ctr"/>
                <a:r>
                  <a:rPr lang="en-US" sz="2800" i="1" dirty="0" err="1"/>
                  <a:t>df</a:t>
                </a:r>
                <a14:m>
                  <m:oMath xmlns:m="http://schemas.openxmlformats.org/officeDocument/2006/math">
                    <m:r>
                      <a:rPr lang="en-US" sz="2800">
                        <a:latin typeface="Cambria Math" panose="02040503050406030204" pitchFamily="18" charset="0"/>
                      </a:rPr>
                      <m:t>=24</m:t>
                    </m:r>
                  </m:oMath>
                </a14:m>
                <a:endParaRPr lang="en-US" sz="2800" dirty="0"/>
              </a:p>
            </p:txBody>
          </p:sp>
        </mc:Choice>
        <mc:Fallback xmlns="">
          <p:sp>
            <p:nvSpPr>
              <p:cNvPr id="9" name="TextBox 8">
                <a:extLst>
                  <a:ext uri="{FF2B5EF4-FFF2-40B4-BE49-F238E27FC236}">
                    <a16:creationId xmlns:a16="http://schemas.microsoft.com/office/drawing/2014/main" id="{B333F630-AF82-69BF-ED45-6221BCA972BF}"/>
                  </a:ext>
                </a:extLst>
              </p:cNvPr>
              <p:cNvSpPr txBox="1">
                <a:spLocks noRot="1" noChangeAspect="1" noMove="1" noResize="1" noEditPoints="1" noAdjustHandles="1" noChangeArrowheads="1" noChangeShapeType="1" noTextEdit="1"/>
              </p:cNvSpPr>
              <p:nvPr/>
            </p:nvSpPr>
            <p:spPr>
              <a:xfrm>
                <a:off x="427703" y="3429000"/>
                <a:ext cx="8259097" cy="2246769"/>
              </a:xfrm>
              <a:prstGeom prst="rect">
                <a:avLst/>
              </a:prstGeom>
              <a:blipFill>
                <a:blip r:embed="rId3"/>
                <a:stretch>
                  <a:fillRect l="-1476" t="-2717" r="-369" b="-6793"/>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8.2.6: Finding the Critical </a:t>
            </a:r>
            <a:r>
              <a:rPr i="1" dirty="0"/>
              <a:t>t</a:t>
            </a:r>
            <a:r>
              <a:rPr dirty="0"/>
              <a:t>-value for a Confidence Interval</a:t>
            </a:r>
            <a:r>
              <a:rPr lang="en-US" baseline="-25000" dirty="0"/>
              <a:t>6</a:t>
            </a:r>
            <a:endParaRPr dirty="0"/>
          </a:p>
        </p:txBody>
      </p:sp>
      <p:sp>
        <p:nvSpPr>
          <p:cNvPr id="4" name="TextBox 3">
            <a:extLst>
              <a:ext uri="{FF2B5EF4-FFF2-40B4-BE49-F238E27FC236}">
                <a16:creationId xmlns:a16="http://schemas.microsoft.com/office/drawing/2014/main" id="{487412E8-5CDD-B993-F880-F1F58DE92A19}"/>
              </a:ext>
            </a:extLst>
          </p:cNvPr>
          <p:cNvSpPr txBox="1"/>
          <p:nvPr/>
        </p:nvSpPr>
        <p:spPr>
          <a:xfrm>
            <a:off x="381000" y="1143000"/>
            <a:ext cx="8229600" cy="430887"/>
          </a:xfrm>
          <a:prstGeom prst="rect">
            <a:avLst/>
          </a:prstGeom>
          <a:noFill/>
        </p:spPr>
        <p:txBody>
          <a:bodyPr wrap="square">
            <a:spAutoFit/>
          </a:bodyPr>
          <a:lstStyle/>
          <a:p>
            <a:pPr>
              <a:defRPr sz="2800"/>
            </a:pPr>
            <a:r>
              <a:rPr lang="en-US" sz="2200" dirty="0"/>
              <a:t>Notice that the value of </a:t>
            </a:r>
            <a:r>
              <a:rPr lang="en-US" sz="2200" i="1" dirty="0"/>
              <a:t>t</a:t>
            </a:r>
            <a:r>
              <a:rPr lang="en-US" sz="2200" dirty="0"/>
              <a:t> that is returned is negative,</a:t>
            </a:r>
            <a:endParaRPr lang="ar-AE" sz="2200" dirty="0"/>
          </a:p>
        </p:txBody>
      </p:sp>
      <p:pic>
        <p:nvPicPr>
          <p:cNvPr id="7" name="Picture 6" descr="minus t subscript alpha divided by 2 is equal to minus t subscript 0.025 approximately minus 2.064">
            <a:extLst>
              <a:ext uri="{FF2B5EF4-FFF2-40B4-BE49-F238E27FC236}">
                <a16:creationId xmlns:a16="http://schemas.microsoft.com/office/drawing/2014/main" id="{D27B6EFF-9392-B864-1508-FE7B12193259}"/>
              </a:ext>
            </a:extLst>
          </p:cNvPr>
          <p:cNvPicPr>
            <a:picLocks noChangeAspect="1"/>
          </p:cNvPicPr>
          <p:nvPr/>
        </p:nvPicPr>
        <p:blipFill>
          <a:blip r:embed="rId2"/>
          <a:stretch>
            <a:fillRect/>
          </a:stretch>
        </p:blipFill>
        <p:spPr>
          <a:xfrm>
            <a:off x="462117" y="1577061"/>
            <a:ext cx="2747964" cy="457994"/>
          </a:xfrm>
          <a:prstGeom prst="rect">
            <a:avLst/>
          </a:prstGeom>
        </p:spPr>
      </p:pic>
      <p:sp>
        <p:nvSpPr>
          <p:cNvPr id="11" name="TextBox 10">
            <a:extLst>
              <a:ext uri="{FF2B5EF4-FFF2-40B4-BE49-F238E27FC236}">
                <a16:creationId xmlns:a16="http://schemas.microsoft.com/office/drawing/2014/main" id="{D8A53242-0254-A9A8-8461-9A189F29BA7E}"/>
              </a:ext>
            </a:extLst>
          </p:cNvPr>
          <p:cNvSpPr txBox="1"/>
          <p:nvPr/>
        </p:nvSpPr>
        <p:spPr>
          <a:xfrm>
            <a:off x="381000" y="2046732"/>
            <a:ext cx="8229600" cy="769441"/>
          </a:xfrm>
          <a:prstGeom prst="rect">
            <a:avLst/>
          </a:prstGeom>
          <a:noFill/>
        </p:spPr>
        <p:txBody>
          <a:bodyPr wrap="square">
            <a:spAutoFit/>
          </a:bodyPr>
          <a:lstStyle/>
          <a:p>
            <a:r>
              <a:rPr lang="en-US" sz="2200" dirty="0"/>
              <a:t>If you want the positive value of </a:t>
            </a:r>
            <a:r>
              <a:rPr lang="en-US" sz="2200" i="1" dirty="0"/>
              <a:t>t</a:t>
            </a:r>
            <a:r>
              <a:rPr lang="en-US" sz="2200" dirty="0"/>
              <a:t>, just ignore the negative sign since </a:t>
            </a:r>
            <a:br>
              <a:rPr lang="en-US" sz="2200" dirty="0"/>
            </a:br>
            <a:r>
              <a:rPr lang="en-US" sz="2200" i="1" dirty="0"/>
              <a:t>t </a:t>
            </a:r>
            <a:r>
              <a:rPr lang="en-US" sz="2200" dirty="0"/>
              <a:t>-distribution is symmetric. Hence the critical </a:t>
            </a:r>
            <a:r>
              <a:rPr lang="en-US" sz="2200" i="1" dirty="0"/>
              <a:t>t </a:t>
            </a:r>
            <a:r>
              <a:rPr lang="en-US" sz="2200" dirty="0"/>
              <a:t>-value is</a:t>
            </a:r>
            <a:endParaRPr lang="en-IN" sz="2200" dirty="0"/>
          </a:p>
        </p:txBody>
      </p:sp>
      <p:pic>
        <p:nvPicPr>
          <p:cNvPr id="9" name="Picture 8" descr=" t subscript alpha divided by 2 is equal to 2.064">
            <a:extLst>
              <a:ext uri="{FF2B5EF4-FFF2-40B4-BE49-F238E27FC236}">
                <a16:creationId xmlns:a16="http://schemas.microsoft.com/office/drawing/2014/main" id="{67BDA457-86E7-600B-56DA-0383F82407C5}"/>
              </a:ext>
            </a:extLst>
          </p:cNvPr>
          <p:cNvPicPr>
            <a:picLocks noChangeAspect="1"/>
          </p:cNvPicPr>
          <p:nvPr/>
        </p:nvPicPr>
        <p:blipFill>
          <a:blip r:embed="rId3"/>
          <a:stretch>
            <a:fillRect/>
          </a:stretch>
        </p:blipFill>
        <p:spPr>
          <a:xfrm>
            <a:off x="6629400" y="2371961"/>
            <a:ext cx="1447800" cy="444212"/>
          </a:xfrm>
          <a:prstGeom prst="rect">
            <a:avLst/>
          </a:prstGeom>
        </p:spPr>
      </p:pic>
      <p:pic>
        <p:nvPicPr>
          <p:cNvPr id="5" name="Content Placeholder 4" descr="A calculator screenshot of the calculations above. The input is shown to be invT(0.025,24) and the result is negative 2.063898542.">
            <a:extLst>
              <a:ext uri="{FF2B5EF4-FFF2-40B4-BE49-F238E27FC236}">
                <a16:creationId xmlns:a16="http://schemas.microsoft.com/office/drawing/2014/main" id="{61F3D0FD-3958-4311-93DD-B271654BEEA8}"/>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2286189" y="2971800"/>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endParaRPr dirty="0"/>
          </a:p>
        </p:txBody>
      </p:sp>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pPr marL="457200" indent="-457200">
              <a:buFont typeface="Arial" panose="020B0604020202020204" pitchFamily="34" charset="0"/>
              <a:buChar char="•"/>
              <a:defRPr sz="2800"/>
            </a:pPr>
            <a:r>
              <a:rPr sz="2800" dirty="0"/>
              <a:t>The Student’s </a:t>
            </a:r>
            <a:r>
              <a:rPr lang="en-US" sz="2800" i="1" dirty="0"/>
              <a:t>t</a:t>
            </a:r>
            <a:r>
              <a:rPr sz="2800" dirty="0"/>
              <a:t>-distribution is a probability distribution for a continuous random variable,</a:t>
            </a:r>
            <a:r>
              <a:rPr lang="en-US" sz="2800" dirty="0"/>
              <a:t> </a:t>
            </a:r>
            <a:r>
              <a:rPr lang="en-US" sz="2800" i="1" dirty="0"/>
              <a:t>X</a:t>
            </a:r>
            <a:r>
              <a:rPr sz="2800" dirty="0"/>
              <a:t>, defined completely by its number of degrees of freedom, such that the following properties are true</a:t>
            </a:r>
          </a:p>
          <a:p>
            <a:pPr marL="1257300" lvl="1" indent="-514350">
              <a:buFont typeface="Arial" panose="020B0604020202020204" pitchFamily="34" charset="0"/>
              <a:buChar char="•"/>
              <a:defRPr sz="2800"/>
            </a:pPr>
            <a:r>
              <a:rPr lang="en-US" dirty="0">
                <a:solidFill>
                  <a:srgbClr val="000000"/>
                </a:solidFill>
              </a:rPr>
              <a:t>​A </a:t>
            </a:r>
            <a:r>
              <a:rPr lang="en-US" i="1" dirty="0">
                <a:solidFill>
                  <a:srgbClr val="000000"/>
                </a:solidFill>
              </a:rPr>
              <a:t>t</a:t>
            </a:r>
            <a:r>
              <a:rPr lang="en-US" dirty="0">
                <a:solidFill>
                  <a:srgbClr val="000000"/>
                </a:solidFill>
              </a:rPr>
              <a:t>-distribution curve is symmetric and bell-shaped, centered about </a:t>
            </a:r>
            <a:r>
              <a:rPr lang="en-US" dirty="0">
                <a:solidFill>
                  <a:srgbClr val="000000"/>
                </a:solidFill>
                <a:latin typeface="Cambria Math"/>
              </a:rPr>
              <a:t>0</a:t>
            </a:r>
            <a:r>
              <a:rPr lang="en-US" dirty="0">
                <a:solidFill>
                  <a:srgbClr val="000000"/>
                </a:solidFill>
              </a:rPr>
              <a:t>.</a:t>
            </a:r>
          </a:p>
          <a:p>
            <a:pPr marL="1257300" lvl="1" indent="-514350">
              <a:buFont typeface="Arial" panose="020B0604020202020204" pitchFamily="34" charset="0"/>
              <a:buChar char="•"/>
              <a:defRPr sz="2800"/>
            </a:pPr>
            <a:r>
              <a:rPr lang="en-US" dirty="0">
                <a:solidFill>
                  <a:srgbClr val="000000"/>
                </a:solidFill>
              </a:rPr>
              <a:t>​A </a:t>
            </a:r>
            <a:r>
              <a:rPr lang="en-US" i="1" dirty="0">
                <a:solidFill>
                  <a:srgbClr val="000000"/>
                </a:solidFill>
              </a:rPr>
              <a:t>t</a:t>
            </a:r>
            <a:r>
              <a:rPr lang="en-US" dirty="0">
                <a:solidFill>
                  <a:srgbClr val="000000"/>
                </a:solidFill>
              </a:rPr>
              <a:t>-distribution curve is completely defined by its number of degrees of freedom, </a:t>
            </a:r>
            <a:r>
              <a:rPr lang="en-US" i="1" dirty="0" err="1">
                <a:solidFill>
                  <a:srgbClr val="000000"/>
                </a:solidFill>
              </a:rPr>
              <a:t>df</a:t>
            </a:r>
            <a:r>
              <a:rPr lang="en-US" dirty="0">
                <a:solidFill>
                  <a:srgbClr val="000000"/>
                </a:solidFill>
              </a:rPr>
              <a:t>.</a:t>
            </a:r>
          </a:p>
          <a:p>
            <a:pPr marL="1257300" lvl="1" indent="-514350">
              <a:buFont typeface="Arial" panose="020B0604020202020204" pitchFamily="34" charset="0"/>
              <a:buChar char="•"/>
              <a:defRPr sz="2800"/>
            </a:pPr>
            <a:r>
              <a:rPr lang="en-US" dirty="0">
                <a:solidFill>
                  <a:srgbClr val="000000"/>
                </a:solidFill>
              </a:rPr>
              <a:t>​The total area under a </a:t>
            </a:r>
            <a:r>
              <a:rPr lang="en-US" i="1" dirty="0">
                <a:solidFill>
                  <a:srgbClr val="000000"/>
                </a:solidFill>
              </a:rPr>
              <a:t>t</a:t>
            </a:r>
            <a:r>
              <a:rPr lang="en-US" dirty="0">
                <a:solidFill>
                  <a:srgbClr val="000000"/>
                </a:solidFill>
              </a:rPr>
              <a:t>-distribution curve equals </a:t>
            </a:r>
            <a:r>
              <a:rPr lang="en-US" dirty="0">
                <a:solidFill>
                  <a:srgbClr val="000000"/>
                </a:solidFill>
                <a:latin typeface="Cambria Math"/>
              </a:rPr>
              <a:t>1</a:t>
            </a:r>
            <a:r>
              <a:rPr lang="en-US" dirty="0">
                <a:solidFill>
                  <a:srgbClr val="000000"/>
                </a:solidFill>
              </a:rPr>
              <a:t>.</a:t>
            </a:r>
          </a:p>
          <a:p>
            <a:pPr marL="1257300" lvl="1" indent="-514350">
              <a:buFont typeface="Arial" panose="020B0604020202020204" pitchFamily="34" charset="0"/>
              <a:buChar char="•"/>
              <a:defRPr sz="2800"/>
            </a:pPr>
            <a:r>
              <a:rPr lang="en-US" dirty="0">
                <a:solidFill>
                  <a:srgbClr val="000000"/>
                </a:solidFill>
              </a:rPr>
              <a:t>​The </a:t>
            </a:r>
            <a:r>
              <a:rPr lang="en-US" i="1" dirty="0">
                <a:solidFill>
                  <a:srgbClr val="000000"/>
                </a:solidFill>
              </a:rPr>
              <a:t>x</a:t>
            </a:r>
            <a:r>
              <a:rPr lang="en-US" dirty="0">
                <a:solidFill>
                  <a:srgbClr val="000000"/>
                </a:solidFill>
              </a:rPr>
              <a:t>-axis is a horizontal asymptote for a </a:t>
            </a:r>
            <a:br>
              <a:rPr lang="en-US" dirty="0">
                <a:solidFill>
                  <a:srgbClr val="000000"/>
                </a:solidFill>
              </a:rPr>
            </a:br>
            <a:r>
              <a:rPr lang="en-US" i="1" dirty="0">
                <a:solidFill>
                  <a:srgbClr val="000000"/>
                </a:solidFill>
              </a:rPr>
              <a:t>t</a:t>
            </a:r>
            <a:r>
              <a:rPr lang="en-US" dirty="0">
                <a:solidFill>
                  <a:srgbClr val="000000"/>
                </a:solidFill>
              </a:rPr>
              <a:t>-distribution curve.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baseline="-25000" dirty="0"/>
              <a:t>2</a:t>
            </a:r>
            <a:endParaRPr baseline="-25000" dirty="0"/>
          </a:p>
        </p:txBody>
      </p:sp>
      <p:sp>
        <p:nvSpPr>
          <p:cNvPr id="3" name="Text Placeholder 2"/>
          <p:cNvSpPr>
            <a:spLocks noGrp="1"/>
          </p:cNvSpPr>
          <p:nvPr>
            <p:ph type="body" sz="quarter" idx="10"/>
          </p:nvPr>
        </p:nvSpPr>
        <p:spPr>
          <a:xfrm>
            <a:off x="457200" y="1082078"/>
            <a:ext cx="8229600" cy="1965922"/>
          </a:xfrm>
        </p:spPr>
        <p:txBody>
          <a:bodyPr>
            <a:normAutofit/>
          </a:bodyPr>
          <a:lstStyle/>
          <a:p>
            <a:pPr>
              <a:defRPr sz="2800"/>
            </a:pPr>
            <a:r>
              <a:rPr sz="2800" dirty="0"/>
              <a:t>Student's </a:t>
            </a:r>
            <a:r>
              <a:rPr lang="en-US" sz="2800" i="1" dirty="0"/>
              <a:t>t</a:t>
            </a:r>
            <a:r>
              <a:rPr sz="2800" dirty="0"/>
              <a:t>-distribution: Areas in the headers, </a:t>
            </a:r>
            <a:r>
              <a:rPr lang="en-US" sz="2800" i="1" dirty="0"/>
              <a:t>t</a:t>
            </a:r>
            <a:r>
              <a:rPr sz="2800" dirty="0"/>
              <a:t>-values in the interior</a:t>
            </a:r>
          </a:p>
          <a:p>
            <a:pPr>
              <a:defRPr sz="2800"/>
            </a:pPr>
            <a:r>
              <a:rPr sz="2800" dirty="0"/>
              <a:t>Normal Distribution: </a:t>
            </a:r>
            <a:r>
              <a:rPr lang="en-US" sz="2800" i="1" dirty="0"/>
              <a:t>z</a:t>
            </a:r>
            <a:r>
              <a:rPr sz="2800" dirty="0"/>
              <a:t>-values in the headers, areas in the interior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8.2.1 Finding the Value of t</a:t>
            </a:r>
            <a:r>
              <a:rPr lang="el-GR" baseline="-25000" dirty="0">
                <a:latin typeface="Calibri" panose="020F0502020204030204" pitchFamily="34" charset="0"/>
                <a:ea typeface="Calibri" panose="020F0502020204030204" pitchFamily="34" charset="0"/>
                <a:cs typeface="Calibri" panose="020F0502020204030204" pitchFamily="34" charset="0"/>
              </a:rPr>
              <a:t>α</a:t>
            </a:r>
            <a:r>
              <a:rPr lang="en-US" baseline="-25000" dirty="0">
                <a:latin typeface="Calibri" panose="020F0502020204030204" pitchFamily="34" charset="0"/>
                <a:ea typeface="Calibri" panose="020F0502020204030204" pitchFamily="34" charset="0"/>
                <a:cs typeface="Calibri" panose="020F0502020204030204" pitchFamily="34" charset="0"/>
              </a:rPr>
              <a:t> </a:t>
            </a:r>
            <a:r>
              <a:rPr lang="en-US" dirty="0"/>
              <a:t>Using a Table</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value of </a:t>
            </a:r>
          </a:p>
        </p:txBody>
      </p:sp>
      <p:pic>
        <p:nvPicPr>
          <p:cNvPr id="11" name="Picture 10" descr="t subscript 0.025">
            <a:extLst>
              <a:ext uri="{FF2B5EF4-FFF2-40B4-BE49-F238E27FC236}">
                <a16:creationId xmlns:a16="http://schemas.microsoft.com/office/drawing/2014/main" id="{FC6A347C-CE20-1435-5126-F807F5BCC110}"/>
              </a:ext>
            </a:extLst>
          </p:cNvPr>
          <p:cNvPicPr>
            <a:picLocks noChangeAspect="1"/>
          </p:cNvPicPr>
          <p:nvPr/>
        </p:nvPicPr>
        <p:blipFill>
          <a:blip r:embed="rId2"/>
          <a:stretch>
            <a:fillRect/>
          </a:stretch>
        </p:blipFill>
        <p:spPr>
          <a:xfrm>
            <a:off x="2971800" y="992349"/>
            <a:ext cx="776288" cy="598851"/>
          </a:xfrm>
          <a:prstGeom prst="rect">
            <a:avLst/>
          </a:prstGeom>
        </p:spPr>
      </p:pic>
      <p:sp>
        <p:nvSpPr>
          <p:cNvPr id="7" name="TextBox 6">
            <a:extLst>
              <a:ext uri="{FF2B5EF4-FFF2-40B4-BE49-F238E27FC236}">
                <a16:creationId xmlns:a16="http://schemas.microsoft.com/office/drawing/2014/main" id="{972E4335-3C9E-7ECD-4082-4B950CECDD76}"/>
              </a:ext>
            </a:extLst>
          </p:cNvPr>
          <p:cNvSpPr txBox="1"/>
          <p:nvPr/>
        </p:nvSpPr>
        <p:spPr>
          <a:xfrm>
            <a:off x="464574" y="1554329"/>
            <a:ext cx="8001000" cy="523220"/>
          </a:xfrm>
          <a:prstGeom prst="rect">
            <a:avLst/>
          </a:prstGeom>
          <a:noFill/>
        </p:spPr>
        <p:txBody>
          <a:bodyPr wrap="square">
            <a:spAutoFit/>
          </a:bodyPr>
          <a:lstStyle/>
          <a:p>
            <a:r>
              <a:rPr lang="en-US" sz="2800" dirty="0"/>
              <a:t>for the </a:t>
            </a:r>
            <a:r>
              <a:rPr lang="en-US" sz="2800" i="1" dirty="0"/>
              <a:t>t</a:t>
            </a:r>
            <a:r>
              <a:rPr lang="en-US" sz="2800" dirty="0"/>
              <a:t>-distribution with 25 degrees of freedom.</a:t>
            </a:r>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8.2.1 Finding the Value of</a:t>
            </a:r>
            <a:r>
              <a:rPr lang="en-US" dirty="0"/>
              <a:t> t</a:t>
            </a:r>
            <a:r>
              <a:rPr lang="el-GR" baseline="-25000" dirty="0">
                <a:latin typeface="Calibri" panose="020F0502020204030204" pitchFamily="34" charset="0"/>
                <a:ea typeface="Calibri" panose="020F0502020204030204" pitchFamily="34" charset="0"/>
                <a:cs typeface="Calibri" panose="020F0502020204030204" pitchFamily="34" charset="0"/>
              </a:rPr>
              <a:t>α</a:t>
            </a:r>
            <a:r>
              <a:rPr lang="en-US" baseline="-25000" dirty="0">
                <a:latin typeface="Calibri" panose="020F0502020204030204" pitchFamily="34" charset="0"/>
                <a:ea typeface="Calibri" panose="020F0502020204030204" pitchFamily="34" charset="0"/>
                <a:cs typeface="Calibri" panose="020F0502020204030204" pitchFamily="34" charset="0"/>
              </a:rPr>
              <a:t> </a:t>
            </a:r>
            <a:r>
              <a:rPr dirty="0"/>
              <a:t>Using a Table</a:t>
            </a:r>
            <a:r>
              <a:rPr lang="en-US" baseline="-25000" dirty="0"/>
              <a:t>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number of degrees of freedom is listed in the first column of the </a:t>
                </a:r>
                <a:r>
                  <a:rPr lang="en-US" sz="2800" i="1" dirty="0"/>
                  <a:t>t</a:t>
                </a:r>
                <a:r>
                  <a:rPr sz="2800" dirty="0"/>
                  <a:t>-distribution table. Since the </a:t>
                </a:r>
                <a:br>
                  <a:rPr lang="en-US" sz="2800" dirty="0"/>
                </a:br>
                <a:r>
                  <a:rPr lang="en-US" i="1" dirty="0"/>
                  <a:t>t </a:t>
                </a:r>
                <a:r>
                  <a:rPr sz="2800" dirty="0"/>
                  <a:t>-distribution in our example has </a:t>
                </a:r>
                <a:r>
                  <a:rPr sz="2800" dirty="0">
                    <a:latin typeface="Cambria Math"/>
                  </a:rPr>
                  <a:t>25</a:t>
                </a:r>
                <a:r>
                  <a:rPr sz="2800" dirty="0"/>
                  <a:t> degrees of freedom, the value we need lies on the row corresponding to </a:t>
                </a:r>
                <a:r>
                  <a:rPr lang="en-US" sz="2800" i="1" dirty="0"/>
                  <a:t>df </a:t>
                </a:r>
                <a14:m>
                  <m:oMath xmlns:m="http://schemas.openxmlformats.org/officeDocument/2006/math">
                    <m:r>
                      <a:rPr>
                        <a:latin typeface="Cambria Math" panose="02040503050406030204" pitchFamily="18" charset="0"/>
                      </a:rPr>
                      <m:t>=25</m:t>
                    </m:r>
                  </m:oMath>
                </a14:m>
                <a:r>
                  <a:rPr sz="2800" dirty="0"/>
                  <a:t>. Looking at the value of the subscript on</a:t>
                </a:r>
                <a:r>
                  <a:rPr lang="en-US" sz="2800" dirty="0"/>
                  <a:t> </a:t>
                </a:r>
                <a:r>
                  <a:rPr lang="en-US" sz="2800" i="1" dirty="0"/>
                  <a:t>t</a:t>
                </a:r>
                <a:r>
                  <a:rPr sz="2800" dirty="0"/>
                  <a:t>, which is the area in the right tail, </a:t>
                </a:r>
                <a:r>
                  <a:rPr sz="2800" dirty="0">
                    <a:latin typeface="Cambria Math"/>
                  </a:rPr>
                  <a:t>0.025</a:t>
                </a:r>
                <a:r>
                  <a:rPr sz="2800" dirty="0"/>
                  <a:t>, tells us to use the column for an area of </a:t>
                </a:r>
                <a:r>
                  <a:rPr sz="2800" dirty="0">
                    <a:latin typeface="Cambria Math"/>
                  </a:rPr>
                  <a:t>0.025</a:t>
                </a:r>
                <a:r>
                  <a:rPr sz="2800" dirty="0"/>
                  <a:t> in one tail. This row and column intersect at </a:t>
                </a:r>
                <a:r>
                  <a:rPr sz="2800" dirty="0">
                    <a:latin typeface="Cambria Math"/>
                  </a:rPr>
                  <a:t>2.060</a:t>
                </a:r>
                <a:r>
                  <a:rPr sz="2800" dirty="0"/>
                  <a:t>. Thus,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IN">
                    <a:noFill/>
                  </a:rPr>
                  <a:t> </a:t>
                </a:r>
              </a:p>
            </p:txBody>
          </p:sp>
        </mc:Fallback>
      </mc:AlternateContent>
      <p:pic>
        <p:nvPicPr>
          <p:cNvPr id="5" name="Picture 4" descr="t subscript 0.025 equals to 2.060.">
            <a:extLst>
              <a:ext uri="{FF2B5EF4-FFF2-40B4-BE49-F238E27FC236}">
                <a16:creationId xmlns:a16="http://schemas.microsoft.com/office/drawing/2014/main" id="{1F1F6A21-A7C5-BDCF-DEC7-2A20177D0FB0}"/>
              </a:ext>
            </a:extLst>
          </p:cNvPr>
          <p:cNvPicPr>
            <a:picLocks noChangeAspect="1"/>
          </p:cNvPicPr>
          <p:nvPr/>
        </p:nvPicPr>
        <p:blipFill>
          <a:blip r:embed="rId3"/>
          <a:stretch>
            <a:fillRect/>
          </a:stretch>
        </p:blipFill>
        <p:spPr>
          <a:xfrm>
            <a:off x="533400" y="5029200"/>
            <a:ext cx="1704975" cy="419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8.2.1 Finding the Value of</a:t>
            </a:r>
            <a:r>
              <a:rPr lang="en-US" dirty="0"/>
              <a:t> t</a:t>
            </a:r>
            <a:r>
              <a:rPr lang="el-GR" baseline="-25000" dirty="0">
                <a:latin typeface="Calibri" panose="020F0502020204030204" pitchFamily="34" charset="0"/>
                <a:ea typeface="Calibri" panose="020F0502020204030204" pitchFamily="34" charset="0"/>
                <a:cs typeface="Calibri" panose="020F0502020204030204" pitchFamily="34" charset="0"/>
              </a:rPr>
              <a:t>α</a:t>
            </a:r>
            <a:r>
              <a:rPr lang="en-US" baseline="-25000" dirty="0">
                <a:latin typeface="Calibri" panose="020F0502020204030204" pitchFamily="34" charset="0"/>
                <a:ea typeface="Calibri" panose="020F0502020204030204" pitchFamily="34" charset="0"/>
                <a:cs typeface="Calibri" panose="020F0502020204030204" pitchFamily="34" charset="0"/>
              </a:rPr>
              <a:t> </a:t>
            </a:r>
            <a:r>
              <a:rPr dirty="0"/>
              <a:t>Using a Table</a:t>
            </a:r>
            <a:r>
              <a:rPr lang="en-US" baseline="-25000" dirty="0"/>
              <a:t>3</a:t>
            </a:r>
            <a:endParaRPr dirty="0"/>
          </a:p>
        </p:txBody>
      </p:sp>
      <p:sp>
        <p:nvSpPr>
          <p:cNvPr id="4" name="TextBox 3">
            <a:extLst>
              <a:ext uri="{FF2B5EF4-FFF2-40B4-BE49-F238E27FC236}">
                <a16:creationId xmlns:a16="http://schemas.microsoft.com/office/drawing/2014/main" id="{B3252A3E-A7C2-9CD7-D56D-E0E27CB6452E}"/>
              </a:ext>
            </a:extLst>
          </p:cNvPr>
          <p:cNvSpPr txBox="1"/>
          <p:nvPr/>
        </p:nvSpPr>
        <p:spPr>
          <a:xfrm>
            <a:off x="3672840" y="1225296"/>
            <a:ext cx="3200400" cy="369332"/>
          </a:xfrm>
          <a:prstGeom prst="rect">
            <a:avLst/>
          </a:prstGeom>
          <a:noFill/>
        </p:spPr>
        <p:txBody>
          <a:bodyPr wrap="square">
            <a:spAutoFit/>
          </a:bodyPr>
          <a:lstStyle/>
          <a:p>
            <a:pPr algn="ctr">
              <a:defRPr sz="1800" b="1"/>
            </a:pPr>
            <a:r>
              <a:rPr lang="en-IN" dirty="0"/>
              <a:t>Area in One Tail</a:t>
            </a:r>
            <a:endParaRPr lang="en-US" dirty="0"/>
          </a:p>
        </p:txBody>
      </p:sp>
      <p:graphicFrame>
        <p:nvGraphicFramePr>
          <p:cNvPr id="6" name="Table 5" descr="The table displays a single row of numerical values: 0.100, 0.050, 0.025, 0.010, and 0.005. ">
            <a:extLst>
              <a:ext uri="{FF2B5EF4-FFF2-40B4-BE49-F238E27FC236}">
                <a16:creationId xmlns:a16="http://schemas.microsoft.com/office/drawing/2014/main" id="{4EE59EBB-435A-4849-B6AD-5F96EEC377FE}"/>
              </a:ext>
            </a:extLst>
          </p:cNvPr>
          <p:cNvGraphicFramePr>
            <a:graphicFrameLocks noGrp="1"/>
          </p:cNvGraphicFramePr>
          <p:nvPr>
            <p:extLst>
              <p:ext uri="{D42A27DB-BD31-4B8C-83A1-F6EECF244321}">
                <p14:modId xmlns:p14="http://schemas.microsoft.com/office/powerpoint/2010/main" val="3736524530"/>
              </p:ext>
            </p:extLst>
          </p:nvPr>
        </p:nvGraphicFramePr>
        <p:xfrm>
          <a:off x="457200" y="1600200"/>
          <a:ext cx="8229600" cy="3708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317384028"/>
                    </a:ext>
                  </a:extLst>
                </a:gridCol>
                <a:gridCol w="1371600">
                  <a:extLst>
                    <a:ext uri="{9D8B030D-6E8A-4147-A177-3AD203B41FA5}">
                      <a16:colId xmlns:a16="http://schemas.microsoft.com/office/drawing/2014/main" val="1155022218"/>
                    </a:ext>
                  </a:extLst>
                </a:gridCol>
                <a:gridCol w="1371600">
                  <a:extLst>
                    <a:ext uri="{9D8B030D-6E8A-4147-A177-3AD203B41FA5}">
                      <a16:colId xmlns:a16="http://schemas.microsoft.com/office/drawing/2014/main" val="2307772270"/>
                    </a:ext>
                  </a:extLst>
                </a:gridCol>
                <a:gridCol w="1371600">
                  <a:extLst>
                    <a:ext uri="{9D8B030D-6E8A-4147-A177-3AD203B41FA5}">
                      <a16:colId xmlns:a16="http://schemas.microsoft.com/office/drawing/2014/main" val="446041409"/>
                    </a:ext>
                  </a:extLst>
                </a:gridCol>
                <a:gridCol w="1371600">
                  <a:extLst>
                    <a:ext uri="{9D8B030D-6E8A-4147-A177-3AD203B41FA5}">
                      <a16:colId xmlns:a16="http://schemas.microsoft.com/office/drawing/2014/main" val="203356463"/>
                    </a:ext>
                  </a:extLst>
                </a:gridCol>
                <a:gridCol w="1371600">
                  <a:extLst>
                    <a:ext uri="{9D8B030D-6E8A-4147-A177-3AD203B41FA5}">
                      <a16:colId xmlns:a16="http://schemas.microsoft.com/office/drawing/2014/main" val="205281756"/>
                    </a:ext>
                  </a:extLst>
                </a:gridCol>
              </a:tblGrid>
              <a:tr h="370840">
                <a:tc>
                  <a:txBody>
                    <a:bodyPr/>
                    <a:lstStyle/>
                    <a:p>
                      <a:pPr algn="ctr">
                        <a:defRPr b="1">
                          <a:solidFill>
                            <a:schemeClr val="tx1"/>
                          </a:solidFill>
                        </a:defRPr>
                      </a:pPr>
                      <a:endParaRPr sz="1800" dirty="0"/>
                    </a:p>
                  </a:txBody>
                  <a:tcPr/>
                </a:tc>
                <a:tc>
                  <a:txBody>
                    <a:bodyPr/>
                    <a:lstStyle/>
                    <a:p>
                      <a:pPr algn="ctr">
                        <a:defRPr b="1">
                          <a:solidFill>
                            <a:schemeClr val="tx1"/>
                          </a:solidFill>
                        </a:defRPr>
                      </a:pPr>
                      <a:r>
                        <a:rPr sz="1400" dirty="0"/>
                        <a:t>0.100</a:t>
                      </a:r>
                      <a:endParaRPr sz="1400" dirty="0">
                        <a:latin typeface="Cambria Math"/>
                      </a:endParaRPr>
                    </a:p>
                  </a:txBody>
                  <a:tcPr/>
                </a:tc>
                <a:tc>
                  <a:txBody>
                    <a:bodyPr/>
                    <a:lstStyle/>
                    <a:p>
                      <a:pPr algn="ctr">
                        <a:defRPr b="1">
                          <a:solidFill>
                            <a:schemeClr val="tx1"/>
                          </a:solidFill>
                        </a:defRPr>
                      </a:pPr>
                      <a:r>
                        <a:rPr sz="1400"/>
                        <a:t>0.050</a:t>
                      </a:r>
                      <a:endParaRPr sz="1400">
                        <a:latin typeface="Cambria Math"/>
                      </a:endParaRPr>
                    </a:p>
                  </a:txBody>
                  <a:tcPr/>
                </a:tc>
                <a:tc>
                  <a:txBody>
                    <a:bodyPr/>
                    <a:lstStyle/>
                    <a:p>
                      <a:pPr algn="ctr">
                        <a:defRPr b="1">
                          <a:solidFill>
                            <a:schemeClr val="tx1"/>
                          </a:solidFill>
                        </a:defRPr>
                      </a:pPr>
                      <a:r>
                        <a:rPr sz="1400" dirty="0"/>
                        <a:t>0.025</a:t>
                      </a:r>
                      <a:endParaRPr sz="1400" dirty="0">
                        <a:latin typeface="Cambria Math"/>
                      </a:endParaRPr>
                    </a:p>
                  </a:txBody>
                  <a:tcPr/>
                </a:tc>
                <a:tc>
                  <a:txBody>
                    <a:bodyPr/>
                    <a:lstStyle/>
                    <a:p>
                      <a:pPr algn="ctr">
                        <a:defRPr b="1">
                          <a:solidFill>
                            <a:schemeClr val="tx1"/>
                          </a:solidFill>
                        </a:defRPr>
                      </a:pPr>
                      <a:r>
                        <a:rPr sz="1400"/>
                        <a:t>0.010</a:t>
                      </a:r>
                      <a:endParaRPr sz="1400">
                        <a:latin typeface="Cambria Math"/>
                      </a:endParaRPr>
                    </a:p>
                  </a:txBody>
                  <a:tcPr/>
                </a:tc>
                <a:tc>
                  <a:txBody>
                    <a:bodyPr/>
                    <a:lstStyle/>
                    <a:p>
                      <a:pPr algn="ctr">
                        <a:defRPr b="1">
                          <a:solidFill>
                            <a:schemeClr val="tx1"/>
                          </a:solidFill>
                        </a:defRPr>
                      </a:pPr>
                      <a:r>
                        <a:rPr sz="1400" dirty="0"/>
                        <a:t>0.005</a:t>
                      </a:r>
                      <a:endParaRPr sz="1400" dirty="0">
                        <a:latin typeface="Cambria Math"/>
                      </a:endParaRPr>
                    </a:p>
                  </a:txBody>
                  <a:tcPr/>
                </a:tc>
                <a:extLst>
                  <a:ext uri="{0D108BD9-81ED-4DB2-BD59-A6C34878D82A}">
                    <a16:rowId xmlns:a16="http://schemas.microsoft.com/office/drawing/2014/main" val="45701946"/>
                  </a:ext>
                </a:extLst>
              </a:tr>
            </a:tbl>
          </a:graphicData>
        </a:graphic>
      </p:graphicFrame>
      <p:sp>
        <p:nvSpPr>
          <p:cNvPr id="5" name="TextBox 4">
            <a:extLst>
              <a:ext uri="{FF2B5EF4-FFF2-40B4-BE49-F238E27FC236}">
                <a16:creationId xmlns:a16="http://schemas.microsoft.com/office/drawing/2014/main" id="{AA76F92E-F021-E944-A014-78188451A307}"/>
              </a:ext>
            </a:extLst>
          </p:cNvPr>
          <p:cNvSpPr txBox="1"/>
          <p:nvPr/>
        </p:nvSpPr>
        <p:spPr>
          <a:xfrm>
            <a:off x="3724656" y="2073394"/>
            <a:ext cx="3124200" cy="369332"/>
          </a:xfrm>
          <a:prstGeom prst="rect">
            <a:avLst/>
          </a:prstGeom>
          <a:noFill/>
        </p:spPr>
        <p:txBody>
          <a:bodyPr wrap="square">
            <a:spAutoFit/>
          </a:bodyPr>
          <a:lstStyle/>
          <a:p>
            <a:pPr algn="ctr">
              <a:defRPr sz="1800" b="1"/>
            </a:pPr>
            <a:r>
              <a:rPr lang="en-IN" dirty="0"/>
              <a:t>Area in Two Tails</a:t>
            </a:r>
            <a:endParaRPr lang="en-US" dirty="0"/>
          </a:p>
        </p:txBody>
      </p:sp>
      <mc:AlternateContent xmlns:mc="http://schemas.openxmlformats.org/markup-compatibility/2006" xmlns:a14="http://schemas.microsoft.com/office/drawing/2010/main">
        <mc:Choice Requires="a14">
          <p:graphicFrame>
            <p:nvGraphicFramePr>
              <p:cNvPr id="3" name="Table Placeholder 2" descr="The table presents critical values for different degrees of freedom (df) and significance levels.  &#10;&#10;A statistical table showing degrees of freedom (df) as 23, with corresponding critical values for significance levels: 0.200 is 1.319, 0.100 is 1.714, 0.050 is 2.069, 0.020 is 2.500, and 0.010 is 2.807&#10;&#10;&#10;A statistical table showing degrees of freedom (df) as 24, with corresponding critical values for significance levels: 0.200 is 1.318, 0.100 is 1.711, 0.050 is 2.064, 0.020 is 2.492, and 0.010 is 2.797&#10;&#10;A statistical table showing degrees of freedom (df) as 25, with corresponding critical values for significance levels: 0.200 is 1.316, 0.100 is 1.708, 0.050 is 2.060, 0.020 is 2.485, and 0.010 is 2.787&#10;&#10;A statistical table showing degrees of freedom (df) as 26, with corresponding critical values for significance levels: 0.200 is 1.315, 0.100 is 1.706, 0.050 is 2.056, 0.020 is 2.479, and 0.010 is 2.779&#10;&#10;A statistical table showing degrees of freedom (df) as 27, with corresponding critical values for significance levels: 0.200 is 1.314, 0.100 is 1.703, 0.050 is 2.052, 0.020 is 2.473, and 0.010 is 2.771&#10;&#10;A statistical table showing degrees of freedom (df) as 28, with corresponding critical values for significance levels: 0.200 is 1.313, 0.100 is 1.701, 0.050 is 2.048, 0.020 is 2.467, and 0.010 is 2.763&#10;&#10;For example, for df equals 25 and a significance level of 0.050, the critical value is 2.060 (highlighted). The table provides reference values for statistical analysis."/>
              <p:cNvGraphicFramePr>
                <a:graphicFrameLocks noGrp="1"/>
              </p:cNvGraphicFramePr>
              <p:nvPr>
                <p:ph type="tbl" sz="quarter" idx="10"/>
                <p:extLst>
                  <p:ext uri="{D42A27DB-BD31-4B8C-83A1-F6EECF244321}">
                    <p14:modId xmlns:p14="http://schemas.microsoft.com/office/powerpoint/2010/main" val="2836270442"/>
                  </p:ext>
                </p:extLst>
              </p:nvPr>
            </p:nvGraphicFramePr>
            <p:xfrm>
              <a:off x="457200" y="245364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𝑑𝑓</m:t>
                                </m:r>
                              </m:oMath>
                            </m:oMathPara>
                          </a14:m>
                          <a:endParaRPr dirty="0"/>
                        </a:p>
                      </a:txBody>
                      <a:tcPr/>
                    </a:tc>
                    <a:tc>
                      <a:txBody>
                        <a:bodyPr/>
                        <a:lstStyle/>
                        <a:p>
                          <a:pPr algn="ctr">
                            <a:defRPr b="1">
                              <a:solidFill>
                                <a:schemeClr val="tx1"/>
                              </a:solidFill>
                            </a:defRPr>
                          </a:pPr>
                          <a:r>
                            <a:rPr sz="1400" dirty="0"/>
                            <a:t>0.200</a:t>
                          </a:r>
                          <a:endParaRPr sz="1400" dirty="0">
                            <a:latin typeface="Cambria Math"/>
                          </a:endParaRPr>
                        </a:p>
                      </a:txBody>
                      <a:tcPr/>
                    </a:tc>
                    <a:tc>
                      <a:txBody>
                        <a:bodyPr/>
                        <a:lstStyle/>
                        <a:p>
                          <a:pPr algn="ctr">
                            <a:defRPr b="1">
                              <a:solidFill>
                                <a:schemeClr val="tx1"/>
                              </a:solidFill>
                            </a:defRPr>
                          </a:pPr>
                          <a:r>
                            <a:rPr sz="1400" dirty="0"/>
                            <a:t>0.100</a:t>
                          </a:r>
                          <a:endParaRPr sz="1400" dirty="0">
                            <a:latin typeface="Cambria Math"/>
                          </a:endParaRPr>
                        </a:p>
                      </a:txBody>
                      <a:tcPr/>
                    </a:tc>
                    <a:tc>
                      <a:txBody>
                        <a:bodyPr/>
                        <a:lstStyle/>
                        <a:p>
                          <a:pPr algn="ctr">
                            <a:defRPr b="1">
                              <a:solidFill>
                                <a:schemeClr val="tx1"/>
                              </a:solidFill>
                            </a:defRPr>
                          </a:pPr>
                          <a:r>
                            <a:rPr sz="1400" dirty="0"/>
                            <a:t>0.050</a:t>
                          </a:r>
                          <a:endParaRPr sz="1400" dirty="0">
                            <a:latin typeface="Cambria Math"/>
                          </a:endParaRPr>
                        </a:p>
                      </a:txBody>
                      <a:tcPr/>
                    </a:tc>
                    <a:tc>
                      <a:txBody>
                        <a:bodyPr/>
                        <a:lstStyle/>
                        <a:p>
                          <a:pPr algn="ctr">
                            <a:defRPr b="1">
                              <a:solidFill>
                                <a:schemeClr val="tx1"/>
                              </a:solidFill>
                            </a:defRPr>
                          </a:pPr>
                          <a:r>
                            <a:rPr sz="1400" dirty="0"/>
                            <a:t>0.020</a:t>
                          </a:r>
                          <a:endParaRPr sz="1400" dirty="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dirty="0"/>
                            <a:t>23</a:t>
                          </a:r>
                          <a:endParaRPr sz="1400" dirty="0">
                            <a:latin typeface="Cambria Math"/>
                          </a:endParaRPr>
                        </a:p>
                      </a:txBody>
                      <a:tcPr/>
                    </a:tc>
                    <a:tc>
                      <a:txBody>
                        <a:bodyPr/>
                        <a:lstStyle/>
                        <a:p>
                          <a:pPr algn="ctr">
                            <a:defRPr>
                              <a:solidFill>
                                <a:schemeClr val="tx1"/>
                              </a:solidFill>
                            </a:defRPr>
                          </a:pPr>
                          <a:r>
                            <a:rPr sz="1400"/>
                            <a:t>1.319</a:t>
                          </a:r>
                          <a:endParaRPr sz="1400">
                            <a:latin typeface="Cambria Math"/>
                          </a:endParaRPr>
                        </a:p>
                      </a:txBody>
                      <a:tcPr/>
                    </a:tc>
                    <a:tc>
                      <a:txBody>
                        <a:bodyPr/>
                        <a:lstStyle/>
                        <a:p>
                          <a:pPr algn="ctr">
                            <a:defRPr>
                              <a:solidFill>
                                <a:schemeClr val="tx1"/>
                              </a:solidFill>
                            </a:defRPr>
                          </a:pPr>
                          <a:r>
                            <a:rPr sz="1400"/>
                            <a:t>1.714</a:t>
                          </a:r>
                          <a:endParaRPr sz="1400">
                            <a:latin typeface="Cambria Math"/>
                          </a:endParaRPr>
                        </a:p>
                      </a:txBody>
                      <a:tcPr/>
                    </a:tc>
                    <a:tc>
                      <a:txBody>
                        <a:bodyPr/>
                        <a:lstStyle/>
                        <a:p>
                          <a:pPr algn="ctr">
                            <a:defRPr>
                              <a:solidFill>
                                <a:schemeClr val="tx1"/>
                              </a:solidFill>
                            </a:defRPr>
                          </a:pPr>
                          <a:r>
                            <a:rPr sz="1400" dirty="0"/>
                            <a:t>2.069</a:t>
                          </a:r>
                          <a:endParaRPr sz="1400" dirty="0">
                            <a:latin typeface="Cambria Math"/>
                          </a:endParaRPr>
                        </a:p>
                      </a:txBody>
                      <a:tcPr/>
                    </a:tc>
                    <a:tc>
                      <a:txBody>
                        <a:bodyPr/>
                        <a:lstStyle/>
                        <a:p>
                          <a:pPr algn="ctr">
                            <a:defRPr>
                              <a:solidFill>
                                <a:schemeClr val="tx1"/>
                              </a:solidFill>
                            </a:defRPr>
                          </a:pPr>
                          <a:r>
                            <a:rPr sz="1400"/>
                            <a:t>2.500</a:t>
                          </a:r>
                          <a:endParaRPr sz="1400">
                            <a:latin typeface="Cambria Math"/>
                          </a:endParaRPr>
                        </a:p>
                      </a:txBody>
                      <a:tcPr/>
                    </a:tc>
                    <a:tc>
                      <a:txBody>
                        <a:bodyPr/>
                        <a:lstStyle/>
                        <a:p>
                          <a:pPr algn="ctr">
                            <a:defRPr>
                              <a:solidFill>
                                <a:schemeClr val="tx1"/>
                              </a:solidFill>
                            </a:defRPr>
                          </a:pPr>
                          <a:r>
                            <a:rPr sz="1400"/>
                            <a:t>2.807</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dirty="0"/>
                            <a:t>24</a:t>
                          </a:r>
                          <a:endParaRPr sz="1400" dirty="0">
                            <a:latin typeface="Cambria Math"/>
                          </a:endParaRPr>
                        </a:p>
                      </a:txBody>
                      <a:tcPr/>
                    </a:tc>
                    <a:tc>
                      <a:txBody>
                        <a:bodyPr/>
                        <a:lstStyle/>
                        <a:p>
                          <a:pPr algn="ctr">
                            <a:defRPr>
                              <a:solidFill>
                                <a:schemeClr val="tx1"/>
                              </a:solidFill>
                            </a:defRPr>
                          </a:pPr>
                          <a:r>
                            <a:rPr sz="1400"/>
                            <a:t>1.318</a:t>
                          </a:r>
                          <a:endParaRPr sz="1400">
                            <a:latin typeface="Cambria Math"/>
                          </a:endParaRPr>
                        </a:p>
                      </a:txBody>
                      <a:tcPr/>
                    </a:tc>
                    <a:tc>
                      <a:txBody>
                        <a:bodyPr/>
                        <a:lstStyle/>
                        <a:p>
                          <a:pPr algn="ctr">
                            <a:defRPr>
                              <a:solidFill>
                                <a:schemeClr val="tx1"/>
                              </a:solidFill>
                            </a:defRPr>
                          </a:pPr>
                          <a:r>
                            <a:rPr sz="1400"/>
                            <a:t>1.711</a:t>
                          </a:r>
                          <a:endParaRPr sz="1400">
                            <a:latin typeface="Cambria Math"/>
                          </a:endParaRPr>
                        </a:p>
                      </a:txBody>
                      <a:tcPr/>
                    </a:tc>
                    <a:tc>
                      <a:txBody>
                        <a:bodyPr/>
                        <a:lstStyle/>
                        <a:p>
                          <a:pPr algn="ctr">
                            <a:defRPr>
                              <a:solidFill>
                                <a:schemeClr val="tx1"/>
                              </a:solidFill>
                            </a:defRPr>
                          </a:pPr>
                          <a:r>
                            <a:rPr sz="1400"/>
                            <a:t>2.064</a:t>
                          </a:r>
                          <a:endParaRPr sz="1400">
                            <a:latin typeface="Cambria Math"/>
                          </a:endParaRPr>
                        </a:p>
                      </a:txBody>
                      <a:tcPr/>
                    </a:tc>
                    <a:tc>
                      <a:txBody>
                        <a:bodyPr/>
                        <a:lstStyle/>
                        <a:p>
                          <a:pPr algn="ctr">
                            <a:defRPr>
                              <a:solidFill>
                                <a:schemeClr val="tx1"/>
                              </a:solidFill>
                            </a:defRPr>
                          </a:pPr>
                          <a:r>
                            <a:rPr sz="1400"/>
                            <a:t>2.492</a:t>
                          </a:r>
                          <a:endParaRPr sz="1400">
                            <a:latin typeface="Cambria Math"/>
                          </a:endParaRPr>
                        </a:p>
                      </a:txBody>
                      <a:tcPr/>
                    </a:tc>
                    <a:tc>
                      <a:txBody>
                        <a:bodyPr/>
                        <a:lstStyle/>
                        <a:p>
                          <a:pPr algn="ctr">
                            <a:defRPr>
                              <a:solidFill>
                                <a:schemeClr val="tx1"/>
                              </a:solidFill>
                            </a:defRPr>
                          </a:pPr>
                          <a:r>
                            <a:rPr sz="1400"/>
                            <a:t>2.797</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25</a:t>
                          </a:r>
                          <a:endParaRPr sz="1400">
                            <a:latin typeface="Cambria Math"/>
                          </a:endParaRPr>
                        </a:p>
                      </a:txBody>
                      <a:tcPr/>
                    </a:tc>
                    <a:tc>
                      <a:txBody>
                        <a:bodyPr/>
                        <a:lstStyle/>
                        <a:p>
                          <a:pPr algn="ctr">
                            <a:defRPr>
                              <a:solidFill>
                                <a:schemeClr val="tx1"/>
                              </a:solidFill>
                            </a:defRPr>
                          </a:pPr>
                          <a:r>
                            <a:rPr sz="1400"/>
                            <a:t>1.316</a:t>
                          </a:r>
                          <a:endParaRPr sz="1400">
                            <a:latin typeface="Cambria Math"/>
                          </a:endParaRPr>
                        </a:p>
                      </a:txBody>
                      <a:tcPr/>
                    </a:tc>
                    <a:tc>
                      <a:txBody>
                        <a:bodyPr/>
                        <a:lstStyle/>
                        <a:p>
                          <a:pPr algn="ctr">
                            <a:defRPr>
                              <a:solidFill>
                                <a:schemeClr val="tx1"/>
                              </a:solidFill>
                            </a:defRPr>
                          </a:pPr>
                          <a:r>
                            <a:rPr sz="1400"/>
                            <a:t>1.708</a:t>
                          </a:r>
                          <a:endParaRPr sz="1400">
                            <a:latin typeface="Cambria Math"/>
                          </a:endParaRPr>
                        </a:p>
                      </a:txBody>
                      <a:tcPr/>
                    </a:tc>
                    <a:tc>
                      <a:txBody>
                        <a:bodyPr/>
                        <a:lstStyle/>
                        <a:p>
                          <a:pPr algn="ctr">
                            <a:defRPr sz="1400">
                              <a:solidFill>
                                <a:schemeClr val="tx1"/>
                              </a:solidFill>
                            </a:defRPr>
                          </a:pPr>
                          <a:r>
                            <a:rPr sz="1400" dirty="0">
                              <a:highlight>
                                <a:srgbClr val="FFFF00"/>
                              </a:highlight>
                            </a:rPr>
                            <a:t>2.060</a:t>
                          </a:r>
                          <a:endParaRPr sz="1400" dirty="0">
                            <a:highlight>
                              <a:srgbClr val="FFFF00"/>
                            </a:highlight>
                            <a:latin typeface="Cambria Math"/>
                          </a:endParaRPr>
                        </a:p>
                      </a:txBody>
                      <a:tcPr/>
                    </a:tc>
                    <a:tc>
                      <a:txBody>
                        <a:bodyPr/>
                        <a:lstStyle/>
                        <a:p>
                          <a:pPr algn="ctr">
                            <a:defRPr>
                              <a:solidFill>
                                <a:schemeClr val="tx1"/>
                              </a:solidFill>
                            </a:defRPr>
                          </a:pPr>
                          <a:r>
                            <a:rPr sz="1400"/>
                            <a:t>2.485</a:t>
                          </a:r>
                          <a:endParaRPr sz="1400">
                            <a:latin typeface="Cambria Math"/>
                          </a:endParaRPr>
                        </a:p>
                      </a:txBody>
                      <a:tcPr/>
                    </a:tc>
                    <a:tc>
                      <a:txBody>
                        <a:bodyPr/>
                        <a:lstStyle/>
                        <a:p>
                          <a:pPr algn="ctr">
                            <a:defRPr>
                              <a:solidFill>
                                <a:schemeClr val="tx1"/>
                              </a:solidFill>
                            </a:defRPr>
                          </a:pPr>
                          <a:r>
                            <a:rPr sz="1400"/>
                            <a:t>2.787</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26</a:t>
                          </a:r>
                          <a:endParaRPr sz="1400">
                            <a:latin typeface="Cambria Math"/>
                          </a:endParaRPr>
                        </a:p>
                      </a:txBody>
                      <a:tcPr/>
                    </a:tc>
                    <a:tc>
                      <a:txBody>
                        <a:bodyPr/>
                        <a:lstStyle/>
                        <a:p>
                          <a:pPr algn="ctr">
                            <a:defRPr>
                              <a:solidFill>
                                <a:schemeClr val="tx1"/>
                              </a:solidFill>
                            </a:defRPr>
                          </a:pPr>
                          <a:r>
                            <a:rPr sz="1400"/>
                            <a:t>1.315</a:t>
                          </a:r>
                          <a:endParaRPr sz="1400">
                            <a:latin typeface="Cambria Math"/>
                          </a:endParaRPr>
                        </a:p>
                      </a:txBody>
                      <a:tcPr/>
                    </a:tc>
                    <a:tc>
                      <a:txBody>
                        <a:bodyPr/>
                        <a:lstStyle/>
                        <a:p>
                          <a:pPr algn="ctr">
                            <a:defRPr>
                              <a:solidFill>
                                <a:schemeClr val="tx1"/>
                              </a:solidFill>
                            </a:defRPr>
                          </a:pPr>
                          <a:r>
                            <a:rPr sz="1400"/>
                            <a:t>1.706</a:t>
                          </a:r>
                          <a:endParaRPr sz="1400">
                            <a:latin typeface="Cambria Math"/>
                          </a:endParaRPr>
                        </a:p>
                      </a:txBody>
                      <a:tcPr/>
                    </a:tc>
                    <a:tc>
                      <a:txBody>
                        <a:bodyPr/>
                        <a:lstStyle/>
                        <a:p>
                          <a:pPr algn="ctr">
                            <a:defRPr>
                              <a:solidFill>
                                <a:schemeClr val="tx1"/>
                              </a:solidFill>
                            </a:defRPr>
                          </a:pPr>
                          <a:r>
                            <a:rPr sz="1400"/>
                            <a:t>2.056</a:t>
                          </a:r>
                          <a:endParaRPr sz="1400">
                            <a:latin typeface="Cambria Math"/>
                          </a:endParaRPr>
                        </a:p>
                      </a:txBody>
                      <a:tcPr/>
                    </a:tc>
                    <a:tc>
                      <a:txBody>
                        <a:bodyPr/>
                        <a:lstStyle/>
                        <a:p>
                          <a:pPr algn="ctr">
                            <a:defRPr>
                              <a:solidFill>
                                <a:schemeClr val="tx1"/>
                              </a:solidFill>
                            </a:defRPr>
                          </a:pPr>
                          <a:r>
                            <a:rPr sz="1400"/>
                            <a:t>2.479</a:t>
                          </a:r>
                          <a:endParaRPr sz="1400">
                            <a:latin typeface="Cambria Math"/>
                          </a:endParaRPr>
                        </a:p>
                      </a:txBody>
                      <a:tcPr/>
                    </a:tc>
                    <a:tc>
                      <a:txBody>
                        <a:bodyPr/>
                        <a:lstStyle/>
                        <a:p>
                          <a:pPr algn="ctr">
                            <a:defRPr>
                              <a:solidFill>
                                <a:schemeClr val="tx1"/>
                              </a:solidFill>
                            </a:defRPr>
                          </a:pPr>
                          <a:r>
                            <a:rPr sz="1400"/>
                            <a:t>2.779</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27</a:t>
                          </a:r>
                          <a:endParaRPr sz="1400">
                            <a:latin typeface="Cambria Math"/>
                          </a:endParaRPr>
                        </a:p>
                      </a:txBody>
                      <a:tcPr/>
                    </a:tc>
                    <a:tc>
                      <a:txBody>
                        <a:bodyPr/>
                        <a:lstStyle/>
                        <a:p>
                          <a:pPr algn="ctr">
                            <a:defRPr>
                              <a:solidFill>
                                <a:schemeClr val="tx1"/>
                              </a:solidFill>
                            </a:defRPr>
                          </a:pPr>
                          <a:r>
                            <a:rPr sz="1400"/>
                            <a:t>1.314</a:t>
                          </a:r>
                          <a:endParaRPr sz="1400">
                            <a:latin typeface="Cambria Math"/>
                          </a:endParaRPr>
                        </a:p>
                      </a:txBody>
                      <a:tcPr/>
                    </a:tc>
                    <a:tc>
                      <a:txBody>
                        <a:bodyPr/>
                        <a:lstStyle/>
                        <a:p>
                          <a:pPr algn="ctr">
                            <a:defRPr>
                              <a:solidFill>
                                <a:schemeClr val="tx1"/>
                              </a:solidFill>
                            </a:defRPr>
                          </a:pPr>
                          <a:r>
                            <a:rPr sz="1400"/>
                            <a:t>1.703</a:t>
                          </a:r>
                          <a:endParaRPr sz="1400">
                            <a:latin typeface="Cambria Math"/>
                          </a:endParaRPr>
                        </a:p>
                      </a:txBody>
                      <a:tcPr/>
                    </a:tc>
                    <a:tc>
                      <a:txBody>
                        <a:bodyPr/>
                        <a:lstStyle/>
                        <a:p>
                          <a:pPr algn="ctr">
                            <a:defRPr>
                              <a:solidFill>
                                <a:schemeClr val="tx1"/>
                              </a:solidFill>
                            </a:defRPr>
                          </a:pPr>
                          <a:r>
                            <a:rPr sz="1400"/>
                            <a:t>2.052</a:t>
                          </a:r>
                          <a:endParaRPr sz="1400">
                            <a:latin typeface="Cambria Math"/>
                          </a:endParaRPr>
                        </a:p>
                      </a:txBody>
                      <a:tcPr/>
                    </a:tc>
                    <a:tc>
                      <a:txBody>
                        <a:bodyPr/>
                        <a:lstStyle/>
                        <a:p>
                          <a:pPr algn="ctr">
                            <a:defRPr>
                              <a:solidFill>
                                <a:schemeClr val="tx1"/>
                              </a:solidFill>
                            </a:defRPr>
                          </a:pPr>
                          <a:r>
                            <a:rPr sz="1400"/>
                            <a:t>2.473</a:t>
                          </a:r>
                          <a:endParaRPr sz="1400">
                            <a:latin typeface="Cambria Math"/>
                          </a:endParaRPr>
                        </a:p>
                      </a:txBody>
                      <a:tcPr/>
                    </a:tc>
                    <a:tc>
                      <a:txBody>
                        <a:bodyPr/>
                        <a:lstStyle/>
                        <a:p>
                          <a:pPr algn="ctr">
                            <a:defRPr>
                              <a:solidFill>
                                <a:schemeClr val="tx1"/>
                              </a:solidFill>
                            </a:defRPr>
                          </a:pPr>
                          <a:r>
                            <a:rPr sz="1400"/>
                            <a:t>2.771</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28</a:t>
                          </a:r>
                          <a:endParaRPr sz="1400">
                            <a:latin typeface="Cambria Math"/>
                          </a:endParaRPr>
                        </a:p>
                      </a:txBody>
                      <a:tcPr/>
                    </a:tc>
                    <a:tc>
                      <a:txBody>
                        <a:bodyPr/>
                        <a:lstStyle/>
                        <a:p>
                          <a:pPr algn="ctr">
                            <a:defRPr>
                              <a:solidFill>
                                <a:schemeClr val="tx1"/>
                              </a:solidFill>
                            </a:defRPr>
                          </a:pPr>
                          <a:r>
                            <a:rPr sz="1400"/>
                            <a:t>1.313</a:t>
                          </a:r>
                          <a:endParaRPr sz="1400">
                            <a:latin typeface="Cambria Math"/>
                          </a:endParaRPr>
                        </a:p>
                      </a:txBody>
                      <a:tcPr/>
                    </a:tc>
                    <a:tc>
                      <a:txBody>
                        <a:bodyPr/>
                        <a:lstStyle/>
                        <a:p>
                          <a:pPr algn="ctr">
                            <a:defRPr>
                              <a:solidFill>
                                <a:schemeClr val="tx1"/>
                              </a:solidFill>
                            </a:defRPr>
                          </a:pPr>
                          <a:r>
                            <a:rPr sz="1400"/>
                            <a:t>1.701</a:t>
                          </a:r>
                          <a:endParaRPr sz="1400">
                            <a:latin typeface="Cambria Math"/>
                          </a:endParaRPr>
                        </a:p>
                      </a:txBody>
                      <a:tcPr/>
                    </a:tc>
                    <a:tc>
                      <a:txBody>
                        <a:bodyPr/>
                        <a:lstStyle/>
                        <a:p>
                          <a:pPr algn="ctr">
                            <a:defRPr>
                              <a:solidFill>
                                <a:schemeClr val="tx1"/>
                              </a:solidFill>
                            </a:defRPr>
                          </a:pPr>
                          <a:r>
                            <a:rPr sz="1400"/>
                            <a:t>2.048</a:t>
                          </a:r>
                          <a:endParaRPr sz="1400">
                            <a:latin typeface="Cambria Math"/>
                          </a:endParaRPr>
                        </a:p>
                      </a:txBody>
                      <a:tcPr/>
                    </a:tc>
                    <a:tc>
                      <a:txBody>
                        <a:bodyPr/>
                        <a:lstStyle/>
                        <a:p>
                          <a:pPr algn="ctr">
                            <a:defRPr>
                              <a:solidFill>
                                <a:schemeClr val="tx1"/>
                              </a:solidFill>
                            </a:defRPr>
                          </a:pPr>
                          <a:r>
                            <a:rPr sz="1400"/>
                            <a:t>2.467</a:t>
                          </a:r>
                          <a:endParaRPr sz="1400">
                            <a:latin typeface="Cambria Math"/>
                          </a:endParaRPr>
                        </a:p>
                      </a:txBody>
                      <a:tcPr/>
                    </a:tc>
                    <a:tc>
                      <a:txBody>
                        <a:bodyPr/>
                        <a:lstStyle/>
                        <a:p>
                          <a:pPr algn="ctr">
                            <a:defRPr>
                              <a:solidFill>
                                <a:schemeClr val="tx1"/>
                              </a:solidFill>
                            </a:defRPr>
                          </a:pPr>
                          <a:r>
                            <a:rPr sz="1400" dirty="0"/>
                            <a:t>2.763</a:t>
                          </a:r>
                          <a:endParaRPr sz="1400" dirty="0">
                            <a:latin typeface="Cambria Math"/>
                          </a:endParaRP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descr="The table presents critical values for different degrees of freedom (df) and significance levels.  &#10;&#10;A statistical table showing degrees of freedom (df) as 23, with corresponding critical values for significance levels: 0.200 is 1.319, 0.100 is 1.714, 0.050 is 2.069, 0.020 is 2.500, and 0.010 is 2.807&#10;&#10;&#10;A statistical table showing degrees of freedom (df) as 24, with corresponding critical values for significance levels: 0.200 is 1.318, 0.100 is 1.711, 0.050 is 2.064, 0.020 is 2.492, and 0.010 is 2.797&#10;&#10;A statistical table showing degrees of freedom (df) as 25, with corresponding critical values for significance levels: 0.200 is 1.316, 0.100 is 1.708, 0.050 is 2.060, 0.020 is 2.485, and 0.010 is 2.787&#10;&#10;A statistical table showing degrees of freedom (df) as 26, with corresponding critical values for significance levels: 0.200 is 1.315, 0.100 is 1.706, 0.050 is 2.056, 0.020 is 2.479, and 0.010 is 2.779&#10;&#10;A statistical table showing degrees of freedom (df) as 27, with corresponding critical values for significance levels: 0.200 is 1.314, 0.100 is 1.703, 0.050 is 2.052, 0.020 is 2.473, and 0.010 is 2.771&#10;&#10;A statistical table showing degrees of freedom (df) as 28, with corresponding critical values for significance levels: 0.200 is 1.313, 0.100 is 1.701, 0.050 is 2.048, 0.020 is 2.467, and 0.010 is 2.763&#10;&#10;For example, for df equals 25 and a significance level of 0.050, the critical value is 2.060 (highlighted). The table provides reference values for statistical analysis."/>
              <p:cNvGraphicFramePr>
                <a:graphicFrameLocks noGrp="1"/>
              </p:cNvGraphicFramePr>
              <p:nvPr>
                <p:ph type="tbl" sz="quarter" idx="10"/>
                <p:extLst>
                  <p:ext uri="{D42A27DB-BD31-4B8C-83A1-F6EECF244321}">
                    <p14:modId xmlns:p14="http://schemas.microsoft.com/office/powerpoint/2010/main" val="2836270442"/>
                  </p:ext>
                </p:extLst>
              </p:nvPr>
            </p:nvGraphicFramePr>
            <p:xfrm>
              <a:off x="457200" y="2453640"/>
              <a:ext cx="8229600" cy="2595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889" t="-1639" r="-501333" b="-603279"/>
                          </a:stretch>
                        </a:blipFill>
                      </a:tcPr>
                    </a:tc>
                    <a:tc>
                      <a:txBody>
                        <a:bodyPr/>
                        <a:lstStyle/>
                        <a:p>
                          <a:pPr algn="ctr">
                            <a:defRPr b="1">
                              <a:solidFill>
                                <a:schemeClr val="tx1"/>
                              </a:solidFill>
                            </a:defRPr>
                          </a:pPr>
                          <a:r>
                            <a:rPr sz="1400" dirty="0"/>
                            <a:t>0.200</a:t>
                          </a:r>
                          <a:endParaRPr sz="1400" dirty="0">
                            <a:latin typeface="Cambria Math"/>
                          </a:endParaRPr>
                        </a:p>
                      </a:txBody>
                      <a:tcPr/>
                    </a:tc>
                    <a:tc>
                      <a:txBody>
                        <a:bodyPr/>
                        <a:lstStyle/>
                        <a:p>
                          <a:pPr algn="ctr">
                            <a:defRPr b="1">
                              <a:solidFill>
                                <a:schemeClr val="tx1"/>
                              </a:solidFill>
                            </a:defRPr>
                          </a:pPr>
                          <a:r>
                            <a:rPr sz="1400" dirty="0"/>
                            <a:t>0.100</a:t>
                          </a:r>
                          <a:endParaRPr sz="1400" dirty="0">
                            <a:latin typeface="Cambria Math"/>
                          </a:endParaRPr>
                        </a:p>
                      </a:txBody>
                      <a:tcPr/>
                    </a:tc>
                    <a:tc>
                      <a:txBody>
                        <a:bodyPr/>
                        <a:lstStyle/>
                        <a:p>
                          <a:pPr algn="ctr">
                            <a:defRPr b="1">
                              <a:solidFill>
                                <a:schemeClr val="tx1"/>
                              </a:solidFill>
                            </a:defRPr>
                          </a:pPr>
                          <a:r>
                            <a:rPr sz="1400" dirty="0"/>
                            <a:t>0.050</a:t>
                          </a:r>
                          <a:endParaRPr sz="1400" dirty="0">
                            <a:latin typeface="Cambria Math"/>
                          </a:endParaRPr>
                        </a:p>
                      </a:txBody>
                      <a:tcPr/>
                    </a:tc>
                    <a:tc>
                      <a:txBody>
                        <a:bodyPr/>
                        <a:lstStyle/>
                        <a:p>
                          <a:pPr algn="ctr">
                            <a:defRPr b="1">
                              <a:solidFill>
                                <a:schemeClr val="tx1"/>
                              </a:solidFill>
                            </a:defRPr>
                          </a:pPr>
                          <a:r>
                            <a:rPr sz="1400" dirty="0"/>
                            <a:t>0.020</a:t>
                          </a:r>
                          <a:endParaRPr sz="1400" dirty="0">
                            <a:latin typeface="Cambria Math"/>
                          </a:endParaRPr>
                        </a:p>
                      </a:txBody>
                      <a:tcPr/>
                    </a:tc>
                    <a:tc>
                      <a:txBody>
                        <a:bodyPr/>
                        <a:lstStyle/>
                        <a:p>
                          <a:pPr algn="ctr">
                            <a:defRPr b="1">
                              <a:solidFill>
                                <a:schemeClr val="tx1"/>
                              </a:solidFill>
                            </a:defRPr>
                          </a:pPr>
                          <a:r>
                            <a:rPr sz="1400" dirty="0"/>
                            <a:t>0.010</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23</a:t>
                          </a:r>
                          <a:endParaRPr sz="1400">
                            <a:latin typeface="Cambria Math"/>
                          </a:endParaRPr>
                        </a:p>
                      </a:txBody>
                      <a:tcPr/>
                    </a:tc>
                    <a:tc>
                      <a:txBody>
                        <a:bodyPr/>
                        <a:lstStyle/>
                        <a:p>
                          <a:pPr algn="ctr">
                            <a:defRPr>
                              <a:solidFill>
                                <a:schemeClr val="tx1"/>
                              </a:solidFill>
                            </a:defRPr>
                          </a:pPr>
                          <a:r>
                            <a:rPr sz="1400"/>
                            <a:t>1.319</a:t>
                          </a:r>
                          <a:endParaRPr sz="1400">
                            <a:latin typeface="Cambria Math"/>
                          </a:endParaRPr>
                        </a:p>
                      </a:txBody>
                      <a:tcPr/>
                    </a:tc>
                    <a:tc>
                      <a:txBody>
                        <a:bodyPr/>
                        <a:lstStyle/>
                        <a:p>
                          <a:pPr algn="ctr">
                            <a:defRPr>
                              <a:solidFill>
                                <a:schemeClr val="tx1"/>
                              </a:solidFill>
                            </a:defRPr>
                          </a:pPr>
                          <a:r>
                            <a:rPr sz="1400"/>
                            <a:t>1.714</a:t>
                          </a:r>
                          <a:endParaRPr sz="1400">
                            <a:latin typeface="Cambria Math"/>
                          </a:endParaRPr>
                        </a:p>
                      </a:txBody>
                      <a:tcPr/>
                    </a:tc>
                    <a:tc>
                      <a:txBody>
                        <a:bodyPr/>
                        <a:lstStyle/>
                        <a:p>
                          <a:pPr algn="ctr">
                            <a:defRPr>
                              <a:solidFill>
                                <a:schemeClr val="tx1"/>
                              </a:solidFill>
                            </a:defRPr>
                          </a:pPr>
                          <a:r>
                            <a:rPr sz="1400" dirty="0"/>
                            <a:t>2.069</a:t>
                          </a:r>
                          <a:endParaRPr sz="1400" dirty="0">
                            <a:latin typeface="Cambria Math"/>
                          </a:endParaRPr>
                        </a:p>
                      </a:txBody>
                      <a:tcPr/>
                    </a:tc>
                    <a:tc>
                      <a:txBody>
                        <a:bodyPr/>
                        <a:lstStyle/>
                        <a:p>
                          <a:pPr algn="ctr">
                            <a:defRPr>
                              <a:solidFill>
                                <a:schemeClr val="tx1"/>
                              </a:solidFill>
                            </a:defRPr>
                          </a:pPr>
                          <a:r>
                            <a:rPr sz="1400"/>
                            <a:t>2.500</a:t>
                          </a:r>
                          <a:endParaRPr sz="1400">
                            <a:latin typeface="Cambria Math"/>
                          </a:endParaRPr>
                        </a:p>
                      </a:txBody>
                      <a:tcPr/>
                    </a:tc>
                    <a:tc>
                      <a:txBody>
                        <a:bodyPr/>
                        <a:lstStyle/>
                        <a:p>
                          <a:pPr algn="ctr">
                            <a:defRPr>
                              <a:solidFill>
                                <a:schemeClr val="tx1"/>
                              </a:solidFill>
                            </a:defRPr>
                          </a:pPr>
                          <a:r>
                            <a:rPr sz="1400"/>
                            <a:t>2.807</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dirty="0"/>
                            <a:t>24</a:t>
                          </a:r>
                          <a:endParaRPr sz="1400" dirty="0">
                            <a:latin typeface="Cambria Math"/>
                          </a:endParaRPr>
                        </a:p>
                      </a:txBody>
                      <a:tcPr/>
                    </a:tc>
                    <a:tc>
                      <a:txBody>
                        <a:bodyPr/>
                        <a:lstStyle/>
                        <a:p>
                          <a:pPr algn="ctr">
                            <a:defRPr>
                              <a:solidFill>
                                <a:schemeClr val="tx1"/>
                              </a:solidFill>
                            </a:defRPr>
                          </a:pPr>
                          <a:r>
                            <a:rPr sz="1400"/>
                            <a:t>1.318</a:t>
                          </a:r>
                          <a:endParaRPr sz="1400">
                            <a:latin typeface="Cambria Math"/>
                          </a:endParaRPr>
                        </a:p>
                      </a:txBody>
                      <a:tcPr/>
                    </a:tc>
                    <a:tc>
                      <a:txBody>
                        <a:bodyPr/>
                        <a:lstStyle/>
                        <a:p>
                          <a:pPr algn="ctr">
                            <a:defRPr>
                              <a:solidFill>
                                <a:schemeClr val="tx1"/>
                              </a:solidFill>
                            </a:defRPr>
                          </a:pPr>
                          <a:r>
                            <a:rPr sz="1400"/>
                            <a:t>1.711</a:t>
                          </a:r>
                          <a:endParaRPr sz="1400">
                            <a:latin typeface="Cambria Math"/>
                          </a:endParaRPr>
                        </a:p>
                      </a:txBody>
                      <a:tcPr/>
                    </a:tc>
                    <a:tc>
                      <a:txBody>
                        <a:bodyPr/>
                        <a:lstStyle/>
                        <a:p>
                          <a:pPr algn="ctr">
                            <a:defRPr>
                              <a:solidFill>
                                <a:schemeClr val="tx1"/>
                              </a:solidFill>
                            </a:defRPr>
                          </a:pPr>
                          <a:r>
                            <a:rPr sz="1400"/>
                            <a:t>2.064</a:t>
                          </a:r>
                          <a:endParaRPr sz="1400">
                            <a:latin typeface="Cambria Math"/>
                          </a:endParaRPr>
                        </a:p>
                      </a:txBody>
                      <a:tcPr/>
                    </a:tc>
                    <a:tc>
                      <a:txBody>
                        <a:bodyPr/>
                        <a:lstStyle/>
                        <a:p>
                          <a:pPr algn="ctr">
                            <a:defRPr>
                              <a:solidFill>
                                <a:schemeClr val="tx1"/>
                              </a:solidFill>
                            </a:defRPr>
                          </a:pPr>
                          <a:r>
                            <a:rPr sz="1400"/>
                            <a:t>2.492</a:t>
                          </a:r>
                          <a:endParaRPr sz="1400">
                            <a:latin typeface="Cambria Math"/>
                          </a:endParaRPr>
                        </a:p>
                      </a:txBody>
                      <a:tcPr/>
                    </a:tc>
                    <a:tc>
                      <a:txBody>
                        <a:bodyPr/>
                        <a:lstStyle/>
                        <a:p>
                          <a:pPr algn="ctr">
                            <a:defRPr>
                              <a:solidFill>
                                <a:schemeClr val="tx1"/>
                              </a:solidFill>
                            </a:defRPr>
                          </a:pPr>
                          <a:r>
                            <a:rPr sz="1400"/>
                            <a:t>2.797</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25</a:t>
                          </a:r>
                          <a:endParaRPr sz="1400">
                            <a:latin typeface="Cambria Math"/>
                          </a:endParaRPr>
                        </a:p>
                      </a:txBody>
                      <a:tcPr/>
                    </a:tc>
                    <a:tc>
                      <a:txBody>
                        <a:bodyPr/>
                        <a:lstStyle/>
                        <a:p>
                          <a:pPr algn="ctr">
                            <a:defRPr>
                              <a:solidFill>
                                <a:schemeClr val="tx1"/>
                              </a:solidFill>
                            </a:defRPr>
                          </a:pPr>
                          <a:r>
                            <a:rPr sz="1400"/>
                            <a:t>1.316</a:t>
                          </a:r>
                          <a:endParaRPr sz="1400">
                            <a:latin typeface="Cambria Math"/>
                          </a:endParaRPr>
                        </a:p>
                      </a:txBody>
                      <a:tcPr/>
                    </a:tc>
                    <a:tc>
                      <a:txBody>
                        <a:bodyPr/>
                        <a:lstStyle/>
                        <a:p>
                          <a:pPr algn="ctr">
                            <a:defRPr>
                              <a:solidFill>
                                <a:schemeClr val="tx1"/>
                              </a:solidFill>
                            </a:defRPr>
                          </a:pPr>
                          <a:r>
                            <a:rPr sz="1400"/>
                            <a:t>1.708</a:t>
                          </a:r>
                          <a:endParaRPr sz="1400">
                            <a:latin typeface="Cambria Math"/>
                          </a:endParaRPr>
                        </a:p>
                      </a:txBody>
                      <a:tcPr/>
                    </a:tc>
                    <a:tc>
                      <a:txBody>
                        <a:bodyPr/>
                        <a:lstStyle/>
                        <a:p>
                          <a:pPr algn="ctr">
                            <a:defRPr sz="1400">
                              <a:solidFill>
                                <a:schemeClr val="tx1"/>
                              </a:solidFill>
                            </a:defRPr>
                          </a:pPr>
                          <a:r>
                            <a:rPr sz="1400" dirty="0">
                              <a:highlight>
                                <a:srgbClr val="FFFF00"/>
                              </a:highlight>
                            </a:rPr>
                            <a:t>2.060</a:t>
                          </a:r>
                          <a:endParaRPr sz="1400" dirty="0">
                            <a:highlight>
                              <a:srgbClr val="FFFF00"/>
                            </a:highlight>
                            <a:latin typeface="Cambria Math"/>
                          </a:endParaRPr>
                        </a:p>
                      </a:txBody>
                      <a:tcPr/>
                    </a:tc>
                    <a:tc>
                      <a:txBody>
                        <a:bodyPr/>
                        <a:lstStyle/>
                        <a:p>
                          <a:pPr algn="ctr">
                            <a:defRPr>
                              <a:solidFill>
                                <a:schemeClr val="tx1"/>
                              </a:solidFill>
                            </a:defRPr>
                          </a:pPr>
                          <a:r>
                            <a:rPr sz="1400"/>
                            <a:t>2.485</a:t>
                          </a:r>
                          <a:endParaRPr sz="1400">
                            <a:latin typeface="Cambria Math"/>
                          </a:endParaRPr>
                        </a:p>
                      </a:txBody>
                      <a:tcPr/>
                    </a:tc>
                    <a:tc>
                      <a:txBody>
                        <a:bodyPr/>
                        <a:lstStyle/>
                        <a:p>
                          <a:pPr algn="ctr">
                            <a:defRPr>
                              <a:solidFill>
                                <a:schemeClr val="tx1"/>
                              </a:solidFill>
                            </a:defRPr>
                          </a:pPr>
                          <a:r>
                            <a:rPr sz="1400"/>
                            <a:t>2.787</a:t>
                          </a:r>
                          <a:endParaRPr sz="1400">
                            <a:latin typeface="Cambria Math"/>
                          </a:endParaRP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t>26</a:t>
                          </a:r>
                          <a:endParaRPr sz="1400">
                            <a:latin typeface="Cambria Math"/>
                          </a:endParaRPr>
                        </a:p>
                      </a:txBody>
                      <a:tcPr/>
                    </a:tc>
                    <a:tc>
                      <a:txBody>
                        <a:bodyPr/>
                        <a:lstStyle/>
                        <a:p>
                          <a:pPr algn="ctr">
                            <a:defRPr>
                              <a:solidFill>
                                <a:schemeClr val="tx1"/>
                              </a:solidFill>
                            </a:defRPr>
                          </a:pPr>
                          <a:r>
                            <a:rPr sz="1400"/>
                            <a:t>1.315</a:t>
                          </a:r>
                          <a:endParaRPr sz="1400">
                            <a:latin typeface="Cambria Math"/>
                          </a:endParaRPr>
                        </a:p>
                      </a:txBody>
                      <a:tcPr/>
                    </a:tc>
                    <a:tc>
                      <a:txBody>
                        <a:bodyPr/>
                        <a:lstStyle/>
                        <a:p>
                          <a:pPr algn="ctr">
                            <a:defRPr>
                              <a:solidFill>
                                <a:schemeClr val="tx1"/>
                              </a:solidFill>
                            </a:defRPr>
                          </a:pPr>
                          <a:r>
                            <a:rPr sz="1400"/>
                            <a:t>1.706</a:t>
                          </a:r>
                          <a:endParaRPr sz="1400">
                            <a:latin typeface="Cambria Math"/>
                          </a:endParaRPr>
                        </a:p>
                      </a:txBody>
                      <a:tcPr/>
                    </a:tc>
                    <a:tc>
                      <a:txBody>
                        <a:bodyPr/>
                        <a:lstStyle/>
                        <a:p>
                          <a:pPr algn="ctr">
                            <a:defRPr>
                              <a:solidFill>
                                <a:schemeClr val="tx1"/>
                              </a:solidFill>
                            </a:defRPr>
                          </a:pPr>
                          <a:r>
                            <a:rPr sz="1400"/>
                            <a:t>2.056</a:t>
                          </a:r>
                          <a:endParaRPr sz="1400">
                            <a:latin typeface="Cambria Math"/>
                          </a:endParaRPr>
                        </a:p>
                      </a:txBody>
                      <a:tcPr/>
                    </a:tc>
                    <a:tc>
                      <a:txBody>
                        <a:bodyPr/>
                        <a:lstStyle/>
                        <a:p>
                          <a:pPr algn="ctr">
                            <a:defRPr>
                              <a:solidFill>
                                <a:schemeClr val="tx1"/>
                              </a:solidFill>
                            </a:defRPr>
                          </a:pPr>
                          <a:r>
                            <a:rPr sz="1400"/>
                            <a:t>2.479</a:t>
                          </a:r>
                          <a:endParaRPr sz="1400">
                            <a:latin typeface="Cambria Math"/>
                          </a:endParaRPr>
                        </a:p>
                      </a:txBody>
                      <a:tcPr/>
                    </a:tc>
                    <a:tc>
                      <a:txBody>
                        <a:bodyPr/>
                        <a:lstStyle/>
                        <a:p>
                          <a:pPr algn="ctr">
                            <a:defRPr>
                              <a:solidFill>
                                <a:schemeClr val="tx1"/>
                              </a:solidFill>
                            </a:defRPr>
                          </a:pPr>
                          <a:r>
                            <a:rPr sz="1400"/>
                            <a:t>2.779</a:t>
                          </a:r>
                          <a:endParaRPr sz="1400">
                            <a:latin typeface="Cambria Math"/>
                          </a:endParaRP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t>27</a:t>
                          </a:r>
                          <a:endParaRPr sz="1400">
                            <a:latin typeface="Cambria Math"/>
                          </a:endParaRPr>
                        </a:p>
                      </a:txBody>
                      <a:tcPr/>
                    </a:tc>
                    <a:tc>
                      <a:txBody>
                        <a:bodyPr/>
                        <a:lstStyle/>
                        <a:p>
                          <a:pPr algn="ctr">
                            <a:defRPr>
                              <a:solidFill>
                                <a:schemeClr val="tx1"/>
                              </a:solidFill>
                            </a:defRPr>
                          </a:pPr>
                          <a:r>
                            <a:rPr sz="1400"/>
                            <a:t>1.314</a:t>
                          </a:r>
                          <a:endParaRPr sz="1400">
                            <a:latin typeface="Cambria Math"/>
                          </a:endParaRPr>
                        </a:p>
                      </a:txBody>
                      <a:tcPr/>
                    </a:tc>
                    <a:tc>
                      <a:txBody>
                        <a:bodyPr/>
                        <a:lstStyle/>
                        <a:p>
                          <a:pPr algn="ctr">
                            <a:defRPr>
                              <a:solidFill>
                                <a:schemeClr val="tx1"/>
                              </a:solidFill>
                            </a:defRPr>
                          </a:pPr>
                          <a:r>
                            <a:rPr sz="1400"/>
                            <a:t>1.703</a:t>
                          </a:r>
                          <a:endParaRPr sz="1400">
                            <a:latin typeface="Cambria Math"/>
                          </a:endParaRPr>
                        </a:p>
                      </a:txBody>
                      <a:tcPr/>
                    </a:tc>
                    <a:tc>
                      <a:txBody>
                        <a:bodyPr/>
                        <a:lstStyle/>
                        <a:p>
                          <a:pPr algn="ctr">
                            <a:defRPr>
                              <a:solidFill>
                                <a:schemeClr val="tx1"/>
                              </a:solidFill>
                            </a:defRPr>
                          </a:pPr>
                          <a:r>
                            <a:rPr sz="1400"/>
                            <a:t>2.052</a:t>
                          </a:r>
                          <a:endParaRPr sz="1400">
                            <a:latin typeface="Cambria Math"/>
                          </a:endParaRPr>
                        </a:p>
                      </a:txBody>
                      <a:tcPr/>
                    </a:tc>
                    <a:tc>
                      <a:txBody>
                        <a:bodyPr/>
                        <a:lstStyle/>
                        <a:p>
                          <a:pPr algn="ctr">
                            <a:defRPr>
                              <a:solidFill>
                                <a:schemeClr val="tx1"/>
                              </a:solidFill>
                            </a:defRPr>
                          </a:pPr>
                          <a:r>
                            <a:rPr sz="1400"/>
                            <a:t>2.473</a:t>
                          </a:r>
                          <a:endParaRPr sz="1400">
                            <a:latin typeface="Cambria Math"/>
                          </a:endParaRPr>
                        </a:p>
                      </a:txBody>
                      <a:tcPr/>
                    </a:tc>
                    <a:tc>
                      <a:txBody>
                        <a:bodyPr/>
                        <a:lstStyle/>
                        <a:p>
                          <a:pPr algn="ctr">
                            <a:defRPr>
                              <a:solidFill>
                                <a:schemeClr val="tx1"/>
                              </a:solidFill>
                            </a:defRPr>
                          </a:pPr>
                          <a:r>
                            <a:rPr sz="1400"/>
                            <a:t>2.771</a:t>
                          </a:r>
                          <a:endParaRPr sz="1400">
                            <a:latin typeface="Cambria Math"/>
                          </a:endParaRP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t>28</a:t>
                          </a:r>
                          <a:endParaRPr sz="1400">
                            <a:latin typeface="Cambria Math"/>
                          </a:endParaRPr>
                        </a:p>
                      </a:txBody>
                      <a:tcPr/>
                    </a:tc>
                    <a:tc>
                      <a:txBody>
                        <a:bodyPr/>
                        <a:lstStyle/>
                        <a:p>
                          <a:pPr algn="ctr">
                            <a:defRPr>
                              <a:solidFill>
                                <a:schemeClr val="tx1"/>
                              </a:solidFill>
                            </a:defRPr>
                          </a:pPr>
                          <a:r>
                            <a:rPr sz="1400"/>
                            <a:t>1.313</a:t>
                          </a:r>
                          <a:endParaRPr sz="1400">
                            <a:latin typeface="Cambria Math"/>
                          </a:endParaRPr>
                        </a:p>
                      </a:txBody>
                      <a:tcPr/>
                    </a:tc>
                    <a:tc>
                      <a:txBody>
                        <a:bodyPr/>
                        <a:lstStyle/>
                        <a:p>
                          <a:pPr algn="ctr">
                            <a:defRPr>
                              <a:solidFill>
                                <a:schemeClr val="tx1"/>
                              </a:solidFill>
                            </a:defRPr>
                          </a:pPr>
                          <a:r>
                            <a:rPr sz="1400"/>
                            <a:t>1.701</a:t>
                          </a:r>
                          <a:endParaRPr sz="1400">
                            <a:latin typeface="Cambria Math"/>
                          </a:endParaRPr>
                        </a:p>
                      </a:txBody>
                      <a:tcPr/>
                    </a:tc>
                    <a:tc>
                      <a:txBody>
                        <a:bodyPr/>
                        <a:lstStyle/>
                        <a:p>
                          <a:pPr algn="ctr">
                            <a:defRPr>
                              <a:solidFill>
                                <a:schemeClr val="tx1"/>
                              </a:solidFill>
                            </a:defRPr>
                          </a:pPr>
                          <a:r>
                            <a:rPr sz="1400"/>
                            <a:t>2.048</a:t>
                          </a:r>
                          <a:endParaRPr sz="1400">
                            <a:latin typeface="Cambria Math"/>
                          </a:endParaRPr>
                        </a:p>
                      </a:txBody>
                      <a:tcPr/>
                    </a:tc>
                    <a:tc>
                      <a:txBody>
                        <a:bodyPr/>
                        <a:lstStyle/>
                        <a:p>
                          <a:pPr algn="ctr">
                            <a:defRPr>
                              <a:solidFill>
                                <a:schemeClr val="tx1"/>
                              </a:solidFill>
                            </a:defRPr>
                          </a:pPr>
                          <a:r>
                            <a:rPr sz="1400"/>
                            <a:t>2.467</a:t>
                          </a:r>
                          <a:endParaRPr sz="1400">
                            <a:latin typeface="Cambria Math"/>
                          </a:endParaRPr>
                        </a:p>
                      </a:txBody>
                      <a:tcPr/>
                    </a:tc>
                    <a:tc>
                      <a:txBody>
                        <a:bodyPr/>
                        <a:lstStyle/>
                        <a:p>
                          <a:pPr algn="ctr">
                            <a:defRPr>
                              <a:solidFill>
                                <a:schemeClr val="tx1"/>
                              </a:solidFill>
                            </a:defRPr>
                          </a:pPr>
                          <a:r>
                            <a:rPr sz="1400" dirty="0"/>
                            <a:t>2.763</a:t>
                          </a:r>
                          <a:endParaRPr sz="1400" dirty="0">
                            <a:latin typeface="Cambria Math"/>
                          </a:endParaRPr>
                        </a:p>
                      </a:txBody>
                      <a:tcPr/>
                    </a:tc>
                    <a:extLst>
                      <a:ext uri="{0D108BD9-81ED-4DB2-BD59-A6C34878D82A}">
                        <a16:rowId xmlns:a16="http://schemas.microsoft.com/office/drawing/2014/main" val="10009"/>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8.2.2 Finding the Value of </a:t>
            </a:r>
            <a:r>
              <a:rPr lang="en-US" i="1" dirty="0"/>
              <a:t>t</a:t>
            </a:r>
            <a:r>
              <a:rPr dirty="0"/>
              <a:t> Given the Area to the Left</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value of </a:t>
            </a:r>
            <a:r>
              <a:rPr lang="en-US" i="1" dirty="0"/>
              <a:t>t </a:t>
            </a:r>
            <a:r>
              <a:rPr sz="2800" dirty="0"/>
              <a:t>for a </a:t>
            </a:r>
            <a:r>
              <a:rPr lang="en-US" i="1" dirty="0"/>
              <a:t>t </a:t>
            </a:r>
            <a:r>
              <a:rPr sz="2800" dirty="0"/>
              <a:t>-distribution with </a:t>
            </a:r>
            <a:r>
              <a:rPr sz="2800" dirty="0">
                <a:latin typeface="Cambria Math"/>
              </a:rPr>
              <a:t>11</a:t>
            </a:r>
            <a:r>
              <a:rPr sz="2800" dirty="0"/>
              <a:t> degrees of freedom such that the area under the curve to the left of </a:t>
            </a:r>
            <a:r>
              <a:rPr lang="en-US" sz="2800" i="1" dirty="0"/>
              <a:t>t </a:t>
            </a:r>
            <a:r>
              <a:rPr sz="2800" dirty="0"/>
              <a:t>is </a:t>
            </a:r>
            <a:r>
              <a:rPr sz="2800" dirty="0">
                <a:latin typeface="Cambria Math"/>
              </a:rPr>
              <a:t>0.05</a:t>
            </a:r>
            <a:r>
              <a:rPr sz="2800" dirty="0"/>
              <a:t>.</a:t>
            </a:r>
          </a:p>
        </p:txBody>
      </p:sp>
      <p:pic>
        <p:nvPicPr>
          <p:cNvPr id="4" name="Content Placeholder 4" descr="The area under the curve to the left of t is shaded and labeled  0.05.">
            <a:extLst>
              <a:ext uri="{FF2B5EF4-FFF2-40B4-BE49-F238E27FC236}">
                <a16:creationId xmlns:a16="http://schemas.microsoft.com/office/drawing/2014/main" id="{F88BD574-7DB6-46B0-BDA5-9637CF5623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2286000"/>
            <a:ext cx="4953000" cy="309562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TotalTime>
  <Words>2485</Words>
  <Application>Microsoft Office PowerPoint</Application>
  <PresentationFormat>On-screen Show (4:3)</PresentationFormat>
  <Paragraphs>411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Courier New</vt:lpstr>
      <vt:lpstr>Arial</vt:lpstr>
      <vt:lpstr>Cambria Math</vt:lpstr>
      <vt:lpstr>Office Theme</vt:lpstr>
      <vt:lpstr>Section 8.2</vt:lpstr>
      <vt:lpstr>Side Note</vt:lpstr>
      <vt:lpstr>Memory Booster1</vt:lpstr>
      <vt:lpstr>Definitions</vt:lpstr>
      <vt:lpstr>Memory Booster2</vt:lpstr>
      <vt:lpstr>Example 8.2.1 Finding the Value of tα Using a Table1</vt:lpstr>
      <vt:lpstr>Example 8.2.1 Finding the Value of tα Using a Table2</vt:lpstr>
      <vt:lpstr>Example 8.2.1 Finding the Value of tα Using a Table3</vt:lpstr>
      <vt:lpstr>Example 8.2.2 Finding the Value of t Given the Area to the Left1</vt:lpstr>
      <vt:lpstr>Example 8.2.2 Finding the Value of t Given the Area to the Left2</vt:lpstr>
      <vt:lpstr>Example 8.2.2 Finding the Value of t Given the Area to the Left3</vt:lpstr>
      <vt:lpstr>Example 8.2.2 Finding the Value of t Given the Area to the Left4</vt:lpstr>
      <vt:lpstr>Example 8.2.2 Finding the Value of t Given the Area to the Left5</vt:lpstr>
      <vt:lpstr>Example 8.2.2 Finding the Value of t Given the Area to the Left6</vt:lpstr>
      <vt:lpstr>Technology</vt:lpstr>
      <vt:lpstr>Rounding Rule</vt:lpstr>
      <vt:lpstr>Example 8.2.3 Finding the Value of t Given the Area to the Right1</vt:lpstr>
      <vt:lpstr>Example 8.2.3 Finding the Value of t Given the Area to the Right2</vt:lpstr>
      <vt:lpstr>Example 8.2.3 Finding the Value of t Given the Area to the Right3</vt:lpstr>
      <vt:lpstr>Example 8.2.3 Finding the Value of t Given the Area to the Right4</vt:lpstr>
      <vt:lpstr>Example 8.2.3 Finding the Value of t Given the Area to the Right5</vt:lpstr>
      <vt:lpstr>Example 8.2.3 Finding the Value of t Given the Area to the Right6</vt:lpstr>
      <vt:lpstr>Example 8.2.4: Finding the Value of t Given the Area in Two Tails1</vt:lpstr>
      <vt:lpstr>Example 8.2.4: Finding the Value of t Given the Area in Two Tails2</vt:lpstr>
      <vt:lpstr>Example 8.2.4: Finding the Value of t Given the Area in Two Tails3</vt:lpstr>
      <vt:lpstr>Example 8.2.4: Finding the Value of t Given the Area in Two Tails4</vt:lpstr>
      <vt:lpstr>Example 8.2.4: Finding the Value of t Given the Area in Two Tails5</vt:lpstr>
      <vt:lpstr>Example 8.2.5: Finding the Value of t Given Area between −t_α⁄2 and t_α⁄21</vt:lpstr>
      <vt:lpstr>Example 8.2.5: Finding the Value of t Given Area between −t_α⁄2 and t_α⁄22 </vt:lpstr>
      <vt:lpstr>Example 8.2.5: Finding the Value of t Given Area between −t_α⁄2 and t_α⁄23 </vt:lpstr>
      <vt:lpstr>Example 8.2.5: Finding the Value of t Given Area between −t_α⁄2 and t_α⁄24</vt:lpstr>
      <vt:lpstr>Example 8.2.5: Finding the Value of t Given Area between −t_α⁄2 and t_α⁄25</vt:lpstr>
      <vt:lpstr>Memory Booster3</vt:lpstr>
      <vt:lpstr>Example 8.2.6: Finding the Critical t-value for a Confidence Interval1</vt:lpstr>
      <vt:lpstr>Example 8.2.6: Finding the Critical t-value for a Confidence Interval2</vt:lpstr>
      <vt:lpstr>Example 8.2.6: Finding the Critical t-value for a Confidence Interval3</vt:lpstr>
      <vt:lpstr>Example 8.2.6: Finding the Critical t-value for a Confidence Interval4</vt:lpstr>
      <vt:lpstr>Example 8.2.6: Finding the Critical t-value for a Confidence Interval5</vt:lpstr>
      <vt:lpstr>Example 8.2.6: Finding the Critical t-value for a Confidence Interval6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kanthi</cp:lastModifiedBy>
  <cp:revision>260</cp:revision>
  <dcterms:created xsi:type="dcterms:W3CDTF">2013-04-26T14:43:13Z</dcterms:created>
  <dcterms:modified xsi:type="dcterms:W3CDTF">2025-08-20T06:12:34Z</dcterms:modified>
</cp:coreProperties>
</file>