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5"/>
  </p:notesMasterIdLst>
  <p:handoutMasterIdLst>
    <p:handoutMasterId r:id="rId56"/>
  </p:handoutMasterIdLst>
  <p:sldIdLst>
    <p:sldId id="256" r:id="rId2"/>
    <p:sldId id="257" r:id="rId3"/>
    <p:sldId id="258" r:id="rId4"/>
    <p:sldId id="259" r:id="rId5"/>
    <p:sldId id="260" r:id="rId6"/>
    <p:sldId id="261" r:id="rId7"/>
    <p:sldId id="262" r:id="rId8"/>
    <p:sldId id="302" r:id="rId9"/>
    <p:sldId id="301" r:id="rId10"/>
    <p:sldId id="303" r:id="rId11"/>
    <p:sldId id="263" r:id="rId12"/>
    <p:sldId id="264" r:id="rId13"/>
    <p:sldId id="265" r:id="rId14"/>
    <p:sldId id="304" r:id="rId15"/>
    <p:sldId id="305" r:id="rId16"/>
    <p:sldId id="300" r:id="rId17"/>
    <p:sldId id="306" r:id="rId18"/>
    <p:sldId id="267" r:id="rId19"/>
    <p:sldId id="269" r:id="rId20"/>
    <p:sldId id="270" r:id="rId21"/>
    <p:sldId id="271" r:id="rId22"/>
    <p:sldId id="272" r:id="rId23"/>
    <p:sldId id="273" r:id="rId24"/>
    <p:sldId id="274" r:id="rId25"/>
    <p:sldId id="275" r:id="rId26"/>
    <p:sldId id="276" r:id="rId27"/>
    <p:sldId id="277" r:id="rId28"/>
    <p:sldId id="278" r:id="rId29"/>
    <p:sldId id="279" r:id="rId30"/>
    <p:sldId id="307" r:id="rId31"/>
    <p:sldId id="280" r:id="rId32"/>
    <p:sldId id="281" r:id="rId33"/>
    <p:sldId id="282" r:id="rId34"/>
    <p:sldId id="283" r:id="rId35"/>
    <p:sldId id="284" r:id="rId36"/>
    <p:sldId id="308" r:id="rId37"/>
    <p:sldId id="285" r:id="rId38"/>
    <p:sldId id="286" r:id="rId39"/>
    <p:sldId id="287" r:id="rId40"/>
    <p:sldId id="288" r:id="rId41"/>
    <p:sldId id="289" r:id="rId42"/>
    <p:sldId id="290" r:id="rId43"/>
    <p:sldId id="291" r:id="rId44"/>
    <p:sldId id="292" r:id="rId45"/>
    <p:sldId id="293" r:id="rId46"/>
    <p:sldId id="294" r:id="rId47"/>
    <p:sldId id="309" r:id="rId48"/>
    <p:sldId id="295" r:id="rId49"/>
    <p:sldId id="296" r:id="rId50"/>
    <p:sldId id="297" r:id="rId51"/>
    <p:sldId id="298" r:id="rId52"/>
    <p:sldId id="299" r:id="rId53"/>
    <p:sldId id="310" r:id="rId54"/>
  </p:sldIdLst>
  <p:sldSz cx="9144000" cy="6858000" type="screen4x3"/>
  <p:notesSz cx="6858000" cy="9144000"/>
  <p:embeddedFontLst>
    <p:embeddedFont>
      <p:font typeface="Cambria Math" panose="02040503050406030204" pitchFamily="18" charset="0"/>
      <p:regular r:id="rId5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sha"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27" autoAdjust="0"/>
    <p:restoredTop sz="94673" autoAdjust="0"/>
  </p:normalViewPr>
  <p:slideViewPr>
    <p:cSldViewPr>
      <p:cViewPr varScale="1">
        <p:scale>
          <a:sx n="101" d="100"/>
          <a:sy n="101" d="100"/>
        </p:scale>
        <p:origin x="16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1.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20</a:t>
            </a:fld>
            <a:endParaRPr lang="en-US" dirty="0"/>
          </a:p>
        </p:txBody>
      </p:sp>
    </p:spTree>
    <p:extLst>
      <p:ext uri="{BB962C8B-B14F-4D97-AF65-F5344CB8AC3E}">
        <p14:creationId xmlns:p14="http://schemas.microsoft.com/office/powerpoint/2010/main" val="2698529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3.emf"/><Relationship Id="rId4" Type="http://schemas.openxmlformats.org/officeDocument/2006/relationships/image" Target="../media/image12.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emf"/><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 Id="rId4" Type="http://schemas.openxmlformats.org/officeDocument/2006/relationships/image" Target="../media/image2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90.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5.png"/><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3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30.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44.png"/><Relationship Id="rId1" Type="http://schemas.openxmlformats.org/officeDocument/2006/relationships/slideLayout" Target="../slideLayouts/slideLayout3.xml"/><Relationship Id="rId5" Type="http://schemas.openxmlformats.org/officeDocument/2006/relationships/image" Target="../media/image4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280.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7.xml"/><Relationship Id="rId4" Type="http://schemas.openxmlformats.org/officeDocument/2006/relationships/image" Target="../media/image34.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image" Target="../media/image330.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8.1</a:t>
            </a:r>
          </a:p>
        </p:txBody>
      </p:sp>
      <p:sp>
        <p:nvSpPr>
          <p:cNvPr id="2" name="Text Placeholder 1"/>
          <p:cNvSpPr>
            <a:spLocks noGrp="1"/>
          </p:cNvSpPr>
          <p:nvPr>
            <p:ph type="body" sz="quarter" idx="10"/>
          </p:nvPr>
        </p:nvSpPr>
        <p:spPr/>
        <p:txBody>
          <a:bodyPr/>
          <a:lstStyle/>
          <a:p>
            <a:pPr algn="ctr"/>
            <a:r>
              <a:rPr dirty="0"/>
              <a:t>Estimating Population Means (Sigma Known)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2B394-B882-D7D9-D7DD-B47949B0E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169A86-366B-687D-4BF2-D65AB87E2D9E}"/>
              </a:ext>
            </a:extLst>
          </p:cNvPr>
          <p:cNvSpPr>
            <a:spLocks noGrp="1"/>
          </p:cNvSpPr>
          <p:nvPr>
            <p:ph type="title"/>
          </p:nvPr>
        </p:nvSpPr>
        <p:spPr/>
        <p:txBody>
          <a:bodyPr>
            <a:normAutofit/>
          </a:bodyPr>
          <a:lstStyle/>
          <a:p>
            <a:r>
              <a:rPr dirty="0"/>
              <a:t>The Father of Confidence Intervals: Jerzy Neyman (1894–1981)</a:t>
            </a:r>
            <a:r>
              <a:rPr lang="en-US" baseline="-25000" dirty="0"/>
              <a:t>4</a:t>
            </a:r>
            <a:endParaRPr dirty="0"/>
          </a:p>
        </p:txBody>
      </p:sp>
      <p:sp>
        <p:nvSpPr>
          <p:cNvPr id="3" name="Text Placeholder 2">
            <a:extLst>
              <a:ext uri="{FF2B5EF4-FFF2-40B4-BE49-F238E27FC236}">
                <a16:creationId xmlns:a16="http://schemas.microsoft.com/office/drawing/2014/main" id="{504A7F3F-22CF-AE9A-D562-2D43842F5179}"/>
              </a:ext>
            </a:extLst>
          </p:cNvPr>
          <p:cNvSpPr>
            <a:spLocks noGrp="1"/>
          </p:cNvSpPr>
          <p:nvPr>
            <p:ph type="body" sz="quarter" idx="10"/>
          </p:nvPr>
        </p:nvSpPr>
        <p:spPr>
          <a:xfrm>
            <a:off x="457200" y="1082078"/>
            <a:ext cx="8229600" cy="4709122"/>
          </a:xfrm>
        </p:spPr>
        <p:txBody>
          <a:bodyPr>
            <a:normAutofit/>
          </a:bodyPr>
          <a:lstStyle/>
          <a:p>
            <a:r>
              <a:rPr sz="2800" dirty="0"/>
              <a:t>[His] work, and that of Fisher, each with a different model for randomized experiments, led to the whole new field of experimentation so much used in agriculture, biology, medicine, and physical science</a:t>
            </a:r>
            <a:r>
              <a:rPr lang="en-IN" sz="2800" dirty="0"/>
              <a:t>s."</a:t>
            </a:r>
            <a:endParaRPr sz="2800" dirty="0"/>
          </a:p>
        </p:txBody>
      </p:sp>
    </p:spTree>
    <p:extLst>
      <p:ext uri="{BB962C8B-B14F-4D97-AF65-F5344CB8AC3E}">
        <p14:creationId xmlns:p14="http://schemas.microsoft.com/office/powerpoint/2010/main" val="418629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3</a:t>
            </a:r>
            <a:endParaRPr dirty="0"/>
          </a:p>
        </p:txBody>
      </p:sp>
      <p:sp>
        <p:nvSpPr>
          <p:cNvPr id="3" name="Text Placeholder 2"/>
          <p:cNvSpPr>
            <a:spLocks noGrp="1"/>
          </p:cNvSpPr>
          <p:nvPr>
            <p:ph type="body" sz="quarter" idx="10"/>
          </p:nvPr>
        </p:nvSpPr>
        <p:spPr>
          <a:xfrm>
            <a:off x="457200" y="1082078"/>
            <a:ext cx="8229600" cy="4251922"/>
          </a:xfrm>
        </p:spPr>
        <p:txBody>
          <a:bodyPr>
            <a:normAutofit/>
          </a:bodyPr>
          <a:lstStyle/>
          <a:p>
            <a:pPr marL="457200" indent="-457200">
              <a:buFont typeface="Arial" panose="020B0604020202020204" pitchFamily="34" charset="0"/>
              <a:buChar char="•"/>
            </a:pPr>
            <a:r>
              <a:rPr lang="en-US" sz="2800" dirty="0"/>
              <a:t>An </a:t>
            </a:r>
            <a:r>
              <a:rPr lang="en-US" sz="2800" b="1" dirty="0"/>
              <a:t>interval estimate</a:t>
            </a:r>
            <a:r>
              <a:rPr lang="en-US" sz="2800" dirty="0"/>
              <a:t> is a range of possible values for a population parameter.</a:t>
            </a:r>
          </a:p>
          <a:p>
            <a:pPr marL="457200" indent="-457200">
              <a:buFont typeface="Arial" panose="020B0604020202020204" pitchFamily="34" charset="0"/>
              <a:buChar char="•"/>
              <a:defRPr sz="2800"/>
            </a:pPr>
            <a:r>
              <a:rPr lang="en-US" sz="2800" dirty="0"/>
              <a:t>The </a:t>
            </a:r>
            <a:r>
              <a:rPr lang="en-US" sz="2800" b="1" dirty="0"/>
              <a:t>level of confidence</a:t>
            </a:r>
            <a:r>
              <a:rPr lang="en-US" sz="2800" dirty="0"/>
              <a:t>, denoted by </a:t>
            </a:r>
            <a:r>
              <a:rPr lang="en-US" sz="2800" i="1" dirty="0"/>
              <a:t>c</a:t>
            </a:r>
            <a:r>
              <a:rPr lang="en-US" sz="2800" dirty="0"/>
              <a:t>, is the percentage of all possible samples of a given size that will produce interval estimates that contain the actual parameter.</a:t>
            </a:r>
          </a:p>
          <a:p>
            <a:pPr marL="457200" indent="-457200">
              <a:buFont typeface="Arial" panose="020B0604020202020204" pitchFamily="34" charset="0"/>
              <a:buChar char="•"/>
            </a:pPr>
            <a:r>
              <a:rPr lang="en-US" sz="2800" dirty="0"/>
              <a:t>A </a:t>
            </a:r>
            <a:r>
              <a:rPr lang="en-US" sz="2800" b="1" dirty="0"/>
              <a:t>confidence interval</a:t>
            </a:r>
            <a:r>
              <a:rPr lang="en-US" sz="2800" dirty="0"/>
              <a:t> is an interval estimate associated with a certain level of confidence.</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4</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pPr marL="457200" indent="-457200">
              <a:buFont typeface="Arial" panose="020B0604020202020204" pitchFamily="34" charset="0"/>
              <a:buChar char="•"/>
              <a:defRPr sz="2800"/>
            </a:pPr>
            <a:r>
              <a:rPr sz="2800" dirty="0"/>
              <a:t>The </a:t>
            </a:r>
            <a:r>
              <a:rPr sz="2800" b="1" dirty="0"/>
              <a:t>margin of error</a:t>
            </a:r>
            <a:r>
              <a:rPr sz="2800" dirty="0"/>
              <a:t>, or </a:t>
            </a:r>
            <a:r>
              <a:rPr sz="2800" b="1" dirty="0"/>
              <a:t>maximum error of estimate</a:t>
            </a:r>
            <a:r>
              <a:rPr sz="2800" dirty="0"/>
              <a:t>,</a:t>
            </a:r>
            <a:r>
              <a:rPr lang="en-US" sz="2800" dirty="0"/>
              <a:t> </a:t>
            </a:r>
            <a:r>
              <a:rPr lang="en-US" sz="2800" i="1" dirty="0"/>
              <a:t>E</a:t>
            </a:r>
            <a:r>
              <a:rPr sz="2800" dirty="0"/>
              <a:t>, is the largest possible distance from the point estimate that a confidence interval will cover.</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8.1.2: Constructing a Confidence Interval with a Given Margin of Error</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A college student researching study habits collects data from a random sample of </a:t>
            </a:r>
            <a:r>
              <a:rPr sz="2800" dirty="0">
                <a:latin typeface="Cambria Math"/>
              </a:rPr>
              <a:t>250</a:t>
            </a:r>
            <a:r>
              <a:rPr sz="2800" dirty="0"/>
              <a:t> college students on her campus and calculates that the sample mean is</a:t>
            </a:r>
            <a:r>
              <a:rPr lang="en-US" sz="2800" dirty="0"/>
              <a:t> </a:t>
            </a:r>
          </a:p>
          <a:p>
            <a:pPr>
              <a:defRPr sz="2800"/>
            </a:pPr>
            <a:endParaRPr lang="en-US" sz="2800" dirty="0"/>
          </a:p>
        </p:txBody>
      </p:sp>
      <p:pic>
        <p:nvPicPr>
          <p:cNvPr id="5" name="Picture 4" descr=" x bar is equal to 15.7 hours per week">
            <a:extLst>
              <a:ext uri="{FF2B5EF4-FFF2-40B4-BE49-F238E27FC236}">
                <a16:creationId xmlns:a16="http://schemas.microsoft.com/office/drawing/2014/main" id="{E12D7DD0-F33E-8A0C-7B6D-7520180011F8}"/>
              </a:ext>
            </a:extLst>
          </p:cNvPr>
          <p:cNvPicPr>
            <a:picLocks noChangeAspect="1"/>
          </p:cNvPicPr>
          <p:nvPr/>
        </p:nvPicPr>
        <p:blipFill>
          <a:blip r:embed="rId2"/>
          <a:stretch>
            <a:fillRect/>
          </a:stretch>
        </p:blipFill>
        <p:spPr>
          <a:xfrm>
            <a:off x="533400" y="2515977"/>
            <a:ext cx="3780474" cy="414000"/>
          </a:xfrm>
          <a:prstGeom prst="rect">
            <a:avLst/>
          </a:prstGeom>
        </p:spPr>
      </p:pic>
      <mc:AlternateContent xmlns:mc="http://schemas.openxmlformats.org/markup-compatibility/2006" xmlns:a14="http://schemas.microsoft.com/office/drawing/2010/main">
        <mc:Choice Requires="a14">
          <p:sp>
            <p:nvSpPr>
              <p:cNvPr id="16" name="Text Placeholder 2">
                <a:extLst>
                  <a:ext uri="{FF2B5EF4-FFF2-40B4-BE49-F238E27FC236}">
                    <a16:creationId xmlns:a16="http://schemas.microsoft.com/office/drawing/2014/main" id="{9A0F1D3B-FB79-B0E7-DD94-CFECFF9289BC}"/>
                  </a:ext>
                </a:extLst>
              </p:cNvPr>
              <p:cNvSpPr txBox="1">
                <a:spLocks/>
              </p:cNvSpPr>
              <p:nvPr/>
            </p:nvSpPr>
            <p:spPr>
              <a:xfrm>
                <a:off x="381000" y="2964426"/>
                <a:ext cx="8382000" cy="23622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If the margin of error for her data using a </a:t>
                </a:r>
                <a14:m>
                  <m:oMath xmlns:m="http://schemas.openxmlformats.org/officeDocument/2006/math">
                    <m:r>
                      <a:rPr lang="en-US">
                        <a:latin typeface="Cambria Math" panose="02040503050406030204" pitchFamily="18" charset="0"/>
                      </a:rPr>
                      <m:t>95%</m:t>
                    </m:r>
                  </m:oMath>
                </a14:m>
                <a:r>
                  <a:rPr lang="en-US" dirty="0"/>
                  <a:t> level of confidence is </a:t>
                </a:r>
                <a:r>
                  <a:rPr lang="en-US" i="1" dirty="0"/>
                  <a:t>E</a:t>
                </a:r>
                <a:r>
                  <a:rPr lang="en-US" dirty="0"/>
                  <a:t> </a:t>
                </a:r>
                <a14:m>
                  <m:oMath xmlns:m="http://schemas.openxmlformats.org/officeDocument/2006/math">
                    <m:r>
                      <a:rPr lang="en-US">
                        <a:latin typeface="Cambria Math" panose="02040503050406030204" pitchFamily="18" charset="0"/>
                      </a:rPr>
                      <m:t>=0.6</m:t>
                    </m:r>
                  </m:oMath>
                </a14:m>
                <a:r>
                  <a:rPr lang="en-US" dirty="0"/>
                  <a:t> hours, construct a </a:t>
                </a:r>
                <a14:m>
                  <m:oMath xmlns:m="http://schemas.openxmlformats.org/officeDocument/2006/math">
                    <m:r>
                      <a:rPr lang="en-US">
                        <a:latin typeface="Cambria Math" panose="02040503050406030204" pitchFamily="18" charset="0"/>
                      </a:rPr>
                      <m:t>95%</m:t>
                    </m:r>
                  </m:oMath>
                </a14:m>
                <a:r>
                  <a:rPr lang="en-US" dirty="0"/>
                  <a:t> confidence interval for her data. Interpret your results.</a:t>
                </a:r>
              </a:p>
            </p:txBody>
          </p:sp>
        </mc:Choice>
        <mc:Fallback xmlns="">
          <p:sp>
            <p:nvSpPr>
              <p:cNvPr id="16" name="Text Placeholder 2">
                <a:extLst>
                  <a:ext uri="{FF2B5EF4-FFF2-40B4-BE49-F238E27FC236}">
                    <a16:creationId xmlns:a16="http://schemas.microsoft.com/office/drawing/2014/main" id="{9A0F1D3B-FB79-B0E7-DD94-CFECFF9289BC}"/>
                  </a:ext>
                </a:extLst>
              </p:cNvPr>
              <p:cNvSpPr txBox="1">
                <a:spLocks noRot="1" noChangeAspect="1" noMove="1" noResize="1" noEditPoints="1" noAdjustHandles="1" noChangeArrowheads="1" noChangeShapeType="1" noTextEdit="1"/>
              </p:cNvSpPr>
              <p:nvPr/>
            </p:nvSpPr>
            <p:spPr>
              <a:xfrm>
                <a:off x="381000" y="2964426"/>
                <a:ext cx="8382000" cy="2362200"/>
              </a:xfrm>
              <a:prstGeom prst="rect">
                <a:avLst/>
              </a:prstGeom>
              <a:blipFill>
                <a:blip r:embed="rId3"/>
                <a:stretch>
                  <a:fillRect l="-1527" t="-2320" r="-2327"/>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B9F44-53FC-E198-CAD2-C7B668B11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33FCD8-7D2C-D802-44B9-DFA74071C671}"/>
              </a:ext>
            </a:extLst>
          </p:cNvPr>
          <p:cNvSpPr>
            <a:spLocks noGrp="1"/>
          </p:cNvSpPr>
          <p:nvPr>
            <p:ph type="title"/>
          </p:nvPr>
        </p:nvSpPr>
        <p:spPr/>
        <p:txBody>
          <a:bodyPr>
            <a:normAutofit/>
          </a:bodyPr>
          <a:lstStyle/>
          <a:p>
            <a:pPr>
              <a:defRPr sz="3200"/>
            </a:pPr>
            <a:r>
              <a:rPr dirty="0"/>
              <a:t>Example 8.1.2: Constructing a Confidence Interval with a Given Margin of Error</a:t>
            </a:r>
            <a:r>
              <a:rPr lang="en-US" baseline="-25000" dirty="0"/>
              <a:t>2</a:t>
            </a:r>
            <a:endParaRPr dirty="0"/>
          </a:p>
        </p:txBody>
      </p:sp>
      <p:sp>
        <p:nvSpPr>
          <p:cNvPr id="3" name="Text Placeholder 2">
            <a:extLst>
              <a:ext uri="{FF2B5EF4-FFF2-40B4-BE49-F238E27FC236}">
                <a16:creationId xmlns:a16="http://schemas.microsoft.com/office/drawing/2014/main" id="{00493E95-C734-F02F-4E28-29FF8ECFDBDF}"/>
              </a:ext>
            </a:extLst>
          </p:cNvPr>
          <p:cNvSpPr>
            <a:spLocks noGrp="1"/>
          </p:cNvSpPr>
          <p:nvPr>
            <p:ph type="body" sz="quarter" idx="10"/>
          </p:nvPr>
        </p:nvSpPr>
        <p:spPr/>
        <p:txBody>
          <a:bodyPr>
            <a:normAutofit/>
          </a:bodyPr>
          <a:lstStyle/>
          <a:p>
            <a:r>
              <a:rPr lang="en-IN" sz="2600" b="1" dirty="0"/>
              <a:t>Solution</a:t>
            </a:r>
          </a:p>
          <a:p>
            <a:pPr>
              <a:defRPr sz="2800"/>
            </a:pPr>
            <a:r>
              <a:rPr lang="en-IN" sz="2600" dirty="0"/>
              <a:t>The best point estimate for the population mean is a sample mean, so use </a:t>
            </a:r>
          </a:p>
          <a:p>
            <a:pPr>
              <a:defRPr sz="2800"/>
            </a:pPr>
            <a:endParaRPr sz="2600" dirty="0"/>
          </a:p>
        </p:txBody>
      </p:sp>
      <p:pic>
        <p:nvPicPr>
          <p:cNvPr id="5" name="Picture 4" descr="x bar is equal to 15.7 as the point estimate for">
            <a:extLst>
              <a:ext uri="{FF2B5EF4-FFF2-40B4-BE49-F238E27FC236}">
                <a16:creationId xmlns:a16="http://schemas.microsoft.com/office/drawing/2014/main" id="{D342A475-9358-9EF3-AE3D-19A9B337C852}"/>
              </a:ext>
            </a:extLst>
          </p:cNvPr>
          <p:cNvPicPr>
            <a:picLocks noChangeAspect="1"/>
          </p:cNvPicPr>
          <p:nvPr/>
        </p:nvPicPr>
        <p:blipFill>
          <a:blip r:embed="rId2"/>
          <a:stretch>
            <a:fillRect/>
          </a:stretch>
        </p:blipFill>
        <p:spPr>
          <a:xfrm>
            <a:off x="3429000" y="2014540"/>
            <a:ext cx="4438650" cy="361950"/>
          </a:xfrm>
          <a:prstGeom prst="rect">
            <a:avLst/>
          </a:prstGeom>
        </p:spPr>
      </p:pic>
      <mc:AlternateContent xmlns:mc="http://schemas.openxmlformats.org/markup-compatibility/2006" xmlns:a14="http://schemas.microsoft.com/office/drawing/2010/main">
        <mc:Choice Requires="a14">
          <p:sp>
            <p:nvSpPr>
              <p:cNvPr id="6" name="Text Placeholder 2">
                <a:extLst>
                  <a:ext uri="{FF2B5EF4-FFF2-40B4-BE49-F238E27FC236}">
                    <a16:creationId xmlns:a16="http://schemas.microsoft.com/office/drawing/2014/main" id="{A35C0A86-92FD-3D2C-D0F8-7A25AEB23ACC}"/>
                  </a:ext>
                </a:extLst>
              </p:cNvPr>
              <p:cNvSpPr txBox="1">
                <a:spLocks/>
              </p:cNvSpPr>
              <p:nvPr/>
            </p:nvSpPr>
            <p:spPr>
              <a:xfrm>
                <a:off x="438150" y="2328865"/>
                <a:ext cx="7748016" cy="2152646"/>
              </a:xfrm>
              <a:prstGeom prst="rect">
                <a:avLst/>
              </a:prstGeom>
            </p:spPr>
            <p:txBody>
              <a:bodyPr>
                <a:no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IN" sz="2600" dirty="0"/>
                  <a:t>this population parameter. In this case, we are already given the value of the margin of error for our confidence interval, </a:t>
                </a:r>
                <a:r>
                  <a:rPr lang="en-IN" sz="2600" i="1" dirty="0"/>
                  <a:t>E</a:t>
                </a:r>
                <a14:m>
                  <m:oMath xmlns:m="http://schemas.openxmlformats.org/officeDocument/2006/math">
                    <m:r>
                      <a:rPr lang="en-IN" sz="2600" i="1" smtClean="0">
                        <a:latin typeface="Cambria Math" panose="02040503050406030204" pitchFamily="18" charset="0"/>
                      </a:rPr>
                      <m:t> </m:t>
                    </m:r>
                    <m:r>
                      <a:rPr lang="en-IN" sz="2600">
                        <a:latin typeface="Cambria Math" panose="02040503050406030204" pitchFamily="18" charset="0"/>
                      </a:rPr>
                      <m:t>=0.6</m:t>
                    </m:r>
                  </m:oMath>
                </a14:m>
                <a:r>
                  <a:rPr lang="en-IN" sz="2600" dirty="0"/>
                  <a:t>. As indicated in Figure 8.1.2, the endpoints of a confidence interval are found by subtracting </a:t>
                </a:r>
                <a:r>
                  <a:rPr lang="en-IN" sz="2600" i="1" dirty="0"/>
                  <a:t>E</a:t>
                </a:r>
                <a:r>
                  <a:rPr lang="en-IN" sz="2600" dirty="0"/>
                  <a:t> from and adding </a:t>
                </a:r>
                <a:r>
                  <a:rPr lang="en-IN" sz="2600" i="1" dirty="0"/>
                  <a:t>E</a:t>
                </a:r>
                <a:r>
                  <a:rPr lang="en-IN" sz="2600" dirty="0"/>
                  <a:t> to the point estimate.</a:t>
                </a:r>
              </a:p>
            </p:txBody>
          </p:sp>
        </mc:Choice>
        <mc:Fallback xmlns="">
          <p:sp>
            <p:nvSpPr>
              <p:cNvPr id="6" name="Text Placeholder 2">
                <a:extLst>
                  <a:ext uri="{FF2B5EF4-FFF2-40B4-BE49-F238E27FC236}">
                    <a16:creationId xmlns:a16="http://schemas.microsoft.com/office/drawing/2014/main" id="{A35C0A86-92FD-3D2C-D0F8-7A25AEB23ACC}"/>
                  </a:ext>
                </a:extLst>
              </p:cNvPr>
              <p:cNvSpPr txBox="1">
                <a:spLocks noRot="1" noChangeAspect="1" noMove="1" noResize="1" noEditPoints="1" noAdjustHandles="1" noChangeArrowheads="1" noChangeShapeType="1" noTextEdit="1"/>
              </p:cNvSpPr>
              <p:nvPr/>
            </p:nvSpPr>
            <p:spPr>
              <a:xfrm>
                <a:off x="438150" y="2328865"/>
                <a:ext cx="7748016" cy="2152646"/>
              </a:xfrm>
              <a:prstGeom prst="rect">
                <a:avLst/>
              </a:prstGeom>
              <a:blipFill>
                <a:blip r:embed="rId3"/>
                <a:stretch>
                  <a:fillRect l="-1416" t="-2266" r="-2282" b="-3966"/>
                </a:stretch>
              </a:blipFill>
            </p:spPr>
            <p:txBody>
              <a:bodyPr/>
              <a:lstStyle/>
              <a:p>
                <a:r>
                  <a:rPr lang="en-IN">
                    <a:noFill/>
                  </a:rPr>
                  <a:t> </a:t>
                </a:r>
              </a:p>
            </p:txBody>
          </p:sp>
        </mc:Fallback>
      </mc:AlternateContent>
    </p:spTree>
    <p:extLst>
      <p:ext uri="{BB962C8B-B14F-4D97-AF65-F5344CB8AC3E}">
        <p14:creationId xmlns:p14="http://schemas.microsoft.com/office/powerpoint/2010/main" val="3133676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188B8-57DC-3D57-0AAF-25DAC52E4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D6D1E-90A3-8D50-ABA7-0854706C6724}"/>
              </a:ext>
            </a:extLst>
          </p:cNvPr>
          <p:cNvSpPr>
            <a:spLocks noGrp="1"/>
          </p:cNvSpPr>
          <p:nvPr>
            <p:ph type="title"/>
          </p:nvPr>
        </p:nvSpPr>
        <p:spPr/>
        <p:txBody>
          <a:bodyPr>
            <a:normAutofit/>
          </a:bodyPr>
          <a:lstStyle/>
          <a:p>
            <a:pPr>
              <a:defRPr sz="3200"/>
            </a:pPr>
            <a:r>
              <a:rPr dirty="0"/>
              <a:t>Example 8.1.2: Constructing a Confidence Interval with a Given Margin of Error</a:t>
            </a:r>
            <a:r>
              <a:rPr lang="en-US" baseline="-25000" dirty="0"/>
              <a:t>3</a:t>
            </a:r>
            <a:endParaRPr dirty="0"/>
          </a:p>
        </p:txBody>
      </p:sp>
      <p:pic>
        <p:nvPicPr>
          <p:cNvPr id="4" name="Picture 3" descr="Lower endpoint is x-bar minus E, equals 15.7 minus 0.6, equals 15.1 hours per week.">
            <a:extLst>
              <a:ext uri="{FF2B5EF4-FFF2-40B4-BE49-F238E27FC236}">
                <a16:creationId xmlns:a16="http://schemas.microsoft.com/office/drawing/2014/main" id="{C93A3032-01F7-FEA7-1015-77A98A0837A1}"/>
              </a:ext>
            </a:extLst>
          </p:cNvPr>
          <p:cNvPicPr>
            <a:picLocks noChangeAspect="1"/>
          </p:cNvPicPr>
          <p:nvPr/>
        </p:nvPicPr>
        <p:blipFill>
          <a:blip r:embed="rId2"/>
          <a:stretch>
            <a:fillRect/>
          </a:stretch>
        </p:blipFill>
        <p:spPr>
          <a:xfrm>
            <a:off x="1295400" y="1295400"/>
            <a:ext cx="5905500" cy="847725"/>
          </a:xfrm>
          <a:prstGeom prst="rect">
            <a:avLst/>
          </a:prstGeom>
        </p:spPr>
      </p:pic>
      <p:pic>
        <p:nvPicPr>
          <p:cNvPr id="11" name="Picture 10" descr="Upper endpoint is x-bar plus E, equals 15.7 plus 0.6, equals 16.3 hours per week.">
            <a:extLst>
              <a:ext uri="{FF2B5EF4-FFF2-40B4-BE49-F238E27FC236}">
                <a16:creationId xmlns:a16="http://schemas.microsoft.com/office/drawing/2014/main" id="{0A850B94-C939-A4DD-C86F-76BE38AF81F7}"/>
              </a:ext>
            </a:extLst>
          </p:cNvPr>
          <p:cNvPicPr>
            <a:picLocks noChangeAspect="1"/>
          </p:cNvPicPr>
          <p:nvPr/>
        </p:nvPicPr>
        <p:blipFill>
          <a:blip r:embed="rId3"/>
          <a:stretch>
            <a:fillRect/>
          </a:stretch>
        </p:blipFill>
        <p:spPr>
          <a:xfrm>
            <a:off x="1295400" y="2426444"/>
            <a:ext cx="5915025" cy="847725"/>
          </a:xfrm>
          <a:prstGeom prst="rect">
            <a:avLst/>
          </a:prstGeom>
        </p:spPr>
      </p:pic>
    </p:spTree>
    <p:extLst>
      <p:ext uri="{BB962C8B-B14F-4D97-AF65-F5344CB8AC3E}">
        <p14:creationId xmlns:p14="http://schemas.microsoft.com/office/powerpoint/2010/main" val="3640684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8.1.2: Constructing a Confidence Interval with a Given Margin of Error</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r>
              <a:rPr sz="2700" dirty="0"/>
              <a:t>Therefore, the confidence interval ranges from </a:t>
            </a:r>
            <a:r>
              <a:rPr sz="2700" dirty="0">
                <a:latin typeface="Cambria Math"/>
              </a:rPr>
              <a:t>15.1</a:t>
            </a:r>
            <a:r>
              <a:rPr sz="2700" dirty="0"/>
              <a:t> to </a:t>
            </a:r>
            <a:r>
              <a:rPr sz="2700" dirty="0">
                <a:latin typeface="Cambria Math"/>
              </a:rPr>
              <a:t>16.3</a:t>
            </a:r>
            <a:r>
              <a:rPr sz="2700" dirty="0"/>
              <a:t>. The confidence interval can be written mathematically using either inequality symbols or interval notation, as shown below.</a:t>
            </a:r>
          </a:p>
        </p:txBody>
      </p:sp>
      <p:pic>
        <p:nvPicPr>
          <p:cNvPr id="5" name="Picture 4" descr="Fifteen point one is less than mu, which is less than sixteen point three, or in interval notation, open parenthesis fifteen point one comma sixteen point three close parenthesis.">
            <a:extLst>
              <a:ext uri="{FF2B5EF4-FFF2-40B4-BE49-F238E27FC236}">
                <a16:creationId xmlns:a16="http://schemas.microsoft.com/office/drawing/2014/main" id="{5F8BC45A-B1E3-F626-9423-8EE814E08B15}"/>
              </a:ext>
            </a:extLst>
          </p:cNvPr>
          <p:cNvPicPr>
            <a:picLocks noChangeAspect="1"/>
          </p:cNvPicPr>
          <p:nvPr/>
        </p:nvPicPr>
        <p:blipFill>
          <a:blip r:embed="rId2"/>
          <a:stretch>
            <a:fillRect/>
          </a:stretch>
        </p:blipFill>
        <p:spPr>
          <a:xfrm>
            <a:off x="3434205" y="3200400"/>
            <a:ext cx="2275589" cy="1656000"/>
          </a:xfrm>
          <a:prstGeom prst="rect">
            <a:avLst/>
          </a:prstGeom>
        </p:spPr>
      </p:pic>
    </p:spTree>
    <p:extLst>
      <p:ext uri="{BB962C8B-B14F-4D97-AF65-F5344CB8AC3E}">
        <p14:creationId xmlns:p14="http://schemas.microsoft.com/office/powerpoint/2010/main" val="489865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B0262-F2FB-83D1-CDA6-6D75FDF23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2451C-C607-71E6-8D51-18F252F80C24}"/>
              </a:ext>
            </a:extLst>
          </p:cNvPr>
          <p:cNvSpPr>
            <a:spLocks noGrp="1"/>
          </p:cNvSpPr>
          <p:nvPr>
            <p:ph type="title"/>
          </p:nvPr>
        </p:nvSpPr>
        <p:spPr/>
        <p:txBody>
          <a:bodyPr>
            <a:normAutofit/>
          </a:bodyPr>
          <a:lstStyle/>
          <a:p>
            <a:pPr>
              <a:defRPr sz="3200"/>
            </a:pPr>
            <a:r>
              <a:rPr dirty="0"/>
              <a:t>Example 8.1.2: Constructing a Confidence Interval with a Given Margin of Error</a:t>
            </a:r>
            <a:r>
              <a:rPr lang="en-US" baseline="-25000" dirty="0"/>
              <a:t>5</a:t>
            </a:r>
            <a:endParaRPr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C4D1338-039D-2C4A-3698-E7AEA06126C3}"/>
                  </a:ext>
                </a:extLst>
              </p:cNvPr>
              <p:cNvSpPr txBox="1"/>
              <p:nvPr/>
            </p:nvSpPr>
            <p:spPr>
              <a:xfrm>
                <a:off x="381000" y="1194521"/>
                <a:ext cx="8153400" cy="2246769"/>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rPr>
                  <a:t>The interpretation of our confidence interval is that we are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800" b="0" i="0" u="none" strike="noStrike" kern="1200" cap="none" spc="0" normalizeH="0" baseline="0" noProof="0" dirty="0">
                    <a:ln>
                      <a:noFill/>
                    </a:ln>
                    <a:solidFill>
                      <a:srgbClr val="366092"/>
                    </a:solidFill>
                    <a:effectLst/>
                    <a:uLnTx/>
                    <a:uFillTx/>
                    <a:latin typeface="Calibri"/>
                  </a:rPr>
                  <a:t> confident that the true population mean for the number of hours per week that students on this campus spend studying is between </a:t>
                </a:r>
                <a:r>
                  <a:rPr kumimoji="0" lang="en-US" sz="2800" b="0" i="0" u="none" strike="noStrike" kern="1200" cap="none" spc="0" normalizeH="0" baseline="0" noProof="0" dirty="0">
                    <a:ln>
                      <a:noFill/>
                    </a:ln>
                    <a:solidFill>
                      <a:srgbClr val="366092"/>
                    </a:solidFill>
                    <a:effectLst/>
                    <a:uLnTx/>
                    <a:uFillTx/>
                    <a:latin typeface="Cambria Math"/>
                  </a:rPr>
                  <a:t>15.1</a:t>
                </a:r>
                <a:r>
                  <a:rPr kumimoji="0" lang="en-US" sz="2800" b="0" i="0" u="none" strike="noStrike" kern="1200" cap="none" spc="0" normalizeH="0" baseline="0" noProof="0" dirty="0">
                    <a:ln>
                      <a:noFill/>
                    </a:ln>
                    <a:solidFill>
                      <a:srgbClr val="366092"/>
                    </a:solidFill>
                    <a:effectLst/>
                    <a:uLnTx/>
                    <a:uFillTx/>
                    <a:latin typeface="Calibri"/>
                  </a:rPr>
                  <a:t> and </a:t>
                </a:r>
                <a:r>
                  <a:rPr kumimoji="0" lang="en-US" sz="2800" b="0" i="0" u="none" strike="noStrike" kern="1200" cap="none" spc="0" normalizeH="0" baseline="0" noProof="0" dirty="0">
                    <a:ln>
                      <a:noFill/>
                    </a:ln>
                    <a:solidFill>
                      <a:srgbClr val="366092"/>
                    </a:solidFill>
                    <a:effectLst/>
                    <a:uLnTx/>
                    <a:uFillTx/>
                    <a:latin typeface="Cambria Math"/>
                  </a:rPr>
                  <a:t>16.3</a:t>
                </a:r>
                <a:r>
                  <a:rPr kumimoji="0" lang="en-US" sz="2800" b="0" i="0" u="none" strike="noStrike" kern="1200" cap="none" spc="0" normalizeH="0" baseline="0" noProof="0" dirty="0">
                    <a:ln>
                      <a:noFill/>
                    </a:ln>
                    <a:solidFill>
                      <a:srgbClr val="366092"/>
                    </a:solidFill>
                    <a:effectLst/>
                    <a:uLnTx/>
                    <a:uFillTx/>
                    <a:latin typeface="Calibri"/>
                  </a:rPr>
                  <a:t> hours.</a:t>
                </a:r>
                <a:endParaRPr lang="en-IN" sz="2800" dirty="0"/>
              </a:p>
            </p:txBody>
          </p:sp>
        </mc:Choice>
        <mc:Fallback xmlns="">
          <p:sp>
            <p:nvSpPr>
              <p:cNvPr id="7" name="TextBox 6">
                <a:extLst>
                  <a:ext uri="{FF2B5EF4-FFF2-40B4-BE49-F238E27FC236}">
                    <a16:creationId xmlns:a16="http://schemas.microsoft.com/office/drawing/2014/main" id="{8C4D1338-039D-2C4A-3698-E7AEA06126C3}"/>
                  </a:ext>
                </a:extLst>
              </p:cNvPr>
              <p:cNvSpPr txBox="1">
                <a:spLocks noRot="1" noChangeAspect="1" noMove="1" noResize="1" noEditPoints="1" noAdjustHandles="1" noChangeArrowheads="1" noChangeShapeType="1" noTextEdit="1"/>
              </p:cNvSpPr>
              <p:nvPr/>
            </p:nvSpPr>
            <p:spPr>
              <a:xfrm>
                <a:off x="381000" y="1194521"/>
                <a:ext cx="8153400" cy="2246769"/>
              </a:xfrm>
              <a:prstGeom prst="rect">
                <a:avLst/>
              </a:prstGeom>
              <a:blipFill>
                <a:blip r:embed="rId2"/>
                <a:stretch>
                  <a:fillRect l="-1571" t="-2710" r="-1795" b="-6775"/>
                </a:stretch>
              </a:blipFill>
            </p:spPr>
            <p:txBody>
              <a:bodyPr/>
              <a:lstStyle/>
              <a:p>
                <a:r>
                  <a:rPr lang="en-IN">
                    <a:noFill/>
                  </a:rPr>
                  <a:t> </a:t>
                </a:r>
              </a:p>
            </p:txBody>
          </p:sp>
        </mc:Fallback>
      </mc:AlternateContent>
    </p:spTree>
    <p:extLst>
      <p:ext uri="{BB962C8B-B14F-4D97-AF65-F5344CB8AC3E}">
        <p14:creationId xmlns:p14="http://schemas.microsoft.com/office/powerpoint/2010/main" val="3145487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575522"/>
              </a:xfrm>
            </p:spPr>
            <p:txBody>
              <a:bodyPr>
                <a:normAutofit/>
              </a:bodyPr>
              <a:lstStyle/>
              <a:p>
                <a:pPr marL="457200" indent="-457200">
                  <a:buFont typeface="Arial" panose="020B0604020202020204" pitchFamily="34" charset="0"/>
                  <a:buChar char="•"/>
                  <a:defRPr sz="2800"/>
                </a:pPr>
                <a:r>
                  <a:rPr b="1" dirty="0"/>
                  <a:t>Critical</a:t>
                </a:r>
                <a:r>
                  <a:rPr sz="2800" b="1" dirty="0"/>
                  <a:t> </a:t>
                </a:r>
                <a14:m>
                  <m:oMath xmlns:m="http://schemas.openxmlformats.org/officeDocument/2006/math">
                    <m:r>
                      <a:rPr b="1" i="1">
                        <a:latin typeface="Cambria Math" panose="02040503050406030204" pitchFamily="18" charset="0"/>
                      </a:rPr>
                      <m:t>𝒛</m:t>
                    </m:r>
                  </m:oMath>
                </a14:m>
                <a:r>
                  <a:rPr b="1" dirty="0"/>
                  <a:t>-values</a:t>
                </a:r>
                <a:r>
                  <a:rPr sz="2800" dirty="0"/>
                  <a:t>, denoted</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575522"/>
              </a:xfrm>
              <a:blipFill>
                <a:blip r:embed="rId2"/>
                <a:stretch>
                  <a:fillRect l="-1181" t="-1874"/>
                </a:stretch>
              </a:blipFill>
            </p:spPr>
            <p:txBody>
              <a:bodyPr/>
              <a:lstStyle/>
              <a:p>
                <a:r>
                  <a:rPr lang="en-IN">
                    <a:noFill/>
                  </a:rPr>
                  <a:t> </a:t>
                </a:r>
              </a:p>
            </p:txBody>
          </p:sp>
        </mc:Fallback>
      </mc:AlternateContent>
      <p:pic>
        <p:nvPicPr>
          <p:cNvPr id="6" name="Picture 5" descr="Negative Z sub alpha divided by 2 and Z sub alpha divided by 2, mark the.">
            <a:extLst>
              <a:ext uri="{FF2B5EF4-FFF2-40B4-BE49-F238E27FC236}">
                <a16:creationId xmlns:a16="http://schemas.microsoft.com/office/drawing/2014/main" id="{E3BED145-9435-1D93-1032-0B7CD88753D7}"/>
              </a:ext>
            </a:extLst>
          </p:cNvPr>
          <p:cNvPicPr>
            <a:picLocks noChangeAspect="1"/>
          </p:cNvPicPr>
          <p:nvPr/>
        </p:nvPicPr>
        <p:blipFill>
          <a:blip r:embed="rId3"/>
          <a:stretch>
            <a:fillRect/>
          </a:stretch>
        </p:blipFill>
        <p:spPr>
          <a:xfrm>
            <a:off x="4838700" y="1138550"/>
            <a:ext cx="3198000" cy="468000"/>
          </a:xfrm>
          <a:prstGeom prst="rect">
            <a:avLst/>
          </a:prstGeom>
        </p:spPr>
      </p:pic>
      <p:sp>
        <p:nvSpPr>
          <p:cNvPr id="4" name="TextBox 3">
            <a:extLst>
              <a:ext uri="{FF2B5EF4-FFF2-40B4-BE49-F238E27FC236}">
                <a16:creationId xmlns:a16="http://schemas.microsoft.com/office/drawing/2014/main" id="{E439AE04-F43C-B7CD-7901-9698D27C8682}"/>
              </a:ext>
            </a:extLst>
          </p:cNvPr>
          <p:cNvSpPr txBox="1"/>
          <p:nvPr/>
        </p:nvSpPr>
        <p:spPr>
          <a:xfrm>
            <a:off x="914400" y="1552575"/>
            <a:ext cx="77724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boundaries for the area under the middle of the standard normal curve that corresponds with a particular level of confidence, </a:t>
            </a:r>
            <a:r>
              <a:rPr kumimoji="0" lang="en-US" sz="2800" b="0" i="1" u="none" strike="noStrike" kern="1200" cap="none" spc="0" normalizeH="0" baseline="0" noProof="0" dirty="0">
                <a:ln>
                  <a:noFill/>
                </a:ln>
                <a:solidFill>
                  <a:srgbClr val="000000"/>
                </a:solidFill>
                <a:effectLst/>
                <a:uLnTx/>
                <a:uFillTx/>
                <a:latin typeface="Calibri"/>
                <a:ea typeface="+mn-ea"/>
                <a:cs typeface="+mn-cs"/>
              </a:rPr>
              <a:t>c</a:t>
            </a:r>
            <a:r>
              <a:rPr lang="en-US" sz="2800" dirty="0">
                <a:solidFill>
                  <a:srgbClr val="000000"/>
                </a:solidFill>
                <a:latin typeface="Calibri"/>
              </a:rPr>
              <a:t>.</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Memory Booster</a:t>
            </a:r>
            <a:r>
              <a:rPr lang="en-US" baseline="-25000" dirty="0"/>
              <a:t>1</a:t>
            </a:r>
            <a:endParaRPr dirty="0"/>
          </a:p>
        </p:txBody>
      </p:sp>
      <p:sp>
        <p:nvSpPr>
          <p:cNvPr id="4" name="Text Placeholder 2">
            <a:extLst>
              <a:ext uri="{FF2B5EF4-FFF2-40B4-BE49-F238E27FC236}">
                <a16:creationId xmlns:a16="http://schemas.microsoft.com/office/drawing/2014/main" id="{917CF19F-48AB-440E-B58D-DD9CB3268B22}"/>
              </a:ext>
            </a:extLst>
          </p:cNvPr>
          <p:cNvSpPr txBox="1">
            <a:spLocks/>
          </p:cNvSpPr>
          <p:nvPr/>
        </p:nvSpPr>
        <p:spPr>
          <a:xfrm>
            <a:off x="457200" y="1082078"/>
            <a:ext cx="8229600" cy="4709122"/>
          </a:xfrm>
          <a:prstGeom prst="rect">
            <a:avLst/>
          </a:prstGeom>
        </p:spPr>
        <p:txBody>
          <a:bodyPr>
            <a:normAutofit/>
          </a:bodyPr>
          <a:lstStyle>
            <a:lvl1pPr marL="0" indent="0" algn="l" defTabSz="914400" rtl="0" eaLnBrk="1" latinLnBrk="0" hangingPunct="1">
              <a:spcBef>
                <a:spcPct val="20000"/>
              </a:spcBef>
              <a:buFont typeface="Arial" pitchFamily="34" charset="0"/>
              <a:buNone/>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i="1" dirty="0"/>
              <a:t>c</a:t>
            </a:r>
            <a:r>
              <a:rPr lang="en-US" sz="2800" dirty="0"/>
              <a:t> is the complement of </a:t>
            </a:r>
            <a:r>
              <a:rPr lang="en-US" sz="2800" dirty="0">
                <a:latin typeface="Calibri" panose="020F0502020204030204" pitchFamily="34" charset="0"/>
                <a:ea typeface="Calibri" panose="020F0502020204030204" pitchFamily="34" charset="0"/>
                <a:cs typeface="Calibri" panose="020F0502020204030204" pitchFamily="34" charset="0"/>
              </a:rPr>
              <a:t>α</a:t>
            </a:r>
            <a:r>
              <a:rPr lang="en-US" sz="2800" dirty="0"/>
              <a:t>.</a:t>
            </a:r>
          </a:p>
        </p:txBody>
      </p:sp>
      <p:pic>
        <p:nvPicPr>
          <p:cNvPr id="5" name="Content Placeholder 4" descr="For a confidence level of c, the middle  c%  of the standard normal curve is shaded with an area of  alpha divided by 2  in each tail.">
            <a:extLst>
              <a:ext uri="{FF2B5EF4-FFF2-40B4-BE49-F238E27FC236}">
                <a16:creationId xmlns:a16="http://schemas.microsoft.com/office/drawing/2014/main" id="{A4191E62-68D8-43B2-A0B6-E2EDCFFD8B4B}"/>
              </a:ext>
            </a:extLst>
          </p:cNvPr>
          <p:cNvPicPr>
            <a:picLocks noGrp="1" noChangeAspect="1"/>
          </p:cNvPicPr>
          <p:nvPr>
            <p:ph sz="quarter" idx="10"/>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975644"/>
            <a:ext cx="4953000" cy="30956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1508722"/>
          </a:xfrm>
        </p:spPr>
        <p:txBody>
          <a:bodyPr>
            <a:normAutofit/>
          </a:bodyPr>
          <a:lstStyle/>
          <a:p>
            <a:pPr marL="457200" indent="-457200">
              <a:buFont typeface="Arial" panose="020B0604020202020204" pitchFamily="34" charset="0"/>
              <a:buChar char="•"/>
            </a:pPr>
            <a:r>
              <a:rPr sz="2800" dirty="0"/>
              <a:t>A </a:t>
            </a:r>
            <a:r>
              <a:rPr sz="2800" b="1" dirty="0"/>
              <a:t>point estimate</a:t>
            </a:r>
            <a:r>
              <a:rPr sz="2800" dirty="0"/>
              <a:t> is a single-number estimate of a population parameter.</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Margin of Error of a Confidence Interval for a Population Mean (</a:t>
            </a:r>
            <a:r>
              <a:rPr lang="el-GR" sz="3200" i="1" dirty="0">
                <a:latin typeface="Calibri" panose="020F0502020204030204" pitchFamily="34" charset="0"/>
                <a:ea typeface="Calibri" panose="020F0502020204030204" pitchFamily="34" charset="0"/>
                <a:cs typeface="Calibri" panose="020F0502020204030204" pitchFamily="34" charset="0"/>
              </a:rPr>
              <a:t>σ </a:t>
            </a:r>
            <a:r>
              <a:rPr dirty="0"/>
              <a:t>Known)</a:t>
            </a:r>
            <a:endParaRPr baseline="-25000" dirty="0"/>
          </a:p>
        </p:txBody>
      </p:sp>
      <p:sp>
        <p:nvSpPr>
          <p:cNvPr id="3" name="Text Placeholder 2"/>
          <p:cNvSpPr>
            <a:spLocks noGrp="1"/>
          </p:cNvSpPr>
          <p:nvPr>
            <p:ph type="body" sz="quarter" idx="10"/>
          </p:nvPr>
        </p:nvSpPr>
        <p:spPr>
          <a:xfrm>
            <a:off x="457200" y="1082078"/>
            <a:ext cx="8229600" cy="4785322"/>
          </a:xfrm>
        </p:spPr>
        <p:txBody>
          <a:bodyPr>
            <a:normAutofit/>
          </a:bodyPr>
          <a:lstStyle/>
          <a:p>
            <a:r>
              <a:rPr sz="2200" dirty="0"/>
              <a:t>When the population standard deviation is known, the sample taken is a simple random sample, and either the sample size is at least </a:t>
            </a:r>
            <a:r>
              <a:rPr sz="2200" dirty="0">
                <a:latin typeface="Cambria Math"/>
              </a:rPr>
              <a:t>30</a:t>
            </a:r>
            <a:r>
              <a:rPr sz="2200" dirty="0"/>
              <a:t> or the population distribution is approximately normal, the margin of error of a confidence interval for a population mean is given by</a:t>
            </a:r>
          </a:p>
        </p:txBody>
      </p:sp>
      <p:pic>
        <p:nvPicPr>
          <p:cNvPr id="7" name="Picture 6" descr="E equals Z sub alpha divided by 2, multiplied by sigma sub x bar, which is equivalent to Z sub alpha divided by 2, multiplied by sigma divided by the square root of n.">
            <a:extLst>
              <a:ext uri="{FF2B5EF4-FFF2-40B4-BE49-F238E27FC236}">
                <a16:creationId xmlns:a16="http://schemas.microsoft.com/office/drawing/2014/main" id="{4CB62F79-258F-AB2A-C8FF-728EB47202ED}"/>
              </a:ext>
            </a:extLst>
          </p:cNvPr>
          <p:cNvPicPr>
            <a:picLocks noChangeAspect="1"/>
          </p:cNvPicPr>
          <p:nvPr/>
        </p:nvPicPr>
        <p:blipFill>
          <a:blip r:embed="rId3"/>
          <a:stretch>
            <a:fillRect/>
          </a:stretch>
        </p:blipFill>
        <p:spPr>
          <a:xfrm>
            <a:off x="3347032" y="2534372"/>
            <a:ext cx="1787632" cy="1368000"/>
          </a:xfrm>
          <a:prstGeom prst="rect">
            <a:avLst/>
          </a:prstGeom>
        </p:spPr>
      </p:pic>
      <p:pic>
        <p:nvPicPr>
          <p:cNvPr id="9" name="Picture 8" descr="Where Z sub alpha divided by 2 is the critical value for the level of confidence, and c equals 1 minus alpha.">
            <a:extLst>
              <a:ext uri="{FF2B5EF4-FFF2-40B4-BE49-F238E27FC236}">
                <a16:creationId xmlns:a16="http://schemas.microsoft.com/office/drawing/2014/main" id="{4F3575AB-621F-F75F-FB17-6E1CA6CD5844}"/>
              </a:ext>
            </a:extLst>
          </p:cNvPr>
          <p:cNvPicPr>
            <a:picLocks noChangeAspect="1"/>
          </p:cNvPicPr>
          <p:nvPr/>
        </p:nvPicPr>
        <p:blipFill>
          <a:blip r:embed="rId4"/>
          <a:stretch>
            <a:fillRect/>
          </a:stretch>
        </p:blipFill>
        <p:spPr>
          <a:xfrm>
            <a:off x="516095" y="3985500"/>
            <a:ext cx="7606500" cy="396000"/>
          </a:xfrm>
          <a:prstGeom prst="rect">
            <a:avLst/>
          </a:prstGeom>
        </p:spPr>
      </p:pic>
      <p:sp>
        <p:nvSpPr>
          <p:cNvPr id="4" name="TextBox 3">
            <a:extLst>
              <a:ext uri="{FF2B5EF4-FFF2-40B4-BE49-F238E27FC236}">
                <a16:creationId xmlns:a16="http://schemas.microsoft.com/office/drawing/2014/main" id="{23F55D73-4C53-8746-FF86-9B99820D4A6A}"/>
              </a:ext>
            </a:extLst>
          </p:cNvPr>
          <p:cNvSpPr txBox="1"/>
          <p:nvPr/>
        </p:nvSpPr>
        <p:spPr>
          <a:xfrm>
            <a:off x="450341" y="4293215"/>
            <a:ext cx="8225273" cy="430887"/>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000000"/>
                </a:solidFill>
                <a:effectLst/>
                <a:uLnTx/>
                <a:uFillTx/>
                <a:latin typeface="Calibri"/>
                <a:ea typeface="+mn-ea"/>
                <a:cs typeface="+mn-cs"/>
              </a:rPr>
              <a:t>such that the area under the standard normal distribution to the </a:t>
            </a:r>
            <a:endParaRPr lang="en-IN" sz="2200" dirty="0"/>
          </a:p>
        </p:txBody>
      </p:sp>
      <p:pic>
        <p:nvPicPr>
          <p:cNvPr id="12" name="Picture 11" descr="Right of Z sub alpha divided by 2 is equal to alpha divided by 2.">
            <a:extLst>
              <a:ext uri="{FF2B5EF4-FFF2-40B4-BE49-F238E27FC236}">
                <a16:creationId xmlns:a16="http://schemas.microsoft.com/office/drawing/2014/main" id="{00AC8D80-B6FF-93DB-6967-305F58BEC70E}"/>
              </a:ext>
            </a:extLst>
          </p:cNvPr>
          <p:cNvPicPr>
            <a:picLocks noChangeAspect="1"/>
          </p:cNvPicPr>
          <p:nvPr/>
        </p:nvPicPr>
        <p:blipFill>
          <a:blip r:embed="rId5"/>
          <a:stretch>
            <a:fillRect/>
          </a:stretch>
        </p:blipFill>
        <p:spPr>
          <a:xfrm>
            <a:off x="554196" y="4585839"/>
            <a:ext cx="2514730" cy="576000"/>
          </a:xfrm>
          <a:prstGeom prst="rect">
            <a:avLst/>
          </a:prstGeom>
        </p:spPr>
      </p:pic>
      <p:sp>
        <p:nvSpPr>
          <p:cNvPr id="6" name="TextBox 5">
            <a:extLst>
              <a:ext uri="{FF2B5EF4-FFF2-40B4-BE49-F238E27FC236}">
                <a16:creationId xmlns:a16="http://schemas.microsoft.com/office/drawing/2014/main" id="{6928CA84-4344-9C59-2A83-6B3DC2F3D904}"/>
              </a:ext>
            </a:extLst>
          </p:cNvPr>
          <p:cNvSpPr txBox="1"/>
          <p:nvPr/>
        </p:nvSpPr>
        <p:spPr>
          <a:xfrm>
            <a:off x="457200" y="5065776"/>
            <a:ext cx="8229600" cy="837152"/>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2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n-US" sz="2200" b="0" i="0" u="none" strike="noStrike" kern="1200" cap="none" spc="0" normalizeH="0" baseline="0" noProof="0" dirty="0">
                <a:ln>
                  <a:noFill/>
                </a:ln>
                <a:solidFill>
                  <a:srgbClr val="000000"/>
                </a:solidFill>
                <a:effectLst/>
                <a:uLnTx/>
                <a:uFillTx/>
                <a:latin typeface="Calibri"/>
              </a:rPr>
              <a:t> is the population standard deviation,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2200" i="1" dirty="0">
                <a:solidFill>
                  <a:srgbClr val="000000"/>
                </a:solidFill>
                <a:latin typeface="Calibri"/>
              </a:rPr>
              <a:t>n</a:t>
            </a:r>
            <a:r>
              <a:rPr kumimoji="0" lang="en-US" sz="2200" b="0" i="0" u="none" strike="noStrike" kern="1200" cap="none" spc="0" normalizeH="0" baseline="0" noProof="0" dirty="0">
                <a:ln>
                  <a:noFill/>
                </a:ln>
                <a:solidFill>
                  <a:srgbClr val="000000"/>
                </a:solidFill>
                <a:effectLst/>
                <a:uLnTx/>
                <a:uFillTx/>
                <a:latin typeface="Calibri"/>
              </a:rPr>
              <a:t> is the sample size.</a:t>
            </a:r>
            <a:endParaRPr lang="en-IN"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1</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When calculating a margin of error for a confidence interval, round to at least six decimal places to avoid additional rounding errors in the subsequent calculations of the endpoints of the confidence interval.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800" dirty="0"/>
              <a:t>Example 8.1.3: Finding the Margin of Error of a Confidence Interval for a Population Mean (</a:t>
            </a:r>
            <a:r>
              <a:rPr sz="2800" i="1" dirty="0"/>
              <a:t>σ</a:t>
            </a:r>
            <a:r>
              <a:rPr sz="2800" dirty="0"/>
              <a:t> Known)</a:t>
            </a:r>
            <a:r>
              <a:rPr lang="en-US" sz="2800" baseline="-25000" dirty="0"/>
              <a:t>1</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Researchers want to estimate the mean monthly electricity bill in a large urban area using a simple random sample of </a:t>
                </a:r>
                <a:r>
                  <a:rPr sz="2800" dirty="0">
                    <a:latin typeface="Cambria Math"/>
                  </a:rPr>
                  <a:t>100</a:t>
                </a:r>
                <a:r>
                  <a:rPr sz="2800" dirty="0"/>
                  <a:t> households. Assume that the population standard deviation is known to be </a:t>
                </a:r>
                <a14:m>
                  <m:oMath xmlns:m="http://schemas.openxmlformats.org/officeDocument/2006/math">
                    <m:r>
                      <a:rPr>
                        <a:latin typeface="Cambria Math" panose="02040503050406030204" pitchFamily="18" charset="0"/>
                      </a:rPr>
                      <m:t>$15.50</m:t>
                    </m:r>
                  </m:oMath>
                </a14:m>
                <a:r>
                  <a:rPr sz="2800" dirty="0"/>
                  <a:t>. Find the margin of error for a </a:t>
                </a:r>
                <a14:m>
                  <m:oMath xmlns:m="http://schemas.openxmlformats.org/officeDocument/2006/math">
                    <m:r>
                      <a:rPr>
                        <a:latin typeface="Cambria Math" panose="02040503050406030204" pitchFamily="18" charset="0"/>
                      </a:rPr>
                      <m:t>99%</m:t>
                    </m:r>
                  </m:oMath>
                </a14:m>
                <a:r>
                  <a:rPr sz="2800" dirty="0"/>
                  <a:t> confidence interval. Round your answer to two decimal places.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889"/>
                </a:stretch>
              </a:blipFill>
            </p:spPr>
            <p:txBody>
              <a:bodyPr/>
              <a:lstStyle/>
              <a:p>
                <a:r>
                  <a:rPr 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8.1.3: Finding the Margin of Error of a Confidence Interval for a Population Mean (</a:t>
            </a:r>
            <a:r>
              <a:rPr sz="2800" i="1" dirty="0"/>
              <a:t>σ</a:t>
            </a:r>
            <a:r>
              <a:rPr sz="2800" dirty="0"/>
              <a:t> Known)</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sz="2200" b="1" dirty="0"/>
              <a:t>Solution</a:t>
            </a:r>
          </a:p>
          <a:p>
            <a:pPr>
              <a:defRPr sz="2800"/>
            </a:pPr>
            <a:r>
              <a:rPr sz="2200" dirty="0"/>
              <a:t>First, refer to the table of critical</a:t>
            </a:r>
            <a:r>
              <a:rPr lang="en-US" sz="2200" dirty="0"/>
              <a:t> </a:t>
            </a:r>
            <a:r>
              <a:rPr lang="en-US" sz="2200" i="1" dirty="0"/>
              <a:t>z</a:t>
            </a:r>
            <a:r>
              <a:rPr sz="2200" dirty="0"/>
              <a:t>-values to find the critical value for</a:t>
            </a:r>
            <a:br>
              <a:rPr lang="en-US" sz="2200" dirty="0"/>
            </a:br>
            <a:r>
              <a:rPr lang="en-US" sz="2200" i="1" dirty="0"/>
              <a:t>c </a:t>
            </a:r>
            <a:r>
              <a:rPr lang="en-US" sz="2200" dirty="0"/>
              <a:t>=</a:t>
            </a:r>
            <a:r>
              <a:rPr lang="en-US" sz="2200" i="1" dirty="0"/>
              <a:t> </a:t>
            </a:r>
            <a:r>
              <a:rPr lang="en-US" sz="2200" dirty="0"/>
              <a:t>0.99</a:t>
            </a:r>
            <a:r>
              <a:rPr sz="2200" dirty="0"/>
              <a:t>. In the table, we see that for</a:t>
            </a:r>
            <a:r>
              <a:rPr lang="en-US" sz="2200" dirty="0"/>
              <a:t> </a:t>
            </a:r>
            <a:r>
              <a:rPr lang="en-US" sz="2200" i="1" dirty="0"/>
              <a:t>c </a:t>
            </a:r>
            <a:r>
              <a:rPr lang="en-US" sz="2200" dirty="0"/>
              <a:t>=</a:t>
            </a:r>
            <a:r>
              <a:rPr lang="en-US" sz="2200" i="1" dirty="0"/>
              <a:t> </a:t>
            </a:r>
            <a:r>
              <a:rPr lang="en-US" sz="2200" dirty="0"/>
              <a:t>0.99, </a:t>
            </a:r>
            <a:r>
              <a:rPr sz="2200" dirty="0"/>
              <a:t>the critical value is</a:t>
            </a:r>
          </a:p>
        </p:txBody>
      </p:sp>
      <p:pic>
        <p:nvPicPr>
          <p:cNvPr id="7" name="Picture 6" descr="Z sub alpha divided by 2 equals Z sub 0.01 divided by 2 equals Z sub 0.005 equals 2.575.">
            <a:extLst>
              <a:ext uri="{FF2B5EF4-FFF2-40B4-BE49-F238E27FC236}">
                <a16:creationId xmlns:a16="http://schemas.microsoft.com/office/drawing/2014/main" id="{C36F80E7-7775-60AE-34B5-E8A35E9F94A1}"/>
              </a:ext>
            </a:extLst>
          </p:cNvPr>
          <p:cNvPicPr>
            <a:picLocks noChangeAspect="1"/>
          </p:cNvPicPr>
          <p:nvPr/>
        </p:nvPicPr>
        <p:blipFill>
          <a:blip r:embed="rId2"/>
          <a:stretch>
            <a:fillRect/>
          </a:stretch>
        </p:blipFill>
        <p:spPr>
          <a:xfrm>
            <a:off x="533400" y="2209800"/>
            <a:ext cx="3448050" cy="4572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44F432B4-E2E1-D0BF-21A7-FD584864C563}"/>
                  </a:ext>
                </a:extLst>
              </p:cNvPr>
              <p:cNvSpPr txBox="1"/>
              <p:nvPr/>
            </p:nvSpPr>
            <p:spPr>
              <a:xfrm>
                <a:off x="457200" y="2621280"/>
                <a:ext cx="8229600" cy="1107996"/>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population standard deviation is </a:t>
                </a:r>
                <a:r>
                  <a:rPr kumimoji="0" lang="el-GR" sz="22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n-US" sz="2200" b="0" i="0" u="none" strike="noStrike" kern="1200" cap="none" spc="0" normalizeH="0" baseline="0" noProof="0" dirty="0">
                    <a:ln>
                      <a:noFill/>
                    </a:ln>
                    <a:solidFill>
                      <a:srgbClr val="366092"/>
                    </a:solidFill>
                    <a:effectLst/>
                    <a:uLnTx/>
                    <a:uFillTx/>
                    <a:latin typeface="Calibri"/>
                    <a:ea typeface="+mn-ea"/>
                    <a:cs typeface="+mn-cs"/>
                  </a:rPr>
                  <a:t>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=15.50</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and the sample size is </a:t>
                </a:r>
                <a:r>
                  <a:rPr kumimoji="0" lang="en-US" sz="2200" b="0" i="1" u="none" strike="noStrike" kern="1200" cap="none" spc="0" normalizeH="0" baseline="0" noProof="0" dirty="0">
                    <a:ln>
                      <a:noFill/>
                    </a:ln>
                    <a:solidFill>
                      <a:srgbClr val="366092"/>
                    </a:solidFill>
                    <a:effectLst/>
                    <a:uLnTx/>
                    <a:uFillTx/>
                    <a:latin typeface="Calibri"/>
                    <a:ea typeface="+mn-ea"/>
                    <a:cs typeface="+mn-cs"/>
                  </a:rPr>
                  <a:t>n</a:t>
                </a:r>
                <a:r>
                  <a:rPr kumimoji="0" lang="en-US" sz="2200" b="0" i="0" u="none" strike="noStrike" kern="1200" cap="none" spc="0" normalizeH="0" noProof="0" dirty="0">
                    <a:ln>
                      <a:noFill/>
                    </a:ln>
                    <a:solidFill>
                      <a:srgbClr val="366092"/>
                    </a:solidFill>
                    <a:effectLst/>
                    <a:uLnTx/>
                    <a:uFillTx/>
                    <a:latin typeface="Calibri"/>
                    <a:ea typeface="+mn-ea"/>
                    <a:cs typeface="+mn-cs"/>
                  </a:rPr>
                  <a:t>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=100</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Substituting these values into the formula for the margin of error, we get the following.</a:t>
                </a:r>
                <a:endParaRPr lang="en-IN" dirty="0"/>
              </a:p>
            </p:txBody>
          </p:sp>
        </mc:Choice>
        <mc:Fallback xmlns="">
          <p:sp>
            <p:nvSpPr>
              <p:cNvPr id="8" name="TextBox 7">
                <a:extLst>
                  <a:ext uri="{FF2B5EF4-FFF2-40B4-BE49-F238E27FC236}">
                    <a16:creationId xmlns:a16="http://schemas.microsoft.com/office/drawing/2014/main" id="{44F432B4-E2E1-D0BF-21A7-FD584864C563}"/>
                  </a:ext>
                </a:extLst>
              </p:cNvPr>
              <p:cNvSpPr txBox="1">
                <a:spLocks noRot="1" noChangeAspect="1" noMove="1" noResize="1" noEditPoints="1" noAdjustHandles="1" noChangeArrowheads="1" noChangeShapeType="1" noTextEdit="1"/>
              </p:cNvSpPr>
              <p:nvPr/>
            </p:nvSpPr>
            <p:spPr>
              <a:xfrm>
                <a:off x="457200" y="2621280"/>
                <a:ext cx="8229600" cy="1107996"/>
              </a:xfrm>
              <a:prstGeom prst="rect">
                <a:avLst/>
              </a:prstGeom>
              <a:blipFill>
                <a:blip r:embed="rId4"/>
                <a:stretch>
                  <a:fillRect l="-963" t="-3846" b="-9890"/>
                </a:stretch>
              </a:blipFill>
            </p:spPr>
            <p:txBody>
              <a:bodyPr/>
              <a:lstStyle/>
              <a:p>
                <a:r>
                  <a:rPr lang="en-IN">
                    <a:noFill/>
                  </a:rPr>
                  <a:t> </a:t>
                </a:r>
              </a:p>
            </p:txBody>
          </p:sp>
        </mc:Fallback>
      </mc:AlternateContent>
      <p:pic>
        <p:nvPicPr>
          <p:cNvPr id="11" name="Picture 10" descr="E equals Z sub alpha divided by 2 multiplied by sigma divided by the square root of n. Substituting values, E equals 2.575 multiplied by 15.50 divided by the square root of 100, which equals 3.991250.">
            <a:extLst>
              <a:ext uri="{FF2B5EF4-FFF2-40B4-BE49-F238E27FC236}">
                <a16:creationId xmlns:a16="http://schemas.microsoft.com/office/drawing/2014/main" id="{E2627C79-2794-D1B6-073C-89D344F932CE}"/>
              </a:ext>
            </a:extLst>
          </p:cNvPr>
          <p:cNvPicPr>
            <a:picLocks noChangeAspect="1"/>
          </p:cNvPicPr>
          <p:nvPr/>
        </p:nvPicPr>
        <p:blipFill>
          <a:blip r:embed="rId5"/>
          <a:stretch>
            <a:fillRect/>
          </a:stretch>
        </p:blipFill>
        <p:spPr>
          <a:xfrm>
            <a:off x="3981450" y="3474091"/>
            <a:ext cx="2047500" cy="1800000"/>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BD20348-303B-ADE5-B8BE-F6B667AA2588}"/>
                  </a:ext>
                </a:extLst>
              </p:cNvPr>
              <p:cNvSpPr txBox="1"/>
              <p:nvPr/>
            </p:nvSpPr>
            <p:spPr>
              <a:xfrm>
                <a:off x="457200" y="5274091"/>
                <a:ext cx="8229600" cy="769441"/>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Therefore, the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confidence interval for monthly electricity bills in this area will have a margin of error of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$3.99</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4" name="TextBox 3">
                <a:extLst>
                  <a:ext uri="{FF2B5EF4-FFF2-40B4-BE49-F238E27FC236}">
                    <a16:creationId xmlns:a16="http://schemas.microsoft.com/office/drawing/2014/main" id="{1BD20348-303B-ADE5-B8BE-F6B667AA2588}"/>
                  </a:ext>
                </a:extLst>
              </p:cNvPr>
              <p:cNvSpPr txBox="1">
                <a:spLocks noRot="1" noChangeAspect="1" noMove="1" noResize="1" noEditPoints="1" noAdjustHandles="1" noChangeArrowheads="1" noChangeShapeType="1" noTextEdit="1"/>
              </p:cNvSpPr>
              <p:nvPr/>
            </p:nvSpPr>
            <p:spPr>
              <a:xfrm>
                <a:off x="457200" y="5274091"/>
                <a:ext cx="8229600" cy="769441"/>
              </a:xfrm>
              <a:prstGeom prst="rect">
                <a:avLst/>
              </a:prstGeom>
              <a:blipFill>
                <a:blip r:embed="rId6"/>
                <a:stretch>
                  <a:fillRect l="-963" t="-5556" b="-15873"/>
                </a:stretch>
              </a:blipFill>
            </p:spPr>
            <p:txBody>
              <a:bodyPr/>
              <a:lstStyle/>
              <a:p>
                <a:r>
                  <a:rPr lang="en-IN">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Confidence Interval for a Population Mean</a:t>
            </a:r>
          </a:p>
        </p:txBody>
      </p:sp>
      <p:sp>
        <p:nvSpPr>
          <p:cNvPr id="3" name="Text Placeholder 2"/>
          <p:cNvSpPr>
            <a:spLocks noGrp="1"/>
          </p:cNvSpPr>
          <p:nvPr>
            <p:ph type="body" sz="quarter" idx="10"/>
          </p:nvPr>
        </p:nvSpPr>
        <p:spPr>
          <a:xfrm>
            <a:off x="457200" y="1082078"/>
            <a:ext cx="8229600" cy="3794722"/>
          </a:xfrm>
        </p:spPr>
        <p:txBody>
          <a:bodyPr>
            <a:normAutofit/>
          </a:bodyPr>
          <a:lstStyle/>
          <a:p>
            <a:r>
              <a:rPr sz="2800" dirty="0"/>
              <a:t>The confidence interval for a population mean is given by</a:t>
            </a:r>
          </a:p>
          <a:p>
            <a:endParaRPr sz="2800" dirty="0"/>
          </a:p>
        </p:txBody>
      </p:sp>
      <p:pic>
        <p:nvPicPr>
          <p:cNvPr id="6" name="Picture 5" descr="x bar minus E is less than mu, which is less than x bar plus E, or the interval is represented as open parenthesis x bar minus E, comma x bar plus E, close parenthesis.">
            <a:extLst>
              <a:ext uri="{FF2B5EF4-FFF2-40B4-BE49-F238E27FC236}">
                <a16:creationId xmlns:a16="http://schemas.microsoft.com/office/drawing/2014/main" id="{34EC544B-2E1F-9442-126A-4344A7A90C5C}"/>
              </a:ext>
            </a:extLst>
          </p:cNvPr>
          <p:cNvPicPr>
            <a:picLocks noChangeAspect="1"/>
          </p:cNvPicPr>
          <p:nvPr/>
        </p:nvPicPr>
        <p:blipFill>
          <a:blip r:embed="rId2"/>
          <a:stretch>
            <a:fillRect/>
          </a:stretch>
        </p:blipFill>
        <p:spPr>
          <a:xfrm>
            <a:off x="3375919" y="1992888"/>
            <a:ext cx="2392162" cy="1584000"/>
          </a:xfrm>
          <a:prstGeom prst="rect">
            <a:avLst/>
          </a:prstGeom>
        </p:spPr>
      </p:pic>
      <p:pic>
        <p:nvPicPr>
          <p:cNvPr id="8" name="Picture 7" descr="where x bar is the sample mean, which is the point estimate">
            <a:extLst>
              <a:ext uri="{FF2B5EF4-FFF2-40B4-BE49-F238E27FC236}">
                <a16:creationId xmlns:a16="http://schemas.microsoft.com/office/drawing/2014/main" id="{C9F9F3C6-2FEB-A4BF-0D48-289938A76F99}"/>
              </a:ext>
            </a:extLst>
          </p:cNvPr>
          <p:cNvPicPr>
            <a:picLocks noChangeAspect="1"/>
          </p:cNvPicPr>
          <p:nvPr/>
        </p:nvPicPr>
        <p:blipFill>
          <a:blip r:embed="rId3"/>
          <a:stretch>
            <a:fillRect/>
          </a:stretch>
        </p:blipFill>
        <p:spPr>
          <a:xfrm>
            <a:off x="533400" y="3723620"/>
            <a:ext cx="7474737" cy="360000"/>
          </a:xfrm>
          <a:prstGeom prst="rect">
            <a:avLst/>
          </a:prstGeom>
        </p:spPr>
      </p:pic>
      <p:sp>
        <p:nvSpPr>
          <p:cNvPr id="4" name="TextBox 3">
            <a:extLst>
              <a:ext uri="{FF2B5EF4-FFF2-40B4-BE49-F238E27FC236}">
                <a16:creationId xmlns:a16="http://schemas.microsoft.com/office/drawing/2014/main" id="{A88E2027-F5F2-BF11-5BCF-F52DBE1843AE}"/>
              </a:ext>
            </a:extLst>
          </p:cNvPr>
          <p:cNvSpPr txBox="1"/>
          <p:nvPr/>
        </p:nvSpPr>
        <p:spPr>
          <a:xfrm>
            <a:off x="457200" y="4038600"/>
            <a:ext cx="7924800" cy="50400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for the population mean, and</a:t>
            </a:r>
            <a:r>
              <a:rPr kumimoji="0" lang="en-IN" sz="2800" b="0" i="0" u="none" strike="noStrike" kern="1200" cap="none" spc="0" normalizeH="0" noProof="0" dirty="0">
                <a:ln>
                  <a:noFill/>
                </a:ln>
                <a:solidFill>
                  <a:srgbClr val="000000"/>
                </a:solidFill>
                <a:effectLst/>
                <a:uLnTx/>
                <a:uFillTx/>
                <a:latin typeface="Calibri"/>
                <a:ea typeface="+mn-ea"/>
                <a:cs typeface="+mn-cs"/>
              </a:rPr>
              <a:t> </a:t>
            </a:r>
            <a:r>
              <a:rPr kumimoji="0" lang="en-IN" sz="2800" b="0" i="1" u="none" strike="noStrike" kern="1200" cap="none" spc="0" normalizeH="0" noProof="0" dirty="0">
                <a:ln>
                  <a:noFill/>
                </a:ln>
                <a:solidFill>
                  <a:srgbClr val="000000"/>
                </a:solidFill>
                <a:effectLst/>
                <a:uLnTx/>
                <a:uFillTx/>
                <a:latin typeface="Calibri"/>
                <a:ea typeface="+mn-ea"/>
                <a:cs typeface="+mn-cs"/>
              </a:rPr>
              <a:t>E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margin of error.</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dirty="0"/>
              <a:t>Round the endpoints of a confidence interval for a population mean as follows:</a:t>
            </a:r>
          </a:p>
          <a:p>
            <a:pPr marL="514350" indent="-514350">
              <a:buFont typeface="+mj-lt"/>
              <a:buChar char="•"/>
              <a:defRPr sz="2800"/>
            </a:pPr>
            <a:r>
              <a:rPr dirty="0"/>
              <a:t>​</a:t>
            </a:r>
            <a:r>
              <a:rPr sz="2800" dirty="0"/>
              <a:t>If sample data are given, round to one more decimal place than the largest number of decimal places in the given data.</a:t>
            </a:r>
          </a:p>
          <a:p>
            <a:pPr marL="514350" indent="-514350">
              <a:buFont typeface="+mj-lt"/>
              <a:buChar char="•"/>
              <a:defRPr sz="2800"/>
            </a:pPr>
            <a:r>
              <a:rPr dirty="0"/>
              <a:t>​</a:t>
            </a:r>
            <a:r>
              <a:rPr sz="2800" dirty="0"/>
              <a:t>If statistics are given, round to the same number of decimal places as given in the standard deviation or variance.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8.1.4: Constructing a Confidence Interval for a Population Mean (</a:t>
            </a:r>
            <a:r>
              <a:rPr i="1" dirty="0"/>
              <a:t>σ</a:t>
            </a:r>
            <a:r>
              <a:rPr dirty="0"/>
              <a:t> Known)</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To estimate the number of calls to expect at a new mental health hotline, volunteers contact a random sample of </a:t>
                </a:r>
                <a:r>
                  <a:rPr sz="2800" dirty="0">
                    <a:latin typeface="Cambria Math"/>
                  </a:rPr>
                  <a:t>35</a:t>
                </a:r>
                <a:r>
                  <a:rPr sz="2800" dirty="0"/>
                  <a:t> similar hotlines across the nation and find that the sample mean is </a:t>
                </a:r>
                <a:r>
                  <a:rPr sz="2800" dirty="0">
                    <a:latin typeface="Cambria Math"/>
                  </a:rPr>
                  <a:t>42.0</a:t>
                </a:r>
                <a:r>
                  <a:rPr sz="2800" dirty="0"/>
                  <a:t> calls per month. Construct a </a:t>
                </a:r>
                <a14:m>
                  <m:oMath xmlns:m="http://schemas.openxmlformats.org/officeDocument/2006/math">
                    <m:r>
                      <a:rPr>
                        <a:latin typeface="Cambria Math" panose="02040503050406030204" pitchFamily="18" charset="0"/>
                      </a:rPr>
                      <m:t>95%</m:t>
                    </m:r>
                  </m:oMath>
                </a14:m>
                <a:r>
                  <a:rPr sz="2800" dirty="0"/>
                  <a:t> confidence interval for the mean number of calls per month. Assume that the population standard deviation is known to be </a:t>
                </a:r>
                <a:r>
                  <a:rPr sz="2800" dirty="0">
                    <a:latin typeface="Cambria Math"/>
                  </a:rPr>
                  <a:t>6.5</a:t>
                </a:r>
                <a:r>
                  <a:rPr sz="2800" dirty="0"/>
                  <a:t> calls per month.</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222"/>
                </a:stretch>
              </a:blipFill>
            </p:spPr>
            <p:txBody>
              <a:bodyPr/>
              <a:lstStyle/>
              <a:p>
                <a:r>
                  <a:rPr lang="en-US">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8.1.4: Constructing a Confidence Interval for a Population Mean (</a:t>
            </a:r>
            <a:r>
              <a:rPr i="1" dirty="0"/>
              <a:t>σ</a:t>
            </a:r>
            <a:r>
              <a:rPr dirty="0"/>
              <a:t> Known)</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Find the point estimate.</a:t>
            </a:r>
          </a:p>
          <a:p>
            <a:r>
              <a:rPr sz="2800" dirty="0"/>
              <a:t>The point estimate for a population mean is the sample mean. In this example, the sample mean is given to us as </a:t>
            </a:r>
            <a:r>
              <a:rPr sz="2800" dirty="0">
                <a:latin typeface="Cambria Math"/>
              </a:rPr>
              <a:t>42.0</a:t>
            </a:r>
            <a:r>
              <a:rPr sz="2800" dirty="0"/>
              <a:t> calls per month.</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8.1.4: Constructing a Confidence Interval for a Population Mean (</a:t>
            </a:r>
            <a:r>
              <a:rPr i="1" dirty="0"/>
              <a:t>σ</a:t>
            </a:r>
            <a:r>
              <a:rPr dirty="0"/>
              <a:t> Known)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400" dirty="0"/>
              <a:t>Step 2: Find the margin of error.</a:t>
            </a:r>
          </a:p>
          <a:p>
            <a:pPr>
              <a:defRPr sz="2800"/>
            </a:pPr>
            <a:r>
              <a:rPr sz="2400" dirty="0"/>
              <a:t>The margin of error must be calculated using the formula for population means with</a:t>
            </a:r>
            <a:r>
              <a:rPr lang="en-US" sz="2400" dirty="0"/>
              <a:t> </a:t>
            </a:r>
            <a:r>
              <a:rPr lang="el-GR" sz="2400" i="1" dirty="0">
                <a:latin typeface="Calibri" panose="020F0502020204030204" pitchFamily="34" charset="0"/>
                <a:ea typeface="Calibri" panose="020F0502020204030204" pitchFamily="34" charset="0"/>
                <a:cs typeface="Calibri" panose="020F0502020204030204" pitchFamily="34" charset="0"/>
              </a:rPr>
              <a:t>σ</a:t>
            </a:r>
            <a:r>
              <a:rPr sz="2400" dirty="0"/>
              <a:t> known. To calculate the margin of error, refer to the table of critical </a:t>
            </a:r>
            <a:r>
              <a:rPr lang="en-US" sz="2400" i="1" dirty="0"/>
              <a:t>z</a:t>
            </a:r>
            <a:r>
              <a:rPr sz="2400" dirty="0"/>
              <a:t>-values to find the critical</a:t>
            </a:r>
          </a:p>
        </p:txBody>
      </p:sp>
      <p:pic>
        <p:nvPicPr>
          <p:cNvPr id="9" name="Picture 8" descr="The value for c equals 0.95. Note that z sub alpha divided by 2 equals 1.96 is the critical value.">
            <a:extLst>
              <a:ext uri="{FF2B5EF4-FFF2-40B4-BE49-F238E27FC236}">
                <a16:creationId xmlns:a16="http://schemas.microsoft.com/office/drawing/2014/main" id="{E855F665-3337-199F-7D57-F22D7A205EF4}"/>
              </a:ext>
            </a:extLst>
          </p:cNvPr>
          <p:cNvPicPr>
            <a:picLocks noChangeAspect="1"/>
          </p:cNvPicPr>
          <p:nvPr/>
        </p:nvPicPr>
        <p:blipFill>
          <a:blip r:embed="rId2"/>
          <a:stretch>
            <a:fillRect/>
          </a:stretch>
        </p:blipFill>
        <p:spPr>
          <a:xfrm>
            <a:off x="573925" y="2654300"/>
            <a:ext cx="7299000" cy="432000"/>
          </a:xfrm>
          <a:prstGeom prst="rect">
            <a:avLst/>
          </a:prstGeom>
        </p:spPr>
      </p:pic>
      <p:sp>
        <p:nvSpPr>
          <p:cNvPr id="4" name="TextBox 3">
            <a:extLst>
              <a:ext uri="{FF2B5EF4-FFF2-40B4-BE49-F238E27FC236}">
                <a16:creationId xmlns:a16="http://schemas.microsoft.com/office/drawing/2014/main" id="{13FE7E57-DA6D-E007-109A-529E063FDE8A}"/>
              </a:ext>
            </a:extLst>
          </p:cNvPr>
          <p:cNvSpPr txBox="1"/>
          <p:nvPr/>
        </p:nvSpPr>
        <p:spPr>
          <a:xfrm>
            <a:off x="457200" y="2981325"/>
            <a:ext cx="8229600" cy="1200329"/>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population standard deviation is σ</a:t>
            </a:r>
            <a:r>
              <a:rPr kumimoji="0" lang="en-US" sz="24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400" b="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6.5,</a:t>
            </a:r>
            <a:r>
              <a:rPr kumimoji="0" lang="en-US" sz="24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400" b="0" i="0" u="none" strike="noStrike" kern="1200" cap="none" spc="0" normalizeH="0" baseline="0" noProof="0" dirty="0">
                <a:ln>
                  <a:noFill/>
                </a:ln>
                <a:solidFill>
                  <a:srgbClr val="366092"/>
                </a:solidFill>
                <a:effectLst/>
                <a:uLnTx/>
                <a:uFillTx/>
                <a:latin typeface="Calibri"/>
                <a:ea typeface="+mn-ea"/>
                <a:cs typeface="+mn-cs"/>
              </a:rPr>
              <a:t>and the sample size is </a:t>
            </a:r>
            <a:r>
              <a:rPr lang="en-US" sz="2400" i="1" dirty="0">
                <a:solidFill>
                  <a:srgbClr val="366092"/>
                </a:solidFill>
                <a:latin typeface="Calibri"/>
              </a:rPr>
              <a:t>n </a:t>
            </a:r>
            <a:r>
              <a:rPr lang="en-US" sz="2400" dirty="0">
                <a:solidFill>
                  <a:srgbClr val="366092"/>
                </a:solidFill>
                <a:latin typeface="Calibri"/>
              </a:rPr>
              <a:t>= 35. </a:t>
            </a:r>
            <a:r>
              <a:rPr kumimoji="0" lang="en-US" sz="2400" b="0" i="0" u="none" strike="noStrike" kern="1200" cap="none" spc="0" normalizeH="0" baseline="0" noProof="0" dirty="0">
                <a:ln>
                  <a:noFill/>
                </a:ln>
                <a:solidFill>
                  <a:srgbClr val="366092"/>
                </a:solidFill>
                <a:effectLst/>
                <a:uLnTx/>
                <a:uFillTx/>
                <a:latin typeface="Calibri"/>
                <a:ea typeface="+mn-ea"/>
                <a:cs typeface="+mn-cs"/>
              </a:rPr>
              <a:t>Substituting these values into the formula for the margin of error, we get the following.</a:t>
            </a:r>
            <a:endParaRPr lang="en-IN" dirty="0"/>
          </a:p>
        </p:txBody>
      </p:sp>
      <p:pic>
        <p:nvPicPr>
          <p:cNvPr id="12" name="Picture 11" descr="E equals z sub alpha divided by 2 multiplied by sigma divided by the square root of n. Substituting values, E equals 1.96 multiplied by 6.5 divided by the square root of 35, which is approximately equal to 2.153453.">
            <a:extLst>
              <a:ext uri="{FF2B5EF4-FFF2-40B4-BE49-F238E27FC236}">
                <a16:creationId xmlns:a16="http://schemas.microsoft.com/office/drawing/2014/main" id="{253142AB-FC7B-9563-41FA-80733574014F}"/>
              </a:ext>
            </a:extLst>
          </p:cNvPr>
          <p:cNvPicPr>
            <a:picLocks noChangeAspect="1"/>
          </p:cNvPicPr>
          <p:nvPr/>
        </p:nvPicPr>
        <p:blipFill>
          <a:blip r:embed="rId3"/>
          <a:stretch>
            <a:fillRect/>
          </a:stretch>
        </p:blipFill>
        <p:spPr>
          <a:xfrm>
            <a:off x="3672000" y="4179892"/>
            <a:ext cx="1800000" cy="1800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8.1.4: Constructing a Confidence Interval for a Population Mean (</a:t>
            </a:r>
            <a:r>
              <a:rPr i="1" dirty="0"/>
              <a:t>σ</a:t>
            </a:r>
            <a:r>
              <a:rPr dirty="0"/>
              <a:t> Known)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lang="en-US" sz="2400" dirty="0"/>
              <a:t>Step 3: Subtract the margin of error from and add the margin of error to the point estimate.</a:t>
            </a:r>
            <a:endParaRPr sz="2400" dirty="0"/>
          </a:p>
        </p:txBody>
      </p:sp>
      <p:pic>
        <p:nvPicPr>
          <p:cNvPr id="5" name="Picture 4" descr="Lower endpoint is represented as x-bar minus E, which equals 42.0 minus 2.153453, approximately equal to 39.8 calls per month.">
            <a:extLst>
              <a:ext uri="{FF2B5EF4-FFF2-40B4-BE49-F238E27FC236}">
                <a16:creationId xmlns:a16="http://schemas.microsoft.com/office/drawing/2014/main" id="{541ACA03-6076-BDFF-2649-D856B6B4592C}"/>
              </a:ext>
            </a:extLst>
          </p:cNvPr>
          <p:cNvPicPr>
            <a:picLocks noChangeAspect="1"/>
          </p:cNvPicPr>
          <p:nvPr/>
        </p:nvPicPr>
        <p:blipFill>
          <a:blip r:embed="rId2"/>
          <a:stretch>
            <a:fillRect/>
          </a:stretch>
        </p:blipFill>
        <p:spPr>
          <a:xfrm>
            <a:off x="1826667" y="2119865"/>
            <a:ext cx="5715000" cy="820379"/>
          </a:xfrm>
          <a:prstGeom prst="rect">
            <a:avLst/>
          </a:prstGeom>
        </p:spPr>
      </p:pic>
      <p:pic>
        <p:nvPicPr>
          <p:cNvPr id="10" name="Picture 9" descr="Upper endpoint is represented as x-bar plus E, which equals 42.0 plus 2.153453, approximately equal to 44.2 calls per month.">
            <a:extLst>
              <a:ext uri="{FF2B5EF4-FFF2-40B4-BE49-F238E27FC236}">
                <a16:creationId xmlns:a16="http://schemas.microsoft.com/office/drawing/2014/main" id="{978D1641-CE45-AF5F-F29D-BF5B17A45B5F}"/>
              </a:ext>
            </a:extLst>
          </p:cNvPr>
          <p:cNvPicPr>
            <a:picLocks noChangeAspect="1"/>
          </p:cNvPicPr>
          <p:nvPr/>
        </p:nvPicPr>
        <p:blipFill>
          <a:blip r:embed="rId3"/>
          <a:stretch>
            <a:fillRect/>
          </a:stretch>
        </p:blipFill>
        <p:spPr>
          <a:xfrm>
            <a:off x="1826667" y="3116681"/>
            <a:ext cx="5510329" cy="792277"/>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66A55DD-812D-9BF2-F39B-C449E5660C46}"/>
                  </a:ext>
                </a:extLst>
              </p:cNvPr>
              <p:cNvSpPr txBox="1"/>
              <p:nvPr/>
            </p:nvSpPr>
            <p:spPr>
              <a:xfrm>
                <a:off x="457200" y="4030822"/>
                <a:ext cx="8229600" cy="1569660"/>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Therefore, the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400" b="0" i="0" u="none" strike="noStrike" kern="1200" cap="none" spc="0" normalizeH="0" baseline="0" noProof="0" dirty="0">
                    <a:ln>
                      <a:noFill/>
                    </a:ln>
                    <a:solidFill>
                      <a:srgbClr val="366092"/>
                    </a:solidFill>
                    <a:effectLst/>
                    <a:uLnTx/>
                    <a:uFillTx/>
                    <a:latin typeface="Calibri"/>
                  </a:rPr>
                  <a:t> confidence interval ranges from </a:t>
                </a:r>
                <a:r>
                  <a:rPr kumimoji="0" lang="en-US" sz="2400" b="0" i="0" u="none" strike="noStrike" kern="1200" cap="none" spc="0" normalizeH="0" baseline="0" noProof="0" dirty="0">
                    <a:ln>
                      <a:noFill/>
                    </a:ln>
                    <a:solidFill>
                      <a:srgbClr val="366092"/>
                    </a:solidFill>
                    <a:effectLst/>
                    <a:uLnTx/>
                    <a:uFillTx/>
                    <a:latin typeface="Cambria Math"/>
                  </a:rPr>
                  <a:t>39.8</a:t>
                </a:r>
                <a:r>
                  <a:rPr kumimoji="0" lang="en-US" sz="2400" b="0" i="0" u="none" strike="noStrike" kern="1200" cap="none" spc="0" normalizeH="0" baseline="0" noProof="0" dirty="0">
                    <a:ln>
                      <a:noFill/>
                    </a:ln>
                    <a:solidFill>
                      <a:srgbClr val="366092"/>
                    </a:solidFill>
                    <a:effectLst/>
                    <a:uLnTx/>
                    <a:uFillTx/>
                    <a:latin typeface="Calibri"/>
                  </a:rPr>
                  <a:t> to </a:t>
                </a:r>
                <a:r>
                  <a:rPr kumimoji="0" lang="en-US" sz="2400" b="0" i="0" u="none" strike="noStrike" kern="1200" cap="none" spc="0" normalizeH="0" baseline="0" noProof="0" dirty="0">
                    <a:ln>
                      <a:noFill/>
                    </a:ln>
                    <a:solidFill>
                      <a:srgbClr val="366092"/>
                    </a:solidFill>
                    <a:effectLst/>
                    <a:uLnTx/>
                    <a:uFillTx/>
                    <a:latin typeface="Cambria Math"/>
                  </a:rPr>
                  <a:t>44.2</a:t>
                </a:r>
                <a:r>
                  <a:rPr kumimoji="0" lang="en-US" sz="2400" b="0" i="0" u="none" strike="noStrike" kern="1200" cap="none" spc="0" normalizeH="0" baseline="0" noProof="0" dirty="0">
                    <a:ln>
                      <a:noFill/>
                    </a:ln>
                    <a:solidFill>
                      <a:srgbClr val="366092"/>
                    </a:solidFill>
                    <a:effectLst/>
                    <a:uLnTx/>
                    <a:uFillTx/>
                    <a:latin typeface="Calibri"/>
                  </a:rPr>
                  <a:t> calls per month. The confidence interval can be written mathematically using either inequality symbols or interval notation, as shown below.</a:t>
                </a:r>
                <a:endParaRPr lang="en-IN" sz="2400" dirty="0"/>
              </a:p>
            </p:txBody>
          </p:sp>
        </mc:Choice>
        <mc:Fallback xmlns="">
          <p:sp>
            <p:nvSpPr>
              <p:cNvPr id="7" name="TextBox 6">
                <a:extLst>
                  <a:ext uri="{FF2B5EF4-FFF2-40B4-BE49-F238E27FC236}">
                    <a16:creationId xmlns:a16="http://schemas.microsoft.com/office/drawing/2014/main" id="{F66A55DD-812D-9BF2-F39B-C449E5660C46}"/>
                  </a:ext>
                </a:extLst>
              </p:cNvPr>
              <p:cNvSpPr txBox="1">
                <a:spLocks noRot="1" noChangeAspect="1" noMove="1" noResize="1" noEditPoints="1" noAdjustHandles="1" noChangeArrowheads="1" noChangeShapeType="1" noTextEdit="1"/>
              </p:cNvSpPr>
              <p:nvPr/>
            </p:nvSpPr>
            <p:spPr>
              <a:xfrm>
                <a:off x="457200" y="4030822"/>
                <a:ext cx="8229600" cy="1569660"/>
              </a:xfrm>
              <a:prstGeom prst="rect">
                <a:avLst/>
              </a:prstGeom>
              <a:blipFill>
                <a:blip r:embed="rId4"/>
                <a:stretch>
                  <a:fillRect l="-1111" t="-3876" r="-1111" b="-7752"/>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2</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pPr marL="457200" indent="-457200">
              <a:buFont typeface="Arial" panose="020B0604020202020204" pitchFamily="34" charset="0"/>
              <a:buChar char="•"/>
            </a:pPr>
            <a:r>
              <a:rPr sz="2800" dirty="0"/>
              <a:t>An </a:t>
            </a:r>
            <a:r>
              <a:rPr sz="2800" b="1" dirty="0"/>
              <a:t>unbiased estimator</a:t>
            </a:r>
            <a:r>
              <a:rPr sz="2800" dirty="0"/>
              <a:t> is a point estimate that does not consistently underestimate or overestimate the population parameter.</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AC7CD-52B5-2A43-FCD8-8128BC1EA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9B9D9-0A34-E177-5725-B5D8B722577D}"/>
              </a:ext>
            </a:extLst>
          </p:cNvPr>
          <p:cNvSpPr>
            <a:spLocks noGrp="1"/>
          </p:cNvSpPr>
          <p:nvPr>
            <p:ph type="title"/>
          </p:nvPr>
        </p:nvSpPr>
        <p:spPr/>
        <p:txBody>
          <a:bodyPr>
            <a:normAutofit/>
          </a:bodyPr>
          <a:lstStyle/>
          <a:p>
            <a:pPr>
              <a:defRPr sz="3200"/>
            </a:pPr>
            <a:r>
              <a:rPr dirty="0"/>
              <a:t>Example 8.1.4: Constructing a Confidence Interval for a Population Mean (</a:t>
            </a:r>
            <a:r>
              <a:rPr i="1" dirty="0"/>
              <a:t>σ</a:t>
            </a:r>
            <a:r>
              <a:rPr dirty="0"/>
              <a:t> Known)</a:t>
            </a:r>
            <a:r>
              <a:rPr lang="en-US" baseline="-25000" dirty="0"/>
              <a:t>5</a:t>
            </a:r>
            <a:endParaRPr dirty="0"/>
          </a:p>
        </p:txBody>
      </p:sp>
      <p:pic>
        <p:nvPicPr>
          <p:cNvPr id="5" name="Picture 4" descr="The image shows two representations of a confidence interval. The first representation states that 39.8 is less than mu, which is less than 44.2. The second representation expresses the same interval using parentheses as (39.8, 44.2).">
            <a:extLst>
              <a:ext uri="{FF2B5EF4-FFF2-40B4-BE49-F238E27FC236}">
                <a16:creationId xmlns:a16="http://schemas.microsoft.com/office/drawing/2014/main" id="{FC49A705-E574-C41A-4BA8-A4BBCB94762D}"/>
              </a:ext>
            </a:extLst>
          </p:cNvPr>
          <p:cNvPicPr>
            <a:picLocks noChangeAspect="1"/>
          </p:cNvPicPr>
          <p:nvPr/>
        </p:nvPicPr>
        <p:blipFill>
          <a:blip r:embed="rId2"/>
          <a:stretch>
            <a:fillRect/>
          </a:stretch>
        </p:blipFill>
        <p:spPr>
          <a:xfrm>
            <a:off x="3537796" y="1343400"/>
            <a:ext cx="2068408" cy="1476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7702F4D-EDB7-2A33-5860-EF644F173AA2}"/>
                  </a:ext>
                </a:extLst>
              </p:cNvPr>
              <p:cNvSpPr txBox="1"/>
              <p:nvPr/>
            </p:nvSpPr>
            <p:spPr>
              <a:xfrm>
                <a:off x="457200" y="2819400"/>
                <a:ext cx="8229600" cy="1569660"/>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The interpretation of our confidence interval is that we are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400" b="0" i="0" u="none" strike="noStrike" kern="1200" cap="none" spc="0" normalizeH="0" baseline="0" noProof="0" dirty="0">
                    <a:ln>
                      <a:noFill/>
                    </a:ln>
                    <a:solidFill>
                      <a:srgbClr val="366092"/>
                    </a:solidFill>
                    <a:effectLst/>
                    <a:uLnTx/>
                    <a:uFillTx/>
                    <a:latin typeface="Calibri"/>
                  </a:rPr>
                  <a:t> confident that the true population mean for the numbers of calls to mental health hotlines across the nation is between </a:t>
                </a:r>
                <a:r>
                  <a:rPr kumimoji="0" lang="en-US" sz="2400" b="0" i="0" u="none" strike="noStrike" kern="1200" cap="none" spc="0" normalizeH="0" baseline="0" noProof="0" dirty="0">
                    <a:ln>
                      <a:noFill/>
                    </a:ln>
                    <a:solidFill>
                      <a:srgbClr val="366092"/>
                    </a:solidFill>
                    <a:effectLst/>
                    <a:uLnTx/>
                    <a:uFillTx/>
                    <a:latin typeface="Cambria Math"/>
                  </a:rPr>
                  <a:t>39.8</a:t>
                </a:r>
                <a:r>
                  <a:rPr kumimoji="0" lang="en-US" sz="2400" b="0" i="0" u="none" strike="noStrike" kern="1200" cap="none" spc="0" normalizeH="0" baseline="0" noProof="0" dirty="0">
                    <a:ln>
                      <a:noFill/>
                    </a:ln>
                    <a:solidFill>
                      <a:srgbClr val="366092"/>
                    </a:solidFill>
                    <a:effectLst/>
                    <a:uLnTx/>
                    <a:uFillTx/>
                    <a:latin typeface="Calibri"/>
                  </a:rPr>
                  <a:t> and </a:t>
                </a:r>
                <a:r>
                  <a:rPr kumimoji="0" lang="en-US" sz="2400" b="0" i="0" u="none" strike="noStrike" kern="1200" cap="none" spc="0" normalizeH="0" baseline="0" noProof="0" dirty="0">
                    <a:ln>
                      <a:noFill/>
                    </a:ln>
                    <a:solidFill>
                      <a:srgbClr val="366092"/>
                    </a:solidFill>
                    <a:effectLst/>
                    <a:uLnTx/>
                    <a:uFillTx/>
                    <a:latin typeface="Cambria Math"/>
                  </a:rPr>
                  <a:t>44.2</a:t>
                </a:r>
                <a:r>
                  <a:rPr kumimoji="0" lang="en-US" sz="2400" b="0" i="0" u="none" strike="noStrike" kern="1200" cap="none" spc="0" normalizeH="0" baseline="0" noProof="0" dirty="0">
                    <a:ln>
                      <a:noFill/>
                    </a:ln>
                    <a:solidFill>
                      <a:srgbClr val="366092"/>
                    </a:solidFill>
                    <a:effectLst/>
                    <a:uLnTx/>
                    <a:uFillTx/>
                    <a:latin typeface="Calibri"/>
                  </a:rPr>
                  <a:t> calls per month.</a:t>
                </a:r>
                <a:endParaRPr lang="en-IN" sz="2400" dirty="0"/>
              </a:p>
            </p:txBody>
          </p:sp>
        </mc:Choice>
        <mc:Fallback xmlns="">
          <p:sp>
            <p:nvSpPr>
              <p:cNvPr id="6" name="TextBox 5">
                <a:extLst>
                  <a:ext uri="{FF2B5EF4-FFF2-40B4-BE49-F238E27FC236}">
                    <a16:creationId xmlns:a16="http://schemas.microsoft.com/office/drawing/2014/main" id="{37702F4D-EDB7-2A33-5860-EF644F173AA2}"/>
                  </a:ext>
                </a:extLst>
              </p:cNvPr>
              <p:cNvSpPr txBox="1">
                <a:spLocks noRot="1" noChangeAspect="1" noMove="1" noResize="1" noEditPoints="1" noAdjustHandles="1" noChangeArrowheads="1" noChangeShapeType="1" noTextEdit="1"/>
              </p:cNvSpPr>
              <p:nvPr/>
            </p:nvSpPr>
            <p:spPr>
              <a:xfrm>
                <a:off x="457200" y="2819400"/>
                <a:ext cx="8229600" cy="1569660"/>
              </a:xfrm>
              <a:prstGeom prst="rect">
                <a:avLst/>
              </a:prstGeom>
              <a:blipFill>
                <a:blip r:embed="rId3"/>
                <a:stretch>
                  <a:fillRect l="-1111" t="-3113" r="-1407" b="-7782"/>
                </a:stretch>
              </a:blipFill>
            </p:spPr>
            <p:txBody>
              <a:bodyPr/>
              <a:lstStyle/>
              <a:p>
                <a:r>
                  <a:rPr lang="en-IN">
                    <a:noFill/>
                  </a:rPr>
                  <a:t> </a:t>
                </a:r>
              </a:p>
            </p:txBody>
          </p:sp>
        </mc:Fallback>
      </mc:AlternateContent>
    </p:spTree>
    <p:extLst>
      <p:ext uri="{BB962C8B-B14F-4D97-AF65-F5344CB8AC3E}">
        <p14:creationId xmlns:p14="http://schemas.microsoft.com/office/powerpoint/2010/main" val="1934327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8.1.5: Constructing a Confidence Interval for a Population Mean (</a:t>
            </a:r>
            <a:r>
              <a:rPr i="1" dirty="0"/>
              <a:t>σ</a:t>
            </a:r>
            <a:r>
              <a:rPr dirty="0"/>
              <a:t> Known)</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large greenhouse production wants to estimate the average number of days it takes for a hydrangea seed to germinate. For a randomly selected sample of </a:t>
                </a:r>
                <a:r>
                  <a:rPr sz="2800" dirty="0">
                    <a:latin typeface="Cambria Math"/>
                  </a:rPr>
                  <a:t>125</a:t>
                </a:r>
                <a:r>
                  <a:rPr sz="2800" dirty="0"/>
                  <a:t> seeds, the sample mean is found to be </a:t>
                </a:r>
                <a:r>
                  <a:rPr sz="2800" dirty="0">
                    <a:latin typeface="Cambria Math"/>
                  </a:rPr>
                  <a:t>13.9</a:t>
                </a:r>
                <a:r>
                  <a:rPr sz="2800" dirty="0"/>
                  <a:t> days. Assuming a standard deviation of </a:t>
                </a:r>
                <a:r>
                  <a:rPr sz="2800" dirty="0">
                    <a:latin typeface="Cambria Math"/>
                  </a:rPr>
                  <a:t>1.4</a:t>
                </a:r>
                <a:r>
                  <a:rPr sz="2800" dirty="0"/>
                  <a:t>, create a </a:t>
                </a:r>
                <a14:m>
                  <m:oMath xmlns:m="http://schemas.openxmlformats.org/officeDocument/2006/math">
                    <m:r>
                      <a:rPr>
                        <a:latin typeface="Cambria Math" panose="02040503050406030204" pitchFamily="18" charset="0"/>
                      </a:rPr>
                      <m:t>90%</m:t>
                    </m:r>
                  </m:oMath>
                </a14:m>
                <a:r>
                  <a:rPr sz="2800" dirty="0"/>
                  <a:t> confidence interval for the average number of days it takes for all hydrangea seeds to germinate.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444"/>
                </a:stretch>
              </a:blipFill>
            </p:spPr>
            <p:txBody>
              <a:bodyPr/>
              <a:lstStyle/>
              <a:p>
                <a:r>
                  <a:rPr lang="en-US">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8.1.5: Constructing a Confidence Interval for a Population Mean (</a:t>
            </a:r>
            <a:r>
              <a:rPr i="1" dirty="0"/>
              <a:t>σ</a:t>
            </a:r>
            <a:r>
              <a:rPr dirty="0"/>
              <a:t> Known)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Find the point estimate.</a:t>
            </a:r>
          </a:p>
          <a:p>
            <a:r>
              <a:rPr sz="2800" dirty="0"/>
              <a:t>The point estimate for the population mean is the sample mean, which we are told is </a:t>
            </a:r>
            <a:r>
              <a:rPr sz="2800" dirty="0">
                <a:latin typeface="Cambria Math"/>
              </a:rPr>
              <a:t>13.</a:t>
            </a:r>
            <a:r>
              <a:rPr lang="en-US" sz="2800" dirty="0">
                <a:latin typeface="Cambria Math"/>
              </a:rPr>
              <a:t>9</a:t>
            </a:r>
            <a:r>
              <a:rPr sz="2800" dirty="0"/>
              <a:t> days.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8.1.5: Constructing a Confidence Interval for a Population Mean (</a:t>
            </a:r>
            <a:r>
              <a:rPr i="1" dirty="0"/>
              <a:t>σ</a:t>
            </a:r>
            <a:r>
              <a:rPr dirty="0"/>
              <a:t> Known)</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2: Find the margin of error.</a:t>
                </a:r>
              </a:p>
              <a:p>
                <a:pPr>
                  <a:defRPr sz="2800"/>
                </a:pPr>
                <a:r>
                  <a:rPr sz="2800" dirty="0"/>
                  <a:t>Since we want a </a:t>
                </a:r>
                <a14:m>
                  <m:oMath xmlns:m="http://schemas.openxmlformats.org/officeDocument/2006/math">
                    <m:r>
                      <a:rPr>
                        <a:latin typeface="Cambria Math" panose="02040503050406030204" pitchFamily="18" charset="0"/>
                      </a:rPr>
                      <m:t>90%</m:t>
                    </m:r>
                  </m:oMath>
                </a14:m>
                <a:r>
                  <a:rPr sz="2800" dirty="0"/>
                  <a:t> confidence interval, we can use the table to find the critical </a:t>
                </a:r>
                <a:r>
                  <a:rPr lang="en-US" sz="2800" i="1" dirty="0"/>
                  <a:t>z</a:t>
                </a:r>
                <a:r>
                  <a:rPr sz="2800" dirty="0"/>
                  <a:t>-value, which 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9" name="Picture 8" descr="z sub alpha divided by 2 equals 1.645.">
            <a:extLst>
              <a:ext uri="{FF2B5EF4-FFF2-40B4-BE49-F238E27FC236}">
                <a16:creationId xmlns:a16="http://schemas.microsoft.com/office/drawing/2014/main" id="{7E6954EF-E022-1F0D-8ABD-9A60F87D1DDE}"/>
              </a:ext>
            </a:extLst>
          </p:cNvPr>
          <p:cNvPicPr>
            <a:picLocks noChangeAspect="1"/>
          </p:cNvPicPr>
          <p:nvPr/>
        </p:nvPicPr>
        <p:blipFill>
          <a:blip r:embed="rId3"/>
          <a:stretch>
            <a:fillRect/>
          </a:stretch>
        </p:blipFill>
        <p:spPr>
          <a:xfrm>
            <a:off x="6968490" y="2058351"/>
            <a:ext cx="1581150" cy="457200"/>
          </a:xfrm>
          <a:prstGeom prst="rect">
            <a:avLst/>
          </a:prstGeom>
        </p:spPr>
      </p:pic>
      <p:sp>
        <p:nvSpPr>
          <p:cNvPr id="4" name="TextBox 3">
            <a:extLst>
              <a:ext uri="{FF2B5EF4-FFF2-40B4-BE49-F238E27FC236}">
                <a16:creationId xmlns:a16="http://schemas.microsoft.com/office/drawing/2014/main" id="{862C9E73-5452-6DB9-E198-FA978BFC2AB6}"/>
              </a:ext>
            </a:extLst>
          </p:cNvPr>
          <p:cNvSpPr txBox="1"/>
          <p:nvPr/>
        </p:nvSpPr>
        <p:spPr>
          <a:xfrm>
            <a:off x="467868" y="2570905"/>
            <a:ext cx="8173212"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Substituting the values we have into the formula for margin of error, we obtain the following.</a:t>
            </a:r>
            <a:endParaRPr lang="en-IN" dirty="0"/>
          </a:p>
        </p:txBody>
      </p:sp>
      <p:pic>
        <p:nvPicPr>
          <p:cNvPr id="6" name="Picture 5" descr="E equals z sub alpha divided by 2 multiplied by the population standard deviation divided by the square root of the sample size. Substituting values, E equals 1.645 multiplied by 1.4 divided by the square root of 125. The resulting value is approximately 0.205987.">
            <a:extLst>
              <a:ext uri="{FF2B5EF4-FFF2-40B4-BE49-F238E27FC236}">
                <a16:creationId xmlns:a16="http://schemas.microsoft.com/office/drawing/2014/main" id="{6B05D535-5C93-C3BA-A212-070499CD6326}"/>
              </a:ext>
            </a:extLst>
          </p:cNvPr>
          <p:cNvPicPr>
            <a:picLocks noChangeAspect="1"/>
          </p:cNvPicPr>
          <p:nvPr/>
        </p:nvPicPr>
        <p:blipFill>
          <a:blip r:embed="rId4"/>
          <a:stretch>
            <a:fillRect/>
          </a:stretch>
        </p:blipFill>
        <p:spPr>
          <a:xfrm>
            <a:off x="3281362" y="3608158"/>
            <a:ext cx="2581275" cy="22860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1</a:t>
            </a:r>
            <a:endParaRPr dirty="0"/>
          </a:p>
        </p:txBody>
      </p:sp>
      <p:sp>
        <p:nvSpPr>
          <p:cNvPr id="3" name="Text Placeholder 2"/>
          <p:cNvSpPr>
            <a:spLocks noGrp="1"/>
          </p:cNvSpPr>
          <p:nvPr>
            <p:ph type="body" sz="quarter" idx="10"/>
          </p:nvPr>
        </p:nvSpPr>
        <p:spPr>
          <a:xfrm>
            <a:off x="457200" y="1082078"/>
            <a:ext cx="8229600" cy="1127722"/>
          </a:xfrm>
        </p:spPr>
        <p:txBody>
          <a:bodyPr>
            <a:normAutofit/>
          </a:bodyPr>
          <a:lstStyle/>
          <a:p>
            <a:r>
              <a:rPr lang="en-US" sz="2800" i="1" dirty="0"/>
              <a:t>E </a:t>
            </a:r>
            <a:r>
              <a:rPr sz="2800" dirty="0"/>
              <a:t>can be found directly in Microsoft Excel using =CONFIDENCE.NORM(</a:t>
            </a:r>
            <a:r>
              <a:rPr sz="2800" b="1" dirty="0"/>
              <a:t>alpha</a:t>
            </a:r>
            <a:r>
              <a:rPr sz="2800" dirty="0"/>
              <a:t>, </a:t>
            </a:r>
            <a:r>
              <a:rPr sz="2800" b="1" dirty="0" err="1"/>
              <a:t>standard_dev</a:t>
            </a:r>
            <a:r>
              <a:rPr sz="2800" dirty="0"/>
              <a:t>, </a:t>
            </a:r>
            <a:r>
              <a:rPr sz="2800" b="1" dirty="0"/>
              <a:t>size</a:t>
            </a:r>
            <a:r>
              <a:rPr sz="2800"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8.1.5: Constructing a Confidence Interval for a Population Mean (</a:t>
            </a:r>
            <a:r>
              <a:rPr i="1" dirty="0"/>
              <a:t>σ</a:t>
            </a:r>
            <a:r>
              <a:rPr dirty="0"/>
              <a:t> Known)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lang="en-US" sz="2400" dirty="0"/>
              <a:t>Step 3: Subtract the margin of error from and add the margin of error to the point estimate.</a:t>
            </a:r>
            <a:endParaRPr sz="2400" dirty="0"/>
          </a:p>
        </p:txBody>
      </p:sp>
      <p:pic>
        <p:nvPicPr>
          <p:cNvPr id="8" name="Picture 7" descr="Lower endpoint equals the sample mean minus the margin of error, which is 13.9 minus 0.205987. The result is approximately 13.7 days.">
            <a:extLst>
              <a:ext uri="{FF2B5EF4-FFF2-40B4-BE49-F238E27FC236}">
                <a16:creationId xmlns:a16="http://schemas.microsoft.com/office/drawing/2014/main" id="{372C1963-CF10-C45D-37E5-489679BDDDCB}"/>
              </a:ext>
            </a:extLst>
          </p:cNvPr>
          <p:cNvPicPr>
            <a:picLocks noChangeAspect="1"/>
          </p:cNvPicPr>
          <p:nvPr/>
        </p:nvPicPr>
        <p:blipFill>
          <a:blip r:embed="rId2"/>
          <a:stretch>
            <a:fillRect/>
          </a:stretch>
        </p:blipFill>
        <p:spPr>
          <a:xfrm>
            <a:off x="2357435" y="2209800"/>
            <a:ext cx="4429125" cy="712825"/>
          </a:xfrm>
          <a:prstGeom prst="rect">
            <a:avLst/>
          </a:prstGeom>
        </p:spPr>
      </p:pic>
      <p:pic>
        <p:nvPicPr>
          <p:cNvPr id="14" name="Picture 13" descr="Upper endpoint equals the sample mean plus the margin of error, which is 13.9 plus 0.205987. The result is approximately 14.1 days.">
            <a:extLst>
              <a:ext uri="{FF2B5EF4-FFF2-40B4-BE49-F238E27FC236}">
                <a16:creationId xmlns:a16="http://schemas.microsoft.com/office/drawing/2014/main" id="{57CB04FC-59F9-3D73-3DDD-1C4FD83A72F3}"/>
              </a:ext>
            </a:extLst>
          </p:cNvPr>
          <p:cNvPicPr>
            <a:picLocks noChangeAspect="1"/>
          </p:cNvPicPr>
          <p:nvPr/>
        </p:nvPicPr>
        <p:blipFill>
          <a:blip r:embed="rId3"/>
          <a:stretch>
            <a:fillRect/>
          </a:stretch>
        </p:blipFill>
        <p:spPr>
          <a:xfrm>
            <a:off x="2350061" y="3423424"/>
            <a:ext cx="4429125" cy="710256"/>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B161F029-1704-B6FA-766B-025C1152D475}"/>
                  </a:ext>
                </a:extLst>
              </p:cNvPr>
              <p:cNvSpPr txBox="1"/>
              <p:nvPr/>
            </p:nvSpPr>
            <p:spPr>
              <a:xfrm>
                <a:off x="457200" y="4423856"/>
                <a:ext cx="8229600" cy="1200329"/>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Thus the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90%</m:t>
                    </m:r>
                  </m:oMath>
                </a14:m>
                <a:r>
                  <a:rPr kumimoji="0" lang="en-US" sz="2400" b="0" i="0" u="none" strike="noStrike" kern="1200" cap="none" spc="0" normalizeH="0" baseline="0" noProof="0" dirty="0">
                    <a:ln>
                      <a:noFill/>
                    </a:ln>
                    <a:solidFill>
                      <a:srgbClr val="366092"/>
                    </a:solidFill>
                    <a:effectLst/>
                    <a:uLnTx/>
                    <a:uFillTx/>
                    <a:latin typeface="Calibri"/>
                  </a:rPr>
                  <a:t> confidence interval ranges from </a:t>
                </a:r>
                <a:r>
                  <a:rPr kumimoji="0" lang="en-US" sz="2400" b="0" i="0" u="none" strike="noStrike" kern="1200" cap="none" spc="0" normalizeH="0" baseline="0" noProof="0" dirty="0">
                    <a:ln>
                      <a:noFill/>
                    </a:ln>
                    <a:solidFill>
                      <a:srgbClr val="366092"/>
                    </a:solidFill>
                    <a:effectLst/>
                    <a:uLnTx/>
                    <a:uFillTx/>
                    <a:latin typeface="Cambria Math"/>
                  </a:rPr>
                  <a:t>13.7</a:t>
                </a:r>
                <a:r>
                  <a:rPr kumimoji="0" lang="en-US" sz="2400" b="0" i="0" u="none" strike="noStrike" kern="1200" cap="none" spc="0" normalizeH="0" baseline="0" noProof="0" dirty="0">
                    <a:ln>
                      <a:noFill/>
                    </a:ln>
                    <a:solidFill>
                      <a:srgbClr val="366092"/>
                    </a:solidFill>
                    <a:effectLst/>
                    <a:uLnTx/>
                    <a:uFillTx/>
                    <a:latin typeface="Calibri"/>
                  </a:rPr>
                  <a:t> to </a:t>
                </a:r>
                <a:r>
                  <a:rPr kumimoji="0" lang="en-US" sz="2400" b="0" i="0" u="none" strike="noStrike" kern="1200" cap="none" spc="0" normalizeH="0" baseline="0" noProof="0" dirty="0">
                    <a:ln>
                      <a:noFill/>
                    </a:ln>
                    <a:solidFill>
                      <a:srgbClr val="366092"/>
                    </a:solidFill>
                    <a:effectLst/>
                    <a:uLnTx/>
                    <a:uFillTx/>
                    <a:latin typeface="Cambria Math"/>
                  </a:rPr>
                  <a:t>14.1</a:t>
                </a:r>
                <a:r>
                  <a:rPr kumimoji="0" lang="en-US" sz="2400" b="0" i="0" u="none" strike="noStrike" kern="1200" cap="none" spc="0" normalizeH="0" baseline="0" noProof="0" dirty="0">
                    <a:ln>
                      <a:noFill/>
                    </a:ln>
                    <a:solidFill>
                      <a:srgbClr val="366092"/>
                    </a:solidFill>
                    <a:effectLst/>
                    <a:uLnTx/>
                    <a:uFillTx/>
                    <a:latin typeface="Calibri"/>
                  </a:rPr>
                  <a:t> days, which can be written mathematically using either inequality symbols or interval notation as shown below.</a:t>
                </a:r>
                <a:endParaRPr lang="en-IN" sz="2400" dirty="0"/>
              </a:p>
            </p:txBody>
          </p:sp>
        </mc:Choice>
        <mc:Fallback xmlns="">
          <p:sp>
            <p:nvSpPr>
              <p:cNvPr id="5" name="TextBox 4">
                <a:extLst>
                  <a:ext uri="{FF2B5EF4-FFF2-40B4-BE49-F238E27FC236}">
                    <a16:creationId xmlns:a16="http://schemas.microsoft.com/office/drawing/2014/main" id="{B161F029-1704-B6FA-766B-025C1152D475}"/>
                  </a:ext>
                </a:extLst>
              </p:cNvPr>
              <p:cNvSpPr txBox="1">
                <a:spLocks noRot="1" noChangeAspect="1" noMove="1" noResize="1" noEditPoints="1" noAdjustHandles="1" noChangeArrowheads="1" noChangeShapeType="1" noTextEdit="1"/>
              </p:cNvSpPr>
              <p:nvPr/>
            </p:nvSpPr>
            <p:spPr>
              <a:xfrm>
                <a:off x="457200" y="4423856"/>
                <a:ext cx="8229600" cy="1200329"/>
              </a:xfrm>
              <a:prstGeom prst="rect">
                <a:avLst/>
              </a:prstGeom>
              <a:blipFill>
                <a:blip r:embed="rId4"/>
                <a:stretch>
                  <a:fillRect l="-1111" t="-5076" r="-1778" b="-10660"/>
                </a:stretch>
              </a:blipFill>
            </p:spPr>
            <p:txBody>
              <a:bodyPr/>
              <a:lstStyle/>
              <a:p>
                <a:r>
                  <a:rPr lang="en-IN">
                    <a:noFill/>
                  </a:rPr>
                  <a:t> </a:t>
                </a:r>
              </a:p>
            </p:txBody>
          </p:sp>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AB93A-B946-0546-961F-AC5D054BE0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44734-753C-404C-AC33-DCAC93B80B92}"/>
              </a:ext>
            </a:extLst>
          </p:cNvPr>
          <p:cNvSpPr>
            <a:spLocks noGrp="1"/>
          </p:cNvSpPr>
          <p:nvPr>
            <p:ph type="title"/>
          </p:nvPr>
        </p:nvSpPr>
        <p:spPr/>
        <p:txBody>
          <a:bodyPr>
            <a:normAutofit/>
          </a:bodyPr>
          <a:lstStyle/>
          <a:p>
            <a:pPr>
              <a:defRPr sz="3200"/>
            </a:pPr>
            <a:r>
              <a:rPr dirty="0"/>
              <a:t>Example 8.1.5: Constructing a Confidence Interval for a Population Mean (</a:t>
            </a:r>
            <a:r>
              <a:rPr i="1" dirty="0"/>
              <a:t>σ</a:t>
            </a:r>
            <a:r>
              <a:rPr dirty="0"/>
              <a:t> Known)</a:t>
            </a:r>
            <a:r>
              <a:rPr lang="en-US" baseline="-25000" dirty="0"/>
              <a:t>5</a:t>
            </a:r>
            <a:endParaRPr dirty="0"/>
          </a:p>
        </p:txBody>
      </p:sp>
      <p:pic>
        <p:nvPicPr>
          <p:cNvPr id="5" name="Picture 4" descr="13.7 is less than the population mean, which is less than 14.1, or the interval is represented as (13.7, 14.1).">
            <a:extLst>
              <a:ext uri="{FF2B5EF4-FFF2-40B4-BE49-F238E27FC236}">
                <a16:creationId xmlns:a16="http://schemas.microsoft.com/office/drawing/2014/main" id="{1D930D5A-E244-ECB3-9E88-5AA0B9580F61}"/>
              </a:ext>
            </a:extLst>
          </p:cNvPr>
          <p:cNvPicPr>
            <a:picLocks noChangeAspect="1"/>
          </p:cNvPicPr>
          <p:nvPr/>
        </p:nvPicPr>
        <p:blipFill>
          <a:blip r:embed="rId2"/>
          <a:stretch>
            <a:fillRect/>
          </a:stretch>
        </p:blipFill>
        <p:spPr>
          <a:xfrm>
            <a:off x="3582612" y="1447800"/>
            <a:ext cx="1978775" cy="1440000"/>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0D2BF17-4205-B913-B69B-6B12B18E0BDF}"/>
                  </a:ext>
                </a:extLst>
              </p:cNvPr>
              <p:cNvSpPr txBox="1"/>
              <p:nvPr/>
            </p:nvSpPr>
            <p:spPr>
              <a:xfrm>
                <a:off x="357187" y="3124200"/>
                <a:ext cx="8229600" cy="1569660"/>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We interpret this interval to mean that we are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90%</m:t>
                    </m:r>
                  </m:oMath>
                </a14:m>
                <a:r>
                  <a:rPr kumimoji="0" lang="en-US" sz="2400" b="0" i="0" u="none" strike="noStrike" kern="1200" cap="none" spc="0" normalizeH="0" baseline="0" noProof="0" dirty="0">
                    <a:ln>
                      <a:noFill/>
                    </a:ln>
                    <a:solidFill>
                      <a:srgbClr val="366092"/>
                    </a:solidFill>
                    <a:effectLst/>
                    <a:uLnTx/>
                    <a:uFillTx/>
                    <a:latin typeface="Calibri"/>
                  </a:rPr>
                  <a:t> confident that the true population mean for the average number of days it takes a hydrangea seed to germinate is between </a:t>
                </a:r>
                <a:r>
                  <a:rPr kumimoji="0" lang="en-US" sz="2400" b="0" i="0" u="none" strike="noStrike" kern="1200" cap="none" spc="0" normalizeH="0" baseline="0" noProof="0" dirty="0">
                    <a:ln>
                      <a:noFill/>
                    </a:ln>
                    <a:solidFill>
                      <a:srgbClr val="366092"/>
                    </a:solidFill>
                    <a:effectLst/>
                    <a:uLnTx/>
                    <a:uFillTx/>
                    <a:latin typeface="Cambria Math"/>
                  </a:rPr>
                  <a:t>13.7</a:t>
                </a:r>
                <a:r>
                  <a:rPr kumimoji="0" lang="en-US" sz="2400" b="0" i="0" u="none" strike="noStrike" kern="1200" cap="none" spc="0" normalizeH="0" baseline="0" noProof="0" dirty="0">
                    <a:ln>
                      <a:noFill/>
                    </a:ln>
                    <a:solidFill>
                      <a:srgbClr val="366092"/>
                    </a:solidFill>
                    <a:effectLst/>
                    <a:uLnTx/>
                    <a:uFillTx/>
                    <a:latin typeface="Calibri"/>
                  </a:rPr>
                  <a:t> and </a:t>
                </a:r>
                <a:r>
                  <a:rPr kumimoji="0" lang="en-US" sz="2400" b="0" i="0" u="none" strike="noStrike" kern="1200" cap="none" spc="0" normalizeH="0" baseline="0" noProof="0" dirty="0">
                    <a:ln>
                      <a:noFill/>
                    </a:ln>
                    <a:solidFill>
                      <a:srgbClr val="366092"/>
                    </a:solidFill>
                    <a:effectLst/>
                    <a:uLnTx/>
                    <a:uFillTx/>
                    <a:latin typeface="Cambria Math"/>
                  </a:rPr>
                  <a:t>14.1</a:t>
                </a:r>
                <a:r>
                  <a:rPr kumimoji="0" lang="en-US" sz="2400" b="0" i="0" u="none" strike="noStrike" kern="1200" cap="none" spc="0" normalizeH="0" baseline="0" noProof="0" dirty="0">
                    <a:ln>
                      <a:noFill/>
                    </a:ln>
                    <a:solidFill>
                      <a:srgbClr val="366092"/>
                    </a:solidFill>
                    <a:effectLst/>
                    <a:uLnTx/>
                    <a:uFillTx/>
                    <a:latin typeface="Calibri"/>
                  </a:rPr>
                  <a:t> days.</a:t>
                </a:r>
                <a:endParaRPr lang="en-IN" sz="2400" dirty="0"/>
              </a:p>
            </p:txBody>
          </p:sp>
        </mc:Choice>
        <mc:Fallback xmlns="">
          <p:sp>
            <p:nvSpPr>
              <p:cNvPr id="4" name="TextBox 3">
                <a:extLst>
                  <a:ext uri="{FF2B5EF4-FFF2-40B4-BE49-F238E27FC236}">
                    <a16:creationId xmlns:a16="http://schemas.microsoft.com/office/drawing/2014/main" id="{10D2BF17-4205-B913-B69B-6B12B18E0BDF}"/>
                  </a:ext>
                </a:extLst>
              </p:cNvPr>
              <p:cNvSpPr txBox="1">
                <a:spLocks noRot="1" noChangeAspect="1" noMove="1" noResize="1" noEditPoints="1" noAdjustHandles="1" noChangeArrowheads="1" noChangeShapeType="1" noTextEdit="1"/>
              </p:cNvSpPr>
              <p:nvPr/>
            </p:nvSpPr>
            <p:spPr>
              <a:xfrm>
                <a:off x="357187" y="3124200"/>
                <a:ext cx="8229600" cy="1569660"/>
              </a:xfrm>
              <a:prstGeom prst="rect">
                <a:avLst/>
              </a:prstGeom>
              <a:blipFill>
                <a:blip r:embed="rId3"/>
                <a:stretch>
                  <a:fillRect l="-1185" t="-3113" r="-667" b="-7782"/>
                </a:stretch>
              </a:blipFill>
            </p:spPr>
            <p:txBody>
              <a:bodyPr/>
              <a:lstStyle/>
              <a:p>
                <a:r>
                  <a:rPr lang="en-IN">
                    <a:noFill/>
                  </a:rPr>
                  <a:t> </a:t>
                </a:r>
              </a:p>
            </p:txBody>
          </p:sp>
        </mc:Fallback>
      </mc:AlternateContent>
    </p:spTree>
    <p:extLst>
      <p:ext uri="{BB962C8B-B14F-4D97-AF65-F5344CB8AC3E}">
        <p14:creationId xmlns:p14="http://schemas.microsoft.com/office/powerpoint/2010/main" val="12506907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800" dirty="0"/>
              <a:t>Example 8.1.6: Using a TI-83/84 Plus Calculator to Find a Confidence Interval for a Population Mean (</a:t>
            </a:r>
            <a:r>
              <a:rPr sz="2800" i="1" dirty="0"/>
              <a:t>σ</a:t>
            </a:r>
            <a:r>
              <a:rPr sz="2800" dirty="0"/>
              <a:t> Known)</a:t>
            </a:r>
            <a:r>
              <a:rPr lang="en-US" sz="2800" baseline="-25000" dirty="0"/>
              <a:t>1</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owners of a local company that produces hand-knitted hats want to know, the average head circumference for adults in their area. They collect data from </a:t>
                </a:r>
                <a:r>
                  <a:rPr sz="2800" dirty="0">
                    <a:latin typeface="Cambria Math"/>
                  </a:rPr>
                  <a:t>431</a:t>
                </a:r>
                <a:r>
                  <a:rPr sz="2800" dirty="0"/>
                  <a:t> randomly selected adults. The sample mean is found to be </a:t>
                </a:r>
                <a:r>
                  <a:rPr sz="2800" dirty="0">
                    <a:latin typeface="Cambria Math"/>
                  </a:rPr>
                  <a:t>24.3</a:t>
                </a:r>
                <a:r>
                  <a:rPr sz="2800" dirty="0"/>
                  <a:t> inches. Construct a </a:t>
                </a:r>
                <a14:m>
                  <m:oMath xmlns:m="http://schemas.openxmlformats.org/officeDocument/2006/math">
                    <m:r>
                      <a:rPr>
                        <a:latin typeface="Cambria Math" panose="02040503050406030204" pitchFamily="18" charset="0"/>
                      </a:rPr>
                      <m:t>95%</m:t>
                    </m:r>
                  </m:oMath>
                </a14:m>
                <a:r>
                  <a:rPr sz="2800" dirty="0"/>
                  <a:t> confidence interval for the mean head circumference of an adult in the company's area. Assume the owners know that the population standard deviation is </a:t>
                </a:r>
                <a:r>
                  <a:rPr sz="2800" dirty="0">
                    <a:latin typeface="Cambria Math"/>
                  </a:rPr>
                  <a:t>0.36</a:t>
                </a:r>
                <a:r>
                  <a:rPr sz="2800" dirty="0"/>
                  <a:t> inches.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000"/>
                </a:stretch>
              </a:blipFill>
            </p:spPr>
            <p:txBody>
              <a:bodyPr/>
              <a:lstStyle/>
              <a:p>
                <a:r>
                  <a:rPr lang="en-US">
                    <a:noFill/>
                  </a:rPr>
                  <a:t> </a:t>
                </a:r>
              </a:p>
            </p:txBody>
          </p:sp>
        </mc:Fallback>
      </mc:AlternateContent>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8.1.6: Using a TI-83/84 Plus Calculator to Find a Confidence Interval for a Population Mean (</a:t>
            </a:r>
            <a:r>
              <a:rPr sz="2800" i="1" dirty="0"/>
              <a:t>σ</a:t>
            </a:r>
            <a:r>
              <a:rPr sz="2800" dirty="0"/>
              <a:t> Known)</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When using a TI-83/84 Plus calculator to create a confidence interval, it is not necessary to first calculate</a:t>
            </a:r>
            <a:r>
              <a:rPr lang="en-US" sz="2800" dirty="0"/>
              <a:t> </a:t>
            </a:r>
            <a:r>
              <a:rPr lang="en-US" sz="2800" i="1" dirty="0"/>
              <a:t>E</a:t>
            </a:r>
            <a:r>
              <a:rPr sz="2800" dirty="0"/>
              <a:t>. The confidence interval can be found in one step by using the </a:t>
            </a:r>
            <a:r>
              <a:rPr sz="2800" b="1" dirty="0"/>
              <a:t>STAT </a:t>
            </a:r>
            <a:r>
              <a:rPr lang="en-US" b="1" dirty="0"/>
              <a:t>→</a:t>
            </a:r>
            <a:r>
              <a:rPr sz="2800" b="1" dirty="0"/>
              <a:t> TESTS</a:t>
            </a:r>
            <a:r>
              <a:rPr sz="2800" dirty="0"/>
              <a:t> menu and choosing the </a:t>
            </a:r>
            <a:r>
              <a:rPr sz="2800" b="1" dirty="0" err="1"/>
              <a:t>ZInterval</a:t>
            </a:r>
            <a:r>
              <a:rPr sz="2800" dirty="0"/>
              <a:t> option. Enter the following statistics.</a:t>
            </a:r>
          </a:p>
          <a:p>
            <a:pPr algn="ctr"/>
            <a:endParaRPr sz="2800" dirty="0"/>
          </a:p>
          <a:p>
            <a:endParaRPr sz="2800" dirty="0"/>
          </a:p>
        </p:txBody>
      </p:sp>
      <p:pic>
        <p:nvPicPr>
          <p:cNvPr id="5" name="Picture 4" descr="sigma is equal to 0.36 &#10;x bar  is equal to 24.3&#10;n  is equal to 431&#10;c level  is equal to 0.95">
            <a:extLst>
              <a:ext uri="{FF2B5EF4-FFF2-40B4-BE49-F238E27FC236}">
                <a16:creationId xmlns:a16="http://schemas.microsoft.com/office/drawing/2014/main" id="{8B0BC652-810C-80FB-E6EA-638E3A5AA687}"/>
              </a:ext>
            </a:extLst>
          </p:cNvPr>
          <p:cNvPicPr>
            <a:picLocks noChangeAspect="1"/>
          </p:cNvPicPr>
          <p:nvPr/>
        </p:nvPicPr>
        <p:blipFill>
          <a:blip r:embed="rId2"/>
          <a:stretch>
            <a:fillRect/>
          </a:stretch>
        </p:blipFill>
        <p:spPr>
          <a:xfrm>
            <a:off x="3505200" y="3962400"/>
            <a:ext cx="2057400" cy="1800225"/>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8.1.6: Using a TI-83/84 Plus Calculator to Find a Confidence Interval for a Population Mean (</a:t>
            </a:r>
            <a:r>
              <a:rPr sz="2800" i="1" dirty="0"/>
              <a:t>σ</a:t>
            </a:r>
            <a:r>
              <a:rPr sz="2800" dirty="0"/>
              <a:t> Known)</a:t>
            </a:r>
            <a:r>
              <a:rPr lang="en-US" sz="2800" baseline="-25000" dirty="0"/>
              <a:t>3</a:t>
            </a:r>
            <a:endParaRPr sz="2800" baseline="-25000" dirty="0"/>
          </a:p>
        </p:txBody>
      </p:sp>
      <p:pic>
        <p:nvPicPr>
          <p:cNvPr id="5" name="Content Placeholder 4" descr="Calculator screenshot of ZInterval input using Stats&#10;sigma is equal to 0.36 &#10;x bar  is equal to 24.3&#10;n  is equal to 431&#10;c level  is equal to 0.95">
            <a:extLst>
              <a:ext uri="{FF2B5EF4-FFF2-40B4-BE49-F238E27FC236}">
                <a16:creationId xmlns:a16="http://schemas.microsoft.com/office/drawing/2014/main" id="{05AAD7E9-B0B9-48F3-9BF0-2A69A484C20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8.1.1: Finding a Point Estimate for a Population Mean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Find the best point estimate for the population mean of test scores on a standardized biology final exam. The following is a simple random sample taken from the population of test scores.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8.1.6: Using a TI-83/84 Plus Calculator to Find a Confidence Interval for a Population Mean (</a:t>
            </a:r>
            <a:r>
              <a:rPr sz="2800" i="1" dirty="0"/>
              <a:t>σ</a:t>
            </a:r>
            <a:r>
              <a:rPr sz="2800" dirty="0"/>
              <a:t> Known)</a:t>
            </a:r>
            <a:r>
              <a:rPr lang="en-US" sz="2800" baseline="-25000" dirty="0"/>
              <a:t>4</a:t>
            </a:r>
            <a:endParaRPr sz="2800" dirty="0"/>
          </a:p>
        </p:txBody>
      </p:sp>
      <p:pic>
        <p:nvPicPr>
          <p:cNvPr id="5" name="Content Placeholder 4" descr="A calculator screenshot shows the results of the z interval as follows: the z interval is 24.266 to 24.334, x bar equals 24.3,  and n equals 431.">
            <a:extLst>
              <a:ext uri="{FF2B5EF4-FFF2-40B4-BE49-F238E27FC236}">
                <a16:creationId xmlns:a16="http://schemas.microsoft.com/office/drawing/2014/main" id="{42503F0A-D057-4A7B-ADE0-9F8D18F38BD1}"/>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8.1.6: Using a TI-83/84 Plus Calculator to Find a Confidence Interval for a Population Mean (</a:t>
            </a:r>
            <a:r>
              <a:rPr sz="2800" i="1" dirty="0"/>
              <a:t>σ</a:t>
            </a:r>
            <a:r>
              <a:rPr sz="2800" dirty="0"/>
              <a:t> Known)</a:t>
            </a:r>
            <a:r>
              <a:rPr lang="en-US" sz="2800" baseline="-25000" dirty="0"/>
              <a:t>5</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Thus, the </a:t>
                </a:r>
                <a14:m>
                  <m:oMath xmlns:m="http://schemas.openxmlformats.org/officeDocument/2006/math">
                    <m:r>
                      <a:rPr>
                        <a:latin typeface="Cambria Math" panose="02040503050406030204" pitchFamily="18" charset="0"/>
                      </a:rPr>
                      <m:t>95%</m:t>
                    </m:r>
                  </m:oMath>
                </a14:m>
                <a:r>
                  <a:rPr sz="2800" dirty="0"/>
                  <a:t> confidence interval ranges from </a:t>
                </a:r>
                <a:r>
                  <a:rPr sz="2800" dirty="0">
                    <a:latin typeface="Cambria Math"/>
                  </a:rPr>
                  <a:t>24.27</a:t>
                </a:r>
                <a:r>
                  <a:rPr sz="2800" dirty="0"/>
                  <a:t> to </a:t>
                </a:r>
                <a:r>
                  <a:rPr sz="2800" dirty="0">
                    <a:latin typeface="Cambria Math"/>
                  </a:rPr>
                  <a:t>24.33</a:t>
                </a:r>
                <a:r>
                  <a:rPr sz="2800" dirty="0"/>
                  <a:t> inches. The confidence interval can be written mathematically using either inequality symbols or interval notation, as shown in the screenshot.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1407"/>
                </a:stretch>
              </a:blipFill>
            </p:spPr>
            <p:txBody>
              <a:bodyPr/>
              <a:lstStyle/>
              <a:p>
                <a:r>
                  <a:rPr lang="en-IN">
                    <a:noFill/>
                  </a:rPr>
                  <a:t> </a:t>
                </a:r>
              </a:p>
            </p:txBody>
          </p:sp>
        </mc:Fallback>
      </mc:AlternateContent>
      <p:pic>
        <p:nvPicPr>
          <p:cNvPr id="5" name="Picture 4" descr="24.27 is less than mu, which is less than 24.33, or open parenthesis 24.27, 24.33 close parenthesis.">
            <a:extLst>
              <a:ext uri="{FF2B5EF4-FFF2-40B4-BE49-F238E27FC236}">
                <a16:creationId xmlns:a16="http://schemas.microsoft.com/office/drawing/2014/main" id="{3428B138-1E2F-3AE1-180E-DAD26E6C559E}"/>
              </a:ext>
            </a:extLst>
          </p:cNvPr>
          <p:cNvPicPr>
            <a:picLocks noChangeAspect="1"/>
          </p:cNvPicPr>
          <p:nvPr/>
        </p:nvPicPr>
        <p:blipFill>
          <a:blip r:embed="rId3"/>
          <a:stretch>
            <a:fillRect/>
          </a:stretch>
        </p:blipFill>
        <p:spPr>
          <a:xfrm>
            <a:off x="3424237" y="2862774"/>
            <a:ext cx="2295525" cy="1323975"/>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853941C-A4AD-F8A6-798A-00B90B2D74AA}"/>
                  </a:ext>
                </a:extLst>
              </p:cNvPr>
              <p:cNvSpPr txBox="1"/>
              <p:nvPr/>
            </p:nvSpPr>
            <p:spPr>
              <a:xfrm>
                <a:off x="457200" y="4186749"/>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Therefore, we are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confident that the true population mean for the head circumference of an adult is between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24.27</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24.33</a:t>
                </a:r>
                <a:r>
                  <a:rPr kumimoji="0" lang="en-US" sz="2800" b="0" i="0" u="none" strike="noStrike" kern="1200" cap="none" spc="0" normalizeH="0" baseline="0" noProof="0" dirty="0">
                    <a:ln>
                      <a:noFill/>
                    </a:ln>
                    <a:solidFill>
                      <a:srgbClr val="366092"/>
                    </a:solidFill>
                    <a:effectLst/>
                    <a:uLnTx/>
                    <a:uFillTx/>
                    <a:latin typeface="Calibri"/>
                    <a:ea typeface="+mn-ea"/>
                    <a:cs typeface="+mn-cs"/>
                  </a:rPr>
                  <a:t> inches.</a:t>
                </a:r>
                <a:endParaRPr lang="en-IN" dirty="0"/>
              </a:p>
            </p:txBody>
          </p:sp>
        </mc:Choice>
        <mc:Fallback xmlns="">
          <p:sp>
            <p:nvSpPr>
              <p:cNvPr id="6" name="TextBox 5">
                <a:extLst>
                  <a:ext uri="{FF2B5EF4-FFF2-40B4-BE49-F238E27FC236}">
                    <a16:creationId xmlns:a16="http://schemas.microsoft.com/office/drawing/2014/main" id="{9853941C-A4AD-F8A6-798A-00B90B2D74AA}"/>
                  </a:ext>
                </a:extLst>
              </p:cNvPr>
              <p:cNvSpPr txBox="1">
                <a:spLocks noRot="1" noChangeAspect="1" noMove="1" noResize="1" noEditPoints="1" noAdjustHandles="1" noChangeArrowheads="1" noChangeShapeType="1" noTextEdit="1"/>
              </p:cNvSpPr>
              <p:nvPr/>
            </p:nvSpPr>
            <p:spPr>
              <a:xfrm>
                <a:off x="457200" y="4186749"/>
                <a:ext cx="8229600" cy="1384995"/>
              </a:xfrm>
              <a:prstGeom prst="rect">
                <a:avLst/>
              </a:prstGeom>
              <a:blipFill>
                <a:blip r:embed="rId5"/>
                <a:stretch>
                  <a:fillRect l="-1481" t="-4405" b="-11894"/>
                </a:stretch>
              </a:blipFill>
            </p:spPr>
            <p:txBody>
              <a:bodyPr/>
              <a:lstStyle/>
              <a:p>
                <a:r>
                  <a:rPr lang="en-IN">
                    <a:noFill/>
                  </a:rPr>
                  <a:t> </a:t>
                </a:r>
              </a:p>
            </p:txBody>
          </p:sp>
        </mc:Fallback>
      </mc:AlternateContent>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For further instructions on constructing the confidence interval using a TI-83/84 Plus calculator or other technology, please visit stat.hawkeslearning.com and navigate to </a:t>
            </a:r>
            <a:r>
              <a:rPr sz="2800" b="1" dirty="0"/>
              <a:t>Technology Instructions </a:t>
            </a:r>
            <a:r>
              <a:rPr lang="en-US" b="1" dirty="0"/>
              <a:t>→</a:t>
            </a:r>
            <a:r>
              <a:rPr sz="2800" b="1" dirty="0"/>
              <a:t> Confidence Intervals </a:t>
            </a:r>
            <a:r>
              <a:rPr lang="en-US" b="1" dirty="0"/>
              <a:t>→</a:t>
            </a:r>
            <a:r>
              <a:rPr sz="2800" b="1" dirty="0"/>
              <a:t> z-Interval</a:t>
            </a:r>
            <a:r>
              <a:rPr sz="2800"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8.1.7: Interpreting a Confidence Interval</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new study compared the sensitivity of </a:t>
                </a:r>
                <a:r>
                  <a:rPr sz="2800" b="1" dirty="0"/>
                  <a:t>HIV</a:t>
                </a:r>
                <a:r>
                  <a:rPr sz="2800" dirty="0"/>
                  <a:t> home tests to that of professionally administered tests that used the same testing procedure. Measures of test sensitivity represent the percentages of results that are correctly labeled positive when </a:t>
                </a:r>
                <a:r>
                  <a:rPr sz="2800" b="1" dirty="0"/>
                  <a:t>HIV</a:t>
                </a:r>
                <a:r>
                  <a:rPr sz="2800" dirty="0"/>
                  <a:t> is actually present. The table shows the reported </a:t>
                </a:r>
                <a14:m>
                  <m:oMath xmlns:m="http://schemas.openxmlformats.org/officeDocument/2006/math">
                    <m:r>
                      <a:rPr>
                        <a:latin typeface="Cambria Math" panose="02040503050406030204" pitchFamily="18" charset="0"/>
                      </a:rPr>
                      <m:t>95%</m:t>
                    </m:r>
                  </m:oMath>
                </a14:m>
                <a:r>
                  <a:rPr sz="2800" dirty="0"/>
                  <a:t> confidence intervals for the sensitivity of both tests.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2074"/>
                </a:stretch>
              </a:blipFill>
            </p:spPr>
            <p:txBody>
              <a:bodyPr/>
              <a:lstStyle/>
              <a:p>
                <a:r>
                  <a:rPr lang="en-US">
                    <a:noFill/>
                  </a:rPr>
                  <a:t> </a:t>
                </a:r>
              </a:p>
            </p:txBody>
          </p:sp>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8.1.7: Interpreting a Confidence Interval</a:t>
            </a:r>
            <a:r>
              <a:rPr lang="en-US" baseline="-25000" dirty="0"/>
              <a:t>2</a:t>
            </a:r>
            <a:endParaRPr dirty="0"/>
          </a:p>
        </p:txBody>
      </p:sp>
      <p:sp>
        <p:nvSpPr>
          <p:cNvPr id="7" name="TextBox 6">
            <a:extLst>
              <a:ext uri="{FF2B5EF4-FFF2-40B4-BE49-F238E27FC236}">
                <a16:creationId xmlns:a16="http://schemas.microsoft.com/office/drawing/2014/main" id="{7A44B25F-69E4-96BC-CF11-D76ADCD8E1E3}"/>
              </a:ext>
            </a:extLst>
          </p:cNvPr>
          <p:cNvSpPr txBox="1"/>
          <p:nvPr/>
        </p:nvSpPr>
        <p:spPr>
          <a:xfrm>
            <a:off x="800100" y="1066800"/>
            <a:ext cx="7543800" cy="400110"/>
          </a:xfrm>
          <a:prstGeom prst="rect">
            <a:avLst/>
          </a:prstGeom>
          <a:noFill/>
        </p:spPr>
        <p:txBody>
          <a:bodyPr wrap="square">
            <a:spAutoFit/>
          </a:bodyPr>
          <a:lstStyle/>
          <a:p>
            <a:pPr algn="ctr">
              <a:defRPr sz="1800" b="1"/>
            </a:pPr>
            <a:r>
              <a:rPr lang="en-IN" sz="2000" dirty="0"/>
              <a:t>Sensitivity of </a:t>
            </a:r>
            <a:r>
              <a:rPr lang="en-IN" sz="2000" b="1" dirty="0"/>
              <a:t>HIV</a:t>
            </a:r>
            <a:r>
              <a:rPr lang="en-IN" sz="2000" dirty="0"/>
              <a:t> Tests</a:t>
            </a:r>
            <a:endParaRPr lang="en-US" sz="2000" dirty="0"/>
          </a:p>
        </p:txBody>
      </p:sp>
      <mc:AlternateContent xmlns:mc="http://schemas.openxmlformats.org/markup-compatibility/2006" xmlns:a14="http://schemas.microsoft.com/office/drawing/2010/main">
        <mc:Choice Requires="a14">
          <p:graphicFrame>
            <p:nvGraphicFramePr>
              <p:cNvPr id="6" name="Table Placeholder 2" descr="The table compares the sensitivity of two testing methods, including their 95% confidence intervals. The sensitivity of the home test is 86.6% to 96.9%, while the sensitivity of the professionally administered test is 95.85% to 99.08%. The table highlights the accuracy ranges for each method.">
                <a:extLst>
                  <a:ext uri="{FF2B5EF4-FFF2-40B4-BE49-F238E27FC236}">
                    <a16:creationId xmlns:a16="http://schemas.microsoft.com/office/drawing/2014/main" id="{D2D11341-633C-3CBD-E038-38B54A0D2D7F}"/>
                  </a:ext>
                </a:extLst>
              </p:cNvPr>
              <p:cNvGraphicFramePr>
                <a:graphicFrameLocks noGrp="1"/>
              </p:cNvGraphicFramePr>
              <p:nvPr>
                <p:ph type="tbl" sz="quarter" idx="10"/>
                <p:extLst>
                  <p:ext uri="{D42A27DB-BD31-4B8C-83A1-F6EECF244321}">
                    <p14:modId xmlns:p14="http://schemas.microsoft.com/office/powerpoint/2010/main" val="3683749638"/>
                  </p:ext>
                </p:extLst>
              </p:nvPr>
            </p:nvGraphicFramePr>
            <p:xfrm>
              <a:off x="457200" y="15240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Method</a:t>
                          </a:r>
                        </a:p>
                      </a:txBody>
                      <a:tcPr>
                        <a:solidFill>
                          <a:schemeClr val="bg1">
                            <a:lumMod val="95000"/>
                          </a:schemeClr>
                        </a:solidFill>
                      </a:tcPr>
                    </a:tc>
                    <a:tc>
                      <a:txBody>
                        <a:bodyPr/>
                        <a:lstStyle/>
                        <a:p>
                          <a:pPr algn="ctr">
                            <a:defRPr sz="1800" b="1"/>
                          </a:pPr>
                          <a:r>
                            <a:rPr dirty="0"/>
                            <a:t>Sensitivity (95% Confidence Interval)</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defRPr sz="1800"/>
                          </a:pPr>
                          <a:r>
                            <a:rPr dirty="0"/>
                            <a:t>Home Test</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a:rPr>
                                  <m:t>86.6%–96.9%</m:t>
                                </m:r>
                              </m:oMath>
                            </m:oMathPara>
                          </a14:m>
                          <a:endParaRPr/>
                        </a:p>
                      </a:txBody>
                      <a:tcPr/>
                    </a:tc>
                    <a:extLst>
                      <a:ext uri="{0D108BD9-81ED-4DB2-BD59-A6C34878D82A}">
                        <a16:rowId xmlns:a16="http://schemas.microsoft.com/office/drawing/2014/main" val="10002"/>
                      </a:ext>
                    </a:extLst>
                  </a:tr>
                  <a:tr h="370840">
                    <a:tc>
                      <a:txBody>
                        <a:bodyPr/>
                        <a:lstStyle/>
                        <a:p>
                          <a:pPr algn="ctr">
                            <a:defRPr sz="1800"/>
                          </a:pPr>
                          <a:r>
                            <a:rPr dirty="0"/>
                            <a:t>Professionally Administered Test</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a:rPr>
                                  <m:t>95.85%–99.08%</m:t>
                                </m:r>
                              </m:oMath>
                            </m:oMathPara>
                          </a14:m>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6" name="Table Placeholder 2" descr="The table compares the sensitivity of two testing methods, including their 95% confidence intervals. The sensitivity of the home test is 86.6% to 96.9%, while the sensitivity of the professionally administered test is 95.85% to 99.08%. The table highlights the accuracy ranges for each method.">
                <a:extLst>
                  <a:ext uri="{FF2B5EF4-FFF2-40B4-BE49-F238E27FC236}">
                    <a16:creationId xmlns:a16="http://schemas.microsoft.com/office/drawing/2014/main" id="{D2D11341-633C-3CBD-E038-38B54A0D2D7F}"/>
                  </a:ext>
                </a:extLst>
              </p:cNvPr>
              <p:cNvGraphicFramePr>
                <a:graphicFrameLocks noGrp="1"/>
              </p:cNvGraphicFramePr>
              <p:nvPr>
                <p:ph type="tbl" sz="quarter" idx="10"/>
                <p:extLst>
                  <p:ext uri="{D42A27DB-BD31-4B8C-83A1-F6EECF244321}">
                    <p14:modId xmlns:p14="http://schemas.microsoft.com/office/powerpoint/2010/main" val="3683749638"/>
                  </p:ext>
                </p:extLst>
              </p:nvPr>
            </p:nvGraphicFramePr>
            <p:xfrm>
              <a:off x="457200" y="15240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Method</a:t>
                          </a:r>
                        </a:p>
                      </a:txBody>
                      <a:tcPr>
                        <a:solidFill>
                          <a:schemeClr val="bg1">
                            <a:lumMod val="95000"/>
                          </a:schemeClr>
                        </a:solidFill>
                      </a:tcPr>
                    </a:tc>
                    <a:tc>
                      <a:txBody>
                        <a:bodyPr/>
                        <a:lstStyle/>
                        <a:p>
                          <a:pPr algn="ctr">
                            <a:defRPr sz="1800" b="1"/>
                          </a:pPr>
                          <a:r>
                            <a:rPr dirty="0"/>
                            <a:t>Sensitivity (95% Confidence Interval)</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defRPr sz="1800"/>
                          </a:pPr>
                          <a:r>
                            <a:rPr dirty="0"/>
                            <a:t>Home Test</a:t>
                          </a:r>
                        </a:p>
                      </a:txBody>
                      <a:tcPr/>
                    </a:tc>
                    <a:tc>
                      <a:txBody>
                        <a:bodyPr/>
                        <a:lstStyle/>
                        <a:p>
                          <a:endParaRPr lang="en-US"/>
                        </a:p>
                      </a:txBody>
                      <a:tcPr>
                        <a:blipFill>
                          <a:blip r:embed="rId2"/>
                          <a:stretch>
                            <a:fillRect l="-100296" t="-108197" r="-444" b="-124590"/>
                          </a:stretch>
                        </a:blipFill>
                      </a:tcPr>
                    </a:tc>
                    <a:extLst>
                      <a:ext uri="{0D108BD9-81ED-4DB2-BD59-A6C34878D82A}">
                        <a16:rowId xmlns:a16="http://schemas.microsoft.com/office/drawing/2014/main" val="10002"/>
                      </a:ext>
                    </a:extLst>
                  </a:tr>
                  <a:tr h="370840">
                    <a:tc>
                      <a:txBody>
                        <a:bodyPr/>
                        <a:lstStyle/>
                        <a:p>
                          <a:pPr algn="ctr">
                            <a:defRPr sz="1800"/>
                          </a:pPr>
                          <a:r>
                            <a:t>Professionally Administered Test</a:t>
                          </a:r>
                        </a:p>
                      </a:txBody>
                      <a:tcPr/>
                    </a:tc>
                    <a:tc>
                      <a:txBody>
                        <a:bodyPr/>
                        <a:lstStyle/>
                        <a:p>
                          <a:endParaRPr lang="en-US"/>
                        </a:p>
                      </a:txBody>
                      <a:tcPr>
                        <a:blipFill>
                          <a:blip r:embed="rId2"/>
                          <a:stretch>
                            <a:fillRect l="-100296" t="-208197" r="-444" b="-24590"/>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8.1.7: Interpreting a Confidence Interval</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10000"/>
              </a:bodyPr>
              <a:lstStyle/>
              <a:p>
                <a:r>
                  <a:rPr sz="1600" dirty="0"/>
                  <a:t>Source: </a:t>
                </a:r>
                <a:r>
                  <a:rPr sz="1600" dirty="0" err="1"/>
                  <a:t>Pebody</a:t>
                </a:r>
                <a:r>
                  <a:rPr sz="1600" dirty="0"/>
                  <a:t>, Roger. "US regulators set to approve HIV home-testing kit." NAM Publications. 16 May 2012. http://www.aidsmap.com/US-regulators-set-to-approve-HIV-home-testing-kit/page/2356465/ (20 May 2012).</a:t>
                </a:r>
              </a:p>
              <a:p>
                <a:r>
                  <a:rPr sz="2800" dirty="0"/>
                  <a:t>Which of the following statements provides the most unbiased interpretation of the confidence intervals?</a:t>
                </a:r>
              </a:p>
              <a:p>
                <a:pPr marL="542925" indent="-542925">
                  <a:defRPr sz="2800"/>
                </a:pPr>
                <a:r>
                  <a:rPr lang="en-US" dirty="0"/>
                  <a:t>1.	</a:t>
                </a:r>
                <a:r>
                  <a:rPr sz="2800" dirty="0"/>
                  <a:t>The professionally administered tests were found to be far more reliable, with </a:t>
                </a:r>
                <a14:m>
                  <m:oMath xmlns:m="http://schemas.openxmlformats.org/officeDocument/2006/math">
                    <m:r>
                      <a:rPr>
                        <a:latin typeface="Cambria Math" panose="02040503050406030204" pitchFamily="18" charset="0"/>
                      </a:rPr>
                      <m:t>99.08%</m:t>
                    </m:r>
                  </m:oMath>
                </a14:m>
                <a:r>
                  <a:rPr sz="2800" dirty="0"/>
                  <a:t> sensitivity, than the home tests, with only </a:t>
                </a:r>
                <a14:m>
                  <m:oMath xmlns:m="http://schemas.openxmlformats.org/officeDocument/2006/math">
                    <m:r>
                      <a:rPr>
                        <a:latin typeface="Cambria Math" panose="02040503050406030204" pitchFamily="18" charset="0"/>
                      </a:rPr>
                      <m:t>86.6%</m:t>
                    </m:r>
                  </m:oMath>
                </a14:m>
                <a:r>
                  <a:rPr sz="2800" dirty="0"/>
                  <a:t> sensitivity.</a:t>
                </a:r>
              </a:p>
              <a:p>
                <a:pPr marL="542925" indent="-542925">
                  <a:defRPr sz="2800"/>
                </a:pPr>
                <a:r>
                  <a:rPr lang="en-US" dirty="0"/>
                  <a:t>2.	</a:t>
                </a:r>
                <a:r>
                  <a:rPr sz="2800" dirty="0"/>
                  <a:t>Home testing methods for </a:t>
                </a:r>
                <a:r>
                  <a:rPr sz="2800" b="1" dirty="0"/>
                  <a:t>HIV</a:t>
                </a:r>
                <a:r>
                  <a:rPr sz="2800" dirty="0"/>
                  <a:t> are just as sensitive as those administered professionally. In fact, they are even more sensitive since they have a possible </a:t>
                </a:r>
                <a14:m>
                  <m:oMath xmlns:m="http://schemas.openxmlformats.org/officeDocument/2006/math">
                    <m:r>
                      <a:rPr>
                        <a:latin typeface="Cambria Math" panose="02040503050406030204" pitchFamily="18" charset="0"/>
                      </a:rPr>
                      <m:t>96.9%</m:t>
                    </m:r>
                  </m:oMath>
                </a14:m>
                <a:r>
                  <a:rPr sz="2800" dirty="0"/>
                  <a:t> sensitivity rating compared with a possible </a:t>
                </a:r>
                <a14:m>
                  <m:oMath xmlns:m="http://schemas.openxmlformats.org/officeDocument/2006/math">
                    <m:r>
                      <a:rPr>
                        <a:latin typeface="Cambria Math" panose="02040503050406030204" pitchFamily="18" charset="0"/>
                      </a:rPr>
                      <m:t>95.85%</m:t>
                    </m:r>
                  </m:oMath>
                </a14:m>
                <a:r>
                  <a:rPr sz="2800" dirty="0"/>
                  <a:t> rating for the professional ones.</a:t>
                </a:r>
              </a:p>
              <a:p>
                <a:pPr marL="542925" indent="-542925">
                  <a:defRPr sz="2800"/>
                </a:pPr>
                <a:r>
                  <a:rPr lang="en-US" sz="2800" dirty="0"/>
                  <a:t>3.	</a:t>
                </a:r>
                <a:r>
                  <a:rPr sz="2800" dirty="0"/>
                  <a:t>The results provide reasonable assurance that the home test is as effective as the professionally administered test.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613" r="-1926"/>
                </a:stretch>
              </a:blipFill>
            </p:spPr>
            <p:txBody>
              <a:bodyPr/>
              <a:lstStyle/>
              <a:p>
                <a:r>
                  <a:rPr lang="en-IN">
                    <a:noFill/>
                  </a:rPr>
                  <a:t> </a:t>
                </a:r>
              </a:p>
            </p:txBody>
          </p:sp>
        </mc:Fallback>
      </mc:AlternateContent>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8.1.7: Interpreting a Confidence Interval</a:t>
            </a:r>
            <a:r>
              <a:rPr lang="en-US" baseline="-25000" dirty="0"/>
              <a:t>4</a:t>
            </a:r>
            <a:endParaRPr baseline="-25000" dirty="0"/>
          </a:p>
        </p:txBody>
      </p:sp>
      <p:sp>
        <p:nvSpPr>
          <p:cNvPr id="3" name="Text Placeholder 2"/>
          <p:cNvSpPr>
            <a:spLocks noGrp="1"/>
          </p:cNvSpPr>
          <p:nvPr>
            <p:ph type="body" sz="quarter" idx="10"/>
          </p:nvPr>
        </p:nvSpPr>
        <p:spPr/>
        <p:txBody>
          <a:bodyPr>
            <a:normAutofit fontScale="85000" lnSpcReduction="20000"/>
          </a:bodyPr>
          <a:lstStyle/>
          <a:p>
            <a:r>
              <a:rPr sz="2800" b="1" dirty="0"/>
              <a:t>Solution</a:t>
            </a:r>
          </a:p>
          <a:p>
            <a:r>
              <a:rPr sz="2800" dirty="0"/>
              <a:t>Option 3. gives the best interpretation of the confidence intervals given. Because the confidence intervals overlap, it is possible that both tests have the same sensitivity rating, and therefore can provide a reasonable assurance that they are similarly accurate. This was, in fact, a part of the findings that the expert panel reported to the Food and Drug Administration (</a:t>
            </a:r>
            <a:r>
              <a:rPr sz="2800" b="1" dirty="0"/>
              <a:t>FDA</a:t>
            </a:r>
            <a:r>
              <a:rPr sz="2800" dirty="0"/>
              <a:t>) in the United States.</a:t>
            </a:r>
          </a:p>
          <a:p>
            <a:r>
              <a:rPr sz="2800" dirty="0"/>
              <a:t>Option 1. does not give a fair picture of the results by only providing the upper endpoint of the confidence interval for the professional tests compared to the lower endpoint of the interval for the home tests. This analysis might lead you to believe that there was definitely a large difference between the sensitivity ratings for the two tests. It does not reflect the possibility that the sensitivity ratings did not differ at all.</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5DD6B-5E41-2602-CA0E-FA451B69F1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48FFD-6B28-8690-2B51-F9CF88303F38}"/>
              </a:ext>
            </a:extLst>
          </p:cNvPr>
          <p:cNvSpPr>
            <a:spLocks noGrp="1"/>
          </p:cNvSpPr>
          <p:nvPr>
            <p:ph type="title"/>
          </p:nvPr>
        </p:nvSpPr>
        <p:spPr/>
        <p:txBody>
          <a:bodyPr>
            <a:normAutofit/>
          </a:bodyPr>
          <a:lstStyle/>
          <a:p>
            <a:pPr>
              <a:defRPr sz="3200"/>
            </a:pPr>
            <a:r>
              <a:rPr dirty="0"/>
              <a:t>Example 8.1.7: Interpreting a Confidence Interval</a:t>
            </a:r>
            <a:r>
              <a:rPr lang="en-US" baseline="-25000" dirty="0"/>
              <a:t>5</a:t>
            </a:r>
            <a:endParaRPr baseline="-25000" dirty="0"/>
          </a:p>
        </p:txBody>
      </p:sp>
      <p:sp>
        <p:nvSpPr>
          <p:cNvPr id="3" name="Text Placeholder 2">
            <a:extLst>
              <a:ext uri="{FF2B5EF4-FFF2-40B4-BE49-F238E27FC236}">
                <a16:creationId xmlns:a16="http://schemas.microsoft.com/office/drawing/2014/main" id="{5FF8DE78-BE02-1082-4DB6-22DF3CD3CFC0}"/>
              </a:ext>
            </a:extLst>
          </p:cNvPr>
          <p:cNvSpPr>
            <a:spLocks noGrp="1"/>
          </p:cNvSpPr>
          <p:nvPr>
            <p:ph type="body" sz="quarter" idx="10"/>
          </p:nvPr>
        </p:nvSpPr>
        <p:spPr/>
        <p:txBody>
          <a:bodyPr>
            <a:normAutofit/>
          </a:bodyPr>
          <a:lstStyle/>
          <a:p>
            <a:r>
              <a:rPr lang="en-US" sz="2800" dirty="0"/>
              <a:t>Option 2. is similar to option </a:t>
            </a:r>
            <a:r>
              <a:rPr lang="en-US" sz="2800" b="1" dirty="0" err="1"/>
              <a:t>i</a:t>
            </a:r>
            <a:r>
              <a:rPr lang="en-US" sz="2800" b="1" dirty="0"/>
              <a:t>.</a:t>
            </a:r>
            <a:r>
              <a:rPr lang="en-US" sz="2800" dirty="0"/>
              <a:t> in that, by giving the upper endpoint of the home test interval compared to the lower endpoint of the professional test interval, one is led to believe that the home tests are out-performing the professional tests. It also does not account for the fact that it is possible for the professional tests to have a much higher sensitivity than the home tests.</a:t>
            </a:r>
          </a:p>
        </p:txBody>
      </p:sp>
    </p:spTree>
    <p:extLst>
      <p:ext uri="{BB962C8B-B14F-4D97-AF65-F5344CB8AC3E}">
        <p14:creationId xmlns:p14="http://schemas.microsoft.com/office/powerpoint/2010/main" val="20908269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Minimum Sample Size for Estimating a Population Mean</a:t>
            </a:r>
          </a:p>
        </p:txBody>
      </p:sp>
      <p:sp>
        <p:nvSpPr>
          <p:cNvPr id="3" name="Text Placeholder 2"/>
          <p:cNvSpPr>
            <a:spLocks noGrp="1"/>
          </p:cNvSpPr>
          <p:nvPr>
            <p:ph type="body" sz="quarter" idx="10"/>
          </p:nvPr>
        </p:nvSpPr>
        <p:spPr>
          <a:xfrm>
            <a:off x="457200" y="1082078"/>
            <a:ext cx="8229600" cy="4632922"/>
          </a:xfrm>
        </p:spPr>
        <p:txBody>
          <a:bodyPr>
            <a:normAutofit/>
          </a:bodyPr>
          <a:lstStyle/>
          <a:p>
            <a:r>
              <a:rPr sz="2800" dirty="0"/>
              <a:t>The minimum sample size required for estimating a population mean at a given level of confidence with a particular margin of error is given by</a:t>
            </a:r>
          </a:p>
        </p:txBody>
      </p:sp>
      <p:pic>
        <p:nvPicPr>
          <p:cNvPr id="8" name="Picture 7" descr="n equals the square of z subscript alpha divided by 2 multiplied by sigma divided by E.">
            <a:extLst>
              <a:ext uri="{FF2B5EF4-FFF2-40B4-BE49-F238E27FC236}">
                <a16:creationId xmlns:a16="http://schemas.microsoft.com/office/drawing/2014/main" id="{3AA1BC99-975D-FF70-31CF-C94BB81E276B}"/>
              </a:ext>
            </a:extLst>
          </p:cNvPr>
          <p:cNvPicPr>
            <a:picLocks noChangeAspect="1"/>
          </p:cNvPicPr>
          <p:nvPr/>
        </p:nvPicPr>
        <p:blipFill>
          <a:blip r:embed="rId2"/>
          <a:stretch>
            <a:fillRect/>
          </a:stretch>
        </p:blipFill>
        <p:spPr>
          <a:xfrm>
            <a:off x="3690937" y="2437996"/>
            <a:ext cx="1762125" cy="1038225"/>
          </a:xfrm>
          <a:prstGeom prst="rect">
            <a:avLst/>
          </a:prstGeom>
        </p:spPr>
      </p:pic>
      <p:pic>
        <p:nvPicPr>
          <p:cNvPr id="12" name="Picture 11" descr="where z subscript alpha divided by 2">
            <a:extLst>
              <a:ext uri="{FF2B5EF4-FFF2-40B4-BE49-F238E27FC236}">
                <a16:creationId xmlns:a16="http://schemas.microsoft.com/office/drawing/2014/main" id="{E52F99E2-9006-DAFA-5460-8AAD06415CDF}"/>
              </a:ext>
            </a:extLst>
          </p:cNvPr>
          <p:cNvPicPr>
            <a:picLocks noChangeAspect="1"/>
          </p:cNvPicPr>
          <p:nvPr/>
        </p:nvPicPr>
        <p:blipFill>
          <a:blip r:embed="rId3"/>
          <a:stretch>
            <a:fillRect/>
          </a:stretch>
        </p:blipFill>
        <p:spPr>
          <a:xfrm>
            <a:off x="541513" y="3493733"/>
            <a:ext cx="1394250" cy="468000"/>
          </a:xfrm>
          <a:prstGeom prst="rect">
            <a:avLst/>
          </a:prstGeom>
        </p:spPr>
      </p:pic>
      <p:sp>
        <p:nvSpPr>
          <p:cNvPr id="5" name="TextBox 4">
            <a:extLst>
              <a:ext uri="{FF2B5EF4-FFF2-40B4-BE49-F238E27FC236}">
                <a16:creationId xmlns:a16="http://schemas.microsoft.com/office/drawing/2014/main" id="{2E225159-0C21-191F-A4DF-7FF35A83D844}"/>
              </a:ext>
            </a:extLst>
          </p:cNvPr>
          <p:cNvSpPr txBox="1"/>
          <p:nvPr/>
        </p:nvSpPr>
        <p:spPr>
          <a:xfrm>
            <a:off x="1905000" y="3434429"/>
            <a:ext cx="67056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is the critical value for the level of confidence,</a:t>
            </a:r>
            <a:endParaRPr lang="en-IN" dirty="0"/>
          </a:p>
        </p:txBody>
      </p:sp>
      <p:sp>
        <p:nvSpPr>
          <p:cNvPr id="6" name="TextBox 5">
            <a:extLst>
              <a:ext uri="{FF2B5EF4-FFF2-40B4-BE49-F238E27FC236}">
                <a16:creationId xmlns:a16="http://schemas.microsoft.com/office/drawing/2014/main" id="{0E83DCDB-19C2-5F77-2177-7FB4D5B5CB4B}"/>
              </a:ext>
            </a:extLst>
          </p:cNvPr>
          <p:cNvSpPr txBox="1"/>
          <p:nvPr/>
        </p:nvSpPr>
        <p:spPr>
          <a:xfrm>
            <a:off x="457200" y="3846576"/>
            <a:ext cx="8229600" cy="892552"/>
          </a:xfrm>
          <a:prstGeom prst="rect">
            <a:avLst/>
          </a:prstGeom>
          <a:noFill/>
        </p:spPr>
        <p:txBody>
          <a:bodyPr wrap="square" rtlCol="0">
            <a:spAutoFit/>
          </a:bodyPr>
          <a:lstStyle/>
          <a:p>
            <a:r>
              <a:rPr kumimoji="0" lang="en-US" sz="2600" b="0" i="1" u="none" strike="noStrike" kern="1200" cap="none" spc="0" normalizeH="0" baseline="0" noProof="0" dirty="0">
                <a:ln>
                  <a:noFill/>
                </a:ln>
                <a:solidFill>
                  <a:srgbClr val="000000"/>
                </a:solidFill>
                <a:effectLst/>
                <a:uLnTx/>
                <a:uFillTx/>
                <a:ea typeface="+mn-ea"/>
                <a:cs typeface="+mn-cs"/>
              </a:rPr>
              <a:t>c </a:t>
            </a:r>
            <a:r>
              <a:rPr kumimoji="0" lang="en-US" sz="2600" b="0" u="none" strike="noStrike" kern="1200" cap="none" spc="0" normalizeH="0" baseline="0" noProof="0" dirty="0">
                <a:ln>
                  <a:noFill/>
                </a:ln>
                <a:solidFill>
                  <a:srgbClr val="000000"/>
                </a:solidFill>
                <a:effectLst/>
                <a:uLnTx/>
                <a:uFillTx/>
                <a:ea typeface="+mn-ea"/>
                <a:cs typeface="+mn-cs"/>
              </a:rPr>
              <a:t>= 1 </a:t>
            </a:r>
            <a:r>
              <a:rPr kumimoji="0" lang="en-US" sz="26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600" b="0" u="none" strike="noStrike" kern="1200" cap="none" spc="0" normalizeH="0" baseline="0" noProof="0" dirty="0">
                <a:ln>
                  <a:noFill/>
                </a:ln>
                <a:solidFill>
                  <a:srgbClr val="000000"/>
                </a:solidFill>
                <a:effectLst/>
                <a:uLnTx/>
                <a:uFillTx/>
                <a:ea typeface="+mn-ea"/>
                <a:cs typeface="+mn-cs"/>
              </a:rPr>
              <a:t> α,</a:t>
            </a:r>
            <a:r>
              <a:rPr kumimoji="0" lang="en-US" sz="2600" b="0" i="0" u="none" strike="noStrike" kern="1200" cap="none" spc="0" normalizeH="0" baseline="0" noProof="0" dirty="0">
                <a:ln>
                  <a:noFill/>
                </a:ln>
                <a:solidFill>
                  <a:srgbClr val="000000"/>
                </a:solidFill>
                <a:effectLst/>
                <a:uLnTx/>
                <a:uFillTx/>
                <a:latin typeface="Calibri"/>
                <a:ea typeface="+mn-ea"/>
                <a:cs typeface="+mn-cs"/>
              </a:rPr>
              <a:t> such that the area under the standard normal distribution to the right of</a:t>
            </a:r>
            <a:endParaRPr lang="en-IN" dirty="0"/>
          </a:p>
        </p:txBody>
      </p:sp>
      <p:pic>
        <p:nvPicPr>
          <p:cNvPr id="15" name="Picture 14" descr="z subscript alpha divided by 2 is equal to alpha divided by 2,">
            <a:extLst>
              <a:ext uri="{FF2B5EF4-FFF2-40B4-BE49-F238E27FC236}">
                <a16:creationId xmlns:a16="http://schemas.microsoft.com/office/drawing/2014/main" id="{E1CA2444-F789-A6A4-AE83-4E62B807C529}"/>
              </a:ext>
            </a:extLst>
          </p:cNvPr>
          <p:cNvPicPr>
            <a:picLocks noChangeAspect="1"/>
          </p:cNvPicPr>
          <p:nvPr/>
        </p:nvPicPr>
        <p:blipFill>
          <a:blip r:embed="rId4"/>
          <a:stretch>
            <a:fillRect/>
          </a:stretch>
        </p:blipFill>
        <p:spPr>
          <a:xfrm>
            <a:off x="4110097" y="4143627"/>
            <a:ext cx="2203903" cy="720000"/>
          </a:xfrm>
          <a:prstGeom prst="rect">
            <a:avLst/>
          </a:prstGeom>
        </p:spPr>
      </p:pic>
      <p:sp>
        <p:nvSpPr>
          <p:cNvPr id="4" name="TextBox 3">
            <a:extLst>
              <a:ext uri="{FF2B5EF4-FFF2-40B4-BE49-F238E27FC236}">
                <a16:creationId xmlns:a16="http://schemas.microsoft.com/office/drawing/2014/main" id="{80901397-ADF8-BFA3-DEA9-FCBC30985898}"/>
              </a:ext>
            </a:extLst>
          </p:cNvPr>
          <p:cNvSpPr txBox="1"/>
          <p:nvPr/>
        </p:nvSpPr>
        <p:spPr>
          <a:xfrm>
            <a:off x="457200" y="4739378"/>
            <a:ext cx="8229600" cy="972574"/>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6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n-US" sz="26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2600" b="0" i="0" u="none" strike="noStrike" kern="1200" cap="none" spc="0" normalizeH="0" baseline="0" noProof="0" dirty="0">
                <a:ln>
                  <a:noFill/>
                </a:ln>
                <a:solidFill>
                  <a:srgbClr val="000000"/>
                </a:solidFill>
                <a:effectLst/>
                <a:uLnTx/>
                <a:uFillTx/>
                <a:latin typeface="Calibri"/>
                <a:ea typeface="+mn-ea"/>
                <a:cs typeface="+mn-cs"/>
              </a:rPr>
              <a:t>is the population standard deviation,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1" u="none" strike="noStrike" kern="1200" cap="none" spc="0" normalizeH="0" baseline="0" noProof="0" dirty="0">
                <a:ln>
                  <a:noFill/>
                </a:ln>
                <a:solidFill>
                  <a:srgbClr val="000000"/>
                </a:solidFill>
                <a:effectLst/>
                <a:uLnTx/>
                <a:uFillTx/>
                <a:latin typeface="Calibri"/>
                <a:ea typeface="+mn-ea"/>
                <a:cs typeface="+mn-cs"/>
              </a:rPr>
              <a:t>E </a:t>
            </a:r>
            <a:r>
              <a:rPr kumimoji="0" lang="en-US" sz="2600" b="0" i="0" u="none" strike="noStrike" kern="1200" cap="none" spc="0" normalizeH="0" baseline="0" noProof="0" dirty="0">
                <a:ln>
                  <a:noFill/>
                </a:ln>
                <a:solidFill>
                  <a:srgbClr val="000000"/>
                </a:solidFill>
                <a:effectLst/>
                <a:uLnTx/>
                <a:uFillTx/>
                <a:latin typeface="Calibri"/>
                <a:ea typeface="+mn-ea"/>
                <a:cs typeface="+mn-cs"/>
              </a:rPr>
              <a:t>is the desired maximum margin of error.</a:t>
            </a:r>
            <a:endParaRPr lang="en-IN"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3</a:t>
            </a:r>
            <a:endParaRPr baseline="-25000" dirty="0"/>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When calculating a minimum sample size, round up to the next larger whole number.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8.1.1: Finding a Point Estimate for a Population Mean</a:t>
            </a:r>
            <a:r>
              <a:rPr lang="en-US" baseline="-25000" dirty="0"/>
              <a:t>2</a:t>
            </a:r>
            <a:endParaRPr dirty="0"/>
          </a:p>
        </p:txBody>
      </p:sp>
      <p:graphicFrame>
        <p:nvGraphicFramePr>
          <p:cNvPr id="3" name="Table Placeholder 2" descr="The table presents a dataset of numerical values organized in rows. The values in the first row are 45, 68, 72, 91, 100, and 71. The second row contains 69, 83, 86, 55, 89, and 97. The third row includes 76, 68, 92, 75, 84, and 70. The fourth row lists 81, 90, 85, 74, 88, and 99. The fifth row contains 76, 91, 93, 85, 96, and 100. The table represents numerical data without column headers or specific labels."/>
          <p:cNvGraphicFramePr>
            <a:graphicFrameLocks noGrp="1"/>
          </p:cNvGraphicFramePr>
          <p:nvPr>
            <p:ph type="tbl" sz="quarter" idx="10"/>
            <p:extLst>
              <p:ext uri="{D42A27DB-BD31-4B8C-83A1-F6EECF244321}">
                <p14:modId xmlns:p14="http://schemas.microsoft.com/office/powerpoint/2010/main" val="4283749624"/>
              </p:ext>
            </p:extLst>
          </p:nvPr>
        </p:nvGraphicFramePr>
        <p:xfrm>
          <a:off x="457200" y="1105523"/>
          <a:ext cx="8229600" cy="185420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r>
                        <a:rPr sz="1400" dirty="0">
                          <a:latin typeface="Cambria Math"/>
                        </a:rPr>
                        <a:t>45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72</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91</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100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71</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70840">
                <a:tc>
                  <a:txBody>
                    <a:bodyPr/>
                    <a:lstStyle/>
                    <a:p>
                      <a:pPr algn="ctr"/>
                      <a:r>
                        <a:rPr sz="1400" dirty="0">
                          <a:latin typeface="Cambria Math"/>
                        </a:rPr>
                        <a:t>69</a:t>
                      </a:r>
                    </a:p>
                  </a:txBody>
                  <a:tcPr>
                    <a:lnL w="12700" cap="flat" cmpd="sng" algn="ctr">
                      <a:solidFill>
                        <a:schemeClr val="tx1"/>
                      </a:solidFill>
                      <a:prstDash val="solid"/>
                      <a:round/>
                      <a:headEnd type="none" w="med" len="med"/>
                      <a:tailEnd type="none" w="med" len="med"/>
                    </a:lnL>
                  </a:tcPr>
                </a:tc>
                <a:tc>
                  <a:txBody>
                    <a:bodyPr/>
                    <a:lstStyle/>
                    <a:p>
                      <a:pPr algn="ctr"/>
                      <a:r>
                        <a:rPr sz="1400" dirty="0">
                          <a:latin typeface="Cambria Math"/>
                        </a:rPr>
                        <a:t>83</a:t>
                      </a:r>
                    </a:p>
                  </a:txBody>
                  <a:tcPr/>
                </a:tc>
                <a:tc>
                  <a:txBody>
                    <a:bodyPr/>
                    <a:lstStyle/>
                    <a:p>
                      <a:pPr algn="ctr"/>
                      <a:r>
                        <a:rPr sz="1400" dirty="0">
                          <a:latin typeface="Cambria Math"/>
                        </a:rPr>
                        <a:t>86</a:t>
                      </a:r>
                    </a:p>
                  </a:txBody>
                  <a:tcPr/>
                </a:tc>
                <a:tc>
                  <a:txBody>
                    <a:bodyPr/>
                    <a:lstStyle/>
                    <a:p>
                      <a:pPr algn="ctr"/>
                      <a:r>
                        <a:rPr sz="1400" dirty="0">
                          <a:latin typeface="Cambria Math"/>
                        </a:rPr>
                        <a:t>55</a:t>
                      </a:r>
                    </a:p>
                  </a:txBody>
                  <a:tcPr/>
                </a:tc>
                <a:tc>
                  <a:txBody>
                    <a:bodyPr/>
                    <a:lstStyle/>
                    <a:p>
                      <a:pPr algn="ctr"/>
                      <a:r>
                        <a:rPr sz="1400" dirty="0">
                          <a:latin typeface="Cambria Math"/>
                        </a:rPr>
                        <a:t>89</a:t>
                      </a:r>
                    </a:p>
                  </a:txBody>
                  <a:tcPr/>
                </a:tc>
                <a:tc>
                  <a:txBody>
                    <a:bodyPr/>
                    <a:lstStyle/>
                    <a:p>
                      <a:pPr algn="ctr"/>
                      <a:r>
                        <a:rPr sz="1400" dirty="0">
                          <a:latin typeface="Cambria Math"/>
                        </a:rPr>
                        <a:t>97</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70840">
                <a:tc>
                  <a:txBody>
                    <a:bodyPr/>
                    <a:lstStyle/>
                    <a:p>
                      <a:pPr algn="ctr"/>
                      <a:r>
                        <a:rPr sz="1400" dirty="0">
                          <a:latin typeface="Cambria Math"/>
                        </a:rPr>
                        <a:t>76</a:t>
                      </a:r>
                    </a:p>
                  </a:txBody>
                  <a:tcPr>
                    <a:lnL w="12700" cap="flat" cmpd="sng" algn="ctr">
                      <a:solidFill>
                        <a:schemeClr val="tx1"/>
                      </a:solidFill>
                      <a:prstDash val="solid"/>
                      <a:round/>
                      <a:headEnd type="none" w="med" len="med"/>
                      <a:tailEnd type="none" w="med" len="med"/>
                    </a:lnL>
                  </a:tcPr>
                </a:tc>
                <a:tc>
                  <a:txBody>
                    <a:bodyPr/>
                    <a:lstStyle/>
                    <a:p>
                      <a:pPr algn="ctr"/>
                      <a:r>
                        <a:rPr sz="1400" dirty="0">
                          <a:latin typeface="Cambria Math"/>
                        </a:rPr>
                        <a:t>68</a:t>
                      </a:r>
                    </a:p>
                  </a:txBody>
                  <a:tcPr/>
                </a:tc>
                <a:tc>
                  <a:txBody>
                    <a:bodyPr/>
                    <a:lstStyle/>
                    <a:p>
                      <a:pPr algn="ctr"/>
                      <a:r>
                        <a:rPr sz="1400" dirty="0">
                          <a:latin typeface="Cambria Math"/>
                        </a:rPr>
                        <a:t>92</a:t>
                      </a:r>
                    </a:p>
                  </a:txBody>
                  <a:tcPr/>
                </a:tc>
                <a:tc>
                  <a:txBody>
                    <a:bodyPr/>
                    <a:lstStyle/>
                    <a:p>
                      <a:pPr algn="ctr"/>
                      <a:r>
                        <a:rPr sz="1400" dirty="0">
                          <a:latin typeface="Cambria Math"/>
                        </a:rPr>
                        <a:t>75</a:t>
                      </a:r>
                    </a:p>
                  </a:txBody>
                  <a:tcPr/>
                </a:tc>
                <a:tc>
                  <a:txBody>
                    <a:bodyPr/>
                    <a:lstStyle/>
                    <a:p>
                      <a:pPr algn="ctr"/>
                      <a:r>
                        <a:rPr sz="1400" dirty="0">
                          <a:latin typeface="Cambria Math"/>
                        </a:rPr>
                        <a:t>84</a:t>
                      </a:r>
                    </a:p>
                  </a:txBody>
                  <a:tcPr/>
                </a:tc>
                <a:tc>
                  <a:txBody>
                    <a:bodyPr/>
                    <a:lstStyle/>
                    <a:p>
                      <a:pPr algn="ctr"/>
                      <a:r>
                        <a:rPr sz="1400" dirty="0">
                          <a:latin typeface="Cambria Math"/>
                        </a:rPr>
                        <a:t>70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r>
                        <a:rPr sz="1400" dirty="0">
                          <a:latin typeface="Cambria Math"/>
                        </a:rPr>
                        <a:t>81</a:t>
                      </a:r>
                    </a:p>
                  </a:txBody>
                  <a:tcPr>
                    <a:lnL w="12700" cap="flat" cmpd="sng" algn="ctr">
                      <a:solidFill>
                        <a:schemeClr val="tx1"/>
                      </a:solidFill>
                      <a:prstDash val="solid"/>
                      <a:round/>
                      <a:headEnd type="none" w="med" len="med"/>
                      <a:tailEnd type="none" w="med" len="med"/>
                    </a:lnL>
                  </a:tcPr>
                </a:tc>
                <a:tc>
                  <a:txBody>
                    <a:bodyPr/>
                    <a:lstStyle/>
                    <a:p>
                      <a:pPr algn="ctr"/>
                      <a:r>
                        <a:rPr sz="1400" dirty="0">
                          <a:latin typeface="Cambria Math"/>
                        </a:rPr>
                        <a:t>90</a:t>
                      </a:r>
                    </a:p>
                  </a:txBody>
                  <a:tcPr/>
                </a:tc>
                <a:tc>
                  <a:txBody>
                    <a:bodyPr/>
                    <a:lstStyle/>
                    <a:p>
                      <a:pPr algn="ctr"/>
                      <a:r>
                        <a:rPr sz="1400" dirty="0">
                          <a:latin typeface="Cambria Math"/>
                        </a:rPr>
                        <a:t>85</a:t>
                      </a:r>
                    </a:p>
                  </a:txBody>
                  <a:tcPr/>
                </a:tc>
                <a:tc>
                  <a:txBody>
                    <a:bodyPr/>
                    <a:lstStyle/>
                    <a:p>
                      <a:pPr algn="ctr"/>
                      <a:r>
                        <a:rPr sz="1400" dirty="0">
                          <a:latin typeface="Cambria Math"/>
                        </a:rPr>
                        <a:t>74</a:t>
                      </a:r>
                    </a:p>
                  </a:txBody>
                  <a:tcPr/>
                </a:tc>
                <a:tc>
                  <a:txBody>
                    <a:bodyPr/>
                    <a:lstStyle/>
                    <a:p>
                      <a:pPr algn="ctr"/>
                      <a:r>
                        <a:rPr sz="1400" dirty="0">
                          <a:latin typeface="Cambria Math"/>
                        </a:rPr>
                        <a:t>88</a:t>
                      </a:r>
                    </a:p>
                  </a:txBody>
                  <a:tcPr/>
                </a:tc>
                <a:tc>
                  <a:txBody>
                    <a:bodyPr/>
                    <a:lstStyle/>
                    <a:p>
                      <a:pPr algn="ctr"/>
                      <a:r>
                        <a:rPr sz="1400" dirty="0">
                          <a:latin typeface="Cambria Math"/>
                        </a:rPr>
                        <a:t>99</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pPr algn="ctr"/>
                      <a:r>
                        <a:rPr sz="1400" dirty="0">
                          <a:latin typeface="Cambria Math"/>
                        </a:rPr>
                        <a:t>76</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91</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93</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85</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96</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100</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dirty="0"/>
          </a:p>
        </p:txBody>
      </p:sp>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sz="2800" dirty="0"/>
              <a:t>Viable estimates for </a:t>
            </a:r>
            <a:r>
              <a:rPr lang="el-GR" sz="2800" i="1" dirty="0">
                <a:latin typeface="Calibri" panose="020F0502020204030204" pitchFamily="34" charset="0"/>
                <a:ea typeface="Calibri" panose="020F0502020204030204" pitchFamily="34" charset="0"/>
                <a:cs typeface="Calibri" panose="020F0502020204030204" pitchFamily="34" charset="0"/>
              </a:rPr>
              <a:t>σ</a:t>
            </a:r>
            <a:r>
              <a:rPr sz="2800" dirty="0"/>
              <a:t>:</a:t>
            </a:r>
          </a:p>
          <a:p>
            <a:pPr marL="514350" indent="-514350">
              <a:buFont typeface="+mj-lt"/>
              <a:buChar char="•"/>
              <a:defRPr sz="2800"/>
            </a:pPr>
            <a:r>
              <a:rPr dirty="0"/>
              <a:t>​</a:t>
            </a:r>
            <a:r>
              <a:rPr sz="2800" dirty="0"/>
              <a:t>Sample standard deviation, </a:t>
            </a:r>
            <a:r>
              <a:rPr lang="en-US" sz="2800" i="1" dirty="0"/>
              <a:t>s</a:t>
            </a:r>
            <a:endParaRPr sz="2800" i="1" dirty="0"/>
          </a:p>
          <a:p>
            <a:pPr marL="514350" indent="-514350">
              <a:buFont typeface="+mj-lt"/>
              <a:buChar char="•"/>
              <a:defRPr sz="2800"/>
            </a:pPr>
            <a:r>
              <a:rPr dirty="0"/>
              <a:t>​</a:t>
            </a:r>
            <a:r>
              <a:rPr lang="en-US" i="1" dirty="0"/>
              <a:t>s</a:t>
            </a:r>
            <a:r>
              <a:rPr sz="2800" dirty="0"/>
              <a:t> from a similar study on the</a:t>
            </a:r>
            <a:r>
              <a:rPr lang="en-US" sz="2800" dirty="0"/>
              <a:t> population</a:t>
            </a:r>
            <a:endParaRPr lang="en-IN" sz="2800" dirty="0"/>
          </a:p>
          <a:p>
            <a:pPr marL="514350" indent="-514350">
              <a:buFont typeface="+mj-lt"/>
              <a:buChar char="•"/>
              <a:defRPr sz="2800"/>
            </a:pPr>
            <a:r>
              <a:rPr lang="en-IN" dirty="0"/>
              <a:t>​</a:t>
            </a:r>
          </a:p>
        </p:txBody>
      </p:sp>
      <p:pic>
        <p:nvPicPr>
          <p:cNvPr id="4" name="Picture 3" descr="population range divided by six">
            <a:extLst>
              <a:ext uri="{FF2B5EF4-FFF2-40B4-BE49-F238E27FC236}">
                <a16:creationId xmlns:a16="http://schemas.microsoft.com/office/drawing/2014/main" id="{F6C0780D-B888-86ED-1E13-9CACC38D000B}"/>
              </a:ext>
            </a:extLst>
          </p:cNvPr>
          <p:cNvPicPr>
            <a:picLocks noChangeAspect="1"/>
          </p:cNvPicPr>
          <p:nvPr/>
        </p:nvPicPr>
        <p:blipFill>
          <a:blip r:embed="rId2"/>
          <a:stretch>
            <a:fillRect/>
          </a:stretch>
        </p:blipFill>
        <p:spPr>
          <a:xfrm>
            <a:off x="1018032" y="2590800"/>
            <a:ext cx="2733675" cy="904875"/>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8.1.8: Finding the Minimum Sample Size Needed for a Confidence Interval for a Population Mean</a:t>
            </a:r>
            <a:r>
              <a:rPr lang="en-US" sz="2800" baseline="-25000" dirty="0"/>
              <a:t>1</a:t>
            </a:r>
            <a:endParaRPr sz="2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Determine the minimum sample size needed if we wish to be </a:t>
                </a:r>
                <a14:m>
                  <m:oMath xmlns:m="http://schemas.openxmlformats.org/officeDocument/2006/math">
                    <m:r>
                      <a:rPr>
                        <a:latin typeface="Cambria Math" panose="02040503050406030204" pitchFamily="18" charset="0"/>
                      </a:rPr>
                      <m:t>90%</m:t>
                    </m:r>
                  </m:oMath>
                </a14:m>
                <a:r>
                  <a:rPr sz="2800" dirty="0"/>
                  <a:t> confident that the sample mean is within two units of the population mean. An estimate for the population standard deviation of </a:t>
                </a:r>
                <a:r>
                  <a:rPr sz="2800" dirty="0">
                    <a:latin typeface="Cambria Math"/>
                  </a:rPr>
                  <a:t>8.4</a:t>
                </a:r>
                <a:r>
                  <a:rPr sz="2800" dirty="0"/>
                  <a:t> is available from a previous study.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778"/>
                </a:stretch>
              </a:blipFill>
            </p:spPr>
            <p:txBody>
              <a:bodyPr/>
              <a:lstStyle/>
              <a:p>
                <a:r>
                  <a:rPr lang="en-US">
                    <a:noFill/>
                  </a:rPr>
                  <a:t> </a:t>
                </a:r>
              </a:p>
            </p:txBody>
          </p:sp>
        </mc:Fallback>
      </mc:AlternateContent>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8.1.8: Finding the Minimum Sample Size Needed for a Confidence Interval for a Population Mean</a:t>
            </a:r>
            <a:r>
              <a:rPr lang="en-US" sz="2800" baseline="-25000" dirty="0"/>
              <a:t>2</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From the information that we are given, we know the following values: </a:t>
                </a:r>
                <a:r>
                  <a:rPr lang="en-US" sz="2400" i="1" dirty="0"/>
                  <a:t>c </a:t>
                </a:r>
                <a:r>
                  <a:rPr lang="en-US" sz="2400" dirty="0"/>
                  <a:t>= 0.90</a:t>
                </a:r>
                <a:r>
                  <a:rPr sz="2400" dirty="0"/>
                  <a:t> and </a:t>
                </a:r>
                <a:r>
                  <a:rPr lang="el-GR" sz="2400" i="1" dirty="0">
                    <a:latin typeface="Calibri" panose="020F0502020204030204" pitchFamily="34" charset="0"/>
                    <a:ea typeface="Calibri" panose="020F0502020204030204" pitchFamily="34" charset="0"/>
                    <a:cs typeface="Calibri" panose="020F0502020204030204" pitchFamily="34" charset="0"/>
                  </a:rPr>
                  <a:t>σ</a:t>
                </a: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 8.4.</a:t>
                </a:r>
                <a:r>
                  <a:rPr sz="2400" dirty="0"/>
                  <a:t> The phrase "within two units" indicates that the desired maximum margin of error is two, so</a:t>
                </a:r>
                <a:br>
                  <a:rPr lang="en-US" sz="2400" dirty="0"/>
                </a:br>
                <a:r>
                  <a:rPr lang="en-US" sz="2400" i="1" dirty="0"/>
                  <a:t>E </a:t>
                </a:r>
                <a:r>
                  <a:rPr lang="en-US" sz="2400" dirty="0"/>
                  <a:t>= 2.</a:t>
                </a:r>
                <a:r>
                  <a:rPr sz="2400" dirty="0"/>
                  <a:t> Since we desire a </a:t>
                </a:r>
                <a14:m>
                  <m:oMath xmlns:m="http://schemas.openxmlformats.org/officeDocument/2006/math">
                    <m:r>
                      <a:rPr sz="2400">
                        <a:latin typeface="Cambria Math" panose="02040503050406030204" pitchFamily="18" charset="0"/>
                      </a:rPr>
                      <m:t>90%</m:t>
                    </m:r>
                  </m:oMath>
                </a14:m>
                <a:r>
                  <a:rPr sz="2400" dirty="0"/>
                  <a:t> level of confidence, we can use the table of critical </a:t>
                </a:r>
                <a:r>
                  <a:rPr lang="en-US" sz="2400" i="1" dirty="0"/>
                  <a:t>z</a:t>
                </a:r>
                <a:r>
                  <a:rPr sz="2400" dirty="0"/>
                  <a:t>-values to determine that</a:t>
                </a:r>
                <a:r>
                  <a:rPr lang="en-US" sz="2400"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593"/>
                </a:stretch>
              </a:blipFill>
            </p:spPr>
            <p:txBody>
              <a:bodyPr/>
              <a:lstStyle/>
              <a:p>
                <a:r>
                  <a:rPr lang="en-IN">
                    <a:noFill/>
                  </a:rPr>
                  <a:t> </a:t>
                </a:r>
              </a:p>
            </p:txBody>
          </p:sp>
        </mc:Fallback>
      </mc:AlternateContent>
      <p:pic>
        <p:nvPicPr>
          <p:cNvPr id="5" name="Picture 4" descr="z sub alpha divided by 2 is equal to 1.645.">
            <a:extLst>
              <a:ext uri="{FF2B5EF4-FFF2-40B4-BE49-F238E27FC236}">
                <a16:creationId xmlns:a16="http://schemas.microsoft.com/office/drawing/2014/main" id="{06BB8E38-609E-B0BC-771A-D3C012643679}"/>
              </a:ext>
            </a:extLst>
          </p:cNvPr>
          <p:cNvPicPr>
            <a:picLocks noChangeAspect="1"/>
          </p:cNvPicPr>
          <p:nvPr/>
        </p:nvPicPr>
        <p:blipFill>
          <a:blip r:embed="rId3"/>
          <a:stretch>
            <a:fillRect/>
          </a:stretch>
        </p:blipFill>
        <p:spPr>
          <a:xfrm>
            <a:off x="5812631" y="2974181"/>
            <a:ext cx="1581150" cy="457200"/>
          </a:xfrm>
          <a:prstGeom prst="rect">
            <a:avLst/>
          </a:prstGeom>
        </p:spPr>
      </p:pic>
      <p:sp>
        <p:nvSpPr>
          <p:cNvPr id="11" name="TextBox 10">
            <a:extLst>
              <a:ext uri="{FF2B5EF4-FFF2-40B4-BE49-F238E27FC236}">
                <a16:creationId xmlns:a16="http://schemas.microsoft.com/office/drawing/2014/main" id="{5EA4A099-41B6-F65A-6153-795ADF4B8B90}"/>
              </a:ext>
            </a:extLst>
          </p:cNvPr>
          <p:cNvSpPr txBox="1"/>
          <p:nvPr/>
        </p:nvSpPr>
        <p:spPr>
          <a:xfrm>
            <a:off x="457200" y="3432460"/>
            <a:ext cx="8229600" cy="830997"/>
          </a:xfrm>
          <a:prstGeom prst="rect">
            <a:avLst/>
          </a:prstGeom>
          <a:noFill/>
        </p:spPr>
        <p:txBody>
          <a:bodyPr wrap="square">
            <a:spAutoFit/>
          </a:bodyPr>
          <a:lstStyle/>
          <a:p>
            <a:r>
              <a:rPr lang="en-US" sz="2400" dirty="0"/>
              <a:t>Substituting these values into our formula for minimum sample size, we obtain the following.</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10EF6-6089-1221-5DBF-A6BF423AF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65C7A-C298-67C3-448C-274E4051E1A6}"/>
              </a:ext>
            </a:extLst>
          </p:cNvPr>
          <p:cNvSpPr>
            <a:spLocks noGrp="1"/>
          </p:cNvSpPr>
          <p:nvPr>
            <p:ph type="title"/>
          </p:nvPr>
        </p:nvSpPr>
        <p:spPr/>
        <p:txBody>
          <a:bodyPr>
            <a:noAutofit/>
          </a:bodyPr>
          <a:lstStyle/>
          <a:p>
            <a:pPr>
              <a:defRPr sz="3200"/>
            </a:pPr>
            <a:r>
              <a:rPr sz="2600" dirty="0"/>
              <a:t>Example 8.1.8: Finding the Minimum Sample Size Needed for a Confidence Interval for a Population Mean</a:t>
            </a:r>
            <a:r>
              <a:rPr lang="en-US" sz="2800" baseline="-25000" dirty="0"/>
              <a:t>3</a:t>
            </a:r>
            <a:endParaRPr sz="2800" dirty="0"/>
          </a:p>
        </p:txBody>
      </p:sp>
      <p:pic>
        <p:nvPicPr>
          <p:cNvPr id="5" name="Picture 4" descr="n equals to open parenthesis z subscript alpha divided by 2 multiplied by sigma divided by E close parenthesis squared. Substituting the values, it becomes open parenthesis 1.645 multiplied by 8.4 divided by 2 close parenthesis squared, which equals approximately 47.734281 and is rounded to 48.">
            <a:extLst>
              <a:ext uri="{FF2B5EF4-FFF2-40B4-BE49-F238E27FC236}">
                <a16:creationId xmlns:a16="http://schemas.microsoft.com/office/drawing/2014/main" id="{83846F11-9BE0-CD1A-9E19-FC1FB4C78E2E}"/>
              </a:ext>
            </a:extLst>
          </p:cNvPr>
          <p:cNvPicPr>
            <a:picLocks noChangeAspect="1"/>
          </p:cNvPicPr>
          <p:nvPr/>
        </p:nvPicPr>
        <p:blipFill>
          <a:blip r:embed="rId2"/>
          <a:stretch>
            <a:fillRect/>
          </a:stretch>
        </p:blipFill>
        <p:spPr>
          <a:xfrm>
            <a:off x="3433762" y="1200150"/>
            <a:ext cx="2276475" cy="29337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0FF1AE5-3D25-B55F-F44B-88731649C752}"/>
                  </a:ext>
                </a:extLst>
              </p:cNvPr>
              <p:cNvSpPr txBox="1"/>
              <p:nvPr/>
            </p:nvSpPr>
            <p:spPr>
              <a:xfrm>
                <a:off x="457200" y="4191000"/>
                <a:ext cx="8229600" cy="1200329"/>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So the size of the sample that we need to construct a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90%</m:t>
                    </m:r>
                  </m:oMath>
                </a14:m>
                <a:r>
                  <a:rPr kumimoji="0" lang="en-US" sz="2400" b="0" i="0" u="none" strike="noStrike" kern="1200" cap="none" spc="0" normalizeH="0" baseline="0" noProof="0" dirty="0">
                    <a:ln>
                      <a:noFill/>
                    </a:ln>
                    <a:solidFill>
                      <a:srgbClr val="366092"/>
                    </a:solidFill>
                    <a:effectLst/>
                    <a:uLnTx/>
                    <a:uFillTx/>
                    <a:latin typeface="Calibri"/>
                  </a:rPr>
                  <a:t> confidence interval for the population mean with the desired margin of error is at least </a:t>
                </a:r>
                <a:r>
                  <a:rPr kumimoji="0" lang="en-US" sz="2400" b="0" i="0" u="none" strike="noStrike" kern="1200" cap="none" spc="0" normalizeH="0" baseline="0" noProof="0" dirty="0">
                    <a:ln>
                      <a:noFill/>
                    </a:ln>
                    <a:solidFill>
                      <a:srgbClr val="366092"/>
                    </a:solidFill>
                    <a:effectLst/>
                    <a:uLnTx/>
                    <a:uFillTx/>
                    <a:latin typeface="Cambria Math"/>
                  </a:rPr>
                  <a:t>48</a:t>
                </a:r>
                <a:r>
                  <a:rPr kumimoji="0" lang="en-US" sz="2400" b="0" i="0" u="none" strike="noStrike" kern="1200" cap="none" spc="0" normalizeH="0" baseline="0" noProof="0" dirty="0">
                    <a:ln>
                      <a:noFill/>
                    </a:ln>
                    <a:solidFill>
                      <a:srgbClr val="366092"/>
                    </a:solidFill>
                    <a:effectLst/>
                    <a:uLnTx/>
                    <a:uFillTx/>
                    <a:latin typeface="Calibri"/>
                  </a:rPr>
                  <a:t>.</a:t>
                </a:r>
                <a:endParaRPr lang="en-IN" sz="2400" dirty="0"/>
              </a:p>
            </p:txBody>
          </p:sp>
        </mc:Choice>
        <mc:Fallback xmlns="">
          <p:sp>
            <p:nvSpPr>
              <p:cNvPr id="6" name="TextBox 5">
                <a:extLst>
                  <a:ext uri="{FF2B5EF4-FFF2-40B4-BE49-F238E27FC236}">
                    <a16:creationId xmlns:a16="http://schemas.microsoft.com/office/drawing/2014/main" id="{10FF1AE5-3D25-B55F-F44B-88731649C752}"/>
                  </a:ext>
                </a:extLst>
              </p:cNvPr>
              <p:cNvSpPr txBox="1">
                <a:spLocks noRot="1" noChangeAspect="1" noMove="1" noResize="1" noEditPoints="1" noAdjustHandles="1" noChangeArrowheads="1" noChangeShapeType="1" noTextEdit="1"/>
              </p:cNvSpPr>
              <p:nvPr/>
            </p:nvSpPr>
            <p:spPr>
              <a:xfrm>
                <a:off x="457200" y="4191000"/>
                <a:ext cx="8229600" cy="1200329"/>
              </a:xfrm>
              <a:prstGeom prst="rect">
                <a:avLst/>
              </a:prstGeom>
              <a:blipFill>
                <a:blip r:embed="rId3"/>
                <a:stretch>
                  <a:fillRect l="-1111" t="-4082" b="-10714"/>
                </a:stretch>
              </a:blipFill>
            </p:spPr>
            <p:txBody>
              <a:bodyPr/>
              <a:lstStyle/>
              <a:p>
                <a:r>
                  <a:rPr lang="en-IN">
                    <a:noFill/>
                  </a:rPr>
                  <a:t> </a:t>
                </a:r>
              </a:p>
            </p:txBody>
          </p:sp>
        </mc:Fallback>
      </mc:AlternateContent>
    </p:spTree>
    <p:extLst>
      <p:ext uri="{BB962C8B-B14F-4D97-AF65-F5344CB8AC3E}">
        <p14:creationId xmlns:p14="http://schemas.microsoft.com/office/powerpoint/2010/main" val="1946504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8.1.1: Finding a Point Estimate for a Population Mean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The best point estimate for the population mean is the sample mean because it is an unbiased estimator. The sample mean for the given sample of test scores is</a:t>
            </a:r>
            <a:endParaRPr sz="2800" dirty="0"/>
          </a:p>
        </p:txBody>
      </p:sp>
      <p:pic>
        <p:nvPicPr>
          <p:cNvPr id="9" name="Picture 8" descr="X-bar equals the summation of x subscript i, divided by n, approximately equal to 81.6.">
            <a:extLst>
              <a:ext uri="{FF2B5EF4-FFF2-40B4-BE49-F238E27FC236}">
                <a16:creationId xmlns:a16="http://schemas.microsoft.com/office/drawing/2014/main" id="{16EF8B05-1CDF-4A82-0CE3-DB22E741E385}"/>
              </a:ext>
            </a:extLst>
          </p:cNvPr>
          <p:cNvPicPr>
            <a:picLocks noChangeAspect="1"/>
          </p:cNvPicPr>
          <p:nvPr/>
        </p:nvPicPr>
        <p:blipFill>
          <a:blip r:embed="rId2"/>
          <a:stretch>
            <a:fillRect/>
          </a:stretch>
        </p:blipFill>
        <p:spPr>
          <a:xfrm>
            <a:off x="531828" y="2809525"/>
            <a:ext cx="1678267" cy="768522"/>
          </a:xfrm>
          <a:prstGeom prst="rect">
            <a:avLst/>
          </a:prstGeom>
        </p:spPr>
      </p:pic>
      <p:sp>
        <p:nvSpPr>
          <p:cNvPr id="4" name="TextBox 3">
            <a:extLst>
              <a:ext uri="{FF2B5EF4-FFF2-40B4-BE49-F238E27FC236}">
                <a16:creationId xmlns:a16="http://schemas.microsoft.com/office/drawing/2014/main" id="{5D49C929-8A77-4D12-2AF7-2BA4BDEE5B8B}"/>
              </a:ext>
            </a:extLst>
          </p:cNvPr>
          <p:cNvSpPr txBox="1"/>
          <p:nvPr/>
        </p:nvSpPr>
        <p:spPr>
          <a:xfrm>
            <a:off x="2173224" y="2932176"/>
            <a:ext cx="651357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best point estimate for the</a:t>
            </a:r>
            <a:endParaRPr lang="en-IN" dirty="0"/>
          </a:p>
        </p:txBody>
      </p:sp>
      <p:sp>
        <p:nvSpPr>
          <p:cNvPr id="5" name="TextBox 4">
            <a:extLst>
              <a:ext uri="{FF2B5EF4-FFF2-40B4-BE49-F238E27FC236}">
                <a16:creationId xmlns:a16="http://schemas.microsoft.com/office/drawing/2014/main" id="{541780B3-B3AA-F72C-D156-421F5A4CB281}"/>
              </a:ext>
            </a:extLst>
          </p:cNvPr>
          <p:cNvSpPr txBox="1"/>
          <p:nvPr/>
        </p:nvSpPr>
        <p:spPr>
          <a:xfrm>
            <a:off x="457200" y="3456432"/>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population mean of test scores on this standardized exam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81.6</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The Father of Confidence Intervals: Jerzy Neyman (1894–1981)</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4709122"/>
          </a:xfrm>
        </p:spPr>
        <p:txBody>
          <a:bodyPr>
            <a:normAutofit/>
          </a:bodyPr>
          <a:lstStyle/>
          <a:p>
            <a:r>
              <a:rPr sz="2800" dirty="0"/>
              <a:t>Jerzy Neyman grew up in Poland. However, a significant part of Poland was under Russian control during his youth and Neyman received his training in mathematics in Russia.</a:t>
            </a:r>
          </a:p>
          <a:p>
            <a:r>
              <a:rPr sz="2800" dirty="0"/>
              <a:t>In her book </a:t>
            </a:r>
            <a:r>
              <a:rPr sz="2800" b="1" dirty="0"/>
              <a:t>Neyman-from life</a:t>
            </a:r>
            <a:r>
              <a:rPr sz="2800" dirty="0"/>
              <a:t>, Constance Reid attributes the development of the confidence interval to Jerzy Neyman.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EC69C-7763-2200-0A7B-ABDABEEE4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92115-3660-A4DE-5F21-15072701E4D0}"/>
              </a:ext>
            </a:extLst>
          </p:cNvPr>
          <p:cNvSpPr>
            <a:spLocks noGrp="1"/>
          </p:cNvSpPr>
          <p:nvPr>
            <p:ph type="title"/>
          </p:nvPr>
        </p:nvSpPr>
        <p:spPr/>
        <p:txBody>
          <a:bodyPr>
            <a:normAutofit/>
          </a:bodyPr>
          <a:lstStyle/>
          <a:p>
            <a:r>
              <a:rPr dirty="0"/>
              <a:t>The Father of Confidence Intervals: Jerzy Neyman (1894–1981)</a:t>
            </a:r>
            <a:r>
              <a:rPr lang="en-US" baseline="-25000" dirty="0"/>
              <a:t>2</a:t>
            </a:r>
            <a:endParaRPr baseline="-25000" dirty="0"/>
          </a:p>
        </p:txBody>
      </p:sp>
      <p:sp>
        <p:nvSpPr>
          <p:cNvPr id="3" name="Text Placeholder 2">
            <a:extLst>
              <a:ext uri="{FF2B5EF4-FFF2-40B4-BE49-F238E27FC236}">
                <a16:creationId xmlns:a16="http://schemas.microsoft.com/office/drawing/2014/main" id="{21E27215-D8B9-BE7E-2833-2EF156439A5B}"/>
              </a:ext>
            </a:extLst>
          </p:cNvPr>
          <p:cNvSpPr>
            <a:spLocks noGrp="1"/>
          </p:cNvSpPr>
          <p:nvPr>
            <p:ph type="body" sz="quarter" idx="10"/>
          </p:nvPr>
        </p:nvSpPr>
        <p:spPr>
          <a:xfrm>
            <a:off x="457200" y="1082078"/>
            <a:ext cx="8229600" cy="4709122"/>
          </a:xfrm>
        </p:spPr>
        <p:txBody>
          <a:bodyPr>
            <a:normAutofit/>
          </a:bodyPr>
          <a:lstStyle/>
          <a:p>
            <a:r>
              <a:rPr sz="2800" dirty="0"/>
              <a:t>"During the years 1934–38 Neyman made four fundamental contributions to the science of Statistics. Each of them would have been sufficient to establish an international reputation, both for their immediate effect and for the impetus which the new ideas and methods had on the thinking of young and old alike. </a:t>
            </a:r>
          </a:p>
        </p:txBody>
      </p:sp>
    </p:spTree>
    <p:extLst>
      <p:ext uri="{BB962C8B-B14F-4D97-AF65-F5344CB8AC3E}">
        <p14:creationId xmlns:p14="http://schemas.microsoft.com/office/powerpoint/2010/main" val="54938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E80FA-8FBF-3CC4-BAEE-E936B76D8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0CAB63-0D83-640C-87EB-379EAA42E398}"/>
              </a:ext>
            </a:extLst>
          </p:cNvPr>
          <p:cNvSpPr>
            <a:spLocks noGrp="1"/>
          </p:cNvSpPr>
          <p:nvPr>
            <p:ph type="title"/>
          </p:nvPr>
        </p:nvSpPr>
        <p:spPr/>
        <p:txBody>
          <a:bodyPr>
            <a:normAutofit/>
          </a:bodyPr>
          <a:lstStyle/>
          <a:p>
            <a:r>
              <a:rPr dirty="0"/>
              <a:t>The Father of Confidence Intervals: Jerzy Neyman (1894–1981)</a:t>
            </a:r>
            <a:r>
              <a:rPr lang="en-US" baseline="-25000" dirty="0"/>
              <a:t>3</a:t>
            </a:r>
            <a:endParaRPr dirty="0"/>
          </a:p>
        </p:txBody>
      </p:sp>
      <p:sp>
        <p:nvSpPr>
          <p:cNvPr id="3" name="Text Placeholder 2">
            <a:extLst>
              <a:ext uri="{FF2B5EF4-FFF2-40B4-BE49-F238E27FC236}">
                <a16:creationId xmlns:a16="http://schemas.microsoft.com/office/drawing/2014/main" id="{5215134B-FB2C-1157-0864-934F8A1E200A}"/>
              </a:ext>
            </a:extLst>
          </p:cNvPr>
          <p:cNvSpPr>
            <a:spLocks noGrp="1"/>
          </p:cNvSpPr>
          <p:nvPr>
            <p:ph type="body" sz="quarter" idx="10"/>
          </p:nvPr>
        </p:nvSpPr>
        <p:spPr>
          <a:xfrm>
            <a:off x="457200" y="1082078"/>
            <a:ext cx="8229600" cy="4709122"/>
          </a:xfrm>
        </p:spPr>
        <p:txBody>
          <a:bodyPr>
            <a:normAutofit/>
          </a:bodyPr>
          <a:lstStyle/>
          <a:p>
            <a:r>
              <a:rPr sz="2800" dirty="0"/>
              <a:t>He put forward the theory of confidence intervals, the importance of which in statistical theory and analysis of data cannot be overemphasized. His contribution to the theory of contagious distributions is still of great utility in the interpretation of biological data. His paper on sampling stratified populations paved the way for a statistical theory which, among other things, gave us the Gallup poll.</a:t>
            </a:r>
          </a:p>
        </p:txBody>
      </p:sp>
    </p:spTree>
    <p:extLst>
      <p:ext uri="{BB962C8B-B14F-4D97-AF65-F5344CB8AC3E}">
        <p14:creationId xmlns:p14="http://schemas.microsoft.com/office/powerpoint/2010/main" val="163544510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2019</TotalTime>
  <Words>3150</Words>
  <Application>Microsoft Office PowerPoint</Application>
  <PresentationFormat>On-screen Show (4:3)</PresentationFormat>
  <Paragraphs>185</Paragraphs>
  <Slides>53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Calibri</vt:lpstr>
      <vt:lpstr>Courier New</vt:lpstr>
      <vt:lpstr>Arial</vt:lpstr>
      <vt:lpstr>Cambria Math</vt:lpstr>
      <vt:lpstr>Office Theme</vt:lpstr>
      <vt:lpstr>Section 8.1</vt:lpstr>
      <vt:lpstr>Definitions1</vt:lpstr>
      <vt:lpstr>Definitions2</vt:lpstr>
      <vt:lpstr>Example 8.1.1: Finding a Point Estimate for a Population Mean1</vt:lpstr>
      <vt:lpstr>Example 8.1.1: Finding a Point Estimate for a Population Mean2</vt:lpstr>
      <vt:lpstr>Example 8.1.1: Finding a Point Estimate for a Population Mean3</vt:lpstr>
      <vt:lpstr>The Father of Confidence Intervals: Jerzy Neyman (1894–1981)1</vt:lpstr>
      <vt:lpstr>The Father of Confidence Intervals: Jerzy Neyman (1894–1981)2</vt:lpstr>
      <vt:lpstr>The Father of Confidence Intervals: Jerzy Neyman (1894–1981)3</vt:lpstr>
      <vt:lpstr>The Father of Confidence Intervals: Jerzy Neyman (1894–1981)4</vt:lpstr>
      <vt:lpstr>Definitions3</vt:lpstr>
      <vt:lpstr>Definitions4</vt:lpstr>
      <vt:lpstr>Example 8.1.2: Constructing a Confidence Interval with a Given Margin of Error1</vt:lpstr>
      <vt:lpstr>Example 8.1.2: Constructing a Confidence Interval with a Given Margin of Error2</vt:lpstr>
      <vt:lpstr>Example 8.1.2: Constructing a Confidence Interval with a Given Margin of Error3</vt:lpstr>
      <vt:lpstr>Example 8.1.2: Constructing a Confidence Interval with a Given Margin of Error4</vt:lpstr>
      <vt:lpstr>Example 8.1.2: Constructing a Confidence Interval with a Given Margin of Error5</vt:lpstr>
      <vt:lpstr>Definitions5</vt:lpstr>
      <vt:lpstr>Memory Booster1</vt:lpstr>
      <vt:lpstr>Formula: Margin of Error of a Confidence Interval for a Population Mean (σ Known)</vt:lpstr>
      <vt:lpstr>Rounding Rule1</vt:lpstr>
      <vt:lpstr>Example 8.1.3: Finding the Margin of Error of a Confidence Interval for a Population Mean (σ Known)1</vt:lpstr>
      <vt:lpstr>Example 8.1.3: Finding the Margin of Error of a Confidence Interval for a Population Mean (σ Known)2</vt:lpstr>
      <vt:lpstr>Formula: Confidence Interval for a Population Mean</vt:lpstr>
      <vt:lpstr>Rounding Rule2</vt:lpstr>
      <vt:lpstr>Example 8.1.4: Constructing a Confidence Interval for a Population Mean (σ Known)1</vt:lpstr>
      <vt:lpstr>Example 8.1.4: Constructing a Confidence Interval for a Population Mean (σ Known)2</vt:lpstr>
      <vt:lpstr>Example 8.1.4: Constructing a Confidence Interval for a Population Mean (σ Known)3</vt:lpstr>
      <vt:lpstr>Example 8.1.4: Constructing a Confidence Interval for a Population Mean (σ Known)4</vt:lpstr>
      <vt:lpstr>Example 8.1.4: Constructing a Confidence Interval for a Population Mean (σ Known)5</vt:lpstr>
      <vt:lpstr>Example 8.1.5: Constructing a Confidence Interval for a Population Mean (σ Known)1</vt:lpstr>
      <vt:lpstr>Example 8.1.5: Constructing a Confidence Interval for a Population Mean (σ Known)2</vt:lpstr>
      <vt:lpstr>Example 8.1.5: Constructing a Confidence Interval for a Population Mean (σ Known)3</vt:lpstr>
      <vt:lpstr>Technology Tip1</vt:lpstr>
      <vt:lpstr>Example 8.1.5: Constructing a Confidence Interval for a Population Mean (σ Known)4</vt:lpstr>
      <vt:lpstr>Example 8.1.5: Constructing a Confidence Interval for a Population Mean (σ Known)5</vt:lpstr>
      <vt:lpstr>Example 8.1.6: Using a TI-83/84 Plus Calculator to Find a Confidence Interval for a Population Mean (σ Known)1</vt:lpstr>
      <vt:lpstr>Example 8.1.6: Using a TI-83/84 Plus Calculator to Find a Confidence Interval for a Population Mean (σ Known)2</vt:lpstr>
      <vt:lpstr>Example 8.1.6: Using a TI-83/84 Plus Calculator to Find a Confidence Interval for a Population Mean (σ Known)3</vt:lpstr>
      <vt:lpstr>Example 8.1.6: Using a TI-83/84 Plus Calculator to Find a Confidence Interval for a Population Mean (σ Known)4</vt:lpstr>
      <vt:lpstr>Example 8.1.6: Using a TI-83/84 Plus Calculator to Find a Confidence Interval for a Population Mean (σ Known)5</vt:lpstr>
      <vt:lpstr>Technology Tip2</vt:lpstr>
      <vt:lpstr>Example 8.1.7: Interpreting a Confidence Interval1</vt:lpstr>
      <vt:lpstr>Example 8.1.7: Interpreting a Confidence Interval2</vt:lpstr>
      <vt:lpstr>Example 8.1.7: Interpreting a Confidence Interval3</vt:lpstr>
      <vt:lpstr>Example 8.1.7: Interpreting a Confidence Interval4</vt:lpstr>
      <vt:lpstr>Example 8.1.7: Interpreting a Confidence Interval5</vt:lpstr>
      <vt:lpstr>Formula: Minimum Sample Size for Estimating a Population Mean</vt:lpstr>
      <vt:lpstr>Rounding Rule3</vt:lpstr>
      <vt:lpstr>Memory Booster2</vt:lpstr>
      <vt:lpstr>Example 8.1.8: Finding the Minimum Sample Size Needed for a Confidence Interval for a Population Mean1</vt:lpstr>
      <vt:lpstr>Example 8.1.8: Finding the Minimum Sample Size Needed for a Confidence Interval for a Population Mean2</vt:lpstr>
      <vt:lpstr>Example 8.1.8: Finding the Minimum Sample Size Needed for a Confidence Interval for a Population Mean3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307</cp:revision>
  <dcterms:created xsi:type="dcterms:W3CDTF">2013-04-26T14:43:13Z</dcterms:created>
  <dcterms:modified xsi:type="dcterms:W3CDTF">2025-08-20T06:09:05Z</dcterms:modified>
</cp:coreProperties>
</file>