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8"/>
  </p:notesMasterIdLst>
  <p:handoutMasterIdLst>
    <p:handoutMasterId r:id="rId39"/>
  </p:handoutMasterIdLst>
  <p:sldIdLst>
    <p:sldId id="256" r:id="rId2"/>
    <p:sldId id="257" r:id="rId3"/>
    <p:sldId id="258" r:id="rId4"/>
    <p:sldId id="259" r:id="rId5"/>
    <p:sldId id="260" r:id="rId6"/>
    <p:sldId id="261" r:id="rId7"/>
    <p:sldId id="262" r:id="rId8"/>
    <p:sldId id="263" r:id="rId9"/>
    <p:sldId id="264" r:id="rId10"/>
    <p:sldId id="265" r:id="rId11"/>
    <p:sldId id="270" r:id="rId12"/>
    <p:sldId id="266" r:id="rId13"/>
    <p:sldId id="267"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92" r:id="rId34"/>
    <p:sldId id="289" r:id="rId35"/>
    <p:sldId id="290" r:id="rId36"/>
    <p:sldId id="291" r:id="rId37"/>
  </p:sldIdLst>
  <p:sldSz cx="9144000" cy="6858000" type="screen4x3"/>
  <p:notesSz cx="6858000" cy="9144000"/>
  <p:embeddedFontLst>
    <p:embeddedFont>
      <p:font typeface="Cambria Math" panose="02040503050406030204" pitchFamily="18" charset="0"/>
      <p:regular r:id="rId4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8"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73" autoAdjust="0"/>
  </p:normalViewPr>
  <p:slideViewPr>
    <p:cSldViewPr>
      <p:cViewPr varScale="1">
        <p:scale>
          <a:sx n="101" d="100"/>
          <a:sy n="101" d="100"/>
        </p:scale>
        <p:origin x="120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 Id="rId5" Type="http://schemas.openxmlformats.org/officeDocument/2006/relationships/image" Target="../media/image23.png"/></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4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5.png"/><Relationship Id="rId7" Type="http://schemas.openxmlformats.org/officeDocument/2006/relationships/image" Target="../media/image28.png"/><Relationship Id="rId2" Type="http://schemas.openxmlformats.org/officeDocument/2006/relationships/image" Target="../media/image16.emf"/><Relationship Id="rId1" Type="http://schemas.openxmlformats.org/officeDocument/2006/relationships/slideLayout" Target="../slideLayouts/slideLayout3.xml"/><Relationship Id="rId4" Type="http://schemas.openxmlformats.org/officeDocument/2006/relationships/image" Target="../media/image17.emf"/></Relationships>
</file>

<file path=ppt/slides/_rels/slide17.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20.emf"/><Relationship Id="rId1" Type="http://schemas.openxmlformats.org/officeDocument/2006/relationships/slideLayout" Target="../slideLayouts/slideLayout3.xml"/><Relationship Id="rId4" Type="http://schemas.openxmlformats.org/officeDocument/2006/relationships/image" Target="../media/image21.emf"/></Relationships>
</file>

<file path=ppt/slides/_rels/slide19.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210.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emf"/><Relationship Id="rId1" Type="http://schemas.openxmlformats.org/officeDocument/2006/relationships/slideLayout" Target="../slideLayouts/slideLayout3.xml"/><Relationship Id="rId4" Type="http://schemas.openxmlformats.org/officeDocument/2006/relationships/image" Target="../media/image9.emf"/></Relationships>
</file>

<file path=ppt/slides/_rels/slide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7.3</a:t>
            </a:r>
          </a:p>
        </p:txBody>
      </p:sp>
      <p:sp>
        <p:nvSpPr>
          <p:cNvPr id="2" name="Text Placeholder 1"/>
          <p:cNvSpPr>
            <a:spLocks noGrp="1"/>
          </p:cNvSpPr>
          <p:nvPr>
            <p:ph type="body" sz="quarter" idx="10"/>
          </p:nvPr>
        </p:nvSpPr>
        <p:spPr/>
        <p:txBody>
          <a:bodyPr/>
          <a:lstStyle/>
          <a:p>
            <a:pPr algn="ctr"/>
            <a:r>
              <a:t>Central Limit Theorem with Proportions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7.3.1: Finding the Probability that a Sample Proportion Will Be At Least a Given Value</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100" dirty="0"/>
              <a:t>Tables:</a:t>
            </a:r>
          </a:p>
          <a:p>
            <a:pPr>
              <a:defRPr sz="2800"/>
            </a:pPr>
            <a:r>
              <a:rPr sz="2100" dirty="0"/>
              <a:t>First, we must calculate the </a:t>
            </a:r>
            <a:r>
              <a:rPr lang="en-US" sz="2100" i="1" dirty="0"/>
              <a:t>z</a:t>
            </a:r>
            <a:r>
              <a:rPr sz="2100" dirty="0"/>
              <a:t>-score for sample proportions. To do this, we need to use</a:t>
            </a:r>
            <a:br>
              <a:rPr lang="en-US" sz="2100" dirty="0"/>
            </a:br>
            <a:endParaRPr sz="2100" dirty="0"/>
          </a:p>
        </p:txBody>
      </p:sp>
      <p:pic>
        <p:nvPicPr>
          <p:cNvPr id="9" name="Picture 8" descr="p hat equals 0.68 , p equals 0.79 , and n equals 100 to calculate z as follows.">
            <a:extLst>
              <a:ext uri="{FF2B5EF4-FFF2-40B4-BE49-F238E27FC236}">
                <a16:creationId xmlns:a16="http://schemas.microsoft.com/office/drawing/2014/main" id="{F9C31C55-A610-95A2-930D-3D3EBDB28460}"/>
              </a:ext>
            </a:extLst>
          </p:cNvPr>
          <p:cNvPicPr>
            <a:picLocks noChangeAspect="1"/>
          </p:cNvPicPr>
          <p:nvPr/>
        </p:nvPicPr>
        <p:blipFill>
          <a:blip r:embed="rId2"/>
          <a:stretch>
            <a:fillRect/>
          </a:stretch>
        </p:blipFill>
        <p:spPr>
          <a:xfrm>
            <a:off x="1874400" y="1784521"/>
            <a:ext cx="6660000" cy="386592"/>
          </a:xfrm>
          <a:prstGeom prst="rect">
            <a:avLst/>
          </a:prstGeom>
        </p:spPr>
      </p:pic>
      <p:pic>
        <p:nvPicPr>
          <p:cNvPr id="12" name="Picture 11" descr="Equation: Z equals the quantity p-hat minus p, whole divided by the square root of the fraction p times open parentheses one minus p close parentheses, divided by n. This equals 0.68 minus 0.79, whole divided by the square root of the open fraction 0.79 times the quantity 1 minus 0.79, divided by 100 close fraction. This is approximately negative 0.11, divided by 0.040731, which is approximately negative 2.70.">
            <a:extLst>
              <a:ext uri="{FF2B5EF4-FFF2-40B4-BE49-F238E27FC236}">
                <a16:creationId xmlns:a16="http://schemas.microsoft.com/office/drawing/2014/main" id="{E46BD09E-38E0-B76D-E9FA-05153DB09E3C}"/>
              </a:ext>
            </a:extLst>
          </p:cNvPr>
          <p:cNvPicPr>
            <a:picLocks noChangeAspect="1"/>
          </p:cNvPicPr>
          <p:nvPr/>
        </p:nvPicPr>
        <p:blipFill>
          <a:blip r:embed="rId3"/>
          <a:stretch>
            <a:fillRect/>
          </a:stretch>
        </p:blipFill>
        <p:spPr>
          <a:xfrm>
            <a:off x="3733800" y="2209800"/>
            <a:ext cx="1944000" cy="2940219"/>
          </a:xfrm>
          <a:prstGeom prst="rect">
            <a:avLst/>
          </a:prstGeom>
        </p:spPr>
      </p:pic>
      <p:sp>
        <p:nvSpPr>
          <p:cNvPr id="6" name="TextBox 5">
            <a:extLst>
              <a:ext uri="{FF2B5EF4-FFF2-40B4-BE49-F238E27FC236}">
                <a16:creationId xmlns:a16="http://schemas.microsoft.com/office/drawing/2014/main" id="{301A0D73-A7BD-70A8-A5F9-95E4F23A9215}"/>
              </a:ext>
            </a:extLst>
          </p:cNvPr>
          <p:cNvSpPr txBox="1"/>
          <p:nvPr/>
        </p:nvSpPr>
        <p:spPr>
          <a:xfrm>
            <a:off x="457200" y="5204936"/>
            <a:ext cx="8382000" cy="738664"/>
          </a:xfrm>
          <a:prstGeom prst="rect">
            <a:avLst/>
          </a:prstGeom>
          <a:noFill/>
        </p:spPr>
        <p:txBody>
          <a:bodyPr wrap="square">
            <a:spAutoFit/>
          </a:bodyPr>
          <a:lstStyle/>
          <a:p>
            <a:pPr>
              <a:defRPr sz="2800"/>
            </a:pPr>
            <a:r>
              <a:rPr lang="en-US" sz="2100" dirty="0"/>
              <a:t>Using the normal distribution tables, we find that the area under the standard normal curve to the right of </a:t>
            </a:r>
            <a:r>
              <a:rPr lang="en-US" sz="2100" i="1" dirty="0"/>
              <a:t>z</a:t>
            </a:r>
            <a:r>
              <a:rPr lang="en-US" sz="2100" dirty="0"/>
              <a:t> = </a:t>
            </a:r>
            <a:r>
              <a:rPr lang="en-US" sz="2100" dirty="0">
                <a:latin typeface="Calibri" panose="020F0502020204030204" pitchFamily="34" charset="0"/>
                <a:ea typeface="Calibri" panose="020F0502020204030204" pitchFamily="34" charset="0"/>
                <a:cs typeface="Calibri" panose="020F0502020204030204" pitchFamily="34" charset="0"/>
              </a:rPr>
              <a:t>−</a:t>
            </a:r>
            <a:r>
              <a:rPr lang="en-US" sz="2100" dirty="0"/>
              <a:t>2.70 is 0.9965.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Rounding Rule</a:t>
            </a:r>
          </a:p>
        </p:txBody>
      </p:sp>
      <p:sp>
        <p:nvSpPr>
          <p:cNvPr id="3" name="Text Placeholder 2"/>
          <p:cNvSpPr>
            <a:spLocks noGrp="1"/>
          </p:cNvSpPr>
          <p:nvPr>
            <p:ph type="body" sz="quarter" idx="10"/>
          </p:nvPr>
        </p:nvSpPr>
        <p:spPr>
          <a:xfrm>
            <a:off x="457200" y="1082078"/>
            <a:ext cx="8229600" cy="2042122"/>
          </a:xfrm>
        </p:spPr>
        <p:txBody>
          <a:bodyPr>
            <a:normAutofit lnSpcReduction="10000"/>
          </a:bodyPr>
          <a:lstStyle/>
          <a:p>
            <a:r>
              <a:rPr sz="2800"/>
              <a:t>When calculations involve several steps, avoid rounding at intermediate calculations. If necessary, round intermediate calculations to at least six decimal places to avoid additional rounding errors in subsequent calculations.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7.3.1: Finding the Probability that a Sample Proportion Will Be At Least a Given Value</a:t>
            </a:r>
            <a:r>
              <a:rPr lang="en-US" baseline="-25000" dirty="0"/>
              <a:t>5</a:t>
            </a:r>
            <a:endParaRPr dirty="0"/>
          </a:p>
        </p:txBody>
      </p:sp>
      <p:sp>
        <p:nvSpPr>
          <p:cNvPr id="3" name="Text Placeholder 2"/>
          <p:cNvSpPr>
            <a:spLocks noGrp="1"/>
          </p:cNvSpPr>
          <p:nvPr>
            <p:ph type="body" sz="quarter" idx="10"/>
          </p:nvPr>
        </p:nvSpPr>
        <p:spPr/>
        <p:txBody>
          <a:bodyPr>
            <a:noAutofit/>
          </a:bodyPr>
          <a:lstStyle/>
          <a:p>
            <a:pPr>
              <a:defRPr b="1"/>
            </a:pPr>
            <a:r>
              <a:rPr sz="1900" dirty="0"/>
              <a:t>TI-83/84 Plus:</a:t>
            </a:r>
          </a:p>
          <a:p>
            <a:r>
              <a:rPr sz="1900" dirty="0"/>
              <a:t>To find the area under the curve to the right of </a:t>
            </a:r>
            <a:r>
              <a:rPr sz="1900" dirty="0">
                <a:latin typeface="Cambria Math"/>
              </a:rPr>
              <a:t>0.68</a:t>
            </a:r>
            <a:r>
              <a:rPr sz="1900" dirty="0"/>
              <a:t> using the calculator, go to the </a:t>
            </a:r>
            <a:r>
              <a:rPr sz="1900" b="1" dirty="0"/>
              <a:t>DIST</a:t>
            </a:r>
            <a:r>
              <a:rPr sz="1900" dirty="0"/>
              <a:t> menu and compute </a:t>
            </a:r>
            <a:r>
              <a:rPr sz="1900" b="1" dirty="0"/>
              <a:t>normal</a:t>
            </a:r>
            <a:r>
              <a:rPr lang="en-US" sz="1000" b="1" dirty="0"/>
              <a:t> </a:t>
            </a:r>
            <a:r>
              <a:rPr sz="1900" b="1" dirty="0" err="1"/>
              <a:t>cdf</a:t>
            </a:r>
            <a:r>
              <a:rPr sz="1900" b="1" dirty="0"/>
              <a:t>(lower bound, upper bound, </a:t>
            </a:r>
            <a:r>
              <a:rPr sz="1900" b="1" i="1" dirty="0"/>
              <a:t>μ</a:t>
            </a:r>
            <a:r>
              <a:rPr sz="1900" b="1" dirty="0"/>
              <a:t>, </a:t>
            </a:r>
            <a:r>
              <a:rPr sz="1900" b="1" i="1" dirty="0"/>
              <a:t>σ</a:t>
            </a:r>
            <a:r>
              <a:rPr sz="1900" b="1" dirty="0"/>
              <a:t>) </a:t>
            </a:r>
            <a:r>
              <a:rPr sz="1900" dirty="0"/>
              <a:t>using the following values.</a:t>
            </a:r>
          </a:p>
          <a:p>
            <a:r>
              <a:rPr sz="1900" i="1" dirty="0"/>
              <a:t>lower bound</a:t>
            </a:r>
            <a:r>
              <a:rPr sz="1900" dirty="0"/>
              <a:t>: </a:t>
            </a:r>
            <a:r>
              <a:rPr sz="1900" dirty="0">
                <a:latin typeface="Cambria Math"/>
              </a:rPr>
              <a:t>0.68</a:t>
            </a:r>
          </a:p>
          <a:p>
            <a:pPr>
              <a:defRPr sz="2800"/>
            </a:pPr>
            <a:r>
              <a:rPr sz="1900" i="1" dirty="0"/>
              <a:t>upper bound</a:t>
            </a:r>
            <a:r>
              <a:rPr sz="1900" dirty="0"/>
              <a:t>:</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a:t>1</a:t>
            </a:r>
            <a:r>
              <a:rPr lang="en-US" sz="2000" i="1" dirty="0"/>
              <a:t>E</a:t>
            </a:r>
            <a:r>
              <a:rPr lang="en-US" sz="2000" dirty="0"/>
              <a:t>99</a:t>
            </a:r>
            <a:endParaRPr sz="1900" dirty="0"/>
          </a:p>
          <a:p>
            <a:endParaRPr sz="1900" dirty="0"/>
          </a:p>
        </p:txBody>
      </p:sp>
      <p:pic>
        <p:nvPicPr>
          <p:cNvPr id="5" name="Picture 4" descr="Equations: Mu equals 0.79 and Sigma equals the square root of the fraction 0.79 times the quantity 1 minus 0.79, divided by 100.">
            <a:extLst>
              <a:ext uri="{FF2B5EF4-FFF2-40B4-BE49-F238E27FC236}">
                <a16:creationId xmlns:a16="http://schemas.microsoft.com/office/drawing/2014/main" id="{6A646477-A7D5-38E9-C44A-A0FB826B5687}"/>
              </a:ext>
            </a:extLst>
          </p:cNvPr>
          <p:cNvPicPr>
            <a:picLocks noChangeAspect="1"/>
          </p:cNvPicPr>
          <p:nvPr/>
        </p:nvPicPr>
        <p:blipFill>
          <a:blip r:embed="rId2"/>
          <a:stretch>
            <a:fillRect/>
          </a:stretch>
        </p:blipFill>
        <p:spPr>
          <a:xfrm>
            <a:off x="3581400" y="3054405"/>
            <a:ext cx="2232000" cy="1172203"/>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6BE783D4-EAA2-54B5-2325-920FD68B2376}"/>
                  </a:ext>
                </a:extLst>
              </p:cNvPr>
              <p:cNvSpPr txBox="1"/>
              <p:nvPr/>
            </p:nvSpPr>
            <p:spPr>
              <a:xfrm>
                <a:off x="457200" y="4267200"/>
                <a:ext cx="8229600" cy="1554272"/>
              </a:xfrm>
              <a:prstGeom prst="rect">
                <a:avLst/>
              </a:prstGeom>
              <a:noFill/>
            </p:spPr>
            <p:txBody>
              <a:bodyPr wrap="square">
                <a:spAutoFit/>
              </a:bodyPr>
              <a:lstStyle/>
              <a:p>
                <a:r>
                  <a:rPr lang="en-US" sz="1900" dirty="0"/>
                  <a:t>Using these instructions, the calculator returns a probability of </a:t>
                </a:r>
                <a:r>
                  <a:rPr lang="en-US" sz="1900" dirty="0">
                    <a:latin typeface="Cambria Math"/>
                  </a:rPr>
                  <a:t>0.9965</a:t>
                </a:r>
                <a:r>
                  <a:rPr lang="en-US" sz="1900" dirty="0"/>
                  <a:t>. Notice that the calculator uses the same function syntax for individual proportions and sample proportions. If assumes you input the appropriate standard deviation.</a:t>
                </a:r>
              </a:p>
              <a:p>
                <a:pPr>
                  <a:defRPr sz="2800"/>
                </a:pPr>
                <a:r>
                  <a:rPr lang="en-US" sz="1900" dirty="0"/>
                  <a:t>Thus, the probability of at least </a:t>
                </a:r>
                <a:r>
                  <a:rPr lang="en-US" sz="1900" dirty="0">
                    <a:latin typeface="Cambria Math"/>
                  </a:rPr>
                  <a:t>68</a:t>
                </a:r>
                <a:r>
                  <a:rPr lang="en-US" sz="1900" dirty="0"/>
                  <a:t> voters in a sample of </a:t>
                </a:r>
                <a:r>
                  <a:rPr lang="en-US" sz="1900" dirty="0">
                    <a:latin typeface="Cambria Math"/>
                  </a:rPr>
                  <a:t>100</a:t>
                </a:r>
                <a:r>
                  <a:rPr lang="en-US" sz="1900" dirty="0"/>
                  <a:t> being registered Republicans is very high, approximately </a:t>
                </a:r>
                <a14:m>
                  <m:oMath xmlns:m="http://schemas.openxmlformats.org/officeDocument/2006/math">
                    <m:r>
                      <a:rPr lang="en-US" sz="1900">
                        <a:latin typeface="Cambria Math" panose="02040503050406030204" pitchFamily="18" charset="0"/>
                      </a:rPr>
                      <m:t>99</m:t>
                    </m:r>
                    <m:r>
                      <a:rPr lang="en-US" sz="1900">
                        <a:latin typeface="Cambria Math" panose="02040503050406030204" pitchFamily="18" charset="0"/>
                      </a:rPr>
                      <m:t>.</m:t>
                    </m:r>
                    <m:r>
                      <a:rPr lang="en-US" sz="1900">
                        <a:latin typeface="Cambria Math" panose="02040503050406030204" pitchFamily="18" charset="0"/>
                      </a:rPr>
                      <m:t>65</m:t>
                    </m:r>
                    <m:r>
                      <a:rPr lang="en-US" sz="1900">
                        <a:latin typeface="Cambria Math" panose="02040503050406030204" pitchFamily="18" charset="0"/>
                      </a:rPr>
                      <m:t>%</m:t>
                    </m:r>
                  </m:oMath>
                </a14:m>
                <a:r>
                  <a:rPr lang="en-US" sz="1900" dirty="0"/>
                  <a:t>.</a:t>
                </a:r>
              </a:p>
            </p:txBody>
          </p:sp>
        </mc:Choice>
        <mc:Fallback xmlns="">
          <p:sp>
            <p:nvSpPr>
              <p:cNvPr id="6" name="TextBox 5">
                <a:extLst>
                  <a:ext uri="{FF2B5EF4-FFF2-40B4-BE49-F238E27FC236}">
                    <a16:creationId xmlns:a16="http://schemas.microsoft.com/office/drawing/2014/main" id="{6BE783D4-EAA2-54B5-2325-920FD68B2376}"/>
                  </a:ext>
                </a:extLst>
              </p:cNvPr>
              <p:cNvSpPr txBox="1">
                <a:spLocks noRot="1" noChangeAspect="1" noMove="1" noResize="1" noEditPoints="1" noAdjustHandles="1" noChangeArrowheads="1" noChangeShapeType="1" noTextEdit="1"/>
              </p:cNvSpPr>
              <p:nvPr/>
            </p:nvSpPr>
            <p:spPr>
              <a:xfrm>
                <a:off x="457200" y="4267200"/>
                <a:ext cx="8229600" cy="1554272"/>
              </a:xfrm>
              <a:prstGeom prst="rect">
                <a:avLst/>
              </a:prstGeom>
              <a:blipFill>
                <a:blip r:embed="rId5"/>
                <a:stretch>
                  <a:fillRect l="-667" t="-2745" b="-5882"/>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7.3.1: Finding the Probability that a Sample Proportion Will Be At Least a Given Value</a:t>
            </a:r>
            <a:r>
              <a:rPr lang="en-US" baseline="-25000" dirty="0"/>
              <a:t>6</a:t>
            </a:r>
            <a:endParaRPr dirty="0"/>
          </a:p>
        </p:txBody>
      </p:sp>
      <p:pic>
        <p:nvPicPr>
          <p:cNvPr id="5" name="Content Placeholder 4" descr="A calculator screenshot shows the result obtained for a probability. The first line reads, “normal cdf(0.68, 1E99, 0.79, square root of 0.79 times open parentheses 1 minus 0.79 close parentheses whole divided by 100).” The second line reads, “0.9965398214.”">
            <a:extLst>
              <a:ext uri="{FF2B5EF4-FFF2-40B4-BE49-F238E27FC236}">
                <a16:creationId xmlns:a16="http://schemas.microsoft.com/office/drawing/2014/main" id="{E21F3131-F7C3-41FC-8451-6B0093000DC4}"/>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Technology</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To find normal probabilities using other technologies, please visit stat.hawkeslearning.com and navigate to </a:t>
            </a:r>
            <a:r>
              <a:rPr sz="2800" b="1" dirty="0"/>
              <a:t>Technology Instructions </a:t>
            </a:r>
            <a:r>
              <a:rPr lang="en-US" b="1" dirty="0"/>
              <a:t>→</a:t>
            </a:r>
            <a:r>
              <a:rPr sz="2800" b="1" dirty="0"/>
              <a:t> Normal Distribution </a:t>
            </a:r>
            <a:r>
              <a:rPr lang="en-US" b="1" dirty="0"/>
              <a:t>→</a:t>
            </a:r>
            <a:r>
              <a:rPr sz="2800" b="1" dirty="0"/>
              <a:t> Normal Probability (</a:t>
            </a:r>
            <a:r>
              <a:rPr sz="2800" b="1" dirty="0" err="1"/>
              <a:t>cdf</a:t>
            </a:r>
            <a:r>
              <a:rPr sz="2800" b="1" dirty="0"/>
              <a:t>)</a:t>
            </a:r>
            <a:r>
              <a:rPr sz="28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r>
              <a:rPr dirty="0"/>
              <a:t>Example 7.3.2: Finding the Probability that a Sample Proportion Will Be No More Than a Given Value</a:t>
            </a:r>
            <a:r>
              <a:rPr lang="en-US" baseline="-25000" dirty="0"/>
              <a:t>1</a:t>
            </a:r>
            <a:endParaRPr baseline="-25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In another precinct across town, the population is very different. In this precinct, </a:t>
                </a:r>
                <a14:m>
                  <m:oMath xmlns:m="http://schemas.openxmlformats.org/officeDocument/2006/math">
                    <m:r>
                      <a:rPr>
                        <a:latin typeface="Cambria Math" panose="02040503050406030204" pitchFamily="18" charset="0"/>
                      </a:rPr>
                      <m:t>81%</m:t>
                    </m:r>
                  </m:oMath>
                </a14:m>
                <a:r>
                  <a:rPr sz="2800"/>
                  <a:t> of the voters are registered Democrats. What is the probability that, in a random sample of </a:t>
                </a:r>
                <a:r>
                  <a:rPr sz="2800">
                    <a:latin typeface="Cambria Math"/>
                  </a:rPr>
                  <a:t>100</a:t>
                </a:r>
                <a:r>
                  <a:rPr sz="2800"/>
                  <a:t> voters from this precinct, no more than </a:t>
                </a:r>
                <a:r>
                  <a:rPr sz="2800">
                    <a:latin typeface="Cambria Math"/>
                  </a:rPr>
                  <a:t>80</a:t>
                </a:r>
                <a:r>
                  <a:rPr sz="2800"/>
                  <a:t> of the voters would be registered Democrats?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963"/>
                </a:stretch>
              </a:blipFill>
            </p:spPr>
            <p:txBody>
              <a:bodyPr/>
              <a:lstStyle/>
              <a:p>
                <a:r>
                  <a:rPr lang="en-US">
                    <a:noFill/>
                  </a:rPr>
                  <a:t> </a:t>
                </a:r>
              </a:p>
            </p:txBody>
          </p:sp>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7.3.2: Finding the Probability that a Sample Proportion Will Be No More Than a Given Value</a:t>
            </a:r>
            <a:r>
              <a:rPr lang="en-US" sz="2800" baseline="-25000" dirty="0"/>
              <a:t>2</a:t>
            </a:r>
            <a:endParaRPr sz="2800" dirty="0"/>
          </a:p>
        </p:txBody>
      </p:sp>
      <p:sp>
        <p:nvSpPr>
          <p:cNvPr id="3" name="Text Placeholder 2"/>
          <p:cNvSpPr>
            <a:spLocks noGrp="1"/>
          </p:cNvSpPr>
          <p:nvPr>
            <p:ph type="body" sz="quarter" idx="10"/>
          </p:nvPr>
        </p:nvSpPr>
        <p:spPr/>
        <p:txBody>
          <a:bodyPr>
            <a:normAutofit/>
          </a:bodyPr>
          <a:lstStyle/>
          <a:p>
            <a:r>
              <a:rPr lang="en-IN" sz="2600" b="1" dirty="0"/>
              <a:t>Solution</a:t>
            </a:r>
          </a:p>
          <a:p>
            <a:pPr>
              <a:defRPr sz="2800"/>
            </a:pPr>
            <a:r>
              <a:rPr lang="en-IN" sz="2600" dirty="0"/>
              <a:t>From the information given, we see that </a:t>
            </a:r>
            <a:br>
              <a:rPr lang="en-IN" sz="2600" dirty="0"/>
            </a:br>
            <a:endParaRPr sz="2600" dirty="0"/>
          </a:p>
        </p:txBody>
      </p:sp>
      <p:pic>
        <p:nvPicPr>
          <p:cNvPr id="5" name="Picture 4" descr="p hat equals 80 divided by 100, which equals 0.80, or 80%.">
            <a:extLst>
              <a:ext uri="{FF2B5EF4-FFF2-40B4-BE49-F238E27FC236}">
                <a16:creationId xmlns:a16="http://schemas.microsoft.com/office/drawing/2014/main" id="{8ACF6A33-29C8-329C-BEA9-BD338CD461BD}"/>
              </a:ext>
            </a:extLst>
          </p:cNvPr>
          <p:cNvPicPr>
            <a:picLocks noChangeAspect="1"/>
          </p:cNvPicPr>
          <p:nvPr/>
        </p:nvPicPr>
        <p:blipFill>
          <a:blip r:embed="rId2"/>
          <a:stretch>
            <a:fillRect/>
          </a:stretch>
        </p:blipFill>
        <p:spPr>
          <a:xfrm>
            <a:off x="6022975" y="1400071"/>
            <a:ext cx="2736000" cy="75696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99821DA-FC7C-1348-7853-9889A6095F1A}"/>
                  </a:ext>
                </a:extLst>
              </p:cNvPr>
              <p:cNvSpPr txBox="1"/>
              <p:nvPr/>
            </p:nvSpPr>
            <p:spPr>
              <a:xfrm>
                <a:off x="457200" y="2133600"/>
                <a:ext cx="8042400" cy="2092881"/>
              </a:xfrm>
              <a:prstGeom prst="rect">
                <a:avLst/>
              </a:prstGeom>
              <a:noFill/>
            </p:spPr>
            <p:txBody>
              <a:bodyPr wrap="square">
                <a:spAutoFit/>
              </a:bodyPr>
              <a:lstStyle/>
              <a:p>
                <a:r>
                  <a:rPr lang="en-IN" sz="2600" dirty="0"/>
                  <a:t>Now let's sketch the normal curve. This time we're interested in the probability that </a:t>
                </a:r>
                <a:r>
                  <a:rPr lang="en-IN" sz="2600" b="1" dirty="0"/>
                  <a:t>no more than</a:t>
                </a:r>
                <a:r>
                  <a:rPr lang="en-IN" sz="2600" dirty="0"/>
                  <a:t> </a:t>
                </a:r>
                <a14:m>
                  <m:oMath xmlns:m="http://schemas.openxmlformats.org/officeDocument/2006/math">
                    <m:r>
                      <a:rPr lang="en-IN" sz="2600">
                        <a:latin typeface="Cambria Math" panose="02040503050406030204" pitchFamily="18" charset="0"/>
                      </a:rPr>
                      <m:t>80</m:t>
                    </m:r>
                    <m:r>
                      <a:rPr lang="en-IN" sz="2600">
                        <a:latin typeface="Cambria Math" panose="02040503050406030204" pitchFamily="18" charset="0"/>
                      </a:rPr>
                      <m:t>%</m:t>
                    </m:r>
                  </m:oMath>
                </a14:m>
                <a:r>
                  <a:rPr lang="en-IN" sz="2600" dirty="0"/>
                  <a:t> of voters in the sample are registered Democrats, so we need to find the area under the normal curve of the sampling distribution </a:t>
                </a:r>
                <a:r>
                  <a:rPr lang="en-IN" sz="2600" b="1" dirty="0"/>
                  <a:t>to the left</a:t>
                </a:r>
                <a:r>
                  <a:rPr lang="en-IN" sz="2600" dirty="0"/>
                  <a:t> of </a:t>
                </a:r>
                <a14:m>
                  <m:oMath xmlns:m="http://schemas.openxmlformats.org/officeDocument/2006/math">
                    <m:r>
                      <a:rPr lang="en-IN" sz="2600">
                        <a:latin typeface="Cambria Math" panose="02040503050406030204" pitchFamily="18" charset="0"/>
                      </a:rPr>
                      <m:t>80</m:t>
                    </m:r>
                    <m:r>
                      <a:rPr lang="en-IN" sz="2600">
                        <a:latin typeface="Cambria Math" panose="02040503050406030204" pitchFamily="18" charset="0"/>
                      </a:rPr>
                      <m:t>%</m:t>
                    </m:r>
                  </m:oMath>
                </a14:m>
                <a:r>
                  <a:rPr lang="en-IN" sz="2600" dirty="0"/>
                  <a:t>, denoted</a:t>
                </a:r>
              </a:p>
            </p:txBody>
          </p:sp>
        </mc:Choice>
        <mc:Fallback xmlns="">
          <p:sp>
            <p:nvSpPr>
              <p:cNvPr id="7" name="TextBox 6">
                <a:extLst>
                  <a:ext uri="{FF2B5EF4-FFF2-40B4-BE49-F238E27FC236}">
                    <a16:creationId xmlns:a16="http://schemas.microsoft.com/office/drawing/2014/main" id="{599821DA-FC7C-1348-7853-9889A6095F1A}"/>
                  </a:ext>
                </a:extLst>
              </p:cNvPr>
              <p:cNvSpPr txBox="1">
                <a:spLocks noRot="1" noChangeAspect="1" noMove="1" noResize="1" noEditPoints="1" noAdjustHandles="1" noChangeArrowheads="1" noChangeShapeType="1" noTextEdit="1"/>
              </p:cNvSpPr>
              <p:nvPr/>
            </p:nvSpPr>
            <p:spPr>
              <a:xfrm>
                <a:off x="457200" y="2133600"/>
                <a:ext cx="8042400" cy="2092881"/>
              </a:xfrm>
              <a:prstGeom prst="rect">
                <a:avLst/>
              </a:prstGeom>
              <a:blipFill>
                <a:blip r:embed="rId3"/>
                <a:stretch>
                  <a:fillRect l="-1365" t="-2332" r="-2199" b="-6706"/>
                </a:stretch>
              </a:blipFill>
            </p:spPr>
            <p:txBody>
              <a:bodyPr/>
              <a:lstStyle/>
              <a:p>
                <a:r>
                  <a:rPr lang="en-IN">
                    <a:noFill/>
                  </a:rPr>
                  <a:t> </a:t>
                </a:r>
              </a:p>
            </p:txBody>
          </p:sp>
        </mc:Fallback>
      </mc:AlternateContent>
      <p:pic>
        <p:nvPicPr>
          <p:cNvPr id="10" name="Picture 9" descr="Probability of p hat less than 0.80.">
            <a:extLst>
              <a:ext uri="{FF2B5EF4-FFF2-40B4-BE49-F238E27FC236}">
                <a16:creationId xmlns:a16="http://schemas.microsoft.com/office/drawing/2014/main" id="{E82E66C5-8A08-6FBA-CF6E-F60871EF36CB}"/>
              </a:ext>
            </a:extLst>
          </p:cNvPr>
          <p:cNvPicPr>
            <a:picLocks noChangeAspect="1"/>
          </p:cNvPicPr>
          <p:nvPr/>
        </p:nvPicPr>
        <p:blipFill>
          <a:blip r:embed="rId4"/>
          <a:stretch>
            <a:fillRect/>
          </a:stretch>
        </p:blipFill>
        <p:spPr>
          <a:xfrm>
            <a:off x="6032499" y="3800107"/>
            <a:ext cx="1548000" cy="399170"/>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634ACEEF-2F38-0869-284E-A45A456CA194}"/>
                  </a:ext>
                </a:extLst>
              </p:cNvPr>
              <p:cNvSpPr txBox="1"/>
              <p:nvPr/>
            </p:nvSpPr>
            <p:spPr>
              <a:xfrm>
                <a:off x="457200" y="4247108"/>
                <a:ext cx="8042400" cy="1692771"/>
              </a:xfrm>
              <a:prstGeom prst="rect">
                <a:avLst/>
              </a:prstGeom>
              <a:noFill/>
            </p:spPr>
            <p:txBody>
              <a:bodyPr wrap="square">
                <a:spAutoFit/>
              </a:bodyPr>
              <a:lstStyle/>
              <a:p>
                <a:r>
                  <a:rPr lang="en-IN" sz="2600" dirty="0"/>
                  <a:t>Since this value is smaller than the population proportion of </a:t>
                </a:r>
                <a14:m>
                  <m:oMath xmlns:m="http://schemas.openxmlformats.org/officeDocument/2006/math">
                    <m:r>
                      <a:rPr lang="en-IN" sz="2600">
                        <a:latin typeface="Cambria Math" panose="02040503050406030204" pitchFamily="18" charset="0"/>
                      </a:rPr>
                      <m:t>81</m:t>
                    </m:r>
                    <m:r>
                      <a:rPr lang="en-IN" sz="2600">
                        <a:latin typeface="Cambria Math" panose="02040503050406030204" pitchFamily="18" charset="0"/>
                      </a:rPr>
                      <m:t>%</m:t>
                    </m:r>
                  </m:oMath>
                </a14:m>
                <a:r>
                  <a:rPr lang="en-IN" sz="2600" dirty="0"/>
                  <a:t>, we can mark a value to the left of the center, and shade from there to the left, as shown in the following picture.</a:t>
                </a:r>
              </a:p>
            </p:txBody>
          </p:sp>
        </mc:Choice>
        <mc:Fallback xmlns="">
          <p:sp>
            <p:nvSpPr>
              <p:cNvPr id="9" name="TextBox 8">
                <a:extLst>
                  <a:ext uri="{FF2B5EF4-FFF2-40B4-BE49-F238E27FC236}">
                    <a16:creationId xmlns:a16="http://schemas.microsoft.com/office/drawing/2014/main" id="{634ACEEF-2F38-0869-284E-A45A456CA194}"/>
                  </a:ext>
                </a:extLst>
              </p:cNvPr>
              <p:cNvSpPr txBox="1">
                <a:spLocks noRot="1" noChangeAspect="1" noMove="1" noResize="1" noEditPoints="1" noAdjustHandles="1" noChangeArrowheads="1" noChangeShapeType="1" noTextEdit="1"/>
              </p:cNvSpPr>
              <p:nvPr/>
            </p:nvSpPr>
            <p:spPr>
              <a:xfrm>
                <a:off x="457200" y="4247108"/>
                <a:ext cx="8042400" cy="1692771"/>
              </a:xfrm>
              <a:prstGeom prst="rect">
                <a:avLst/>
              </a:prstGeom>
              <a:blipFill>
                <a:blip r:embed="rId7"/>
                <a:stretch>
                  <a:fillRect l="-1365" t="-3249" r="-758" b="-8664"/>
                </a:stretch>
              </a:blipFill>
            </p:spPr>
            <p:txBody>
              <a:bodyPr/>
              <a:lstStyle/>
              <a:p>
                <a:r>
                  <a:rPr lang="en-IN">
                    <a:noFill/>
                  </a:rPr>
                  <a:t> </a:t>
                </a:r>
              </a:p>
            </p:txBody>
          </p:sp>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sz="3100" dirty="0"/>
              <a:t>Example 7.3.2: Finding the Probability that a Sample Proportion Will Be No More </a:t>
            </a:r>
            <a:r>
              <a:rPr dirty="0"/>
              <a:t>Than a Given Value</a:t>
            </a:r>
            <a:r>
              <a:rPr lang="en-US" baseline="-25000" dirty="0"/>
              <a:t>3</a:t>
            </a:r>
            <a:endParaRPr dirty="0"/>
          </a:p>
        </p:txBody>
      </p:sp>
      <p:pic>
        <p:nvPicPr>
          <p:cNvPr id="5" name="Content Placeholder 4" descr="A normal distribution graph with horizontal axis labeled “p-hat” and the mean marked as  0.81. The point  p hat is equals to 0.80 is labeled to the left of the mean. The area under the curve and to the left of 0.80 is shaded.">
            <a:extLst>
              <a:ext uri="{FF2B5EF4-FFF2-40B4-BE49-F238E27FC236}">
                <a16:creationId xmlns:a16="http://schemas.microsoft.com/office/drawing/2014/main" id="{8B141AC0-1832-48A4-8694-0860EF9B33E3}"/>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52625" y="1959769"/>
            <a:ext cx="5238750" cy="3095625"/>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7.3.2: Finding the Probability that a Sample Proportion Will Be No More Than a Given Value</a:t>
            </a:r>
            <a:r>
              <a:rPr lang="en-US" sz="2800" baseline="-25000" dirty="0"/>
              <a:t>4</a:t>
            </a:r>
            <a:endParaRPr sz="2800" dirty="0"/>
          </a:p>
        </p:txBody>
      </p:sp>
      <p:sp>
        <p:nvSpPr>
          <p:cNvPr id="3" name="Text Placeholder 2"/>
          <p:cNvSpPr>
            <a:spLocks noGrp="1"/>
          </p:cNvSpPr>
          <p:nvPr>
            <p:ph type="body" sz="quarter" idx="10"/>
          </p:nvPr>
        </p:nvSpPr>
        <p:spPr/>
        <p:txBody>
          <a:bodyPr>
            <a:noAutofit/>
          </a:bodyPr>
          <a:lstStyle/>
          <a:p>
            <a:pPr>
              <a:defRPr b="1"/>
            </a:pPr>
            <a:r>
              <a:rPr sz="2200" dirty="0"/>
              <a:t>Tables:</a:t>
            </a:r>
          </a:p>
          <a:p>
            <a:pPr>
              <a:defRPr sz="2800"/>
            </a:pPr>
            <a:r>
              <a:rPr sz="2200" dirty="0"/>
              <a:t>We first need to calculate the </a:t>
            </a:r>
            <a:r>
              <a:rPr lang="en-US" sz="2200" i="1" dirty="0"/>
              <a:t>z</a:t>
            </a:r>
            <a:r>
              <a:rPr sz="2200" dirty="0"/>
              <a:t>-score. To do this, we need to use </a:t>
            </a:r>
            <a:br>
              <a:rPr lang="en-US" sz="2200" dirty="0"/>
            </a:br>
            <a:endParaRPr lang="en-IN" sz="2200" dirty="0"/>
          </a:p>
        </p:txBody>
      </p:sp>
      <p:pic>
        <p:nvPicPr>
          <p:cNvPr id="5" name="Picture 4" descr="p hat equals 0.80 , p equals 0.81 , and n equals 100 to calculate z as follows.">
            <a:extLst>
              <a:ext uri="{FF2B5EF4-FFF2-40B4-BE49-F238E27FC236}">
                <a16:creationId xmlns:a16="http://schemas.microsoft.com/office/drawing/2014/main" id="{10237AEF-D592-03B8-25A8-72F83A8515F1}"/>
              </a:ext>
            </a:extLst>
          </p:cNvPr>
          <p:cNvPicPr>
            <a:picLocks noChangeAspect="1"/>
          </p:cNvPicPr>
          <p:nvPr/>
        </p:nvPicPr>
        <p:blipFill>
          <a:blip r:embed="rId2"/>
          <a:stretch>
            <a:fillRect/>
          </a:stretch>
        </p:blipFill>
        <p:spPr>
          <a:xfrm>
            <a:off x="609600" y="1822306"/>
            <a:ext cx="6660000" cy="387113"/>
          </a:xfrm>
          <a:prstGeom prst="rect">
            <a:avLst/>
          </a:prstGeom>
        </p:spPr>
      </p:pic>
      <p:graphicFrame>
        <p:nvGraphicFramePr>
          <p:cNvPr id="9" name="Object 8" descr="Equation: Z equals the quantity p-hat minus p, whole divided by the square root of the open fraction p times open parentheses one minus p close parentheses, whole divided by n close fraction. This equals 0.80 minus 0.81, whole divided by the square root of the open fraction 0.81 times the quantity 1 minus 0.81, divided by 100 close fraction. This is approximately negative 0.01, divided by 0.039230, which is approximately negative 0.25.">
            <a:extLst>
              <a:ext uri="{FF2B5EF4-FFF2-40B4-BE49-F238E27FC236}">
                <a16:creationId xmlns:a16="http://schemas.microsoft.com/office/drawing/2014/main" id="{3B05B706-5127-DAF7-417A-F00520EF223E}"/>
              </a:ext>
            </a:extLst>
          </p:cNvPr>
          <p:cNvGraphicFramePr>
            <a:graphicFrameLocks noChangeAspect="1"/>
          </p:cNvGraphicFramePr>
          <p:nvPr>
            <p:extLst>
              <p:ext uri="{D42A27DB-BD31-4B8C-83A1-F6EECF244321}">
                <p14:modId xmlns:p14="http://schemas.microsoft.com/office/powerpoint/2010/main" val="3952356833"/>
              </p:ext>
            </p:extLst>
          </p:nvPr>
        </p:nvGraphicFramePr>
        <p:xfrm>
          <a:off x="3564000" y="2133600"/>
          <a:ext cx="2016000" cy="3077885"/>
        </p:xfrm>
        <a:graphic>
          <a:graphicData uri="http://schemas.openxmlformats.org/presentationml/2006/ole">
            <mc:AlternateContent xmlns:mc="http://schemas.openxmlformats.org/markup-compatibility/2006">
              <mc:Choice xmlns:v="urn:schemas-microsoft-com:vml" Requires="v">
                <p:oleObj name="Equation" r:id="rId3" imgW="2642923" imgH="4034961" progId="Equation.DSMT4">
                  <p:embed/>
                </p:oleObj>
              </mc:Choice>
              <mc:Fallback>
                <p:oleObj name="Equation" r:id="rId3" imgW="2642923" imgH="4034961" progId="Equation.DSMT4">
                  <p:embed/>
                  <p:pic>
                    <p:nvPicPr>
                      <p:cNvPr id="0" name=""/>
                      <p:cNvPicPr/>
                      <p:nvPr/>
                    </p:nvPicPr>
                    <p:blipFill>
                      <a:blip r:embed="rId4"/>
                      <a:stretch>
                        <a:fillRect/>
                      </a:stretch>
                    </p:blipFill>
                    <p:spPr>
                      <a:xfrm>
                        <a:off x="3564000" y="2133600"/>
                        <a:ext cx="2016000" cy="3077885"/>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CE667EFA-CC2E-B02A-4DFE-99886B1115F0}"/>
              </a:ext>
            </a:extLst>
          </p:cNvPr>
          <p:cNvSpPr txBox="1"/>
          <p:nvPr/>
        </p:nvSpPr>
        <p:spPr>
          <a:xfrm>
            <a:off x="457200" y="5250359"/>
            <a:ext cx="8229600" cy="769441"/>
          </a:xfrm>
          <a:prstGeom prst="rect">
            <a:avLst/>
          </a:prstGeom>
          <a:noFill/>
        </p:spPr>
        <p:txBody>
          <a:bodyPr wrap="square">
            <a:spAutoFit/>
          </a:bodyPr>
          <a:lstStyle/>
          <a:p>
            <a:pPr>
              <a:defRPr sz="2800"/>
            </a:pPr>
            <a:r>
              <a:rPr lang="en-US" sz="2200" dirty="0"/>
              <a:t>Using the normal distribution tables, we find that the area under the standard normal curve to the left of </a:t>
            </a:r>
            <a:r>
              <a:rPr lang="en-US" sz="2200" i="1" dirty="0"/>
              <a:t>z</a:t>
            </a:r>
            <a:r>
              <a:rPr lang="en-US" sz="2200" dirty="0"/>
              <a:t> = </a:t>
            </a:r>
            <a:r>
              <a:rPr lang="en-US" sz="2200" dirty="0">
                <a:latin typeface="Calibri" panose="020F0502020204030204" pitchFamily="34" charset="0"/>
                <a:ea typeface="Calibri" panose="020F0502020204030204" pitchFamily="34" charset="0"/>
                <a:cs typeface="Calibri" panose="020F0502020204030204" pitchFamily="34" charset="0"/>
              </a:rPr>
              <a:t>−</a:t>
            </a:r>
            <a:r>
              <a:rPr lang="en-US" sz="2200" dirty="0"/>
              <a:t>0.25 is 0.4013.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7.3.2: Finding the Probability that a Sample Proportion Will Be No More Than a Given Value</a:t>
            </a:r>
            <a:r>
              <a:rPr lang="en-US" sz="2800" baseline="-25000" dirty="0"/>
              <a:t>5</a:t>
            </a:r>
            <a:endParaRPr sz="2800" dirty="0"/>
          </a:p>
        </p:txBody>
      </p:sp>
      <p:sp>
        <p:nvSpPr>
          <p:cNvPr id="3" name="Text Placeholder 2"/>
          <p:cNvSpPr>
            <a:spLocks noGrp="1"/>
          </p:cNvSpPr>
          <p:nvPr>
            <p:ph type="body" sz="quarter" idx="10"/>
          </p:nvPr>
        </p:nvSpPr>
        <p:spPr/>
        <p:txBody>
          <a:bodyPr>
            <a:noAutofit/>
          </a:bodyPr>
          <a:lstStyle/>
          <a:p>
            <a:pPr>
              <a:defRPr b="1"/>
            </a:pPr>
            <a:r>
              <a:rPr sz="2200" dirty="0"/>
              <a:t>TI-83/84 Plus:</a:t>
            </a:r>
          </a:p>
          <a:p>
            <a:r>
              <a:rPr sz="2200" dirty="0"/>
              <a:t>To find the area under the standard normal curve to the left of </a:t>
            </a:r>
            <a:r>
              <a:rPr sz="2200" dirty="0">
                <a:latin typeface="Cambria Math"/>
              </a:rPr>
              <a:t>0.80</a:t>
            </a:r>
            <a:r>
              <a:rPr sz="2200" dirty="0"/>
              <a:t> using the calculator, go to the </a:t>
            </a:r>
            <a:r>
              <a:rPr sz="2200" b="1" dirty="0"/>
              <a:t>DIST</a:t>
            </a:r>
            <a:r>
              <a:rPr sz="2200" dirty="0"/>
              <a:t> menu and compute </a:t>
            </a:r>
            <a:br>
              <a:rPr lang="en-US" sz="2200" dirty="0"/>
            </a:br>
            <a:r>
              <a:rPr sz="2200" b="1" dirty="0"/>
              <a:t>normal</a:t>
            </a:r>
            <a:r>
              <a:rPr lang="en-US" sz="1000" b="1" dirty="0"/>
              <a:t> </a:t>
            </a:r>
            <a:r>
              <a:rPr sz="2200" b="1" dirty="0" err="1"/>
              <a:t>cdf</a:t>
            </a:r>
            <a:r>
              <a:rPr sz="2200" b="1" dirty="0"/>
              <a:t>(lower bound, upper bound, </a:t>
            </a:r>
            <a:r>
              <a:rPr sz="2200" b="1" i="1" dirty="0"/>
              <a:t>μ</a:t>
            </a:r>
            <a:r>
              <a:rPr sz="2200" b="1" dirty="0"/>
              <a:t>, </a:t>
            </a:r>
            <a:r>
              <a:rPr sz="2200" b="1" i="1" dirty="0"/>
              <a:t>σ</a:t>
            </a:r>
            <a:r>
              <a:rPr sz="2200" b="1" dirty="0"/>
              <a:t>) </a:t>
            </a:r>
            <a:r>
              <a:rPr sz="2200" dirty="0"/>
              <a:t>using the following values.</a:t>
            </a:r>
          </a:p>
          <a:p>
            <a:pPr>
              <a:defRPr sz="2800"/>
            </a:pPr>
            <a:r>
              <a:rPr sz="2200" i="1" dirty="0"/>
              <a:t>lower bound</a:t>
            </a:r>
            <a:r>
              <a:rPr sz="2200" dirty="0"/>
              <a:t>: </a:t>
            </a:r>
            <a:r>
              <a:rPr lang="en-US" sz="2200" dirty="0">
                <a:latin typeface="Calibri" panose="020F0502020204030204" pitchFamily="34" charset="0"/>
                <a:ea typeface="Calibri" panose="020F0502020204030204" pitchFamily="34" charset="0"/>
                <a:cs typeface="Calibri" panose="020F0502020204030204" pitchFamily="34" charset="0"/>
              </a:rPr>
              <a:t>−</a:t>
            </a:r>
            <a:r>
              <a:rPr lang="en-US" sz="2200" dirty="0"/>
              <a:t>1</a:t>
            </a:r>
            <a:r>
              <a:rPr lang="en-US" sz="2200" i="1" dirty="0"/>
              <a:t>E</a:t>
            </a:r>
            <a:r>
              <a:rPr lang="en-US" sz="2200" dirty="0"/>
              <a:t>99</a:t>
            </a:r>
            <a:endParaRPr sz="2200" dirty="0"/>
          </a:p>
          <a:p>
            <a:r>
              <a:rPr sz="2200" i="1" dirty="0"/>
              <a:t>upper bound</a:t>
            </a:r>
            <a:r>
              <a:rPr sz="2200" dirty="0"/>
              <a:t>: </a:t>
            </a:r>
            <a:r>
              <a:rPr sz="2200" dirty="0">
                <a:latin typeface="Cambria Math"/>
              </a:rPr>
              <a:t>0.80</a:t>
            </a:r>
          </a:p>
          <a:p>
            <a:endParaRPr sz="2200" dirty="0">
              <a:latin typeface="Cambria Math"/>
            </a:endParaRPr>
          </a:p>
        </p:txBody>
      </p:sp>
      <p:pic>
        <p:nvPicPr>
          <p:cNvPr id="5" name="Picture 4" descr="Equations: Mu equals 0.81 and Sigma equals the square root of 0.81 times the quantity 1 minus 0.81, divided by 100.">
            <a:extLst>
              <a:ext uri="{FF2B5EF4-FFF2-40B4-BE49-F238E27FC236}">
                <a16:creationId xmlns:a16="http://schemas.microsoft.com/office/drawing/2014/main" id="{30FBA081-E07D-0446-806E-6A48E8622EA8}"/>
              </a:ext>
            </a:extLst>
          </p:cNvPr>
          <p:cNvPicPr>
            <a:picLocks noChangeAspect="1"/>
          </p:cNvPicPr>
          <p:nvPr/>
        </p:nvPicPr>
        <p:blipFill>
          <a:blip r:embed="rId2"/>
          <a:stretch>
            <a:fillRect/>
          </a:stretch>
        </p:blipFill>
        <p:spPr>
          <a:xfrm>
            <a:off x="3505200" y="3657604"/>
            <a:ext cx="2376000" cy="1252330"/>
          </a:xfrm>
          <a:prstGeom prst="rect">
            <a:avLst/>
          </a:prstGeom>
        </p:spPr>
      </p:pic>
      <p:sp>
        <p:nvSpPr>
          <p:cNvPr id="6" name="TextBox 5">
            <a:extLst>
              <a:ext uri="{FF2B5EF4-FFF2-40B4-BE49-F238E27FC236}">
                <a16:creationId xmlns:a16="http://schemas.microsoft.com/office/drawing/2014/main" id="{D154731B-A14A-8222-DA76-AFEF7737D8E0}"/>
              </a:ext>
            </a:extLst>
          </p:cNvPr>
          <p:cNvSpPr txBox="1"/>
          <p:nvPr/>
        </p:nvSpPr>
        <p:spPr>
          <a:xfrm>
            <a:off x="457200" y="4965688"/>
            <a:ext cx="8229600" cy="1107996"/>
          </a:xfrm>
          <a:prstGeom prst="rect">
            <a:avLst/>
          </a:prstGeom>
          <a:noFill/>
        </p:spPr>
        <p:txBody>
          <a:bodyPr wrap="square">
            <a:spAutoFit/>
          </a:bodyPr>
          <a:lstStyle/>
          <a:p>
            <a:r>
              <a:rPr lang="en-US" sz="2200" dirty="0"/>
              <a:t>As shown in the screenshot, the calculator gives the more accurate value of approximately </a:t>
            </a:r>
            <a:r>
              <a:rPr lang="en-US" sz="2200" dirty="0">
                <a:latin typeface="Cambria Math"/>
              </a:rPr>
              <a:t>0.3994</a:t>
            </a:r>
            <a:r>
              <a:rPr lang="en-US" sz="2200" dirty="0"/>
              <a:t> for the probability when this method is used.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Proportion</a:t>
            </a:r>
          </a:p>
        </p:txBody>
      </p:sp>
      <p:sp>
        <p:nvSpPr>
          <p:cNvPr id="3" name="Text Placeholder 2"/>
          <p:cNvSpPr>
            <a:spLocks noGrp="1"/>
          </p:cNvSpPr>
          <p:nvPr>
            <p:ph type="body" sz="quarter" idx="10"/>
          </p:nvPr>
        </p:nvSpPr>
        <p:spPr>
          <a:xfrm>
            <a:off x="457200" y="1082078"/>
            <a:ext cx="8229600" cy="4328122"/>
          </a:xfrm>
        </p:spPr>
        <p:txBody>
          <a:bodyPr>
            <a:noAutofit/>
          </a:bodyPr>
          <a:lstStyle/>
          <a:p>
            <a:r>
              <a:rPr sz="2400" dirty="0"/>
              <a:t>A </a:t>
            </a:r>
            <a:r>
              <a:rPr sz="2400" b="1" dirty="0"/>
              <a:t>population proportion</a:t>
            </a:r>
            <a:r>
              <a:rPr sz="2400" dirty="0"/>
              <a:t> is given by</a:t>
            </a:r>
          </a:p>
          <a:p>
            <a:endParaRPr sz="2400" dirty="0"/>
          </a:p>
        </p:txBody>
      </p:sp>
      <p:pic>
        <p:nvPicPr>
          <p:cNvPr id="7" name="Picture 6" descr="Equation: p equals x divided by N.">
            <a:extLst>
              <a:ext uri="{FF2B5EF4-FFF2-40B4-BE49-F238E27FC236}">
                <a16:creationId xmlns:a16="http://schemas.microsoft.com/office/drawing/2014/main" id="{0721F705-16C4-293C-68EC-1EEA0693D3F0}"/>
              </a:ext>
            </a:extLst>
          </p:cNvPr>
          <p:cNvPicPr>
            <a:picLocks noChangeAspect="1"/>
          </p:cNvPicPr>
          <p:nvPr/>
        </p:nvPicPr>
        <p:blipFill>
          <a:blip r:embed="rId2"/>
          <a:stretch>
            <a:fillRect/>
          </a:stretch>
        </p:blipFill>
        <p:spPr>
          <a:xfrm>
            <a:off x="3860800" y="1490259"/>
            <a:ext cx="800100" cy="781050"/>
          </a:xfrm>
          <a:prstGeom prst="rect">
            <a:avLst/>
          </a:prstGeom>
        </p:spPr>
      </p:pic>
      <p:sp>
        <p:nvSpPr>
          <p:cNvPr id="6" name="TextBox 5">
            <a:extLst>
              <a:ext uri="{FF2B5EF4-FFF2-40B4-BE49-F238E27FC236}">
                <a16:creationId xmlns:a16="http://schemas.microsoft.com/office/drawing/2014/main" id="{1F7C24E3-95FC-BEB6-EE5D-329D3897F9D1}"/>
              </a:ext>
            </a:extLst>
          </p:cNvPr>
          <p:cNvSpPr txBox="1"/>
          <p:nvPr/>
        </p:nvSpPr>
        <p:spPr>
          <a:xfrm>
            <a:off x="457200" y="2286000"/>
            <a:ext cx="8229600" cy="1446550"/>
          </a:xfrm>
          <a:prstGeom prst="rect">
            <a:avLst/>
          </a:prstGeom>
          <a:noFill/>
        </p:spPr>
        <p:txBody>
          <a:bodyPr wrap="square">
            <a:spAutoFit/>
          </a:bodyPr>
          <a:lstStyle/>
          <a:p>
            <a:pPr>
              <a:defRPr sz="2800"/>
            </a:pPr>
            <a:r>
              <a:rPr lang="en-US" sz="2200" dirty="0">
                <a:solidFill>
                  <a:srgbClr val="000000"/>
                </a:solidFill>
              </a:rPr>
              <a:t>where </a:t>
            </a:r>
            <a:r>
              <a:rPr lang="en-US" sz="2200" i="1" dirty="0">
                <a:solidFill>
                  <a:srgbClr val="000000"/>
                </a:solidFill>
              </a:rPr>
              <a:t>x</a:t>
            </a:r>
            <a:r>
              <a:rPr lang="en-US" sz="2200" dirty="0">
                <a:solidFill>
                  <a:srgbClr val="000000"/>
                </a:solidFill>
              </a:rPr>
              <a:t> is the number of individuals in the population that have a certain characteristic and</a:t>
            </a:r>
          </a:p>
          <a:p>
            <a:r>
              <a:rPr lang="en-US" sz="2200" i="1" dirty="0">
                <a:solidFill>
                  <a:srgbClr val="000000"/>
                </a:solidFill>
              </a:rPr>
              <a:t>N</a:t>
            </a:r>
            <a:r>
              <a:rPr lang="en-US" sz="2200" dirty="0">
                <a:solidFill>
                  <a:srgbClr val="000000"/>
                </a:solidFill>
              </a:rPr>
              <a:t> is the size of the population.</a:t>
            </a:r>
          </a:p>
          <a:p>
            <a:r>
              <a:rPr lang="en-US" sz="2200" dirty="0">
                <a:solidFill>
                  <a:srgbClr val="000000"/>
                </a:solidFill>
              </a:rPr>
              <a:t>A </a:t>
            </a:r>
            <a:r>
              <a:rPr lang="en-US" sz="2200" b="1" dirty="0">
                <a:solidFill>
                  <a:srgbClr val="000000"/>
                </a:solidFill>
              </a:rPr>
              <a:t>sample proportion</a:t>
            </a:r>
            <a:r>
              <a:rPr lang="en-US" sz="2200" dirty="0">
                <a:solidFill>
                  <a:srgbClr val="000000"/>
                </a:solidFill>
              </a:rPr>
              <a:t> is given by</a:t>
            </a:r>
          </a:p>
        </p:txBody>
      </p:sp>
      <p:pic>
        <p:nvPicPr>
          <p:cNvPr id="9" name="Picture 8" descr="Equation: p-hat equals x divided by n.">
            <a:extLst>
              <a:ext uri="{FF2B5EF4-FFF2-40B4-BE49-F238E27FC236}">
                <a16:creationId xmlns:a16="http://schemas.microsoft.com/office/drawing/2014/main" id="{67831F88-BDB3-0F55-F536-4369088F25D2}"/>
              </a:ext>
            </a:extLst>
          </p:cNvPr>
          <p:cNvPicPr>
            <a:picLocks noChangeAspect="1"/>
          </p:cNvPicPr>
          <p:nvPr/>
        </p:nvPicPr>
        <p:blipFill>
          <a:blip r:embed="rId3"/>
          <a:stretch>
            <a:fillRect/>
          </a:stretch>
        </p:blipFill>
        <p:spPr>
          <a:xfrm>
            <a:off x="3829050" y="3736466"/>
            <a:ext cx="742950" cy="781050"/>
          </a:xfrm>
          <a:prstGeom prst="rect">
            <a:avLst/>
          </a:prstGeom>
        </p:spPr>
      </p:pic>
      <p:sp>
        <p:nvSpPr>
          <p:cNvPr id="8" name="TextBox 7">
            <a:extLst>
              <a:ext uri="{FF2B5EF4-FFF2-40B4-BE49-F238E27FC236}">
                <a16:creationId xmlns:a16="http://schemas.microsoft.com/office/drawing/2014/main" id="{825D70FC-FE65-E92F-8960-E13080E5CED6}"/>
              </a:ext>
            </a:extLst>
          </p:cNvPr>
          <p:cNvSpPr txBox="1"/>
          <p:nvPr/>
        </p:nvSpPr>
        <p:spPr>
          <a:xfrm>
            <a:off x="457200" y="4572000"/>
            <a:ext cx="8229600" cy="769441"/>
          </a:xfrm>
          <a:prstGeom prst="rect">
            <a:avLst/>
          </a:prstGeom>
          <a:noFill/>
        </p:spPr>
        <p:txBody>
          <a:bodyPr wrap="square">
            <a:spAutoFit/>
          </a:bodyPr>
          <a:lstStyle/>
          <a:p>
            <a:pPr>
              <a:defRPr sz="2800"/>
            </a:pPr>
            <a:r>
              <a:rPr lang="en-US" sz="2200" dirty="0">
                <a:solidFill>
                  <a:srgbClr val="000000"/>
                </a:solidFill>
              </a:rPr>
              <a:t>where </a:t>
            </a:r>
            <a:r>
              <a:rPr lang="en-US" sz="2200" i="1" dirty="0">
                <a:solidFill>
                  <a:srgbClr val="000000"/>
                </a:solidFill>
              </a:rPr>
              <a:t>x</a:t>
            </a:r>
            <a:r>
              <a:rPr lang="en-US" sz="2200" dirty="0">
                <a:solidFill>
                  <a:srgbClr val="000000"/>
                </a:solidFill>
              </a:rPr>
              <a:t> is the number of individuals in the sample that have a certain characteristic and </a:t>
            </a:r>
            <a:r>
              <a:rPr lang="en-US" sz="2200" i="1" dirty="0">
                <a:solidFill>
                  <a:srgbClr val="000000"/>
                </a:solidFill>
              </a:rPr>
              <a:t>n</a:t>
            </a:r>
            <a:r>
              <a:rPr lang="en-US" sz="2200" dirty="0">
                <a:solidFill>
                  <a:srgbClr val="000000"/>
                </a:solidFill>
              </a:rPr>
              <a:t> is the sample size.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7.3.2: Finding the Probability that a Sample Proportion Will Be No More Than a Given Value</a:t>
            </a:r>
            <a:r>
              <a:rPr lang="en-US" sz="2800" baseline="-25000" dirty="0"/>
              <a:t>6</a:t>
            </a:r>
            <a:endParaRPr sz="2800" dirty="0"/>
          </a:p>
        </p:txBody>
      </p:sp>
      <p:pic>
        <p:nvPicPr>
          <p:cNvPr id="5" name="Content Placeholder 4" descr="A calculator screenshot shows the result obtained for a probability. The first line reads, “normal cdf(negative 1E99, 0.80, 0.81, square root of 0.81times open parentheses 1 minus 0.81 close parentheses divided by 100).” The second line reads, “0.3993977611.”">
            <a:extLst>
              <a:ext uri="{FF2B5EF4-FFF2-40B4-BE49-F238E27FC236}">
                <a16:creationId xmlns:a16="http://schemas.microsoft.com/office/drawing/2014/main" id="{56461B10-9AA1-4593-9FBE-985680332067}"/>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7.3.2: Finding the Probability that a Sample Proportion Will Be No More Than a Given Value</a:t>
            </a:r>
            <a:r>
              <a:rPr lang="en-US" sz="2800" baseline="-25000" dirty="0"/>
              <a:t>7</a:t>
            </a:r>
            <a:endParaRPr sz="28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Hence, the probability would be reported as </a:t>
                </a:r>
                <a:r>
                  <a:rPr sz="2800">
                    <a:latin typeface="Cambria Math"/>
                  </a:rPr>
                  <a:t>0.4013</a:t>
                </a:r>
                <a:r>
                  <a:rPr sz="2800"/>
                  <a:t> if using tables or </a:t>
                </a:r>
                <a:r>
                  <a:rPr sz="2800">
                    <a:latin typeface="Cambria Math"/>
                  </a:rPr>
                  <a:t>0.3994</a:t>
                </a:r>
                <a:r>
                  <a:rPr sz="2800"/>
                  <a:t> if using the calculator. This means that the probability of no more than </a:t>
                </a:r>
                <a:r>
                  <a:rPr sz="2800">
                    <a:latin typeface="Cambria Math"/>
                  </a:rPr>
                  <a:t>80</a:t>
                </a:r>
                <a:r>
                  <a:rPr sz="2800"/>
                  <a:t> voters in a randomly selected sample of </a:t>
                </a:r>
                <a:r>
                  <a:rPr sz="2800">
                    <a:latin typeface="Cambria Math"/>
                  </a:rPr>
                  <a:t>100</a:t>
                </a:r>
                <a:r>
                  <a:rPr sz="2800"/>
                  <a:t> voters being registered Democrats is approximately </a:t>
                </a:r>
                <a14:m>
                  <m:oMath xmlns:m="http://schemas.openxmlformats.org/officeDocument/2006/math">
                    <m:r>
                      <a:rPr>
                        <a:latin typeface="Cambria Math" panose="02040503050406030204" pitchFamily="18" charset="0"/>
                      </a:rPr>
                      <m:t>40</m:t>
                    </m:r>
                    <m:r>
                      <a:rPr>
                        <a:latin typeface="Cambria Math" panose="02040503050406030204" pitchFamily="18" charset="0"/>
                      </a:rPr>
                      <m:t>%</m:t>
                    </m:r>
                  </m:oMath>
                </a14:m>
                <a:r>
                  <a:rPr sz="280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a:stretch>
              </a:blipFill>
            </p:spPr>
            <p:txBody>
              <a:bodyPr/>
              <a:lstStyle/>
              <a:p>
                <a:r>
                  <a:rPr lang="en-US">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r>
              <a:rPr sz="2000" dirty="0"/>
              <a:t>Example 7.3.3: Finding the Probability that a Sample Proportion Will Differ from the Population Proportion by Less Than a Given Amount</a:t>
            </a:r>
            <a:r>
              <a:rPr lang="en-US" sz="2000" baseline="-25000" dirty="0"/>
              <a:t>1</a:t>
            </a:r>
            <a:endParaRPr sz="2000" baseline="-25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It is estimated that </a:t>
                </a:r>
                <a14:m>
                  <m:oMath xmlns:m="http://schemas.openxmlformats.org/officeDocument/2006/math">
                    <m:r>
                      <a:rPr>
                        <a:latin typeface="Cambria Math" panose="02040503050406030204" pitchFamily="18" charset="0"/>
                      </a:rPr>
                      <m:t>8</m:t>
                    </m:r>
                    <m:r>
                      <a:rPr>
                        <a:latin typeface="Cambria Math" panose="02040503050406030204" pitchFamily="18" charset="0"/>
                      </a:rPr>
                      <m:t>.</m:t>
                    </m:r>
                    <m:r>
                      <a:rPr>
                        <a:latin typeface="Cambria Math" panose="02040503050406030204" pitchFamily="18" charset="0"/>
                      </a:rPr>
                      <m:t>3</m:t>
                    </m:r>
                    <m:r>
                      <a:rPr>
                        <a:latin typeface="Cambria Math" panose="02040503050406030204" pitchFamily="18" charset="0"/>
                      </a:rPr>
                      <m:t>%</m:t>
                    </m:r>
                  </m:oMath>
                </a14:m>
                <a:r>
                  <a:rPr sz="2800" dirty="0"/>
                  <a:t> of all Americans have diabetes. Suppose that a random sample of </a:t>
                </a:r>
                <a:r>
                  <a:rPr lang="en-US" sz="2800" dirty="0">
                    <a:latin typeface="Cambria Math"/>
                  </a:rPr>
                  <a:t>17</a:t>
                </a:r>
                <a:r>
                  <a:rPr sz="2800" dirty="0">
                    <a:latin typeface="Cambria Math"/>
                  </a:rPr>
                  <a:t>4</a:t>
                </a:r>
                <a:r>
                  <a:rPr sz="2800" dirty="0"/>
                  <a:t> Americans is taken. What is the probability that the proportion of people in the sample who are diabetic differs from the population proportion by less than </a:t>
                </a:r>
                <a14:m>
                  <m:oMath xmlns:m="http://schemas.openxmlformats.org/officeDocument/2006/math">
                    <m:r>
                      <a:rPr>
                        <a:latin typeface="Cambria Math" panose="02040503050406030204" pitchFamily="18" charset="0"/>
                      </a:rPr>
                      <m:t>1</m:t>
                    </m:r>
                    <m:r>
                      <a:rPr>
                        <a:latin typeface="Cambria Math" panose="02040503050406030204" pitchFamily="18" charset="0"/>
                      </a:rPr>
                      <m:t>%</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7.3.3: Finding the Probability that a Sample Proportion Will Differ from the Population Proportion by Less Than a Given Amount</a:t>
            </a:r>
            <a:r>
              <a:rPr lang="en-US" sz="2000" baseline="-25000" dirty="0"/>
              <a:t>2</a:t>
            </a:r>
            <a:endParaRPr sz="2000" dirty="0"/>
          </a:p>
        </p:txBody>
      </p:sp>
      <p:sp>
        <p:nvSpPr>
          <p:cNvPr id="3" name="Text Placeholder 2"/>
          <p:cNvSpPr>
            <a:spLocks noGrp="1"/>
          </p:cNvSpPr>
          <p:nvPr>
            <p:ph type="body" sz="quarter" idx="10"/>
          </p:nvPr>
        </p:nvSpPr>
        <p:spPr/>
        <p:txBody>
          <a:bodyPr>
            <a:normAutofit/>
          </a:bodyPr>
          <a:lstStyle/>
          <a:p>
            <a:r>
              <a:rPr b="1" dirty="0"/>
              <a:t>Solution</a:t>
            </a:r>
          </a:p>
          <a:p>
            <a:pPr>
              <a:defRPr sz="2800"/>
            </a:pPr>
            <a:r>
              <a:rPr dirty="0"/>
              <a:t>By subtracting </a:t>
            </a:r>
            <a:r>
              <a:rPr dirty="0">
                <a:latin typeface="Cambria Math"/>
              </a:rPr>
              <a:t>0.01</a:t>
            </a:r>
            <a:r>
              <a:rPr dirty="0"/>
              <a:t> from and adding </a:t>
            </a:r>
            <a:r>
              <a:rPr dirty="0">
                <a:latin typeface="Cambria Math"/>
              </a:rPr>
              <a:t>0.01</a:t>
            </a:r>
            <a:r>
              <a:rPr dirty="0"/>
              <a:t> to the population proportion, </a:t>
            </a:r>
            <a:r>
              <a:rPr lang="en-US" i="1" dirty="0"/>
              <a:t>p</a:t>
            </a:r>
            <a:r>
              <a:rPr lang="en-US" dirty="0"/>
              <a:t> = 0.083,</a:t>
            </a:r>
            <a:r>
              <a:rPr dirty="0"/>
              <a:t> we find that the area under the normal curve in which we are interested is </a:t>
            </a:r>
            <a:r>
              <a:rPr b="1" dirty="0"/>
              <a:t>between</a:t>
            </a:r>
            <a:r>
              <a:rPr dirty="0"/>
              <a:t> </a:t>
            </a:r>
            <a:r>
              <a:rPr dirty="0">
                <a:latin typeface="Cambria Math"/>
              </a:rPr>
              <a:t>0.073</a:t>
            </a:r>
            <a:r>
              <a:rPr dirty="0"/>
              <a:t> and </a:t>
            </a:r>
            <a:r>
              <a:rPr dirty="0">
                <a:latin typeface="Cambria Math"/>
              </a:rPr>
              <a:t>0.093</a:t>
            </a:r>
            <a:r>
              <a:rPr dirty="0"/>
              <a:t>, which can be denoted</a:t>
            </a:r>
          </a:p>
        </p:txBody>
      </p:sp>
      <p:pic>
        <p:nvPicPr>
          <p:cNvPr id="5" name="Picture 4" descr="probability of open parentheses 0.073 less than p hat is less than 0.093 close parentheses.">
            <a:extLst>
              <a:ext uri="{FF2B5EF4-FFF2-40B4-BE49-F238E27FC236}">
                <a16:creationId xmlns:a16="http://schemas.microsoft.com/office/drawing/2014/main" id="{92D2A871-4E93-8934-0DD1-9C16313CFAAE}"/>
              </a:ext>
            </a:extLst>
          </p:cNvPr>
          <p:cNvPicPr>
            <a:picLocks noChangeAspect="1"/>
          </p:cNvPicPr>
          <p:nvPr/>
        </p:nvPicPr>
        <p:blipFill>
          <a:blip r:embed="rId2"/>
          <a:stretch>
            <a:fillRect/>
          </a:stretch>
        </p:blipFill>
        <p:spPr>
          <a:xfrm>
            <a:off x="533400" y="3286125"/>
            <a:ext cx="3238500" cy="52387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7.3.3: Finding the Probability that a Sample Proportion Will Differ from the Population Proportion by Less Than a Given Amount</a:t>
            </a:r>
            <a:r>
              <a:rPr lang="en-US" sz="2000" baseline="-25000" dirty="0"/>
              <a:t>3</a:t>
            </a:r>
            <a:endParaRPr sz="2000" dirty="0"/>
          </a:p>
        </p:txBody>
      </p:sp>
      <p:pic>
        <p:nvPicPr>
          <p:cNvPr id="5" name="Content Placeholder 4" descr="A normal distribution graph with horizontal axis labeled “p hat” and the mean marked as  0.083. The point  p hat is equals to 0.073 is labeled to the left of the mean. The point  p hat is equals to 0.093 is labeled to the right of the mean. The area under the curve in between 0.073 and  0.093 is shaded.">
            <a:extLst>
              <a:ext uri="{FF2B5EF4-FFF2-40B4-BE49-F238E27FC236}">
                <a16:creationId xmlns:a16="http://schemas.microsoft.com/office/drawing/2014/main" id="{A12BC886-4E2B-4DAD-B819-A2E696618D5A}"/>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52625" y="1959769"/>
            <a:ext cx="5238750" cy="3095625"/>
          </a:xfr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7.3.3: Finding the Probability that a Sample Proportion Will Differ from the Population Proportion by Less Than a Given Amount</a:t>
            </a:r>
            <a:r>
              <a:rPr lang="en-US" sz="2000" baseline="-25000" dirty="0"/>
              <a:t>4</a:t>
            </a:r>
            <a:endParaRPr sz="2000" dirty="0"/>
          </a:p>
        </p:txBody>
      </p:sp>
      <p:sp>
        <p:nvSpPr>
          <p:cNvPr id="3" name="Text Placeholder 2"/>
          <p:cNvSpPr>
            <a:spLocks noGrp="1"/>
          </p:cNvSpPr>
          <p:nvPr>
            <p:ph type="body" sz="quarter" idx="10"/>
          </p:nvPr>
        </p:nvSpPr>
        <p:spPr/>
        <p:txBody>
          <a:bodyPr>
            <a:noAutofit/>
          </a:bodyPr>
          <a:lstStyle/>
          <a:p>
            <a:pPr>
              <a:defRPr b="1"/>
            </a:pPr>
            <a:r>
              <a:rPr sz="1700" dirty="0"/>
              <a:t>Tables:</a:t>
            </a:r>
          </a:p>
          <a:p>
            <a:pPr>
              <a:defRPr sz="2800"/>
            </a:pPr>
            <a:r>
              <a:rPr sz="1700" dirty="0"/>
              <a:t>We begin by converting the endpoints of the shaded region to </a:t>
            </a:r>
            <a:r>
              <a:rPr lang="en-US" sz="1700" i="1" dirty="0"/>
              <a:t>z</a:t>
            </a:r>
            <a:r>
              <a:rPr sz="1700" dirty="0"/>
              <a:t>-scores. Since the distance between both of the endpoints of interest and the population proportion is </a:t>
            </a:r>
            <a:r>
              <a:rPr sz="1700" dirty="0">
                <a:latin typeface="Cambria Math"/>
              </a:rPr>
              <a:t>0.01</a:t>
            </a:r>
            <a:r>
              <a:rPr sz="1700" dirty="0"/>
              <a:t>, we do not need to find two distinct </a:t>
            </a:r>
            <a:r>
              <a:rPr lang="en-US" sz="1700" i="1" dirty="0"/>
              <a:t>z</a:t>
            </a:r>
            <a:r>
              <a:rPr sz="1700" dirty="0"/>
              <a:t>-scores. They will both have the same absolute value, but one </a:t>
            </a:r>
            <a:br>
              <a:rPr lang="en-US" sz="1700" dirty="0"/>
            </a:br>
            <a:r>
              <a:rPr lang="en-US" sz="1700" i="1" dirty="0"/>
              <a:t>z</a:t>
            </a:r>
            <a:r>
              <a:rPr sz="1700" dirty="0"/>
              <a:t>-score will be positive and the other negative. To calculate the positive </a:t>
            </a:r>
            <a:r>
              <a:rPr lang="en-US" sz="1700" i="1" dirty="0"/>
              <a:t>z</a:t>
            </a:r>
            <a:r>
              <a:rPr sz="1700" dirty="0"/>
              <a:t>-score, the positive difference allowed from the population proportion is substituted into the numerator of the </a:t>
            </a:r>
            <a:r>
              <a:rPr lang="en-US" sz="1700" i="1" dirty="0"/>
              <a:t>z</a:t>
            </a:r>
            <a:r>
              <a:rPr sz="1700" dirty="0"/>
              <a:t>-score formula, as shown below.</a:t>
            </a:r>
          </a:p>
          <a:p>
            <a:pPr>
              <a:defRPr sz="2800"/>
            </a:pPr>
            <a:endParaRPr sz="1700" dirty="0"/>
          </a:p>
        </p:txBody>
      </p:sp>
      <p:pic>
        <p:nvPicPr>
          <p:cNvPr id="5" name="Picture 4" descr="Equation: Z equals the quantity p hat minus p, whole divided by the square root of the open fraction p times one minus p, divided by n close fraction. This equals 0.01 divided by the square root of the open fraction 0.083 times the quantity 1 minus 0.083, divided by 174 close fraction. This is approximately 0.01 divided by 0.020915, which is approximately 0.48.">
            <a:extLst>
              <a:ext uri="{FF2B5EF4-FFF2-40B4-BE49-F238E27FC236}">
                <a16:creationId xmlns:a16="http://schemas.microsoft.com/office/drawing/2014/main" id="{381D557C-89BA-36C6-49A3-F6F01B5FA206}"/>
              </a:ext>
            </a:extLst>
          </p:cNvPr>
          <p:cNvPicPr>
            <a:picLocks noChangeAspect="1"/>
          </p:cNvPicPr>
          <p:nvPr/>
        </p:nvPicPr>
        <p:blipFill>
          <a:blip r:embed="rId2"/>
          <a:stretch>
            <a:fillRect/>
          </a:stretch>
        </p:blipFill>
        <p:spPr>
          <a:xfrm>
            <a:off x="4038600" y="2684470"/>
            <a:ext cx="1791763" cy="2412000"/>
          </a:xfrm>
          <a:prstGeom prst="rect">
            <a:avLst/>
          </a:prstGeom>
        </p:spPr>
      </p:pic>
      <p:sp>
        <p:nvSpPr>
          <p:cNvPr id="6" name="TextBox 5">
            <a:extLst>
              <a:ext uri="{FF2B5EF4-FFF2-40B4-BE49-F238E27FC236}">
                <a16:creationId xmlns:a16="http://schemas.microsoft.com/office/drawing/2014/main" id="{36CB862B-AF2E-8658-087A-1B670A31CBB9}"/>
              </a:ext>
            </a:extLst>
          </p:cNvPr>
          <p:cNvSpPr txBox="1"/>
          <p:nvPr/>
        </p:nvSpPr>
        <p:spPr>
          <a:xfrm>
            <a:off x="457200" y="5096470"/>
            <a:ext cx="8229600" cy="877163"/>
          </a:xfrm>
          <a:prstGeom prst="rect">
            <a:avLst/>
          </a:prstGeom>
          <a:noFill/>
        </p:spPr>
        <p:txBody>
          <a:bodyPr wrap="square">
            <a:spAutoFit/>
          </a:bodyPr>
          <a:lstStyle/>
          <a:p>
            <a:r>
              <a:rPr lang="en-IN" sz="1700" dirty="0"/>
              <a:t>So, we want to find the area between </a:t>
            </a:r>
            <a:r>
              <a:rPr lang="en-IN" sz="1700" i="1" dirty="0"/>
              <a:t>z</a:t>
            </a:r>
            <a:r>
              <a:rPr lang="en-IN" sz="1700" dirty="0">
                <a:latin typeface="Calibri" panose="020F0502020204030204" pitchFamily="34" charset="0"/>
                <a:ea typeface="Calibri" panose="020F0502020204030204" pitchFamily="34" charset="0"/>
                <a:cs typeface="Calibri" panose="020F0502020204030204" pitchFamily="34" charset="0"/>
              </a:rPr>
              <a:t>₁</a:t>
            </a:r>
            <a:r>
              <a:rPr lang="en-IN" sz="1700" dirty="0"/>
              <a:t> = </a:t>
            </a:r>
            <a:r>
              <a:rPr lang="en-IN" sz="1700" dirty="0">
                <a:latin typeface="Calibri" panose="020F0502020204030204" pitchFamily="34" charset="0"/>
                <a:ea typeface="Calibri" panose="020F0502020204030204" pitchFamily="34" charset="0"/>
                <a:cs typeface="Calibri" panose="020F0502020204030204" pitchFamily="34" charset="0"/>
              </a:rPr>
              <a:t>−</a:t>
            </a:r>
            <a:r>
              <a:rPr lang="en-IN" sz="1700" dirty="0"/>
              <a:t>0.48 and </a:t>
            </a:r>
            <a:r>
              <a:rPr lang="en-IN" sz="1700" i="1" dirty="0"/>
              <a:t>z</a:t>
            </a:r>
            <a:r>
              <a:rPr lang="en-IN" sz="1700" dirty="0">
                <a:latin typeface="Calibri" panose="020F0502020204030204" pitchFamily="34" charset="0"/>
                <a:ea typeface="Calibri" panose="020F0502020204030204" pitchFamily="34" charset="0"/>
                <a:cs typeface="Calibri" panose="020F0502020204030204" pitchFamily="34" charset="0"/>
              </a:rPr>
              <a:t>₂</a:t>
            </a:r>
            <a:r>
              <a:rPr lang="en-IN" sz="1700" i="1" dirty="0"/>
              <a:t> </a:t>
            </a:r>
            <a:r>
              <a:rPr lang="en-IN" sz="1700" dirty="0"/>
              <a:t>= 0.48.</a:t>
            </a:r>
            <a:r>
              <a:rPr lang="ar-AE" sz="1700" dirty="0"/>
              <a:t> </a:t>
            </a:r>
            <a:r>
              <a:rPr lang="en-IN" sz="1700" dirty="0"/>
              <a:t>Using the normal distribution tables, we find that the area under the standard normal curve between the two </a:t>
            </a:r>
            <a:r>
              <a:rPr lang="en-IN" sz="1700" i="1" dirty="0"/>
              <a:t>z</a:t>
            </a:r>
            <a:r>
              <a:rPr lang="en-IN" sz="1700" dirty="0"/>
              <a:t>-scores is </a:t>
            </a:r>
            <a:r>
              <a:rPr lang="en-IN" sz="1700" dirty="0">
                <a:latin typeface="Cambria Math"/>
              </a:rPr>
              <a:t>0.3688</a:t>
            </a:r>
            <a:r>
              <a:rPr lang="en-IN" sz="1700" dirty="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7.3.3: Finding the Probability that a Sample Proportion Will Differ from the Population Proportion by Less Than a Given Amount</a:t>
            </a:r>
            <a:r>
              <a:rPr lang="en-US" sz="2000" baseline="-25000" dirty="0"/>
              <a:t>5</a:t>
            </a:r>
            <a:endParaRPr sz="2000" dirty="0"/>
          </a:p>
        </p:txBody>
      </p:sp>
      <p:sp>
        <p:nvSpPr>
          <p:cNvPr id="3" name="Text Placeholder 2"/>
          <p:cNvSpPr>
            <a:spLocks noGrp="1"/>
          </p:cNvSpPr>
          <p:nvPr>
            <p:ph type="body" sz="quarter" idx="10"/>
          </p:nvPr>
        </p:nvSpPr>
        <p:spPr/>
        <p:txBody>
          <a:bodyPr>
            <a:noAutofit/>
          </a:bodyPr>
          <a:lstStyle/>
          <a:p>
            <a:pPr>
              <a:defRPr b="1"/>
            </a:pPr>
            <a:r>
              <a:rPr sz="2200" dirty="0"/>
              <a:t>TI-83/84 Plus:</a:t>
            </a:r>
          </a:p>
          <a:p>
            <a:r>
              <a:rPr sz="2200" dirty="0"/>
              <a:t>To find the area under the standard normal curve between </a:t>
            </a:r>
            <a:r>
              <a:rPr sz="2200" dirty="0">
                <a:latin typeface="Cambria Math"/>
              </a:rPr>
              <a:t>0.073</a:t>
            </a:r>
            <a:r>
              <a:rPr sz="2200" dirty="0"/>
              <a:t> and </a:t>
            </a:r>
            <a:r>
              <a:rPr sz="2200" dirty="0">
                <a:latin typeface="Cambria Math"/>
              </a:rPr>
              <a:t>0.093</a:t>
            </a:r>
            <a:r>
              <a:rPr sz="2200" dirty="0"/>
              <a:t> using the calculator, go to the </a:t>
            </a:r>
            <a:r>
              <a:rPr sz="2200" b="1" dirty="0"/>
              <a:t>DIST</a:t>
            </a:r>
            <a:r>
              <a:rPr sz="2200" dirty="0"/>
              <a:t> menu and compute </a:t>
            </a:r>
            <a:br>
              <a:rPr lang="en-US" sz="2200" dirty="0"/>
            </a:br>
            <a:r>
              <a:rPr sz="2200" b="1" dirty="0"/>
              <a:t>normal</a:t>
            </a:r>
            <a:r>
              <a:rPr lang="en-US" sz="1000" b="1" dirty="0"/>
              <a:t> </a:t>
            </a:r>
            <a:r>
              <a:rPr sz="2200" b="1" dirty="0" err="1"/>
              <a:t>cdf</a:t>
            </a:r>
            <a:r>
              <a:rPr sz="2200" b="1" dirty="0"/>
              <a:t>(lower bound, upper bound, </a:t>
            </a:r>
            <a:r>
              <a:rPr sz="2200" b="1" i="1" dirty="0"/>
              <a:t>μ</a:t>
            </a:r>
            <a:r>
              <a:rPr sz="2200" b="1" dirty="0"/>
              <a:t>, </a:t>
            </a:r>
            <a:r>
              <a:rPr sz="2200" b="1" i="1" dirty="0"/>
              <a:t>σ</a:t>
            </a:r>
            <a:r>
              <a:rPr sz="2200" b="1" dirty="0"/>
              <a:t>)</a:t>
            </a:r>
            <a:r>
              <a:rPr sz="2200" dirty="0"/>
              <a:t> using the following values.</a:t>
            </a:r>
          </a:p>
          <a:p>
            <a:r>
              <a:rPr sz="2200" i="1" dirty="0"/>
              <a:t>lower bound</a:t>
            </a:r>
            <a:r>
              <a:rPr sz="2200" dirty="0"/>
              <a:t>: </a:t>
            </a:r>
            <a:r>
              <a:rPr sz="2200" dirty="0">
                <a:latin typeface="Cambria Math"/>
              </a:rPr>
              <a:t>0.073</a:t>
            </a:r>
          </a:p>
          <a:p>
            <a:r>
              <a:rPr sz="2200" i="1" dirty="0"/>
              <a:t>upper bound</a:t>
            </a:r>
            <a:r>
              <a:rPr sz="2200" dirty="0"/>
              <a:t>: </a:t>
            </a:r>
            <a:r>
              <a:rPr sz="2200" dirty="0">
                <a:latin typeface="Cambria Math"/>
              </a:rPr>
              <a:t>0.093</a:t>
            </a:r>
          </a:p>
          <a:p>
            <a:endParaRPr sz="2200" dirty="0">
              <a:latin typeface="Cambria Math"/>
            </a:endParaRPr>
          </a:p>
        </p:txBody>
      </p:sp>
      <p:pic>
        <p:nvPicPr>
          <p:cNvPr id="9" name="Picture 8" descr="equation: mu equals 0.083.&#10;sigma equals square root of open fraction 0.083 times the quantity of 1 minus 0.083, divided by 174 close fraction.">
            <a:extLst>
              <a:ext uri="{FF2B5EF4-FFF2-40B4-BE49-F238E27FC236}">
                <a16:creationId xmlns:a16="http://schemas.microsoft.com/office/drawing/2014/main" id="{ADCC394E-096F-2AB1-0A9D-6D6295BF776E}"/>
              </a:ext>
            </a:extLst>
          </p:cNvPr>
          <p:cNvPicPr>
            <a:picLocks noChangeAspect="1"/>
          </p:cNvPicPr>
          <p:nvPr/>
        </p:nvPicPr>
        <p:blipFill>
          <a:blip r:embed="rId2"/>
          <a:stretch>
            <a:fillRect/>
          </a:stretch>
        </p:blipFill>
        <p:spPr>
          <a:xfrm>
            <a:off x="3008450" y="3512820"/>
            <a:ext cx="3127100" cy="1440000"/>
          </a:xfrm>
          <a:prstGeom prst="rect">
            <a:avLst/>
          </a:prstGeom>
        </p:spPr>
      </p:pic>
      <p:sp>
        <p:nvSpPr>
          <p:cNvPr id="5" name="TextBox 4">
            <a:extLst>
              <a:ext uri="{FF2B5EF4-FFF2-40B4-BE49-F238E27FC236}">
                <a16:creationId xmlns:a16="http://schemas.microsoft.com/office/drawing/2014/main" id="{367D8E1A-AF63-8579-4626-10D228E904AC}"/>
              </a:ext>
            </a:extLst>
          </p:cNvPr>
          <p:cNvSpPr txBox="1"/>
          <p:nvPr/>
        </p:nvSpPr>
        <p:spPr>
          <a:xfrm>
            <a:off x="457200" y="4911804"/>
            <a:ext cx="8229600" cy="1107996"/>
          </a:xfrm>
          <a:prstGeom prst="rect">
            <a:avLst/>
          </a:prstGeom>
          <a:noFill/>
        </p:spPr>
        <p:txBody>
          <a:bodyPr wrap="square">
            <a:spAutoFit/>
          </a:bodyPr>
          <a:lstStyle/>
          <a:p>
            <a:r>
              <a:rPr lang="en-US" sz="2200" dirty="0"/>
              <a:t>As shown in the screenshot, the calculator gives the more accurate value of approximately </a:t>
            </a:r>
            <a:r>
              <a:rPr lang="en-US" sz="2200" dirty="0">
                <a:latin typeface="Cambria Math"/>
              </a:rPr>
              <a:t>0.3674</a:t>
            </a:r>
            <a:r>
              <a:rPr lang="en-US" sz="2200" dirty="0"/>
              <a:t> for the probability when this method is used.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7.3.3: Finding the Probability that a Sample Proportion Will Differ from the Population Proportion by Less Than a Given Amount</a:t>
            </a:r>
            <a:r>
              <a:rPr lang="en-US" sz="2000" baseline="-25000" dirty="0"/>
              <a:t>6</a:t>
            </a:r>
            <a:endParaRPr sz="2000" dirty="0"/>
          </a:p>
        </p:txBody>
      </p:sp>
      <p:pic>
        <p:nvPicPr>
          <p:cNvPr id="13" name="Content Placeholder 12" descr="A calculator screenshot shows the result obtained for a probability. The first line reads, “normal cdf(0.073, 0.093, 0.083, square root of open fraction 0.083 times the quantity of 1 minus 0.083 divided by 174 close fraction.” The second line reads, “0.3674461603.”">
            <a:extLst>
              <a:ext uri="{FF2B5EF4-FFF2-40B4-BE49-F238E27FC236}">
                <a16:creationId xmlns:a16="http://schemas.microsoft.com/office/drawing/2014/main" id="{19A4CD48-61C4-764F-7D5E-4DCD70010275}"/>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1571206" y="2490656"/>
            <a:ext cx="6001588" cy="1876687"/>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7.3.3: Finding the Probability that a Sample Proportion Will Differ from the Population Proportion by Less Than a Given Amount</a:t>
            </a:r>
            <a:r>
              <a:rPr lang="en-US" sz="2000" baseline="-25000" dirty="0"/>
              <a:t>7</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Hence, the probability would be reported as </a:t>
                </a:r>
                <a:r>
                  <a:rPr lang="en-US" sz="2800" dirty="0">
                    <a:latin typeface="Cambria Math"/>
                  </a:rPr>
                  <a:t>0.3688</a:t>
                </a:r>
                <a:r>
                  <a:rPr lang="en-US" sz="2800" dirty="0"/>
                  <a:t> if using tables or </a:t>
                </a:r>
                <a:r>
                  <a:rPr lang="en-US" sz="2800" dirty="0">
                    <a:latin typeface="Cambria Math"/>
                  </a:rPr>
                  <a:t>0.3674</a:t>
                </a:r>
                <a:r>
                  <a:rPr lang="en-US" sz="2800" dirty="0"/>
                  <a:t> if using the calculator. This means that the probability of the proportion of people in the sample who are diabetic </a:t>
                </a:r>
                <a:r>
                  <a:rPr lang="en-US" sz="2800" b="1" dirty="0"/>
                  <a:t>differing</a:t>
                </a:r>
                <a:r>
                  <a:rPr lang="en-US" sz="2800" dirty="0"/>
                  <a:t> from the population proportion by </a:t>
                </a:r>
                <a:r>
                  <a:rPr lang="en-US" sz="2800" b="1" dirty="0"/>
                  <a:t>less than</a:t>
                </a:r>
                <a:r>
                  <a:rPr lang="en-US" sz="2800" dirty="0"/>
                  <a:t> </a:t>
                </a:r>
                <a14:m>
                  <m:oMath xmlns:m="http://schemas.openxmlformats.org/officeDocument/2006/math">
                    <m:r>
                      <a:rPr lang="en-US">
                        <a:latin typeface="Cambria Math" panose="02040503050406030204" pitchFamily="18" charset="0"/>
                      </a:rPr>
                      <m:t>1%</m:t>
                    </m:r>
                  </m:oMath>
                </a14:m>
                <a:r>
                  <a:rPr lang="en-US" sz="2800" dirty="0"/>
                  <a:t> is approximately </a:t>
                </a:r>
                <a14:m>
                  <m:oMath xmlns:m="http://schemas.openxmlformats.org/officeDocument/2006/math">
                    <m:r>
                      <a:rPr lang="en-US">
                        <a:latin typeface="Cambria Math" panose="02040503050406030204" pitchFamily="18" charset="0"/>
                      </a:rPr>
                      <m:t>3</m:t>
                    </m:r>
                    <m:r>
                      <a:rPr lang="en-US" b="0" i="0" smtClean="0">
                        <a:latin typeface="Cambria Math" panose="02040503050406030204" pitchFamily="18" charset="0"/>
                      </a:rPr>
                      <m:t>7</m:t>
                    </m:r>
                    <m:r>
                      <a:rPr lang="en-US">
                        <a:latin typeface="Cambria Math" panose="02040503050406030204" pitchFamily="18" charset="0"/>
                      </a:rPr>
                      <m:t>%</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r="-370"/>
                </a:stretch>
              </a:blipFill>
            </p:spPr>
            <p:txBody>
              <a:bodyPr/>
              <a:lstStyle/>
              <a:p>
                <a:r>
                  <a:rPr lang="en-IN">
                    <a:noFill/>
                  </a:rPr>
                  <a:t> </a:t>
                </a:r>
              </a:p>
            </p:txBody>
          </p:sp>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r>
              <a:rPr sz="2000" dirty="0"/>
              <a:t>Example 7.3.4: Finding the Probability that a Sample Proportion Will Differ from the Population Proportion by More Than a Given Amount</a:t>
            </a:r>
            <a:r>
              <a:rPr lang="en-US" sz="2000" baseline="-25000" dirty="0"/>
              <a:t>1</a:t>
            </a:r>
            <a:endParaRPr sz="2000" baseline="-25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It is estimated that </a:t>
                </a:r>
                <a14:m>
                  <m:oMath xmlns:m="http://schemas.openxmlformats.org/officeDocument/2006/math">
                    <m:r>
                      <a:rPr>
                        <a:latin typeface="Cambria Math" panose="02040503050406030204" pitchFamily="18" charset="0"/>
                      </a:rPr>
                      <m:t>8.3%</m:t>
                    </m:r>
                  </m:oMath>
                </a14:m>
                <a:r>
                  <a:rPr sz="2800" dirty="0"/>
                  <a:t> of all Americans have diabetes. Suppose that a random sample of </a:t>
                </a:r>
                <a:r>
                  <a:rPr lang="en-US" dirty="0">
                    <a:latin typeface="Cambria Math"/>
                  </a:rPr>
                  <a:t>19</a:t>
                </a:r>
                <a:r>
                  <a:rPr sz="2800" dirty="0">
                    <a:latin typeface="Cambria Math"/>
                  </a:rPr>
                  <a:t>1</a:t>
                </a:r>
                <a:r>
                  <a:rPr sz="2800" dirty="0"/>
                  <a:t> Americans is taken. What is the probability that the proportion of people in the sample who are diabetic differs from the population proportion by more than </a:t>
                </a:r>
                <a14:m>
                  <m:oMath xmlns:m="http://schemas.openxmlformats.org/officeDocument/2006/math">
                    <m:r>
                      <a:rPr>
                        <a:latin typeface="Cambria Math" panose="02040503050406030204" pitchFamily="18" charset="0"/>
                      </a:rPr>
                      <m:t>2%</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Math Symbols</a:t>
            </a:r>
          </a:p>
        </p:txBody>
      </p:sp>
      <p:sp>
        <p:nvSpPr>
          <p:cNvPr id="3" name="Text Placeholder 2"/>
          <p:cNvSpPr>
            <a:spLocks noGrp="1"/>
          </p:cNvSpPr>
          <p:nvPr>
            <p:ph type="body" sz="quarter" idx="10"/>
          </p:nvPr>
        </p:nvSpPr>
        <p:spPr>
          <a:xfrm>
            <a:off x="457200" y="1082078"/>
            <a:ext cx="8229600" cy="1051522"/>
          </a:xfrm>
        </p:spPr>
        <p:txBody>
          <a:bodyPr>
            <a:normAutofit/>
          </a:bodyPr>
          <a:lstStyle/>
          <a:p>
            <a:r>
              <a:rPr lang="en-US" i="1" dirty="0"/>
              <a:t>p</a:t>
            </a:r>
            <a:r>
              <a:rPr sz="2800" dirty="0"/>
              <a:t>: population proportion</a:t>
            </a:r>
          </a:p>
          <a:p>
            <a:endParaRPr sz="2800" dirty="0"/>
          </a:p>
        </p:txBody>
      </p:sp>
      <p:pic>
        <p:nvPicPr>
          <p:cNvPr id="5" name="Picture 4" descr="p hat: sample proportion; read as &quot;p-hat&quot;">
            <a:extLst>
              <a:ext uri="{FF2B5EF4-FFF2-40B4-BE49-F238E27FC236}">
                <a16:creationId xmlns:a16="http://schemas.microsoft.com/office/drawing/2014/main" id="{A95B69EB-19F9-D6BF-41B3-E604426A7210}"/>
              </a:ext>
            </a:extLst>
          </p:cNvPr>
          <p:cNvPicPr>
            <a:picLocks noChangeAspect="1"/>
          </p:cNvPicPr>
          <p:nvPr/>
        </p:nvPicPr>
        <p:blipFill>
          <a:blip r:embed="rId2"/>
          <a:stretch>
            <a:fillRect/>
          </a:stretch>
        </p:blipFill>
        <p:spPr>
          <a:xfrm>
            <a:off x="516561" y="1638300"/>
            <a:ext cx="5184000" cy="439491"/>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7.3.4: Finding the Probability that a Sample Proportion Will Differ from the Population Proportion by More Than a Given Amount</a:t>
            </a:r>
            <a:r>
              <a:rPr lang="en-US" sz="2000" baseline="-25000" dirty="0"/>
              <a:t>2</a:t>
            </a:r>
            <a:endParaRPr sz="2000" dirty="0"/>
          </a:p>
        </p:txBody>
      </p:sp>
      <p:sp>
        <p:nvSpPr>
          <p:cNvPr id="3" name="Text Placeholder 2"/>
          <p:cNvSpPr>
            <a:spLocks noGrp="1"/>
          </p:cNvSpPr>
          <p:nvPr>
            <p:ph type="body" sz="quarter" idx="10"/>
          </p:nvPr>
        </p:nvSpPr>
        <p:spPr/>
        <p:txBody>
          <a:bodyPr>
            <a:normAutofit/>
          </a:bodyPr>
          <a:lstStyle/>
          <a:p>
            <a:r>
              <a:rPr b="1" dirty="0"/>
              <a:t>Solution</a:t>
            </a:r>
          </a:p>
          <a:p>
            <a:pPr>
              <a:defRPr sz="2800"/>
            </a:pPr>
            <a:r>
              <a:rPr dirty="0"/>
              <a:t>By subtracting </a:t>
            </a:r>
            <a:r>
              <a:rPr dirty="0">
                <a:latin typeface="Cambria Math"/>
              </a:rPr>
              <a:t>0.02</a:t>
            </a:r>
            <a:r>
              <a:rPr dirty="0"/>
              <a:t> from and adding </a:t>
            </a:r>
            <a:r>
              <a:rPr dirty="0">
                <a:latin typeface="Cambria Math"/>
              </a:rPr>
              <a:t>0.02</a:t>
            </a:r>
            <a:r>
              <a:rPr dirty="0"/>
              <a:t> to the population proportion, </a:t>
            </a:r>
            <a:r>
              <a:rPr dirty="0">
                <a:latin typeface="Cambria Math"/>
              </a:rPr>
              <a:t>0.083</a:t>
            </a:r>
            <a:r>
              <a:rPr dirty="0"/>
              <a:t>, we find that the area under the normal curve in which we are interested is the sum of the areas </a:t>
            </a:r>
            <a:r>
              <a:rPr b="1" dirty="0"/>
              <a:t>to the left</a:t>
            </a:r>
            <a:r>
              <a:rPr dirty="0"/>
              <a:t> of </a:t>
            </a:r>
            <a:r>
              <a:rPr dirty="0">
                <a:latin typeface="Cambria Math"/>
              </a:rPr>
              <a:t>0.063</a:t>
            </a:r>
            <a:r>
              <a:rPr dirty="0"/>
              <a:t> </a:t>
            </a:r>
            <a:r>
              <a:rPr b="1" dirty="0"/>
              <a:t>and to the right</a:t>
            </a:r>
            <a:r>
              <a:rPr dirty="0"/>
              <a:t> of </a:t>
            </a:r>
            <a:r>
              <a:rPr dirty="0">
                <a:latin typeface="Cambria Math"/>
              </a:rPr>
              <a:t>0.103</a:t>
            </a:r>
            <a:r>
              <a:rPr dirty="0"/>
              <a:t>, which can be denoted </a:t>
            </a:r>
            <a:br>
              <a:rPr lang="en-US" dirty="0">
                <a:latin typeface="Cambria Math" panose="02040503050406030204" pitchFamily="18" charset="0"/>
              </a:rPr>
            </a:br>
            <a:endParaRPr dirty="0"/>
          </a:p>
        </p:txBody>
      </p:sp>
      <p:pic>
        <p:nvPicPr>
          <p:cNvPr id="5" name="Picture 4" descr="Probability of open parentheses p hat less than 0.063 close parentheses and Probability of open parentheses p hat greater than 0.103 close parentheses.">
            <a:extLst>
              <a:ext uri="{FF2B5EF4-FFF2-40B4-BE49-F238E27FC236}">
                <a16:creationId xmlns:a16="http://schemas.microsoft.com/office/drawing/2014/main" id="{EEAB0238-C7E3-B766-A7C7-EAA94BD35AA4}"/>
              </a:ext>
            </a:extLst>
          </p:cNvPr>
          <p:cNvPicPr>
            <a:picLocks noChangeAspect="1"/>
          </p:cNvPicPr>
          <p:nvPr/>
        </p:nvPicPr>
        <p:blipFill>
          <a:blip r:embed="rId2"/>
          <a:stretch>
            <a:fillRect/>
          </a:stretch>
        </p:blipFill>
        <p:spPr>
          <a:xfrm>
            <a:off x="609599" y="3790948"/>
            <a:ext cx="4320000" cy="661533"/>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7.3.4: Finding the Probability that a Sample Proportion Will Differ from the Population Proportion by More Than a Given Amount</a:t>
            </a:r>
            <a:r>
              <a:rPr lang="en-US" sz="2000" baseline="-25000" dirty="0"/>
              <a:t>3</a:t>
            </a:r>
            <a:endParaRPr sz="2000" dirty="0"/>
          </a:p>
        </p:txBody>
      </p:sp>
      <p:pic>
        <p:nvPicPr>
          <p:cNvPr id="5" name="Content Placeholder 4" descr="A normal distribution graph with horizontal axis labeled “p hat” and the mean marked as  0.083. The point  p hat equal to 0.063 is labeled to the left of the mean. The point p hat equal to 0.103 is labeled to the right of the mean. The area under the curve and to the left of 0.063 and to the right of 0.103 is shaded.">
            <a:extLst>
              <a:ext uri="{FF2B5EF4-FFF2-40B4-BE49-F238E27FC236}">
                <a16:creationId xmlns:a16="http://schemas.microsoft.com/office/drawing/2014/main" id="{0CC7062C-B6C8-433A-880F-F3D8BC7AD8D9}"/>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52625" y="1959769"/>
            <a:ext cx="5238750" cy="3095625"/>
          </a:xfr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7.3.4: Finding the Probability that a Sample Proportion Will Differ from the Population Proportion by More Than a Given Amount</a:t>
            </a:r>
            <a:r>
              <a:rPr lang="en-US" sz="2000" baseline="-25000" dirty="0"/>
              <a:t>4</a:t>
            </a:r>
            <a:endParaRPr sz="2000" dirty="0"/>
          </a:p>
        </p:txBody>
      </p:sp>
      <p:sp>
        <p:nvSpPr>
          <p:cNvPr id="3" name="Text Placeholder 2"/>
          <p:cNvSpPr>
            <a:spLocks noGrp="1"/>
          </p:cNvSpPr>
          <p:nvPr>
            <p:ph type="body" sz="quarter" idx="10"/>
          </p:nvPr>
        </p:nvSpPr>
        <p:spPr/>
        <p:txBody>
          <a:bodyPr>
            <a:normAutofit/>
          </a:bodyPr>
          <a:lstStyle/>
          <a:p>
            <a:pPr>
              <a:defRPr b="1"/>
            </a:pPr>
            <a:r>
              <a:rPr sz="2000" dirty="0"/>
              <a:t>Tables:</a:t>
            </a:r>
          </a:p>
          <a:p>
            <a:pPr>
              <a:defRPr sz="2800"/>
            </a:pPr>
            <a:r>
              <a:rPr sz="2000" dirty="0"/>
              <a:t>We begin by converting the endpoints to </a:t>
            </a:r>
            <a:r>
              <a:rPr lang="en-US" sz="2000" i="1" dirty="0"/>
              <a:t>z</a:t>
            </a:r>
            <a:r>
              <a:rPr sz="2000" dirty="0"/>
              <a:t>-scores. Recall that we do not need to find two distinct </a:t>
            </a:r>
            <a:r>
              <a:rPr lang="en-US" sz="2000" i="1" dirty="0"/>
              <a:t>z</a:t>
            </a:r>
            <a:r>
              <a:rPr sz="2000" dirty="0"/>
              <a:t>-scores. They will both have the same absolute value, but one will be positive and the other negative. To calculate the positive </a:t>
            </a:r>
            <a:r>
              <a:rPr lang="en-US" sz="2000" i="1" dirty="0"/>
              <a:t>z</a:t>
            </a:r>
            <a:r>
              <a:rPr sz="2000" dirty="0"/>
              <a:t>-score, the positive distance from the population proportion is substituted into the numerator of the formula, giving the following calculation.</a:t>
            </a:r>
          </a:p>
        </p:txBody>
      </p:sp>
      <p:pic>
        <p:nvPicPr>
          <p:cNvPr id="5" name="Picture 4" descr="Equation: Z equals the quantity p hat minus p, whole divided by the square root of the open fraction p times one minus p, divided by n close fraction. This equals 0.02 divided by the square root of the open fraction 0.083 times the quantity 1 minus 0.083, divided by 191 close fraction. This is approximately 0.02 divided by 0.019962, which is approximately 1.00.">
            <a:extLst>
              <a:ext uri="{FF2B5EF4-FFF2-40B4-BE49-F238E27FC236}">
                <a16:creationId xmlns:a16="http://schemas.microsoft.com/office/drawing/2014/main" id="{886803E2-503A-9D34-E078-C57ED1523FEE}"/>
              </a:ext>
            </a:extLst>
          </p:cNvPr>
          <p:cNvPicPr>
            <a:picLocks noChangeAspect="1"/>
          </p:cNvPicPr>
          <p:nvPr/>
        </p:nvPicPr>
        <p:blipFill>
          <a:blip r:embed="rId2"/>
          <a:stretch>
            <a:fillRect/>
          </a:stretch>
        </p:blipFill>
        <p:spPr>
          <a:xfrm>
            <a:off x="3515660" y="3048000"/>
            <a:ext cx="2112679" cy="28440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7.3.4: Finding the Probability that a Sample Proportion Will Differ from the Population Proportion by More Than a Given Amount</a:t>
            </a:r>
            <a:r>
              <a:rPr lang="en-US" sz="2000" baseline="-25000" dirty="0"/>
              <a:t>5</a:t>
            </a:r>
            <a:endParaRPr sz="2000" dirty="0"/>
          </a:p>
        </p:txBody>
      </p:sp>
      <p:sp>
        <p:nvSpPr>
          <p:cNvPr id="3" name="Text Placeholder 2"/>
          <p:cNvSpPr>
            <a:spLocks noGrp="1"/>
          </p:cNvSpPr>
          <p:nvPr>
            <p:ph type="body" sz="quarter" idx="10"/>
          </p:nvPr>
        </p:nvSpPr>
        <p:spPr/>
        <p:txBody>
          <a:bodyPr>
            <a:normAutofit/>
          </a:bodyPr>
          <a:lstStyle/>
          <a:p>
            <a:pPr>
              <a:defRPr sz="2800"/>
            </a:pPr>
            <a:r>
              <a:rPr sz="2800" dirty="0"/>
              <a:t>Because we want to find the total area in the two tails, using the symmetry property of the normal distribution, we can find the area to the left of </a:t>
            </a:r>
            <a:br>
              <a:rPr lang="en-US" sz="2800" dirty="0"/>
            </a:br>
            <a:r>
              <a:rPr lang="en-US" sz="2800" i="1" dirty="0"/>
              <a:t>z</a:t>
            </a:r>
            <a:r>
              <a:rPr lang="en-US" sz="2800" dirty="0">
                <a:latin typeface="Calibri" panose="020F0502020204030204" pitchFamily="34" charset="0"/>
                <a:ea typeface="Calibri" panose="020F0502020204030204" pitchFamily="34" charset="0"/>
                <a:cs typeface="Calibri" panose="020F0502020204030204" pitchFamily="34" charset="0"/>
              </a:rPr>
              <a:t>₁</a:t>
            </a:r>
            <a:r>
              <a:rPr lang="en-US" sz="2800" i="1" dirty="0"/>
              <a:t> </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1.00</a:t>
            </a:r>
            <a:r>
              <a:rPr sz="2800" dirty="0"/>
              <a:t> and double it. Using the normal distribution tables, we find that the area to the left of</a:t>
            </a:r>
            <a:r>
              <a:rPr lang="en-US" sz="2800" dirty="0"/>
              <a:t> </a:t>
            </a:r>
            <a:r>
              <a:rPr lang="en-US" i="1" dirty="0"/>
              <a:t>z</a:t>
            </a:r>
            <a:r>
              <a:rPr lang="en-US" dirty="0">
                <a:latin typeface="Calibri" panose="020F0502020204030204" pitchFamily="34" charset="0"/>
                <a:ea typeface="Calibri" panose="020F0502020204030204" pitchFamily="34" charset="0"/>
                <a:cs typeface="Calibri" panose="020F0502020204030204" pitchFamily="34" charset="0"/>
              </a:rPr>
              <a:t>₁</a:t>
            </a:r>
            <a:r>
              <a:rPr lang="en-US" i="1" dirty="0"/>
              <a:t> </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1.00</a:t>
            </a:r>
            <a:r>
              <a:rPr sz="2800" dirty="0"/>
              <a:t> is </a:t>
            </a:r>
            <a:r>
              <a:rPr sz="2800" dirty="0">
                <a:latin typeface="Cambria Math"/>
              </a:rPr>
              <a:t>0.</a:t>
            </a:r>
            <a:r>
              <a:rPr lang="en-US" sz="2800" dirty="0">
                <a:latin typeface="Cambria Math"/>
              </a:rPr>
              <a:t>1587</a:t>
            </a:r>
            <a:r>
              <a:rPr sz="2800" dirty="0"/>
              <a:t>, so the total area in the two tails is</a:t>
            </a:r>
            <a:br>
              <a:rPr lang="en-US" sz="2800" dirty="0"/>
            </a:br>
            <a:r>
              <a:rPr lang="en-US" sz="2800" dirty="0"/>
              <a:t>(0.1587)</a:t>
            </a:r>
            <a:r>
              <a:rPr lang="en-US" sz="2800" dirty="0">
                <a:latin typeface="Cambria Math" panose="02040503050406030204" pitchFamily="18" charset="0"/>
                <a:ea typeface="Cambria Math" panose="02040503050406030204" pitchFamily="18" charset="0"/>
              </a:rPr>
              <a:t>⋅</a:t>
            </a:r>
            <a:r>
              <a:rPr lang="en-US" sz="2800" dirty="0"/>
              <a:t>(2) = 0.3174.</a:t>
            </a:r>
            <a:endParaRPr sz="2800" dirty="0"/>
          </a:p>
        </p:txBody>
      </p:sp>
    </p:spTree>
    <p:extLst>
      <p:ext uri="{BB962C8B-B14F-4D97-AF65-F5344CB8AC3E}">
        <p14:creationId xmlns:p14="http://schemas.microsoft.com/office/powerpoint/2010/main" val="42616475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7.3.4: Finding the Probability that a Sample Proportion Will Differ from the Population Proportion by More Than a Given Amount</a:t>
            </a:r>
            <a:r>
              <a:rPr lang="en-US" sz="2000" baseline="-25000" dirty="0"/>
              <a:t>6</a:t>
            </a:r>
            <a:endParaRPr sz="2000" dirty="0"/>
          </a:p>
        </p:txBody>
      </p:sp>
      <p:sp>
        <p:nvSpPr>
          <p:cNvPr id="3" name="Text Placeholder 2"/>
          <p:cNvSpPr>
            <a:spLocks noGrp="1"/>
          </p:cNvSpPr>
          <p:nvPr>
            <p:ph type="body" sz="quarter" idx="10"/>
          </p:nvPr>
        </p:nvSpPr>
        <p:spPr/>
        <p:txBody>
          <a:bodyPr>
            <a:noAutofit/>
          </a:bodyPr>
          <a:lstStyle/>
          <a:p>
            <a:pPr>
              <a:defRPr b="1"/>
            </a:pPr>
            <a:r>
              <a:rPr sz="2100" dirty="0"/>
              <a:t>TI-83/84 Plus:</a:t>
            </a:r>
          </a:p>
          <a:p>
            <a:r>
              <a:rPr sz="2100" dirty="0"/>
              <a:t>To find the total area in two symmetric tails of the distribution, we will use the calculator to double the area found in the left tail of the curve. Go to the </a:t>
            </a:r>
            <a:r>
              <a:rPr sz="2100" b="1" dirty="0"/>
              <a:t>DIST</a:t>
            </a:r>
            <a:r>
              <a:rPr sz="2100" dirty="0"/>
              <a:t> menu and compute </a:t>
            </a:r>
            <a:br>
              <a:rPr lang="en-US" sz="2100" dirty="0"/>
            </a:br>
            <a:r>
              <a:rPr sz="2100" b="1" dirty="0"/>
              <a:t>2*normal</a:t>
            </a:r>
            <a:r>
              <a:rPr lang="en-US" sz="1000" b="1" dirty="0"/>
              <a:t> </a:t>
            </a:r>
            <a:r>
              <a:rPr sz="2100" b="1" dirty="0" err="1"/>
              <a:t>cdf</a:t>
            </a:r>
            <a:r>
              <a:rPr sz="2100" b="1" dirty="0"/>
              <a:t>(lower bound, upper bound, </a:t>
            </a:r>
            <a:r>
              <a:rPr sz="2100" b="1" i="1" dirty="0"/>
              <a:t>μ</a:t>
            </a:r>
            <a:r>
              <a:rPr sz="2100" b="1" dirty="0"/>
              <a:t>, </a:t>
            </a:r>
            <a:r>
              <a:rPr sz="2100" b="1" i="1" dirty="0"/>
              <a:t>σ</a:t>
            </a:r>
            <a:r>
              <a:rPr sz="2100" b="1" dirty="0"/>
              <a:t>)</a:t>
            </a:r>
            <a:r>
              <a:rPr sz="2100" dirty="0"/>
              <a:t> using the following values.</a:t>
            </a:r>
          </a:p>
          <a:p>
            <a:pPr>
              <a:defRPr sz="2800"/>
            </a:pPr>
            <a:r>
              <a:rPr sz="2100" i="1" dirty="0"/>
              <a:t>lower bound</a:t>
            </a:r>
            <a:r>
              <a:rPr sz="2100" dirty="0"/>
              <a:t>: </a:t>
            </a:r>
            <a:r>
              <a:rPr lang="en-US" sz="2100" dirty="0">
                <a:latin typeface="Calibri" panose="020F0502020204030204" pitchFamily="34" charset="0"/>
                <a:ea typeface="Calibri" panose="020F0502020204030204" pitchFamily="34" charset="0"/>
                <a:cs typeface="Calibri" panose="020F0502020204030204" pitchFamily="34" charset="0"/>
              </a:rPr>
              <a:t>−</a:t>
            </a:r>
            <a:r>
              <a:rPr lang="en-US" sz="2100" dirty="0"/>
              <a:t>1</a:t>
            </a:r>
            <a:r>
              <a:rPr lang="en-US" sz="2100" i="1" dirty="0"/>
              <a:t>E</a:t>
            </a:r>
            <a:r>
              <a:rPr lang="en-US" sz="2100" dirty="0"/>
              <a:t>99</a:t>
            </a:r>
            <a:endParaRPr sz="2100" dirty="0"/>
          </a:p>
          <a:p>
            <a:r>
              <a:rPr sz="2100" i="1" dirty="0"/>
              <a:t>upper bound</a:t>
            </a:r>
            <a:r>
              <a:rPr sz="2100" dirty="0"/>
              <a:t>: </a:t>
            </a:r>
            <a:r>
              <a:rPr sz="2100" dirty="0">
                <a:latin typeface="Cambria Math"/>
              </a:rPr>
              <a:t>0.063</a:t>
            </a:r>
          </a:p>
          <a:p>
            <a:endParaRPr sz="2100" dirty="0">
              <a:latin typeface="Cambria Math"/>
            </a:endParaRPr>
          </a:p>
        </p:txBody>
      </p:sp>
      <p:pic>
        <p:nvPicPr>
          <p:cNvPr id="5" name="Picture 4" descr="equation: mu equals 0.083.&#10;sigma equals square root of open fraction 0.083 times the quantity of 1 minus 0.083, divided by 191 close fraction.">
            <a:extLst>
              <a:ext uri="{FF2B5EF4-FFF2-40B4-BE49-F238E27FC236}">
                <a16:creationId xmlns:a16="http://schemas.microsoft.com/office/drawing/2014/main" id="{9954740E-3F11-FC73-CBF2-99DDCE894D40}"/>
              </a:ext>
            </a:extLst>
          </p:cNvPr>
          <p:cNvPicPr>
            <a:picLocks noChangeAspect="1"/>
          </p:cNvPicPr>
          <p:nvPr/>
        </p:nvPicPr>
        <p:blipFill>
          <a:blip r:embed="rId2"/>
          <a:stretch>
            <a:fillRect/>
          </a:stretch>
        </p:blipFill>
        <p:spPr>
          <a:xfrm>
            <a:off x="3164805" y="3706830"/>
            <a:ext cx="2814390" cy="1296000"/>
          </a:xfrm>
          <a:prstGeom prst="rect">
            <a:avLst/>
          </a:prstGeom>
        </p:spPr>
      </p:pic>
      <p:sp>
        <p:nvSpPr>
          <p:cNvPr id="7" name="TextBox 6">
            <a:extLst>
              <a:ext uri="{FF2B5EF4-FFF2-40B4-BE49-F238E27FC236}">
                <a16:creationId xmlns:a16="http://schemas.microsoft.com/office/drawing/2014/main" id="{F0E6C68B-68D3-8EA3-1DF3-C624FFFF7439}"/>
              </a:ext>
            </a:extLst>
          </p:cNvPr>
          <p:cNvSpPr txBox="1"/>
          <p:nvPr/>
        </p:nvSpPr>
        <p:spPr>
          <a:xfrm>
            <a:off x="457200" y="5128736"/>
            <a:ext cx="8229600" cy="738664"/>
          </a:xfrm>
          <a:prstGeom prst="rect">
            <a:avLst/>
          </a:prstGeom>
          <a:noFill/>
        </p:spPr>
        <p:txBody>
          <a:bodyPr wrap="square">
            <a:spAutoFit/>
          </a:bodyPr>
          <a:lstStyle/>
          <a:p>
            <a:r>
              <a:rPr lang="en-US" sz="2100" dirty="0"/>
              <a:t>As shown in the screenshot, the calculator gives the more accurate value of approximately </a:t>
            </a:r>
            <a:r>
              <a:rPr lang="en-US" sz="2100" dirty="0">
                <a:latin typeface="Cambria Math"/>
              </a:rPr>
              <a:t>0.3164</a:t>
            </a:r>
            <a:r>
              <a:rPr lang="en-US" sz="2100" dirty="0"/>
              <a:t> for the probability when this method is used.</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7.3.4: Finding the Probability that a Sample Proportion Will Differ from the Population Proportion by More Than a Given Amount</a:t>
            </a:r>
            <a:r>
              <a:rPr lang="en-US" sz="2000" baseline="-25000" dirty="0"/>
              <a:t>7</a:t>
            </a:r>
            <a:endParaRPr sz="2000" dirty="0"/>
          </a:p>
        </p:txBody>
      </p:sp>
      <p:pic>
        <p:nvPicPr>
          <p:cNvPr id="11" name="Content Placeholder 10" descr="A calculator screenshot shows the result obtained for a probability. The first line reads, “two times normal cdf(negative one times ten to the power of 99, 0.063, 0.083, square root of open fraction 0.083 times the quantity of 1 minus 0.083 divided by 191 close fraction.” The second line reads, “0.316393478.”&#10;">
            <a:extLst>
              <a:ext uri="{FF2B5EF4-FFF2-40B4-BE49-F238E27FC236}">
                <a16:creationId xmlns:a16="http://schemas.microsoft.com/office/drawing/2014/main" id="{8ED8491F-FDB7-3B59-4A7D-EA1962314E67}"/>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1566443" y="2516843"/>
            <a:ext cx="6011114" cy="1981477"/>
          </a:xfr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7.3.4: Finding the Probability that a Sample Proportion Will Differ from the Population Proportion by More Than a Given Amount</a:t>
            </a:r>
            <a:r>
              <a:rPr lang="en-US" sz="2000" baseline="-25000" dirty="0"/>
              <a:t>8</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Hence, the probability would be reported as </a:t>
                </a:r>
                <a:r>
                  <a:rPr lang="en-US" sz="2800" dirty="0">
                    <a:latin typeface="Cambria Math"/>
                  </a:rPr>
                  <a:t>0.3174</a:t>
                </a:r>
                <a:r>
                  <a:rPr lang="en-US" sz="2800" dirty="0"/>
                  <a:t> if using the tables or </a:t>
                </a:r>
                <a:r>
                  <a:rPr lang="en-US" sz="2800" dirty="0">
                    <a:latin typeface="Cambria Math"/>
                  </a:rPr>
                  <a:t>0.3164</a:t>
                </a:r>
                <a:r>
                  <a:rPr lang="en-US" sz="2800" dirty="0"/>
                  <a:t> if using the calculator. This means that the probability that the sample proportion </a:t>
                </a:r>
                <a:r>
                  <a:rPr lang="en-US" sz="2800" b="1" dirty="0"/>
                  <a:t>differs</a:t>
                </a:r>
                <a:r>
                  <a:rPr lang="en-US" sz="2800" dirty="0"/>
                  <a:t> from the population proportion by </a:t>
                </a:r>
                <a:r>
                  <a:rPr lang="en-US" sz="2800" b="1" dirty="0"/>
                  <a:t>more than</a:t>
                </a:r>
                <a:r>
                  <a:rPr lang="en-US" sz="2800" dirty="0"/>
                  <a:t> </a:t>
                </a:r>
                <a14:m>
                  <m:oMath xmlns:m="http://schemas.openxmlformats.org/officeDocument/2006/math">
                    <m:r>
                      <a:rPr lang="en-US">
                        <a:latin typeface="Cambria Math" panose="02040503050406030204" pitchFamily="18" charset="0"/>
                      </a:rPr>
                      <m:t>2</m:t>
                    </m:r>
                    <m:r>
                      <a:rPr lang="en-US">
                        <a:latin typeface="Cambria Math" panose="02040503050406030204" pitchFamily="18" charset="0"/>
                      </a:rPr>
                      <m:t>%</m:t>
                    </m:r>
                  </m:oMath>
                </a14:m>
                <a:r>
                  <a:rPr lang="en-US" sz="2800" dirty="0"/>
                  <a:t> is approximately </a:t>
                </a:r>
                <a14:m>
                  <m:oMath xmlns:m="http://schemas.openxmlformats.org/officeDocument/2006/math">
                    <m:r>
                      <a:rPr lang="en-US" b="0" i="0" smtClean="0">
                        <a:latin typeface="Cambria Math" panose="02040503050406030204" pitchFamily="18" charset="0"/>
                      </a:rPr>
                      <m:t>32</m:t>
                    </m:r>
                    <m:r>
                      <a:rPr lang="en-US">
                        <a:latin typeface="Cambria Math" panose="02040503050406030204" pitchFamily="18" charset="0"/>
                      </a:rPr>
                      <m:t>%</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a:stretch>
              </a:blipFill>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Memory Booster</a:t>
            </a:r>
          </a:p>
        </p:txBody>
      </p:sp>
      <p:sp>
        <p:nvSpPr>
          <p:cNvPr id="3" name="Text Placeholder 2"/>
          <p:cNvSpPr>
            <a:spLocks noGrp="1"/>
          </p:cNvSpPr>
          <p:nvPr>
            <p:ph type="body" sz="quarter" idx="10"/>
          </p:nvPr>
        </p:nvSpPr>
        <p:spPr/>
        <p:txBody>
          <a:bodyPr>
            <a:normAutofit fontScale="92500" lnSpcReduction="10000"/>
          </a:bodyPr>
          <a:lstStyle/>
          <a:p>
            <a:r>
              <a:rPr sz="2800" b="1" dirty="0"/>
              <a:t>Properties of a Binomial Distribution</a:t>
            </a:r>
          </a:p>
          <a:p>
            <a:pPr marL="447675" indent="-447675">
              <a:defRPr sz="2800"/>
            </a:pPr>
            <a:r>
              <a:rPr lang="en-US" dirty="0"/>
              <a:t>1.	</a:t>
            </a:r>
            <a:r>
              <a:rPr dirty="0"/>
              <a:t>​</a:t>
            </a:r>
            <a:r>
              <a:rPr sz="2800" dirty="0"/>
              <a:t>The experiment consists of a fixed number, </a:t>
            </a:r>
            <a:r>
              <a:rPr lang="en-US" sz="2800" i="1" dirty="0"/>
              <a:t>n</a:t>
            </a:r>
            <a:r>
              <a:rPr sz="2800" dirty="0"/>
              <a:t>, of identical trials.</a:t>
            </a:r>
          </a:p>
          <a:p>
            <a:pPr marL="447675" indent="-447675">
              <a:defRPr sz="2800"/>
            </a:pPr>
            <a:r>
              <a:rPr lang="en-US" sz="2800" dirty="0"/>
              <a:t>2.	</a:t>
            </a:r>
            <a:r>
              <a:rPr sz="2800" dirty="0"/>
              <a:t>Each trial is independent of the others.</a:t>
            </a:r>
          </a:p>
          <a:p>
            <a:pPr marL="447675" indent="-447675">
              <a:defRPr sz="2800"/>
            </a:pPr>
            <a:r>
              <a:rPr lang="en-US" dirty="0"/>
              <a:t>3.	</a:t>
            </a:r>
            <a:r>
              <a:rPr dirty="0"/>
              <a:t>​</a:t>
            </a:r>
            <a:r>
              <a:rPr sz="2800" dirty="0"/>
              <a:t>For each trial, there are only two possible outcomes. For counting purposes, one outcome is labeled a success, and the other a failure.</a:t>
            </a:r>
          </a:p>
          <a:p>
            <a:pPr marL="447675" indent="-447675">
              <a:defRPr sz="2800"/>
            </a:pPr>
            <a:r>
              <a:rPr lang="en-US" dirty="0"/>
              <a:t>4.	</a:t>
            </a:r>
            <a:r>
              <a:rPr dirty="0"/>
              <a:t>​</a:t>
            </a:r>
            <a:r>
              <a:rPr sz="2800" dirty="0"/>
              <a:t>For every trial, the probability of getting a success is called </a:t>
            </a:r>
            <a:r>
              <a:rPr lang="en-US" sz="2800" i="1" dirty="0"/>
              <a:t>p</a:t>
            </a:r>
            <a:r>
              <a:rPr sz="2800" dirty="0"/>
              <a:t>. The probability of getting a failure is then </a:t>
            </a:r>
            <a:br>
              <a:rPr lang="en-US" dirty="0">
                <a:latin typeface="Cambria Math" panose="02040503050406030204" pitchFamily="18" charset="0"/>
              </a:rPr>
            </a:br>
            <a:r>
              <a:rPr lang="en-US" dirty="0">
                <a:latin typeface="Cambria Math" panose="02040503050406030204" pitchFamily="18" charset="0"/>
              </a:rPr>
              <a:t>1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latin typeface="Cambria Math" panose="02040503050406030204" pitchFamily="18" charset="0"/>
              </a:rPr>
              <a:t> </a:t>
            </a:r>
            <a:r>
              <a:rPr lang="en-US" i="1" dirty="0"/>
              <a:t>p</a:t>
            </a:r>
            <a:r>
              <a:rPr lang="en-US" dirty="0">
                <a:latin typeface="Cambria Math" panose="02040503050406030204" pitchFamily="18" charset="0"/>
              </a:rPr>
              <a:t>.</a:t>
            </a:r>
            <a:endParaRPr sz="2800" dirty="0"/>
          </a:p>
          <a:p>
            <a:pPr marL="447675" indent="-447675">
              <a:defRPr sz="2800"/>
            </a:pPr>
            <a:r>
              <a:rPr lang="en-US" dirty="0"/>
              <a:t>5.	</a:t>
            </a:r>
            <a:r>
              <a:rPr dirty="0"/>
              <a:t>​</a:t>
            </a:r>
            <a:r>
              <a:rPr sz="2800" dirty="0"/>
              <a:t>The binomial random variable, </a:t>
            </a:r>
            <a:r>
              <a:rPr lang="en-US" sz="2800" i="1" dirty="0"/>
              <a:t>X</a:t>
            </a:r>
            <a:r>
              <a:rPr sz="2800" dirty="0"/>
              <a:t>, counts the number of successes in </a:t>
            </a:r>
            <a:r>
              <a:rPr lang="en-US" sz="2800" i="1" dirty="0"/>
              <a:t>n</a:t>
            </a:r>
            <a:r>
              <a:rPr sz="2800" dirty="0"/>
              <a:t> trials.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Mean and Standard Deviation of a Sampling Distribution of Sample Proportions</a:t>
            </a:r>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sz="2600" dirty="0"/>
              <a:t>When the samples taken are simple random samples, the conditions for a binomial distribution are met, and the sample size is large enough to ensure that </a:t>
            </a:r>
            <a:r>
              <a:rPr lang="en-US" sz="2600" i="1" dirty="0"/>
              <a:t>np</a:t>
            </a:r>
            <a:r>
              <a:rPr lang="en-US" sz="2600" dirty="0"/>
              <a:t> ≥ 10</a:t>
            </a:r>
            <a:r>
              <a:rPr sz="2600" dirty="0"/>
              <a:t> and </a:t>
            </a:r>
            <a:br>
              <a:rPr lang="en-US" sz="2600" dirty="0">
                <a:latin typeface="Cambria Math" panose="02040503050406030204" pitchFamily="18" charset="0"/>
              </a:rPr>
            </a:br>
            <a:r>
              <a:rPr lang="en-US" sz="2600" i="1" dirty="0">
                <a:latin typeface="+mj-lt"/>
              </a:rPr>
              <a:t>n</a:t>
            </a:r>
            <a:r>
              <a:rPr lang="en-US" sz="2600" dirty="0">
                <a:latin typeface="Cambria Math" panose="02040503050406030204" pitchFamily="18" charset="0"/>
              </a:rPr>
              <a:t>(1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latin typeface="Cambria Math" panose="02040503050406030204" pitchFamily="18" charset="0"/>
              </a:rPr>
              <a:t> </a:t>
            </a:r>
            <a:r>
              <a:rPr lang="en-US" sz="2600" i="1" dirty="0">
                <a:latin typeface="+mj-lt"/>
              </a:rPr>
              <a:t>p</a:t>
            </a:r>
            <a:r>
              <a:rPr lang="en-US" sz="2600" dirty="0">
                <a:latin typeface="Cambria Math" panose="02040503050406030204" pitchFamily="18" charset="0"/>
              </a:rPr>
              <a:t>) ≥ 10, </a:t>
            </a:r>
            <a:r>
              <a:rPr sz="2600" dirty="0"/>
              <a:t>a normal distribution can be used to approximate the binomial sampling distribution of sample proportions with the mean and standard deviation given by</a:t>
            </a:r>
          </a:p>
          <a:p>
            <a:endParaRPr sz="2600" dirty="0"/>
          </a:p>
          <a:p>
            <a:endParaRPr sz="2600" dirty="0"/>
          </a:p>
        </p:txBody>
      </p:sp>
      <p:pic>
        <p:nvPicPr>
          <p:cNvPr id="5" name="Picture 4" descr="Equations: Mu subscript p hat equals p and Sigma sub p hat equals the square root of the open fraction p times open parentheses one minus p close parentheses, divided by n close fraction.">
            <a:extLst>
              <a:ext uri="{FF2B5EF4-FFF2-40B4-BE49-F238E27FC236}">
                <a16:creationId xmlns:a16="http://schemas.microsoft.com/office/drawing/2014/main" id="{54570E42-21D0-FB18-ED2E-B19C0F7A7EE7}"/>
              </a:ext>
            </a:extLst>
          </p:cNvPr>
          <p:cNvPicPr>
            <a:picLocks noChangeAspect="1"/>
          </p:cNvPicPr>
          <p:nvPr/>
        </p:nvPicPr>
        <p:blipFill>
          <a:blip r:embed="rId2"/>
          <a:stretch>
            <a:fillRect/>
          </a:stretch>
        </p:blipFill>
        <p:spPr>
          <a:xfrm>
            <a:off x="3810000" y="3493789"/>
            <a:ext cx="2000250" cy="1476375"/>
          </a:xfrm>
          <a:prstGeom prst="rect">
            <a:avLst/>
          </a:prstGeom>
        </p:spPr>
      </p:pic>
      <p:sp>
        <p:nvSpPr>
          <p:cNvPr id="6" name="TextBox 5">
            <a:extLst>
              <a:ext uri="{FF2B5EF4-FFF2-40B4-BE49-F238E27FC236}">
                <a16:creationId xmlns:a16="http://schemas.microsoft.com/office/drawing/2014/main" id="{E54750D4-0CDC-85B8-C4CC-4EC880EB6809}"/>
              </a:ext>
            </a:extLst>
          </p:cNvPr>
          <p:cNvSpPr txBox="1"/>
          <p:nvPr/>
        </p:nvSpPr>
        <p:spPr>
          <a:xfrm>
            <a:off x="457200" y="4926416"/>
            <a:ext cx="8229600" cy="892552"/>
          </a:xfrm>
          <a:prstGeom prst="rect">
            <a:avLst/>
          </a:prstGeom>
          <a:noFill/>
        </p:spPr>
        <p:txBody>
          <a:bodyPr wrap="square">
            <a:spAutoFit/>
          </a:bodyPr>
          <a:lstStyle/>
          <a:p>
            <a:pPr>
              <a:defRPr sz="2800"/>
            </a:pPr>
            <a:r>
              <a:rPr lang="en-US" sz="2600" dirty="0">
                <a:solidFill>
                  <a:srgbClr val="000000"/>
                </a:solidFill>
              </a:rPr>
              <a:t>where </a:t>
            </a:r>
            <a:r>
              <a:rPr lang="en-US" sz="2600" i="1" dirty="0">
                <a:solidFill>
                  <a:srgbClr val="000000"/>
                </a:solidFill>
              </a:rPr>
              <a:t>p</a:t>
            </a:r>
            <a:r>
              <a:rPr lang="en-US" sz="2600" dirty="0">
                <a:solidFill>
                  <a:srgbClr val="000000"/>
                </a:solidFill>
              </a:rPr>
              <a:t> is the population proportion and</a:t>
            </a:r>
          </a:p>
          <a:p>
            <a:r>
              <a:rPr lang="en-US" sz="2600" i="1" dirty="0">
                <a:solidFill>
                  <a:srgbClr val="000000"/>
                </a:solidFill>
              </a:rPr>
              <a:t>n</a:t>
            </a:r>
            <a:r>
              <a:rPr lang="en-US" sz="2600" dirty="0">
                <a:solidFill>
                  <a:srgbClr val="000000"/>
                </a:solidFill>
              </a:rPr>
              <a:t> is the sample size.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Standard Score for a Sample Proportion</a:t>
            </a:r>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sz="2600" dirty="0"/>
              <a:t>When using a normal distribution to approximate the binomial sampling distribution of sample proportions, the standard score, or </a:t>
            </a:r>
            <a:r>
              <a:rPr lang="en-US" sz="2600" i="1" dirty="0"/>
              <a:t>z</a:t>
            </a:r>
            <a:r>
              <a:rPr sz="2600" dirty="0"/>
              <a:t>-score, for a sample proportion in a sampling distribution is given by</a:t>
            </a:r>
          </a:p>
          <a:p>
            <a:endParaRPr sz="2600" dirty="0"/>
          </a:p>
        </p:txBody>
      </p:sp>
      <p:pic>
        <p:nvPicPr>
          <p:cNvPr id="7" name="Picture 6" descr="Equation: Z equals the quantity p hat minus mu subscript p hat, whole divided by sigma subscript p hat, which is equal to the quantity p hat minus p, whole divided by the square root of p times open parentheses one minus p close parentheses, divided by n.">
            <a:extLst>
              <a:ext uri="{FF2B5EF4-FFF2-40B4-BE49-F238E27FC236}">
                <a16:creationId xmlns:a16="http://schemas.microsoft.com/office/drawing/2014/main" id="{64703E2E-376B-5167-997A-E22879F3BBD4}"/>
              </a:ext>
            </a:extLst>
          </p:cNvPr>
          <p:cNvPicPr>
            <a:picLocks noChangeAspect="1"/>
          </p:cNvPicPr>
          <p:nvPr/>
        </p:nvPicPr>
        <p:blipFill>
          <a:blip r:embed="rId2"/>
          <a:stretch>
            <a:fillRect/>
          </a:stretch>
        </p:blipFill>
        <p:spPr>
          <a:xfrm>
            <a:off x="3076575" y="2819400"/>
            <a:ext cx="2990850" cy="1390650"/>
          </a:xfrm>
          <a:prstGeom prst="rect">
            <a:avLst/>
          </a:prstGeom>
        </p:spPr>
      </p:pic>
      <p:pic>
        <p:nvPicPr>
          <p:cNvPr id="9" name="Picture 8" descr="where p hat is the given sample proportion,">
            <a:extLst>
              <a:ext uri="{FF2B5EF4-FFF2-40B4-BE49-F238E27FC236}">
                <a16:creationId xmlns:a16="http://schemas.microsoft.com/office/drawing/2014/main" id="{E5D9D571-24F1-F3C1-1218-F7698F3E7CFB}"/>
              </a:ext>
            </a:extLst>
          </p:cNvPr>
          <p:cNvPicPr>
            <a:picLocks noChangeAspect="1"/>
          </p:cNvPicPr>
          <p:nvPr/>
        </p:nvPicPr>
        <p:blipFill>
          <a:blip r:embed="rId3"/>
          <a:stretch>
            <a:fillRect/>
          </a:stretch>
        </p:blipFill>
        <p:spPr>
          <a:xfrm>
            <a:off x="533400" y="4191000"/>
            <a:ext cx="5364000" cy="424489"/>
          </a:xfrm>
          <a:prstGeom prst="rect">
            <a:avLst/>
          </a:prstGeom>
        </p:spPr>
      </p:pic>
      <p:sp>
        <p:nvSpPr>
          <p:cNvPr id="5" name="TextBox 4">
            <a:extLst>
              <a:ext uri="{FF2B5EF4-FFF2-40B4-BE49-F238E27FC236}">
                <a16:creationId xmlns:a16="http://schemas.microsoft.com/office/drawing/2014/main" id="{2F96D77F-E817-8CBF-D914-9E9F7A8A3851}"/>
              </a:ext>
            </a:extLst>
          </p:cNvPr>
          <p:cNvSpPr txBox="1"/>
          <p:nvPr/>
        </p:nvSpPr>
        <p:spPr>
          <a:xfrm>
            <a:off x="457200" y="4601121"/>
            <a:ext cx="8229600" cy="1292662"/>
          </a:xfrm>
          <a:prstGeom prst="rect">
            <a:avLst/>
          </a:prstGeom>
          <a:noFill/>
        </p:spPr>
        <p:txBody>
          <a:bodyPr wrap="square">
            <a:spAutoFit/>
          </a:bodyPr>
          <a:lstStyle/>
          <a:p>
            <a:r>
              <a:rPr lang="en-IN" sz="2600" i="1" dirty="0">
                <a:solidFill>
                  <a:srgbClr val="000000"/>
                </a:solidFill>
              </a:rPr>
              <a:t>p</a:t>
            </a:r>
            <a:r>
              <a:rPr lang="en-IN" sz="2600" dirty="0">
                <a:solidFill>
                  <a:srgbClr val="000000"/>
                </a:solidFill>
              </a:rPr>
              <a:t> is the population proportion, and</a:t>
            </a:r>
          </a:p>
          <a:p>
            <a:r>
              <a:rPr lang="en-IN" sz="2600" i="1" dirty="0">
                <a:solidFill>
                  <a:srgbClr val="000000"/>
                </a:solidFill>
              </a:rPr>
              <a:t>n</a:t>
            </a:r>
            <a:r>
              <a:rPr lang="en-IN" sz="2600" dirty="0">
                <a:solidFill>
                  <a:srgbClr val="000000"/>
                </a:solidFill>
              </a:rPr>
              <a:t> is the sample size used to create the sampling distribution.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r>
              <a:rPr dirty="0"/>
              <a:t>Example 7.3.1: Finding the Probability that a Sample Proportion Will Be At Least a Given Value</a:t>
            </a:r>
            <a:r>
              <a:rPr lang="en-US" baseline="-25000" dirty="0"/>
              <a:t>1</a:t>
            </a:r>
            <a:endParaRPr baseline="-25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In a certain conservative precinct, </a:t>
                </a:r>
                <a14:m>
                  <m:oMath xmlns:m="http://schemas.openxmlformats.org/officeDocument/2006/math">
                    <m:r>
                      <a:rPr>
                        <a:latin typeface="Cambria Math" panose="02040503050406030204" pitchFamily="18" charset="0"/>
                      </a:rPr>
                      <m:t>79</m:t>
                    </m:r>
                    <m:r>
                      <a:rPr>
                        <a:latin typeface="Cambria Math" panose="02040503050406030204" pitchFamily="18" charset="0"/>
                      </a:rPr>
                      <m:t>%</m:t>
                    </m:r>
                  </m:oMath>
                </a14:m>
                <a:r>
                  <a:rPr sz="2800" dirty="0"/>
                  <a:t> of the voters are registered Republicans. What is the probability that in a random sample of </a:t>
                </a:r>
                <a:r>
                  <a:rPr sz="2800" dirty="0">
                    <a:latin typeface="Cambria Math"/>
                  </a:rPr>
                  <a:t>100</a:t>
                </a:r>
                <a:r>
                  <a:rPr sz="2800" dirty="0"/>
                  <a:t> voters from this precinct, at least </a:t>
                </a:r>
                <a:r>
                  <a:rPr sz="2800" dirty="0">
                    <a:latin typeface="Cambria Math"/>
                  </a:rPr>
                  <a:t>68</a:t>
                </a:r>
                <a:r>
                  <a:rPr sz="2800" dirty="0"/>
                  <a:t> of the voters would be registered Republicans?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1"/>
                </a:stretch>
              </a:blipFill>
            </p:spPr>
            <p:txBody>
              <a:bodyPr/>
              <a:lstStyle/>
              <a:p>
                <a:r>
                  <a:rPr lang="en-US">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7.3.1: Finding the Probability that a Sample Proportion Will Be At Least a Given Value</a:t>
            </a:r>
            <a:r>
              <a:rPr lang="en-US" baseline="-25000" dirty="0"/>
              <a:t>2</a:t>
            </a:r>
            <a:endParaRPr baseline="-25000" dirty="0"/>
          </a:p>
        </p:txBody>
      </p:sp>
      <p:sp>
        <p:nvSpPr>
          <p:cNvPr id="3" name="Text Placeholder 2"/>
          <p:cNvSpPr>
            <a:spLocks noGrp="1"/>
          </p:cNvSpPr>
          <p:nvPr>
            <p:ph type="body" sz="quarter" idx="10"/>
          </p:nvPr>
        </p:nvSpPr>
        <p:spPr/>
        <p:txBody>
          <a:bodyPr>
            <a:normAutofit/>
          </a:bodyPr>
          <a:lstStyle/>
          <a:p>
            <a:r>
              <a:rPr sz="2600" b="1" dirty="0"/>
              <a:t>Solution</a:t>
            </a:r>
          </a:p>
          <a:p>
            <a:pPr>
              <a:defRPr sz="2800"/>
            </a:pPr>
            <a:r>
              <a:rPr sz="2600" dirty="0"/>
              <a:t>From the information given, we see that </a:t>
            </a:r>
            <a:br>
              <a:rPr lang="en-US" sz="2600" i="1" dirty="0">
                <a:latin typeface="Cambria Math" panose="02040503050406030204" pitchFamily="18" charset="0"/>
              </a:rPr>
            </a:br>
            <a:endParaRPr sz="2600" dirty="0"/>
          </a:p>
        </p:txBody>
      </p:sp>
      <p:pic>
        <p:nvPicPr>
          <p:cNvPr id="5" name="Picture 4" descr="p hat equals 68 divided by 100, which equals 0.68, or 68%.">
            <a:extLst>
              <a:ext uri="{FF2B5EF4-FFF2-40B4-BE49-F238E27FC236}">
                <a16:creationId xmlns:a16="http://schemas.microsoft.com/office/drawing/2014/main" id="{000799DA-E2D1-98E5-2C53-988887CDCA1B}"/>
              </a:ext>
            </a:extLst>
          </p:cNvPr>
          <p:cNvPicPr>
            <a:picLocks noChangeAspect="1"/>
          </p:cNvPicPr>
          <p:nvPr/>
        </p:nvPicPr>
        <p:blipFill>
          <a:blip r:embed="rId2"/>
          <a:stretch>
            <a:fillRect/>
          </a:stretch>
        </p:blipFill>
        <p:spPr>
          <a:xfrm>
            <a:off x="6024218" y="1416480"/>
            <a:ext cx="2592000" cy="71712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2A4469E-FCF5-1F35-4A55-4183C844C5E5}"/>
                  </a:ext>
                </a:extLst>
              </p:cNvPr>
              <p:cNvSpPr txBox="1"/>
              <p:nvPr/>
            </p:nvSpPr>
            <p:spPr>
              <a:xfrm>
                <a:off x="457199" y="2133600"/>
                <a:ext cx="8088437" cy="2092881"/>
              </a:xfrm>
              <a:prstGeom prst="rect">
                <a:avLst/>
              </a:prstGeom>
              <a:noFill/>
            </p:spPr>
            <p:txBody>
              <a:bodyPr wrap="square">
                <a:spAutoFit/>
              </a:bodyPr>
              <a:lstStyle/>
              <a:p>
                <a:r>
                  <a:rPr lang="en-IN" sz="2600" dirty="0"/>
                  <a:t>Now let's sketch a normal curve. Because we're looking for the probability that </a:t>
                </a:r>
                <a:r>
                  <a:rPr lang="en-IN" sz="2600" b="1" dirty="0"/>
                  <a:t>at least</a:t>
                </a:r>
                <a:r>
                  <a:rPr lang="en-IN" sz="2600" dirty="0"/>
                  <a:t> </a:t>
                </a:r>
                <a14:m>
                  <m:oMath xmlns:m="http://schemas.openxmlformats.org/officeDocument/2006/math">
                    <m:r>
                      <a:rPr lang="en-IN" sz="2600">
                        <a:latin typeface="Cambria Math" panose="02040503050406030204" pitchFamily="18" charset="0"/>
                      </a:rPr>
                      <m:t>68%</m:t>
                    </m:r>
                  </m:oMath>
                </a14:m>
                <a:r>
                  <a:rPr lang="en-IN" sz="2600" dirty="0"/>
                  <a:t> of voters in the sample are registered Republicans, we need to find the area under the normal curve of the sampling distribution </a:t>
                </a:r>
                <a:r>
                  <a:rPr lang="en-IN" sz="2600" b="1" dirty="0"/>
                  <a:t>to the right</a:t>
                </a:r>
                <a:r>
                  <a:rPr lang="en-IN" sz="2600" dirty="0"/>
                  <a:t> of </a:t>
                </a:r>
                <a14:m>
                  <m:oMath xmlns:m="http://schemas.openxmlformats.org/officeDocument/2006/math">
                    <m:r>
                      <a:rPr lang="en-IN" sz="2600">
                        <a:latin typeface="Cambria Math" panose="02040503050406030204" pitchFamily="18" charset="0"/>
                      </a:rPr>
                      <m:t>68%</m:t>
                    </m:r>
                  </m:oMath>
                </a14:m>
                <a:r>
                  <a:rPr lang="en-IN" sz="2600" dirty="0"/>
                  <a:t>, which is denoted</a:t>
                </a:r>
              </a:p>
            </p:txBody>
          </p:sp>
        </mc:Choice>
        <mc:Fallback xmlns="">
          <p:sp>
            <p:nvSpPr>
              <p:cNvPr id="6" name="TextBox 5">
                <a:extLst>
                  <a:ext uri="{FF2B5EF4-FFF2-40B4-BE49-F238E27FC236}">
                    <a16:creationId xmlns:a16="http://schemas.microsoft.com/office/drawing/2014/main" id="{32A4469E-FCF5-1F35-4A55-4183C844C5E5}"/>
                  </a:ext>
                </a:extLst>
              </p:cNvPr>
              <p:cNvSpPr txBox="1">
                <a:spLocks noRot="1" noChangeAspect="1" noMove="1" noResize="1" noEditPoints="1" noAdjustHandles="1" noChangeArrowheads="1" noChangeShapeType="1" noTextEdit="1"/>
              </p:cNvSpPr>
              <p:nvPr/>
            </p:nvSpPr>
            <p:spPr>
              <a:xfrm>
                <a:off x="457199" y="2133600"/>
                <a:ext cx="8088437" cy="2092881"/>
              </a:xfrm>
              <a:prstGeom prst="rect">
                <a:avLst/>
              </a:prstGeom>
              <a:blipFill>
                <a:blip r:embed="rId3"/>
                <a:stretch>
                  <a:fillRect l="-1356" t="-2332" r="-1658" b="-6706"/>
                </a:stretch>
              </a:blipFill>
            </p:spPr>
            <p:txBody>
              <a:bodyPr/>
              <a:lstStyle/>
              <a:p>
                <a:r>
                  <a:rPr lang="en-IN">
                    <a:noFill/>
                  </a:rPr>
                  <a:t> </a:t>
                </a:r>
              </a:p>
            </p:txBody>
          </p:sp>
        </mc:Fallback>
      </mc:AlternateContent>
      <p:pic>
        <p:nvPicPr>
          <p:cNvPr id="13" name="Picture 12" descr="Probability of p hat greater than 0.68.">
            <a:extLst>
              <a:ext uri="{FF2B5EF4-FFF2-40B4-BE49-F238E27FC236}">
                <a16:creationId xmlns:a16="http://schemas.microsoft.com/office/drawing/2014/main" id="{4BF3C991-DC58-A412-10C9-4F84F858E903}"/>
              </a:ext>
            </a:extLst>
          </p:cNvPr>
          <p:cNvPicPr>
            <a:picLocks noChangeAspect="1"/>
          </p:cNvPicPr>
          <p:nvPr/>
        </p:nvPicPr>
        <p:blipFill>
          <a:blip r:embed="rId4"/>
          <a:stretch>
            <a:fillRect/>
          </a:stretch>
        </p:blipFill>
        <p:spPr>
          <a:xfrm>
            <a:off x="4038600" y="3788518"/>
            <a:ext cx="1619250" cy="466725"/>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5AD1247-D085-F19F-4426-EB1E43AB8D77}"/>
                  </a:ext>
                </a:extLst>
              </p:cNvPr>
              <p:cNvSpPr txBox="1"/>
              <p:nvPr/>
            </p:nvSpPr>
            <p:spPr>
              <a:xfrm>
                <a:off x="457198" y="4279413"/>
                <a:ext cx="8088436" cy="1692771"/>
              </a:xfrm>
              <a:prstGeom prst="rect">
                <a:avLst/>
              </a:prstGeom>
              <a:noFill/>
            </p:spPr>
            <p:txBody>
              <a:bodyPr wrap="square">
                <a:spAutoFit/>
              </a:bodyPr>
              <a:lstStyle/>
              <a:p>
                <a:r>
                  <a:rPr lang="en-IN" sz="2600" dirty="0"/>
                  <a:t>Since this value is smaller than the population proportion of </a:t>
                </a:r>
                <a14:m>
                  <m:oMath xmlns:m="http://schemas.openxmlformats.org/officeDocument/2006/math">
                    <m:r>
                      <a:rPr lang="en-IN" sz="2600">
                        <a:latin typeface="Cambria Math" panose="02040503050406030204" pitchFamily="18" charset="0"/>
                      </a:rPr>
                      <m:t>79%</m:t>
                    </m:r>
                  </m:oMath>
                </a14:m>
                <a:r>
                  <a:rPr lang="en-IN" sz="2600" dirty="0"/>
                  <a:t>, we can mark a value to the left of the center, and shade from there to the right, as shown in the following picture.</a:t>
                </a:r>
              </a:p>
            </p:txBody>
          </p:sp>
        </mc:Choice>
        <mc:Fallback xmlns="">
          <p:sp>
            <p:nvSpPr>
              <p:cNvPr id="7" name="TextBox 6">
                <a:extLst>
                  <a:ext uri="{FF2B5EF4-FFF2-40B4-BE49-F238E27FC236}">
                    <a16:creationId xmlns:a16="http://schemas.microsoft.com/office/drawing/2014/main" id="{35AD1247-D085-F19F-4426-EB1E43AB8D77}"/>
                  </a:ext>
                </a:extLst>
              </p:cNvPr>
              <p:cNvSpPr txBox="1">
                <a:spLocks noRot="1" noChangeAspect="1" noMove="1" noResize="1" noEditPoints="1" noAdjustHandles="1" noChangeArrowheads="1" noChangeShapeType="1" noTextEdit="1"/>
              </p:cNvSpPr>
              <p:nvPr/>
            </p:nvSpPr>
            <p:spPr>
              <a:xfrm>
                <a:off x="457198" y="4279413"/>
                <a:ext cx="8088436" cy="1692771"/>
              </a:xfrm>
              <a:prstGeom prst="rect">
                <a:avLst/>
              </a:prstGeom>
              <a:blipFill>
                <a:blip r:embed="rId7"/>
                <a:stretch>
                  <a:fillRect l="-1356" t="-2878" r="-151" b="-8633"/>
                </a:stretch>
              </a:blipFill>
            </p:spPr>
            <p:txBody>
              <a:bodyPr/>
              <a:lstStyle/>
              <a:p>
                <a:r>
                  <a:rPr lang="en-IN">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7.3.1: Finding the Probability that a Sample Proportion Will Be At Least a Given Value</a:t>
            </a:r>
            <a:r>
              <a:rPr lang="en-US" baseline="-25000" dirty="0"/>
              <a:t>3</a:t>
            </a:r>
            <a:endParaRPr dirty="0"/>
          </a:p>
        </p:txBody>
      </p:sp>
      <p:pic>
        <p:nvPicPr>
          <p:cNvPr id="5" name="Content Placeholder 4" descr="A normal distribution graph with horizontal axis labeled &quot;p hat” and the mean marked as  0.79. The point p-hat is equals to 0.68 is labeled to the left of the mean. The area under the curve and to the right of  0.68 is shaded.">
            <a:extLst>
              <a:ext uri="{FF2B5EF4-FFF2-40B4-BE49-F238E27FC236}">
                <a16:creationId xmlns:a16="http://schemas.microsoft.com/office/drawing/2014/main" id="{9FEE6A03-584B-4376-A150-6AEBED335A69}"/>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52625" y="1959769"/>
            <a:ext cx="5238750" cy="3095625"/>
          </a:xfr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1640</TotalTime>
  <Words>2381</Words>
  <Application>Microsoft Office PowerPoint</Application>
  <PresentationFormat>On-screen Show (4:3)</PresentationFormat>
  <Paragraphs>109</Paragraphs>
  <Slides>36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2" baseType="lpstr">
      <vt:lpstr>Arial</vt:lpstr>
      <vt:lpstr>Cambria Math</vt:lpstr>
      <vt:lpstr>Calibri</vt:lpstr>
      <vt:lpstr>Courier New</vt:lpstr>
      <vt:lpstr>Office Theme</vt:lpstr>
      <vt:lpstr>Equation</vt:lpstr>
      <vt:lpstr>Section 7.3</vt:lpstr>
      <vt:lpstr>Formula: Proportion</vt:lpstr>
      <vt:lpstr>Math Symbols</vt:lpstr>
      <vt:lpstr>Memory Booster</vt:lpstr>
      <vt:lpstr>Formula: Mean and Standard Deviation of a Sampling Distribution of Sample Proportions</vt:lpstr>
      <vt:lpstr>Formula: Standard Score for a Sample Proportion</vt:lpstr>
      <vt:lpstr>Example 7.3.1: Finding the Probability that a Sample Proportion Will Be At Least a Given Value1</vt:lpstr>
      <vt:lpstr>Example 7.3.1: Finding the Probability that a Sample Proportion Will Be At Least a Given Value2</vt:lpstr>
      <vt:lpstr>Example 7.3.1: Finding the Probability that a Sample Proportion Will Be At Least a Given Value3</vt:lpstr>
      <vt:lpstr>Example 7.3.1: Finding the Probability that a Sample Proportion Will Be At Least a Given Value4</vt:lpstr>
      <vt:lpstr>Rounding Rule</vt:lpstr>
      <vt:lpstr>Example 7.3.1: Finding the Probability that a Sample Proportion Will Be At Least a Given Value5</vt:lpstr>
      <vt:lpstr>Example 7.3.1: Finding the Probability that a Sample Proportion Will Be At Least a Given Value6</vt:lpstr>
      <vt:lpstr>Technology</vt:lpstr>
      <vt:lpstr>Example 7.3.2: Finding the Probability that a Sample Proportion Will Be No More Than a Given Value1</vt:lpstr>
      <vt:lpstr>Example 7.3.2: Finding the Probability that a Sample Proportion Will Be No More Than a Given Value2</vt:lpstr>
      <vt:lpstr>Example 7.3.2: Finding the Probability that a Sample Proportion Will Be No More Than a Given Value3</vt:lpstr>
      <vt:lpstr>Example 7.3.2: Finding the Probability that a Sample Proportion Will Be No More Than a Given Value4</vt:lpstr>
      <vt:lpstr>Example 7.3.2: Finding the Probability that a Sample Proportion Will Be No More Than a Given Value5</vt:lpstr>
      <vt:lpstr>Example 7.3.2: Finding the Probability that a Sample Proportion Will Be No More Than a Given Value6</vt:lpstr>
      <vt:lpstr>Example 7.3.2: Finding the Probability that a Sample Proportion Will Be No More Than a Given Value7</vt:lpstr>
      <vt:lpstr>Example 7.3.3: Finding the Probability that a Sample Proportion Will Differ from the Population Proportion by Less Than a Given Amount1</vt:lpstr>
      <vt:lpstr>Example 7.3.3: Finding the Probability that a Sample Proportion Will Differ from the Population Proportion by Less Than a Given Amount2</vt:lpstr>
      <vt:lpstr>Example 7.3.3: Finding the Probability that a Sample Proportion Will Differ from the Population Proportion by Less Than a Given Amount3</vt:lpstr>
      <vt:lpstr>Example 7.3.3: Finding the Probability that a Sample Proportion Will Differ from the Population Proportion by Less Than a Given Amount4</vt:lpstr>
      <vt:lpstr>Example 7.3.3: Finding the Probability that a Sample Proportion Will Differ from the Population Proportion by Less Than a Given Amount5</vt:lpstr>
      <vt:lpstr>Example 7.3.3: Finding the Probability that a Sample Proportion Will Differ from the Population Proportion by Less Than a Given Amount6</vt:lpstr>
      <vt:lpstr>Example 7.3.3: Finding the Probability that a Sample Proportion Will Differ from the Population Proportion by Less Than a Given Amount7</vt:lpstr>
      <vt:lpstr>Example 7.3.4: Finding the Probability that a Sample Proportion Will Differ from the Population Proportion by More Than a Given Amount1</vt:lpstr>
      <vt:lpstr>Example 7.3.4: Finding the Probability that a Sample Proportion Will Differ from the Population Proportion by More Than a Given Amount2</vt:lpstr>
      <vt:lpstr>Example 7.3.4: Finding the Probability that a Sample Proportion Will Differ from the Population Proportion by More Than a Given Amount3</vt:lpstr>
      <vt:lpstr>Example 7.3.4: Finding the Probability that a Sample Proportion Will Differ from the Population Proportion by More Than a Given Amount4</vt:lpstr>
      <vt:lpstr>Example 7.3.4: Finding the Probability that a Sample Proportion Will Differ from the Population Proportion by More Than a Given Amount5</vt:lpstr>
      <vt:lpstr>Example 7.3.4: Finding the Probability that a Sample Proportion Will Differ from the Population Proportion by More Than a Given Amount6</vt:lpstr>
      <vt:lpstr>Example 7.3.4: Finding the Probability that a Sample Proportion Will Differ from the Population Proportion by More Than a Given Amount7</vt:lpstr>
      <vt:lpstr>Example 7.3.4: Finding the Probability that a Sample Proportion Will Differ from the Population Proportion by More Than a Given Amount8</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201</cp:revision>
  <dcterms:created xsi:type="dcterms:W3CDTF">2013-04-26T14:43:13Z</dcterms:created>
  <dcterms:modified xsi:type="dcterms:W3CDTF">2025-08-14T12:25:03Z</dcterms:modified>
</cp:coreProperties>
</file>