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1" r:id="rId6"/>
    <p:sldId id="262" r:id="rId7"/>
    <p:sldId id="263" r:id="rId8"/>
    <p:sldId id="264" r:id="rId9"/>
    <p:sldId id="265" r:id="rId10"/>
    <p:sldId id="271" r:id="rId11"/>
    <p:sldId id="266" r:id="rId12"/>
    <p:sldId id="299" r:id="rId13"/>
    <p:sldId id="298" r:id="rId14"/>
    <p:sldId id="268" r:id="rId15"/>
    <p:sldId id="270" r:id="rId16"/>
    <p:sldId id="272" r:id="rId17"/>
    <p:sldId id="273" r:id="rId18"/>
    <p:sldId id="300" r:id="rId19"/>
    <p:sldId id="274" r:id="rId20"/>
    <p:sldId id="275" r:id="rId21"/>
    <p:sldId id="276" r:id="rId22"/>
    <p:sldId id="277" r:id="rId23"/>
    <p:sldId id="278"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01" r:id="rId38"/>
    <p:sldId id="294" r:id="rId39"/>
    <p:sldId id="295" r:id="rId40"/>
    <p:sldId id="296" r:id="rId41"/>
  </p:sldIdLst>
  <p:sldSz cx="9144000" cy="6858000" type="screen4x3"/>
  <p:notesSz cx="6858000" cy="9144000"/>
  <p:embeddedFontLs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Allison Conger" providerId="None"/>
      </p:ext>
    </p:extLst>
  </p:cmAuthor>
  <p:cmAuthor id="2" name="appaji" initials="a" lastIdx="27" clrIdx="2">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3" autoAdjust="0"/>
  </p:normalViewPr>
  <p:slideViewPr>
    <p:cSldViewPr>
      <p:cViewPr varScale="1">
        <p:scale>
          <a:sx n="75" d="100"/>
          <a:sy n="75" d="100"/>
        </p:scale>
        <p:origin x="912" y="6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a:t>
            </a:fld>
            <a:endParaRPr lang="en-US"/>
          </a:p>
        </p:txBody>
      </p:sp>
    </p:spTree>
    <p:extLst>
      <p:ext uri="{BB962C8B-B14F-4D97-AF65-F5344CB8AC3E}">
        <p14:creationId xmlns:p14="http://schemas.microsoft.com/office/powerpoint/2010/main" val="246667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a:t>
            </a:fld>
            <a:endParaRPr lang="en-US"/>
          </a:p>
        </p:txBody>
      </p:sp>
    </p:spTree>
    <p:extLst>
      <p:ext uri="{BB962C8B-B14F-4D97-AF65-F5344CB8AC3E}">
        <p14:creationId xmlns:p14="http://schemas.microsoft.com/office/powerpoint/2010/main" val="394177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8</a:t>
            </a:fld>
            <a:endParaRPr lang="en-US"/>
          </a:p>
        </p:txBody>
      </p:sp>
    </p:spTree>
    <p:extLst>
      <p:ext uri="{BB962C8B-B14F-4D97-AF65-F5344CB8AC3E}">
        <p14:creationId xmlns:p14="http://schemas.microsoft.com/office/powerpoint/2010/main" val="318115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18</a:t>
            </a:fld>
            <a:endParaRPr lang="en-US"/>
          </a:p>
        </p:txBody>
      </p:sp>
    </p:spTree>
    <p:extLst>
      <p:ext uri="{BB962C8B-B14F-4D97-AF65-F5344CB8AC3E}">
        <p14:creationId xmlns:p14="http://schemas.microsoft.com/office/powerpoint/2010/main" val="362077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7.2</a:t>
            </a:r>
          </a:p>
        </p:txBody>
      </p:sp>
      <p:sp>
        <p:nvSpPr>
          <p:cNvPr id="2" name="Text Placeholder 1"/>
          <p:cNvSpPr>
            <a:spLocks noGrp="1"/>
          </p:cNvSpPr>
          <p:nvPr>
            <p:ph type="body" sz="quarter" idx="10"/>
          </p:nvPr>
        </p:nvSpPr>
        <p:spPr/>
        <p:txBody>
          <a:bodyPr/>
          <a:lstStyle/>
          <a:p>
            <a:pPr algn="ctr"/>
            <a:r>
              <a:t>Central Limit Theorem with Means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a:t>Discussion Question</a:t>
            </a:r>
            <a:endParaRPr dirty="0"/>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dirty="0"/>
              <a:t>Note that the value of </a:t>
            </a:r>
            <a:r>
              <a:rPr sz="2800" dirty="0">
                <a:latin typeface="Cambria Math"/>
              </a:rPr>
              <a:t>183</a:t>
            </a:r>
            <a:r>
              <a:rPr sz="2800" dirty="0"/>
              <a:t> is marked much farther to the left in this graph of the sampling distribution than it was in the graph of the population distribution. Why is that?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8</a:t>
            </a:r>
            <a:endParaRPr dirty="0"/>
          </a:p>
        </p:txBody>
      </p:sp>
      <p:sp>
        <p:nvSpPr>
          <p:cNvPr id="3" name="Text Placeholder 2"/>
          <p:cNvSpPr>
            <a:spLocks noGrp="1"/>
          </p:cNvSpPr>
          <p:nvPr>
            <p:ph type="body" sz="quarter" idx="10"/>
          </p:nvPr>
        </p:nvSpPr>
        <p:spPr/>
        <p:txBody>
          <a:bodyPr>
            <a:noAutofit/>
          </a:bodyPr>
          <a:lstStyle/>
          <a:p>
            <a:pPr>
              <a:defRPr b="1"/>
            </a:pPr>
            <a:r>
              <a:rPr sz="2200" dirty="0"/>
              <a:t>​Tables:</a:t>
            </a:r>
          </a:p>
          <a:p>
            <a:pPr>
              <a:defRPr sz="2800"/>
            </a:pPr>
            <a:r>
              <a:rPr sz="2200" dirty="0"/>
              <a:t>​First we need to convert the value of </a:t>
            </a:r>
            <a:r>
              <a:rPr sz="2200" dirty="0">
                <a:latin typeface="Cambria Math"/>
              </a:rPr>
              <a:t>183</a:t>
            </a:r>
            <a:r>
              <a:rPr sz="2200" dirty="0"/>
              <a:t> to a standard score. Since we are referring to a </a:t>
            </a:r>
            <a:r>
              <a:rPr sz="2200" b="1" dirty="0"/>
              <a:t>sample mean</a:t>
            </a:r>
            <a:r>
              <a:rPr sz="2200" dirty="0"/>
              <a:t> and not an individual, we use the following </a:t>
            </a:r>
            <a:r>
              <a:rPr lang="en-US" sz="2200" i="1" dirty="0"/>
              <a:t>z</a:t>
            </a:r>
            <a:r>
              <a:rPr sz="2200" dirty="0"/>
              <a:t>-score formula.</a:t>
            </a:r>
          </a:p>
          <a:p>
            <a:pPr>
              <a:defRPr sz="2800"/>
            </a:pPr>
            <a:r>
              <a:rPr sz="2200" dirty="0"/>
              <a:t>​​</a:t>
            </a:r>
          </a:p>
        </p:txBody>
      </p:sp>
      <p:pic>
        <p:nvPicPr>
          <p:cNvPr id="6" name="Picture 5" descr="Equation: Z equals the quantity X bar minus mu, divided by the open fraction sigma divided by the square root of n close fraction. This is equal to 183 minus 197, whole divided by the open fraction 35 divided by the square root of 150 close fraction, which is approximately equal to negative 4.90.">
            <a:extLst>
              <a:ext uri="{FF2B5EF4-FFF2-40B4-BE49-F238E27FC236}">
                <a16:creationId xmlns:a16="http://schemas.microsoft.com/office/drawing/2014/main" id="{489AD9A4-6192-9580-CF17-A0253B86F15E}"/>
              </a:ext>
            </a:extLst>
          </p:cNvPr>
          <p:cNvPicPr>
            <a:picLocks noChangeAspect="1"/>
          </p:cNvPicPr>
          <p:nvPr/>
        </p:nvPicPr>
        <p:blipFill>
          <a:blip r:embed="rId2"/>
          <a:stretch>
            <a:fillRect/>
          </a:stretch>
        </p:blipFill>
        <p:spPr>
          <a:xfrm>
            <a:off x="3870000" y="2502516"/>
            <a:ext cx="1404000" cy="2466489"/>
          </a:xfrm>
          <a:prstGeom prst="rect">
            <a:avLst/>
          </a:prstGeom>
        </p:spPr>
      </p:pic>
      <p:sp>
        <p:nvSpPr>
          <p:cNvPr id="5" name="TextBox 4">
            <a:extLst>
              <a:ext uri="{FF2B5EF4-FFF2-40B4-BE49-F238E27FC236}">
                <a16:creationId xmlns:a16="http://schemas.microsoft.com/office/drawing/2014/main" id="{1B7D8B49-966C-0E76-8455-7EEE41913699}"/>
              </a:ext>
            </a:extLst>
          </p:cNvPr>
          <p:cNvSpPr txBox="1"/>
          <p:nvPr/>
        </p:nvSpPr>
        <p:spPr>
          <a:xfrm>
            <a:off x="457200" y="5097959"/>
            <a:ext cx="8229600" cy="769441"/>
          </a:xfrm>
          <a:prstGeom prst="rect">
            <a:avLst/>
          </a:prstGeom>
          <a:noFill/>
        </p:spPr>
        <p:txBody>
          <a:bodyPr wrap="square">
            <a:spAutoFit/>
          </a:bodyPr>
          <a:lstStyle/>
          <a:p>
            <a:pPr>
              <a:defRPr sz="2800"/>
            </a:pPr>
            <a:r>
              <a:rPr lang="en-US" sz="2200" dirty="0"/>
              <a:t>Using the normal distribution tables, we find that the area under the standard normal curve to the left of </a:t>
            </a:r>
            <a:r>
              <a:rPr lang="en-US" sz="2200" i="1" dirty="0"/>
              <a:t>z</a:t>
            </a:r>
            <a:r>
              <a:rPr lang="en-US" sz="2200" dirty="0"/>
              <a:t> = </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a:t>4.90 is approximately </a:t>
            </a:r>
            <a:r>
              <a:rPr lang="en-US" sz="2200" dirty="0">
                <a:latin typeface="Cambria Math"/>
              </a:rPr>
              <a:t>0.0000</a:t>
            </a:r>
            <a:r>
              <a:rPr lang="en-US" sz="22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9</a:t>
            </a:r>
            <a:endParaRPr dirty="0"/>
          </a:p>
        </p:txBody>
      </p:sp>
      <p:sp>
        <p:nvSpPr>
          <p:cNvPr id="3" name="Text Placeholder 2"/>
          <p:cNvSpPr>
            <a:spLocks noGrp="1"/>
          </p:cNvSpPr>
          <p:nvPr>
            <p:ph type="body" sz="quarter" idx="10"/>
          </p:nvPr>
        </p:nvSpPr>
        <p:spPr/>
        <p:txBody>
          <a:bodyPr>
            <a:normAutofit fontScale="85000" lnSpcReduction="20000"/>
          </a:bodyPr>
          <a:lstStyle/>
          <a:p>
            <a:pPr>
              <a:defRPr b="1"/>
            </a:pPr>
            <a:r>
              <a:rPr dirty="0"/>
              <a:t>​</a:t>
            </a:r>
            <a:r>
              <a:rPr lang="en-US" sz="2800" dirty="0"/>
              <a:t>TI-83/84 Plus:</a:t>
            </a:r>
          </a:p>
          <a:p>
            <a:pPr>
              <a:defRPr sz="2800"/>
            </a:pPr>
            <a:r>
              <a:rPr lang="en-US" dirty="0"/>
              <a:t>​</a:t>
            </a:r>
            <a:r>
              <a:rPr lang="en-US" sz="2800" dirty="0"/>
              <a:t>You can find the area under the curve to the left of </a:t>
            </a:r>
            <a:r>
              <a:rPr lang="en-US" sz="2800" dirty="0">
                <a:latin typeface="Cambria Math"/>
              </a:rPr>
              <a:t>183</a:t>
            </a:r>
            <a:r>
              <a:rPr lang="en-US" sz="2800" dirty="0"/>
              <a:t> in one step without having to calculate the </a:t>
            </a:r>
            <a:r>
              <a:rPr lang="en-US" sz="2800" i="1" dirty="0"/>
              <a:t>z</a:t>
            </a:r>
            <a:r>
              <a:rPr lang="en-US" sz="2800" dirty="0"/>
              <a:t>-score by going to the </a:t>
            </a:r>
            <a:r>
              <a:rPr lang="en-US" sz="2800" b="1" dirty="0"/>
              <a:t>DIST</a:t>
            </a:r>
            <a:r>
              <a:rPr lang="en-US" sz="2800" dirty="0"/>
              <a:t> menu and computing </a:t>
            </a:r>
            <a:r>
              <a:rPr lang="en-US" sz="2800" b="1" dirty="0"/>
              <a:t>normal</a:t>
            </a:r>
            <a:r>
              <a:rPr lang="en-US" sz="1200" b="1" dirty="0"/>
              <a:t> </a:t>
            </a:r>
            <a:r>
              <a:rPr lang="en-US" sz="2800" b="1" dirty="0" err="1"/>
              <a:t>cdf</a:t>
            </a:r>
            <a:r>
              <a:rPr lang="en-US" sz="2800" b="1" dirty="0"/>
              <a:t>(lower bound, upper bound, </a:t>
            </a:r>
            <a:r>
              <a:rPr lang="el-GR" sz="2800" b="1" i="1" dirty="0"/>
              <a:t>μ</a:t>
            </a:r>
            <a:r>
              <a:rPr lang="el-GR" sz="2800" b="1" dirty="0"/>
              <a:t>, </a:t>
            </a:r>
            <a:r>
              <a:rPr lang="el-GR" sz="2800" b="1" i="1" dirty="0"/>
              <a:t>σ</a:t>
            </a:r>
            <a:r>
              <a:rPr lang="el-GR" sz="2800" b="1" dirty="0"/>
              <a:t>)</a:t>
            </a:r>
            <a:r>
              <a:rPr lang="el-GR" sz="2800" dirty="0"/>
              <a:t>. </a:t>
            </a:r>
            <a:r>
              <a:rPr lang="en-US" sz="2800" dirty="0"/>
              <a:t>notice that this is the same calculator function that we used in part </a:t>
            </a:r>
            <a:r>
              <a:rPr lang="en-US" sz="2800" b="1" dirty="0"/>
              <a:t>a.</a:t>
            </a:r>
            <a:r>
              <a:rPr lang="en-US" sz="2800" dirty="0"/>
              <a:t> even though we are now finding the probability for a sample of means. The calculator assumes that you input the appropriate standard deviation, which is what distinguishes between the two probabilities. Input the following values as shown in the margin screenshot.</a:t>
            </a:r>
          </a:p>
          <a:p>
            <a:pPr>
              <a:defRPr sz="2800"/>
            </a:pPr>
            <a:r>
              <a:rPr lang="en-US" dirty="0"/>
              <a:t>​</a:t>
            </a:r>
            <a:r>
              <a:rPr lang="en-US" sz="2800" i="1" dirty="0"/>
              <a:t>lower bound</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1</a:t>
            </a:r>
            <a:r>
              <a:rPr lang="en-US" sz="2800" i="1" dirty="0"/>
              <a:t>E</a:t>
            </a:r>
            <a:r>
              <a:rPr lang="en-US" sz="2800" dirty="0"/>
              <a:t>99</a:t>
            </a:r>
          </a:p>
          <a:p>
            <a:r>
              <a:rPr lang="en-US" dirty="0"/>
              <a:t>​</a:t>
            </a:r>
            <a:r>
              <a:rPr lang="en-US" sz="2800" i="1" dirty="0"/>
              <a:t>upper bound</a:t>
            </a:r>
            <a:r>
              <a:rPr lang="en-US" sz="2800" dirty="0"/>
              <a:t>: </a:t>
            </a:r>
            <a:r>
              <a:rPr lang="en-US" sz="2800" dirty="0">
                <a:latin typeface="Cambria Math"/>
              </a:rPr>
              <a:t>183</a:t>
            </a:r>
          </a:p>
          <a:p>
            <a:pPr>
              <a:defRPr sz="2800"/>
            </a:pPr>
            <a:r>
              <a:rPr lang="el-GR" i="1" dirty="0">
                <a:latin typeface="Calibri" panose="020F0502020204030204" pitchFamily="34" charset="0"/>
                <a:ea typeface="Calibri" panose="020F0502020204030204" pitchFamily="34" charset="0"/>
                <a:cs typeface="Calibri" panose="020F0502020204030204" pitchFamily="34" charset="0"/>
              </a:rPr>
              <a:t>μ</a:t>
            </a:r>
            <a:r>
              <a:rPr lang="en-US" dirty="0"/>
              <a:t> = 197​</a:t>
            </a:r>
          </a:p>
          <a:p>
            <a:pPr>
              <a:defRPr sz="2800"/>
            </a:pPr>
            <a:r>
              <a:rPr lang="en-US" dirty="0"/>
              <a:t>​</a:t>
            </a:r>
            <a:endParaRPr lang="ar-AE" dirty="0"/>
          </a:p>
        </p:txBody>
      </p:sp>
      <p:pic>
        <p:nvPicPr>
          <p:cNvPr id="5" name="Picture 4" descr="Equation: Sigma equals 35 divided by the square root of 150">
            <a:extLst>
              <a:ext uri="{FF2B5EF4-FFF2-40B4-BE49-F238E27FC236}">
                <a16:creationId xmlns:a16="http://schemas.microsoft.com/office/drawing/2014/main" id="{C0349416-EF8C-DF6E-05AA-50326BB0D2BC}"/>
              </a:ext>
            </a:extLst>
          </p:cNvPr>
          <p:cNvPicPr>
            <a:picLocks noChangeAspect="1"/>
          </p:cNvPicPr>
          <p:nvPr/>
        </p:nvPicPr>
        <p:blipFill>
          <a:blip r:embed="rId2"/>
          <a:stretch>
            <a:fillRect/>
          </a:stretch>
        </p:blipFill>
        <p:spPr>
          <a:xfrm>
            <a:off x="514350" y="5158154"/>
            <a:ext cx="1314450" cy="838200"/>
          </a:xfrm>
          <a:prstGeom prst="rect">
            <a:avLst/>
          </a:prstGeom>
        </p:spPr>
      </p:pic>
    </p:spTree>
    <p:extLst>
      <p:ext uri="{BB962C8B-B14F-4D97-AF65-F5344CB8AC3E}">
        <p14:creationId xmlns:p14="http://schemas.microsoft.com/office/powerpoint/2010/main" val="111561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10</a:t>
            </a:r>
            <a:endParaRPr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EB464A1-0730-4122-B343-5701F4166442}"/>
                  </a:ext>
                </a:extLst>
              </p:cNvPr>
              <p:cNvSpPr>
                <a:spLocks noGrp="1"/>
              </p:cNvSpPr>
              <p:nvPr>
                <p:ph type="body" sz="quarter" idx="10"/>
              </p:nvPr>
            </p:nvSpPr>
            <p:spPr/>
            <p:txBody>
              <a:bodyPr/>
              <a:lstStyle/>
              <a:p>
                <a:r>
                  <a:rPr lang="en-US" sz="2400" dirty="0"/>
                  <a:t>The probability returned by the calculator is approximately </a:t>
                </a:r>
                <a:r>
                  <a:rPr lang="en-US" sz="2400" dirty="0">
                    <a:latin typeface="Cambria Math"/>
                  </a:rPr>
                  <a:t>0.0000005</a:t>
                </a:r>
                <a:r>
                  <a:rPr lang="en-US" sz="2400" dirty="0"/>
                  <a:t>. By solving for the area in one step on the calculator, we eliminate the rounding error from the intermediate calculations. Thus, the one-step solution of </a:t>
                </a:r>
                <a:r>
                  <a:rPr lang="en-US" sz="2400" dirty="0">
                    <a:latin typeface="Cambria Math"/>
                  </a:rPr>
                  <a:t>0.0000005</a:t>
                </a:r>
                <a:r>
                  <a:rPr lang="en-US" sz="2400" dirty="0"/>
                  <a:t> is more accurate than the table answer.</a:t>
                </a:r>
              </a:p>
              <a:p>
                <a:pPr>
                  <a:defRPr sz="2800"/>
                </a:pPr>
                <a:r>
                  <a:rPr lang="en-US" sz="2400" dirty="0"/>
                  <a:t>​Thus, the probability of a randomly selected sample of </a:t>
                </a:r>
                <a:r>
                  <a:rPr lang="en-US" sz="2400" dirty="0">
                    <a:latin typeface="Cambria Math"/>
                  </a:rPr>
                  <a:t>150</a:t>
                </a:r>
                <a:r>
                  <a:rPr lang="en-US" sz="2400" dirty="0"/>
                  <a:t> US adults having a mean total cholesterol level </a:t>
                </a:r>
                <a:r>
                  <a:rPr lang="en-US" sz="2400" b="1" dirty="0"/>
                  <a:t>less than</a:t>
                </a:r>
                <a:r>
                  <a:rPr lang="en-US" sz="2400" dirty="0"/>
                  <a:t> </a:t>
                </a:r>
                <a14:m>
                  <m:oMath xmlns:m="http://schemas.openxmlformats.org/officeDocument/2006/math">
                    <m:r>
                      <a:rPr lang="en-US" sz="2400">
                        <a:latin typeface="Cambria Math" panose="02040503050406030204" pitchFamily="18" charset="0"/>
                      </a:rPr>
                      <m:t>183</m:t>
                    </m:r>
                    <m:f>
                      <m:fPr>
                        <m:type m:val="lin"/>
                        <m:ctrlPr>
                          <a:rPr lang="ar-AE" sz="2400" i="1">
                            <a:latin typeface="Cambria Math" panose="02040503050406030204" pitchFamily="18" charset="0"/>
                          </a:rPr>
                        </m:ctrlPr>
                      </m:fPr>
                      <m:num>
                        <m:r>
                          <m:rPr>
                            <m:sty m:val="p"/>
                          </m:rPr>
                          <a:rPr lang="en-US" sz="2400">
                            <a:latin typeface="Cambria Math" panose="02040503050406030204" pitchFamily="18" charset="0"/>
                          </a:rPr>
                          <m:t>mg</m:t>
                        </m:r>
                      </m:num>
                      <m:den>
                        <m:r>
                          <m:rPr>
                            <m:sty m:val="p"/>
                          </m:rPr>
                          <a:rPr lang="en-US" sz="2400">
                            <a:latin typeface="Cambria Math" panose="02040503050406030204" pitchFamily="18" charset="0"/>
                          </a:rPr>
                          <m:t>dL</m:t>
                        </m:r>
                      </m:den>
                    </m:f>
                  </m:oMath>
                </a14:m>
                <a:r>
                  <a:rPr lang="ar-AE" sz="2400" dirty="0"/>
                  <a:t> </a:t>
                </a:r>
                <a:r>
                  <a:rPr lang="en-US" sz="2400" dirty="0"/>
                  <a:t>is approximately </a:t>
                </a:r>
                <a:r>
                  <a:rPr lang="en-US" sz="2400" dirty="0">
                    <a:latin typeface="Cambria Math"/>
                  </a:rPr>
                  <a:t>0.0000</a:t>
                </a:r>
                <a:r>
                  <a:rPr lang="en-US" sz="2400" dirty="0"/>
                  <a:t>, which means it is very unlikely, although not impossible.</a:t>
                </a:r>
              </a:p>
              <a:p>
                <a:pPr>
                  <a:defRPr sz="2800"/>
                </a:pPr>
                <a:r>
                  <a:rPr lang="en-US" sz="2400" dirty="0"/>
                  <a:t>​Note how much more likely it would be to randomly select one person with a cholesterol level of less than </a:t>
                </a:r>
                <a14:m>
                  <m:oMath xmlns:m="http://schemas.openxmlformats.org/officeDocument/2006/math">
                    <m:r>
                      <a:rPr lang="en-US" sz="2400">
                        <a:latin typeface="Cambria Math" panose="02040503050406030204" pitchFamily="18" charset="0"/>
                      </a:rPr>
                      <m:t>183</m:t>
                    </m:r>
                    <m:f>
                      <m:fPr>
                        <m:type m:val="lin"/>
                        <m:ctrlPr>
                          <a:rPr lang="ar-AE" sz="2400" i="1">
                            <a:latin typeface="Cambria Math" panose="02040503050406030204" pitchFamily="18" charset="0"/>
                          </a:rPr>
                        </m:ctrlPr>
                      </m:fPr>
                      <m:num>
                        <m:r>
                          <m:rPr>
                            <m:sty m:val="p"/>
                          </m:rPr>
                          <a:rPr lang="en-US" sz="2400">
                            <a:latin typeface="Cambria Math" panose="02040503050406030204" pitchFamily="18" charset="0"/>
                          </a:rPr>
                          <m:t>mg</m:t>
                        </m:r>
                      </m:num>
                      <m:den>
                        <m:r>
                          <m:rPr>
                            <m:sty m:val="p"/>
                          </m:rPr>
                          <a:rPr lang="en-US" sz="2400">
                            <a:latin typeface="Cambria Math" panose="02040503050406030204" pitchFamily="18" charset="0"/>
                          </a:rPr>
                          <m:t>dL</m:t>
                        </m:r>
                      </m:den>
                    </m:f>
                    <m:r>
                      <a:rPr lang="en-US" sz="2400" b="0" i="0" smtClean="0">
                        <a:latin typeface="Cambria Math" panose="02040503050406030204" pitchFamily="18" charset="0"/>
                      </a:rPr>
                      <m:t> </m:t>
                    </m:r>
                  </m:oMath>
                </a14:m>
                <a:r>
                  <a:rPr lang="en-US" sz="2400" dirty="0"/>
                  <a:t>(as found in part </a:t>
                </a:r>
                <a:r>
                  <a:rPr lang="en-US" sz="2400" b="1" dirty="0"/>
                  <a:t>a.</a:t>
                </a:r>
                <a:r>
                  <a:rPr lang="en-US" sz="2400" dirty="0"/>
                  <a:t>) than to get a sample of </a:t>
                </a:r>
                <a:r>
                  <a:rPr lang="en-US" sz="2400" dirty="0">
                    <a:latin typeface="Cambria Math"/>
                  </a:rPr>
                  <a:t>150</a:t>
                </a:r>
                <a:r>
                  <a:rPr lang="en-US" sz="2400" dirty="0"/>
                  <a:t> adults with a mean that low.</a:t>
                </a:r>
              </a:p>
              <a:p>
                <a:endParaRPr lang="en-US" dirty="0"/>
              </a:p>
            </p:txBody>
          </p:sp>
        </mc:Choice>
        <mc:Fallback xmlns="">
          <p:sp>
            <p:nvSpPr>
              <p:cNvPr id="5" name="Text Placeholder 4">
                <a:extLst>
                  <a:ext uri="{FF2B5EF4-FFF2-40B4-BE49-F238E27FC236}">
                    <a16:creationId xmlns:a16="http://schemas.microsoft.com/office/drawing/2014/main" id="{6EB464A1-0730-4122-B343-5701F416644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111" t="-982" r="-1481" b="-3681"/>
                </a:stretch>
              </a:blipFill>
            </p:spPr>
            <p:txBody>
              <a:bodyPr/>
              <a:lstStyle/>
              <a:p>
                <a:r>
                  <a:rPr lang="en-US">
                    <a:noFill/>
                  </a:rPr>
                  <a:t> </a:t>
                </a:r>
              </a:p>
            </p:txBody>
          </p:sp>
        </mc:Fallback>
      </mc:AlternateContent>
    </p:spTree>
    <p:extLst>
      <p:ext uri="{BB962C8B-B14F-4D97-AF65-F5344CB8AC3E}">
        <p14:creationId xmlns:p14="http://schemas.microsoft.com/office/powerpoint/2010/main" val="325435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11</a:t>
            </a:r>
            <a:endParaRPr dirty="0"/>
          </a:p>
        </p:txBody>
      </p:sp>
      <p:pic>
        <p:nvPicPr>
          <p:cNvPr id="5" name="Content Placeholder 4" descr="A calculator screenshot shows normal cdf open parentheses negative 1 times 10 to the power of E99, 183, 197, 35 divided by square root of 150 equals 4.8236763 times 10 to the power of negative 7.">
            <a:extLst>
              <a:ext uri="{FF2B5EF4-FFF2-40B4-BE49-F238E27FC236}">
                <a16:creationId xmlns:a16="http://schemas.microsoft.com/office/drawing/2014/main" id="{3E65FBD8-8040-4D8B-943C-0538043FCB5B}"/>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dirty="0"/>
              <a:t>For further instructions on finding normal probabilities using a TI-83/84 Plus calculator or other technology, please visit stat.hawkeslearning.com and see </a:t>
            </a:r>
            <a:r>
              <a:rPr sz="2800" b="1" dirty="0"/>
              <a:t>Technology Instructions </a:t>
            </a:r>
            <a:r>
              <a:rPr lang="en-US" b="1" dirty="0"/>
              <a:t>→</a:t>
            </a:r>
            <a:r>
              <a:rPr sz="2800" b="1" dirty="0"/>
              <a:t> Normal Distribution </a:t>
            </a:r>
            <a:r>
              <a:rPr lang="en-US" b="1" dirty="0"/>
              <a:t>→</a:t>
            </a:r>
            <a:r>
              <a:rPr sz="2800" b="1" dirty="0"/>
              <a:t> Normal Probability (</a:t>
            </a:r>
            <a:r>
              <a:rPr sz="2800" b="1" dirty="0" err="1"/>
              <a:t>cdf</a:t>
            </a:r>
            <a:r>
              <a:rPr sz="2800" b="1" dirty="0"/>
              <a:t>)</a:t>
            </a:r>
            <a:r>
              <a:rPr sz="28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dirty="0"/>
              <a:t>Example 7.2.2: Finding the Probability that a Sample Mean Will Be Greater Than a Given Value</a:t>
            </a:r>
            <a:r>
              <a:rPr lang="en-US" baseline="-25000" dirty="0"/>
              <a:t>1</a:t>
            </a:r>
            <a:endParaRPr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Elevators are required to have weight capacities posted. If the weights of US men are normally distributed with a mean of </a:t>
                </a:r>
                <a14:m>
                  <m:oMath xmlns:m="http://schemas.openxmlformats.org/officeDocument/2006/math">
                    <m:r>
                      <a:rPr>
                        <a:latin typeface="Cambria Math" panose="02040503050406030204" pitchFamily="18" charset="0"/>
                      </a:rPr>
                      <m:t>194</m:t>
                    </m:r>
                    <m:r>
                      <a:rPr>
                        <a:latin typeface="Cambria Math" panose="02040503050406030204" pitchFamily="18" charset="0"/>
                      </a:rPr>
                      <m:t>.</m:t>
                    </m:r>
                    <m:r>
                      <a:rPr>
                        <a:latin typeface="Cambria Math" panose="02040503050406030204" pitchFamily="18" charset="0"/>
                      </a:rPr>
                      <m:t>7</m:t>
                    </m:r>
                    <m:r>
                      <m:rPr>
                        <m:nor/>
                      </m:rPr>
                      <a:rPr/>
                      <m:t> </m:t>
                    </m:r>
                    <m:r>
                      <m:rPr>
                        <m:sty m:val="p"/>
                      </m:rPr>
                      <a:rPr>
                        <a:latin typeface="Cambria Math" panose="02040503050406030204" pitchFamily="18" charset="0"/>
                      </a:rPr>
                      <m:t>pounds</m:t>
                    </m:r>
                  </m:oMath>
                </a14:m>
                <a:r>
                  <a:rPr sz="2800" dirty="0"/>
                  <a:t> and a standard deviation of </a:t>
                </a:r>
                <a14:m>
                  <m:oMath xmlns:m="http://schemas.openxmlformats.org/officeDocument/2006/math">
                    <m:r>
                      <a:rPr>
                        <a:latin typeface="Cambria Math" panose="02040503050406030204" pitchFamily="18" charset="0"/>
                      </a:rPr>
                      <m:t>32</m:t>
                    </m:r>
                    <m:r>
                      <a:rPr>
                        <a:latin typeface="Cambria Math" panose="02040503050406030204" pitchFamily="18" charset="0"/>
                      </a:rPr>
                      <m:t>.</m:t>
                    </m:r>
                    <m:r>
                      <a:rPr>
                        <a:latin typeface="Cambria Math" panose="02040503050406030204" pitchFamily="18" charset="0"/>
                      </a:rPr>
                      <m:t>0</m:t>
                    </m:r>
                    <m:r>
                      <m:rPr>
                        <m:nor/>
                      </m:rPr>
                      <a:rPr/>
                      <m:t> </m:t>
                    </m:r>
                    <m:r>
                      <m:rPr>
                        <m:sty m:val="p"/>
                      </m:rPr>
                      <a:rPr>
                        <a:latin typeface="Cambria Math" panose="02040503050406030204" pitchFamily="18" charset="0"/>
                      </a:rPr>
                      <m:t>pounds</m:t>
                    </m:r>
                  </m:oMath>
                </a14:m>
                <a:r>
                  <a:rPr sz="2800" dirty="0"/>
                  <a:t>, what is the probability that a random group of </a:t>
                </a:r>
                <a:r>
                  <a:rPr sz="2800" dirty="0">
                    <a:latin typeface="Cambria Math"/>
                  </a:rPr>
                  <a:t>10</a:t>
                </a:r>
                <a:r>
                  <a:rPr sz="2800" dirty="0"/>
                  <a:t> men who enter an elevator will have a combined weight greater than the weight capacity of </a:t>
                </a:r>
                <a14:m>
                  <m:oMath xmlns:m="http://schemas.openxmlformats.org/officeDocument/2006/math">
                    <m:r>
                      <a:rPr>
                        <a:latin typeface="Cambria Math" panose="02040503050406030204" pitchFamily="18" charset="0"/>
                      </a:rPr>
                      <m:t>2000</m:t>
                    </m:r>
                    <m:r>
                      <m:rPr>
                        <m:nor/>
                      </m:rPr>
                      <a:rPr/>
                      <m:t> </m:t>
                    </m:r>
                    <m:r>
                      <m:rPr>
                        <m:sty m:val="p"/>
                      </m:rPr>
                      <a:rPr>
                        <a:latin typeface="Cambria Math" panose="02040503050406030204" pitchFamily="18" charset="0"/>
                      </a:rPr>
                      <m:t>pounds</m:t>
                    </m:r>
                  </m:oMath>
                </a14:m>
                <a:r>
                  <a:rPr sz="2800" dirty="0"/>
                  <a:t> that is posted in that elevator?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pPr>
              <a:defRPr sz="3200"/>
            </a:pPr>
            <a:r>
              <a:rPr dirty="0"/>
              <a:t>Example 7.2.2: Finding the Probability that a Sample Mean Will Be Greater Than a Given Value</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700" b="1" dirty="0"/>
                  <a:t>Solution</a:t>
                </a:r>
              </a:p>
              <a:p>
                <a:pPr>
                  <a:defRPr sz="2800"/>
                </a:pPr>
                <a:r>
                  <a:rPr sz="2700" dirty="0"/>
                  <a:t>Let's begin by noting that, although the sample size is small</a:t>
                </a:r>
                <a:br>
                  <a:rPr lang="en-US" sz="2700" dirty="0"/>
                </a:br>
                <a:r>
                  <a:rPr lang="en-US" sz="2700" dirty="0"/>
                  <a:t>(</a:t>
                </a:r>
                <a:r>
                  <a:rPr lang="en-US" sz="2700" i="1" dirty="0"/>
                  <a:t>n</a:t>
                </a:r>
                <a:r>
                  <a:rPr lang="en-US" sz="2700" dirty="0"/>
                  <a:t> = 10),</a:t>
                </a:r>
                <a:r>
                  <a:rPr sz="2700" dirty="0"/>
                  <a:t> a normal approximation can be applied because the population is normally distributed. This problem is worded differently than previous problems in that we are given the combined weight instead of the mean. However, we can calculate the mean weight using the given information. If there are </a:t>
                </a:r>
                <a:r>
                  <a:rPr sz="2700" dirty="0">
                    <a:latin typeface="Cambria Math"/>
                  </a:rPr>
                  <a:t>10</a:t>
                </a:r>
                <a:r>
                  <a:rPr sz="2700" dirty="0"/>
                  <a:t> men, and we are interested in a combined total of </a:t>
                </a:r>
                <a14:m>
                  <m:oMath xmlns:m="http://schemas.openxmlformats.org/officeDocument/2006/math">
                    <m:r>
                      <a:rPr sz="2700">
                        <a:latin typeface="Cambria Math" panose="02040503050406030204" pitchFamily="18" charset="0"/>
                      </a:rPr>
                      <m:t>2000</m:t>
                    </m:r>
                    <m:r>
                      <m:rPr>
                        <m:nor/>
                      </m:rPr>
                      <a:rPr sz="2700"/>
                      <m:t> </m:t>
                    </m:r>
                    <m:r>
                      <m:rPr>
                        <m:sty m:val="p"/>
                      </m:rPr>
                      <a:rPr sz="2700">
                        <a:latin typeface="Cambria Math" panose="02040503050406030204" pitchFamily="18" charset="0"/>
                      </a:rPr>
                      <m:t>pounds</m:t>
                    </m:r>
                  </m:oMath>
                </a14:m>
                <a:r>
                  <a:rPr sz="2700" dirty="0"/>
                  <a:t>, then the mean weight 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7" t="-1104" r="-1185"/>
                </a:stretch>
              </a:blipFill>
            </p:spPr>
            <p:txBody>
              <a:bodyPr/>
              <a:lstStyle/>
              <a:p>
                <a:r>
                  <a:rPr lang="en-IN">
                    <a:noFill/>
                  </a:rPr>
                  <a:t> </a:t>
                </a:r>
              </a:p>
            </p:txBody>
          </p:sp>
        </mc:Fallback>
      </mc:AlternateContent>
      <p:pic>
        <p:nvPicPr>
          <p:cNvPr id="6" name="Picture 5" descr="Equation: 2000 divided by 10 equals 200 pounds">
            <a:extLst>
              <a:ext uri="{FF2B5EF4-FFF2-40B4-BE49-F238E27FC236}">
                <a16:creationId xmlns:a16="http://schemas.microsoft.com/office/drawing/2014/main" id="{8AA7A2A3-4E53-CA6C-81C1-D52A623C0072}"/>
              </a:ext>
            </a:extLst>
          </p:cNvPr>
          <p:cNvPicPr>
            <a:picLocks noChangeAspect="1"/>
          </p:cNvPicPr>
          <p:nvPr/>
        </p:nvPicPr>
        <p:blipFill>
          <a:blip r:embed="rId3"/>
          <a:stretch>
            <a:fillRect/>
          </a:stretch>
        </p:blipFill>
        <p:spPr>
          <a:xfrm>
            <a:off x="2743200" y="5181600"/>
            <a:ext cx="2454940" cy="72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pPr>
              <a:defRPr sz="3200"/>
            </a:pPr>
            <a:r>
              <a:rPr dirty="0"/>
              <a:t>Example 7.2.2: Finding the Probability that a Sample Mean Will Be Greater Than a Given Value</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 we can restate the problem as: "What is the probability that a randomly selected group of </a:t>
                </a:r>
                <a:r>
                  <a:rPr sz="2800" dirty="0">
                    <a:latin typeface="Cambria Math"/>
                  </a:rPr>
                  <a:t>10</a:t>
                </a:r>
                <a:r>
                  <a:rPr sz="2800" dirty="0"/>
                  <a:t> men have a mean weight </a:t>
                </a:r>
                <a:r>
                  <a:rPr sz="2800" b="1" dirty="0"/>
                  <a:t>greater than</a:t>
                </a:r>
                <a:r>
                  <a:rPr sz="2800" dirty="0"/>
                  <a:t> </a:t>
                </a:r>
                <a14:m>
                  <m:oMath xmlns:m="http://schemas.openxmlformats.org/officeDocument/2006/math">
                    <m:r>
                      <a:rPr>
                        <a:latin typeface="Cambria Math" panose="02040503050406030204" pitchFamily="18" charset="0"/>
                      </a:rPr>
                      <m:t>200</m:t>
                    </m:r>
                    <m:r>
                      <m:rPr>
                        <m:nor/>
                      </m:rPr>
                      <a:rPr/>
                      <m:t> </m:t>
                    </m:r>
                    <m:r>
                      <m:rPr>
                        <m:sty m:val="p"/>
                      </m:rPr>
                      <a:rPr>
                        <a:latin typeface="Cambria Math" panose="02040503050406030204" pitchFamily="18" charset="0"/>
                      </a:rPr>
                      <m:t>pounds</m:t>
                    </m:r>
                  </m:oMath>
                </a14:m>
                <a:r>
                  <a:rPr sz="2800" dirty="0"/>
                  <a:t>?"</a:t>
                </a:r>
              </a:p>
              <a:p>
                <a:pPr>
                  <a:defRPr sz="2800"/>
                </a:pPr>
                <a:r>
                  <a:rPr sz="2800" dirty="0"/>
                  <a:t>Begin by drawing a normal curve with a mean of </a:t>
                </a:r>
                <a:r>
                  <a:rPr sz="2800" dirty="0">
                    <a:latin typeface="Cambria Math"/>
                  </a:rPr>
                  <a:t>194.7</a:t>
                </a:r>
                <a:r>
                  <a:rPr sz="2800" dirty="0"/>
                  <a:t> and shade the area </a:t>
                </a:r>
                <a:r>
                  <a:rPr sz="2800" b="1" dirty="0"/>
                  <a:t>to the right</a:t>
                </a:r>
                <a:r>
                  <a:rPr sz="2800" dirty="0"/>
                  <a:t> of </a:t>
                </a:r>
                <a:r>
                  <a:rPr sz="2800" dirty="0">
                    <a:latin typeface="Cambria Math"/>
                  </a:rPr>
                  <a:t>200</a:t>
                </a:r>
                <a:r>
                  <a:rPr sz="2800" dirty="0"/>
                  <a:t> to illustrate that we wish to calculate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333"/>
                </a:stretch>
              </a:blipFill>
            </p:spPr>
            <p:txBody>
              <a:bodyPr/>
              <a:lstStyle/>
              <a:p>
                <a:r>
                  <a:rPr lang="en-IN">
                    <a:noFill/>
                  </a:rPr>
                  <a:t> </a:t>
                </a:r>
              </a:p>
            </p:txBody>
          </p:sp>
        </mc:Fallback>
      </mc:AlternateContent>
      <p:pic>
        <p:nvPicPr>
          <p:cNvPr id="5" name="Picture 4" descr="Equation: P of x bar greater than 200">
            <a:extLst>
              <a:ext uri="{FF2B5EF4-FFF2-40B4-BE49-F238E27FC236}">
                <a16:creationId xmlns:a16="http://schemas.microsoft.com/office/drawing/2014/main" id="{0A2EC214-BC07-7112-5116-A02089E7349C}"/>
              </a:ext>
            </a:extLst>
          </p:cNvPr>
          <p:cNvPicPr>
            <a:picLocks noChangeAspect="1"/>
          </p:cNvPicPr>
          <p:nvPr/>
        </p:nvPicPr>
        <p:blipFill>
          <a:blip r:embed="rId4"/>
          <a:stretch>
            <a:fillRect/>
          </a:stretch>
        </p:blipFill>
        <p:spPr>
          <a:xfrm>
            <a:off x="3581399" y="3333828"/>
            <a:ext cx="1584000" cy="476172"/>
          </a:xfrm>
          <a:prstGeom prst="rect">
            <a:avLst/>
          </a:prstGeom>
        </p:spPr>
      </p:pic>
    </p:spTree>
    <p:extLst>
      <p:ext uri="{BB962C8B-B14F-4D97-AF65-F5344CB8AC3E}">
        <p14:creationId xmlns:p14="http://schemas.microsoft.com/office/powerpoint/2010/main" val="145995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pPr>
              <a:defRPr sz="3200"/>
            </a:pPr>
            <a:r>
              <a:rPr dirty="0"/>
              <a:t>Example 7.2.2: Finding the Probability that a Sample Mean Will Be Greater Than a Given Valu</a:t>
            </a:r>
            <a:r>
              <a:rPr lang="en-IN" dirty="0"/>
              <a:t>e</a:t>
            </a:r>
            <a:r>
              <a:rPr lang="en-US" baseline="-25000" dirty="0"/>
              <a:t>4</a:t>
            </a:r>
            <a:endParaRPr dirty="0"/>
          </a:p>
        </p:txBody>
      </p:sp>
      <p:pic>
        <p:nvPicPr>
          <p:cNvPr id="5" name="Content Placeholder 4" descr="A normal distribution curve with a horizontal axis labeled  x bar and a mean of 194.7. The value 200 is marked to the right of the mean and the area under the curve to the right of 200 is shaded.">
            <a:extLst>
              <a:ext uri="{FF2B5EF4-FFF2-40B4-BE49-F238E27FC236}">
                <a16:creationId xmlns:a16="http://schemas.microsoft.com/office/drawing/2014/main" id="{83005A63-7309-4693-A6C7-E3C7B0DDEC3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Formula: Standard Score for a Sample Mean</a:t>
            </a:r>
          </a:p>
        </p:txBody>
      </p:sp>
      <p:sp>
        <p:nvSpPr>
          <p:cNvPr id="3" name="Text Placeholder 2"/>
          <p:cNvSpPr>
            <a:spLocks noGrp="1"/>
          </p:cNvSpPr>
          <p:nvPr>
            <p:ph type="body" sz="quarter" idx="10"/>
          </p:nvPr>
        </p:nvSpPr>
        <p:spPr>
          <a:xfrm>
            <a:off x="457200" y="1082078"/>
            <a:ext cx="8229600" cy="4632922"/>
          </a:xfrm>
        </p:spPr>
        <p:txBody>
          <a:bodyPr>
            <a:normAutofit/>
          </a:bodyPr>
          <a:lstStyle/>
          <a:p>
            <a:pPr>
              <a:defRPr sz="2800"/>
            </a:pPr>
            <a:r>
              <a:rPr sz="2600" dirty="0"/>
              <a:t>If either the sample size, </a:t>
            </a:r>
            <a:r>
              <a:rPr lang="en-US" sz="2600" i="1" dirty="0"/>
              <a:t>n</a:t>
            </a:r>
            <a:r>
              <a:rPr sz="2600" dirty="0"/>
              <a:t>, is at least </a:t>
            </a:r>
            <a:r>
              <a:rPr sz="2600" dirty="0">
                <a:latin typeface="Cambria Math"/>
              </a:rPr>
              <a:t>30</a:t>
            </a:r>
            <a:r>
              <a:rPr sz="2600" dirty="0"/>
              <a:t> or the population is normally distributed, then the standard score for a sample mean in a sampling distribution is given by</a:t>
            </a:r>
          </a:p>
          <a:p>
            <a:pPr algn="ctr">
              <a:defRPr sz="2800"/>
            </a:pPr>
            <a:endParaRPr sz="2800" dirty="0"/>
          </a:p>
          <a:p>
            <a:endParaRPr sz="2800" dirty="0"/>
          </a:p>
        </p:txBody>
      </p:sp>
      <p:pic>
        <p:nvPicPr>
          <p:cNvPr id="5" name="Picture 4" descr="Equation: Z equals the quantity X bar minus mu subscript X bar, whole divided by sigma subscript X bar, which is equal to the quantity X bar minus mu, whole divided by the open fraction sigma divided by the square root of n close fraction.">
            <a:extLst>
              <a:ext uri="{FF2B5EF4-FFF2-40B4-BE49-F238E27FC236}">
                <a16:creationId xmlns:a16="http://schemas.microsoft.com/office/drawing/2014/main" id="{90A040AC-5352-5F21-1E47-6E3F9FD16786}"/>
              </a:ext>
            </a:extLst>
          </p:cNvPr>
          <p:cNvPicPr>
            <a:picLocks noChangeAspect="1"/>
          </p:cNvPicPr>
          <p:nvPr/>
        </p:nvPicPr>
        <p:blipFill>
          <a:blip r:embed="rId3"/>
          <a:stretch>
            <a:fillRect/>
          </a:stretch>
        </p:blipFill>
        <p:spPr>
          <a:xfrm>
            <a:off x="3219450" y="2362200"/>
            <a:ext cx="2476500" cy="1304925"/>
          </a:xfrm>
          <a:prstGeom prst="rect">
            <a:avLst/>
          </a:prstGeom>
        </p:spPr>
      </p:pic>
      <p:pic>
        <p:nvPicPr>
          <p:cNvPr id="9" name="Picture 8" descr="where x bar is the given sample mean,">
            <a:extLst>
              <a:ext uri="{FF2B5EF4-FFF2-40B4-BE49-F238E27FC236}">
                <a16:creationId xmlns:a16="http://schemas.microsoft.com/office/drawing/2014/main" id="{01087511-97A0-1233-DB08-33F607A5038D}"/>
              </a:ext>
            </a:extLst>
          </p:cNvPr>
          <p:cNvPicPr>
            <a:picLocks noChangeAspect="1"/>
          </p:cNvPicPr>
          <p:nvPr/>
        </p:nvPicPr>
        <p:blipFill>
          <a:blip r:embed="rId4"/>
          <a:stretch>
            <a:fillRect/>
          </a:stretch>
        </p:blipFill>
        <p:spPr>
          <a:xfrm>
            <a:off x="533400" y="3735488"/>
            <a:ext cx="4619625" cy="390525"/>
          </a:xfrm>
          <a:prstGeom prst="rect">
            <a:avLst/>
          </a:prstGeom>
        </p:spPr>
      </p:pic>
      <p:sp>
        <p:nvSpPr>
          <p:cNvPr id="6" name="TextBox 5">
            <a:extLst>
              <a:ext uri="{FF2B5EF4-FFF2-40B4-BE49-F238E27FC236}">
                <a16:creationId xmlns:a16="http://schemas.microsoft.com/office/drawing/2014/main" id="{5EEFC15E-B340-CFD8-2CA5-816F3DED9D0E}"/>
              </a:ext>
            </a:extLst>
          </p:cNvPr>
          <p:cNvSpPr txBox="1"/>
          <p:nvPr/>
        </p:nvSpPr>
        <p:spPr>
          <a:xfrm>
            <a:off x="457200" y="4022229"/>
            <a:ext cx="8229600" cy="1692771"/>
          </a:xfrm>
          <a:prstGeom prst="rect">
            <a:avLst/>
          </a:prstGeom>
          <a:noFill/>
        </p:spPr>
        <p:txBody>
          <a:bodyPr wrap="square">
            <a:spAutoFit/>
          </a:bodyPr>
          <a:lstStyle/>
          <a:p>
            <a:r>
              <a:rPr lang="el-GR" sz="2600" i="1" dirty="0">
                <a:solidFill>
                  <a:srgbClr val="000000"/>
                </a:solidFill>
                <a:latin typeface="Calibri" panose="020F0502020204030204" pitchFamily="34" charset="0"/>
                <a:ea typeface="Calibri" panose="020F0502020204030204" pitchFamily="34" charset="0"/>
                <a:cs typeface="Calibri" panose="020F0502020204030204" pitchFamily="34" charset="0"/>
              </a:rPr>
              <a:t>μ</a:t>
            </a:r>
            <a:r>
              <a:rPr lang="en-IN" sz="2600" dirty="0">
                <a:solidFill>
                  <a:srgbClr val="000000"/>
                </a:solidFill>
              </a:rPr>
              <a:t> is the population mean,</a:t>
            </a:r>
          </a:p>
          <a:p>
            <a:r>
              <a:rPr lang="en-IN" sz="2600" i="1" dirty="0">
                <a:solidFill>
                  <a:srgbClr val="000000"/>
                </a:solidFill>
              </a:rPr>
              <a:t>σ</a:t>
            </a:r>
            <a:r>
              <a:rPr lang="en-IN" sz="2600" dirty="0">
                <a:solidFill>
                  <a:srgbClr val="000000"/>
                </a:solidFill>
              </a:rPr>
              <a:t> is the population standard deviation, and</a:t>
            </a:r>
          </a:p>
          <a:p>
            <a:r>
              <a:rPr lang="en-IN" sz="2600" i="1" dirty="0">
                <a:solidFill>
                  <a:srgbClr val="000000"/>
                </a:solidFill>
              </a:rPr>
              <a:t>n</a:t>
            </a:r>
            <a:r>
              <a:rPr lang="en-IN" sz="2600" dirty="0">
                <a:solidFill>
                  <a:srgbClr val="000000"/>
                </a:solidFill>
              </a:rPr>
              <a:t> is the sample size used to create the sampling distribution.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pPr>
              <a:defRPr sz="3200"/>
            </a:pPr>
            <a:r>
              <a:rPr dirty="0"/>
              <a:t>Example 7.2.2: Finding the Probability that a Sample Mean Will Be Greater Than a Given Value</a:t>
            </a:r>
            <a:r>
              <a:rPr lang="en-US" baseline="-25000" dirty="0"/>
              <a:t>5</a:t>
            </a:r>
            <a:endParaRPr dirty="0"/>
          </a:p>
        </p:txBody>
      </p:sp>
      <p:sp>
        <p:nvSpPr>
          <p:cNvPr id="3" name="Text Placeholder 2"/>
          <p:cNvSpPr>
            <a:spLocks noGrp="1"/>
          </p:cNvSpPr>
          <p:nvPr>
            <p:ph type="body" sz="quarter" idx="10"/>
          </p:nvPr>
        </p:nvSpPr>
        <p:spPr/>
        <p:txBody>
          <a:bodyPr>
            <a:noAutofit/>
          </a:bodyPr>
          <a:lstStyle/>
          <a:p>
            <a:pPr>
              <a:defRPr b="1"/>
            </a:pPr>
            <a:r>
              <a:rPr sz="2400" dirty="0"/>
              <a:t>Tables:</a:t>
            </a:r>
          </a:p>
          <a:p>
            <a:r>
              <a:rPr sz="2400" dirty="0"/>
              <a:t>We must first convert the value of </a:t>
            </a:r>
            <a:r>
              <a:rPr sz="2400" dirty="0">
                <a:latin typeface="Cambria Math"/>
              </a:rPr>
              <a:t>200</a:t>
            </a:r>
            <a:r>
              <a:rPr sz="2400" dirty="0"/>
              <a:t> to a standard score for sample means.</a:t>
            </a:r>
          </a:p>
          <a:p>
            <a:pPr>
              <a:defRPr sz="2800"/>
            </a:pPr>
            <a:endParaRPr lang="en-US" sz="2400" dirty="0"/>
          </a:p>
          <a:p>
            <a:pPr>
              <a:defRPr sz="2800"/>
            </a:pPr>
            <a:endParaRPr lang="en-IN" sz="2400" dirty="0"/>
          </a:p>
          <a:p>
            <a:pPr>
              <a:defRPr sz="2800"/>
            </a:pPr>
            <a:endParaRPr lang="en-IN" sz="2400" dirty="0"/>
          </a:p>
          <a:p>
            <a:pPr>
              <a:defRPr sz="2800"/>
            </a:pPr>
            <a:endParaRPr lang="en-IN" sz="2400" dirty="0"/>
          </a:p>
          <a:p>
            <a:pPr>
              <a:defRPr sz="2800"/>
            </a:pPr>
            <a:endParaRPr sz="2400" dirty="0"/>
          </a:p>
        </p:txBody>
      </p:sp>
      <p:pic>
        <p:nvPicPr>
          <p:cNvPr id="5" name="Picture 4" descr="Equation: Z equals the quantity x-bar minus mu, whole divided by the open fraction sigma divided by the square root of n close fraction. This is equal to 200 minus 194.7, whole divided by the open fraction 32.0 divided by the square root of 10 close fraction, which is approximately equal to 0.52.">
            <a:extLst>
              <a:ext uri="{FF2B5EF4-FFF2-40B4-BE49-F238E27FC236}">
                <a16:creationId xmlns:a16="http://schemas.microsoft.com/office/drawing/2014/main" id="{4840E4C7-2984-2CEE-488A-1A103C3BEA95}"/>
              </a:ext>
            </a:extLst>
          </p:cNvPr>
          <p:cNvPicPr>
            <a:picLocks noChangeAspect="1"/>
          </p:cNvPicPr>
          <p:nvPr/>
        </p:nvPicPr>
        <p:blipFill>
          <a:blip r:embed="rId2"/>
          <a:stretch>
            <a:fillRect/>
          </a:stretch>
        </p:blipFill>
        <p:spPr>
          <a:xfrm>
            <a:off x="3562350" y="2209805"/>
            <a:ext cx="1692000" cy="2593865"/>
          </a:xfrm>
          <a:prstGeom prst="rect">
            <a:avLst/>
          </a:prstGeom>
        </p:spPr>
      </p:pic>
      <p:sp>
        <p:nvSpPr>
          <p:cNvPr id="6" name="TextBox 5">
            <a:extLst>
              <a:ext uri="{FF2B5EF4-FFF2-40B4-BE49-F238E27FC236}">
                <a16:creationId xmlns:a16="http://schemas.microsoft.com/office/drawing/2014/main" id="{D9DE2419-E96E-562F-4B28-59B36612C0B7}"/>
              </a:ext>
            </a:extLst>
          </p:cNvPr>
          <p:cNvSpPr txBox="1"/>
          <p:nvPr/>
        </p:nvSpPr>
        <p:spPr>
          <a:xfrm>
            <a:off x="457200" y="4809946"/>
            <a:ext cx="7924800" cy="1200329"/>
          </a:xfrm>
          <a:prstGeom prst="rect">
            <a:avLst/>
          </a:prstGeom>
          <a:noFill/>
        </p:spPr>
        <p:txBody>
          <a:bodyPr wrap="square">
            <a:spAutoFit/>
          </a:bodyPr>
          <a:lstStyle/>
          <a:p>
            <a:r>
              <a:rPr lang="en-US" sz="2400" dirty="0"/>
              <a:t>Next, use the normal distribution tables to find the area under the standard normal curve to the right of </a:t>
            </a:r>
            <a:r>
              <a:rPr lang="en-US" sz="2400" i="1" dirty="0"/>
              <a:t>z</a:t>
            </a:r>
            <a:r>
              <a:rPr lang="en-US" sz="2400" dirty="0"/>
              <a:t> = 0.52. The area is approximately </a:t>
            </a:r>
            <a:r>
              <a:rPr lang="en-US" sz="2400" dirty="0">
                <a:latin typeface="Cambria Math"/>
              </a:rPr>
              <a:t>0.3015</a:t>
            </a:r>
            <a:r>
              <a:rPr lang="en-US" sz="2400" dirty="0"/>
              <a:t>.</a:t>
            </a:r>
            <a:endParaRPr lang="en-IN"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pPr>
              <a:defRPr sz="3200"/>
            </a:pPr>
            <a:r>
              <a:rPr dirty="0"/>
              <a:t>Example 7.2.2: Finding the Probability that a Sample Mean Will Be Greater Than a Given Value</a:t>
            </a:r>
            <a:r>
              <a:rPr lang="en-US" baseline="-25000" dirty="0"/>
              <a:t>6</a:t>
            </a:r>
            <a:endParaRPr dirty="0"/>
          </a:p>
        </p:txBody>
      </p:sp>
      <p:sp>
        <p:nvSpPr>
          <p:cNvPr id="3" name="Text Placeholder 2"/>
          <p:cNvSpPr>
            <a:spLocks noGrp="1"/>
          </p:cNvSpPr>
          <p:nvPr>
            <p:ph type="body" sz="quarter" idx="10"/>
          </p:nvPr>
        </p:nvSpPr>
        <p:spPr/>
        <p:txBody>
          <a:bodyPr>
            <a:noAutofit/>
          </a:bodyPr>
          <a:lstStyle/>
          <a:p>
            <a:pPr>
              <a:defRPr b="1"/>
            </a:pPr>
            <a:r>
              <a:rPr sz="2100" dirty="0"/>
              <a:t>TI-83/84 Method:</a:t>
            </a:r>
          </a:p>
          <a:p>
            <a:r>
              <a:rPr sz="2100" dirty="0"/>
              <a:t>To solve in one step using the calculator, go to the </a:t>
            </a:r>
            <a:r>
              <a:rPr sz="2100" b="1" dirty="0"/>
              <a:t>DIST</a:t>
            </a:r>
            <a:r>
              <a:rPr sz="2100" dirty="0"/>
              <a:t> menu and compute </a:t>
            </a:r>
            <a:r>
              <a:rPr sz="2100" b="1" dirty="0"/>
              <a:t>normal</a:t>
            </a:r>
            <a:r>
              <a:rPr lang="en-US" sz="1000" b="1" dirty="0"/>
              <a:t> </a:t>
            </a:r>
            <a:r>
              <a:rPr sz="2100" b="1" dirty="0" err="1"/>
              <a:t>cdf</a:t>
            </a:r>
            <a:r>
              <a:rPr sz="2100" b="1" dirty="0"/>
              <a:t>(lower bound, upper bound, μ, σ)</a:t>
            </a:r>
            <a:r>
              <a:rPr sz="2100" dirty="0"/>
              <a:t> using the following values.</a:t>
            </a:r>
          </a:p>
          <a:p>
            <a:r>
              <a:rPr sz="2100" i="1" dirty="0"/>
              <a:t>lower bound</a:t>
            </a:r>
            <a:r>
              <a:rPr sz="2100" dirty="0"/>
              <a:t>: </a:t>
            </a:r>
            <a:r>
              <a:rPr sz="2100" dirty="0">
                <a:latin typeface="Cambria Math"/>
              </a:rPr>
              <a:t>200</a:t>
            </a:r>
          </a:p>
          <a:p>
            <a:pPr>
              <a:defRPr sz="2800"/>
            </a:pPr>
            <a:r>
              <a:rPr sz="2100" i="1" dirty="0"/>
              <a:t>upper bound</a:t>
            </a:r>
            <a:r>
              <a:rPr sz="2100" dirty="0"/>
              <a:t>: </a:t>
            </a:r>
            <a:r>
              <a:rPr lang="en-US" sz="2100" dirty="0"/>
              <a:t>1</a:t>
            </a:r>
            <a:r>
              <a:rPr lang="en-US" sz="2400" i="1" dirty="0"/>
              <a:t>E</a:t>
            </a:r>
            <a:r>
              <a:rPr lang="en-US" sz="2400" dirty="0"/>
              <a:t>99</a:t>
            </a:r>
            <a:endParaRPr sz="2100" dirty="0"/>
          </a:p>
          <a:p>
            <a:endParaRPr sz="2100" dirty="0"/>
          </a:p>
        </p:txBody>
      </p:sp>
      <p:pic>
        <p:nvPicPr>
          <p:cNvPr id="5" name="Picture 4" descr="Equations: Mu equals 194.7 and Sigma equals 32 divided by the square root of 10">
            <a:extLst>
              <a:ext uri="{FF2B5EF4-FFF2-40B4-BE49-F238E27FC236}">
                <a16:creationId xmlns:a16="http://schemas.microsoft.com/office/drawing/2014/main" id="{93E63C75-A8B4-2079-38ED-21E61C0C1B76}"/>
              </a:ext>
            </a:extLst>
          </p:cNvPr>
          <p:cNvPicPr>
            <a:picLocks noChangeAspect="1"/>
          </p:cNvPicPr>
          <p:nvPr/>
        </p:nvPicPr>
        <p:blipFill>
          <a:blip r:embed="rId2"/>
          <a:stretch>
            <a:fillRect/>
          </a:stretch>
        </p:blipFill>
        <p:spPr>
          <a:xfrm>
            <a:off x="3937800" y="3145791"/>
            <a:ext cx="1116000" cy="1158922"/>
          </a:xfrm>
          <a:prstGeom prst="rect">
            <a:avLst/>
          </a:prstGeom>
        </p:spPr>
      </p:pic>
      <p:sp>
        <p:nvSpPr>
          <p:cNvPr id="6" name="TextBox 5">
            <a:extLst>
              <a:ext uri="{FF2B5EF4-FFF2-40B4-BE49-F238E27FC236}">
                <a16:creationId xmlns:a16="http://schemas.microsoft.com/office/drawing/2014/main" id="{AC8E6F70-18CE-C401-D7B8-DDE73CD1E247}"/>
              </a:ext>
            </a:extLst>
          </p:cNvPr>
          <p:cNvSpPr txBox="1"/>
          <p:nvPr/>
        </p:nvSpPr>
        <p:spPr>
          <a:xfrm>
            <a:off x="457200" y="4343400"/>
            <a:ext cx="8077200" cy="1708160"/>
          </a:xfrm>
          <a:prstGeom prst="rect">
            <a:avLst/>
          </a:prstGeom>
          <a:noFill/>
        </p:spPr>
        <p:txBody>
          <a:bodyPr wrap="square">
            <a:spAutoFit/>
          </a:bodyPr>
          <a:lstStyle/>
          <a:p>
            <a:pPr>
              <a:defRPr sz="2800"/>
            </a:pPr>
            <a:r>
              <a:rPr lang="en-US" sz="2100" dirty="0"/>
              <a:t>Note that by solving for the probability in one step on the calculator, we eliminate the rounding error that is introduced when we first round the standard score to </a:t>
            </a:r>
            <a:r>
              <a:rPr lang="en-US" sz="2100" i="1" dirty="0"/>
              <a:t>z</a:t>
            </a:r>
            <a:r>
              <a:rPr lang="en-US" sz="2100" dirty="0"/>
              <a:t> </a:t>
            </a:r>
            <a:r>
              <a:rPr lang="en-US" sz="2100" dirty="0">
                <a:latin typeface="Calibri" panose="020F0502020204030204" pitchFamily="34" charset="0"/>
                <a:ea typeface="Calibri" panose="020F0502020204030204" pitchFamily="34" charset="0"/>
                <a:cs typeface="Calibri" panose="020F0502020204030204" pitchFamily="34" charset="0"/>
              </a:rPr>
              <a:t>≈</a:t>
            </a:r>
            <a:r>
              <a:rPr lang="en-US" sz="2100" dirty="0"/>
              <a:t> 0.52. Thus, the calculator gives the more accurate value of approximately </a:t>
            </a:r>
            <a:r>
              <a:rPr lang="en-US" sz="2100" dirty="0">
                <a:latin typeface="Cambria Math"/>
              </a:rPr>
              <a:t>0.3002</a:t>
            </a:r>
            <a:r>
              <a:rPr lang="en-US" sz="2100" dirty="0"/>
              <a:t>, for the probability when the one-step method is used.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pPr>
              <a:defRPr sz="3200"/>
            </a:pPr>
            <a:r>
              <a:rPr dirty="0"/>
              <a:t>Example 7.2.2: Finding the Probability that a Sample Mean Will Be Greater Than a Given Value</a:t>
            </a:r>
            <a:r>
              <a:rPr lang="en-US" baseline="-25000" dirty="0"/>
              <a:t>7</a:t>
            </a:r>
            <a:endParaRPr dirty="0"/>
          </a:p>
        </p:txBody>
      </p:sp>
      <p:pic>
        <p:nvPicPr>
          <p:cNvPr id="5" name="Content Placeholder 4" descr="A calculator screenshot shows normal cdf open parentheses 200, 1 times 10 to the power of 99, 194.7, 32 divided by square root of 10 close parentheses  equals .3002254197.">
            <a:extLst>
              <a:ext uri="{FF2B5EF4-FFF2-40B4-BE49-F238E27FC236}">
                <a16:creationId xmlns:a16="http://schemas.microsoft.com/office/drawing/2014/main" id="{9693F983-30B7-4B0F-A891-F76B2E06AA53}"/>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pPr>
              <a:defRPr sz="3200"/>
            </a:pPr>
            <a:r>
              <a:rPr dirty="0"/>
              <a:t>Example 7.2.2: Finding the Probability that a Sample Mean Will Be Greater Than a Given Value</a:t>
            </a:r>
            <a:r>
              <a:rPr lang="en-US" baseline="-25000" dirty="0"/>
              <a:t>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Hence, the probability would be reported as </a:t>
                </a:r>
                <a:r>
                  <a:rPr sz="2800">
                    <a:latin typeface="Cambria Math"/>
                  </a:rPr>
                  <a:t>0.3015</a:t>
                </a:r>
                <a:r>
                  <a:rPr sz="2800"/>
                  <a:t> if using tables or </a:t>
                </a:r>
                <a:r>
                  <a:rPr sz="2800">
                    <a:latin typeface="Cambria Math"/>
                  </a:rPr>
                  <a:t>0.3002</a:t>
                </a:r>
                <a:r>
                  <a:rPr sz="2800"/>
                  <a:t> if using the calculator. This means that the probability that a random group of </a:t>
                </a:r>
                <a:r>
                  <a:rPr sz="2800">
                    <a:latin typeface="Cambria Math"/>
                  </a:rPr>
                  <a:t>10</a:t>
                </a:r>
                <a:r>
                  <a:rPr sz="2800"/>
                  <a:t> men who enter the elevator will exceed the posted weight capacity is approximately </a:t>
                </a:r>
                <a14:m>
                  <m:oMath xmlns:m="http://schemas.openxmlformats.org/officeDocument/2006/math">
                    <m:r>
                      <a:rPr>
                        <a:latin typeface="Cambria Math" panose="02040503050406030204" pitchFamily="18" charset="0"/>
                      </a:rPr>
                      <m:t>30%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Memory</a:t>
            </a:r>
            <a:r>
              <a:rPr lang="en-US" dirty="0"/>
              <a:t> Booster</a:t>
            </a:r>
            <a:r>
              <a:rPr lang="en-US" baseline="-25000" dirty="0"/>
              <a:t>1</a:t>
            </a:r>
            <a:endParaRPr baseline="-25000" dirty="0"/>
          </a:p>
        </p:txBody>
      </p:sp>
      <p:sp>
        <p:nvSpPr>
          <p:cNvPr id="3" name="TextBox 2">
            <a:extLst>
              <a:ext uri="{FF2B5EF4-FFF2-40B4-BE49-F238E27FC236}">
                <a16:creationId xmlns:a16="http://schemas.microsoft.com/office/drawing/2014/main" id="{96D1E742-760D-411B-897B-7C1A8F51E2D6}"/>
              </a:ext>
            </a:extLst>
          </p:cNvPr>
          <p:cNvSpPr txBox="1"/>
          <p:nvPr/>
        </p:nvSpPr>
        <p:spPr>
          <a:xfrm>
            <a:off x="533400" y="1180981"/>
            <a:ext cx="8229600" cy="800219"/>
          </a:xfrm>
          <a:prstGeom prst="rect">
            <a:avLst/>
          </a:prstGeom>
          <a:noFill/>
        </p:spPr>
        <p:txBody>
          <a:bodyPr wrap="square" rtlCol="0">
            <a:spAutoFit/>
          </a:bodyPr>
          <a:lstStyle/>
          <a:p>
            <a:r>
              <a:rPr lang="en-US" sz="2800" dirty="0"/>
              <a:t>"Differs by less": between</a:t>
            </a:r>
          </a:p>
          <a:p>
            <a:endParaRPr lang="en-US" dirty="0"/>
          </a:p>
        </p:txBody>
      </p:sp>
      <p:pic>
        <p:nvPicPr>
          <p:cNvPr id="5" name="Content Placeholder 4" descr="A standard normal distribution with minus z, zero and z labeled on the horizontal axis. The area under the curve and between the positive and negative &#10;z-scores is shaded.">
            <a:extLst>
              <a:ext uri="{FF2B5EF4-FFF2-40B4-BE49-F238E27FC236}">
                <a16:creationId xmlns:a16="http://schemas.microsoft.com/office/drawing/2014/main" id="{C72E081A-2E35-4F62-B451-DAD07A6FE4ED}"/>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81200"/>
            <a:ext cx="4953000" cy="30956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Memory Booster</a:t>
            </a:r>
            <a:r>
              <a:rPr lang="en-US" baseline="-25000" dirty="0"/>
              <a:t>2</a:t>
            </a:r>
            <a:endParaRPr dirty="0"/>
          </a:p>
        </p:txBody>
      </p:sp>
      <p:sp>
        <p:nvSpPr>
          <p:cNvPr id="3" name="TextBox 2">
            <a:extLst>
              <a:ext uri="{FF2B5EF4-FFF2-40B4-BE49-F238E27FC236}">
                <a16:creationId xmlns:a16="http://schemas.microsoft.com/office/drawing/2014/main" id="{B2B53A5F-98D4-48B2-BF47-8C07693F6769}"/>
              </a:ext>
            </a:extLst>
          </p:cNvPr>
          <p:cNvSpPr txBox="1"/>
          <p:nvPr/>
        </p:nvSpPr>
        <p:spPr>
          <a:xfrm>
            <a:off x="457200" y="1066800"/>
            <a:ext cx="8229600" cy="523220"/>
          </a:xfrm>
          <a:prstGeom prst="rect">
            <a:avLst/>
          </a:prstGeom>
          <a:noFill/>
        </p:spPr>
        <p:txBody>
          <a:bodyPr wrap="square" rtlCol="0">
            <a:spAutoFit/>
          </a:bodyPr>
          <a:lstStyle/>
          <a:p>
            <a:r>
              <a:rPr lang="en-US" sz="2800" dirty="0"/>
              <a:t>"Differs by more": two tails</a:t>
            </a:r>
          </a:p>
        </p:txBody>
      </p:sp>
      <p:pic>
        <p:nvPicPr>
          <p:cNvPr id="5" name="Content Placeholder 4" descr="A standard normal distribution with minus z, zero and z labeled on the horizontal axis. Both the area under the curve and to the left of the negative z-score is shaded and the area under the curve and to the right of the positive z-score is shaded.">
            <a:extLst>
              <a:ext uri="{FF2B5EF4-FFF2-40B4-BE49-F238E27FC236}">
                <a16:creationId xmlns:a16="http://schemas.microsoft.com/office/drawing/2014/main" id="{3649D93D-626F-4159-8100-B65B08DFDF2F}"/>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75644"/>
            <a:ext cx="4953000" cy="30956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sz="2400" dirty="0"/>
              <a:t>Example 7.2.3: Finding the Probability that a Sample Mean Will Differ from the Population Mean by Less Than a Given Amount</a:t>
            </a:r>
            <a:r>
              <a:rPr lang="en-US" sz="2400" baseline="-25000" dirty="0"/>
              <a:t>1</a:t>
            </a:r>
            <a:endParaRPr sz="2400"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prices of athletic shoes have a mean of </a:t>
                </a:r>
                <a14:m>
                  <m:oMath xmlns:m="http://schemas.openxmlformats.org/officeDocument/2006/math">
                    <m:r>
                      <a:rPr>
                        <a:latin typeface="Cambria Math" panose="02040503050406030204" pitchFamily="18" charset="0"/>
                      </a:rPr>
                      <m:t>$</m:t>
                    </m:r>
                    <m:r>
                      <a:rPr>
                        <a:latin typeface="Cambria Math" panose="02040503050406030204" pitchFamily="18" charset="0"/>
                      </a:rPr>
                      <m:t>75</m:t>
                    </m:r>
                    <m:r>
                      <a:rPr>
                        <a:latin typeface="Cambria Math" panose="02040503050406030204" pitchFamily="18" charset="0"/>
                      </a:rPr>
                      <m:t>.</m:t>
                    </m:r>
                    <m:r>
                      <a:rPr>
                        <a:latin typeface="Cambria Math" panose="02040503050406030204" pitchFamily="18" charset="0"/>
                      </a:rPr>
                      <m:t>15</m:t>
                    </m:r>
                  </m:oMath>
                </a14:m>
                <a:r>
                  <a:rPr sz="2800"/>
                  <a:t> and a standard deviation of </a:t>
                </a:r>
                <a14:m>
                  <m:oMath xmlns:m="http://schemas.openxmlformats.org/officeDocument/2006/math">
                    <m:r>
                      <a:rPr>
                        <a:latin typeface="Cambria Math" panose="02040503050406030204" pitchFamily="18" charset="0"/>
                      </a:rPr>
                      <m:t>$</m:t>
                    </m:r>
                    <m:r>
                      <a:rPr>
                        <a:latin typeface="Cambria Math" panose="02040503050406030204" pitchFamily="18" charset="0"/>
                      </a:rPr>
                      <m:t>17</m:t>
                    </m:r>
                    <m:r>
                      <a:rPr>
                        <a:latin typeface="Cambria Math" panose="02040503050406030204" pitchFamily="18" charset="0"/>
                      </a:rPr>
                      <m:t>.</m:t>
                    </m:r>
                    <m:r>
                      <a:rPr>
                        <a:latin typeface="Cambria Math" panose="02040503050406030204" pitchFamily="18" charset="0"/>
                      </a:rPr>
                      <m:t>89</m:t>
                    </m:r>
                  </m:oMath>
                </a14:m>
                <a:r>
                  <a:rPr sz="2800"/>
                  <a:t>. What is the probability that the mean price of a random sample of </a:t>
                </a:r>
                <a:r>
                  <a:rPr sz="2800">
                    <a:latin typeface="Cambria Math"/>
                  </a:rPr>
                  <a:t>50</a:t>
                </a:r>
                <a:r>
                  <a:rPr sz="2800"/>
                  <a:t> pairs of athletic shoes will differ from the population mean by less than </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7.2.3: Finding the Probability that a Sample Mean Will Differ from the Population Mean by Less Than a Given Amount</a:t>
            </a:r>
            <a:r>
              <a:rPr lang="en-US" sz="2400" baseline="-25000" dirty="0"/>
              <a:t>2</a:t>
            </a:r>
            <a:endParaRPr sz="24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By subtracting </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00</m:t>
                    </m:r>
                  </m:oMath>
                </a14:m>
                <a:r>
                  <a:rPr sz="2800" dirty="0"/>
                  <a:t> from and adding </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00</m:t>
                    </m:r>
                  </m:oMath>
                </a14:m>
                <a:r>
                  <a:rPr sz="2800" dirty="0"/>
                  <a:t> to the population mean, we find that the area under the normal curve in which we are interested is </a:t>
                </a:r>
                <a:r>
                  <a:rPr sz="2800" b="1" dirty="0"/>
                  <a:t>between</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70</m:t>
                    </m:r>
                    <m:r>
                      <a:rPr>
                        <a:latin typeface="Cambria Math" panose="02040503050406030204" pitchFamily="18" charset="0"/>
                      </a:rPr>
                      <m:t>.</m:t>
                    </m:r>
                    <m:r>
                      <a:rPr>
                        <a:latin typeface="Cambria Math" panose="02040503050406030204" pitchFamily="18" charset="0"/>
                      </a:rPr>
                      <m:t>15</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80</m:t>
                    </m:r>
                    <m:r>
                      <a:rPr>
                        <a:latin typeface="Cambria Math" panose="02040503050406030204" pitchFamily="18" charset="0"/>
                      </a:rPr>
                      <m:t>.</m:t>
                    </m:r>
                    <m:r>
                      <a:rPr>
                        <a:latin typeface="Cambria Math" panose="02040503050406030204" pitchFamily="18" charset="0"/>
                      </a:rPr>
                      <m:t>15</m:t>
                    </m:r>
                  </m:oMath>
                </a14:m>
                <a:r>
                  <a:rPr sz="2800" dirty="0"/>
                  <a:t>, i.e., we wish to calculate </a:t>
                </a:r>
                <a:br>
                  <a:rPr lang="en-US" sz="2800" dirty="0"/>
                </a:b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descr="P of 70.15 less than x bar less than 80.15.">
            <a:extLst>
              <a:ext uri="{FF2B5EF4-FFF2-40B4-BE49-F238E27FC236}">
                <a16:creationId xmlns:a16="http://schemas.microsoft.com/office/drawing/2014/main" id="{C1172859-715C-A994-3558-A07285638DE6}"/>
              </a:ext>
            </a:extLst>
          </p:cNvPr>
          <p:cNvPicPr>
            <a:picLocks noChangeAspect="1"/>
          </p:cNvPicPr>
          <p:nvPr/>
        </p:nvPicPr>
        <p:blipFill>
          <a:blip r:embed="rId3"/>
          <a:stretch>
            <a:fillRect/>
          </a:stretch>
        </p:blipFill>
        <p:spPr>
          <a:xfrm>
            <a:off x="476250" y="3352799"/>
            <a:ext cx="2988000" cy="49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7.2.3: Finding the Probability that a Sample Mean Will Differ from the Population Mean by Less Than a Given Amount</a:t>
            </a:r>
            <a:r>
              <a:rPr lang="en-US" sz="2400" baseline="-25000" dirty="0"/>
              <a:t>3</a:t>
            </a:r>
            <a:endParaRPr sz="2400" dirty="0"/>
          </a:p>
        </p:txBody>
      </p:sp>
      <p:pic>
        <p:nvPicPr>
          <p:cNvPr id="5" name="Content Placeholder 4" descr="A normal distribution curve with a horizontal axis labeled  x bar and a mean of 75.15. The value 70.15 is marked to the left of the mean and the value 80.15 is marked to the right of the mean. The area in between 70.15 and 80.15 is shaded.">
            <a:extLst>
              <a:ext uri="{FF2B5EF4-FFF2-40B4-BE49-F238E27FC236}">
                <a16:creationId xmlns:a16="http://schemas.microsoft.com/office/drawing/2014/main" id="{9583D72C-7FF8-4280-A807-3EA96FB7593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3204" y="1959769"/>
            <a:ext cx="4953000" cy="30956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7.2.3: Finding the Probability that a Sample Mean Will Differ from the Population Mean by Less Than a Given Amount</a:t>
            </a:r>
            <a:r>
              <a:rPr lang="en-US" sz="2400" baseline="-25000" dirty="0"/>
              <a:t>4</a:t>
            </a:r>
            <a:endParaRPr sz="2400" dirty="0"/>
          </a:p>
        </p:txBody>
      </p:sp>
      <p:sp>
        <p:nvSpPr>
          <p:cNvPr id="3" name="Text Placeholder 2"/>
          <p:cNvSpPr>
            <a:spLocks noGrp="1"/>
          </p:cNvSpPr>
          <p:nvPr>
            <p:ph type="body" sz="quarter" idx="10"/>
          </p:nvPr>
        </p:nvSpPr>
        <p:spPr>
          <a:xfrm>
            <a:off x="457200" y="1029287"/>
            <a:ext cx="8229600" cy="5219113"/>
          </a:xfrm>
        </p:spPr>
        <p:txBody>
          <a:bodyPr>
            <a:noAutofit/>
          </a:bodyPr>
          <a:lstStyle/>
          <a:p>
            <a:pPr>
              <a:defRPr b="1"/>
            </a:pPr>
            <a:r>
              <a:rPr sz="1900" dirty="0"/>
              <a:t>Tables:</a:t>
            </a:r>
          </a:p>
          <a:p>
            <a:pPr>
              <a:defRPr sz="2800"/>
            </a:pPr>
            <a:r>
              <a:rPr sz="1900" dirty="0"/>
              <a:t>We begin by converting the end points of the shaded region to </a:t>
            </a:r>
            <a:r>
              <a:rPr lang="en-US" sz="1900" i="1" dirty="0"/>
              <a:t>z</a:t>
            </a:r>
            <a:r>
              <a:rPr sz="1900" dirty="0"/>
              <a:t>-scores. Since the distance between each of the endpoints of interest and the population mean is </a:t>
            </a:r>
            <a:r>
              <a:rPr sz="1900" dirty="0">
                <a:latin typeface="Cambria Math"/>
              </a:rPr>
              <a:t>5.00</a:t>
            </a:r>
            <a:r>
              <a:rPr sz="1900" dirty="0"/>
              <a:t>, we do not need to find two distinct </a:t>
            </a:r>
            <a:r>
              <a:rPr lang="en-US" sz="1900" i="1" dirty="0"/>
              <a:t>z</a:t>
            </a:r>
            <a:r>
              <a:rPr sz="1900" dirty="0"/>
              <a:t>-scores. They will both have the same absolute value, but one </a:t>
            </a:r>
            <a:r>
              <a:rPr lang="en-US" sz="1900" i="1" dirty="0"/>
              <a:t>z</a:t>
            </a:r>
            <a:r>
              <a:rPr sz="1900" dirty="0"/>
              <a:t>-score will be positive and the other negative. To calculate the positive </a:t>
            </a:r>
            <a:r>
              <a:rPr lang="en-US" sz="1900" i="1" dirty="0"/>
              <a:t>z</a:t>
            </a:r>
            <a:r>
              <a:rPr sz="1900" dirty="0"/>
              <a:t>-score, the positive difference allowed from the population mean is substituted into the numerator of the </a:t>
            </a:r>
            <a:r>
              <a:rPr lang="en-US" sz="1900" i="1" dirty="0"/>
              <a:t>z</a:t>
            </a:r>
            <a:r>
              <a:rPr sz="1900" dirty="0"/>
              <a:t>-score formula, as shown below.</a:t>
            </a:r>
          </a:p>
          <a:p>
            <a:br>
              <a:rPr sz="1900" dirty="0">
                <a:latin typeface="Cambria Math" panose="02040503050406030204" pitchFamily="18" charset="0"/>
              </a:rPr>
            </a:br>
            <a:endParaRPr sz="1900" dirty="0"/>
          </a:p>
        </p:txBody>
      </p:sp>
      <p:pic>
        <p:nvPicPr>
          <p:cNvPr id="5" name="Picture 4" descr="Equation: Z equals the quantity X-bar minus mu, whole divided by the open fraction sigma divided by the square root of n close fraction. This is equal to 5.00 divided by the open fraction 17.89 divided by the square root of 50 close fraction, which is approximately 1.98.">
            <a:extLst>
              <a:ext uri="{FF2B5EF4-FFF2-40B4-BE49-F238E27FC236}">
                <a16:creationId xmlns:a16="http://schemas.microsoft.com/office/drawing/2014/main" id="{87B0F580-557E-DEDC-4E1A-A24ECC50CD00}"/>
              </a:ext>
            </a:extLst>
          </p:cNvPr>
          <p:cNvPicPr>
            <a:picLocks noChangeAspect="1"/>
          </p:cNvPicPr>
          <p:nvPr/>
        </p:nvPicPr>
        <p:blipFill>
          <a:blip r:embed="rId2"/>
          <a:stretch>
            <a:fillRect/>
          </a:stretch>
        </p:blipFill>
        <p:spPr>
          <a:xfrm>
            <a:off x="3564000" y="3200936"/>
            <a:ext cx="2016000" cy="2161639"/>
          </a:xfrm>
          <a:prstGeom prst="rect">
            <a:avLst/>
          </a:prstGeom>
        </p:spPr>
      </p:pic>
      <p:sp>
        <p:nvSpPr>
          <p:cNvPr id="6" name="TextBox 5">
            <a:extLst>
              <a:ext uri="{FF2B5EF4-FFF2-40B4-BE49-F238E27FC236}">
                <a16:creationId xmlns:a16="http://schemas.microsoft.com/office/drawing/2014/main" id="{E33306E9-26A5-A2EF-7D98-6CE9B763862D}"/>
              </a:ext>
            </a:extLst>
          </p:cNvPr>
          <p:cNvSpPr txBox="1"/>
          <p:nvPr/>
        </p:nvSpPr>
        <p:spPr>
          <a:xfrm>
            <a:off x="457200" y="5362575"/>
            <a:ext cx="8229600" cy="677108"/>
          </a:xfrm>
          <a:prstGeom prst="rect">
            <a:avLst/>
          </a:prstGeom>
          <a:noFill/>
        </p:spPr>
        <p:txBody>
          <a:bodyPr wrap="square">
            <a:spAutoFit/>
          </a:bodyPr>
          <a:lstStyle/>
          <a:p>
            <a:pPr>
              <a:defRPr sz="2800"/>
            </a:pPr>
            <a:r>
              <a:rPr lang="en-IN" sz="1800" dirty="0"/>
              <a:t>Thus, we need to find the area between the two </a:t>
            </a:r>
            <a:r>
              <a:rPr lang="en-IN" sz="1800" i="1" dirty="0"/>
              <a:t>z</a:t>
            </a:r>
            <a:r>
              <a:rPr lang="en-IN" sz="1800" dirty="0"/>
              <a:t>-scores, </a:t>
            </a:r>
            <a:r>
              <a:rPr lang="en-IN" sz="1800" i="1" dirty="0"/>
              <a:t>z</a:t>
            </a:r>
            <a:r>
              <a:rPr lang="en-IN" sz="2000" dirty="0">
                <a:latin typeface="Calibri" panose="020F0502020204030204" pitchFamily="34" charset="0"/>
                <a:ea typeface="Calibri" panose="020F0502020204030204" pitchFamily="34" charset="0"/>
                <a:cs typeface="Calibri" panose="020F0502020204030204" pitchFamily="34" charset="0"/>
              </a:rPr>
              <a:t>₁</a:t>
            </a:r>
            <a:r>
              <a:rPr lang="en-IN" sz="1800" dirty="0"/>
              <a:t>= </a:t>
            </a:r>
            <a:r>
              <a:rPr lang="en-IN" sz="1800" dirty="0">
                <a:latin typeface="Calibri" panose="020F0502020204030204" pitchFamily="34" charset="0"/>
                <a:ea typeface="Calibri" panose="020F0502020204030204" pitchFamily="34" charset="0"/>
                <a:cs typeface="Calibri" panose="020F0502020204030204" pitchFamily="34" charset="0"/>
              </a:rPr>
              <a:t>−</a:t>
            </a:r>
            <a:r>
              <a:rPr lang="en-IN" sz="1800" dirty="0"/>
              <a:t>1.98</a:t>
            </a:r>
            <a:r>
              <a:rPr lang="ar-AE" sz="1800" dirty="0"/>
              <a:t> </a:t>
            </a:r>
            <a:r>
              <a:rPr lang="en-IN" sz="1800" dirty="0"/>
              <a:t>and </a:t>
            </a:r>
            <a:r>
              <a:rPr lang="en-IN" sz="1800" i="1" dirty="0"/>
              <a:t>z</a:t>
            </a:r>
            <a:r>
              <a:rPr lang="en-IN" sz="2000" dirty="0">
                <a:latin typeface="Calibri" panose="020F0502020204030204" pitchFamily="34" charset="0"/>
                <a:ea typeface="Calibri" panose="020F0502020204030204" pitchFamily="34" charset="0"/>
                <a:cs typeface="Calibri" panose="020F0502020204030204" pitchFamily="34" charset="0"/>
              </a:rPr>
              <a:t>₂</a:t>
            </a:r>
            <a:r>
              <a:rPr lang="en-IN" sz="1800" dirty="0"/>
              <a:t>= 1.98.</a:t>
            </a:r>
            <a:r>
              <a:rPr lang="ar-AE" sz="1800" dirty="0"/>
              <a:t> </a:t>
            </a:r>
            <a:r>
              <a:rPr lang="en-US" sz="1800" dirty="0"/>
              <a:t>Using</a:t>
            </a:r>
            <a:r>
              <a:rPr lang="en-IN" sz="1800" dirty="0"/>
              <a:t> the normal distribution tables, the area is found to be </a:t>
            </a:r>
            <a:r>
              <a:rPr lang="en-IN" sz="1800" dirty="0">
                <a:latin typeface="Cambria Math"/>
              </a:rPr>
              <a:t>0.9522</a:t>
            </a:r>
            <a:r>
              <a:rPr lang="en-IN" sz="18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7.2.1: Finding the Probability that a Sample Mean Will Be Less Than a Given Value</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According to the Centers for Disease Control and Prevention (CDC), the mean total cholesterol level for persons </a:t>
                </a:r>
                <a:r>
                  <a:rPr sz="2800" dirty="0">
                    <a:latin typeface="Cambria Math"/>
                  </a:rPr>
                  <a:t>20</a:t>
                </a:r>
                <a:r>
                  <a:rPr sz="2800" dirty="0"/>
                  <a:t> years of age and older in the United States from 2007–2010 was </a:t>
                </a:r>
                <a14:m>
                  <m:oMath xmlns:m="http://schemas.openxmlformats.org/officeDocument/2006/math">
                    <m:r>
                      <a:rPr>
                        <a:latin typeface="Cambria Math" panose="02040503050406030204" pitchFamily="18" charset="0"/>
                      </a:rPr>
                      <m:t>197</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a:t>
                </a:r>
              </a:p>
              <a:p>
                <a:pPr marL="447675" indent="-447675">
                  <a:defRPr sz="2800"/>
                </a:pPr>
                <a:r>
                  <a:rPr lang="en-US" dirty="0"/>
                  <a:t>a.	</a:t>
                </a:r>
                <a:r>
                  <a:rPr dirty="0"/>
                  <a:t>​</a:t>
                </a:r>
                <a:r>
                  <a:rPr sz="2800" dirty="0"/>
                  <a:t>What is the probability that a randomly selected adult from the population will have a total cholesterol level less than </a:t>
                </a:r>
                <a14:m>
                  <m:oMath xmlns:m="http://schemas.openxmlformats.org/officeDocument/2006/math">
                    <m:r>
                      <a:rPr>
                        <a:latin typeface="Cambria Math" panose="02040503050406030204" pitchFamily="18" charset="0"/>
                      </a:rPr>
                      <m:t>183</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 Use a standard deviation of </a:t>
                </a:r>
                <a14:m>
                  <m:oMath xmlns:m="http://schemas.openxmlformats.org/officeDocument/2006/math">
                    <m:r>
                      <a:rPr>
                        <a:latin typeface="Cambria Math" panose="02040503050406030204" pitchFamily="18" charset="0"/>
                      </a:rPr>
                      <m:t>35</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 and assume that the cholesterol levels for the population are normally distributed.</a:t>
                </a:r>
              </a:p>
              <a:p>
                <a:pPr marL="447675" indent="-447675">
                  <a:defRPr sz="2800"/>
                </a:pPr>
                <a:r>
                  <a:rPr lang="en-US" dirty="0"/>
                  <a:t>b.	</a:t>
                </a:r>
                <a:r>
                  <a:rPr dirty="0"/>
                  <a:t>​</a:t>
                </a:r>
                <a:r>
                  <a:rPr sz="2800" dirty="0"/>
                  <a:t>What is the probability that a randomly selected sample of </a:t>
                </a:r>
                <a:r>
                  <a:rPr sz="2800" dirty="0">
                    <a:latin typeface="Cambria Math"/>
                  </a:rPr>
                  <a:t>150</a:t>
                </a:r>
                <a:r>
                  <a:rPr sz="2800" dirty="0"/>
                  <a:t> adults from the population will have a mean total cholesterol level of less than </a:t>
                </a:r>
                <a14:m>
                  <m:oMath xmlns:m="http://schemas.openxmlformats.org/officeDocument/2006/math">
                    <m:r>
                      <a:rPr>
                        <a:latin typeface="Cambria Math" panose="02040503050406030204" pitchFamily="18" charset="0"/>
                      </a:rPr>
                      <m:t>183</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 Use a standard deviation of </a:t>
                </a:r>
                <a14:m>
                  <m:oMath xmlns:m="http://schemas.openxmlformats.org/officeDocument/2006/math">
                    <m:r>
                      <a:rPr>
                        <a:latin typeface="Cambria Math" panose="02040503050406030204" pitchFamily="18" charset="0"/>
                      </a:rPr>
                      <m:t>35</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a:t>
                </a:r>
              </a:p>
              <a:p>
                <a:r>
                  <a:rPr sz="1900" b="1" dirty="0"/>
                  <a:t>Source:</a:t>
                </a:r>
                <a:r>
                  <a:rPr sz="1900" dirty="0"/>
                  <a:t> Centers for Disease Control and Prevention. "</a:t>
                </a:r>
                <a:r>
                  <a:rPr sz="1900" dirty="0" err="1"/>
                  <a:t>FastStats</a:t>
                </a:r>
                <a:r>
                  <a:rPr sz="1900" dirty="0"/>
                  <a:t> - Cholesterol." National Center for Health Statistics. 16 May 2012. </a:t>
                </a:r>
                <a:r>
                  <a:rPr sz="1900" b="1" dirty="0"/>
                  <a:t>http://www.cdc.gov/nchs/fastats/cholest.htm</a:t>
                </a:r>
                <a:r>
                  <a:rPr sz="1900" dirty="0"/>
                  <a:t> (6 July 2012).</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48"/>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7.2.3: Finding the Probability that a Sample Mean Will Differ from the Population Mean by Less Than a Given Amount</a:t>
            </a:r>
            <a:r>
              <a:rPr lang="en-US" sz="2400" baseline="-25000" dirty="0"/>
              <a:t>5</a:t>
            </a:r>
            <a:endParaRPr sz="2400" dirty="0"/>
          </a:p>
        </p:txBody>
      </p:sp>
      <p:sp>
        <p:nvSpPr>
          <p:cNvPr id="3" name="Text Placeholder 2"/>
          <p:cNvSpPr>
            <a:spLocks noGrp="1"/>
          </p:cNvSpPr>
          <p:nvPr>
            <p:ph type="body" sz="quarter" idx="10"/>
          </p:nvPr>
        </p:nvSpPr>
        <p:spPr/>
        <p:txBody>
          <a:bodyPr>
            <a:normAutofit/>
          </a:bodyPr>
          <a:lstStyle/>
          <a:p>
            <a:pPr>
              <a:defRPr b="1"/>
            </a:pPr>
            <a:r>
              <a:rPr sz="2400" dirty="0"/>
              <a:t>TI 83/84 Plus:</a:t>
            </a:r>
          </a:p>
          <a:p>
            <a:r>
              <a:rPr sz="2400" dirty="0"/>
              <a:t>To find the area under the curve between two values using the calculator, go to the </a:t>
            </a:r>
            <a:r>
              <a:rPr sz="2400" b="1" dirty="0"/>
              <a:t>DIST</a:t>
            </a:r>
            <a:r>
              <a:rPr sz="2400" dirty="0"/>
              <a:t> menu and compute </a:t>
            </a:r>
            <a:r>
              <a:rPr sz="2400" b="1" dirty="0"/>
              <a:t>normal</a:t>
            </a:r>
            <a:r>
              <a:rPr lang="en-US" sz="1000" b="1" dirty="0"/>
              <a:t> </a:t>
            </a:r>
            <a:r>
              <a:rPr sz="2400" b="1" dirty="0" err="1"/>
              <a:t>cdf</a:t>
            </a:r>
            <a:r>
              <a:rPr sz="2400" b="1" dirty="0"/>
              <a:t>(lower bound, upper bound, </a:t>
            </a:r>
            <a:r>
              <a:rPr sz="2400" b="1" i="1" dirty="0"/>
              <a:t>μ</a:t>
            </a:r>
            <a:r>
              <a:rPr sz="2400" b="1" dirty="0"/>
              <a:t>, </a:t>
            </a:r>
            <a:r>
              <a:rPr sz="2400" b="1" i="1" dirty="0"/>
              <a:t>σ</a:t>
            </a:r>
            <a:r>
              <a:rPr sz="2400" b="1" dirty="0"/>
              <a:t>)</a:t>
            </a:r>
            <a:r>
              <a:rPr sz="2400" dirty="0"/>
              <a:t> using the following values.</a:t>
            </a:r>
          </a:p>
          <a:p>
            <a:r>
              <a:rPr sz="2400" i="1" dirty="0"/>
              <a:t>lower bound</a:t>
            </a:r>
            <a:r>
              <a:rPr sz="2400" dirty="0"/>
              <a:t>: </a:t>
            </a:r>
            <a:r>
              <a:rPr sz="2400" dirty="0">
                <a:latin typeface="Cambria Math"/>
              </a:rPr>
              <a:t>70.15</a:t>
            </a:r>
          </a:p>
          <a:p>
            <a:r>
              <a:rPr sz="2400" i="1" dirty="0"/>
              <a:t>upper bound</a:t>
            </a:r>
            <a:r>
              <a:rPr sz="2400" dirty="0"/>
              <a:t>: </a:t>
            </a:r>
            <a:r>
              <a:rPr sz="2400" dirty="0">
                <a:latin typeface="Cambria Math"/>
              </a:rPr>
              <a:t>80.15</a:t>
            </a:r>
          </a:p>
          <a:p>
            <a:endParaRPr sz="2400" dirty="0">
              <a:latin typeface="Cambria Math"/>
            </a:endParaRPr>
          </a:p>
        </p:txBody>
      </p:sp>
      <p:pic>
        <p:nvPicPr>
          <p:cNvPr id="5" name="Picture 4" descr="Equations: Mu equals 75.15 and Sigma equals 17.89 divided by the square root of 50.">
            <a:extLst>
              <a:ext uri="{FF2B5EF4-FFF2-40B4-BE49-F238E27FC236}">
                <a16:creationId xmlns:a16="http://schemas.microsoft.com/office/drawing/2014/main" id="{B01BD024-9FF7-3731-71FB-0C11DC914D88}"/>
              </a:ext>
            </a:extLst>
          </p:cNvPr>
          <p:cNvPicPr>
            <a:picLocks noChangeAspect="1"/>
          </p:cNvPicPr>
          <p:nvPr/>
        </p:nvPicPr>
        <p:blipFill>
          <a:blip r:embed="rId2"/>
          <a:stretch>
            <a:fillRect/>
          </a:stretch>
        </p:blipFill>
        <p:spPr>
          <a:xfrm>
            <a:off x="3657600" y="3619508"/>
            <a:ext cx="1314450" cy="1285875"/>
          </a:xfrm>
          <a:prstGeom prst="rect">
            <a:avLst/>
          </a:prstGeom>
        </p:spPr>
      </p:pic>
      <p:sp>
        <p:nvSpPr>
          <p:cNvPr id="6" name="TextBox 5">
            <a:extLst>
              <a:ext uri="{FF2B5EF4-FFF2-40B4-BE49-F238E27FC236}">
                <a16:creationId xmlns:a16="http://schemas.microsoft.com/office/drawing/2014/main" id="{ED8EAFF6-EE8F-A972-4DF1-69FFDBE8F3E5}"/>
              </a:ext>
            </a:extLst>
          </p:cNvPr>
          <p:cNvSpPr txBox="1"/>
          <p:nvPr/>
        </p:nvSpPr>
        <p:spPr>
          <a:xfrm>
            <a:off x="457200" y="4905383"/>
            <a:ext cx="8229600" cy="830997"/>
          </a:xfrm>
          <a:prstGeom prst="rect">
            <a:avLst/>
          </a:prstGeom>
          <a:noFill/>
        </p:spPr>
        <p:txBody>
          <a:bodyPr wrap="square">
            <a:spAutoFit/>
          </a:bodyPr>
          <a:lstStyle/>
          <a:p>
            <a:r>
              <a:rPr lang="en-US" sz="2400" dirty="0"/>
              <a:t>The calculator gives the more accurate value of approximately </a:t>
            </a:r>
            <a:r>
              <a:rPr lang="en-US" sz="2400" dirty="0">
                <a:latin typeface="Cambria Math"/>
              </a:rPr>
              <a:t>0.9519</a:t>
            </a:r>
            <a:r>
              <a:rPr lang="en-US" sz="2400" dirty="0"/>
              <a:t> for the probability when this method is used.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000" dirty="0"/>
              <a:t>Example 7.2.3: Finding the Probability that a Sample Mean Will Differ from the Population Mean by Less Than a Given Amount</a:t>
            </a:r>
            <a:r>
              <a:rPr lang="en-US" sz="2000" baseline="-25000" dirty="0"/>
              <a:t>6</a:t>
            </a:r>
            <a:endParaRPr sz="2000" dirty="0"/>
          </a:p>
        </p:txBody>
      </p:sp>
      <p:pic>
        <p:nvPicPr>
          <p:cNvPr id="5" name="Content Placeholder 4" descr="A calculator screenshot shows the result obtained for a probability. The first line reads, “normal cdf(70.15, 80.15, 75.15, 17.89 divided by square root of (50)).” The second line reads, “.9518751044.”">
            <a:extLst>
              <a:ext uri="{FF2B5EF4-FFF2-40B4-BE49-F238E27FC236}">
                <a16:creationId xmlns:a16="http://schemas.microsoft.com/office/drawing/2014/main" id="{D9A633B6-8B20-4037-BDF1-A563F4BE0BD5}"/>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05000"/>
            <a:ext cx="4571622" cy="30477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000" dirty="0"/>
              <a:t>Example 7.2.3: Finding the Probability that a Sample Mean Will Differ from the Population Mean by Less Than a Given Amount</a:t>
            </a:r>
            <a:r>
              <a:rPr lang="en-US" sz="2000" baseline="-25000" dirty="0"/>
              <a:t>7</a:t>
            </a:r>
            <a:endParaRPr sz="2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Hence, the probability would be reported as </a:t>
                </a:r>
                <a:r>
                  <a:rPr sz="2800">
                    <a:latin typeface="Cambria Math"/>
                  </a:rPr>
                  <a:t>0.9522</a:t>
                </a:r>
                <a:r>
                  <a:rPr sz="2800"/>
                  <a:t> if suing tables or </a:t>
                </a:r>
                <a:r>
                  <a:rPr sz="2800">
                    <a:latin typeface="Cambria Math"/>
                  </a:rPr>
                  <a:t>0.9519</a:t>
                </a:r>
                <a:r>
                  <a:rPr sz="2800"/>
                  <a:t> if using the calculator. This means that the probability of a random sample of </a:t>
                </a:r>
                <a:r>
                  <a:rPr sz="2800">
                    <a:latin typeface="Cambria Math"/>
                  </a:rPr>
                  <a:t>50</a:t>
                </a:r>
                <a:r>
                  <a:rPr sz="2800"/>
                  <a:t> pairs of athletic shoes having a mean price that </a:t>
                </a:r>
                <a:r>
                  <a:rPr sz="2800" b="1"/>
                  <a:t>differs</a:t>
                </a:r>
                <a:r>
                  <a:rPr sz="2800"/>
                  <a:t> from the population mean </a:t>
                </a:r>
                <a:r>
                  <a:rPr sz="2800" b="1"/>
                  <a:t>by less than</a:t>
                </a:r>
                <a:r>
                  <a:rPr sz="2800"/>
                  <a:t> </a:t>
                </a:r>
                <a14:m>
                  <m:oMath xmlns:m="http://schemas.openxmlformats.org/officeDocument/2006/math">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00</m:t>
                    </m:r>
                  </m:oMath>
                </a14:m>
                <a:r>
                  <a:rPr sz="2800"/>
                  <a:t> is approximately </a:t>
                </a:r>
                <a14:m>
                  <m:oMath xmlns:m="http://schemas.openxmlformats.org/officeDocument/2006/math">
                    <m:r>
                      <a:rPr>
                        <a:latin typeface="Cambria Math" panose="02040503050406030204" pitchFamily="18" charset="0"/>
                      </a:rPr>
                      <m:t>95</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r>
              <a:rPr sz="2400" dirty="0"/>
              <a:t>Example 7.2.4: Finding the Probability that a Sample Mean Will Differ from the Population Mean by More Than a Given Amount</a:t>
            </a:r>
            <a:r>
              <a:rPr lang="en-US" sz="2400" baseline="-25000" dirty="0"/>
              <a:t>1</a:t>
            </a:r>
            <a:endParaRPr sz="2400"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At a local hardware manufacturing plant, the screws being manufactured have a mean length of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625</m:t>
                    </m:r>
                    <m:r>
                      <m:rPr>
                        <m:nor/>
                      </m:rPr>
                      <a:rPr/>
                      <m:t> </m:t>
                    </m:r>
                    <m:r>
                      <m:rPr>
                        <m:sty m:val="p"/>
                      </m:rPr>
                      <a:rPr>
                        <a:latin typeface="Cambria Math" panose="02040503050406030204" pitchFamily="18" charset="0"/>
                      </a:rPr>
                      <m:t>inches</m:t>
                    </m:r>
                  </m:oMath>
                </a14:m>
                <a:r>
                  <a:rPr sz="2800"/>
                  <a:t>, with a standard deviation of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010</m:t>
                    </m:r>
                    <m:r>
                      <m:rPr>
                        <m:nor/>
                      </m:rPr>
                      <a:rPr/>
                      <m:t> </m:t>
                    </m:r>
                    <m:r>
                      <m:rPr>
                        <m:sty m:val="p"/>
                      </m:rPr>
                      <a:rPr>
                        <a:latin typeface="Cambria Math" panose="02040503050406030204" pitchFamily="18" charset="0"/>
                      </a:rPr>
                      <m:t>inches</m:t>
                    </m:r>
                  </m:oMath>
                </a14:m>
                <a:r>
                  <a:rPr sz="2800"/>
                  <a:t>. If the quality control director randomly chooses a batch of </a:t>
                </a:r>
                <a:r>
                  <a:rPr sz="2800">
                    <a:latin typeface="Cambria Math"/>
                  </a:rPr>
                  <a:t>50</a:t>
                </a:r>
                <a:r>
                  <a:rPr sz="2800"/>
                  <a:t> screws, what is the probability that their mean length differs from the mean of the population by more than the allowed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004</m:t>
                    </m:r>
                    <m:r>
                      <m:rPr>
                        <m:nor/>
                      </m:rPr>
                      <a:rPr/>
                      <m:t> </m:t>
                    </m:r>
                    <m:r>
                      <m:rPr>
                        <m:sty m:val="p"/>
                      </m:rPr>
                      <a:rPr>
                        <a:latin typeface="Cambria Math" panose="02040503050406030204" pitchFamily="18" charset="0"/>
                      </a:rPr>
                      <m:t>inches</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7.2.4: Finding the Probability that a Sample Mean Will Differ from the Population Mean by More Than a Given Amount</a:t>
            </a:r>
            <a:r>
              <a:rPr lang="en-US" sz="2400" baseline="-25000" dirty="0"/>
              <a:t>2</a:t>
            </a:r>
            <a:endParaRPr sz="24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By subtracting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004</m:t>
                    </m:r>
                    <m:r>
                      <m:rPr>
                        <m:nor/>
                      </m:rPr>
                      <a:rPr/>
                      <m:t> </m:t>
                    </m:r>
                    <m:r>
                      <m:rPr>
                        <m:sty m:val="p"/>
                      </m:rPr>
                      <a:rPr>
                        <a:latin typeface="Cambria Math" panose="02040503050406030204" pitchFamily="18" charset="0"/>
                      </a:rPr>
                      <m:t>inches</m:t>
                    </m:r>
                  </m:oMath>
                </a14:m>
                <a:r>
                  <a:rPr sz="2800"/>
                  <a:t> from and adding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004</m:t>
                    </m:r>
                    <m:r>
                      <m:rPr>
                        <m:nor/>
                      </m:rPr>
                      <a:rPr/>
                      <m:t> </m:t>
                    </m:r>
                    <m:r>
                      <m:rPr>
                        <m:sty m:val="p"/>
                      </m:rPr>
                      <a:rPr>
                        <a:latin typeface="Cambria Math" panose="02040503050406030204" pitchFamily="18" charset="0"/>
                      </a:rPr>
                      <m:t>inches</m:t>
                    </m:r>
                  </m:oMath>
                </a14:m>
                <a:r>
                  <a:rPr sz="2800"/>
                  <a:t> to the mean of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625</m:t>
                    </m:r>
                    <m:r>
                      <m:rPr>
                        <m:nor/>
                      </m:rPr>
                      <a:rPr/>
                      <m:t> </m:t>
                    </m:r>
                    <m:r>
                      <m:rPr>
                        <m:sty m:val="p"/>
                      </m:rPr>
                      <a:rPr>
                        <a:latin typeface="Cambria Math" panose="02040503050406030204" pitchFamily="18" charset="0"/>
                      </a:rPr>
                      <m:t>inches</m:t>
                    </m:r>
                  </m:oMath>
                </a14:m>
                <a:r>
                  <a:rPr sz="2800"/>
                  <a:t>, we find that the area under the normal curve in which we are interested is the sum of the areas </a:t>
                </a:r>
                <a:r>
                  <a:rPr sz="2800" b="1"/>
                  <a:t>to the left</a:t>
                </a:r>
                <a:r>
                  <a:rPr sz="2800"/>
                  <a:t> of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621</m:t>
                    </m:r>
                    <m:r>
                      <m:rPr>
                        <m:nor/>
                      </m:rPr>
                      <a:rPr/>
                      <m:t> </m:t>
                    </m:r>
                    <m:r>
                      <m:rPr>
                        <m:sty m:val="p"/>
                      </m:rPr>
                      <a:rPr>
                        <a:latin typeface="Cambria Math" panose="02040503050406030204" pitchFamily="18" charset="0"/>
                      </a:rPr>
                      <m:t>inches</m:t>
                    </m:r>
                  </m:oMath>
                </a14:m>
                <a:r>
                  <a:rPr sz="2800"/>
                  <a:t> </a:t>
                </a:r>
                <a:r>
                  <a:rPr sz="2800" b="1"/>
                  <a:t>and to the right</a:t>
                </a:r>
                <a:r>
                  <a:rPr sz="2800"/>
                  <a:t> of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629</m:t>
                    </m:r>
                    <m:r>
                      <m:rPr>
                        <m:nor/>
                      </m:rPr>
                      <a:rPr/>
                      <m:t> </m:t>
                    </m:r>
                    <m:r>
                      <m:rPr>
                        <m:sty m:val="p"/>
                      </m:rPr>
                      <a:rPr>
                        <a:latin typeface="Cambria Math" panose="02040503050406030204" pitchFamily="18" charset="0"/>
                      </a:rPr>
                      <m:t>inches</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7.2.4: Finding the Probability that a Sample Mean Will Differ from the Population Mean by More Than a Given Amount</a:t>
            </a:r>
            <a:r>
              <a:rPr lang="en-US" sz="2400" baseline="-25000" dirty="0"/>
              <a:t>3</a:t>
            </a:r>
            <a:endParaRPr sz="2400" dirty="0"/>
          </a:p>
        </p:txBody>
      </p:sp>
      <p:pic>
        <p:nvPicPr>
          <p:cNvPr id="5" name="Content Placeholder 4" descr="A normal distribution curve with a horizontal axis labeled  x bar and a mean of 1.625. The value 1.621 is marked to the left of the mean and the value 1.629 is marked to the right of the mean. The area under the curve to the left of 1.621 and to the right of 1.629 is shaded.">
            <a:extLst>
              <a:ext uri="{FF2B5EF4-FFF2-40B4-BE49-F238E27FC236}">
                <a16:creationId xmlns:a16="http://schemas.microsoft.com/office/drawing/2014/main" id="{D6826FBC-4D0E-41B5-813F-F8CA301194C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7.2.4: Finding the Probability that a Sample Mean Will Differ from the Population Mean by More Than a Given Amount</a:t>
            </a:r>
            <a:r>
              <a:rPr lang="en-US" sz="2400" baseline="-25000" dirty="0"/>
              <a:t>4</a:t>
            </a:r>
            <a:endParaRPr sz="2400" dirty="0"/>
          </a:p>
        </p:txBody>
      </p:sp>
      <p:sp>
        <p:nvSpPr>
          <p:cNvPr id="3" name="Text Placeholder 2"/>
          <p:cNvSpPr>
            <a:spLocks noGrp="1"/>
          </p:cNvSpPr>
          <p:nvPr>
            <p:ph type="body" sz="quarter" idx="10"/>
          </p:nvPr>
        </p:nvSpPr>
        <p:spPr/>
        <p:txBody>
          <a:bodyPr>
            <a:noAutofit/>
          </a:bodyPr>
          <a:lstStyle/>
          <a:p>
            <a:pPr>
              <a:defRPr b="1"/>
            </a:pPr>
            <a:r>
              <a:rPr sz="2100" dirty="0"/>
              <a:t>Tables:</a:t>
            </a:r>
          </a:p>
          <a:p>
            <a:pPr>
              <a:defRPr sz="2800"/>
            </a:pPr>
            <a:r>
              <a:rPr sz="2100" dirty="0"/>
              <a:t>We begin by converting each of the boundaries of the shaded region to a </a:t>
            </a:r>
            <a:r>
              <a:rPr lang="en-US" sz="2100" i="1" dirty="0"/>
              <a:t>z</a:t>
            </a:r>
            <a:r>
              <a:rPr sz="2100" dirty="0"/>
              <a:t>-score. Notice that because the distance between each of the endpoints of interest and the population mean is </a:t>
            </a:r>
            <a:r>
              <a:rPr sz="2100" dirty="0">
                <a:latin typeface="Cambria Math"/>
              </a:rPr>
              <a:t>0.004</a:t>
            </a:r>
            <a:r>
              <a:rPr sz="2100" dirty="0"/>
              <a:t>, we do not need to find two distinct </a:t>
            </a:r>
            <a:r>
              <a:rPr lang="en-US" sz="2100" i="1" dirty="0"/>
              <a:t>z</a:t>
            </a:r>
            <a:r>
              <a:rPr sz="2100" dirty="0"/>
              <a:t>-scores. They will both have the same absolute value, but one </a:t>
            </a:r>
            <a:br>
              <a:rPr lang="en-US" sz="2100" dirty="0"/>
            </a:br>
            <a:r>
              <a:rPr lang="en-US" sz="2100" i="1" dirty="0"/>
              <a:t>z</a:t>
            </a:r>
            <a:r>
              <a:rPr sz="2100" dirty="0"/>
              <a:t>-score will be positive and the other negative. To calculate the positive </a:t>
            </a:r>
            <a:br>
              <a:rPr lang="en-US" sz="2100" dirty="0"/>
            </a:br>
            <a:r>
              <a:rPr lang="en-US" sz="2100" i="1" dirty="0"/>
              <a:t>z</a:t>
            </a:r>
            <a:r>
              <a:rPr sz="2100" dirty="0"/>
              <a:t>-score for the sample mean, the distance from the population mean is substituted into the numerator of the formula, as follows.</a:t>
            </a:r>
          </a:p>
        </p:txBody>
      </p:sp>
      <p:pic>
        <p:nvPicPr>
          <p:cNvPr id="5" name="Picture 4" descr="Equation: Z equals the quantity X-bar minus mu, whole divided by the open fraction sigma divided by the square root of n close fraction. This is equal to 0.004 divided by the open fraction 0.010 divided by the square root of 50 close fraction, which is approximately 2.83.">
            <a:extLst>
              <a:ext uri="{FF2B5EF4-FFF2-40B4-BE49-F238E27FC236}">
                <a16:creationId xmlns:a16="http://schemas.microsoft.com/office/drawing/2014/main" id="{2A6AA509-7D4B-5CDB-6FB0-7AD10DB39817}"/>
              </a:ext>
            </a:extLst>
          </p:cNvPr>
          <p:cNvPicPr>
            <a:picLocks noChangeAspect="1"/>
          </p:cNvPicPr>
          <p:nvPr/>
        </p:nvPicPr>
        <p:blipFill>
          <a:blip r:embed="rId2"/>
          <a:stretch>
            <a:fillRect/>
          </a:stretch>
        </p:blipFill>
        <p:spPr>
          <a:xfrm>
            <a:off x="3505200" y="3726755"/>
            <a:ext cx="1980000" cy="212303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7.2.4: Finding the Probability that a Sample Mean Will Differ from the Population Mean by More Than a Given Amount</a:t>
            </a:r>
            <a:r>
              <a:rPr lang="en-US" sz="2400" baseline="-25000" dirty="0"/>
              <a:t>5</a:t>
            </a:r>
            <a:endParaRPr sz="2400" dirty="0"/>
          </a:p>
        </p:txBody>
      </p:sp>
      <p:sp>
        <p:nvSpPr>
          <p:cNvPr id="3" name="Text Placeholder 2"/>
          <p:cNvSpPr>
            <a:spLocks noGrp="1"/>
          </p:cNvSpPr>
          <p:nvPr>
            <p:ph type="body" sz="quarter" idx="10"/>
          </p:nvPr>
        </p:nvSpPr>
        <p:spPr/>
        <p:txBody>
          <a:bodyPr>
            <a:normAutofit/>
          </a:bodyPr>
          <a:lstStyle/>
          <a:p>
            <a:pPr>
              <a:defRPr sz="2800"/>
            </a:pPr>
            <a:r>
              <a:rPr lang="en-IN" sz="2800" dirty="0"/>
              <a:t>Thus, the two </a:t>
            </a:r>
            <a:r>
              <a:rPr lang="en-IN" sz="2800" i="1" dirty="0"/>
              <a:t>z</a:t>
            </a:r>
            <a:r>
              <a:rPr lang="en-IN" sz="2800" dirty="0"/>
              <a:t>-scores are </a:t>
            </a:r>
            <a:r>
              <a:rPr lang="en-IN" sz="2800" i="1" dirty="0"/>
              <a:t>z</a:t>
            </a:r>
            <a:r>
              <a:rPr lang="en-IN" dirty="0">
                <a:latin typeface="Calibri" panose="020F0502020204030204" pitchFamily="34" charset="0"/>
                <a:ea typeface="Calibri" panose="020F0502020204030204" pitchFamily="34" charset="0"/>
                <a:cs typeface="Calibri" panose="020F0502020204030204" pitchFamily="34" charset="0"/>
              </a:rPr>
              <a:t>₁</a:t>
            </a:r>
            <a:r>
              <a:rPr lang="en-IN" sz="2800" dirty="0"/>
              <a:t> = </a:t>
            </a:r>
            <a:r>
              <a:rPr lang="en-IN" sz="2800" dirty="0">
                <a:latin typeface="Calibri" panose="020F0502020204030204" pitchFamily="34" charset="0"/>
                <a:ea typeface="Calibri" panose="020F0502020204030204" pitchFamily="34" charset="0"/>
                <a:cs typeface="Calibri" panose="020F0502020204030204" pitchFamily="34" charset="0"/>
              </a:rPr>
              <a:t>−</a:t>
            </a:r>
            <a:r>
              <a:rPr lang="en-IN" sz="2800" dirty="0"/>
              <a:t>2.83 and </a:t>
            </a:r>
            <a:r>
              <a:rPr lang="en-IN" i="1" dirty="0"/>
              <a:t>z</a:t>
            </a:r>
            <a:r>
              <a:rPr lang="en-IN" dirty="0">
                <a:latin typeface="Calibri" panose="020F0502020204030204" pitchFamily="34" charset="0"/>
                <a:ea typeface="Calibri" panose="020F0502020204030204" pitchFamily="34" charset="0"/>
                <a:cs typeface="Calibri" panose="020F0502020204030204" pitchFamily="34" charset="0"/>
              </a:rPr>
              <a:t>₂</a:t>
            </a:r>
            <a:r>
              <a:rPr lang="en-IN" sz="2800" dirty="0"/>
              <a:t> = 2.83. Because we want to find the total area in the two tails, using the symmetry property of the normal distribution, we can find the area to the left of </a:t>
            </a:r>
            <a:br>
              <a:rPr lang="en-IN" sz="2800" dirty="0"/>
            </a:br>
            <a:r>
              <a:rPr lang="en-IN" i="1" dirty="0"/>
              <a:t>z</a:t>
            </a:r>
            <a:r>
              <a:rPr lang="en-IN" dirty="0">
                <a:latin typeface="Calibri" panose="020F0502020204030204" pitchFamily="34" charset="0"/>
                <a:ea typeface="Calibri" panose="020F0502020204030204" pitchFamily="34" charset="0"/>
                <a:cs typeface="Calibri" panose="020F0502020204030204" pitchFamily="34" charset="0"/>
              </a:rPr>
              <a:t>₁</a:t>
            </a:r>
            <a:r>
              <a:rPr lang="en-IN" dirty="0"/>
              <a:t> = </a:t>
            </a:r>
            <a:r>
              <a:rPr lang="en-IN" dirty="0">
                <a:latin typeface="Calibri" panose="020F0502020204030204" pitchFamily="34" charset="0"/>
                <a:ea typeface="Calibri" panose="020F0502020204030204" pitchFamily="34" charset="0"/>
                <a:cs typeface="Calibri" panose="020F0502020204030204" pitchFamily="34" charset="0"/>
              </a:rPr>
              <a:t>−</a:t>
            </a:r>
            <a:r>
              <a:rPr lang="en-IN" dirty="0"/>
              <a:t>2.83 </a:t>
            </a:r>
            <a:r>
              <a:rPr lang="ar-AE" sz="2800" dirty="0"/>
              <a:t> </a:t>
            </a:r>
            <a:r>
              <a:rPr lang="en-IN" sz="2800" dirty="0"/>
              <a:t>and double it. Using the tables, we find that the area to the left of </a:t>
            </a:r>
            <a:r>
              <a:rPr lang="en-IN" i="1" dirty="0"/>
              <a:t>z</a:t>
            </a:r>
            <a:r>
              <a:rPr lang="en-IN" dirty="0">
                <a:latin typeface="Calibri" panose="020F0502020204030204" pitchFamily="34" charset="0"/>
                <a:ea typeface="Calibri" panose="020F0502020204030204" pitchFamily="34" charset="0"/>
                <a:cs typeface="Calibri" panose="020F0502020204030204" pitchFamily="34" charset="0"/>
              </a:rPr>
              <a:t>₁</a:t>
            </a:r>
            <a:r>
              <a:rPr lang="en-IN" dirty="0"/>
              <a:t> = </a:t>
            </a:r>
            <a:r>
              <a:rPr lang="en-IN" dirty="0">
                <a:latin typeface="Calibri" panose="020F0502020204030204" pitchFamily="34" charset="0"/>
                <a:ea typeface="Calibri" panose="020F0502020204030204" pitchFamily="34" charset="0"/>
                <a:cs typeface="Calibri" panose="020F0502020204030204" pitchFamily="34" charset="0"/>
              </a:rPr>
              <a:t>−</a:t>
            </a:r>
            <a:r>
              <a:rPr lang="en-IN" dirty="0"/>
              <a:t>2.83 is 0.0023,</a:t>
            </a:r>
            <a:r>
              <a:rPr lang="en-IN" sz="2800" dirty="0"/>
              <a:t> so the total area in the two tails is (0.0023)</a:t>
            </a:r>
            <a:r>
              <a:rPr lang="en-IN" sz="2800" dirty="0">
                <a:latin typeface="Cambria Math" panose="02040503050406030204" pitchFamily="18" charset="0"/>
                <a:ea typeface="Cambria Math" panose="02040503050406030204" pitchFamily="18" charset="0"/>
              </a:rPr>
              <a:t>⋅</a:t>
            </a:r>
            <a:r>
              <a:rPr lang="en-IN" sz="2800" dirty="0"/>
              <a:t>(2) = 0.0046.</a:t>
            </a:r>
            <a:endParaRPr sz="2800" dirty="0"/>
          </a:p>
        </p:txBody>
      </p:sp>
    </p:spTree>
    <p:extLst>
      <p:ext uri="{BB962C8B-B14F-4D97-AF65-F5344CB8AC3E}">
        <p14:creationId xmlns:p14="http://schemas.microsoft.com/office/powerpoint/2010/main" val="1680211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7.2.4: Finding the Probability that a Sample Mean Will Differ from the Population Mean by More Than a Given Amount</a:t>
            </a:r>
            <a:r>
              <a:rPr lang="en-US" sz="2400" baseline="-25000" dirty="0"/>
              <a:t>6</a:t>
            </a:r>
            <a:endParaRPr sz="2400" dirty="0"/>
          </a:p>
        </p:txBody>
      </p:sp>
      <p:sp>
        <p:nvSpPr>
          <p:cNvPr id="3" name="Text Placeholder 2"/>
          <p:cNvSpPr>
            <a:spLocks noGrp="1"/>
          </p:cNvSpPr>
          <p:nvPr>
            <p:ph type="body" sz="quarter" idx="10"/>
          </p:nvPr>
        </p:nvSpPr>
        <p:spPr/>
        <p:txBody>
          <a:bodyPr>
            <a:noAutofit/>
          </a:bodyPr>
          <a:lstStyle/>
          <a:p>
            <a:pPr>
              <a:defRPr b="1"/>
            </a:pPr>
            <a:r>
              <a:rPr sz="2200" dirty="0"/>
              <a:t>TI-83/84 Plus:</a:t>
            </a:r>
          </a:p>
          <a:p>
            <a:r>
              <a:rPr sz="2200" dirty="0"/>
              <a:t>In order to find the total area located in two symmetric tails of the distribution, we will use the calculator to double the area found in the left tail of the curve. To do this, go to the </a:t>
            </a:r>
            <a:r>
              <a:rPr sz="2200" b="1" dirty="0"/>
              <a:t>DIST</a:t>
            </a:r>
            <a:r>
              <a:rPr sz="2200" dirty="0"/>
              <a:t> menu and compute </a:t>
            </a:r>
            <a:r>
              <a:rPr sz="2200" b="1" dirty="0"/>
              <a:t>normal</a:t>
            </a:r>
            <a:r>
              <a:rPr lang="en-US" sz="1000" b="1" dirty="0"/>
              <a:t> </a:t>
            </a:r>
            <a:r>
              <a:rPr sz="2200" b="1" dirty="0" err="1"/>
              <a:t>cdf</a:t>
            </a:r>
            <a:r>
              <a:rPr sz="2200" b="1" dirty="0"/>
              <a:t>(lower bound, upper bound, </a:t>
            </a:r>
            <a:r>
              <a:rPr sz="2200" b="1" i="1" dirty="0"/>
              <a:t>μ</a:t>
            </a:r>
            <a:r>
              <a:rPr sz="2200" b="1" dirty="0"/>
              <a:t>, </a:t>
            </a:r>
            <a:r>
              <a:rPr sz="2200" b="1" i="1" dirty="0"/>
              <a:t>σ</a:t>
            </a:r>
            <a:r>
              <a:rPr sz="2200" b="1" dirty="0"/>
              <a:t>)</a:t>
            </a:r>
            <a:r>
              <a:rPr sz="2200" dirty="0"/>
              <a:t> using the following values.</a:t>
            </a:r>
          </a:p>
          <a:p>
            <a:pPr>
              <a:defRPr sz="2800"/>
            </a:pPr>
            <a:r>
              <a:rPr sz="2200" i="1" dirty="0"/>
              <a:t>lower bound</a:t>
            </a:r>
            <a:r>
              <a:rPr sz="2200" dirty="0"/>
              <a:t>: </a:t>
            </a:r>
            <a:r>
              <a:rPr lang="en-US" sz="2200" dirty="0">
                <a:latin typeface="Calibri" panose="020F0502020204030204" pitchFamily="34" charset="0"/>
                <a:ea typeface="Calibri" panose="020F0502020204030204" pitchFamily="34" charset="0"/>
                <a:cs typeface="Calibri" panose="020F0502020204030204" pitchFamily="34" charset="0"/>
              </a:rPr>
              <a:t>−</a:t>
            </a:r>
            <a:r>
              <a:rPr lang="en-US" sz="2200" dirty="0"/>
              <a:t>1</a:t>
            </a:r>
            <a:r>
              <a:rPr lang="en-US" sz="2200" i="1" dirty="0"/>
              <a:t>E</a:t>
            </a:r>
            <a:r>
              <a:rPr lang="en-US" sz="2200" dirty="0"/>
              <a:t>99</a:t>
            </a:r>
            <a:endParaRPr sz="2200" dirty="0"/>
          </a:p>
          <a:p>
            <a:r>
              <a:rPr sz="2200" i="1" dirty="0"/>
              <a:t>upper bound</a:t>
            </a:r>
            <a:r>
              <a:rPr sz="2200" dirty="0"/>
              <a:t>: </a:t>
            </a:r>
            <a:r>
              <a:rPr sz="2200" dirty="0">
                <a:latin typeface="Cambria Math"/>
              </a:rPr>
              <a:t>1.621</a:t>
            </a:r>
          </a:p>
          <a:p>
            <a:endParaRPr sz="2200" dirty="0">
              <a:latin typeface="Cambria Math"/>
            </a:endParaRPr>
          </a:p>
        </p:txBody>
      </p:sp>
      <p:pic>
        <p:nvPicPr>
          <p:cNvPr id="5" name="Picture 4" descr="Equations: Mu equals 1.625 and Sigma equals 0.010 divided by the square root of 50.">
            <a:extLst>
              <a:ext uri="{FF2B5EF4-FFF2-40B4-BE49-F238E27FC236}">
                <a16:creationId xmlns:a16="http://schemas.microsoft.com/office/drawing/2014/main" id="{D6EDD269-DF5B-B5DE-3EC3-DD162CB79B3F}"/>
              </a:ext>
            </a:extLst>
          </p:cNvPr>
          <p:cNvPicPr>
            <a:picLocks noChangeAspect="1"/>
          </p:cNvPicPr>
          <p:nvPr/>
        </p:nvPicPr>
        <p:blipFill>
          <a:blip r:embed="rId2"/>
          <a:stretch>
            <a:fillRect/>
          </a:stretch>
        </p:blipFill>
        <p:spPr>
          <a:xfrm>
            <a:off x="3657600" y="3799187"/>
            <a:ext cx="1152000" cy="1118849"/>
          </a:xfrm>
          <a:prstGeom prst="rect">
            <a:avLst/>
          </a:prstGeom>
        </p:spPr>
      </p:pic>
      <p:sp>
        <p:nvSpPr>
          <p:cNvPr id="6" name="TextBox 5">
            <a:extLst>
              <a:ext uri="{FF2B5EF4-FFF2-40B4-BE49-F238E27FC236}">
                <a16:creationId xmlns:a16="http://schemas.microsoft.com/office/drawing/2014/main" id="{09BD661B-C469-7640-BBB7-7850ECA9D2AB}"/>
              </a:ext>
            </a:extLst>
          </p:cNvPr>
          <p:cNvSpPr txBox="1"/>
          <p:nvPr/>
        </p:nvSpPr>
        <p:spPr>
          <a:xfrm>
            <a:off x="457200" y="4988004"/>
            <a:ext cx="7924800" cy="1107996"/>
          </a:xfrm>
          <a:prstGeom prst="rect">
            <a:avLst/>
          </a:prstGeom>
          <a:noFill/>
        </p:spPr>
        <p:txBody>
          <a:bodyPr wrap="square">
            <a:spAutoFit/>
          </a:bodyPr>
          <a:lstStyle/>
          <a:p>
            <a:r>
              <a:rPr lang="en-US" sz="2200" dirty="0"/>
              <a:t>As shown in the screenshot, the calculator gives the more accurate value of approximately </a:t>
            </a:r>
            <a:r>
              <a:rPr lang="en-US" sz="2200" dirty="0">
                <a:latin typeface="Cambria Math"/>
              </a:rPr>
              <a:t>0.0047</a:t>
            </a:r>
            <a:r>
              <a:rPr lang="en-US" sz="2200" dirty="0"/>
              <a:t> for the probability when this method is used.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7.2.4: Finding the Probability that a Sample Mean Will Differ from the Population Mean by More Than a Given Amount</a:t>
            </a:r>
            <a:r>
              <a:rPr lang="en-US" sz="2400" baseline="-25000" dirty="0"/>
              <a:t>7</a:t>
            </a:r>
            <a:endParaRPr sz="2400" dirty="0"/>
          </a:p>
        </p:txBody>
      </p:sp>
      <p:pic>
        <p:nvPicPr>
          <p:cNvPr id="5" name="Content Placeholder 4" descr="A calculator screenshot shows the result obtained for a probability. The first line reads, “2 times normal cdf(-1E99, 1.621, 1.625, 0.010 divided by square root of (50)).” The second line reads, “.0046778602.">
            <a:extLst>
              <a:ext uri="{FF2B5EF4-FFF2-40B4-BE49-F238E27FC236}">
                <a16:creationId xmlns:a16="http://schemas.microsoft.com/office/drawing/2014/main" id="{B411C510-30E7-4C87-9E00-C4A2D97CBC1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dirty="0"/>
              <a:t>a.	</a:t>
            </a:r>
            <a:r>
              <a:rPr dirty="0"/>
              <a:t>​</a:t>
            </a:r>
            <a:r>
              <a:rPr sz="2800" dirty="0"/>
              <a:t>We are looking to find the probability that an individual person selected at random has a cholesterol level less than </a:t>
            </a:r>
            <a:r>
              <a:rPr sz="2800" dirty="0">
                <a:latin typeface="Cambria Math"/>
              </a:rPr>
              <a:t>183</a:t>
            </a:r>
            <a:r>
              <a:rPr sz="2800" dirty="0"/>
              <a:t>, i.e., </a:t>
            </a:r>
            <a:r>
              <a:rPr lang="en-US" i="1" dirty="0"/>
              <a:t>P</a:t>
            </a:r>
            <a:r>
              <a:rPr lang="en-US" dirty="0"/>
              <a:t> (</a:t>
            </a:r>
            <a:r>
              <a:rPr lang="en-US" i="1" dirty="0"/>
              <a:t>x</a:t>
            </a:r>
            <a:r>
              <a:rPr lang="en-US" dirty="0"/>
              <a:t> &lt; 183).</a:t>
            </a:r>
            <a:r>
              <a:rPr sz="2800" dirty="0"/>
              <a:t> The graph of this area is shown below.</a:t>
            </a:r>
          </a:p>
          <a:p>
            <a:r>
              <a:rPr dirty="0"/>
              <a:t>​</a:t>
            </a:r>
          </a:p>
        </p:txBody>
      </p:sp>
      <p:pic>
        <p:nvPicPr>
          <p:cNvPr id="4" name="Content Placeholder 4" descr="A normal distribution curve with a horizontal axis labeled x, a mean of 197 is labelled, and a standard deviation of 35. The value 183 is marked to the left of the mean and the area under the curve to the left of 183 is shaded red.">
            <a:extLst>
              <a:ext uri="{FF2B5EF4-FFF2-40B4-BE49-F238E27FC236}">
                <a16:creationId xmlns:a16="http://schemas.microsoft.com/office/drawing/2014/main" id="{F549168A-0FF5-46BE-8FF2-3FEAAE95D1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5399" y="2885349"/>
            <a:ext cx="4893202" cy="3058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Autofit/>
          </a:bodyPr>
          <a:lstStyle/>
          <a:p>
            <a:pPr>
              <a:defRPr sz="3200"/>
            </a:pPr>
            <a:r>
              <a:rPr sz="2400" dirty="0"/>
              <a:t>Example 7.2.4: Finding the Probability that a Sample Mean Will Differ from the Population Mean by More Than a Given Amount</a:t>
            </a:r>
            <a:r>
              <a:rPr lang="en-US" sz="2400" baseline="-25000" dirty="0"/>
              <a:t>8</a:t>
            </a:r>
            <a:endParaRPr sz="24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Hence, the probability would be reported as </a:t>
                </a:r>
                <a:r>
                  <a:rPr sz="2800" dirty="0">
                    <a:latin typeface="Cambria Math"/>
                  </a:rPr>
                  <a:t>0.0046</a:t>
                </a:r>
                <a:r>
                  <a:rPr sz="2800" dirty="0"/>
                  <a:t> if using tables or </a:t>
                </a:r>
                <a:r>
                  <a:rPr sz="2800" dirty="0">
                    <a:latin typeface="Cambria Math"/>
                  </a:rPr>
                  <a:t>0.0047</a:t>
                </a:r>
                <a:r>
                  <a:rPr sz="2800" dirty="0"/>
                  <a:t> if using the calculator. This means that the probability of the sample batch not meeting the requirements is very small, approximately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7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b="1"/>
            </a:pPr>
            <a:r>
              <a:rPr sz="2400" dirty="0"/>
              <a:t>​Tables:</a:t>
            </a:r>
          </a:p>
          <a:p>
            <a:pPr>
              <a:defRPr sz="2800"/>
            </a:pPr>
            <a:r>
              <a:rPr sz="2400" dirty="0"/>
              <a:t>​First, we will need to convert the value of </a:t>
            </a:r>
            <a:r>
              <a:rPr sz="2400" dirty="0">
                <a:latin typeface="Cambria Math"/>
              </a:rPr>
              <a:t>183</a:t>
            </a:r>
            <a:r>
              <a:rPr sz="2400" dirty="0"/>
              <a:t> to a standard score. It is important to note that in part </a:t>
            </a:r>
            <a:r>
              <a:rPr sz="2400" b="1" dirty="0"/>
              <a:t>a.</a:t>
            </a:r>
            <a:r>
              <a:rPr sz="2400" dirty="0"/>
              <a:t>, we are referring to an </a:t>
            </a:r>
            <a:r>
              <a:rPr sz="2400" b="1" dirty="0"/>
              <a:t>individual</a:t>
            </a:r>
            <a:r>
              <a:rPr sz="2400" dirty="0"/>
              <a:t> and not a sample; thus, use the </a:t>
            </a:r>
            <a:r>
              <a:rPr lang="en-US" sz="2400" i="1" dirty="0"/>
              <a:t>z</a:t>
            </a:r>
            <a:r>
              <a:rPr sz="2400" dirty="0"/>
              <a:t>-score formula as follows.</a:t>
            </a:r>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r>
              <a:rPr sz="2400" dirty="0"/>
              <a:t>​​</a:t>
            </a:r>
          </a:p>
        </p:txBody>
      </p:sp>
      <p:pic>
        <p:nvPicPr>
          <p:cNvPr id="5" name="Picture 4" descr="Equation: Z equals the quantity X minus mu, whole divided by sigma. This is equal to 183 minus 197, whole divided by 35, which equals negative 0.40.">
            <a:extLst>
              <a:ext uri="{FF2B5EF4-FFF2-40B4-BE49-F238E27FC236}">
                <a16:creationId xmlns:a16="http://schemas.microsoft.com/office/drawing/2014/main" id="{303729DF-D0A5-9299-5268-9B3011F034C9}"/>
              </a:ext>
            </a:extLst>
          </p:cNvPr>
          <p:cNvPicPr>
            <a:picLocks noChangeAspect="1"/>
          </p:cNvPicPr>
          <p:nvPr/>
        </p:nvPicPr>
        <p:blipFill>
          <a:blip r:embed="rId2"/>
          <a:stretch>
            <a:fillRect/>
          </a:stretch>
        </p:blipFill>
        <p:spPr>
          <a:xfrm>
            <a:off x="3614737" y="2908638"/>
            <a:ext cx="1548000" cy="1815762"/>
          </a:xfrm>
          <a:prstGeom prst="rect">
            <a:avLst/>
          </a:prstGeom>
        </p:spPr>
      </p:pic>
      <p:sp>
        <p:nvSpPr>
          <p:cNvPr id="6" name="TextBox 5">
            <a:extLst>
              <a:ext uri="{FF2B5EF4-FFF2-40B4-BE49-F238E27FC236}">
                <a16:creationId xmlns:a16="http://schemas.microsoft.com/office/drawing/2014/main" id="{E66EB4DB-81C3-90C4-4015-2DFAE69B97CB}"/>
              </a:ext>
            </a:extLst>
          </p:cNvPr>
          <p:cNvSpPr txBox="1"/>
          <p:nvPr/>
        </p:nvSpPr>
        <p:spPr>
          <a:xfrm>
            <a:off x="457200" y="4743271"/>
            <a:ext cx="8077200" cy="1200329"/>
          </a:xfrm>
          <a:prstGeom prst="rect">
            <a:avLst/>
          </a:prstGeom>
          <a:noFill/>
        </p:spPr>
        <p:txBody>
          <a:bodyPr wrap="square">
            <a:spAutoFit/>
          </a:bodyPr>
          <a:lstStyle/>
          <a:p>
            <a:pPr>
              <a:defRPr sz="2800"/>
            </a:pPr>
            <a:r>
              <a:rPr lang="en-US" sz="2400" dirty="0"/>
              <a:t>Using the normal distribution tables we find that the area under the standard normal curve to the left of </a:t>
            </a:r>
            <a:r>
              <a:rPr lang="en-US" sz="2400" i="1" dirty="0"/>
              <a:t>z</a:t>
            </a:r>
            <a:r>
              <a:rPr lang="en-US" sz="2400" dirty="0"/>
              <a:t> =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0.40 is approximately </a:t>
            </a:r>
            <a:r>
              <a:rPr lang="en-US" sz="2400" dirty="0">
                <a:latin typeface="Cambria Math"/>
              </a:rPr>
              <a:t>0.3446</a:t>
            </a:r>
            <a:r>
              <a:rPr lang="en-US" sz="24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dirty="0"/>
                  <a:t>​</a:t>
                </a:r>
                <a:r>
                  <a:rPr sz="2800" dirty="0"/>
                  <a:t>TI-83/84 Plus:</a:t>
                </a:r>
              </a:p>
              <a:p>
                <a:pPr>
                  <a:defRPr sz="2800"/>
                </a:pPr>
                <a:r>
                  <a:rPr dirty="0"/>
                  <a:t>​</a:t>
                </a:r>
                <a:r>
                  <a:rPr sz="2800" dirty="0"/>
                  <a:t>You can find the area under the curve in one step without having to calculate the </a:t>
                </a:r>
                <a:r>
                  <a:rPr lang="en-US" sz="2800" i="1" dirty="0"/>
                  <a:t>z</a:t>
                </a:r>
                <a:r>
                  <a:rPr sz="2800" dirty="0"/>
                  <a:t>-score by going to the </a:t>
                </a:r>
                <a:r>
                  <a:rPr sz="2800" b="1" dirty="0"/>
                  <a:t>DIST</a:t>
                </a:r>
                <a:r>
                  <a:rPr sz="2800" dirty="0"/>
                  <a:t> menu and completing </a:t>
                </a:r>
                <a:r>
                  <a:rPr sz="2800" b="1" dirty="0"/>
                  <a:t>normal</a:t>
                </a:r>
                <a:r>
                  <a:rPr lang="en-US" sz="1300" b="1" dirty="0"/>
                  <a:t> </a:t>
                </a:r>
                <a:r>
                  <a:rPr sz="2800" b="1" dirty="0" err="1"/>
                  <a:t>cdf</a:t>
                </a:r>
                <a:r>
                  <a:rPr sz="2800" b="1" dirty="0"/>
                  <a:t>(lower bound, upper bound, μ, σ)</a:t>
                </a:r>
                <a:r>
                  <a:rPr sz="2800" dirty="0"/>
                  <a:t> using the following values.</a:t>
                </a:r>
              </a:p>
              <a:p>
                <a:pPr>
                  <a:defRPr sz="2800"/>
                </a:pPr>
                <a:r>
                  <a:rPr dirty="0"/>
                  <a:t>​</a:t>
                </a:r>
                <a:r>
                  <a:rPr sz="2800" i="1" dirty="0"/>
                  <a:t>lower bound</a:t>
                </a:r>
                <a:r>
                  <a:rPr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1</a:t>
                </a:r>
                <a:r>
                  <a:rPr lang="en-US" sz="2800" i="1" dirty="0"/>
                  <a:t>E</a:t>
                </a:r>
                <a:r>
                  <a:rPr lang="en-US" sz="2800" dirty="0"/>
                  <a:t>99</a:t>
                </a:r>
                <a:r>
                  <a:rPr lang="en-US" dirty="0"/>
                  <a:t> </a:t>
                </a:r>
                <a:endParaRPr sz="2800" dirty="0"/>
              </a:p>
              <a:p>
                <a:r>
                  <a:rPr dirty="0"/>
                  <a:t>​</a:t>
                </a:r>
                <a:r>
                  <a:rPr sz="2800" i="1" dirty="0"/>
                  <a:t>upper bound</a:t>
                </a:r>
                <a:r>
                  <a:rPr sz="2800" dirty="0"/>
                  <a:t>: </a:t>
                </a:r>
                <a:r>
                  <a:rPr sz="2800" dirty="0">
                    <a:latin typeface="Cambria Math"/>
                  </a:rPr>
                  <a:t>183</a:t>
                </a:r>
              </a:p>
              <a:p>
                <a:pPr>
                  <a:defRPr sz="2800"/>
                </a:pPr>
                <a:r>
                  <a:rPr lang="el-GR" dirty="0">
                    <a:latin typeface="Calibri" panose="020F0502020204030204" pitchFamily="34" charset="0"/>
                    <a:ea typeface="Calibri" panose="020F0502020204030204" pitchFamily="34" charset="0"/>
                    <a:cs typeface="Calibri" panose="020F0502020204030204" pitchFamily="34" charset="0"/>
                  </a:rPr>
                  <a:t>μ</a:t>
                </a:r>
                <a:r>
                  <a:rPr lang="en-US" dirty="0"/>
                  <a:t> = 197</a:t>
                </a:r>
                <a:endParaRPr dirty="0"/>
              </a:p>
              <a:p>
                <a:pPr>
                  <a:defRPr sz="2800"/>
                </a:pPr>
                <a:r>
                  <a:rPr lang="en-US" dirty="0"/>
                  <a:t>σ = 35</a:t>
                </a:r>
                <a:endParaRPr dirty="0"/>
              </a:p>
              <a:p>
                <a:r>
                  <a:rPr dirty="0"/>
                  <a:t>​</a:t>
                </a:r>
                <a:r>
                  <a:rPr sz="2800" dirty="0"/>
                  <a:t>The probability returned by the calculator is approximately </a:t>
                </a:r>
                <a:r>
                  <a:rPr sz="2800" dirty="0">
                    <a:latin typeface="Cambria Math"/>
                  </a:rPr>
                  <a:t>0.3446</a:t>
                </a:r>
                <a:r>
                  <a:rPr sz="2800" dirty="0"/>
                  <a:t>.</a:t>
                </a:r>
              </a:p>
              <a:p>
                <a:pPr>
                  <a:defRPr sz="2800"/>
                </a:pPr>
                <a:r>
                  <a:rPr dirty="0"/>
                  <a:t>​</a:t>
                </a:r>
                <a:r>
                  <a:rPr sz="2800" dirty="0"/>
                  <a:t>Thus, the probability of one randomly selected adult in the United States having a total cholesterol level of </a:t>
                </a:r>
                <a:r>
                  <a:rPr sz="2800" b="1" dirty="0"/>
                  <a:t>less than</a:t>
                </a:r>
                <a:r>
                  <a:rPr sz="2800" dirty="0"/>
                  <a:t> </a:t>
                </a:r>
                <a14:m>
                  <m:oMath xmlns:m="http://schemas.openxmlformats.org/officeDocument/2006/math">
                    <m:r>
                      <a:rPr>
                        <a:latin typeface="Cambria Math" panose="02040503050406030204" pitchFamily="18" charset="0"/>
                      </a:rPr>
                      <m:t>183</m:t>
                    </m:r>
                    <m:f>
                      <m:fPr>
                        <m:type m:val="lin"/>
                        <m:ctrlPr>
                          <a:rPr i="1">
                            <a:latin typeface="Cambria Math" panose="02040503050406030204" pitchFamily="18" charset="0"/>
                          </a:rPr>
                        </m:ctrlPr>
                      </m:fPr>
                      <m:num>
                        <m:r>
                          <m:rPr>
                            <m:sty m:val="p"/>
                          </m:rPr>
                          <a:rPr>
                            <a:latin typeface="Cambria Math" panose="02040503050406030204" pitchFamily="18" charset="0"/>
                          </a:rPr>
                          <m:t>mg</m:t>
                        </m:r>
                      </m:num>
                      <m:den>
                        <m:r>
                          <m:rPr>
                            <m:sty m:val="p"/>
                          </m:rPr>
                          <a:rPr>
                            <a:latin typeface="Cambria Math" panose="02040503050406030204" pitchFamily="18" charset="0"/>
                          </a:rPr>
                          <m:t>dL</m:t>
                        </m:r>
                      </m:den>
                    </m:f>
                  </m:oMath>
                </a14:m>
                <a:r>
                  <a:rPr sz="2800" dirty="0"/>
                  <a:t> is approximately </a:t>
                </a:r>
                <a:r>
                  <a:rPr sz="2800" dirty="0">
                    <a:latin typeface="Cambria Math"/>
                  </a:rPr>
                  <a:t>0.3446</a:t>
                </a:r>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a:stretch>
              </a:blipFill>
            </p:spPr>
            <p:txBody>
              <a:bodyPr/>
              <a:lstStyle/>
              <a:p>
                <a:r>
                  <a:rPr lang="en-IN">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5</a:t>
            </a:r>
            <a:endParaRPr dirty="0"/>
          </a:p>
        </p:txBody>
      </p:sp>
      <p:pic>
        <p:nvPicPr>
          <p:cNvPr id="5" name="Content Placeholder 4" descr="A calculator screenshot shows that, the normal cdf open parentheses negative 1 times 10 to the power of 99, 183 , 197 , 35 close parentheses equals .3445783029">
            <a:extLst>
              <a:ext uri="{FF2B5EF4-FFF2-40B4-BE49-F238E27FC236}">
                <a16:creationId xmlns:a16="http://schemas.microsoft.com/office/drawing/2014/main" id="{74162866-919C-49F7-9D44-8D84AFC0616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6</a:t>
            </a:r>
            <a:endParaRPr dirty="0"/>
          </a:p>
        </p:txBody>
      </p:sp>
      <p:sp>
        <p:nvSpPr>
          <p:cNvPr id="3" name="Text Placeholder 2"/>
          <p:cNvSpPr>
            <a:spLocks noGrp="1"/>
          </p:cNvSpPr>
          <p:nvPr>
            <p:ph type="body" sz="quarter" idx="10"/>
          </p:nvPr>
        </p:nvSpPr>
        <p:spPr/>
        <p:txBody>
          <a:bodyPr>
            <a:normAutofit/>
          </a:bodyPr>
          <a:lstStyle/>
          <a:p>
            <a:pPr marL="447675" indent="-447675">
              <a:defRPr sz="2800"/>
            </a:pPr>
            <a:r>
              <a:rPr lang="en-US" dirty="0"/>
              <a:t>b.	</a:t>
            </a:r>
            <a:r>
              <a:rPr dirty="0"/>
              <a:t>​</a:t>
            </a:r>
            <a:r>
              <a:rPr sz="2800" dirty="0"/>
              <a:t>The sketch of the normal curve will be constructed in a similar fashion as part </a:t>
            </a:r>
            <a:r>
              <a:rPr sz="2800" b="1" dirty="0"/>
              <a:t>a.</a:t>
            </a:r>
            <a:r>
              <a:rPr sz="2800" dirty="0"/>
              <a:t>, with a mean of </a:t>
            </a:r>
            <a:r>
              <a:rPr sz="2800" dirty="0">
                <a:latin typeface="Cambria Math"/>
              </a:rPr>
              <a:t>197</a:t>
            </a:r>
            <a:r>
              <a:rPr sz="2800" dirty="0"/>
              <a:t> and the area to the left of </a:t>
            </a:r>
            <a:r>
              <a:rPr sz="2800" dirty="0">
                <a:latin typeface="Cambria Math"/>
              </a:rPr>
              <a:t>183</a:t>
            </a:r>
            <a:r>
              <a:rPr sz="2800" dirty="0"/>
              <a:t> shaded, except now we are considering the sampling distribution of sample means rather than the distribution of individual total cholesterol levels. Hence we now wish to find </a:t>
            </a:r>
            <a:r>
              <a:rPr dirty="0"/>
              <a:t>​</a:t>
            </a:r>
          </a:p>
        </p:txBody>
      </p:sp>
      <p:pic>
        <p:nvPicPr>
          <p:cNvPr id="5" name="Picture 4" descr="Probability of open parentheses x bar less than 183 close parentheses.">
            <a:extLst>
              <a:ext uri="{FF2B5EF4-FFF2-40B4-BE49-F238E27FC236}">
                <a16:creationId xmlns:a16="http://schemas.microsoft.com/office/drawing/2014/main" id="{18527947-F11F-EC04-230F-6CC5FC7704DE}"/>
              </a:ext>
            </a:extLst>
          </p:cNvPr>
          <p:cNvPicPr>
            <a:picLocks noChangeAspect="1"/>
          </p:cNvPicPr>
          <p:nvPr/>
        </p:nvPicPr>
        <p:blipFill>
          <a:blip r:embed="rId3"/>
          <a:stretch>
            <a:fillRect/>
          </a:stretch>
        </p:blipFill>
        <p:spPr>
          <a:xfrm>
            <a:off x="2895600" y="3657600"/>
            <a:ext cx="1524000" cy="4667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7.2.1: Finding the Probability that a Sample Mean Will Be Less Than a Given Value</a:t>
            </a:r>
            <a:r>
              <a:rPr lang="en-US" baseline="-25000" dirty="0"/>
              <a:t>7</a:t>
            </a:r>
            <a:endParaRPr dirty="0"/>
          </a:p>
        </p:txBody>
      </p:sp>
      <p:pic>
        <p:nvPicPr>
          <p:cNvPr id="5" name="Content Placeholder 4" descr="A normal distribution curve with a horizontal axis labeled  x bar  and a mean of 197. The value 183 is marked to the left of the mean and the area under the curve to the left of 183 is shaded.">
            <a:extLst>
              <a:ext uri="{FF2B5EF4-FFF2-40B4-BE49-F238E27FC236}">
                <a16:creationId xmlns:a16="http://schemas.microsoft.com/office/drawing/2014/main" id="{8CA9A321-A2E2-418C-8BD0-49D07C964C1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959769"/>
            <a:ext cx="4953000" cy="3095625"/>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2013</TotalTime>
  <Words>2858</Words>
  <Application>Microsoft Office PowerPoint</Application>
  <PresentationFormat>On-screen Show (4:3)</PresentationFormat>
  <Paragraphs>133</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Cambria Math</vt:lpstr>
      <vt:lpstr>Calibri</vt:lpstr>
      <vt:lpstr>Courier New</vt:lpstr>
      <vt:lpstr>Office Theme</vt:lpstr>
      <vt:lpstr>Section 7.2</vt:lpstr>
      <vt:lpstr>Formula: Standard Score for a Sample Mean</vt:lpstr>
      <vt:lpstr>Example 7.2.1: Finding the Probability that a Sample Mean Will Be Less Than a Given Value1</vt:lpstr>
      <vt:lpstr>Example 7.2.1: Finding the Probability that a Sample Mean Will Be Less Than a Given Value2</vt:lpstr>
      <vt:lpstr>Example 7.2.1: Finding the Probability that a Sample Mean Will Be Less Than a Given Value3</vt:lpstr>
      <vt:lpstr>Example 7.2.1: Finding the Probability that a Sample Mean Will Be Less Than a Given Value4</vt:lpstr>
      <vt:lpstr>Example 7.2.1: Finding the Probability that a Sample Mean Will Be Less Than a Given Value5</vt:lpstr>
      <vt:lpstr>Example 7.2.1: Finding the Probability that a Sample Mean Will Be Less Than a Given Value6</vt:lpstr>
      <vt:lpstr>Example 7.2.1: Finding the Probability that a Sample Mean Will Be Less Than a Given Value7</vt:lpstr>
      <vt:lpstr>Discussion Question</vt:lpstr>
      <vt:lpstr>Example 7.2.1: Finding the Probability that a Sample Mean Will Be Less Than a Given Value8</vt:lpstr>
      <vt:lpstr>Example 7.2.1: Finding the Probability that a Sample Mean Will Be Less Than a Given Value9</vt:lpstr>
      <vt:lpstr>Example 7.2.1: Finding the Probability that a Sample Mean Will Be Less Than a Given Value10</vt:lpstr>
      <vt:lpstr>Example 7.2.1: Finding the Probability that a Sample Mean Will Be Less Than a Given Value11</vt:lpstr>
      <vt:lpstr>Technology</vt:lpstr>
      <vt:lpstr>Example 7.2.2: Finding the Probability that a Sample Mean Will Be Greater Than a Given Value1</vt:lpstr>
      <vt:lpstr>Example 7.2.2: Finding the Probability that a Sample Mean Will Be Greater Than a Given Value2</vt:lpstr>
      <vt:lpstr>Example 7.2.2: Finding the Probability that a Sample Mean Will Be Greater Than a Given Value3</vt:lpstr>
      <vt:lpstr>Example 7.2.2: Finding the Probability that a Sample Mean Will Be Greater Than a Given Value4</vt:lpstr>
      <vt:lpstr>Example 7.2.2: Finding the Probability that a Sample Mean Will Be Greater Than a Given Value5</vt:lpstr>
      <vt:lpstr>Example 7.2.2: Finding the Probability that a Sample Mean Will Be Greater Than a Given Value6</vt:lpstr>
      <vt:lpstr>Example 7.2.2: Finding the Probability that a Sample Mean Will Be Greater Than a Given Value7</vt:lpstr>
      <vt:lpstr>Example 7.2.2: Finding the Probability that a Sample Mean Will Be Greater Than a Given Value8</vt:lpstr>
      <vt:lpstr>Memory Booster1</vt:lpstr>
      <vt:lpstr>Memory Booster2</vt:lpstr>
      <vt:lpstr>Example 7.2.3: Finding the Probability that a Sample Mean Will Differ from the Population Mean by Less Than a Given Amount1</vt:lpstr>
      <vt:lpstr>Example 7.2.3: Finding the Probability that a Sample Mean Will Differ from the Population Mean by Less Than a Given Amount2</vt:lpstr>
      <vt:lpstr>Example 7.2.3: Finding the Probability that a Sample Mean Will Differ from the Population Mean by Less Than a Given Amount3</vt:lpstr>
      <vt:lpstr>Example 7.2.3: Finding the Probability that a Sample Mean Will Differ from the Population Mean by Less Than a Given Amount4</vt:lpstr>
      <vt:lpstr>Example 7.2.3: Finding the Probability that a Sample Mean Will Differ from the Population Mean by Less Than a Given Amount5</vt:lpstr>
      <vt:lpstr>Example 7.2.3: Finding the Probability that a Sample Mean Will Differ from the Population Mean by Less Than a Given Amount6</vt:lpstr>
      <vt:lpstr>Example 7.2.3: Finding the Probability that a Sample Mean Will Differ from the Population Mean by Less Than a Given Amount7</vt:lpstr>
      <vt:lpstr>Example 7.2.4: Finding the Probability that a Sample Mean Will Differ from the Population Mean by More Than a Given Amount1</vt:lpstr>
      <vt:lpstr>Example 7.2.4: Finding the Probability that a Sample Mean Will Differ from the Population Mean by More Than a Given Amount2</vt:lpstr>
      <vt:lpstr>Example 7.2.4: Finding the Probability that a Sample Mean Will Differ from the Population Mean by More Than a Given Amount3</vt:lpstr>
      <vt:lpstr>Example 7.2.4: Finding the Probability that a Sample Mean Will Differ from the Population Mean by More Than a Given Amount4</vt:lpstr>
      <vt:lpstr>Example 7.2.4: Finding the Probability that a Sample Mean Will Differ from the Population Mean by More Than a Given Amount5</vt:lpstr>
      <vt:lpstr>Example 7.2.4: Finding the Probability that a Sample Mean Will Differ from the Population Mean by More Than a Given Amount6</vt:lpstr>
      <vt:lpstr>Example 7.2.4: Finding the Probability that a Sample Mean Will Differ from the Population Mean by More Than a Given Amount7</vt:lpstr>
      <vt:lpstr>Example 7.2.4: Finding the Probability that a Sample Mean Will Differ from the Population Mean by More Than a Given Amount8</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209</cp:revision>
  <dcterms:created xsi:type="dcterms:W3CDTF">2013-04-26T14:43:13Z</dcterms:created>
  <dcterms:modified xsi:type="dcterms:W3CDTF">2025-08-25T18:16:46Z</dcterms:modified>
</cp:coreProperties>
</file>