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3"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4.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7.1</a:t>
            </a:r>
          </a:p>
        </p:txBody>
      </p:sp>
      <p:sp>
        <p:nvSpPr>
          <p:cNvPr id="2" name="Text Placeholder 1"/>
          <p:cNvSpPr>
            <a:spLocks noGrp="1"/>
          </p:cNvSpPr>
          <p:nvPr>
            <p:ph type="body" sz="quarter" idx="10"/>
          </p:nvPr>
        </p:nvSpPr>
        <p:spPr/>
        <p:txBody>
          <a:bodyPr/>
          <a:lstStyle/>
          <a:p>
            <a:pPr algn="ctr"/>
            <a:r>
              <a:t>Sampling Distributions and the Central Limit Theorem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7.1.2: Applying the Central Limit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The following histogram represents the population distribution of the weights of </a:t>
            </a:r>
            <a:r>
              <a:rPr sz="2800">
                <a:latin typeface="Cambria Math"/>
              </a:rPr>
              <a:t>600</a:t>
            </a:r>
            <a:r>
              <a:rPr sz="2800"/>
              <a:t> horse jockeys. The mean of the population is </a:t>
            </a:r>
            <a:r>
              <a:rPr sz="2800">
                <a:latin typeface="Cambria Math"/>
              </a:rPr>
              <a:t>116.2</a:t>
            </a:r>
            <a:r>
              <a:rPr sz="2800"/>
              <a:t> pounds and the standard deviation is </a:t>
            </a:r>
            <a:r>
              <a:rPr sz="2800">
                <a:latin typeface="Cambria Math"/>
              </a:rPr>
              <a:t>3.9</a:t>
            </a:r>
            <a:r>
              <a:rPr sz="2800"/>
              <a:t> pounds.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7.1.2: Applying the Central Limit Theorem</a:t>
            </a:r>
            <a:r>
              <a:rPr lang="en-US" baseline="-25000" dirty="0"/>
              <a:t>2</a:t>
            </a:r>
            <a:endParaRPr dirty="0"/>
          </a:p>
        </p:txBody>
      </p:sp>
      <p:pic>
        <p:nvPicPr>
          <p:cNvPr id="5" name="Content Placeholder 4" descr="A vertical bar graph titled, “Weights of Horse Jockeys.” The vertical axis of the graph is labeled, “Frequency” ranging from 0 to 60, in increments of 10. The horizontal axis of the graph is labeled, “Weight, in pounds” ranging from 107  to 137, in increments of  2. The mean mu equals 116.2 on the horizontal axis is marked. The bar heights have an approximate bell-shape increasing from a frequency of about 9, at a weight of 107 up to a peak of about 55 at 115. Then the heights decrease more gradually down to a frequency of 1 at 137.">
            <a:extLst>
              <a:ext uri="{FF2B5EF4-FFF2-40B4-BE49-F238E27FC236}">
                <a16:creationId xmlns:a16="http://schemas.microsoft.com/office/drawing/2014/main" id="{5C3A294E-3529-4D61-B04A-CCC70C52A040}"/>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79361" y="1082675"/>
            <a:ext cx="4585277" cy="484981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7.1.2: Applying the Central Limit Theorem</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Let's now consider the sampling distribution of sample means for samples of size </a:t>
            </a:r>
            <a:r>
              <a:rPr lang="en-US" sz="2800" i="1" dirty="0"/>
              <a:t>n</a:t>
            </a:r>
            <a:r>
              <a:rPr lang="en-US" sz="2800" dirty="0"/>
              <a:t> = 45.</a:t>
            </a:r>
            <a:endParaRPr sz="2800" dirty="0"/>
          </a:p>
          <a:p>
            <a:pPr marL="447675" indent="-447675">
              <a:defRPr sz="2800"/>
            </a:pPr>
            <a:r>
              <a:rPr lang="en-US" dirty="0"/>
              <a:t>a.	</a:t>
            </a:r>
            <a:r>
              <a:rPr dirty="0"/>
              <a:t>​</a:t>
            </a:r>
            <a:r>
              <a:rPr sz="2800" dirty="0"/>
              <a:t>What is the sampling distribution's mean?</a:t>
            </a:r>
          </a:p>
          <a:p>
            <a:pPr marL="447675" indent="-447675">
              <a:defRPr sz="2800"/>
            </a:pPr>
            <a:r>
              <a:rPr lang="en-US" dirty="0"/>
              <a:t>b.	</a:t>
            </a:r>
            <a:r>
              <a:rPr dirty="0"/>
              <a:t>​</a:t>
            </a:r>
            <a:r>
              <a:rPr sz="2800" dirty="0"/>
              <a:t>What is the sampling distribution's standard deviation?</a:t>
            </a:r>
          </a:p>
          <a:p>
            <a:pPr marL="447675" indent="-447675">
              <a:defRPr sz="2800"/>
            </a:pPr>
            <a:r>
              <a:rPr lang="en-US" sz="2800" dirty="0"/>
              <a:t>c.	</a:t>
            </a:r>
            <a:r>
              <a:rPr sz="2800" dirty="0"/>
              <a:t>Can a normal approximation be used for this sampling distribution?</a:t>
            </a:r>
          </a:p>
          <a:p>
            <a:pPr marL="447675" indent="-447675">
              <a:defRPr sz="2800"/>
            </a:pPr>
            <a:r>
              <a:rPr lang="en-US" dirty="0"/>
              <a:t>d.	</a:t>
            </a:r>
            <a:r>
              <a:rPr dirty="0"/>
              <a:t>​</a:t>
            </a:r>
            <a:r>
              <a:rPr sz="2800" dirty="0"/>
              <a:t>What is the sampling distribution's shape?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7.1.2: Applying the Central Limit Theorem</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200" b="1" dirty="0"/>
              <a:t>Solution</a:t>
            </a:r>
          </a:p>
          <a:p>
            <a:pPr marL="447675" indent="-447675">
              <a:defRPr sz="2800"/>
            </a:pPr>
            <a:r>
              <a:rPr lang="en-US" sz="2200" dirty="0"/>
              <a:t>a.	</a:t>
            </a:r>
            <a:r>
              <a:rPr sz="2200" dirty="0"/>
              <a:t>​The sampling distribution's mean is equal to the mean of the population. Therefore, </a:t>
            </a:r>
            <a:endParaRPr lang="en-US" sz="2200" dirty="0"/>
          </a:p>
        </p:txBody>
      </p:sp>
      <p:pic>
        <p:nvPicPr>
          <p:cNvPr id="5" name="Picture 4" descr="Equation: Mu subscript x bar equals mu, which equals 116.2.">
            <a:extLst>
              <a:ext uri="{FF2B5EF4-FFF2-40B4-BE49-F238E27FC236}">
                <a16:creationId xmlns:a16="http://schemas.microsoft.com/office/drawing/2014/main" id="{68B35D35-D7F6-EFFD-3BA4-15C7DD7AD92C}"/>
              </a:ext>
            </a:extLst>
          </p:cNvPr>
          <p:cNvPicPr>
            <a:picLocks noChangeAspect="1"/>
          </p:cNvPicPr>
          <p:nvPr/>
        </p:nvPicPr>
        <p:blipFill>
          <a:blip r:embed="rId2"/>
          <a:stretch>
            <a:fillRect/>
          </a:stretch>
        </p:blipFill>
        <p:spPr>
          <a:xfrm>
            <a:off x="3672000" y="1815359"/>
            <a:ext cx="1800000" cy="388234"/>
          </a:xfrm>
          <a:prstGeom prst="rect">
            <a:avLst/>
          </a:prstGeom>
        </p:spPr>
      </p:pic>
      <p:sp>
        <p:nvSpPr>
          <p:cNvPr id="11" name="TextBox 10">
            <a:extLst>
              <a:ext uri="{FF2B5EF4-FFF2-40B4-BE49-F238E27FC236}">
                <a16:creationId xmlns:a16="http://schemas.microsoft.com/office/drawing/2014/main" id="{5DAF81A9-CFBC-578E-729B-E1BB5D427AD5}"/>
              </a:ext>
            </a:extLst>
          </p:cNvPr>
          <p:cNvSpPr txBox="1"/>
          <p:nvPr/>
        </p:nvSpPr>
        <p:spPr>
          <a:xfrm>
            <a:off x="457200" y="2244136"/>
            <a:ext cx="8077200" cy="769441"/>
          </a:xfrm>
          <a:prstGeom prst="rect">
            <a:avLst/>
          </a:prstGeom>
          <a:noFill/>
        </p:spPr>
        <p:txBody>
          <a:bodyPr wrap="square">
            <a:spAutoFit/>
          </a:bodyPr>
          <a:lstStyle/>
          <a:p>
            <a:pPr marL="447675" indent="-447675">
              <a:defRPr sz="2800"/>
            </a:pPr>
            <a:r>
              <a:rPr lang="en-IN" sz="2200" dirty="0"/>
              <a:t>b.	​To find the standard deviation of the sampling distribution we will have to do a small calculation. We know that </a:t>
            </a:r>
          </a:p>
        </p:txBody>
      </p:sp>
      <p:pic>
        <p:nvPicPr>
          <p:cNvPr id="7" name="Picture 6" descr="Equation: Sigma subscript x bar equals sigma divided by the square root of n.">
            <a:extLst>
              <a:ext uri="{FF2B5EF4-FFF2-40B4-BE49-F238E27FC236}">
                <a16:creationId xmlns:a16="http://schemas.microsoft.com/office/drawing/2014/main" id="{C6D0C9FD-98C4-F738-190A-FBF2F7252044}"/>
              </a:ext>
            </a:extLst>
          </p:cNvPr>
          <p:cNvPicPr>
            <a:picLocks noChangeAspect="1"/>
          </p:cNvPicPr>
          <p:nvPr/>
        </p:nvPicPr>
        <p:blipFill>
          <a:blip r:embed="rId3"/>
          <a:stretch>
            <a:fillRect/>
          </a:stretch>
        </p:blipFill>
        <p:spPr>
          <a:xfrm>
            <a:off x="6195000" y="2482650"/>
            <a:ext cx="1044000" cy="717750"/>
          </a:xfrm>
          <a:prstGeom prst="rect">
            <a:avLst/>
          </a:prstGeom>
        </p:spPr>
      </p:pic>
      <p:sp>
        <p:nvSpPr>
          <p:cNvPr id="13" name="TextBox 12">
            <a:extLst>
              <a:ext uri="{FF2B5EF4-FFF2-40B4-BE49-F238E27FC236}">
                <a16:creationId xmlns:a16="http://schemas.microsoft.com/office/drawing/2014/main" id="{79FC6D43-7085-7ED8-68FB-28DF3DC4843B}"/>
              </a:ext>
            </a:extLst>
          </p:cNvPr>
          <p:cNvSpPr txBox="1"/>
          <p:nvPr/>
        </p:nvSpPr>
        <p:spPr>
          <a:xfrm>
            <a:off x="457200" y="3074313"/>
            <a:ext cx="6072186" cy="430887"/>
          </a:xfrm>
          <a:prstGeom prst="rect">
            <a:avLst/>
          </a:prstGeom>
          <a:noFill/>
        </p:spPr>
        <p:txBody>
          <a:bodyPr wrap="square">
            <a:spAutoFit/>
          </a:bodyPr>
          <a:lstStyle/>
          <a:p>
            <a:pPr marL="447675"/>
            <a:r>
              <a:rPr lang="en-IN" sz="2200" dirty="0"/>
              <a:t>Hence, we have</a:t>
            </a:r>
          </a:p>
        </p:txBody>
      </p:sp>
      <p:pic>
        <p:nvPicPr>
          <p:cNvPr id="14" name="Picture 13" descr="Sigma subscript x bar equals 3.9 divided by the square root of 45, which is approximately 0.58.">
            <a:extLst>
              <a:ext uri="{FF2B5EF4-FFF2-40B4-BE49-F238E27FC236}">
                <a16:creationId xmlns:a16="http://schemas.microsoft.com/office/drawing/2014/main" id="{73AE86E0-1C2F-4F08-AE92-516C736FBE9C}"/>
              </a:ext>
            </a:extLst>
          </p:cNvPr>
          <p:cNvPicPr>
            <a:picLocks noChangeAspect="1"/>
          </p:cNvPicPr>
          <p:nvPr/>
        </p:nvPicPr>
        <p:blipFill>
          <a:blip r:embed="rId4"/>
          <a:stretch>
            <a:fillRect/>
          </a:stretch>
        </p:blipFill>
        <p:spPr>
          <a:xfrm>
            <a:off x="2895600" y="2975020"/>
            <a:ext cx="1944000" cy="731079"/>
          </a:xfrm>
          <a:prstGeom prst="rect">
            <a:avLst/>
          </a:prstGeom>
        </p:spPr>
      </p:pic>
      <p:sp>
        <p:nvSpPr>
          <p:cNvPr id="8" name="TextBox 7">
            <a:extLst>
              <a:ext uri="{FF2B5EF4-FFF2-40B4-BE49-F238E27FC236}">
                <a16:creationId xmlns:a16="http://schemas.microsoft.com/office/drawing/2014/main" id="{A50C743F-2D6F-9460-20F5-5B550E498A19}"/>
              </a:ext>
            </a:extLst>
          </p:cNvPr>
          <p:cNvSpPr txBox="1"/>
          <p:nvPr/>
        </p:nvSpPr>
        <p:spPr>
          <a:xfrm>
            <a:off x="457200" y="3667542"/>
            <a:ext cx="8077200" cy="2123658"/>
          </a:xfrm>
          <a:prstGeom prst="rect">
            <a:avLst/>
          </a:prstGeom>
          <a:noFill/>
        </p:spPr>
        <p:txBody>
          <a:bodyPr wrap="square">
            <a:spAutoFit/>
          </a:bodyPr>
          <a:lstStyle/>
          <a:p>
            <a:pPr marL="447675" indent="-447675">
              <a:defRPr sz="2800"/>
            </a:pPr>
            <a:r>
              <a:rPr lang="en-US" sz="2200" dirty="0"/>
              <a:t>c.	​Yes, a normal approximation can be used in this scenario because </a:t>
            </a:r>
            <a:r>
              <a:rPr lang="en-US" sz="2200" i="1" dirty="0"/>
              <a:t>n</a:t>
            </a:r>
            <a:r>
              <a:rPr lang="en-US" sz="2200" dirty="0"/>
              <a:t> = 45 satisfies the criteria </a:t>
            </a:r>
            <a:r>
              <a:rPr lang="en-US" sz="2200" i="1" dirty="0"/>
              <a:t>n</a:t>
            </a:r>
            <a:r>
              <a:rPr lang="en-US" sz="2200" dirty="0"/>
              <a:t> ≥ 30; therefore the Central Limit Theorem applies.</a:t>
            </a:r>
          </a:p>
          <a:p>
            <a:pPr marL="447675" indent="-447675">
              <a:defRPr sz="2800"/>
            </a:pPr>
            <a:r>
              <a:rPr lang="en-US" sz="2200" dirty="0"/>
              <a:t>d.	​Although the original distribution was skewed to the right, the CLT tells us that the sampling distribution will be approximately normal, so it will be bell-shaped.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7.1.2: Applying the Central Limit Theorem</a:t>
            </a:r>
            <a:r>
              <a:rPr lang="en-US" baseline="-25000" dirty="0"/>
              <a:t>5</a:t>
            </a:r>
            <a:endParaRPr dirty="0"/>
          </a:p>
        </p:txBody>
      </p:sp>
      <p:pic>
        <p:nvPicPr>
          <p:cNvPr id="5" name="Content Placeholder 4" descr="A vertical bar graph titled, “Empirical Sampling Distribution of Sample Means of Jockey Weights, n equals 45.&quot; The vertical axis of the graph is labeled, &quot;Frequency&quot; ranging from 0  to 500, in increments of 100. The horizontal axis of the graph is labeled, “Sample Mean” ranging from 113.0 to 120.0, in increments of 0.5. The frequencies for the same means have an approximate bell-shape increasing from a frequency near 0 for a sample mean of 113 up to a peak of about 500 at sample mean 116. Then the frequency decreases back down to approximately 0 for a sample mean of 120.">
            <a:extLst>
              <a:ext uri="{FF2B5EF4-FFF2-40B4-BE49-F238E27FC236}">
                <a16:creationId xmlns:a16="http://schemas.microsoft.com/office/drawing/2014/main" id="{049F3E8C-B58F-491A-8E88-44F7DB3FB3C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97946" y="1082675"/>
            <a:ext cx="4348108" cy="484981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7.1.3: Applying the Central Limit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following graph displays the starting salaries for law school graduates entering the workforce in 2014.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7.1.3: Applying the Central Limit Theorem</a:t>
            </a:r>
            <a:r>
              <a:rPr lang="en-US" baseline="-25000" dirty="0"/>
              <a:t>2</a:t>
            </a:r>
            <a:endParaRPr dirty="0"/>
          </a:p>
        </p:txBody>
      </p:sp>
      <p:pic>
        <p:nvPicPr>
          <p:cNvPr id="5" name="Content Placeholder 4" descr="A graph titled, &quot;Distribution of Full-Time Salaries: Class of 2014&quot; is shown. The vertical axis is labeled, &quot;Percentage of Salaries&quot; ranging from 0 to 18, in increments of 2. The horizontal axis is labeled, &quot;Annual Salary, in dollars&quot; ranging from 5,000&#10;to 205,000, in increments of 20,000. The percentage of salaries per annual salary plot has two main humps, with two peaks close together that each represent approximately 10 percent of the salaries at 50,000 and 60,000, and another hump at 160,000 that represents 17 percent of the salaries. The mean is plotted with a vertical line at 82,292 dollars, and an adjusted mean is plotted with dotted line at 77,382 dollars.">
            <a:extLst>
              <a:ext uri="{FF2B5EF4-FFF2-40B4-BE49-F238E27FC236}">
                <a16:creationId xmlns:a16="http://schemas.microsoft.com/office/drawing/2014/main" id="{7744E38B-D0C8-4496-88E7-3BE10D8FEB21}"/>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143000"/>
            <a:ext cx="4953000" cy="4000500"/>
          </a:xfrm>
        </p:spPr>
      </p:pic>
      <p:sp>
        <p:nvSpPr>
          <p:cNvPr id="3" name="TextBox 2">
            <a:extLst>
              <a:ext uri="{FF2B5EF4-FFF2-40B4-BE49-F238E27FC236}">
                <a16:creationId xmlns:a16="http://schemas.microsoft.com/office/drawing/2014/main" id="{447854AA-3FBD-4D79-9C20-E10976067E82}"/>
              </a:ext>
            </a:extLst>
          </p:cNvPr>
          <p:cNvSpPr txBox="1"/>
          <p:nvPr/>
        </p:nvSpPr>
        <p:spPr>
          <a:xfrm>
            <a:off x="457200" y="5200650"/>
            <a:ext cx="8229600" cy="830997"/>
          </a:xfrm>
          <a:prstGeom prst="rect">
            <a:avLst/>
          </a:prstGeom>
          <a:noFill/>
        </p:spPr>
        <p:txBody>
          <a:bodyPr wrap="square" rtlCol="0">
            <a:spAutoFit/>
          </a:bodyPr>
          <a:lstStyle/>
          <a:p>
            <a:r>
              <a:rPr lang="en-US" sz="1200" dirty="0"/>
              <a:t>Note: The graph is based on 22,095 salaries. A few salaries above $205,000 are excluded for clarity.</a:t>
            </a:r>
          </a:p>
          <a:p>
            <a:r>
              <a:rPr lang="en-US" sz="1200" dirty="0"/>
              <a:t>Reproduced with permission of the National Association for Law Placement, Inc. (NALP).</a:t>
            </a:r>
          </a:p>
          <a:p>
            <a:r>
              <a:rPr lang="en-US" sz="1200" dirty="0"/>
              <a:t>Source: NALP: The Association for Legal Career Professionals. Salary Distribution Curves. Class of 2014. https://www.nalp.org/salarydistrib#2014(12 Aug. 2019).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7.1.3: Applying the Central Limit Theorem</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dirty="0"/>
              <a:t>​</a:t>
            </a:r>
            <a:r>
              <a:rPr sz="2800" dirty="0"/>
              <a:t>Describe the shape of this distribution.</a:t>
            </a:r>
          </a:p>
          <a:p>
            <a:pPr marL="447675" indent="-447675">
              <a:defRPr sz="2800"/>
            </a:pPr>
            <a:r>
              <a:rPr lang="en-US" dirty="0"/>
              <a:t>b.	</a:t>
            </a:r>
            <a:r>
              <a:rPr dirty="0"/>
              <a:t>​</a:t>
            </a:r>
            <a:r>
              <a:rPr sz="2800" dirty="0"/>
              <a:t>Consider the sampling distribution of the sample means created from this population for samples of size </a:t>
            </a:r>
            <a:r>
              <a:rPr sz="2800" dirty="0">
                <a:latin typeface="Cambria Math"/>
              </a:rPr>
              <a:t>25</a:t>
            </a:r>
            <a:r>
              <a:rPr sz="2800" dirty="0"/>
              <a:t>. Can a normal approximation be used for this sampling distribution?</a:t>
            </a:r>
          </a:p>
          <a:p>
            <a:pPr marL="447675" indent="-447675">
              <a:defRPr sz="2800"/>
            </a:pPr>
            <a:r>
              <a:rPr lang="en-US" dirty="0"/>
              <a:t>c.	</a:t>
            </a:r>
            <a:r>
              <a:rPr dirty="0"/>
              <a:t>​</a:t>
            </a:r>
            <a:r>
              <a:rPr sz="2800" dirty="0"/>
              <a:t>Consider the sampling distribution of the sample means created from this population for samples of size </a:t>
            </a:r>
            <a:r>
              <a:rPr sz="2800" dirty="0">
                <a:latin typeface="Cambria Math"/>
              </a:rPr>
              <a:t>50</a:t>
            </a:r>
            <a:r>
              <a:rPr sz="2800" dirty="0"/>
              <a:t>. Can the Central Limit Theorem be applied in this situation?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7.1.3: Applying the Central Limit Theorem</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d.	</a:t>
            </a:r>
            <a:r>
              <a:rPr dirty="0"/>
              <a:t>​</a:t>
            </a:r>
            <a:r>
              <a:rPr sz="2800" dirty="0"/>
              <a:t>Consider the sampling distribution of the sample means created from this population for samples of size </a:t>
            </a:r>
            <a:r>
              <a:rPr sz="2800" dirty="0">
                <a:latin typeface="Cambria Math"/>
              </a:rPr>
              <a:t>200</a:t>
            </a:r>
            <a:r>
              <a:rPr sz="2800" dirty="0"/>
              <a:t>. What would you expect the shape of this distribution to be? How would it compare to the sampling distribution described in part </a:t>
            </a:r>
            <a:r>
              <a:rPr sz="2800" b="1" dirty="0"/>
              <a:t>c.</a:t>
            </a:r>
            <a:r>
              <a:rPr sz="28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7.1.3: Applying the Central Limit Theorem</a:t>
            </a:r>
            <a:r>
              <a:rPr lang="en-US" baseline="-25000" dirty="0"/>
              <a:t>5</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 distribution is irregularly shaped, with a mode of approximately </a:t>
                </a:r>
                <a14:m>
                  <m:oMath xmlns:m="http://schemas.openxmlformats.org/officeDocument/2006/math">
                    <m:r>
                      <a:rPr>
                        <a:latin typeface="Cambria Math" panose="02040503050406030204" pitchFamily="18" charset="0"/>
                      </a:rPr>
                      <m:t>$160,000</m:t>
                    </m:r>
                  </m:oMath>
                </a14:m>
                <a:endParaRPr sz="2800" dirty="0"/>
              </a:p>
              <a:p>
                <a:pPr marL="447675" indent="-447675">
                  <a:defRPr sz="2800"/>
                </a:pPr>
                <a:r>
                  <a:rPr lang="en-US" dirty="0"/>
                  <a:t>b.	</a:t>
                </a:r>
                <a:r>
                  <a:rPr dirty="0"/>
                  <a:t>​</a:t>
                </a:r>
                <a:r>
                  <a:rPr sz="2800" dirty="0"/>
                  <a:t>No, a normal approximation is not applicable in this situation because neither condition is met. The sample size is not large enough (</a:t>
                </a:r>
                <a14:m>
                  <m:oMath xmlns:m="http://schemas.openxmlformats.org/officeDocument/2006/math">
                    <m:r>
                      <a:rPr>
                        <a:latin typeface="Cambria Math" panose="02040503050406030204" pitchFamily="18" charset="0"/>
                      </a:rPr>
                      <m:t>25&lt;30</m:t>
                    </m:r>
                  </m:oMath>
                </a14:m>
                <a:r>
                  <a:rPr sz="2800" dirty="0"/>
                  <a:t>), and the population data are not normally distributed.</a:t>
                </a:r>
              </a:p>
              <a:p>
                <a:pPr marL="447675" indent="-447675">
                  <a:defRPr sz="2800"/>
                </a:pPr>
                <a:r>
                  <a:rPr lang="en-US" dirty="0"/>
                  <a:t>c.	</a:t>
                </a:r>
                <a:r>
                  <a:rPr dirty="0"/>
                  <a:t>​</a:t>
                </a:r>
                <a:r>
                  <a:rPr sz="2800" dirty="0"/>
                  <a:t>Yes, the Central Limit Theorem is applicable here because the sample size is sufficiently large </a:t>
                </a:r>
                <a:br>
                  <a:rPr lang="en-US" sz="2800" dirty="0"/>
                </a:br>
                <a:r>
                  <a:rPr sz="2800" dirty="0"/>
                  <a:t>(</a:t>
                </a:r>
                <a14:m>
                  <m:oMath xmlns:m="http://schemas.openxmlformats.org/officeDocument/2006/math">
                    <m:r>
                      <a:rPr>
                        <a:latin typeface="Cambria Math" panose="02040503050406030204" pitchFamily="18" charset="0"/>
                      </a:rPr>
                      <m:t>50&gt;30</m:t>
                    </m:r>
                  </m:oMath>
                </a14:m>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444"/>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a:xfrm>
            <a:off x="457200" y="1082078"/>
            <a:ext cx="8229600" cy="2804122"/>
          </a:xfrm>
        </p:spPr>
        <p:txBody>
          <a:bodyPr>
            <a:normAutofit/>
          </a:bodyPr>
          <a:lstStyle/>
          <a:p>
            <a:pPr>
              <a:defRPr sz="2800"/>
            </a:pPr>
            <a:r>
              <a:rPr sz="2800" b="1" dirty="0"/>
              <a:t>Sampling distribution:</a:t>
            </a:r>
            <a:r>
              <a:rPr sz="2800" dirty="0"/>
              <a:t> The distribution of the values of a particular sample statistic for all possible samples of a given size, </a:t>
            </a:r>
            <a:r>
              <a:rPr lang="en-US" sz="2800" i="1" dirty="0"/>
              <a:t>n</a:t>
            </a:r>
            <a:r>
              <a:rPr lang="en-US" i="1" dirty="0"/>
              <a:t>.</a:t>
            </a:r>
          </a:p>
          <a:p>
            <a:pPr>
              <a:defRPr sz="2800"/>
            </a:pPr>
            <a:r>
              <a:rPr lang="en-US" b="1" dirty="0"/>
              <a:t>Sampling distribution of sample means:</a:t>
            </a:r>
            <a:r>
              <a:rPr lang="en-US" dirty="0"/>
              <a:t> The distribution of sample means for all possible samples of a given size, </a:t>
            </a:r>
            <a:r>
              <a:rPr lang="en-US" i="1" dirty="0"/>
              <a:t>n</a:t>
            </a:r>
            <a:r>
              <a:rPr lang="en-US" dirty="0"/>
              <a:t>.</a:t>
            </a:r>
            <a:endParaRPr sz="2800" dirty="0"/>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7.1.3: Applying the Central Limit Theorem</a:t>
            </a:r>
            <a:r>
              <a:rPr lang="en-US" baseline="-25000" dirty="0"/>
              <a:t>6</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d.	</a:t>
            </a:r>
            <a:r>
              <a:rPr dirty="0"/>
              <a:t>​</a:t>
            </a:r>
            <a:r>
              <a:rPr sz="2800" dirty="0"/>
              <a:t>We would expect the sampling distribution created from samples of size </a:t>
            </a:r>
            <a:r>
              <a:rPr sz="2800" dirty="0">
                <a:latin typeface="Cambria Math"/>
              </a:rPr>
              <a:t>200</a:t>
            </a:r>
            <a:r>
              <a:rPr sz="2800" dirty="0"/>
              <a:t> to resemble a normal distribution. In fact, the larger the value of the sample size, </a:t>
            </a:r>
            <a:r>
              <a:rPr lang="en-US" sz="2800" i="1" dirty="0"/>
              <a:t>n</a:t>
            </a:r>
            <a:r>
              <a:rPr sz="2800" dirty="0"/>
              <a:t>, the more "normal" the graph will appear. So, it follows that the sampling distribution described in part </a:t>
            </a:r>
            <a:r>
              <a:rPr sz="2800" b="1" dirty="0"/>
              <a:t>d.</a:t>
            </a:r>
            <a:r>
              <a:rPr sz="2800" dirty="0"/>
              <a:t> will more closely resemble a true normal distribution than the sampling distribution described in part </a:t>
            </a:r>
            <a:r>
              <a:rPr sz="2800" b="1" dirty="0"/>
              <a:t>c</a:t>
            </a:r>
            <a:r>
              <a:rPr sz="28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Note</a:t>
            </a:r>
            <a:r>
              <a:rPr lang="en-US" baseline="-25000" dirty="0"/>
              <a:t>1 </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a:t>If you need help on setting up the sample sizes or determining what burst rate to use, select the Help button.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a:xfrm>
            <a:off x="457200" y="1082078"/>
            <a:ext cx="8229600" cy="594322"/>
          </a:xfrm>
        </p:spPr>
        <p:txBody>
          <a:bodyPr>
            <a:normAutofit/>
          </a:bodyPr>
          <a:lstStyle/>
          <a:p>
            <a:r>
              <a:rPr sz="2800"/>
              <a:t>The default distribution type is Uniform.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Mean of the Sampling Distribution of Sample Means</a:t>
            </a:r>
          </a:p>
        </p:txBody>
      </p:sp>
      <p:sp>
        <p:nvSpPr>
          <p:cNvPr id="3" name="Text Placeholder 2"/>
          <p:cNvSpPr>
            <a:spLocks noGrp="1"/>
          </p:cNvSpPr>
          <p:nvPr>
            <p:ph type="body" sz="quarter" idx="10"/>
          </p:nvPr>
        </p:nvSpPr>
        <p:spPr>
          <a:xfrm>
            <a:off x="457200" y="1082078"/>
            <a:ext cx="8229600" cy="1737322"/>
          </a:xfrm>
        </p:spPr>
        <p:txBody>
          <a:bodyPr>
            <a:normAutofit/>
          </a:bodyPr>
          <a:lstStyle/>
          <a:p>
            <a:pPr>
              <a:defRPr sz="2800"/>
            </a:pPr>
            <a:r>
              <a:rPr sz="2800" dirty="0"/>
              <a:t>The mean of a sampling distribution of sample means, </a:t>
            </a:r>
          </a:p>
        </p:txBody>
      </p:sp>
      <p:pic>
        <p:nvPicPr>
          <p:cNvPr id="5" name="Picture 4" descr="Mu subscript x bar , equals the mean of the population , mu.">
            <a:extLst>
              <a:ext uri="{FF2B5EF4-FFF2-40B4-BE49-F238E27FC236}">
                <a16:creationId xmlns:a16="http://schemas.microsoft.com/office/drawing/2014/main" id="{798622B2-BD1A-DD78-EF97-E4D4AA264F82}"/>
              </a:ext>
            </a:extLst>
          </p:cNvPr>
          <p:cNvPicPr>
            <a:picLocks noChangeAspect="1"/>
          </p:cNvPicPr>
          <p:nvPr/>
        </p:nvPicPr>
        <p:blipFill>
          <a:blip r:embed="rId2"/>
          <a:stretch>
            <a:fillRect/>
          </a:stretch>
        </p:blipFill>
        <p:spPr>
          <a:xfrm>
            <a:off x="533400" y="1583036"/>
            <a:ext cx="5429250" cy="419100"/>
          </a:xfrm>
          <a:prstGeom prst="rect">
            <a:avLst/>
          </a:prstGeom>
        </p:spPr>
      </p:pic>
      <p:pic>
        <p:nvPicPr>
          <p:cNvPr id="11" name="Picture 10" descr="Equation: Mu subscript x bar equals mu.">
            <a:extLst>
              <a:ext uri="{FF2B5EF4-FFF2-40B4-BE49-F238E27FC236}">
                <a16:creationId xmlns:a16="http://schemas.microsoft.com/office/drawing/2014/main" id="{64338EA3-D758-5D11-2ABA-56CA2D0372CD}"/>
              </a:ext>
            </a:extLst>
          </p:cNvPr>
          <p:cNvPicPr>
            <a:picLocks noChangeAspect="1"/>
          </p:cNvPicPr>
          <p:nvPr/>
        </p:nvPicPr>
        <p:blipFill>
          <a:blip r:embed="rId3"/>
          <a:stretch>
            <a:fillRect/>
          </a:stretch>
        </p:blipFill>
        <p:spPr>
          <a:xfrm>
            <a:off x="4148137" y="2144068"/>
            <a:ext cx="847725" cy="4191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Formula: Standard Deviation of the Sampling Distribution of Sample Means (Standard Error of the Mean)</a:t>
            </a:r>
          </a:p>
        </p:txBody>
      </p:sp>
      <p:sp>
        <p:nvSpPr>
          <p:cNvPr id="3" name="Text Placeholder 2"/>
          <p:cNvSpPr>
            <a:spLocks noGrp="1"/>
          </p:cNvSpPr>
          <p:nvPr>
            <p:ph type="body" sz="quarter" idx="10"/>
          </p:nvPr>
        </p:nvSpPr>
        <p:spPr>
          <a:xfrm>
            <a:off x="457200" y="1082078"/>
            <a:ext cx="8229600" cy="2804122"/>
          </a:xfrm>
        </p:spPr>
        <p:txBody>
          <a:bodyPr>
            <a:normAutofit/>
          </a:bodyPr>
          <a:lstStyle/>
          <a:p>
            <a:pPr>
              <a:defRPr sz="2800"/>
            </a:pPr>
            <a:r>
              <a:rPr sz="2800" dirty="0"/>
              <a:t>The standard deviation of a sampling distribution of sample means, </a:t>
            </a:r>
            <a:endParaRPr lang="en-US" sz="2800" dirty="0"/>
          </a:p>
          <a:p>
            <a:pPr>
              <a:defRPr sz="2800"/>
            </a:pPr>
            <a:endParaRPr lang="en-IN" dirty="0"/>
          </a:p>
          <a:p>
            <a:pPr algn="ctr">
              <a:defRPr sz="2800"/>
            </a:pPr>
            <a:endParaRPr lang="en-US" i="1" dirty="0">
              <a:latin typeface="Cambria Math" panose="02040503050406030204" pitchFamily="18" charset="0"/>
            </a:endParaRPr>
          </a:p>
          <a:p>
            <a:pPr algn="ctr">
              <a:defRPr sz="2800"/>
            </a:pPr>
            <a:endParaRPr sz="2800" dirty="0"/>
          </a:p>
          <a:p>
            <a:endParaRPr sz="2800" dirty="0"/>
          </a:p>
        </p:txBody>
      </p:sp>
      <p:pic>
        <p:nvPicPr>
          <p:cNvPr id="5" name="Picture 4" descr="Equation: Sigma subscript x bar.">
            <a:extLst>
              <a:ext uri="{FF2B5EF4-FFF2-40B4-BE49-F238E27FC236}">
                <a16:creationId xmlns:a16="http://schemas.microsoft.com/office/drawing/2014/main" id="{5DCD0653-D8C7-3325-96C9-797870A536CF}"/>
              </a:ext>
            </a:extLst>
          </p:cNvPr>
          <p:cNvPicPr>
            <a:picLocks noChangeAspect="1"/>
          </p:cNvPicPr>
          <p:nvPr/>
        </p:nvPicPr>
        <p:blipFill>
          <a:blip r:embed="rId2"/>
          <a:stretch>
            <a:fillRect/>
          </a:stretch>
        </p:blipFill>
        <p:spPr>
          <a:xfrm>
            <a:off x="2819400" y="1548705"/>
            <a:ext cx="457200" cy="419100"/>
          </a:xfrm>
          <a:prstGeom prst="rect">
            <a:avLst/>
          </a:prstGeom>
        </p:spPr>
      </p:pic>
      <p:sp>
        <p:nvSpPr>
          <p:cNvPr id="6" name="TextBox 5">
            <a:extLst>
              <a:ext uri="{FF2B5EF4-FFF2-40B4-BE49-F238E27FC236}">
                <a16:creationId xmlns:a16="http://schemas.microsoft.com/office/drawing/2014/main" id="{C1245416-E5F7-2E16-C1B4-E1D2B386725C}"/>
              </a:ext>
            </a:extLst>
          </p:cNvPr>
          <p:cNvSpPr txBox="1"/>
          <p:nvPr/>
        </p:nvSpPr>
        <p:spPr>
          <a:xfrm>
            <a:off x="457200" y="1967805"/>
            <a:ext cx="8229600" cy="954107"/>
          </a:xfrm>
          <a:prstGeom prst="rect">
            <a:avLst/>
          </a:prstGeom>
          <a:noFill/>
        </p:spPr>
        <p:txBody>
          <a:bodyPr wrap="square">
            <a:spAutoFit/>
          </a:bodyPr>
          <a:lstStyle/>
          <a:p>
            <a:pPr>
              <a:defRPr sz="2800"/>
            </a:pPr>
            <a:r>
              <a:rPr lang="en-US" sz="2800" dirty="0">
                <a:solidFill>
                  <a:srgbClr val="000000"/>
                </a:solidFill>
              </a:rPr>
              <a:t>equals the standard deviation of the population, </a:t>
            </a:r>
            <a:r>
              <a:rPr lang="en-US" sz="2800" i="1" dirty="0">
                <a:solidFill>
                  <a:srgbClr val="000000"/>
                </a:solidFill>
              </a:rPr>
              <a:t>σ</a:t>
            </a:r>
            <a:r>
              <a:rPr lang="en-US" sz="2800" dirty="0">
                <a:solidFill>
                  <a:srgbClr val="000000"/>
                </a:solidFill>
              </a:rPr>
              <a:t>, divided by the square root of the sample size, </a:t>
            </a:r>
            <a:r>
              <a:rPr lang="en-US" sz="2800" i="1" dirty="0">
                <a:solidFill>
                  <a:srgbClr val="000000"/>
                </a:solidFill>
              </a:rPr>
              <a:t>n</a:t>
            </a:r>
            <a:r>
              <a:rPr lang="en-US" sz="2800" dirty="0">
                <a:solidFill>
                  <a:srgbClr val="000000"/>
                </a:solidFill>
              </a:rPr>
              <a:t>.</a:t>
            </a:r>
          </a:p>
        </p:txBody>
      </p:sp>
      <p:pic>
        <p:nvPicPr>
          <p:cNvPr id="9" name="Picture 8" descr="Equation: Sigma subscript x bar equals sigma divided by the square root of n.">
            <a:extLst>
              <a:ext uri="{FF2B5EF4-FFF2-40B4-BE49-F238E27FC236}">
                <a16:creationId xmlns:a16="http://schemas.microsoft.com/office/drawing/2014/main" id="{945EC39D-27B0-058D-3170-D06BB77186EA}"/>
              </a:ext>
            </a:extLst>
          </p:cNvPr>
          <p:cNvPicPr>
            <a:picLocks noChangeAspect="1"/>
          </p:cNvPicPr>
          <p:nvPr/>
        </p:nvPicPr>
        <p:blipFill>
          <a:blip r:embed="rId3"/>
          <a:stretch>
            <a:fillRect/>
          </a:stretch>
        </p:blipFill>
        <p:spPr>
          <a:xfrm>
            <a:off x="3886200" y="2921912"/>
            <a:ext cx="1133475" cy="838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sz="2800" dirty="0"/>
              <a:t>Example 7.1.1: Calculating the Mean and Standard Deviation of a Sampling Distribution of Sample Means</a:t>
            </a:r>
            <a:r>
              <a:rPr lang="en-US" sz="2800" baseline="-25000" dirty="0"/>
              <a:t>1</a:t>
            </a:r>
            <a:endParaRPr sz="2800" baseline="-250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Suppose that movie ticket prices in one area have a mean of </a:t>
                </a:r>
                <a14:m>
                  <m:oMath xmlns:m="http://schemas.openxmlformats.org/officeDocument/2006/math">
                    <m:r>
                      <a:rPr>
                        <a:latin typeface="Cambria Math" panose="02040503050406030204" pitchFamily="18" charset="0"/>
                      </a:rPr>
                      <m:t>$8.32</m:t>
                    </m:r>
                  </m:oMath>
                </a14:m>
                <a:r>
                  <a:rPr sz="2800" dirty="0"/>
                  <a:t> and a standard deviation of </a:t>
                </a:r>
                <a14:m>
                  <m:oMath xmlns:m="http://schemas.openxmlformats.org/officeDocument/2006/math">
                    <m:r>
                      <a:rPr>
                        <a:latin typeface="Cambria Math" panose="02040503050406030204" pitchFamily="18" charset="0"/>
                      </a:rPr>
                      <m:t>$0.72</m:t>
                    </m:r>
                  </m:oMath>
                </a14:m>
                <a:r>
                  <a:rPr sz="2800" dirty="0"/>
                  <a:t>. Ticket prices are recorded for samples of </a:t>
                </a:r>
                <a:r>
                  <a:rPr sz="2800" dirty="0">
                    <a:latin typeface="Cambria Math"/>
                  </a:rPr>
                  <a:t>52</a:t>
                </a:r>
                <a:r>
                  <a:rPr sz="2800" dirty="0"/>
                  <a:t> theaters.</a:t>
                </a:r>
              </a:p>
              <a:p>
                <a:pPr marL="447675" indent="-447675">
                  <a:defRPr sz="2800"/>
                </a:pPr>
                <a:r>
                  <a:rPr lang="en-US" dirty="0"/>
                  <a:t>a.	</a:t>
                </a:r>
                <a:r>
                  <a:rPr dirty="0"/>
                  <a:t>​</a:t>
                </a:r>
                <a:r>
                  <a:rPr sz="2800" dirty="0"/>
                  <a:t>Calculate the mean of the resulting sampling distribution.</a:t>
                </a:r>
              </a:p>
              <a:p>
                <a:pPr marL="447675" indent="-447675">
                  <a:defRPr sz="2800"/>
                </a:pPr>
                <a:r>
                  <a:rPr lang="en-US" dirty="0"/>
                  <a:t>b.	</a:t>
                </a:r>
                <a:r>
                  <a:rPr dirty="0"/>
                  <a:t>​</a:t>
                </a:r>
                <a:r>
                  <a:rPr sz="2800" dirty="0"/>
                  <a:t>Calculate the standard deviation of the resulting sampling distribution.</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7.1.1: Calculating the Mean and Standard Deviation of a Sampling Distribution of Sample Means</a:t>
            </a:r>
            <a:r>
              <a:rPr lang="en-US" sz="2400" baseline="-25000" dirty="0"/>
              <a:t>2</a:t>
            </a:r>
            <a:endParaRPr sz="2400" baseline="-25000" dirty="0"/>
          </a:p>
        </p:txBody>
      </p:sp>
      <p:sp>
        <p:nvSpPr>
          <p:cNvPr id="3" name="Text Placeholder 2"/>
          <p:cNvSpPr>
            <a:spLocks noGrp="1"/>
          </p:cNvSpPr>
          <p:nvPr>
            <p:ph type="body" sz="quarter" idx="10"/>
          </p:nvPr>
        </p:nvSpPr>
        <p:spPr/>
        <p:txBody>
          <a:bodyPr>
            <a:normAutofit/>
          </a:bodyPr>
          <a:lstStyle/>
          <a:p>
            <a:r>
              <a:rPr sz="2400" b="1" dirty="0"/>
              <a:t>Solution</a:t>
            </a:r>
          </a:p>
          <a:p>
            <a:pPr marL="542925" indent="-542925">
              <a:defRPr sz="2800"/>
            </a:pPr>
            <a:r>
              <a:rPr lang="en-US" sz="2400" dirty="0"/>
              <a:t>a.	</a:t>
            </a:r>
            <a:r>
              <a:rPr sz="2400" dirty="0"/>
              <a:t>​We know that the mean of a sampling distribution is equal to the mean of the population distribution. Hence,</a:t>
            </a:r>
          </a:p>
          <a:p>
            <a:pPr algn="ctr">
              <a:defRPr sz="2800"/>
            </a:pPr>
            <a:r>
              <a:rPr sz="2400" dirty="0"/>
              <a:t>​</a:t>
            </a:r>
          </a:p>
          <a:p>
            <a:pPr>
              <a:defRPr sz="2800"/>
            </a:pPr>
            <a:endParaRPr sz="2400" dirty="0"/>
          </a:p>
        </p:txBody>
      </p:sp>
      <p:pic>
        <p:nvPicPr>
          <p:cNvPr id="5" name="Picture 4" descr="Equation: Mu subscript x bar equals 8.32.">
            <a:extLst>
              <a:ext uri="{FF2B5EF4-FFF2-40B4-BE49-F238E27FC236}">
                <a16:creationId xmlns:a16="http://schemas.microsoft.com/office/drawing/2014/main" id="{CACA2B02-D676-5A3B-375E-AA4F84B4CA12}"/>
              </a:ext>
            </a:extLst>
          </p:cNvPr>
          <p:cNvPicPr>
            <a:picLocks noChangeAspect="1"/>
          </p:cNvPicPr>
          <p:nvPr/>
        </p:nvPicPr>
        <p:blipFill>
          <a:blip r:embed="rId2"/>
          <a:stretch>
            <a:fillRect/>
          </a:stretch>
        </p:blipFill>
        <p:spPr>
          <a:xfrm>
            <a:off x="3723637" y="2211913"/>
            <a:ext cx="1228725" cy="419100"/>
          </a:xfrm>
          <a:prstGeom prst="rect">
            <a:avLst/>
          </a:prstGeom>
        </p:spPr>
      </p:pic>
      <p:sp>
        <p:nvSpPr>
          <p:cNvPr id="10" name="TextBox 9">
            <a:extLst>
              <a:ext uri="{FF2B5EF4-FFF2-40B4-BE49-F238E27FC236}">
                <a16:creationId xmlns:a16="http://schemas.microsoft.com/office/drawing/2014/main" id="{2CC1E5C5-2A22-0B9F-340E-6D5D46D33A67}"/>
              </a:ext>
            </a:extLst>
          </p:cNvPr>
          <p:cNvSpPr txBox="1"/>
          <p:nvPr/>
        </p:nvSpPr>
        <p:spPr>
          <a:xfrm>
            <a:off x="457200" y="2590800"/>
            <a:ext cx="8001000" cy="830997"/>
          </a:xfrm>
          <a:prstGeom prst="rect">
            <a:avLst/>
          </a:prstGeom>
          <a:noFill/>
        </p:spPr>
        <p:txBody>
          <a:bodyPr wrap="square">
            <a:spAutoFit/>
          </a:bodyPr>
          <a:lstStyle/>
          <a:p>
            <a:pPr marL="542925" indent="-542925"/>
            <a:r>
              <a:rPr lang="en-US" sz="2400" dirty="0"/>
              <a:t>b.	The standard deviation of a sampling distribution of sample means is equal to </a:t>
            </a:r>
            <a:endParaRPr lang="en-IN" sz="2400" dirty="0"/>
          </a:p>
        </p:txBody>
      </p:sp>
      <p:pic>
        <p:nvPicPr>
          <p:cNvPr id="7" name="Picture 6" descr="Equation: Sigma divided by the square root of n.">
            <a:extLst>
              <a:ext uri="{FF2B5EF4-FFF2-40B4-BE49-F238E27FC236}">
                <a16:creationId xmlns:a16="http://schemas.microsoft.com/office/drawing/2014/main" id="{D99CB816-16E3-0599-DAE9-95EEBFB57DA2}"/>
              </a:ext>
            </a:extLst>
          </p:cNvPr>
          <p:cNvPicPr>
            <a:picLocks noChangeAspect="1"/>
          </p:cNvPicPr>
          <p:nvPr/>
        </p:nvPicPr>
        <p:blipFill>
          <a:blip r:embed="rId3"/>
          <a:stretch>
            <a:fillRect/>
          </a:stretch>
        </p:blipFill>
        <p:spPr>
          <a:xfrm>
            <a:off x="4357049" y="2897507"/>
            <a:ext cx="396000" cy="645332"/>
          </a:xfrm>
          <a:prstGeom prst="rect">
            <a:avLst/>
          </a:prstGeom>
        </p:spPr>
      </p:pic>
      <p:pic>
        <p:nvPicPr>
          <p:cNvPr id="16" name="Picture 15" descr="Equation: Sigma subscript x bar equals sigma divided by the square root of n. This is equal to 0.72 divided by the square root of 52, which is approximately 0.0998, and further approximated to 0.10.">
            <a:extLst>
              <a:ext uri="{FF2B5EF4-FFF2-40B4-BE49-F238E27FC236}">
                <a16:creationId xmlns:a16="http://schemas.microsoft.com/office/drawing/2014/main" id="{79152F0F-7109-D760-0661-19104EF2F745}"/>
              </a:ext>
            </a:extLst>
          </p:cNvPr>
          <p:cNvPicPr>
            <a:picLocks noChangeAspect="1"/>
          </p:cNvPicPr>
          <p:nvPr/>
        </p:nvPicPr>
        <p:blipFill>
          <a:blip r:embed="rId4"/>
          <a:stretch>
            <a:fillRect/>
          </a:stretch>
        </p:blipFill>
        <p:spPr>
          <a:xfrm>
            <a:off x="3581400" y="3562978"/>
            <a:ext cx="2052000" cy="1804478"/>
          </a:xfrm>
          <a:prstGeom prst="rect">
            <a:avLst/>
          </a:prstGeom>
        </p:spPr>
      </p:pic>
      <p:sp>
        <p:nvSpPr>
          <p:cNvPr id="12" name="TextBox 11">
            <a:extLst>
              <a:ext uri="{FF2B5EF4-FFF2-40B4-BE49-F238E27FC236}">
                <a16:creationId xmlns:a16="http://schemas.microsoft.com/office/drawing/2014/main" id="{BFB39976-86B7-C150-062C-0D4F8374A114}"/>
              </a:ext>
            </a:extLst>
          </p:cNvPr>
          <p:cNvSpPr txBox="1"/>
          <p:nvPr/>
        </p:nvSpPr>
        <p:spPr>
          <a:xfrm>
            <a:off x="457200" y="5360313"/>
            <a:ext cx="8229600" cy="430887"/>
          </a:xfrm>
          <a:prstGeom prst="rect">
            <a:avLst/>
          </a:prstGeom>
          <a:noFill/>
        </p:spPr>
        <p:txBody>
          <a:bodyPr wrap="square">
            <a:spAutoFit/>
          </a:bodyPr>
          <a:lstStyle/>
          <a:p>
            <a:pPr>
              <a:defRPr sz="2800"/>
            </a:pPr>
            <a:r>
              <a:rPr lang="en-IN" sz="2200" dirty="0"/>
              <a:t>​Therefore, the sampling distribution's standard deviation is </a:t>
            </a:r>
          </a:p>
        </p:txBody>
      </p:sp>
      <p:pic>
        <p:nvPicPr>
          <p:cNvPr id="19" name="Picture 18" descr="Equation: Sigma subscript x bar is approximately equal to 10 cents  that is (0.10 dollars).">
            <a:extLst>
              <a:ext uri="{FF2B5EF4-FFF2-40B4-BE49-F238E27FC236}">
                <a16:creationId xmlns:a16="http://schemas.microsoft.com/office/drawing/2014/main" id="{0BD6E9AE-99A6-8B92-BD9B-025444BE40ED}"/>
              </a:ext>
            </a:extLst>
          </p:cNvPr>
          <p:cNvPicPr>
            <a:picLocks noChangeAspect="1"/>
          </p:cNvPicPr>
          <p:nvPr/>
        </p:nvPicPr>
        <p:blipFill>
          <a:blip r:embed="rId5"/>
          <a:stretch>
            <a:fillRect/>
          </a:stretch>
        </p:blipFill>
        <p:spPr>
          <a:xfrm>
            <a:off x="7314562" y="5413082"/>
            <a:ext cx="1332000" cy="37811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The History of the Central Limit Theorem</a:t>
            </a:r>
          </a:p>
        </p:txBody>
      </p:sp>
      <p:sp>
        <p:nvSpPr>
          <p:cNvPr id="3" name="Text Placeholder 2"/>
          <p:cNvSpPr>
            <a:spLocks noGrp="1"/>
          </p:cNvSpPr>
          <p:nvPr>
            <p:ph type="body" sz="quarter" idx="10"/>
          </p:nvPr>
        </p:nvSpPr>
        <p:spPr>
          <a:xfrm>
            <a:off x="457200" y="1082078"/>
            <a:ext cx="8229600" cy="4480522"/>
          </a:xfrm>
        </p:spPr>
        <p:txBody>
          <a:bodyPr>
            <a:normAutofit/>
          </a:bodyPr>
          <a:lstStyle/>
          <a:p>
            <a:r>
              <a:rPr sz="2800"/>
              <a:t>Pierre-Simon Laplace is credited with the initial statement of the Central Limit Theorem in 1776. He developed the theorem while working on the probability distribution of the sum of meteor inclination angles.</a:t>
            </a:r>
          </a:p>
          <a:p>
            <a:r>
              <a:rPr sz="2800"/>
              <a:t>Although the theorem is stated with respect to the sample mean, it is a more general theorem regarding the sum of random variables. If you add up a sufficiently large number of random variables the sum will be normally distributed.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Theorem: The Central Limit Theorem (CLT)</a:t>
            </a:r>
          </a:p>
        </p:txBody>
      </p:sp>
      <p:sp>
        <p:nvSpPr>
          <p:cNvPr id="3" name="Text Placeholder 2"/>
          <p:cNvSpPr>
            <a:spLocks noGrp="1"/>
          </p:cNvSpPr>
          <p:nvPr>
            <p:ph type="body" sz="quarter" idx="10"/>
          </p:nvPr>
        </p:nvSpPr>
        <p:spPr>
          <a:xfrm>
            <a:off x="457200" y="1082078"/>
            <a:ext cx="8229600" cy="3642322"/>
          </a:xfrm>
        </p:spPr>
        <p:txBody>
          <a:bodyPr>
            <a:normAutofit/>
          </a:bodyPr>
          <a:lstStyle/>
          <a:p>
            <a:pPr>
              <a:defRPr sz="2800"/>
            </a:pPr>
            <a:r>
              <a:rPr sz="2800" dirty="0"/>
              <a:t>For any given population with mean, </a:t>
            </a:r>
            <a:r>
              <a:rPr lang="el-GR" i="1" dirty="0">
                <a:latin typeface="Calibri" panose="020F0502020204030204" pitchFamily="34" charset="0"/>
                <a:ea typeface="Calibri" panose="020F0502020204030204" pitchFamily="34" charset="0"/>
                <a:cs typeface="Calibri" panose="020F0502020204030204" pitchFamily="34" charset="0"/>
              </a:rPr>
              <a:t>μ</a:t>
            </a:r>
            <a:r>
              <a:rPr sz="2800" dirty="0"/>
              <a:t>, and standard deviation, </a:t>
            </a:r>
            <a:r>
              <a:rPr lang="en-US" sz="2800" i="1" dirty="0"/>
              <a:t>σ</a:t>
            </a:r>
            <a:r>
              <a:rPr sz="2800" dirty="0"/>
              <a:t>, the shape of the sampling distribution of sample means will approach that of a normal distribution as the sample size increases For this text we will consider a sample size to be large enough if </a:t>
            </a:r>
            <a:br>
              <a:rPr lang="en-US" sz="2800" dirty="0"/>
            </a:br>
            <a:r>
              <a:rPr lang="en-US" i="1" dirty="0"/>
              <a:t>n</a:t>
            </a:r>
            <a:r>
              <a:rPr lang="en-US" dirty="0"/>
              <a:t> ≥ 30,</a:t>
            </a:r>
            <a:r>
              <a:rPr sz="2800" dirty="0"/>
              <a:t> as is common practice. Furthermore, the larger the sample size, the better the normal distribution approximation will be.</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a:xfrm>
            <a:off x="457200" y="1082078"/>
            <a:ext cx="8229600" cy="4556722"/>
          </a:xfrm>
        </p:spPr>
        <p:txBody>
          <a:bodyPr>
            <a:normAutofit/>
          </a:bodyPr>
          <a:lstStyle/>
          <a:p>
            <a:pPr>
              <a:defRPr b="1"/>
            </a:pPr>
            <a:r>
              <a:rPr sz="2300" dirty="0"/>
              <a:t>Mean of a Sampling Distribution of Sample Means</a:t>
            </a:r>
          </a:p>
          <a:p>
            <a:pPr>
              <a:defRPr sz="2800"/>
            </a:pPr>
            <a:r>
              <a:rPr sz="2300" dirty="0"/>
              <a:t>A </a:t>
            </a:r>
            <a:r>
              <a:rPr sz="2300" b="1" dirty="0"/>
              <a:t>sampling distribution of sample means</a:t>
            </a:r>
            <a:r>
              <a:rPr sz="2300" dirty="0"/>
              <a:t> is the distribution of sample means for all possible samples of a given size, </a:t>
            </a:r>
            <a:r>
              <a:rPr lang="en-US" sz="2300" i="1" dirty="0"/>
              <a:t>n</a:t>
            </a:r>
            <a:r>
              <a:rPr sz="2300" dirty="0"/>
              <a:t>, such that</a:t>
            </a:r>
          </a:p>
          <a:p>
            <a:pPr>
              <a:tabLst>
                <a:tab pos="447675" algn="l"/>
              </a:tabLst>
              <a:defRPr sz="2800"/>
            </a:pPr>
            <a:r>
              <a:rPr lang="en-US" sz="2300" dirty="0"/>
              <a:t>1.	</a:t>
            </a:r>
            <a:r>
              <a:rPr sz="2300" dirty="0"/>
              <a:t>The mean is </a:t>
            </a:r>
            <a:endParaRPr lang="en-US" sz="2300" dirty="0"/>
          </a:p>
          <a:p>
            <a:endParaRPr sz="2800" dirty="0"/>
          </a:p>
        </p:txBody>
      </p:sp>
      <p:pic>
        <p:nvPicPr>
          <p:cNvPr id="6" name="Picture 5" descr="Equation: Mu subscript x bar equals mu.">
            <a:extLst>
              <a:ext uri="{FF2B5EF4-FFF2-40B4-BE49-F238E27FC236}">
                <a16:creationId xmlns:a16="http://schemas.microsoft.com/office/drawing/2014/main" id="{0FC0F9AF-D8E9-74DB-4F88-B10CBB07144E}"/>
              </a:ext>
            </a:extLst>
          </p:cNvPr>
          <p:cNvPicPr>
            <a:picLocks noChangeAspect="1"/>
          </p:cNvPicPr>
          <p:nvPr/>
        </p:nvPicPr>
        <p:blipFill>
          <a:blip r:embed="rId2"/>
          <a:stretch>
            <a:fillRect/>
          </a:stretch>
        </p:blipFill>
        <p:spPr>
          <a:xfrm>
            <a:off x="2590800" y="2298532"/>
            <a:ext cx="864000" cy="396000"/>
          </a:xfrm>
          <a:prstGeom prst="rect">
            <a:avLst/>
          </a:prstGeom>
        </p:spPr>
      </p:pic>
      <p:sp>
        <p:nvSpPr>
          <p:cNvPr id="10" name="TextBox 9">
            <a:extLst>
              <a:ext uri="{FF2B5EF4-FFF2-40B4-BE49-F238E27FC236}">
                <a16:creationId xmlns:a16="http://schemas.microsoft.com/office/drawing/2014/main" id="{A391F2ED-C689-03B9-3408-F9667602D2F6}"/>
              </a:ext>
            </a:extLst>
          </p:cNvPr>
          <p:cNvSpPr txBox="1"/>
          <p:nvPr/>
        </p:nvSpPr>
        <p:spPr>
          <a:xfrm>
            <a:off x="457200" y="2706499"/>
            <a:ext cx="4572000" cy="446276"/>
          </a:xfrm>
          <a:prstGeom prst="rect">
            <a:avLst/>
          </a:prstGeom>
          <a:noFill/>
        </p:spPr>
        <p:txBody>
          <a:bodyPr wrap="square">
            <a:spAutoFit/>
          </a:bodyPr>
          <a:lstStyle/>
          <a:p>
            <a:pPr marL="447675" indent="-447675"/>
            <a:r>
              <a:rPr lang="en-IN" sz="2300" dirty="0">
                <a:solidFill>
                  <a:srgbClr val="000000"/>
                </a:solidFill>
              </a:rPr>
              <a:t>​2.	The standard deviation is </a:t>
            </a:r>
          </a:p>
        </p:txBody>
      </p:sp>
      <p:pic>
        <p:nvPicPr>
          <p:cNvPr id="11" name="Picture 10" descr="Equation: Sigma subscript x bar equals sigma divided by the square root of n.">
            <a:extLst>
              <a:ext uri="{FF2B5EF4-FFF2-40B4-BE49-F238E27FC236}">
                <a16:creationId xmlns:a16="http://schemas.microsoft.com/office/drawing/2014/main" id="{FC74F747-9BD4-99F8-EE56-73EE462C922C}"/>
              </a:ext>
            </a:extLst>
          </p:cNvPr>
          <p:cNvPicPr>
            <a:picLocks noChangeAspect="1"/>
          </p:cNvPicPr>
          <p:nvPr/>
        </p:nvPicPr>
        <p:blipFill>
          <a:blip r:embed="rId3"/>
          <a:stretch>
            <a:fillRect/>
          </a:stretch>
        </p:blipFill>
        <p:spPr>
          <a:xfrm>
            <a:off x="4114800" y="2585550"/>
            <a:ext cx="1116000" cy="767250"/>
          </a:xfrm>
          <a:prstGeom prst="rect">
            <a:avLst/>
          </a:prstGeom>
        </p:spPr>
      </p:pic>
      <p:sp>
        <p:nvSpPr>
          <p:cNvPr id="7" name="TextBox 6">
            <a:extLst>
              <a:ext uri="{FF2B5EF4-FFF2-40B4-BE49-F238E27FC236}">
                <a16:creationId xmlns:a16="http://schemas.microsoft.com/office/drawing/2014/main" id="{7F1199FC-3DF8-DCCA-6839-35CA223B93F1}"/>
              </a:ext>
            </a:extLst>
          </p:cNvPr>
          <p:cNvSpPr txBox="1"/>
          <p:nvPr/>
        </p:nvSpPr>
        <p:spPr>
          <a:xfrm>
            <a:off x="457200" y="3362742"/>
            <a:ext cx="8229600" cy="2123658"/>
          </a:xfrm>
          <a:prstGeom prst="rect">
            <a:avLst/>
          </a:prstGeom>
          <a:noFill/>
        </p:spPr>
        <p:txBody>
          <a:bodyPr wrap="square">
            <a:spAutoFit/>
          </a:bodyPr>
          <a:lstStyle/>
          <a:p>
            <a:r>
              <a:rPr lang="en-US" sz="2200" dirty="0">
                <a:solidFill>
                  <a:srgbClr val="000000"/>
                </a:solidFill>
              </a:rPr>
              <a:t>A normal distribution may be used to approximate a sampling distribution of sample means if either:</a:t>
            </a:r>
          </a:p>
          <a:p>
            <a:pPr>
              <a:defRPr sz="2800"/>
            </a:pPr>
            <a:r>
              <a:rPr lang="en-US" sz="2200" dirty="0">
                <a:solidFill>
                  <a:srgbClr val="000000"/>
                </a:solidFill>
              </a:rPr>
              <a:t>The sample size, </a:t>
            </a:r>
            <a:r>
              <a:rPr lang="en-US" sz="2200" i="1" dirty="0">
                <a:solidFill>
                  <a:srgbClr val="000000"/>
                </a:solidFill>
              </a:rPr>
              <a:t>n</a:t>
            </a:r>
            <a:r>
              <a:rPr lang="en-US" sz="2200" dirty="0">
                <a:solidFill>
                  <a:srgbClr val="000000"/>
                </a:solidFill>
              </a:rPr>
              <a:t>, is at least </a:t>
            </a:r>
            <a:r>
              <a:rPr lang="en-US" sz="2200" dirty="0">
                <a:solidFill>
                  <a:srgbClr val="000000"/>
                </a:solidFill>
                <a:latin typeface="Cambria Math"/>
              </a:rPr>
              <a:t>30</a:t>
            </a:r>
            <a:r>
              <a:rPr lang="en-US" sz="2200" dirty="0">
                <a:solidFill>
                  <a:srgbClr val="000000"/>
                </a:solidFill>
              </a:rPr>
              <a:t>, in which case the Central Limit Theorem applies.</a:t>
            </a:r>
          </a:p>
          <a:p>
            <a:r>
              <a:rPr lang="en-US" sz="2200" dirty="0">
                <a:solidFill>
                  <a:srgbClr val="000000"/>
                </a:solidFill>
              </a:rPr>
              <a:t>or</a:t>
            </a:r>
          </a:p>
          <a:p>
            <a:r>
              <a:rPr lang="en-US" sz="2200" dirty="0">
                <a:solidFill>
                  <a:srgbClr val="000000"/>
                </a:solidFill>
              </a:rPr>
              <a:t>The population is normally distributed.</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1257</TotalTime>
  <Words>1248</Words>
  <Application>Microsoft Office PowerPoint</Application>
  <PresentationFormat>On-screen Show (4:3)</PresentationFormat>
  <Paragraphs>76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Cambria Math</vt:lpstr>
      <vt:lpstr>Calibri</vt:lpstr>
      <vt:lpstr>Courier New</vt:lpstr>
      <vt:lpstr>Office Theme</vt:lpstr>
      <vt:lpstr>Section 7.1</vt:lpstr>
      <vt:lpstr>Definitions1</vt:lpstr>
      <vt:lpstr>Formula: Mean of the Sampling Distribution of Sample Means</vt:lpstr>
      <vt:lpstr>Formula: Standard Deviation of the Sampling Distribution of Sample Means (Standard Error of the Mean)</vt:lpstr>
      <vt:lpstr>Example 7.1.1: Calculating the Mean and Standard Deviation of a Sampling Distribution of Sample Means1</vt:lpstr>
      <vt:lpstr>Example 7.1.1: Calculating the Mean and Standard Deviation of a Sampling Distribution of Sample Means2</vt:lpstr>
      <vt:lpstr>The History of the Central Limit Theorem</vt:lpstr>
      <vt:lpstr>Theorem: The Central Limit Theorem (CLT)</vt:lpstr>
      <vt:lpstr>Definitions2</vt:lpstr>
      <vt:lpstr>Example 7.1.2: Applying the Central Limit Theorem1</vt:lpstr>
      <vt:lpstr>Example 7.1.2: Applying the Central Limit Theorem2</vt:lpstr>
      <vt:lpstr>Example 7.1.2: Applying the Central Limit Theorem3</vt:lpstr>
      <vt:lpstr>Example 7.1.2: Applying the Central Limit Theorem4</vt:lpstr>
      <vt:lpstr>Example 7.1.2: Applying the Central Limit Theorem5</vt:lpstr>
      <vt:lpstr>Example 7.1.3: Applying the Central Limit Theorem1</vt:lpstr>
      <vt:lpstr>Example 7.1.3: Applying the Central Limit Theorem2</vt:lpstr>
      <vt:lpstr>Example 7.1.3: Applying the Central Limit Theorem3</vt:lpstr>
      <vt:lpstr>Example 7.1.3: Applying the Central Limit Theorem4</vt:lpstr>
      <vt:lpstr>Example 7.1.3: Applying the Central Limit Theorem5</vt:lpstr>
      <vt:lpstr>Example 7.1.3: Applying the Central Limit Theorem6</vt:lpstr>
      <vt:lpstr>Note1 </vt:lpstr>
      <vt:lpstr>Note2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162</cp:revision>
  <dcterms:created xsi:type="dcterms:W3CDTF">2013-04-26T14:43:13Z</dcterms:created>
  <dcterms:modified xsi:type="dcterms:W3CDTF">2025-08-14T12:17:42Z</dcterms:modified>
</cp:coreProperties>
</file>