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6"/>
  </p:notesMasterIdLst>
  <p:handoutMasterIdLst>
    <p:handoutMasterId r:id="rId47"/>
  </p:handout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69" r:id="rId14"/>
    <p:sldId id="294" r:id="rId15"/>
    <p:sldId id="295" r:id="rId16"/>
    <p:sldId id="270" r:id="rId17"/>
    <p:sldId id="271" r:id="rId18"/>
    <p:sldId id="272" r:id="rId19"/>
    <p:sldId id="278" r:id="rId20"/>
    <p:sldId id="273" r:id="rId21"/>
    <p:sldId id="274" r:id="rId22"/>
    <p:sldId id="275" r:id="rId23"/>
    <p:sldId id="276" r:id="rId24"/>
    <p:sldId id="277" r:id="rId25"/>
    <p:sldId id="279" r:id="rId26"/>
    <p:sldId id="280" r:id="rId27"/>
    <p:sldId id="297" r:id="rId28"/>
    <p:sldId id="286" r:id="rId29"/>
    <p:sldId id="299" r:id="rId30"/>
    <p:sldId id="281" r:id="rId31"/>
    <p:sldId id="282" r:id="rId32"/>
    <p:sldId id="283" r:id="rId33"/>
    <p:sldId id="284" r:id="rId34"/>
    <p:sldId id="285" r:id="rId35"/>
    <p:sldId id="287" r:id="rId36"/>
    <p:sldId id="288" r:id="rId37"/>
    <p:sldId id="298" r:id="rId38"/>
    <p:sldId id="300" r:id="rId39"/>
    <p:sldId id="289" r:id="rId40"/>
    <p:sldId id="301" r:id="rId41"/>
    <p:sldId id="290" r:id="rId42"/>
    <p:sldId id="291" r:id="rId43"/>
    <p:sldId id="292" r:id="rId44"/>
    <p:sldId id="293" r:id="rId45"/>
  </p:sldIdLst>
  <p:sldSz cx="9144000" cy="6858000" type="screen4x3"/>
  <p:notesSz cx="6858000" cy="9144000"/>
  <p:embeddedFontLst>
    <p:embeddedFont>
      <p:font typeface="Cambria Math" panose="02040503050406030204" pitchFamily="18" charset="0"/>
      <p:regular r:id="rId4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ppaji" initials="a" lastIdx="11" clrIdx="1">
    <p:extLst>
      <p:ext uri="{19B8F6BF-5375-455C-9EA6-DF929625EA0E}">
        <p15:presenceInfo xmlns:p15="http://schemas.microsoft.com/office/powerpoint/2012/main" userId="S-1-5-21-1666015839-3846122634-945917319-222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719" autoAdjust="0"/>
    <p:restoredTop sz="94673" autoAdjust="0"/>
  </p:normalViewPr>
  <p:slideViewPr>
    <p:cSldViewPr>
      <p:cViewPr varScale="1">
        <p:scale>
          <a:sx n="101" d="100"/>
          <a:sy n="101" d="100"/>
        </p:scale>
        <p:origin x="1368"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font" Target="fonts/font1.fntdata"/><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Layout" Target="../slideLayouts/slideLayout3.xml"/><Relationship Id="rId4" Type="http://schemas.openxmlformats.org/officeDocument/2006/relationships/image" Target="../media/image13.emf"/></Relationships>
</file>

<file path=ppt/slides/_rels/slide15.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png"/><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image" Target="../media/image30.svg"/><Relationship Id="rId2" Type="http://schemas.openxmlformats.org/officeDocument/2006/relationships/image" Target="../media/image29.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6.5</a:t>
            </a:r>
          </a:p>
        </p:txBody>
      </p:sp>
      <p:sp>
        <p:nvSpPr>
          <p:cNvPr id="2" name="Text Placeholder 1"/>
          <p:cNvSpPr>
            <a:spLocks noGrp="1"/>
          </p:cNvSpPr>
          <p:nvPr>
            <p:ph type="body" sz="quarter" idx="10"/>
          </p:nvPr>
        </p:nvSpPr>
        <p:spPr/>
        <p:txBody>
          <a:bodyPr/>
          <a:lstStyle/>
          <a:p>
            <a:pPr algn="ctr"/>
            <a:r>
              <a:t>Approximating a Binomial Distribution Using a Normal Distribution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6.5.2: Using the Continuity Correction Factor with a Normal Distribution to Approximate a Binomial Probability</a:t>
            </a:r>
            <a:r>
              <a:rPr lang="en-US" sz="2000" baseline="-25000" dirty="0"/>
              <a:t>3</a:t>
            </a:r>
            <a:endParaRPr sz="2000" dirty="0"/>
          </a:p>
        </p:txBody>
      </p:sp>
      <p:pic>
        <p:nvPicPr>
          <p:cNvPr id="5" name="Content Placeholder 4" descr="A normal distribution with a shaded area to the left of x equals 4.5. The area defined by the continuity correct factor with x values between 4.5 and  5.5 is marked to denote that this area will be excluded in the probability calculation for fewer than 5.">
            <a:extLst>
              <a:ext uri="{FF2B5EF4-FFF2-40B4-BE49-F238E27FC236}">
                <a16:creationId xmlns:a16="http://schemas.microsoft.com/office/drawing/2014/main" id="{B2922B09-9031-46F5-A3A6-B6D804887B59}"/>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05000" y="2078831"/>
            <a:ext cx="5334000" cy="2857500"/>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6.5.2: Using the Continuity Correction Factor with a Normal Distribution to Approximate a Binomial Probability</a:t>
            </a:r>
            <a:r>
              <a:rPr lang="en-US" sz="2000" baseline="-25000" dirty="0"/>
              <a:t>4</a:t>
            </a:r>
            <a:endParaRPr sz="2000" dirty="0"/>
          </a:p>
        </p:txBody>
      </p:sp>
      <p:sp>
        <p:nvSpPr>
          <p:cNvPr id="3" name="Text Placeholder 2"/>
          <p:cNvSpPr>
            <a:spLocks noGrp="1"/>
          </p:cNvSpPr>
          <p:nvPr>
            <p:ph type="body" sz="quarter" idx="10"/>
          </p:nvPr>
        </p:nvSpPr>
        <p:spPr/>
        <p:txBody>
          <a:bodyPr>
            <a:normAutofit/>
          </a:bodyPr>
          <a:lstStyle/>
          <a:p>
            <a:r>
              <a:rPr sz="2800" dirty="0"/>
              <a:t>Thus, the area under the normal curve with a mean of 7.00 and a standard deviation of 2.16 that approximates the probability that fewer than 5 students on the 4</a:t>
            </a:r>
            <a:r>
              <a:rPr sz="2800" baseline="30000" dirty="0"/>
              <a:t>th</a:t>
            </a:r>
            <a:r>
              <a:rPr sz="2800" dirty="0"/>
              <a:t> floor of the dorm went to high school within a 30 mile radius of the campus is the area to the left of 4.5.</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Procedure: Using a Normal Distribution to Approximate a Binomial Distribution</a:t>
            </a:r>
          </a:p>
        </p:txBody>
      </p:sp>
      <p:sp>
        <p:nvSpPr>
          <p:cNvPr id="3" name="Text Placeholder 2"/>
          <p:cNvSpPr>
            <a:spLocks noGrp="1"/>
          </p:cNvSpPr>
          <p:nvPr>
            <p:ph type="body" sz="quarter" idx="10"/>
          </p:nvPr>
        </p:nvSpPr>
        <p:spPr>
          <a:xfrm>
            <a:off x="457200" y="1082078"/>
            <a:ext cx="8229600" cy="4632922"/>
          </a:xfrm>
        </p:spPr>
        <p:txBody>
          <a:bodyPr>
            <a:noAutofit/>
          </a:bodyPr>
          <a:lstStyle/>
          <a:p>
            <a:pPr>
              <a:tabLst>
                <a:tab pos="447675" algn="l"/>
              </a:tabLst>
              <a:defRPr sz="2800"/>
            </a:pPr>
            <a:r>
              <a:rPr lang="en-US" sz="2200" dirty="0"/>
              <a:t>1.	</a:t>
            </a:r>
            <a:r>
              <a:rPr sz="2200" dirty="0"/>
              <a:t>​Determine the values of </a:t>
            </a:r>
            <a:r>
              <a:rPr lang="en-US" sz="2200" i="1" dirty="0"/>
              <a:t>n</a:t>
            </a:r>
            <a:r>
              <a:rPr sz="2200" dirty="0"/>
              <a:t> and </a:t>
            </a:r>
            <a:r>
              <a:rPr lang="en-US" sz="2200" i="1" dirty="0"/>
              <a:t>p</a:t>
            </a:r>
            <a:r>
              <a:rPr sz="2200" dirty="0"/>
              <a:t>.</a:t>
            </a:r>
          </a:p>
          <a:p>
            <a:pPr>
              <a:tabLst>
                <a:tab pos="447675" algn="l"/>
              </a:tabLst>
              <a:defRPr sz="2800"/>
            </a:pPr>
            <a:r>
              <a:rPr lang="en-US" sz="2200" dirty="0"/>
              <a:t>2.	</a:t>
            </a:r>
            <a:r>
              <a:rPr sz="2200" dirty="0"/>
              <a:t>​Verify that the conditions </a:t>
            </a:r>
            <a:r>
              <a:rPr lang="en-US" sz="2200" dirty="0"/>
              <a:t>			</a:t>
            </a:r>
          </a:p>
          <a:p>
            <a:pPr marL="447675" indent="-447675">
              <a:defRPr sz="2800"/>
            </a:pPr>
            <a:r>
              <a:rPr lang="en-US" sz="2200" dirty="0"/>
              <a:t>3.	Calculate the values of the mean and standard deviation of the binomial random variable using the formulas </a:t>
            </a:r>
            <a:r>
              <a:rPr lang="el-GR" sz="2200" i="1" dirty="0">
                <a:latin typeface="Calibri" panose="020F0502020204030204" pitchFamily="34" charset="0"/>
                <a:ea typeface="Calibri" panose="020F0502020204030204" pitchFamily="34" charset="0"/>
                <a:cs typeface="Calibri" panose="020F0502020204030204" pitchFamily="34" charset="0"/>
              </a:rPr>
              <a:t>μ</a:t>
            </a:r>
            <a:r>
              <a:rPr lang="en-US" sz="2200" dirty="0"/>
              <a:t> = </a:t>
            </a:r>
            <a:r>
              <a:rPr lang="en-US" sz="2200" i="1" dirty="0"/>
              <a:t>np</a:t>
            </a:r>
            <a:r>
              <a:rPr lang="en-US" sz="2200" dirty="0"/>
              <a:t> and</a:t>
            </a:r>
            <a:endParaRPr lang="en-IN" sz="2200" dirty="0"/>
          </a:p>
          <a:p>
            <a:pPr>
              <a:defRPr sz="2800"/>
            </a:pPr>
            <a:r>
              <a:rPr lang="en-US" sz="2200" dirty="0"/>
              <a:t>	</a:t>
            </a:r>
            <a:r>
              <a:rPr sz="2200" dirty="0"/>
              <a:t>​</a:t>
            </a:r>
          </a:p>
          <a:p>
            <a:pPr marL="514350" indent="-514350">
              <a:buFont typeface="+mj-lt"/>
              <a:buAutoNum type="arabicPeriod" startAt="4"/>
              <a:defRPr sz="2800"/>
            </a:pPr>
            <a:endParaRPr lang="en-US" sz="2200" dirty="0"/>
          </a:p>
          <a:p>
            <a:pPr marL="514350" indent="-514350">
              <a:buFont typeface="+mj-lt"/>
              <a:buAutoNum type="arabicPeriod" startAt="4"/>
              <a:defRPr sz="2800"/>
            </a:pPr>
            <a:endParaRPr lang="en-US" sz="2200" dirty="0"/>
          </a:p>
          <a:p>
            <a:pPr>
              <a:defRPr sz="2800"/>
            </a:pPr>
            <a:endParaRPr sz="2200" dirty="0"/>
          </a:p>
        </p:txBody>
      </p:sp>
      <p:pic>
        <p:nvPicPr>
          <p:cNvPr id="8" name="Picture 7" descr="n times p greater than or equal to ten and n times open parenthesis one minus p close parenthesis is greater than or equal to ten are met.">
            <a:extLst>
              <a:ext uri="{FF2B5EF4-FFF2-40B4-BE49-F238E27FC236}">
                <a16:creationId xmlns:a16="http://schemas.microsoft.com/office/drawing/2014/main" id="{2D15766A-F3CE-5AEA-8E41-C061EF4FEA03}"/>
              </a:ext>
            </a:extLst>
          </p:cNvPr>
          <p:cNvPicPr>
            <a:picLocks noChangeAspect="1"/>
          </p:cNvPicPr>
          <p:nvPr/>
        </p:nvPicPr>
        <p:blipFill>
          <a:blip r:embed="rId2"/>
          <a:stretch>
            <a:fillRect/>
          </a:stretch>
        </p:blipFill>
        <p:spPr>
          <a:xfrm>
            <a:off x="3992562" y="1508920"/>
            <a:ext cx="4196571" cy="432000"/>
          </a:xfrm>
          <a:prstGeom prst="rect">
            <a:avLst/>
          </a:prstGeom>
        </p:spPr>
      </p:pic>
      <p:pic>
        <p:nvPicPr>
          <p:cNvPr id="12" name="Picture 11" descr="Sigma equals the square root of open parenthesis n times p times open parenthesis one minus p close parenthesis close parenthesis.">
            <a:extLst>
              <a:ext uri="{FF2B5EF4-FFF2-40B4-BE49-F238E27FC236}">
                <a16:creationId xmlns:a16="http://schemas.microsoft.com/office/drawing/2014/main" id="{45E9CA65-45AD-DF36-C1DD-7310D5D8BC9B}"/>
              </a:ext>
            </a:extLst>
          </p:cNvPr>
          <p:cNvPicPr>
            <a:picLocks noChangeAspect="1"/>
          </p:cNvPicPr>
          <p:nvPr/>
        </p:nvPicPr>
        <p:blipFill>
          <a:blip r:embed="rId3"/>
          <a:stretch>
            <a:fillRect/>
          </a:stretch>
        </p:blipFill>
        <p:spPr>
          <a:xfrm>
            <a:off x="1062037" y="2605090"/>
            <a:ext cx="1872000" cy="507192"/>
          </a:xfrm>
          <a:prstGeom prst="rect">
            <a:avLst/>
          </a:prstGeom>
        </p:spPr>
      </p:pic>
      <p:sp>
        <p:nvSpPr>
          <p:cNvPr id="11" name="TextBox 10">
            <a:extLst>
              <a:ext uri="{FF2B5EF4-FFF2-40B4-BE49-F238E27FC236}">
                <a16:creationId xmlns:a16="http://schemas.microsoft.com/office/drawing/2014/main" id="{D4E2D765-A8CE-0EB3-32F9-DF8C8398A11B}"/>
              </a:ext>
            </a:extLst>
          </p:cNvPr>
          <p:cNvSpPr txBox="1"/>
          <p:nvPr/>
        </p:nvSpPr>
        <p:spPr>
          <a:xfrm>
            <a:off x="457200" y="2994154"/>
            <a:ext cx="8077200" cy="2462213"/>
          </a:xfrm>
          <a:prstGeom prst="rect">
            <a:avLst/>
          </a:prstGeom>
          <a:noFill/>
        </p:spPr>
        <p:txBody>
          <a:bodyPr wrap="square">
            <a:spAutoFit/>
          </a:bodyPr>
          <a:lstStyle/>
          <a:p>
            <a:pPr marL="447675" indent="-447675">
              <a:defRPr sz="2800"/>
            </a:pPr>
            <a:r>
              <a:rPr lang="en-US" sz="2200" dirty="0">
                <a:solidFill>
                  <a:srgbClr val="000000"/>
                </a:solidFill>
              </a:rPr>
              <a:t>4.	Use a continuity correction to determine the interval corresponding to the given value of </a:t>
            </a:r>
            <a:r>
              <a:rPr lang="en-US" sz="2200" i="1" dirty="0">
                <a:solidFill>
                  <a:srgbClr val="000000"/>
                </a:solidFill>
              </a:rPr>
              <a:t>x</a:t>
            </a:r>
            <a:r>
              <a:rPr lang="en-US" sz="2200" dirty="0">
                <a:solidFill>
                  <a:srgbClr val="000000"/>
                </a:solidFill>
              </a:rPr>
              <a:t>.</a:t>
            </a:r>
          </a:p>
          <a:p>
            <a:pPr marL="447675" indent="-447675">
              <a:defRPr sz="2800"/>
            </a:pPr>
            <a:r>
              <a:rPr lang="en-US" sz="2200" dirty="0">
                <a:solidFill>
                  <a:srgbClr val="000000"/>
                </a:solidFill>
              </a:rPr>
              <a:t>5.	​Draw a normal curve using the mean and standard deviation calculated in Step 3, and label it with the information given in the problem.</a:t>
            </a:r>
          </a:p>
          <a:p>
            <a:pPr marL="447675" indent="-447675">
              <a:defRPr sz="2800"/>
            </a:pPr>
            <a:r>
              <a:rPr lang="en-US" sz="2200" dirty="0">
                <a:solidFill>
                  <a:srgbClr val="000000"/>
                </a:solidFill>
              </a:rPr>
              <a:t>6.	​Using either a </a:t>
            </a:r>
            <a:r>
              <a:rPr lang="en-US" sz="2200" i="1" dirty="0">
                <a:solidFill>
                  <a:srgbClr val="000000"/>
                </a:solidFill>
              </a:rPr>
              <a:t>z</a:t>
            </a:r>
            <a:r>
              <a:rPr lang="en-US" sz="2200" dirty="0">
                <a:solidFill>
                  <a:srgbClr val="000000"/>
                </a:solidFill>
              </a:rPr>
              <a:t>-value with normal distribution tables or available technology, find the appropriate area under the normal curve.</a:t>
            </a:r>
            <a:endParaRPr lang="en-IN" sz="2200" dirty="0">
              <a:solidFill>
                <a:srgbClr val="00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2600" dirty="0"/>
              <a:t>Example 6.5.3: Using a Normal Distribution to Approximate a Binomial Probability of the Form </a:t>
            </a:r>
            <a:r>
              <a:rPr sz="2600" i="1" dirty="0"/>
              <a:t>P</a:t>
            </a:r>
            <a:r>
              <a:rPr sz="2600" dirty="0"/>
              <a:t>(</a:t>
            </a:r>
            <a:r>
              <a:rPr sz="2600" i="1" dirty="0"/>
              <a:t>X</a:t>
            </a:r>
            <a:r>
              <a:rPr sz="2600" dirty="0"/>
              <a:t> &gt; </a:t>
            </a:r>
            <a:r>
              <a:rPr sz="2600" i="1" dirty="0"/>
              <a:t>x</a:t>
            </a:r>
            <a:r>
              <a:rPr sz="2600" dirty="0"/>
              <a:t>)</a:t>
            </a:r>
            <a:r>
              <a:rPr lang="en-US" sz="2800" baseline="-25000" dirty="0"/>
              <a:t>1</a:t>
            </a:r>
            <a:endParaRPr sz="2800" baseline="-25000" dirty="0"/>
          </a:p>
        </p:txBody>
      </p:sp>
      <p:sp>
        <p:nvSpPr>
          <p:cNvPr id="3" name="Text Placeholder 2"/>
          <p:cNvSpPr>
            <a:spLocks noGrp="1"/>
          </p:cNvSpPr>
          <p:nvPr>
            <p:ph type="body" sz="quarter" idx="10"/>
          </p:nvPr>
        </p:nvSpPr>
        <p:spPr/>
        <p:txBody>
          <a:bodyPr>
            <a:normAutofit/>
          </a:bodyPr>
          <a:lstStyle/>
          <a:p>
            <a:r>
              <a:rPr sz="2800" dirty="0"/>
              <a:t>Antibiotic therapy for acute maxillary sinusitis (inflamed sinuses) has a clinical cure rate of 90 percent in patients. Use a normal distribution to estimate the probability that the antibiotic therapy will be successful in more than 100 patients out of the 112 diagnosed with acute maxillary sinusitis at a hospital over one year.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6.5.3: Using a Normal Distribution to Approximate a Binomial Probability of the Form </a:t>
            </a:r>
            <a:r>
              <a:rPr sz="2400" i="1" dirty="0"/>
              <a:t>P</a:t>
            </a:r>
            <a:r>
              <a:rPr sz="2400" dirty="0"/>
              <a:t>(</a:t>
            </a:r>
            <a:r>
              <a:rPr sz="2400" i="1" dirty="0"/>
              <a:t>X</a:t>
            </a:r>
            <a:r>
              <a:rPr sz="2400" dirty="0"/>
              <a:t> &gt; </a:t>
            </a:r>
            <a:r>
              <a:rPr sz="2400" i="1" dirty="0"/>
              <a:t>x</a:t>
            </a:r>
            <a:r>
              <a:rPr sz="2400" dirty="0"/>
              <a:t>)</a:t>
            </a:r>
            <a:r>
              <a:rPr lang="en-US" sz="2400" baseline="-25000" dirty="0"/>
              <a:t>2</a:t>
            </a:r>
            <a:endParaRPr sz="2400" dirty="0"/>
          </a:p>
        </p:txBody>
      </p:sp>
      <p:sp>
        <p:nvSpPr>
          <p:cNvPr id="3" name="Text Placeholder 2"/>
          <p:cNvSpPr>
            <a:spLocks noGrp="1"/>
          </p:cNvSpPr>
          <p:nvPr>
            <p:ph type="body" sz="quarter" idx="10"/>
          </p:nvPr>
        </p:nvSpPr>
        <p:spPr/>
        <p:txBody>
          <a:bodyPr>
            <a:normAutofit fontScale="92500" lnSpcReduction="20000"/>
          </a:bodyPr>
          <a:lstStyle/>
          <a:p>
            <a:r>
              <a:rPr sz="2800" b="1" dirty="0"/>
              <a:t>Solution</a:t>
            </a:r>
          </a:p>
          <a:p>
            <a:pPr>
              <a:defRPr sz="2800"/>
            </a:pPr>
            <a:r>
              <a:rPr sz="2800" dirty="0"/>
              <a:t>First notice that the distribution of clinical cures with antibiotic therapy is binomial since there are a fixed number of identical, independent trials with two outcomes. We will label a clinical cure as a success and not being cured a failure. Then we have that the probability of a successful cure is </a:t>
            </a:r>
            <a:r>
              <a:rPr lang="en-US" sz="2800" i="1" dirty="0"/>
              <a:t>p</a:t>
            </a:r>
            <a:r>
              <a:rPr lang="en-US" sz="2800" dirty="0"/>
              <a:t> = 0.90</a:t>
            </a:r>
            <a:r>
              <a:rPr sz="2800" dirty="0"/>
              <a:t> and </a:t>
            </a:r>
            <a:r>
              <a:rPr lang="en-US" sz="2800" i="1" dirty="0"/>
              <a:t>n</a:t>
            </a:r>
            <a:r>
              <a:rPr lang="en-US" sz="2800" dirty="0"/>
              <a:t> = 112</a:t>
            </a:r>
            <a:r>
              <a:rPr sz="2800" dirty="0"/>
              <a:t> because we are considering the </a:t>
            </a:r>
            <a:r>
              <a:rPr sz="2800" dirty="0">
                <a:latin typeface="Cambria Math"/>
              </a:rPr>
              <a:t>112</a:t>
            </a:r>
            <a:r>
              <a:rPr sz="2800" dirty="0"/>
              <a:t> patients diagnosed with acute maxillary sinusitis. In order to use the normal distribution approximation, we must verify that</a:t>
            </a:r>
            <a:r>
              <a:rPr lang="en-US" sz="2800" dirty="0"/>
              <a:t>				</a:t>
            </a:r>
            <a:endParaRPr sz="2800" dirty="0"/>
          </a:p>
          <a:p>
            <a:pPr algn="ctr">
              <a:defRPr sz="2800"/>
            </a:pPr>
            <a:r>
              <a:rPr sz="2800" dirty="0"/>
              <a:t> </a:t>
            </a:r>
          </a:p>
          <a:p>
            <a:endParaRPr sz="2800" dirty="0"/>
          </a:p>
          <a:p>
            <a:pPr algn="ctr">
              <a:defRPr sz="2800"/>
            </a:pPr>
            <a:r>
              <a:rPr sz="2800" dirty="0"/>
              <a:t> </a:t>
            </a:r>
          </a:p>
        </p:txBody>
      </p:sp>
      <p:pic>
        <p:nvPicPr>
          <p:cNvPr id="9" name="Picture 8" descr="n times p is greater than or equal to ten and n times open parenthesis one minus p close parenthesis is greater than or equal to ten.">
            <a:extLst>
              <a:ext uri="{FF2B5EF4-FFF2-40B4-BE49-F238E27FC236}">
                <a16:creationId xmlns:a16="http://schemas.microsoft.com/office/drawing/2014/main" id="{907906C5-91BB-48FF-88CF-EF1811BA782A}"/>
              </a:ext>
            </a:extLst>
          </p:cNvPr>
          <p:cNvPicPr>
            <a:picLocks noChangeAspect="1"/>
          </p:cNvPicPr>
          <p:nvPr/>
        </p:nvPicPr>
        <p:blipFill>
          <a:blip r:embed="rId2"/>
          <a:stretch>
            <a:fillRect/>
          </a:stretch>
        </p:blipFill>
        <p:spPr>
          <a:xfrm>
            <a:off x="2725738" y="3925094"/>
            <a:ext cx="3686667" cy="504000"/>
          </a:xfrm>
          <a:prstGeom prst="rect">
            <a:avLst/>
          </a:prstGeom>
        </p:spPr>
      </p:pic>
      <p:sp>
        <p:nvSpPr>
          <p:cNvPr id="8" name="TextBox 7">
            <a:extLst>
              <a:ext uri="{FF2B5EF4-FFF2-40B4-BE49-F238E27FC236}">
                <a16:creationId xmlns:a16="http://schemas.microsoft.com/office/drawing/2014/main" id="{5774674F-F36E-11C4-BEA5-95D5AEC354AD}"/>
              </a:ext>
            </a:extLst>
          </p:cNvPr>
          <p:cNvSpPr txBox="1"/>
          <p:nvPr/>
        </p:nvSpPr>
        <p:spPr>
          <a:xfrm>
            <a:off x="457200" y="4314825"/>
            <a:ext cx="8519160" cy="492443"/>
          </a:xfrm>
          <a:prstGeom prst="rect">
            <a:avLst/>
          </a:prstGeom>
          <a:noFill/>
        </p:spPr>
        <p:txBody>
          <a:bodyPr wrap="square">
            <a:spAutoFit/>
          </a:bodyPr>
          <a:lstStyle/>
          <a:p>
            <a:r>
              <a:rPr lang="en-US" sz="2600" dirty="0"/>
              <a:t>Substituting the values for </a:t>
            </a:r>
            <a:r>
              <a:rPr lang="en-US" sz="2600" i="1" dirty="0"/>
              <a:t>n</a:t>
            </a:r>
            <a:r>
              <a:rPr lang="en-US" sz="2600" dirty="0"/>
              <a:t> and </a:t>
            </a:r>
            <a:r>
              <a:rPr lang="en-US" sz="2600" i="1" dirty="0"/>
              <a:t>p</a:t>
            </a:r>
            <a:r>
              <a:rPr lang="en-US" sz="2600" dirty="0"/>
              <a:t> into the conditions, we get</a:t>
            </a:r>
            <a:endParaRPr lang="en-IN" sz="2600" dirty="0"/>
          </a:p>
        </p:txBody>
      </p:sp>
      <p:pic>
        <p:nvPicPr>
          <p:cNvPr id="12" name="Picture 11" descr="n times p equals 112 times open parentheses 0.90 close parentheses equals 100.8 greater than or equal to 10 , as necessary.">
            <a:extLst>
              <a:ext uri="{FF2B5EF4-FFF2-40B4-BE49-F238E27FC236}">
                <a16:creationId xmlns:a16="http://schemas.microsoft.com/office/drawing/2014/main" id="{D818D9DF-CA21-B2D3-8935-C8A5E23F232C}"/>
              </a:ext>
            </a:extLst>
          </p:cNvPr>
          <p:cNvPicPr>
            <a:picLocks noChangeAspect="1"/>
          </p:cNvPicPr>
          <p:nvPr/>
        </p:nvPicPr>
        <p:blipFill>
          <a:blip r:embed="rId3"/>
          <a:stretch>
            <a:fillRect/>
          </a:stretch>
        </p:blipFill>
        <p:spPr>
          <a:xfrm>
            <a:off x="1519238" y="4791706"/>
            <a:ext cx="5580000" cy="483658"/>
          </a:xfrm>
          <a:prstGeom prst="rect">
            <a:avLst/>
          </a:prstGeom>
        </p:spPr>
      </p:pic>
      <p:sp>
        <p:nvSpPr>
          <p:cNvPr id="10" name="TextBox 9">
            <a:extLst>
              <a:ext uri="{FF2B5EF4-FFF2-40B4-BE49-F238E27FC236}">
                <a16:creationId xmlns:a16="http://schemas.microsoft.com/office/drawing/2014/main" id="{EF39951D-BD74-EE83-9114-96BCA6162B18}"/>
              </a:ext>
            </a:extLst>
          </p:cNvPr>
          <p:cNvSpPr txBox="1"/>
          <p:nvPr/>
        </p:nvSpPr>
        <p:spPr>
          <a:xfrm>
            <a:off x="457200" y="5070157"/>
            <a:ext cx="772478" cy="492443"/>
          </a:xfrm>
          <a:prstGeom prst="rect">
            <a:avLst/>
          </a:prstGeom>
          <a:noFill/>
        </p:spPr>
        <p:txBody>
          <a:bodyPr wrap="square">
            <a:spAutoFit/>
          </a:bodyPr>
          <a:lstStyle/>
          <a:p>
            <a:r>
              <a:rPr lang="en-IN" sz="2600" dirty="0"/>
              <a:t>and</a:t>
            </a:r>
          </a:p>
        </p:txBody>
      </p:sp>
      <p:pic>
        <p:nvPicPr>
          <p:cNvPr id="14" name="Picture 13" descr="n times open parentheses one minus p close parentheses equals 112 times open parentheses one minus 0.90 close parentheses equals 11.2 greater than or equal to 10 , as necessary.">
            <a:extLst>
              <a:ext uri="{FF2B5EF4-FFF2-40B4-BE49-F238E27FC236}">
                <a16:creationId xmlns:a16="http://schemas.microsoft.com/office/drawing/2014/main" id="{59B041F8-3CED-2E1F-6373-19E5B9FF6E9C}"/>
              </a:ext>
            </a:extLst>
          </p:cNvPr>
          <p:cNvPicPr>
            <a:picLocks noChangeAspect="1"/>
          </p:cNvPicPr>
          <p:nvPr/>
        </p:nvPicPr>
        <p:blipFill>
          <a:blip r:embed="rId4"/>
          <a:stretch>
            <a:fillRect/>
          </a:stretch>
        </p:blipFill>
        <p:spPr>
          <a:xfrm>
            <a:off x="1036640" y="5485183"/>
            <a:ext cx="6370000" cy="468000"/>
          </a:xfrm>
          <a:prstGeom prst="rect">
            <a:avLst/>
          </a:prstGeom>
        </p:spPr>
      </p:pic>
    </p:spTree>
    <p:extLst>
      <p:ext uri="{BB962C8B-B14F-4D97-AF65-F5344CB8AC3E}">
        <p14:creationId xmlns:p14="http://schemas.microsoft.com/office/powerpoint/2010/main" val="36085913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6.5.3: Using a Normal Distribution to Approximate a Binomial Probability of the Form </a:t>
            </a:r>
            <a:r>
              <a:rPr sz="2400" i="1" dirty="0"/>
              <a:t>P</a:t>
            </a:r>
            <a:r>
              <a:rPr sz="2400" dirty="0"/>
              <a:t>(</a:t>
            </a:r>
            <a:r>
              <a:rPr sz="2400" i="1" dirty="0"/>
              <a:t>X</a:t>
            </a:r>
            <a:r>
              <a:rPr sz="2400" dirty="0"/>
              <a:t> &gt; </a:t>
            </a:r>
            <a:r>
              <a:rPr sz="2400" i="1" dirty="0"/>
              <a:t>x</a:t>
            </a:r>
            <a:r>
              <a:rPr sz="2400" dirty="0"/>
              <a:t>)</a:t>
            </a:r>
            <a:r>
              <a:rPr lang="en-US" sz="2400" baseline="-25000" dirty="0"/>
              <a:t>3</a:t>
            </a:r>
            <a:endParaRPr sz="2400" dirty="0"/>
          </a:p>
        </p:txBody>
      </p:sp>
      <p:sp>
        <p:nvSpPr>
          <p:cNvPr id="3" name="Text Placeholder 2"/>
          <p:cNvSpPr>
            <a:spLocks noGrp="1"/>
          </p:cNvSpPr>
          <p:nvPr>
            <p:ph type="body" sz="quarter" idx="10"/>
          </p:nvPr>
        </p:nvSpPr>
        <p:spPr/>
        <p:txBody>
          <a:bodyPr>
            <a:normAutofit/>
          </a:bodyPr>
          <a:lstStyle/>
          <a:p>
            <a:pPr>
              <a:defRPr sz="2800"/>
            </a:pPr>
            <a:r>
              <a:rPr sz="2200" dirty="0"/>
              <a:t>Thus, the conditions are met and we can use the normal distribution approximation to estimate the binomial probability. Next, we must calculate the mean and standard deviation of the binomial random variable, which are also the mean and standard deviation of the normal distribution we will use to approximate the binomial probability. Substituting the values for </a:t>
            </a:r>
            <a:r>
              <a:rPr lang="en-US" sz="2200" i="1" dirty="0"/>
              <a:t>n </a:t>
            </a:r>
            <a:r>
              <a:rPr sz="2200" dirty="0"/>
              <a:t>and</a:t>
            </a:r>
            <a:r>
              <a:rPr lang="en-US" sz="2200" dirty="0"/>
              <a:t> </a:t>
            </a:r>
            <a:r>
              <a:rPr lang="en-US" sz="2200" i="1" dirty="0"/>
              <a:t>p</a:t>
            </a:r>
            <a:r>
              <a:rPr sz="2200" dirty="0"/>
              <a:t> into the formulas, we get the following.</a:t>
            </a:r>
            <a:endParaRPr lang="en-US" sz="2200" dirty="0"/>
          </a:p>
        </p:txBody>
      </p:sp>
      <p:pic>
        <p:nvPicPr>
          <p:cNvPr id="6" name="Picture 5" descr="Mu equals n times p, equals 112 times 0.90, which equals 100.8.&#10;&#10;Sigma equals the square root of open parenthesis n times p times open parenthesis one minus p close parenthesis close parenthesis, equals the square root of open parenthesis 112 times 0.90 times open parenthesis one minus 0.90 close parenthesis close parenthesis, which equals the square root of 10.08, which is approximately 3.17.">
            <a:extLst>
              <a:ext uri="{FF2B5EF4-FFF2-40B4-BE49-F238E27FC236}">
                <a16:creationId xmlns:a16="http://schemas.microsoft.com/office/drawing/2014/main" id="{C2A18442-0EB4-AE2C-9F27-AE38362F11EE}"/>
              </a:ext>
            </a:extLst>
          </p:cNvPr>
          <p:cNvPicPr>
            <a:picLocks noChangeAspect="1"/>
          </p:cNvPicPr>
          <p:nvPr/>
        </p:nvPicPr>
        <p:blipFill>
          <a:blip r:embed="rId2"/>
          <a:stretch>
            <a:fillRect/>
          </a:stretch>
        </p:blipFill>
        <p:spPr>
          <a:xfrm>
            <a:off x="3657600" y="3241304"/>
            <a:ext cx="2736000" cy="2736000"/>
          </a:xfrm>
          <a:prstGeom prst="rect">
            <a:avLst/>
          </a:prstGeom>
        </p:spPr>
      </p:pic>
    </p:spTree>
    <p:extLst>
      <p:ext uri="{BB962C8B-B14F-4D97-AF65-F5344CB8AC3E}">
        <p14:creationId xmlns:p14="http://schemas.microsoft.com/office/powerpoint/2010/main" val="8726515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6.5.3: Using a Normal Distribution to Approximate a Binomial Probability of the Form </a:t>
            </a:r>
            <a:r>
              <a:rPr sz="2400" i="1" dirty="0"/>
              <a:t>P</a:t>
            </a:r>
            <a:r>
              <a:rPr sz="2400" dirty="0"/>
              <a:t>(</a:t>
            </a:r>
            <a:r>
              <a:rPr sz="2400" i="1" dirty="0"/>
              <a:t>X</a:t>
            </a:r>
            <a:r>
              <a:rPr sz="2400" dirty="0"/>
              <a:t> &gt; </a:t>
            </a:r>
            <a:r>
              <a:rPr sz="2400" i="1" dirty="0"/>
              <a:t>x</a:t>
            </a:r>
            <a:r>
              <a:rPr sz="2400" dirty="0"/>
              <a:t>)</a:t>
            </a:r>
            <a:r>
              <a:rPr lang="en-US" sz="2400" baseline="-25000" dirty="0"/>
              <a:t>4</a:t>
            </a:r>
            <a:endParaRPr sz="2400" dirty="0"/>
          </a:p>
        </p:txBody>
      </p:sp>
      <p:sp>
        <p:nvSpPr>
          <p:cNvPr id="3" name="Text Placeholder 2"/>
          <p:cNvSpPr>
            <a:spLocks noGrp="1"/>
          </p:cNvSpPr>
          <p:nvPr>
            <p:ph type="body" sz="quarter" idx="10"/>
          </p:nvPr>
        </p:nvSpPr>
        <p:spPr/>
        <p:txBody>
          <a:bodyPr>
            <a:normAutofit fontScale="92500"/>
          </a:bodyPr>
          <a:lstStyle/>
          <a:p>
            <a:r>
              <a:rPr sz="2800" dirty="0"/>
              <a:t>Therefore, the mean is 100.8 and the standard deviation is approximately 3.17.</a:t>
            </a:r>
          </a:p>
          <a:p>
            <a:pPr>
              <a:defRPr sz="2800"/>
            </a:pPr>
            <a:r>
              <a:rPr sz="2800" dirty="0"/>
              <a:t>We now need to use the continuity correction to determine the interval corresponding to our discrete </a:t>
            </a:r>
            <a:r>
              <a:rPr lang="en-US" sz="2800" i="1" dirty="0"/>
              <a:t>x</a:t>
            </a:r>
            <a:r>
              <a:rPr sz="2800" dirty="0"/>
              <a:t>-value of 100. By adding and subtracting 0.5, we get the interval from 99.5 to 100.5. Now, we can draw the normal curve with a mean of 100.8 and a standard deviation of 3.17. Mark the interval for the area under the curve from 99.5 to 100.5. We are asked for the probability of obtaining </a:t>
            </a:r>
            <a:r>
              <a:rPr sz="2800" b="1" dirty="0"/>
              <a:t>more than</a:t>
            </a:r>
            <a:r>
              <a:rPr sz="2800" dirty="0"/>
              <a:t> 100 clinical cures, so we want the area to the </a:t>
            </a:r>
            <a:r>
              <a:rPr sz="2800" b="1" dirty="0"/>
              <a:t>right</a:t>
            </a:r>
            <a:r>
              <a:rPr sz="2800" dirty="0"/>
              <a:t> of the interval, but </a:t>
            </a:r>
            <a:r>
              <a:rPr sz="2800" b="1" dirty="0"/>
              <a:t>not</a:t>
            </a:r>
            <a:r>
              <a:rPr sz="2800" dirty="0"/>
              <a:t> including it. That is, we want the area under the curve to the right of 100.5.</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6.5.3: Using a Normal Distribution to Approximate a Binomial Probability of the Form </a:t>
            </a:r>
            <a:r>
              <a:rPr sz="2400" i="1" dirty="0"/>
              <a:t>P</a:t>
            </a:r>
            <a:r>
              <a:rPr sz="2400" dirty="0"/>
              <a:t>(</a:t>
            </a:r>
            <a:r>
              <a:rPr sz="2400" i="1" dirty="0"/>
              <a:t>X</a:t>
            </a:r>
            <a:r>
              <a:rPr sz="2400" dirty="0"/>
              <a:t> &gt; </a:t>
            </a:r>
            <a:r>
              <a:rPr sz="2400" i="1" dirty="0"/>
              <a:t>x</a:t>
            </a:r>
            <a:r>
              <a:rPr sz="2400" dirty="0"/>
              <a:t>)</a:t>
            </a:r>
            <a:r>
              <a:rPr lang="en-US" sz="2400" baseline="-25000" dirty="0"/>
              <a:t>5</a:t>
            </a:r>
            <a:endParaRPr sz="2400" dirty="0"/>
          </a:p>
        </p:txBody>
      </p:sp>
      <p:pic>
        <p:nvPicPr>
          <p:cNvPr id="5" name="Content Placeholder 4" descr="A normal distribution with mean 100.8 with a shaded area to the right of x equals 100.5. The area defined by the continuity correction factor with x-values between 99.5 and 100.5 is marked to denote that this area will be excluded in the probability calculation for more than 100.">
            <a:extLst>
              <a:ext uri="{FF2B5EF4-FFF2-40B4-BE49-F238E27FC236}">
                <a16:creationId xmlns:a16="http://schemas.microsoft.com/office/drawing/2014/main" id="{4985C67E-C693-478E-BC86-6109B5E0D644}"/>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24050" y="1981200"/>
            <a:ext cx="5295900" cy="3309938"/>
          </a:xfr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6.5.3: Using a Normal Distribution to Approximate a Binomial Probability of the Form </a:t>
            </a:r>
            <a:r>
              <a:rPr sz="2400" i="1" dirty="0"/>
              <a:t>P</a:t>
            </a:r>
            <a:r>
              <a:rPr sz="2400" dirty="0"/>
              <a:t>(</a:t>
            </a:r>
            <a:r>
              <a:rPr sz="2400" i="1" dirty="0"/>
              <a:t>X</a:t>
            </a:r>
            <a:r>
              <a:rPr sz="2400" dirty="0"/>
              <a:t> &gt; </a:t>
            </a:r>
            <a:r>
              <a:rPr sz="2400" i="1" dirty="0"/>
              <a:t>x</a:t>
            </a:r>
            <a:r>
              <a:rPr sz="2400" dirty="0"/>
              <a:t>)</a:t>
            </a:r>
            <a:r>
              <a:rPr lang="en-US" sz="2400" baseline="-25000" dirty="0"/>
              <a:t>6</a:t>
            </a:r>
            <a:endParaRPr sz="2400" dirty="0"/>
          </a:p>
        </p:txBody>
      </p:sp>
      <p:sp>
        <p:nvSpPr>
          <p:cNvPr id="3" name="Text Placeholder 2"/>
          <p:cNvSpPr>
            <a:spLocks noGrp="1"/>
          </p:cNvSpPr>
          <p:nvPr>
            <p:ph type="body" sz="quarter" idx="10"/>
          </p:nvPr>
        </p:nvSpPr>
        <p:spPr/>
        <p:txBody>
          <a:bodyPr>
            <a:normAutofit/>
          </a:bodyPr>
          <a:lstStyle/>
          <a:p>
            <a:pPr>
              <a:defRPr b="1"/>
            </a:pPr>
            <a:r>
              <a:rPr sz="2800" dirty="0"/>
              <a:t>Tables:</a:t>
            </a:r>
          </a:p>
          <a:p>
            <a:pPr>
              <a:defRPr sz="2800"/>
            </a:pPr>
            <a:r>
              <a:rPr sz="2800" dirty="0"/>
              <a:t>Convert the value </a:t>
            </a:r>
            <a:r>
              <a:rPr sz="2800" dirty="0">
                <a:latin typeface="Cambria Math"/>
              </a:rPr>
              <a:t>100.5</a:t>
            </a:r>
            <a:r>
              <a:rPr sz="2800" dirty="0"/>
              <a:t> to a </a:t>
            </a:r>
            <a:r>
              <a:rPr lang="en-US" sz="2800" i="1" dirty="0"/>
              <a:t>z</a:t>
            </a:r>
            <a:r>
              <a:rPr sz="2800" dirty="0"/>
              <a:t>-score formula as follows.</a:t>
            </a:r>
          </a:p>
          <a:p>
            <a:pPr>
              <a:defRPr sz="2800"/>
            </a:pPr>
            <a:endParaRPr lang="en-US" sz="2800" dirty="0"/>
          </a:p>
          <a:p>
            <a:pPr>
              <a:defRPr sz="2800"/>
            </a:pPr>
            <a:endParaRPr lang="en-IN" dirty="0"/>
          </a:p>
          <a:p>
            <a:pPr>
              <a:defRPr sz="2800"/>
            </a:pPr>
            <a:endParaRPr lang="en-IN" sz="2800" dirty="0"/>
          </a:p>
        </p:txBody>
      </p:sp>
      <p:pic>
        <p:nvPicPr>
          <p:cNvPr id="7" name="Picture 6" descr="Z equals open parenthesis x minus mu close parenthesis, divided by sigma.&#10;&#10;which equals open parenthesis 100.5 minus 100.8 close parenthesis, divided by 3.17.&#10;&#10;which is approximately negative 0.09.">
            <a:extLst>
              <a:ext uri="{FF2B5EF4-FFF2-40B4-BE49-F238E27FC236}">
                <a16:creationId xmlns:a16="http://schemas.microsoft.com/office/drawing/2014/main" id="{591548B8-036E-FD0A-B5F1-9120C03BA59E}"/>
              </a:ext>
            </a:extLst>
          </p:cNvPr>
          <p:cNvPicPr>
            <a:picLocks noChangeAspect="1"/>
          </p:cNvPicPr>
          <p:nvPr/>
        </p:nvPicPr>
        <p:blipFill>
          <a:blip r:embed="rId2"/>
          <a:stretch>
            <a:fillRect/>
          </a:stretch>
        </p:blipFill>
        <p:spPr>
          <a:xfrm>
            <a:off x="3694907" y="2009776"/>
            <a:ext cx="2164835" cy="1836000"/>
          </a:xfrm>
          <a:prstGeom prst="rect">
            <a:avLst/>
          </a:prstGeom>
        </p:spPr>
      </p:pic>
      <p:sp>
        <p:nvSpPr>
          <p:cNvPr id="6" name="TextBox 5">
            <a:extLst>
              <a:ext uri="{FF2B5EF4-FFF2-40B4-BE49-F238E27FC236}">
                <a16:creationId xmlns:a16="http://schemas.microsoft.com/office/drawing/2014/main" id="{357489E4-63F2-220D-5A2D-2712875C1581}"/>
              </a:ext>
            </a:extLst>
          </p:cNvPr>
          <p:cNvSpPr txBox="1"/>
          <p:nvPr/>
        </p:nvSpPr>
        <p:spPr>
          <a:xfrm>
            <a:off x="457200" y="3791356"/>
            <a:ext cx="8229600" cy="2246769"/>
          </a:xfrm>
          <a:prstGeom prst="rect">
            <a:avLst/>
          </a:prstGeom>
          <a:noFill/>
        </p:spPr>
        <p:txBody>
          <a:bodyPr wrap="square">
            <a:spAutoFit/>
          </a:bodyPr>
          <a:lstStyle/>
          <a:p>
            <a:pPr>
              <a:defRPr sz="2800"/>
            </a:pPr>
            <a:r>
              <a:rPr lang="en-US" sz="2800" dirty="0"/>
              <a:t>Use the cumulative normal distribution tables to find the area to the right of </a:t>
            </a:r>
            <a:r>
              <a:rPr lang="en-US" sz="2800" i="1" dirty="0"/>
              <a:t>z</a:t>
            </a:r>
            <a:r>
              <a:rPr lang="en-US" sz="2800" dirty="0"/>
              <a:t> =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0.09. Using the symmetry property of the standard normal curve, look up the area to the left of </a:t>
            </a:r>
            <a:r>
              <a:rPr lang="en-US" sz="2800" i="1" dirty="0"/>
              <a:t>z</a:t>
            </a:r>
            <a:r>
              <a:rPr lang="en-US" sz="2800" dirty="0"/>
              <a:t> = 0.09 instead. This gives us an area of 0.5359.</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Memory Booster</a:t>
            </a:r>
            <a:r>
              <a:rPr lang="en-US" sz="3200" baseline="-25000" dirty="0"/>
              <a:t>1</a:t>
            </a:r>
            <a:endParaRPr dirty="0"/>
          </a:p>
        </p:txBody>
      </p:sp>
      <p:sp>
        <p:nvSpPr>
          <p:cNvPr id="3" name="Text Placeholder 2"/>
          <p:cNvSpPr>
            <a:spLocks noGrp="1"/>
          </p:cNvSpPr>
          <p:nvPr>
            <p:ph type="body" sz="quarter" idx="10"/>
          </p:nvPr>
        </p:nvSpPr>
        <p:spPr>
          <a:xfrm>
            <a:off x="457200" y="1082078"/>
            <a:ext cx="8229600" cy="975322"/>
          </a:xfrm>
        </p:spPr>
        <p:txBody>
          <a:bodyPr>
            <a:normAutofit/>
          </a:bodyPr>
          <a:lstStyle/>
          <a:p>
            <a:r>
              <a:rPr sz="2800"/>
              <a:t>Using a normal distribution to </a:t>
            </a:r>
            <a:r>
              <a:rPr sz="2800" b="1"/>
              <a:t>approximate</a:t>
            </a:r>
            <a:r>
              <a:rPr sz="2800"/>
              <a:t> a binomial probability results in an </a:t>
            </a:r>
            <a:r>
              <a:rPr sz="2800" b="1"/>
              <a:t>approximate</a:t>
            </a:r>
            <a:r>
              <a:rPr sz="2800"/>
              <a:t> answer.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Memory Booster:</a:t>
            </a:r>
          </a:p>
        </p:txBody>
      </p:sp>
      <p:sp>
        <p:nvSpPr>
          <p:cNvPr id="3" name="Text Placeholder 2"/>
          <p:cNvSpPr>
            <a:spLocks noGrp="1"/>
          </p:cNvSpPr>
          <p:nvPr>
            <p:ph type="body" sz="quarter" idx="10"/>
          </p:nvPr>
        </p:nvSpPr>
        <p:spPr>
          <a:xfrm>
            <a:off x="457200" y="1310678"/>
            <a:ext cx="8229600" cy="2651722"/>
          </a:xfrm>
        </p:spPr>
        <p:txBody>
          <a:bodyPr>
            <a:normAutofit/>
          </a:bodyPr>
          <a:lstStyle/>
          <a:p>
            <a:r>
              <a:rPr sz="2800" dirty="0"/>
              <a:t>In the binomial probability formula,</a:t>
            </a:r>
          </a:p>
        </p:txBody>
      </p:sp>
      <p:pic>
        <p:nvPicPr>
          <p:cNvPr id="6" name="Picture 5" descr="n choose x, times p raised to the power of x, times the quantity one minus p raised to the power of open parenthesis n minus x close parenthesis,">
            <a:extLst>
              <a:ext uri="{FF2B5EF4-FFF2-40B4-BE49-F238E27FC236}">
                <a16:creationId xmlns:a16="http://schemas.microsoft.com/office/drawing/2014/main" id="{A758FF34-2907-85F5-75FE-5194D603EF43}"/>
              </a:ext>
            </a:extLst>
          </p:cNvPr>
          <p:cNvPicPr>
            <a:picLocks noChangeAspect="1"/>
          </p:cNvPicPr>
          <p:nvPr/>
        </p:nvPicPr>
        <p:blipFill>
          <a:blip r:embed="rId2"/>
          <a:stretch>
            <a:fillRect/>
          </a:stretch>
        </p:blipFill>
        <p:spPr>
          <a:xfrm>
            <a:off x="3219450" y="1752600"/>
            <a:ext cx="2705100" cy="609600"/>
          </a:xfrm>
          <a:prstGeom prst="rect">
            <a:avLst/>
          </a:prstGeom>
        </p:spPr>
      </p:pic>
      <p:sp>
        <p:nvSpPr>
          <p:cNvPr id="7" name="TextBox 6">
            <a:extLst>
              <a:ext uri="{FF2B5EF4-FFF2-40B4-BE49-F238E27FC236}">
                <a16:creationId xmlns:a16="http://schemas.microsoft.com/office/drawing/2014/main" id="{47E4A26F-2830-717B-CB0A-7C6D96419981}"/>
              </a:ext>
            </a:extLst>
          </p:cNvPr>
          <p:cNvSpPr txBox="1"/>
          <p:nvPr/>
        </p:nvSpPr>
        <p:spPr>
          <a:xfrm>
            <a:off x="457200" y="2338390"/>
            <a:ext cx="7696200" cy="1557349"/>
          </a:xfrm>
          <a:prstGeom prst="rect">
            <a:avLst/>
          </a:prstGeom>
          <a:noFill/>
        </p:spPr>
        <p:txBody>
          <a:bodyPr wrap="square" rtlCol="0">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1" u="none" strike="noStrike" kern="1200" cap="none" spc="0" normalizeH="0" baseline="0" noProof="0" dirty="0">
                <a:ln>
                  <a:noFill/>
                </a:ln>
                <a:solidFill>
                  <a:srgbClr val="366092"/>
                </a:solidFill>
                <a:effectLst/>
                <a:uLnTx/>
                <a:uFillTx/>
                <a:latin typeface="Calibri"/>
                <a:ea typeface="+mn-ea"/>
                <a:cs typeface="+mn-cs"/>
              </a:rPr>
              <a:t>x</a:t>
            </a:r>
            <a:r>
              <a:rPr kumimoji="0" lang="en-US" sz="2800" b="0" i="0" u="none" strike="noStrike" kern="1200" cap="none" spc="0" normalizeH="0" baseline="0" noProof="0" dirty="0">
                <a:ln>
                  <a:noFill/>
                </a:ln>
                <a:solidFill>
                  <a:srgbClr val="366092"/>
                </a:solidFill>
                <a:effectLst/>
                <a:uLnTx/>
                <a:uFillTx/>
                <a:latin typeface="Calibri"/>
                <a:ea typeface="+mn-ea"/>
                <a:cs typeface="+mn-cs"/>
              </a:rPr>
              <a:t> =  the number of successes,</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1" u="none" strike="noStrike" kern="1200" cap="none" spc="0" normalizeH="0" baseline="0" noProof="0" dirty="0">
                <a:ln>
                  <a:noFill/>
                </a:ln>
                <a:solidFill>
                  <a:srgbClr val="366092"/>
                </a:solidFill>
                <a:effectLst/>
                <a:uLnTx/>
                <a:uFillTx/>
                <a:latin typeface="Calibri"/>
                <a:ea typeface="+mn-ea"/>
                <a:cs typeface="+mn-cs"/>
              </a:rPr>
              <a:t>n</a:t>
            </a:r>
            <a:r>
              <a:rPr kumimoji="0" lang="en-US" sz="2800" b="0" i="0" u="none" strike="noStrike" kern="1200" cap="none" spc="0" normalizeH="0" baseline="0" noProof="0" dirty="0">
                <a:ln>
                  <a:noFill/>
                </a:ln>
                <a:solidFill>
                  <a:srgbClr val="366092"/>
                </a:solidFill>
                <a:effectLst/>
                <a:uLnTx/>
                <a:uFillTx/>
                <a:latin typeface="Calibri"/>
                <a:ea typeface="+mn-ea"/>
                <a:cs typeface="+mn-cs"/>
              </a:rPr>
              <a:t> = the number of trials, and</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1" u="none" strike="noStrike" kern="1200" cap="none" spc="0" normalizeH="0" baseline="0" noProof="0" dirty="0">
                <a:ln>
                  <a:noFill/>
                </a:ln>
                <a:solidFill>
                  <a:srgbClr val="366092"/>
                </a:solidFill>
                <a:effectLst/>
                <a:uLnTx/>
                <a:uFillTx/>
                <a:latin typeface="Calibri"/>
                <a:ea typeface="+mn-ea"/>
                <a:cs typeface="+mn-cs"/>
              </a:rPr>
              <a:t>p</a:t>
            </a:r>
            <a:r>
              <a:rPr kumimoji="0" lang="en-US" sz="2800" b="0" i="0" u="none" strike="noStrike" kern="1200" cap="none" spc="0" normalizeH="0" baseline="0" noProof="0" dirty="0">
                <a:ln>
                  <a:noFill/>
                </a:ln>
                <a:solidFill>
                  <a:srgbClr val="366092"/>
                </a:solidFill>
                <a:effectLst/>
                <a:uLnTx/>
                <a:uFillTx/>
                <a:latin typeface="Calibri"/>
                <a:ea typeface="+mn-ea"/>
                <a:cs typeface="+mn-cs"/>
              </a:rPr>
              <a:t> = the probability of getting a success on any trial.</a:t>
            </a:r>
            <a:endParaRPr lang="en-IN"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Technology Tip</a:t>
            </a:r>
          </a:p>
        </p:txBody>
      </p:sp>
      <p:sp>
        <p:nvSpPr>
          <p:cNvPr id="3" name="Text Placeholder 2"/>
          <p:cNvSpPr>
            <a:spLocks noGrp="1"/>
          </p:cNvSpPr>
          <p:nvPr>
            <p:ph type="body" sz="quarter" idx="10"/>
          </p:nvPr>
        </p:nvSpPr>
        <p:spPr>
          <a:xfrm>
            <a:off x="457200" y="1082078"/>
            <a:ext cx="8229600" cy="1051522"/>
          </a:xfrm>
        </p:spPr>
        <p:txBody>
          <a:bodyPr>
            <a:normAutofit/>
          </a:bodyPr>
          <a:lstStyle/>
          <a:p>
            <a:r>
              <a:rPr sz="2800" dirty="0"/>
              <a:t>To enter very large (or small) numbers on the TI-83/84 calculator, press </a:t>
            </a:r>
            <a:r>
              <a:rPr sz="2800" b="1" dirty="0"/>
              <a:t>1</a:t>
            </a:r>
            <a:r>
              <a:rPr sz="2800" dirty="0"/>
              <a:t> (or </a:t>
            </a:r>
            <a:r>
              <a:rPr sz="2800" b="1" dirty="0"/>
              <a:t>−</a:t>
            </a:r>
            <a:r>
              <a:rPr sz="2800" dirty="0"/>
              <a:t> </a:t>
            </a:r>
            <a:r>
              <a:rPr sz="2800" b="1" dirty="0"/>
              <a:t>1</a:t>
            </a:r>
            <a:r>
              <a:rPr sz="2800" dirty="0"/>
              <a:t>) </a:t>
            </a:r>
            <a:r>
              <a:rPr sz="2800" b="1" dirty="0"/>
              <a:t>2ND,</a:t>
            </a:r>
            <a:r>
              <a:rPr sz="2800" dirty="0"/>
              <a:t> </a:t>
            </a:r>
            <a:r>
              <a:rPr sz="2800" b="1" dirty="0"/>
              <a:t>9</a:t>
            </a:r>
            <a:r>
              <a:rPr sz="2800" dirty="0"/>
              <a:t> </a:t>
            </a:r>
            <a:r>
              <a:rPr sz="2800" b="1" dirty="0"/>
              <a:t>9</a:t>
            </a:r>
            <a:r>
              <a:rPr sz="2800" dirty="0"/>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6.5.3: Using a Normal Distribution to Approximate a Binomial Probability of the Form </a:t>
            </a:r>
            <a:r>
              <a:rPr sz="2400" i="1" dirty="0"/>
              <a:t>P</a:t>
            </a:r>
            <a:r>
              <a:rPr sz="2400" dirty="0"/>
              <a:t>(</a:t>
            </a:r>
            <a:r>
              <a:rPr sz="2400" i="1" dirty="0"/>
              <a:t>X</a:t>
            </a:r>
            <a:r>
              <a:rPr sz="2400" dirty="0"/>
              <a:t> &gt; </a:t>
            </a:r>
            <a:r>
              <a:rPr sz="2400" i="1" dirty="0"/>
              <a:t>x</a:t>
            </a:r>
            <a:r>
              <a:rPr sz="2400" dirty="0"/>
              <a:t>)</a:t>
            </a:r>
            <a:r>
              <a:rPr lang="en-US" sz="2400" baseline="-25000" dirty="0"/>
              <a:t>7</a:t>
            </a:r>
            <a:endParaRPr sz="2400" dirty="0"/>
          </a:p>
        </p:txBody>
      </p:sp>
      <p:sp>
        <p:nvSpPr>
          <p:cNvPr id="3" name="Text Placeholder 2"/>
          <p:cNvSpPr>
            <a:spLocks noGrp="1"/>
          </p:cNvSpPr>
          <p:nvPr>
            <p:ph type="body" sz="quarter" idx="10"/>
          </p:nvPr>
        </p:nvSpPr>
        <p:spPr/>
        <p:txBody>
          <a:bodyPr>
            <a:normAutofit/>
          </a:bodyPr>
          <a:lstStyle/>
          <a:p>
            <a:pPr>
              <a:defRPr b="1"/>
            </a:pPr>
            <a:r>
              <a:rPr lang="en-US" sz="2800" dirty="0"/>
              <a:t>TI-83/84 Plus:</a:t>
            </a:r>
          </a:p>
          <a:p>
            <a:pPr>
              <a:defRPr sz="2800"/>
            </a:pPr>
            <a:r>
              <a:rPr lang="en-US" sz="2800" dirty="0"/>
              <a:t>Recall that the syntax for finding the area under a normal curve using a TI-83/84 Plus calculator is </a:t>
            </a:r>
            <a:br>
              <a:rPr lang="en-US" sz="2800" dirty="0"/>
            </a:br>
            <a:r>
              <a:rPr lang="en-US" sz="2800" b="1" dirty="0"/>
              <a:t>normal</a:t>
            </a:r>
            <a:r>
              <a:rPr lang="en-US" sz="1000" b="1" dirty="0"/>
              <a:t> </a:t>
            </a:r>
            <a:r>
              <a:rPr lang="en-US" sz="2800" b="1" dirty="0" err="1"/>
              <a:t>cdf</a:t>
            </a:r>
            <a:r>
              <a:rPr lang="en-US" sz="2800" b="1" dirty="0"/>
              <a:t>(lower bound, upper bound, </a:t>
            </a:r>
            <a:r>
              <a:rPr lang="en-US" sz="2800" b="1" i="1" dirty="0"/>
              <a:t>σ</a:t>
            </a:r>
            <a:r>
              <a:rPr lang="en-US" sz="2800" b="1" dirty="0"/>
              <a:t>, </a:t>
            </a:r>
            <a:r>
              <a:rPr lang="el-GR" sz="2800" b="1" dirty="0">
                <a:latin typeface="Calibri" panose="020F0502020204030204" pitchFamily="34" charset="0"/>
                <a:ea typeface="Calibri" panose="020F0502020204030204" pitchFamily="34" charset="0"/>
                <a:cs typeface="Calibri" panose="020F0502020204030204" pitchFamily="34" charset="0"/>
              </a:rPr>
              <a:t>μ</a:t>
            </a:r>
            <a:r>
              <a:rPr lang="en-US" sz="2800" b="1" dirty="0"/>
              <a:t>)</a:t>
            </a:r>
            <a:r>
              <a:rPr lang="en-US" sz="2800" dirty="0"/>
              <a:t>. Enter the following statistics as shown in the screenshot.</a:t>
            </a:r>
          </a:p>
          <a:p>
            <a:r>
              <a:rPr lang="en-US" sz="2800" dirty="0"/>
              <a:t>lower bound: 100.5</a:t>
            </a:r>
            <a:r>
              <a:rPr lang="en-US" sz="100" dirty="0"/>
              <a:t>,</a:t>
            </a:r>
          </a:p>
          <a:p>
            <a:r>
              <a:rPr lang="en-US" sz="2800" dirty="0"/>
              <a:t>upper bound: 1E99</a:t>
            </a:r>
          </a:p>
          <a:p>
            <a:r>
              <a:rPr lang="en-US" i="1" dirty="0"/>
              <a:t>σ</a:t>
            </a:r>
            <a:r>
              <a:rPr lang="en-US" dirty="0"/>
              <a:t>: 100.8</a:t>
            </a:r>
            <a:r>
              <a:rPr lang="en-US" sz="100" dirty="0"/>
              <a:t>,</a:t>
            </a:r>
            <a:endParaRPr lang="en-US" sz="100" dirty="0">
              <a:latin typeface="Cambria Math"/>
            </a:endParaRPr>
          </a:p>
          <a:p>
            <a:r>
              <a:rPr lang="el-GR" i="1" dirty="0">
                <a:latin typeface="Calibri" panose="020F0502020204030204" pitchFamily="34" charset="0"/>
                <a:ea typeface="Calibri" panose="020F0502020204030204" pitchFamily="34" charset="0"/>
                <a:cs typeface="Calibri" panose="020F0502020204030204" pitchFamily="34" charset="0"/>
              </a:rPr>
              <a:t>μ</a:t>
            </a:r>
            <a:r>
              <a:rPr lang="en-US" dirty="0"/>
              <a:t>: 3.17</a:t>
            </a:r>
            <a:endParaRPr sz="2800" dirty="0">
              <a:latin typeface="Cambria Math"/>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6.5.3: Using a Normal Distribution to Approximate a Binomial Probability of the Form </a:t>
            </a:r>
            <a:r>
              <a:rPr sz="2400" i="1" dirty="0"/>
              <a:t>P</a:t>
            </a:r>
            <a:r>
              <a:rPr sz="2400" dirty="0"/>
              <a:t>(</a:t>
            </a:r>
            <a:r>
              <a:rPr sz="2400" i="1" dirty="0"/>
              <a:t>X</a:t>
            </a:r>
            <a:r>
              <a:rPr sz="2400" dirty="0"/>
              <a:t> &gt; </a:t>
            </a:r>
            <a:r>
              <a:rPr sz="2400" i="1" dirty="0"/>
              <a:t>x</a:t>
            </a:r>
            <a:r>
              <a:rPr sz="2400" dirty="0"/>
              <a:t>)</a:t>
            </a:r>
            <a:r>
              <a:rPr lang="en-US" sz="2400" baseline="-25000" dirty="0"/>
              <a:t>8</a:t>
            </a:r>
            <a:endParaRPr sz="2400" dirty="0"/>
          </a:p>
        </p:txBody>
      </p:sp>
      <p:pic>
        <p:nvPicPr>
          <p:cNvPr id="5" name="Content Placeholder 4" descr="A screenshot shows the area under a standard normal curve between two z values. The first line reads, normal c d f open parenthesis 100.5 comma 1E99 comma 100.8 comma 3.17 close parenthesis.&#10;The second line reads, 0.537698571.">
            <a:extLst>
              <a:ext uri="{FF2B5EF4-FFF2-40B4-BE49-F238E27FC236}">
                <a16:creationId xmlns:a16="http://schemas.microsoft.com/office/drawing/2014/main" id="{5DF8ABB0-B62D-4E88-856A-2F9D556F548F}"/>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6.5.3: Using a Normal Distribution to Approximate a Binomial Probability of the Form </a:t>
            </a:r>
            <a:r>
              <a:rPr sz="2400" i="1" dirty="0"/>
              <a:t>P</a:t>
            </a:r>
            <a:r>
              <a:rPr sz="2400" dirty="0"/>
              <a:t>(</a:t>
            </a:r>
            <a:r>
              <a:rPr sz="2400" i="1" dirty="0"/>
              <a:t>X</a:t>
            </a:r>
            <a:r>
              <a:rPr sz="2400" dirty="0"/>
              <a:t> &gt; </a:t>
            </a:r>
            <a:r>
              <a:rPr sz="2400" i="1" dirty="0"/>
              <a:t>x</a:t>
            </a:r>
            <a:r>
              <a:rPr sz="2400" dirty="0"/>
              <a:t>)</a:t>
            </a:r>
            <a:r>
              <a:rPr lang="en-US" sz="2400" baseline="-25000" dirty="0"/>
              <a:t>9</a:t>
            </a:r>
            <a:endParaRPr sz="2400" dirty="0"/>
          </a:p>
        </p:txBody>
      </p:sp>
      <p:sp>
        <p:nvSpPr>
          <p:cNvPr id="3" name="Text Placeholder 2"/>
          <p:cNvSpPr>
            <a:spLocks noGrp="1"/>
          </p:cNvSpPr>
          <p:nvPr>
            <p:ph type="body" sz="quarter" idx="10"/>
          </p:nvPr>
        </p:nvSpPr>
        <p:spPr/>
        <p:txBody>
          <a:bodyPr>
            <a:normAutofit/>
          </a:bodyPr>
          <a:lstStyle/>
          <a:p>
            <a:r>
              <a:rPr sz="2800" dirty="0"/>
              <a:t>The calculator gives the more accurate value of 0.5377.</a:t>
            </a:r>
          </a:p>
          <a:p>
            <a:pPr>
              <a:defRPr sz="2800"/>
            </a:pPr>
            <a:r>
              <a:rPr sz="2800" dirty="0"/>
              <a:t>The probability would be reported as 0.5359 if using the tables or 0.5377 if using the calculator. Therefore, the probability that the antibiotic therapy will be successful in more than 100 patients out of the 112 diagnosed with acute maxillary sinusitis at a hospital in one year is approximately </a:t>
            </a:r>
            <a:r>
              <a:rPr lang="en-US" sz="2800" dirty="0"/>
              <a:t>54%</a:t>
            </a:r>
            <a:r>
              <a:rPr sz="2800" dirty="0"/>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Technology</a:t>
            </a:r>
          </a:p>
        </p:txBody>
      </p:sp>
      <p:sp>
        <p:nvSpPr>
          <p:cNvPr id="3" name="Text Placeholder 2"/>
          <p:cNvSpPr>
            <a:spLocks noGrp="1"/>
          </p:cNvSpPr>
          <p:nvPr>
            <p:ph type="body" sz="quarter" idx="10"/>
          </p:nvPr>
        </p:nvSpPr>
        <p:spPr>
          <a:xfrm>
            <a:off x="457200" y="1082078"/>
            <a:ext cx="8229600" cy="2270722"/>
          </a:xfrm>
        </p:spPr>
        <p:txBody>
          <a:bodyPr>
            <a:normAutofit/>
          </a:bodyPr>
          <a:lstStyle/>
          <a:p>
            <a:r>
              <a:rPr sz="2800" dirty="0"/>
              <a:t>For further instructions on finding normal probabilities using a TI-83/84 Plus calculator or other technology, please visit stat.hawkeslearning.com and see </a:t>
            </a:r>
            <a:r>
              <a:rPr sz="2800" b="1" dirty="0"/>
              <a:t>Technology Instructions </a:t>
            </a:r>
            <a:r>
              <a:rPr lang="en-US" b="1" dirty="0"/>
              <a:t>→</a:t>
            </a:r>
            <a:r>
              <a:rPr sz="2800" b="1" dirty="0"/>
              <a:t> Normal Distribution </a:t>
            </a:r>
            <a:r>
              <a:rPr lang="en-US" b="1" dirty="0"/>
              <a:t>→</a:t>
            </a:r>
            <a:r>
              <a:rPr sz="2800" b="1" dirty="0"/>
              <a:t> Normal Probability (</a:t>
            </a:r>
            <a:r>
              <a:rPr sz="2800" b="1" dirty="0" err="1"/>
              <a:t>cdf</a:t>
            </a:r>
            <a:r>
              <a:rPr sz="2800" b="1" dirty="0"/>
              <a:t>)</a:t>
            </a:r>
            <a:r>
              <a:rPr sz="2800" dirty="0"/>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2700" dirty="0"/>
              <a:t>Example 6.5.4: Using a Normal Distribution to Approximate a Binomial Probability of the Form </a:t>
            </a:r>
            <a:r>
              <a:rPr sz="2700" i="1" dirty="0"/>
              <a:t>P</a:t>
            </a:r>
            <a:r>
              <a:rPr sz="2700" dirty="0"/>
              <a:t>(</a:t>
            </a:r>
            <a:r>
              <a:rPr sz="2700" i="1" dirty="0"/>
              <a:t>X</a:t>
            </a:r>
            <a:r>
              <a:rPr sz="2700" dirty="0"/>
              <a:t> ≤ </a:t>
            </a:r>
            <a:r>
              <a:rPr sz="2700" i="1" dirty="0"/>
              <a:t>x</a:t>
            </a:r>
            <a:r>
              <a:rPr sz="2700" dirty="0"/>
              <a:t>)</a:t>
            </a:r>
            <a:r>
              <a:rPr lang="en-US" sz="2700" baseline="-25000" dirty="0"/>
              <a:t>1</a:t>
            </a:r>
            <a:endParaRPr sz="2700" dirty="0"/>
          </a:p>
        </p:txBody>
      </p:sp>
      <p:sp>
        <p:nvSpPr>
          <p:cNvPr id="3" name="Text Placeholder 2"/>
          <p:cNvSpPr>
            <a:spLocks noGrp="1"/>
          </p:cNvSpPr>
          <p:nvPr>
            <p:ph type="body" sz="quarter" idx="10"/>
          </p:nvPr>
        </p:nvSpPr>
        <p:spPr/>
        <p:txBody>
          <a:bodyPr>
            <a:normAutofit/>
          </a:bodyPr>
          <a:lstStyle/>
          <a:p>
            <a:pPr>
              <a:defRPr sz="2800"/>
            </a:pPr>
            <a:r>
              <a:rPr sz="2800" dirty="0"/>
              <a:t>After forgetting to study for your statistics test, you believe that you only have a </a:t>
            </a:r>
            <a:r>
              <a:rPr lang="en-US" sz="2800" dirty="0"/>
              <a:t>25%</a:t>
            </a:r>
            <a:r>
              <a:rPr sz="2800" dirty="0"/>
              <a:t> probability of answering any given question correctly. Your test includes 50 true/false questions. Assuming that your estimate is the true probability that you will answer a question correctly, use a normal distribution to estimate the probability that you will miss no more than half of the questions.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6.5.4: Using a Normal Distribution to Approximate a Binomial Probability of the Form </a:t>
            </a:r>
            <a:r>
              <a:rPr sz="2400" i="1" dirty="0"/>
              <a:t>P</a:t>
            </a:r>
            <a:r>
              <a:rPr sz="2400" dirty="0"/>
              <a:t>(</a:t>
            </a:r>
            <a:r>
              <a:rPr sz="2400" i="1" dirty="0"/>
              <a:t>X</a:t>
            </a:r>
            <a:r>
              <a:rPr sz="2400" dirty="0"/>
              <a:t> ≤ </a:t>
            </a:r>
            <a:r>
              <a:rPr sz="2400" i="1" dirty="0"/>
              <a:t>x</a:t>
            </a:r>
            <a:r>
              <a:rPr sz="2400" dirty="0"/>
              <a:t>)</a:t>
            </a:r>
            <a:r>
              <a:rPr lang="en-US" sz="2400" baseline="-25000" dirty="0"/>
              <a:t>2</a:t>
            </a:r>
            <a:endParaRPr sz="2400" dirty="0"/>
          </a:p>
        </p:txBody>
      </p:sp>
      <p:sp>
        <p:nvSpPr>
          <p:cNvPr id="3" name="Text Placeholder 2"/>
          <p:cNvSpPr>
            <a:spLocks noGrp="1"/>
          </p:cNvSpPr>
          <p:nvPr>
            <p:ph type="body" sz="quarter" idx="10"/>
          </p:nvPr>
        </p:nvSpPr>
        <p:spPr/>
        <p:txBody>
          <a:bodyPr>
            <a:normAutofit/>
          </a:bodyPr>
          <a:lstStyle/>
          <a:p>
            <a:r>
              <a:rPr sz="2400" b="1" dirty="0"/>
              <a:t>Solution</a:t>
            </a:r>
          </a:p>
          <a:p>
            <a:pPr>
              <a:defRPr sz="2800"/>
            </a:pPr>
            <a:r>
              <a:rPr sz="1800" dirty="0"/>
              <a:t>Begin by noticing that answering test questions correctly is binomial since you are either correct or incorrect in your answer. If a trial is a single question on the test, then we have </a:t>
            </a:r>
            <a:r>
              <a:rPr sz="1800" dirty="0">
                <a:latin typeface="Cambria Math"/>
              </a:rPr>
              <a:t>50</a:t>
            </a:r>
            <a:r>
              <a:rPr sz="1800" dirty="0"/>
              <a:t> trials, so </a:t>
            </a:r>
            <a:r>
              <a:rPr lang="en-US" sz="1800" i="1" dirty="0"/>
              <a:t>n</a:t>
            </a:r>
            <a:r>
              <a:rPr lang="en-US" sz="1800" dirty="0"/>
              <a:t> = 50.</a:t>
            </a:r>
            <a:r>
              <a:rPr sz="1800" dirty="0"/>
              <a:t> Since we are asked about missing questions on the test, we should define a success as </a:t>
            </a:r>
            <a:r>
              <a:rPr sz="1800" b="1" dirty="0"/>
              <a:t>missing</a:t>
            </a:r>
            <a:r>
              <a:rPr sz="1800" dirty="0"/>
              <a:t> a question. This definition might seem "backward," but it will result in a more straightforward solution to the problem. If a success is missing a question, and you have a </a:t>
            </a:r>
            <a:r>
              <a:rPr lang="en-US" sz="1800" dirty="0"/>
              <a:t>25%</a:t>
            </a:r>
            <a:r>
              <a:rPr sz="1800" dirty="0"/>
              <a:t> chance of getting any question right, then you have a </a:t>
            </a:r>
            <a:r>
              <a:rPr lang="en-US" sz="1800" dirty="0"/>
              <a:t>75%</a:t>
            </a:r>
            <a:r>
              <a:rPr sz="1800" dirty="0"/>
              <a:t> chance of missing a question. Thus, </a:t>
            </a:r>
            <a:r>
              <a:rPr lang="en-US" sz="1800" i="1" dirty="0"/>
              <a:t>p</a:t>
            </a:r>
            <a:r>
              <a:rPr lang="en-US" sz="1800" dirty="0"/>
              <a:t> = 0.75.</a:t>
            </a:r>
            <a:endParaRPr sz="1800" dirty="0"/>
          </a:p>
          <a:p>
            <a:pPr>
              <a:defRPr sz="2800"/>
            </a:pPr>
            <a:r>
              <a:rPr sz="1800" dirty="0"/>
              <a:t>Next, we need to verify the conditions that allow us to use the normal curve approximation. Substituting the values </a:t>
            </a:r>
            <a:r>
              <a:rPr lang="en-US" sz="1800" i="1" dirty="0"/>
              <a:t>n</a:t>
            </a:r>
            <a:r>
              <a:rPr lang="en-US" sz="1800" dirty="0"/>
              <a:t> = 50</a:t>
            </a:r>
            <a:r>
              <a:rPr sz="1800" dirty="0"/>
              <a:t> and </a:t>
            </a:r>
            <a:r>
              <a:rPr lang="en-US" sz="1800" i="1" dirty="0"/>
              <a:t>p</a:t>
            </a:r>
            <a:r>
              <a:rPr lang="en-US" sz="1800" dirty="0"/>
              <a:t> = 0.75</a:t>
            </a:r>
            <a:r>
              <a:rPr sz="1800" dirty="0"/>
              <a:t> into the conditions, we get</a:t>
            </a:r>
          </a:p>
          <a:p>
            <a:pPr algn="ctr">
              <a:defRPr sz="2800"/>
            </a:pPr>
            <a:endParaRPr dirty="0"/>
          </a:p>
          <a:p>
            <a:endParaRPr lang="en-IN" dirty="0"/>
          </a:p>
          <a:p>
            <a:pPr algn="ctr">
              <a:defRPr sz="2800"/>
            </a:pPr>
            <a:endParaRPr lang="en-US" dirty="0"/>
          </a:p>
          <a:p>
            <a:endParaRPr lang="en-US" dirty="0"/>
          </a:p>
          <a:p>
            <a:endParaRPr lang="en-US" dirty="0"/>
          </a:p>
        </p:txBody>
      </p:sp>
      <p:pic>
        <p:nvPicPr>
          <p:cNvPr id="8" name="Picture 7" descr="n times p equals 50 times 0.75 equals 37.5 greater than or equal to 10, as necessary.">
            <a:extLst>
              <a:ext uri="{FF2B5EF4-FFF2-40B4-BE49-F238E27FC236}">
                <a16:creationId xmlns:a16="http://schemas.microsoft.com/office/drawing/2014/main" id="{5E5E8CFB-F8A3-5CFA-E53A-F1FBE042CACC}"/>
              </a:ext>
            </a:extLst>
          </p:cNvPr>
          <p:cNvPicPr>
            <a:picLocks noChangeAspect="1"/>
          </p:cNvPicPr>
          <p:nvPr/>
        </p:nvPicPr>
        <p:blipFill>
          <a:blip r:embed="rId2"/>
          <a:stretch>
            <a:fillRect/>
          </a:stretch>
        </p:blipFill>
        <p:spPr>
          <a:xfrm>
            <a:off x="2159008" y="4149625"/>
            <a:ext cx="4545000" cy="432000"/>
          </a:xfrm>
          <a:prstGeom prst="rect">
            <a:avLst/>
          </a:prstGeom>
        </p:spPr>
      </p:pic>
      <p:sp>
        <p:nvSpPr>
          <p:cNvPr id="6" name="TextBox 5">
            <a:extLst>
              <a:ext uri="{FF2B5EF4-FFF2-40B4-BE49-F238E27FC236}">
                <a16:creationId xmlns:a16="http://schemas.microsoft.com/office/drawing/2014/main" id="{011F0B9C-7AAB-7D29-616B-53F3C6A149D3}"/>
              </a:ext>
            </a:extLst>
          </p:cNvPr>
          <p:cNvSpPr txBox="1"/>
          <p:nvPr/>
        </p:nvSpPr>
        <p:spPr>
          <a:xfrm>
            <a:off x="457200" y="4476690"/>
            <a:ext cx="685800" cy="400110"/>
          </a:xfrm>
          <a:prstGeom prst="rect">
            <a:avLst/>
          </a:prstGeom>
          <a:noFill/>
        </p:spPr>
        <p:txBody>
          <a:bodyPr wrap="square">
            <a:spAutoFit/>
          </a:bodyPr>
          <a:lstStyle/>
          <a:p>
            <a:r>
              <a:rPr lang="en-IN" sz="2000" dirty="0"/>
              <a:t>and</a:t>
            </a:r>
          </a:p>
        </p:txBody>
      </p:sp>
      <p:pic>
        <p:nvPicPr>
          <p:cNvPr id="11" name="Picture 10" descr="n times open parentheses one minus p close parentheses equals 50 times open parentheses one minus 0.75 close parentheses equals 12.5 greater than or equal to 10, as necessary.">
            <a:extLst>
              <a:ext uri="{FF2B5EF4-FFF2-40B4-BE49-F238E27FC236}">
                <a16:creationId xmlns:a16="http://schemas.microsoft.com/office/drawing/2014/main" id="{C4FC29FB-8046-D841-BEF6-F822AFA985BC}"/>
              </a:ext>
            </a:extLst>
          </p:cNvPr>
          <p:cNvPicPr>
            <a:picLocks noChangeAspect="1"/>
          </p:cNvPicPr>
          <p:nvPr/>
        </p:nvPicPr>
        <p:blipFill>
          <a:blip r:embed="rId3"/>
          <a:stretch>
            <a:fillRect/>
          </a:stretch>
        </p:blipFill>
        <p:spPr>
          <a:xfrm>
            <a:off x="1900238" y="4907757"/>
            <a:ext cx="5517000" cy="432000"/>
          </a:xfrm>
          <a:prstGeom prst="rect">
            <a:avLst/>
          </a:prstGeom>
        </p:spPr>
      </p:pic>
      <p:sp>
        <p:nvSpPr>
          <p:cNvPr id="9" name="TextBox 8">
            <a:extLst>
              <a:ext uri="{FF2B5EF4-FFF2-40B4-BE49-F238E27FC236}">
                <a16:creationId xmlns:a16="http://schemas.microsoft.com/office/drawing/2014/main" id="{D6165F0C-80CB-5045-D57C-8373BD375661}"/>
              </a:ext>
            </a:extLst>
          </p:cNvPr>
          <p:cNvSpPr txBox="1"/>
          <p:nvPr/>
        </p:nvSpPr>
        <p:spPr>
          <a:xfrm>
            <a:off x="457200" y="5415532"/>
            <a:ext cx="4572000" cy="400110"/>
          </a:xfrm>
          <a:prstGeom prst="rect">
            <a:avLst/>
          </a:prstGeom>
          <a:noFill/>
        </p:spPr>
        <p:txBody>
          <a:bodyPr wrap="square">
            <a:spAutoFit/>
          </a:bodyPr>
          <a:lstStyle/>
          <a:p>
            <a:r>
              <a:rPr lang="en-US" sz="2000" dirty="0"/>
              <a:t>Thus, both conditions are met.</a:t>
            </a:r>
            <a:endParaRPr lang="en-IN" sz="2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6.5.4: Using a Normal Distribution to Approximate a Binomial Probability of the Form </a:t>
            </a:r>
            <a:r>
              <a:rPr sz="2400" i="1" dirty="0"/>
              <a:t>P</a:t>
            </a:r>
            <a:r>
              <a:rPr sz="2400" dirty="0"/>
              <a:t>(</a:t>
            </a:r>
            <a:r>
              <a:rPr sz="2400" i="1" dirty="0"/>
              <a:t>X</a:t>
            </a:r>
            <a:r>
              <a:rPr sz="2400" dirty="0"/>
              <a:t> ≤ </a:t>
            </a:r>
            <a:r>
              <a:rPr sz="2400" i="1" dirty="0"/>
              <a:t>x</a:t>
            </a:r>
            <a:r>
              <a:rPr sz="2400" dirty="0"/>
              <a:t>)</a:t>
            </a:r>
            <a:r>
              <a:rPr lang="en-US" sz="2400" baseline="-25000" dirty="0"/>
              <a:t>3</a:t>
            </a:r>
            <a:endParaRPr sz="2400" dirty="0"/>
          </a:p>
        </p:txBody>
      </p:sp>
      <p:sp>
        <p:nvSpPr>
          <p:cNvPr id="3" name="Text Placeholder 2"/>
          <p:cNvSpPr>
            <a:spLocks noGrp="1"/>
          </p:cNvSpPr>
          <p:nvPr>
            <p:ph type="body" sz="quarter" idx="10"/>
          </p:nvPr>
        </p:nvSpPr>
        <p:spPr/>
        <p:txBody>
          <a:bodyPr>
            <a:normAutofit/>
          </a:bodyPr>
          <a:lstStyle/>
          <a:p>
            <a:pPr>
              <a:defRPr sz="2800"/>
            </a:pPr>
            <a:r>
              <a:rPr sz="2400" dirty="0"/>
              <a:t>Now, we need to calculate the mean and standard deviation of the binomial random variable, which are also the mean and standard deviation of the normal distribution we will use to approximate the binomial probability. Substituting the values for </a:t>
            </a:r>
            <a:r>
              <a:rPr lang="en-US" sz="2400" i="1" dirty="0"/>
              <a:t>n</a:t>
            </a:r>
            <a:r>
              <a:rPr sz="2400" dirty="0"/>
              <a:t> and </a:t>
            </a:r>
            <a:r>
              <a:rPr lang="en-US" sz="2400" i="1" dirty="0"/>
              <a:t>p</a:t>
            </a:r>
            <a:r>
              <a:rPr sz="2400" dirty="0"/>
              <a:t> into the formulas, we get the following.</a:t>
            </a:r>
          </a:p>
        </p:txBody>
      </p:sp>
      <p:pic>
        <p:nvPicPr>
          <p:cNvPr id="6" name="Picture 5" descr="Mu equals n times p.&#10;which equals 50 times 0.75.&#10;then we get mu equals 37.5.&#10;Sigma equals the square root of open parenthesis n times p times open parenthesis 1 minus p close parenthesis close parenthesis.&#10;&#10;Sigma equals the square root of open parenthesis 50 times 0.75 times open parenthesis 1 minus 0.75 close parenthesis close parenthesis.&#10;Sigma equals the square root of 9.375.&#10;Sigma is approximately 3.061862.">
            <a:extLst>
              <a:ext uri="{FF2B5EF4-FFF2-40B4-BE49-F238E27FC236}">
                <a16:creationId xmlns:a16="http://schemas.microsoft.com/office/drawing/2014/main" id="{E0BB219A-B6C4-BDCC-F74F-154471F70C6D}"/>
              </a:ext>
            </a:extLst>
          </p:cNvPr>
          <p:cNvPicPr>
            <a:picLocks noChangeAspect="1"/>
          </p:cNvPicPr>
          <p:nvPr/>
        </p:nvPicPr>
        <p:blipFill>
          <a:blip r:embed="rId2"/>
          <a:stretch>
            <a:fillRect/>
          </a:stretch>
        </p:blipFill>
        <p:spPr>
          <a:xfrm>
            <a:off x="3221320" y="2971800"/>
            <a:ext cx="2701360" cy="2988000"/>
          </a:xfrm>
          <a:prstGeom prst="rect">
            <a:avLst/>
          </a:prstGeom>
        </p:spPr>
      </p:pic>
    </p:spTree>
    <p:extLst>
      <p:ext uri="{BB962C8B-B14F-4D97-AF65-F5344CB8AC3E}">
        <p14:creationId xmlns:p14="http://schemas.microsoft.com/office/powerpoint/2010/main" val="2245305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Memory Booster</a:t>
            </a:r>
          </a:p>
        </p:txBody>
      </p:sp>
      <p:sp>
        <p:nvSpPr>
          <p:cNvPr id="3" name="Text Placeholder 2"/>
          <p:cNvSpPr>
            <a:spLocks noGrp="1"/>
          </p:cNvSpPr>
          <p:nvPr>
            <p:ph type="body" sz="quarter" idx="10"/>
          </p:nvPr>
        </p:nvSpPr>
        <p:spPr>
          <a:xfrm>
            <a:off x="457200" y="1082078"/>
            <a:ext cx="8229600" cy="975322"/>
          </a:xfrm>
        </p:spPr>
        <p:txBody>
          <a:bodyPr>
            <a:normAutofit/>
          </a:bodyPr>
          <a:lstStyle/>
          <a:p>
            <a:r>
              <a:rPr sz="2800"/>
              <a:t>Remember to leave intermediate calculations to at least six decimal places so as to reduce rounding errors.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6.5.4: Using a Normal Distribution to Approximate a Binomial Probability of the Form </a:t>
            </a:r>
            <a:r>
              <a:rPr sz="2400" i="1" dirty="0"/>
              <a:t>P</a:t>
            </a:r>
            <a:r>
              <a:rPr sz="2400" dirty="0"/>
              <a:t>(</a:t>
            </a:r>
            <a:r>
              <a:rPr sz="2400" i="1" dirty="0"/>
              <a:t>X</a:t>
            </a:r>
            <a:r>
              <a:rPr sz="2400" dirty="0"/>
              <a:t> ≤ </a:t>
            </a:r>
            <a:r>
              <a:rPr sz="2400" i="1" dirty="0"/>
              <a:t>x</a:t>
            </a:r>
            <a:r>
              <a:rPr sz="2400" dirty="0"/>
              <a:t>)</a:t>
            </a:r>
            <a:r>
              <a:rPr lang="en-US" sz="2400" baseline="-25000" dirty="0"/>
              <a:t>4</a:t>
            </a:r>
            <a:endParaRPr sz="2400" dirty="0"/>
          </a:p>
        </p:txBody>
      </p:sp>
      <p:sp>
        <p:nvSpPr>
          <p:cNvPr id="3" name="Text Placeholder 2"/>
          <p:cNvSpPr>
            <a:spLocks noGrp="1"/>
          </p:cNvSpPr>
          <p:nvPr>
            <p:ph type="body" sz="quarter" idx="10"/>
          </p:nvPr>
        </p:nvSpPr>
        <p:spPr/>
        <p:txBody>
          <a:bodyPr>
            <a:normAutofit fontScale="92500"/>
          </a:bodyPr>
          <a:lstStyle/>
          <a:p>
            <a:r>
              <a:rPr sz="2800" dirty="0"/>
              <a:t>Therefore, the mean is 37.5 and the standard deviation is approximately 3.061862.</a:t>
            </a:r>
          </a:p>
          <a:p>
            <a:pPr>
              <a:defRPr sz="2800"/>
            </a:pPr>
            <a:r>
              <a:rPr sz="2800" dirty="0"/>
              <a:t>Using a continuity correction to determine the interval corresponding to our discrete </a:t>
            </a:r>
            <a:r>
              <a:rPr lang="en-US" sz="2800" i="1" dirty="0"/>
              <a:t>x</a:t>
            </a:r>
            <a:r>
              <a:rPr sz="2800" dirty="0"/>
              <a:t>-value of 25, or half of the 50 questions, add and subtract 0.5 to get the interval from 24.5 to 25.5. Draw a normal curve with a mean of 37.5 and a standard deviation of 3.061862 and mark the interval for the area under the curve from 24.5 to 25.5. We are asked for the probability of missing </a:t>
            </a:r>
            <a:r>
              <a:rPr sz="2800" b="1" dirty="0"/>
              <a:t>no more than</a:t>
            </a:r>
            <a:r>
              <a:rPr sz="2800" dirty="0"/>
              <a:t> 25 questions, so we want the area to the </a:t>
            </a:r>
            <a:r>
              <a:rPr sz="2800" b="1" dirty="0"/>
              <a:t>left</a:t>
            </a:r>
            <a:r>
              <a:rPr sz="2800" dirty="0"/>
              <a:t> of the interval and </a:t>
            </a:r>
            <a:r>
              <a:rPr sz="2800" b="1" dirty="0"/>
              <a:t>including</a:t>
            </a:r>
            <a:r>
              <a:rPr sz="2800" dirty="0"/>
              <a:t> the interval. That is, we want the area under the curve to the left of 25.5.</a:t>
            </a:r>
          </a:p>
        </p:txBody>
      </p:sp>
    </p:spTree>
    <p:extLst>
      <p:ext uri="{BB962C8B-B14F-4D97-AF65-F5344CB8AC3E}">
        <p14:creationId xmlns:p14="http://schemas.microsoft.com/office/powerpoint/2010/main" val="3310667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Normal Distribution Approximation of a Binomial Distribution</a:t>
            </a:r>
          </a:p>
        </p:txBody>
      </p:sp>
      <p:sp>
        <p:nvSpPr>
          <p:cNvPr id="3" name="Text Placeholder 2"/>
          <p:cNvSpPr>
            <a:spLocks noGrp="1"/>
          </p:cNvSpPr>
          <p:nvPr>
            <p:ph type="body" sz="quarter" idx="10"/>
          </p:nvPr>
        </p:nvSpPr>
        <p:spPr>
          <a:xfrm>
            <a:off x="457200" y="1082078"/>
            <a:ext cx="8229600" cy="4328122"/>
          </a:xfrm>
        </p:spPr>
        <p:txBody>
          <a:bodyPr>
            <a:normAutofit/>
          </a:bodyPr>
          <a:lstStyle/>
          <a:p>
            <a:pPr>
              <a:defRPr sz="2800"/>
            </a:pPr>
            <a:r>
              <a:rPr sz="2600" dirty="0"/>
              <a:t>If the conditions that </a:t>
            </a:r>
            <a:r>
              <a:rPr lang="en-US" sz="2600" dirty="0"/>
              <a:t>				</a:t>
            </a:r>
            <a:endParaRPr sz="2600" dirty="0"/>
          </a:p>
          <a:p>
            <a:endParaRPr lang="en-US" sz="2600" dirty="0"/>
          </a:p>
          <a:p>
            <a:endParaRPr sz="2600" dirty="0"/>
          </a:p>
          <a:p>
            <a:pPr>
              <a:defRPr sz="2800"/>
            </a:pPr>
            <a:endParaRPr lang="en-US" sz="2600" dirty="0"/>
          </a:p>
          <a:p>
            <a:pPr>
              <a:defRPr sz="2800"/>
            </a:pPr>
            <a:endParaRPr lang="en-IN" sz="2600" dirty="0"/>
          </a:p>
          <a:p>
            <a:pPr>
              <a:defRPr sz="2800"/>
            </a:pPr>
            <a:endParaRPr lang="en-IN" sz="2600" dirty="0"/>
          </a:p>
          <a:p>
            <a:pPr>
              <a:defRPr sz="2800"/>
            </a:pPr>
            <a:endParaRPr lang="en-IN" sz="2600" dirty="0"/>
          </a:p>
          <a:p>
            <a:endParaRPr sz="2600" dirty="0"/>
          </a:p>
        </p:txBody>
      </p:sp>
      <p:pic>
        <p:nvPicPr>
          <p:cNvPr id="8" name="Picture 7" descr="n times p is greater than or equal to ten and n times open parenthesis one minus p close parenthesis is greater than or equal to ten.">
            <a:extLst>
              <a:ext uri="{FF2B5EF4-FFF2-40B4-BE49-F238E27FC236}">
                <a16:creationId xmlns:a16="http://schemas.microsoft.com/office/drawing/2014/main" id="{E97274E9-747E-1C0B-3D05-6B214BC62829}"/>
              </a:ext>
            </a:extLst>
          </p:cNvPr>
          <p:cNvPicPr>
            <a:picLocks noChangeAspect="1"/>
          </p:cNvPicPr>
          <p:nvPr/>
        </p:nvPicPr>
        <p:blipFill>
          <a:blip r:embed="rId2"/>
          <a:stretch>
            <a:fillRect/>
          </a:stretch>
        </p:blipFill>
        <p:spPr>
          <a:xfrm>
            <a:off x="3399409" y="1096787"/>
            <a:ext cx="3612000" cy="504000"/>
          </a:xfrm>
          <a:prstGeom prst="rect">
            <a:avLst/>
          </a:prstGeom>
        </p:spPr>
      </p:pic>
      <p:sp>
        <p:nvSpPr>
          <p:cNvPr id="7" name="TextBox 6">
            <a:extLst>
              <a:ext uri="{FF2B5EF4-FFF2-40B4-BE49-F238E27FC236}">
                <a16:creationId xmlns:a16="http://schemas.microsoft.com/office/drawing/2014/main" id="{5B5ADCF9-8D4F-F689-2CD0-6B0163E56069}"/>
              </a:ext>
            </a:extLst>
          </p:cNvPr>
          <p:cNvSpPr txBox="1"/>
          <p:nvPr/>
        </p:nvSpPr>
        <p:spPr>
          <a:xfrm>
            <a:off x="484632" y="1447800"/>
            <a:ext cx="7897368" cy="1692771"/>
          </a:xfrm>
          <a:prstGeom prst="rect">
            <a:avLst/>
          </a:prstGeom>
          <a:noFill/>
        </p:spPr>
        <p:txBody>
          <a:bodyPr wrap="square">
            <a:spAutoFit/>
          </a:bodyPr>
          <a:lstStyle/>
          <a:p>
            <a:r>
              <a:rPr lang="en-US" sz="2600" dirty="0">
                <a:solidFill>
                  <a:srgbClr val="000000"/>
                </a:solidFill>
              </a:rPr>
              <a:t>are met for a given binomial distribution, then a normal distribution can be used to approximate the binomial probability distribution with the mean and standard deviation given by</a:t>
            </a:r>
            <a:endParaRPr lang="en-IN" sz="2600" dirty="0">
              <a:solidFill>
                <a:srgbClr val="000000"/>
              </a:solidFill>
            </a:endParaRPr>
          </a:p>
        </p:txBody>
      </p:sp>
      <p:pic>
        <p:nvPicPr>
          <p:cNvPr id="11" name="Picture 10" descr="Mu equals n times p.&#10;Sigma equals the square root of open parenthesis n times p times open parenthesis one minus p close parenthesis close parenthesis.">
            <a:extLst>
              <a:ext uri="{FF2B5EF4-FFF2-40B4-BE49-F238E27FC236}">
                <a16:creationId xmlns:a16="http://schemas.microsoft.com/office/drawing/2014/main" id="{ABF83759-BA4A-E327-7DCC-3338BE02F254}"/>
              </a:ext>
            </a:extLst>
          </p:cNvPr>
          <p:cNvPicPr>
            <a:picLocks noChangeAspect="1"/>
          </p:cNvPicPr>
          <p:nvPr/>
        </p:nvPicPr>
        <p:blipFill>
          <a:blip r:embed="rId3"/>
          <a:stretch>
            <a:fillRect/>
          </a:stretch>
        </p:blipFill>
        <p:spPr>
          <a:xfrm>
            <a:off x="3552825" y="3371850"/>
            <a:ext cx="2038350" cy="933450"/>
          </a:xfrm>
          <a:prstGeom prst="rect">
            <a:avLst/>
          </a:prstGeom>
        </p:spPr>
      </p:pic>
      <p:sp>
        <p:nvSpPr>
          <p:cNvPr id="9" name="TextBox 8">
            <a:extLst>
              <a:ext uri="{FF2B5EF4-FFF2-40B4-BE49-F238E27FC236}">
                <a16:creationId xmlns:a16="http://schemas.microsoft.com/office/drawing/2014/main" id="{42F0876E-45E7-B7D8-B160-3EC91ABB8486}"/>
              </a:ext>
            </a:extLst>
          </p:cNvPr>
          <p:cNvSpPr txBox="1"/>
          <p:nvPr/>
        </p:nvSpPr>
        <p:spPr>
          <a:xfrm>
            <a:off x="484632" y="4404214"/>
            <a:ext cx="7897368" cy="892552"/>
          </a:xfrm>
          <a:prstGeom prst="rect">
            <a:avLst/>
          </a:prstGeom>
          <a:noFill/>
        </p:spPr>
        <p:txBody>
          <a:bodyPr wrap="square">
            <a:spAutoFit/>
          </a:bodyPr>
          <a:lstStyle/>
          <a:p>
            <a:pPr>
              <a:defRPr sz="2800"/>
            </a:pPr>
            <a:r>
              <a:rPr lang="en-US" sz="2600" dirty="0">
                <a:solidFill>
                  <a:srgbClr val="000000"/>
                </a:solidFill>
              </a:rPr>
              <a:t>where </a:t>
            </a:r>
            <a:r>
              <a:rPr lang="en-US" sz="2600" i="1" dirty="0">
                <a:solidFill>
                  <a:srgbClr val="000000"/>
                </a:solidFill>
              </a:rPr>
              <a:t>n</a:t>
            </a:r>
            <a:r>
              <a:rPr lang="en-US" sz="2600" dirty="0">
                <a:solidFill>
                  <a:srgbClr val="000000"/>
                </a:solidFill>
              </a:rPr>
              <a:t> is the number of trials and</a:t>
            </a:r>
          </a:p>
          <a:p>
            <a:r>
              <a:rPr lang="en-US" sz="2600" i="1" dirty="0">
                <a:solidFill>
                  <a:srgbClr val="000000"/>
                </a:solidFill>
              </a:rPr>
              <a:t>p</a:t>
            </a:r>
            <a:r>
              <a:rPr lang="en-US" sz="2600" dirty="0">
                <a:solidFill>
                  <a:srgbClr val="000000"/>
                </a:solidFill>
              </a:rPr>
              <a:t> is the probability of getting a success on any trial.</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6.5.4: Using a Normal Distribution to Approximate a Binomial Probability of the Form </a:t>
            </a:r>
            <a:r>
              <a:rPr sz="2400" i="1" dirty="0"/>
              <a:t>P</a:t>
            </a:r>
            <a:r>
              <a:rPr sz="2400" dirty="0"/>
              <a:t>(</a:t>
            </a:r>
            <a:r>
              <a:rPr sz="2400" i="1" dirty="0"/>
              <a:t>X</a:t>
            </a:r>
            <a:r>
              <a:rPr sz="2400" dirty="0"/>
              <a:t> ≤ </a:t>
            </a:r>
            <a:r>
              <a:rPr sz="2400" i="1" dirty="0"/>
              <a:t>x</a:t>
            </a:r>
            <a:r>
              <a:rPr sz="2400" dirty="0"/>
              <a:t>)</a:t>
            </a:r>
            <a:r>
              <a:rPr lang="en-US" sz="2400" baseline="-25000" dirty="0"/>
              <a:t>5</a:t>
            </a:r>
            <a:endParaRPr sz="2400" dirty="0"/>
          </a:p>
        </p:txBody>
      </p:sp>
      <p:pic>
        <p:nvPicPr>
          <p:cNvPr id="5" name="Content Placeholder 4" descr="A normal distribution with a shaded area to the left of x equals 25.5. The area defined by the continuity correction factor with x values between 24.5 and 25.5 is marked to denote that this area will be included in the probability calculation of no more than 25.">
            <a:extLst>
              <a:ext uri="{FF2B5EF4-FFF2-40B4-BE49-F238E27FC236}">
                <a16:creationId xmlns:a16="http://schemas.microsoft.com/office/drawing/2014/main" id="{816F3347-B4E1-4875-AFA1-E509DCA53E7C}"/>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05000" y="1840706"/>
            <a:ext cx="5334000" cy="3333750"/>
          </a:xfr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6.5.4: Using a Normal Distribution to Approximate a Binomial Probability of the Form </a:t>
            </a:r>
            <a:r>
              <a:rPr sz="2400" i="1" dirty="0"/>
              <a:t>P</a:t>
            </a:r>
            <a:r>
              <a:rPr sz="2400" dirty="0"/>
              <a:t>(</a:t>
            </a:r>
            <a:r>
              <a:rPr sz="2400" i="1" dirty="0"/>
              <a:t>X</a:t>
            </a:r>
            <a:r>
              <a:rPr sz="2400" dirty="0"/>
              <a:t> ≤ </a:t>
            </a:r>
            <a:r>
              <a:rPr sz="2400" i="1" dirty="0"/>
              <a:t>x</a:t>
            </a:r>
            <a:r>
              <a:rPr sz="2400" dirty="0"/>
              <a:t>)</a:t>
            </a:r>
            <a:r>
              <a:rPr lang="en-US" sz="2400" baseline="-25000" dirty="0"/>
              <a:t>6</a:t>
            </a:r>
            <a:endParaRPr sz="2400" dirty="0"/>
          </a:p>
        </p:txBody>
      </p:sp>
      <p:sp>
        <p:nvSpPr>
          <p:cNvPr id="3" name="Text Placeholder 2"/>
          <p:cNvSpPr>
            <a:spLocks noGrp="1"/>
          </p:cNvSpPr>
          <p:nvPr>
            <p:ph type="body" sz="quarter" idx="10"/>
          </p:nvPr>
        </p:nvSpPr>
        <p:spPr/>
        <p:txBody>
          <a:bodyPr>
            <a:normAutofit/>
          </a:bodyPr>
          <a:lstStyle/>
          <a:p>
            <a:pPr>
              <a:defRPr b="1"/>
            </a:pPr>
            <a:r>
              <a:rPr sz="2800" dirty="0"/>
              <a:t>Tables:</a:t>
            </a:r>
          </a:p>
          <a:p>
            <a:pPr>
              <a:defRPr sz="2800"/>
            </a:pPr>
            <a:r>
              <a:rPr sz="2800" dirty="0"/>
              <a:t>Convert the value 25.5 to a </a:t>
            </a:r>
            <a:r>
              <a:rPr lang="en-US" sz="2800" i="1" dirty="0"/>
              <a:t>z</a:t>
            </a:r>
            <a:r>
              <a:rPr sz="2800" dirty="0"/>
              <a:t>-value to a </a:t>
            </a:r>
            <a:r>
              <a:rPr lang="en-US" sz="2800" i="1" dirty="0"/>
              <a:t>z</a:t>
            </a:r>
            <a:r>
              <a:rPr sz="2800" dirty="0"/>
              <a:t>-score formula as follows.</a:t>
            </a:r>
          </a:p>
          <a:p>
            <a:pPr>
              <a:defRPr sz="2800"/>
            </a:pPr>
            <a:endParaRPr lang="en-US" sz="2800" dirty="0"/>
          </a:p>
          <a:p>
            <a:pPr>
              <a:defRPr sz="2800"/>
            </a:pPr>
            <a:endParaRPr lang="en-IN" dirty="0"/>
          </a:p>
          <a:p>
            <a:pPr>
              <a:defRPr sz="2800"/>
            </a:pPr>
            <a:endParaRPr lang="en-IN" sz="2800" dirty="0"/>
          </a:p>
          <a:p>
            <a:pPr>
              <a:defRPr sz="2800"/>
            </a:pPr>
            <a:endParaRPr lang="en-IN" dirty="0"/>
          </a:p>
        </p:txBody>
      </p:sp>
      <p:pic>
        <p:nvPicPr>
          <p:cNvPr id="7" name="Picture 6" descr="Z equals the fraction of open parenthesis x minus mu close parenthesis divided by sigma.&#10;Substituting values:&#10;Z equals the fraction of open parenthesis 25.5 minus 37.5 close parenthesis divided by 3.061862.&#10;&#10;Simplifying:&#10;Z is approximately negative 3.92.">
            <a:extLst>
              <a:ext uri="{FF2B5EF4-FFF2-40B4-BE49-F238E27FC236}">
                <a16:creationId xmlns:a16="http://schemas.microsoft.com/office/drawing/2014/main" id="{28BE7589-6060-3628-F3BC-1C498E8727E7}"/>
              </a:ext>
            </a:extLst>
          </p:cNvPr>
          <p:cNvPicPr>
            <a:picLocks noChangeAspect="1"/>
          </p:cNvPicPr>
          <p:nvPr/>
        </p:nvPicPr>
        <p:blipFill>
          <a:blip r:embed="rId2"/>
          <a:stretch>
            <a:fillRect/>
          </a:stretch>
        </p:blipFill>
        <p:spPr>
          <a:xfrm>
            <a:off x="3602164" y="2152515"/>
            <a:ext cx="1933575" cy="2105025"/>
          </a:xfrm>
          <a:prstGeom prst="rect">
            <a:avLst/>
          </a:prstGeom>
        </p:spPr>
      </p:pic>
      <p:sp>
        <p:nvSpPr>
          <p:cNvPr id="6" name="TextBox 5">
            <a:extLst>
              <a:ext uri="{FF2B5EF4-FFF2-40B4-BE49-F238E27FC236}">
                <a16:creationId xmlns:a16="http://schemas.microsoft.com/office/drawing/2014/main" id="{B5BBBBD0-1B26-0662-498F-84DB65F8B81C}"/>
              </a:ext>
            </a:extLst>
          </p:cNvPr>
          <p:cNvSpPr txBox="1"/>
          <p:nvPr/>
        </p:nvSpPr>
        <p:spPr>
          <a:xfrm>
            <a:off x="454152" y="4257540"/>
            <a:ext cx="8229600" cy="1815882"/>
          </a:xfrm>
          <a:prstGeom prst="rect">
            <a:avLst/>
          </a:prstGeom>
          <a:noFill/>
        </p:spPr>
        <p:txBody>
          <a:bodyPr wrap="square">
            <a:spAutoFit/>
          </a:bodyPr>
          <a:lstStyle/>
          <a:p>
            <a:pPr>
              <a:defRPr sz="2800"/>
            </a:pPr>
            <a:r>
              <a:rPr lang="en-US" sz="2800" dirty="0"/>
              <a:t>Use the cumulative normal distribution tables to find the area to the left of </a:t>
            </a:r>
            <a:r>
              <a:rPr lang="en-US" sz="2800" i="1" dirty="0"/>
              <a:t>z</a:t>
            </a:r>
            <a:r>
              <a:rPr lang="en-US" sz="2800" dirty="0"/>
              <a:t> = </a:t>
            </a:r>
            <a:r>
              <a:rPr lang="en-US" sz="2800" dirty="0">
                <a:ea typeface="Calibri" panose="020F0502020204030204" pitchFamily="34" charset="0"/>
                <a:cs typeface="Calibri" panose="020F0502020204030204" pitchFamily="34" charset="0"/>
              </a:rPr>
              <a:t>−</a:t>
            </a:r>
            <a:r>
              <a:rPr lang="en-US" sz="2800" dirty="0"/>
              <a:t>3.92. This </a:t>
            </a:r>
            <a:r>
              <a:rPr lang="en-US" sz="2800" i="1" dirty="0"/>
              <a:t>z</a:t>
            </a:r>
            <a:r>
              <a:rPr lang="en-US" sz="2800" dirty="0"/>
              <a:t>-value is smaller than the </a:t>
            </a:r>
            <a:r>
              <a:rPr lang="en-US" sz="2800" i="1" dirty="0"/>
              <a:t>z</a:t>
            </a:r>
            <a:r>
              <a:rPr lang="en-US" sz="2800" dirty="0"/>
              <a:t>-values in the table, so the area to the left is approximately 0.0000.</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6.5.4: Using a Normal Distribution to Approximate a Binomial Probability of the Form </a:t>
            </a:r>
            <a:r>
              <a:rPr sz="2400" i="1" dirty="0"/>
              <a:t>P</a:t>
            </a:r>
            <a:r>
              <a:rPr sz="2400" dirty="0"/>
              <a:t>(</a:t>
            </a:r>
            <a:r>
              <a:rPr sz="2400" i="1" dirty="0"/>
              <a:t>X</a:t>
            </a:r>
            <a:r>
              <a:rPr sz="2400" dirty="0"/>
              <a:t> ≤ </a:t>
            </a:r>
            <a:r>
              <a:rPr sz="2400" i="1" dirty="0"/>
              <a:t>x</a:t>
            </a:r>
            <a:r>
              <a:rPr sz="2400" dirty="0"/>
              <a:t>)</a:t>
            </a:r>
            <a:r>
              <a:rPr lang="en-US" sz="2400" baseline="-25000" dirty="0"/>
              <a:t>7</a:t>
            </a:r>
            <a:endParaRPr sz="2400" dirty="0"/>
          </a:p>
        </p:txBody>
      </p:sp>
      <p:sp>
        <p:nvSpPr>
          <p:cNvPr id="3" name="Text Placeholder 2"/>
          <p:cNvSpPr>
            <a:spLocks noGrp="1"/>
          </p:cNvSpPr>
          <p:nvPr>
            <p:ph type="body" sz="quarter" idx="10"/>
          </p:nvPr>
        </p:nvSpPr>
        <p:spPr/>
        <p:txBody>
          <a:bodyPr>
            <a:normAutofit/>
          </a:bodyPr>
          <a:lstStyle/>
          <a:p>
            <a:pPr>
              <a:defRPr b="1"/>
            </a:pPr>
            <a:r>
              <a:rPr sz="2800" dirty="0"/>
              <a:t>TI-83/84 Plus:</a:t>
            </a:r>
          </a:p>
          <a:p>
            <a:r>
              <a:rPr sz="2800" dirty="0"/>
              <a:t>Find the area under the normal curve to the left of 25.5 by entering the mean and standard deviation of the distribution. The probability can be found by entering </a:t>
            </a:r>
            <a:r>
              <a:rPr sz="2800" b="1" dirty="0"/>
              <a:t>normal</a:t>
            </a:r>
            <a:r>
              <a:rPr lang="en-US" sz="1000" b="1" dirty="0"/>
              <a:t> </a:t>
            </a:r>
            <a:r>
              <a:rPr sz="2800" b="1" dirty="0" err="1"/>
              <a:t>cdf</a:t>
            </a:r>
            <a:r>
              <a:rPr sz="2800" b="1" dirty="0"/>
              <a:t>(−1E99,</a:t>
            </a:r>
            <a:r>
              <a:rPr lang="en-US" sz="2800" b="1" dirty="0"/>
              <a:t> </a:t>
            </a:r>
            <a:r>
              <a:rPr sz="2800" b="1" dirty="0"/>
              <a:t>25.5,</a:t>
            </a:r>
            <a:r>
              <a:rPr lang="en-US" sz="2800" b="1" dirty="0"/>
              <a:t> </a:t>
            </a:r>
            <a:r>
              <a:rPr sz="2800" b="1" dirty="0"/>
              <a:t>37.5,</a:t>
            </a:r>
            <a:r>
              <a:rPr lang="en-US" sz="2800" b="1" dirty="0"/>
              <a:t> </a:t>
            </a:r>
            <a:r>
              <a:rPr sz="2800" b="1" dirty="0"/>
              <a:t>3.061862)</a:t>
            </a:r>
            <a:r>
              <a:rPr sz="2800" dirty="0"/>
              <a:t>, as shown in the </a:t>
            </a:r>
            <a:r>
              <a:rPr lang="en-US" dirty="0">
                <a:solidFill>
                  <a:srgbClr val="366092"/>
                </a:solidFill>
              </a:rPr>
              <a:t>following </a:t>
            </a:r>
            <a:r>
              <a:rPr sz="2800" dirty="0"/>
              <a:t>screensho</a:t>
            </a:r>
            <a:r>
              <a:rPr lang="en-US" sz="2800" dirty="0"/>
              <a:t>t</a:t>
            </a:r>
            <a:r>
              <a:rPr sz="2800" dirty="0"/>
              <a:t>.</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6.5.4: Using a Normal Distribution to Approximate a Binomial Probability of the Form </a:t>
            </a:r>
            <a:r>
              <a:rPr sz="2400" i="1" dirty="0"/>
              <a:t>P</a:t>
            </a:r>
            <a:r>
              <a:rPr sz="2400" dirty="0"/>
              <a:t>(</a:t>
            </a:r>
            <a:r>
              <a:rPr sz="2400" i="1" dirty="0"/>
              <a:t>X</a:t>
            </a:r>
            <a:r>
              <a:rPr sz="2400" dirty="0"/>
              <a:t> ≤ </a:t>
            </a:r>
            <a:r>
              <a:rPr sz="2400" i="1" dirty="0"/>
              <a:t>x</a:t>
            </a:r>
            <a:r>
              <a:rPr sz="2400" dirty="0"/>
              <a:t>)</a:t>
            </a:r>
            <a:r>
              <a:rPr lang="en-US" sz="2400" baseline="-25000" dirty="0"/>
              <a:t>8</a:t>
            </a:r>
            <a:endParaRPr sz="2400" dirty="0"/>
          </a:p>
        </p:txBody>
      </p:sp>
      <p:pic>
        <p:nvPicPr>
          <p:cNvPr id="5" name="Content Placeholder 4" descr="screenshot shows normal c d f open parentheses negative 1 times 10 to the power of ninety nine comma 25.5 comma 37.5 comma 3.061862 close parentheses equals 4 point 444293739 times 10 to the power of negative 5">
            <a:extLst>
              <a:ext uri="{FF2B5EF4-FFF2-40B4-BE49-F238E27FC236}">
                <a16:creationId xmlns:a16="http://schemas.microsoft.com/office/drawing/2014/main" id="{FFF4B6AD-CC39-4387-9DD3-9671BECBC28D}"/>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6.5.4: Using a Normal Distribution to Approximate a Binomial Probability of the Form </a:t>
            </a:r>
            <a:r>
              <a:rPr sz="2400" i="1" dirty="0"/>
              <a:t>P</a:t>
            </a:r>
            <a:r>
              <a:rPr sz="2400" dirty="0"/>
              <a:t>(</a:t>
            </a:r>
            <a:r>
              <a:rPr sz="2400" i="1" dirty="0"/>
              <a:t>X</a:t>
            </a:r>
            <a:r>
              <a:rPr sz="2400" dirty="0"/>
              <a:t> ≤ </a:t>
            </a:r>
            <a:r>
              <a:rPr sz="2400" i="1" dirty="0"/>
              <a:t>x</a:t>
            </a:r>
            <a:r>
              <a:rPr sz="2400" dirty="0"/>
              <a:t>)</a:t>
            </a:r>
            <a:r>
              <a:rPr lang="en-US" sz="2400" baseline="-25000" dirty="0"/>
              <a:t>9</a:t>
            </a:r>
            <a:endParaRPr sz="2400" dirty="0"/>
          </a:p>
        </p:txBody>
      </p:sp>
      <p:sp>
        <p:nvSpPr>
          <p:cNvPr id="3" name="Text Placeholder 2"/>
          <p:cNvSpPr>
            <a:spLocks noGrp="1"/>
          </p:cNvSpPr>
          <p:nvPr>
            <p:ph type="body" sz="quarter" idx="10"/>
          </p:nvPr>
        </p:nvSpPr>
        <p:spPr/>
        <p:txBody>
          <a:bodyPr>
            <a:normAutofit/>
          </a:bodyPr>
          <a:lstStyle/>
          <a:p>
            <a:r>
              <a:rPr sz="2800" dirty="0"/>
              <a:t>Therefore, the probability of missing no more than 25 questions out of 50 on your statistics test is approximately 0.0000.</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2700" dirty="0"/>
              <a:t>Example 6.5.5: Using a Normal Distribution to Approximate a Binomial Probability of the Form </a:t>
            </a:r>
            <a:r>
              <a:rPr sz="2700" i="1" dirty="0"/>
              <a:t>P</a:t>
            </a:r>
            <a:r>
              <a:rPr sz="2700" dirty="0"/>
              <a:t>(</a:t>
            </a:r>
            <a:r>
              <a:rPr sz="2700" i="1" dirty="0"/>
              <a:t>X</a:t>
            </a:r>
            <a:r>
              <a:rPr sz="2700" dirty="0"/>
              <a:t> = </a:t>
            </a:r>
            <a:r>
              <a:rPr sz="2700" i="1" dirty="0"/>
              <a:t>x</a:t>
            </a:r>
            <a:r>
              <a:rPr sz="2700" dirty="0"/>
              <a:t>)</a:t>
            </a:r>
            <a:r>
              <a:rPr lang="en-US" sz="2700" baseline="-25000" dirty="0"/>
              <a:t>1</a:t>
            </a:r>
            <a:endParaRPr sz="2700" dirty="0"/>
          </a:p>
        </p:txBody>
      </p:sp>
      <p:sp>
        <p:nvSpPr>
          <p:cNvPr id="3" name="Text Placeholder 2"/>
          <p:cNvSpPr>
            <a:spLocks noGrp="1"/>
          </p:cNvSpPr>
          <p:nvPr>
            <p:ph type="body" sz="quarter" idx="10"/>
          </p:nvPr>
        </p:nvSpPr>
        <p:spPr/>
        <p:txBody>
          <a:bodyPr>
            <a:normAutofit/>
          </a:bodyPr>
          <a:lstStyle/>
          <a:p>
            <a:pPr>
              <a:defRPr sz="2800"/>
            </a:pPr>
            <a:r>
              <a:rPr sz="2800" dirty="0"/>
              <a:t>Many toothpaste commercials advertise that 3 out of 4 dentists recommend their brand of toothpaste. Use a normal distribution to estimate the binomial probability that in a random survey of 400 dentists, 300 will recommend </a:t>
            </a:r>
            <a:r>
              <a:rPr sz="2800" dirty="0" err="1"/>
              <a:t>SmileMore</a:t>
            </a:r>
            <a:r>
              <a:rPr sz="2800" dirty="0"/>
              <a:t> toothpaste. Assume that the commercials are correct, and therefore, there is a </a:t>
            </a:r>
            <a:r>
              <a:rPr lang="en-US" sz="2800" dirty="0"/>
              <a:t>75% </a:t>
            </a:r>
            <a:r>
              <a:rPr sz="2800" dirty="0"/>
              <a:t>chance that any given dentist will recommend </a:t>
            </a:r>
            <a:r>
              <a:rPr sz="2800" dirty="0" err="1"/>
              <a:t>SmileMore</a:t>
            </a:r>
            <a:r>
              <a:rPr sz="2800" dirty="0"/>
              <a:t> toothpaste.</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6.5.5: Using a Normal Distribution to Approximate a Binomial Probability of the Form </a:t>
            </a:r>
            <a:r>
              <a:rPr sz="2400" i="1" dirty="0"/>
              <a:t>P</a:t>
            </a:r>
            <a:r>
              <a:rPr sz="2400" dirty="0"/>
              <a:t>(</a:t>
            </a:r>
            <a:r>
              <a:rPr sz="2400" i="1" dirty="0"/>
              <a:t>X</a:t>
            </a:r>
            <a:r>
              <a:rPr sz="2400" dirty="0"/>
              <a:t> = </a:t>
            </a:r>
            <a:r>
              <a:rPr sz="2400" i="1" dirty="0"/>
              <a:t>x</a:t>
            </a:r>
            <a:r>
              <a:rPr sz="2400" dirty="0"/>
              <a:t>)</a:t>
            </a:r>
            <a:r>
              <a:rPr lang="en-US" sz="2400" baseline="-25000" dirty="0"/>
              <a:t>2</a:t>
            </a:r>
            <a:endParaRPr sz="2400" dirty="0"/>
          </a:p>
        </p:txBody>
      </p:sp>
      <p:sp>
        <p:nvSpPr>
          <p:cNvPr id="3" name="Text Placeholder 2"/>
          <p:cNvSpPr>
            <a:spLocks noGrp="1"/>
          </p:cNvSpPr>
          <p:nvPr>
            <p:ph type="body" sz="quarter" idx="10"/>
          </p:nvPr>
        </p:nvSpPr>
        <p:spPr/>
        <p:txBody>
          <a:bodyPr>
            <a:normAutofit/>
          </a:bodyPr>
          <a:lstStyle/>
          <a:p>
            <a:r>
              <a:rPr sz="2700" b="1" dirty="0"/>
              <a:t>Solution</a:t>
            </a:r>
          </a:p>
          <a:p>
            <a:pPr>
              <a:defRPr sz="2800"/>
            </a:pPr>
            <a:r>
              <a:rPr sz="2700" dirty="0"/>
              <a:t>Let's define a success to be a dentist who recommends </a:t>
            </a:r>
            <a:r>
              <a:rPr sz="2700" dirty="0" err="1"/>
              <a:t>SmileMore</a:t>
            </a:r>
            <a:r>
              <a:rPr sz="2700" dirty="0"/>
              <a:t> toothpaste. Then, the probability of obtaining a success is </a:t>
            </a:r>
            <a:r>
              <a:rPr lang="en-US" sz="2700" i="1" dirty="0"/>
              <a:t>p</a:t>
            </a:r>
            <a:r>
              <a:rPr lang="en-US" sz="2700" dirty="0"/>
              <a:t> = 0.75.</a:t>
            </a:r>
            <a:r>
              <a:rPr sz="2700" dirty="0"/>
              <a:t> Since we are surveying 400 dentists, </a:t>
            </a:r>
            <a:r>
              <a:rPr lang="en-US" sz="2700" i="1" dirty="0"/>
              <a:t>n</a:t>
            </a:r>
            <a:r>
              <a:rPr lang="en-US" sz="2700" dirty="0"/>
              <a:t> = 400.</a:t>
            </a:r>
            <a:r>
              <a:rPr sz="2700" dirty="0"/>
              <a:t> Substituting these values into the conditions that</a:t>
            </a:r>
            <a:r>
              <a:rPr lang="en-US" sz="2700" dirty="0"/>
              <a:t> 	</a:t>
            </a:r>
          </a:p>
          <a:p>
            <a:pPr>
              <a:defRPr sz="2800"/>
            </a:pPr>
            <a:endParaRPr sz="2700" dirty="0"/>
          </a:p>
          <a:p>
            <a:pPr algn="ctr">
              <a:defRPr sz="2800"/>
            </a:pPr>
            <a:endParaRPr sz="2700" dirty="0"/>
          </a:p>
          <a:p>
            <a:pPr algn="ctr">
              <a:defRPr sz="2800"/>
            </a:pPr>
            <a:endParaRPr lang="en-US" sz="2700" dirty="0"/>
          </a:p>
          <a:p>
            <a:pPr algn="ctr">
              <a:defRPr sz="2800"/>
            </a:pPr>
            <a:endParaRPr sz="2700" dirty="0"/>
          </a:p>
          <a:p>
            <a:endParaRPr sz="2700" dirty="0"/>
          </a:p>
        </p:txBody>
      </p:sp>
      <p:pic>
        <p:nvPicPr>
          <p:cNvPr id="4" name="Picture 3" descr="n times p is greater than or equal to ten and n times open parenthesis one minus p close parenthesis is greater than or equal to ten.">
            <a:extLst>
              <a:ext uri="{FF2B5EF4-FFF2-40B4-BE49-F238E27FC236}">
                <a16:creationId xmlns:a16="http://schemas.microsoft.com/office/drawing/2014/main" id="{AB0E6038-21E0-6A88-6A3F-6F6B2FBF54D1}"/>
              </a:ext>
            </a:extLst>
          </p:cNvPr>
          <p:cNvPicPr>
            <a:picLocks noChangeAspect="1"/>
          </p:cNvPicPr>
          <p:nvPr/>
        </p:nvPicPr>
        <p:blipFill>
          <a:blip r:embed="rId2"/>
          <a:stretch>
            <a:fillRect/>
          </a:stretch>
        </p:blipFill>
        <p:spPr>
          <a:xfrm>
            <a:off x="533400" y="3200400"/>
            <a:ext cx="3429000" cy="470425"/>
          </a:xfrm>
          <a:prstGeom prst="rect">
            <a:avLst/>
          </a:prstGeom>
        </p:spPr>
      </p:pic>
      <p:sp>
        <p:nvSpPr>
          <p:cNvPr id="6" name="TextBox 5">
            <a:extLst>
              <a:ext uri="{FF2B5EF4-FFF2-40B4-BE49-F238E27FC236}">
                <a16:creationId xmlns:a16="http://schemas.microsoft.com/office/drawing/2014/main" id="{E76FD127-BFEA-87D5-DAAD-34E711AF4B36}"/>
              </a:ext>
            </a:extLst>
          </p:cNvPr>
          <p:cNvSpPr txBox="1"/>
          <p:nvPr/>
        </p:nvSpPr>
        <p:spPr>
          <a:xfrm>
            <a:off x="3962400" y="3124200"/>
            <a:ext cx="1771650" cy="507831"/>
          </a:xfrm>
          <a:prstGeom prst="rect">
            <a:avLst/>
          </a:prstGeom>
          <a:noFill/>
        </p:spPr>
        <p:txBody>
          <a:bodyPr wrap="square">
            <a:spAutoFit/>
          </a:bodyPr>
          <a:lstStyle/>
          <a:p>
            <a:r>
              <a:rPr kumimoji="0" lang="en-US" sz="2700" b="0" i="0" u="none" strike="noStrike" kern="1200" cap="none" spc="0" normalizeH="0" baseline="0" noProof="0" dirty="0">
                <a:ln>
                  <a:noFill/>
                </a:ln>
                <a:solidFill>
                  <a:srgbClr val="366092"/>
                </a:solidFill>
                <a:effectLst/>
                <a:uLnTx/>
                <a:uFillTx/>
                <a:latin typeface="Calibri"/>
                <a:ea typeface="+mn-ea"/>
                <a:cs typeface="+mn-cs"/>
              </a:rPr>
              <a:t>We get</a:t>
            </a:r>
            <a:endParaRPr lang="en-IN" dirty="0"/>
          </a:p>
        </p:txBody>
      </p:sp>
      <p:pic>
        <p:nvPicPr>
          <p:cNvPr id="15" name="Picture 14" descr="n times p equals 400 times open parentheses 0.75 close parentheses equals to 300 greater than or equal to 10, as necessary.&#10;and&#10;n times open parentheses one minus p close parentheses equals 400 times open parentheses one minus 0.75 close parentheses equal to 100 greater than or equal to 10, as necessary.">
            <a:extLst>
              <a:ext uri="{FF2B5EF4-FFF2-40B4-BE49-F238E27FC236}">
                <a16:creationId xmlns:a16="http://schemas.microsoft.com/office/drawing/2014/main" id="{B1D0BA49-59AF-A885-77F0-B79CED57A756}"/>
              </a:ext>
            </a:extLst>
          </p:cNvPr>
          <p:cNvPicPr>
            <a:picLocks noChangeAspect="1"/>
          </p:cNvPicPr>
          <p:nvPr/>
        </p:nvPicPr>
        <p:blipFill>
          <a:blip r:embed="rId3"/>
          <a:stretch>
            <a:fillRect/>
          </a:stretch>
        </p:blipFill>
        <p:spPr>
          <a:xfrm>
            <a:off x="1206000" y="3657600"/>
            <a:ext cx="6732000" cy="1505588"/>
          </a:xfrm>
          <a:prstGeom prst="rect">
            <a:avLst/>
          </a:prstGeom>
        </p:spPr>
      </p:pic>
      <p:sp>
        <p:nvSpPr>
          <p:cNvPr id="10" name="TextBox 9">
            <a:extLst>
              <a:ext uri="{FF2B5EF4-FFF2-40B4-BE49-F238E27FC236}">
                <a16:creationId xmlns:a16="http://schemas.microsoft.com/office/drawing/2014/main" id="{6CD6C6B4-5C28-C5C2-3A52-99635EDF384E}"/>
              </a:ext>
            </a:extLst>
          </p:cNvPr>
          <p:cNvSpPr txBox="1"/>
          <p:nvPr/>
        </p:nvSpPr>
        <p:spPr>
          <a:xfrm>
            <a:off x="457200" y="5048347"/>
            <a:ext cx="8229600" cy="954107"/>
          </a:xfrm>
          <a:prstGeom prst="rect">
            <a:avLst/>
          </a:prstGeom>
          <a:noFill/>
        </p:spPr>
        <p:txBody>
          <a:bodyPr wrap="square">
            <a:spAutoFit/>
          </a:bodyPr>
          <a:lstStyle/>
          <a:p>
            <a:r>
              <a:rPr lang="en-US" sz="2700" dirty="0"/>
              <a:t>Thus, the conditions are met and we can use the normal distribution approximation</a:t>
            </a:r>
            <a:endParaRPr lang="en-IN" sz="27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6.5.5: Using a Normal Distribution to Approximate a Binomial Probability of the Form </a:t>
            </a:r>
            <a:r>
              <a:rPr sz="2400" i="1" dirty="0"/>
              <a:t>P</a:t>
            </a:r>
            <a:r>
              <a:rPr sz="2400" dirty="0"/>
              <a:t>(</a:t>
            </a:r>
            <a:r>
              <a:rPr sz="2400" i="1" dirty="0"/>
              <a:t>X</a:t>
            </a:r>
            <a:r>
              <a:rPr sz="2400" dirty="0"/>
              <a:t> = </a:t>
            </a:r>
            <a:r>
              <a:rPr sz="2400" i="1" dirty="0"/>
              <a:t>x</a:t>
            </a:r>
            <a:r>
              <a:rPr sz="2400" dirty="0"/>
              <a:t>)</a:t>
            </a:r>
            <a:r>
              <a:rPr lang="en-US" sz="2400" baseline="-25000" dirty="0"/>
              <a:t>3</a:t>
            </a:r>
            <a:endParaRPr sz="2400" dirty="0"/>
          </a:p>
        </p:txBody>
      </p:sp>
      <p:sp>
        <p:nvSpPr>
          <p:cNvPr id="3" name="Text Placeholder 2"/>
          <p:cNvSpPr>
            <a:spLocks noGrp="1"/>
          </p:cNvSpPr>
          <p:nvPr>
            <p:ph type="body" sz="quarter" idx="10"/>
          </p:nvPr>
        </p:nvSpPr>
        <p:spPr/>
        <p:txBody>
          <a:bodyPr>
            <a:noAutofit/>
          </a:bodyPr>
          <a:lstStyle/>
          <a:p>
            <a:r>
              <a:rPr dirty="0"/>
              <a:t>Using these values again, we calculate that the mean is 300 and the standard deviation is approximately 8.660254 as follows.</a:t>
            </a:r>
          </a:p>
          <a:p>
            <a:pPr>
              <a:defRPr sz="2800"/>
            </a:pPr>
            <a:endParaRPr lang="en-US" dirty="0"/>
          </a:p>
          <a:p>
            <a:pPr>
              <a:defRPr sz="2800"/>
            </a:pPr>
            <a:endParaRPr lang="en-IN" dirty="0"/>
          </a:p>
          <a:p>
            <a:pPr>
              <a:defRPr sz="2800"/>
            </a:pPr>
            <a:endParaRPr lang="en-US" dirty="0"/>
          </a:p>
          <a:p>
            <a:pPr>
              <a:defRPr sz="2800"/>
            </a:pPr>
            <a:endParaRPr lang="en-US" dirty="0"/>
          </a:p>
          <a:p>
            <a:pPr>
              <a:defRPr sz="2800"/>
            </a:pPr>
            <a:endParaRPr lang="en-US" dirty="0"/>
          </a:p>
          <a:p>
            <a:pPr>
              <a:defRPr sz="2800"/>
            </a:pPr>
            <a:endParaRPr lang="en-US" dirty="0"/>
          </a:p>
          <a:p>
            <a:pPr>
              <a:defRPr sz="2800"/>
            </a:pPr>
            <a:endParaRPr lang="en-US" dirty="0"/>
          </a:p>
          <a:p>
            <a:pPr>
              <a:defRPr sz="2800"/>
            </a:pPr>
            <a:endParaRPr lang="en-US" dirty="0"/>
          </a:p>
          <a:p>
            <a:pPr>
              <a:defRPr sz="2800"/>
            </a:pPr>
            <a:endParaRPr lang="en-US" dirty="0"/>
          </a:p>
        </p:txBody>
      </p:sp>
      <p:pic>
        <p:nvPicPr>
          <p:cNvPr id="7" name="Picture 6" descr="Mu equals n times p.&#10;Substituting values:&#10;Mu equals 400 times 0.75, which equals 300.&#10;&#10;Sigma equals the square root of open parenthesis n times p times open parentheses 1 minus p close parentheses close parenthesis.&#10;&#10;Substituting values:&#10;Sigma equals the square root of open parenthesis 400 times 0.75 times open parentheses 1 minus 0.75 close parentheses close parenthesis.&#10;Simplifying:&#10;Sigma equals the square root of 75, which is approximately 8.660254.">
            <a:extLst>
              <a:ext uri="{FF2B5EF4-FFF2-40B4-BE49-F238E27FC236}">
                <a16:creationId xmlns:a16="http://schemas.microsoft.com/office/drawing/2014/main" id="{01EDFB49-CD98-F27C-46D2-5BA9F83049C9}"/>
              </a:ext>
            </a:extLst>
          </p:cNvPr>
          <p:cNvPicPr>
            <a:picLocks noChangeAspect="1"/>
          </p:cNvPicPr>
          <p:nvPr/>
        </p:nvPicPr>
        <p:blipFill>
          <a:blip r:embed="rId2"/>
          <a:stretch>
            <a:fillRect/>
          </a:stretch>
        </p:blipFill>
        <p:spPr>
          <a:xfrm>
            <a:off x="3037994" y="2438400"/>
            <a:ext cx="3286606" cy="3463070"/>
          </a:xfrm>
          <a:prstGeom prst="rect">
            <a:avLst/>
          </a:prstGeom>
        </p:spPr>
      </p:pic>
    </p:spTree>
    <p:extLst>
      <p:ext uri="{BB962C8B-B14F-4D97-AF65-F5344CB8AC3E}">
        <p14:creationId xmlns:p14="http://schemas.microsoft.com/office/powerpoint/2010/main" val="39996020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422563-6792-C7FA-FC4E-092786E809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4082E8-B766-F92B-6C4C-F0F6D1303D12}"/>
              </a:ext>
            </a:extLst>
          </p:cNvPr>
          <p:cNvSpPr>
            <a:spLocks noGrp="1"/>
          </p:cNvSpPr>
          <p:nvPr>
            <p:ph type="title"/>
          </p:nvPr>
        </p:nvSpPr>
        <p:spPr/>
        <p:txBody>
          <a:bodyPr>
            <a:noAutofit/>
          </a:bodyPr>
          <a:lstStyle/>
          <a:p>
            <a:pPr>
              <a:defRPr sz="3200"/>
            </a:pPr>
            <a:r>
              <a:rPr sz="2400" dirty="0"/>
              <a:t>Example 6.5.5: Using a Normal Distribution to Approximate a Binomial Probability of the Form </a:t>
            </a:r>
            <a:r>
              <a:rPr sz="2400" i="1" dirty="0"/>
              <a:t>P</a:t>
            </a:r>
            <a:r>
              <a:rPr sz="2400" dirty="0"/>
              <a:t>(</a:t>
            </a:r>
            <a:r>
              <a:rPr sz="2400" i="1" dirty="0"/>
              <a:t>X</a:t>
            </a:r>
            <a:r>
              <a:rPr sz="2400" dirty="0"/>
              <a:t> = </a:t>
            </a:r>
            <a:r>
              <a:rPr sz="2400" i="1" dirty="0"/>
              <a:t>x</a:t>
            </a:r>
            <a:r>
              <a:rPr sz="2400" dirty="0"/>
              <a:t>)</a:t>
            </a:r>
            <a:r>
              <a:rPr lang="en-US" sz="2400" baseline="-25000" dirty="0"/>
              <a:t>4</a:t>
            </a:r>
            <a:endParaRPr sz="2400" dirty="0"/>
          </a:p>
        </p:txBody>
      </p:sp>
      <p:sp>
        <p:nvSpPr>
          <p:cNvPr id="6" name="TextBox 5">
            <a:extLst>
              <a:ext uri="{FF2B5EF4-FFF2-40B4-BE49-F238E27FC236}">
                <a16:creationId xmlns:a16="http://schemas.microsoft.com/office/drawing/2014/main" id="{401F8C0F-DAA7-72A7-82B7-85A3CD2B8C37}"/>
              </a:ext>
            </a:extLst>
          </p:cNvPr>
          <p:cNvSpPr txBox="1"/>
          <p:nvPr/>
        </p:nvSpPr>
        <p:spPr>
          <a:xfrm>
            <a:off x="457200" y="1219200"/>
            <a:ext cx="8229600" cy="2677656"/>
          </a:xfrm>
          <a:prstGeom prst="rect">
            <a:avLst/>
          </a:prstGeom>
          <a:noFill/>
        </p:spPr>
        <p:txBody>
          <a:bodyPr wrap="square">
            <a:spAutoFit/>
          </a:bodyPr>
          <a:lstStyle/>
          <a:p>
            <a:pPr>
              <a:defRPr sz="2800"/>
            </a:pPr>
            <a:r>
              <a:rPr lang="en-US" sz="2800" dirty="0"/>
              <a:t>Using the continuity correction, we add and subtract 0.5 to determine the interval corresponding to our discrete </a:t>
            </a:r>
            <a:r>
              <a:rPr lang="en-US" sz="2800" i="1" dirty="0"/>
              <a:t>x</a:t>
            </a:r>
            <a:r>
              <a:rPr lang="en-US" sz="2800" dirty="0"/>
              <a:t>-value of 300. Thus, our interval is 299.5 to 300.5. Draw a normal curve with a mean of 300 and a standard deviation of 8.660254 and mark the interval for the area under the curve from 299.5 to 300.5.</a:t>
            </a:r>
          </a:p>
        </p:txBody>
      </p:sp>
    </p:spTree>
    <p:extLst>
      <p:ext uri="{BB962C8B-B14F-4D97-AF65-F5344CB8AC3E}">
        <p14:creationId xmlns:p14="http://schemas.microsoft.com/office/powerpoint/2010/main" val="37868174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6.5.5: Using a Normal Distribution to Approximate a Binomial Probability of the Form </a:t>
            </a:r>
            <a:r>
              <a:rPr lang="en-IN" sz="2400" i="1" dirty="0"/>
              <a:t>P</a:t>
            </a:r>
            <a:r>
              <a:rPr sz="2400" dirty="0"/>
              <a:t>(</a:t>
            </a:r>
            <a:r>
              <a:rPr sz="2400" i="1" dirty="0"/>
              <a:t>X</a:t>
            </a:r>
            <a:r>
              <a:rPr sz="2400" dirty="0"/>
              <a:t> = </a:t>
            </a:r>
            <a:r>
              <a:rPr sz="2400" i="1" dirty="0"/>
              <a:t>x</a:t>
            </a:r>
            <a:r>
              <a:rPr sz="2400" dirty="0"/>
              <a:t>)</a:t>
            </a:r>
            <a:r>
              <a:rPr lang="en-US" sz="2400" baseline="-25000" dirty="0"/>
              <a:t>5</a:t>
            </a:r>
            <a:endParaRPr sz="2400" dirty="0"/>
          </a:p>
        </p:txBody>
      </p:sp>
      <p:pic>
        <p:nvPicPr>
          <p:cNvPr id="5" name="Content Placeholder 4" descr="A normal distribution with a shaded area between the x values of  299.5  and  300.5. This area represents the probability that exactly  300  will recommend Smile More toothpaste, using a continuity correction factor for the normal distribution approximation.">
            <a:extLst>
              <a:ext uri="{FF2B5EF4-FFF2-40B4-BE49-F238E27FC236}">
                <a16:creationId xmlns:a16="http://schemas.microsoft.com/office/drawing/2014/main" id="{FC8DC663-9469-4B24-AB52-FE4637D6B797}"/>
              </a:ext>
            </a:extLst>
          </p:cNvPr>
          <p:cNvPicPr>
            <a:picLocks noGrp="1" noChangeAspect="1"/>
          </p:cNvPicPr>
          <p:nvPr>
            <p:ph sz="quarter" idx="11"/>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05000" y="1840706"/>
            <a:ext cx="5334000" cy="3333750"/>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lang="en-IN" dirty="0"/>
              <a:t>Continuity Correction</a:t>
            </a:r>
            <a:endParaRPr dirty="0"/>
          </a:p>
        </p:txBody>
      </p:sp>
      <p:sp>
        <p:nvSpPr>
          <p:cNvPr id="3" name="Text Placeholder 2"/>
          <p:cNvSpPr>
            <a:spLocks noGrp="1"/>
          </p:cNvSpPr>
          <p:nvPr>
            <p:ph type="body" sz="quarter" idx="10"/>
          </p:nvPr>
        </p:nvSpPr>
        <p:spPr>
          <a:xfrm>
            <a:off x="457200" y="1082078"/>
            <a:ext cx="8229600" cy="2727922"/>
          </a:xfrm>
        </p:spPr>
        <p:txBody>
          <a:bodyPr>
            <a:normAutofit/>
          </a:bodyPr>
          <a:lstStyle/>
          <a:p>
            <a:r>
              <a:rPr sz="2800" dirty="0"/>
              <a:t>A </a:t>
            </a:r>
            <a:r>
              <a:rPr sz="2800" b="1" dirty="0"/>
              <a:t>continuity correction</a:t>
            </a:r>
            <a:r>
              <a:rPr sz="2800" dirty="0"/>
              <a:t> is a correction factor used to convert a value of a discrete random variable to an interval range of a continuous random variable when using a continuous distribution to approximate a discrete distribution.</a:t>
            </a:r>
          </a:p>
          <a:p>
            <a:endParaRPr sz="28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AB479B-A639-76F0-B55D-50F4732FDF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5B6497-E44B-0B1A-AEEF-902C14354F96}"/>
              </a:ext>
            </a:extLst>
          </p:cNvPr>
          <p:cNvSpPr>
            <a:spLocks noGrp="1"/>
          </p:cNvSpPr>
          <p:nvPr>
            <p:ph type="title"/>
          </p:nvPr>
        </p:nvSpPr>
        <p:spPr/>
        <p:txBody>
          <a:bodyPr>
            <a:noAutofit/>
          </a:bodyPr>
          <a:lstStyle/>
          <a:p>
            <a:pPr>
              <a:defRPr sz="3200"/>
            </a:pPr>
            <a:r>
              <a:rPr sz="2400" dirty="0"/>
              <a:t>Example 6.5.5: Using a Normal Distribution to Approximate a Binomial Probability of the Form </a:t>
            </a:r>
            <a:r>
              <a:rPr sz="2400" i="1" dirty="0"/>
              <a:t>P</a:t>
            </a:r>
            <a:r>
              <a:rPr sz="2400" dirty="0"/>
              <a:t>(</a:t>
            </a:r>
            <a:r>
              <a:rPr sz="2400" i="1" dirty="0"/>
              <a:t>X</a:t>
            </a:r>
            <a:r>
              <a:rPr sz="2400" dirty="0"/>
              <a:t> = </a:t>
            </a:r>
            <a:r>
              <a:rPr sz="2400" i="1"/>
              <a:t>x</a:t>
            </a:r>
            <a:r>
              <a:rPr sz="2400"/>
              <a:t>)</a:t>
            </a:r>
            <a:r>
              <a:rPr lang="en-US" sz="2400" baseline="-25000"/>
              <a:t>6</a:t>
            </a:r>
            <a:endParaRPr sz="2400" dirty="0"/>
          </a:p>
        </p:txBody>
      </p:sp>
      <p:sp>
        <p:nvSpPr>
          <p:cNvPr id="3" name="Text Placeholder 2">
            <a:extLst>
              <a:ext uri="{FF2B5EF4-FFF2-40B4-BE49-F238E27FC236}">
                <a16:creationId xmlns:a16="http://schemas.microsoft.com/office/drawing/2014/main" id="{BEBC59A7-6788-B7C4-65B3-AE99220963C3}"/>
              </a:ext>
            </a:extLst>
          </p:cNvPr>
          <p:cNvSpPr>
            <a:spLocks noGrp="1"/>
          </p:cNvSpPr>
          <p:nvPr>
            <p:ph type="body" sz="quarter" idx="10"/>
          </p:nvPr>
        </p:nvSpPr>
        <p:spPr/>
        <p:txBody>
          <a:bodyPr>
            <a:normAutofit/>
          </a:bodyPr>
          <a:lstStyle/>
          <a:p>
            <a:pPr>
              <a:defRPr sz="2800"/>
            </a:pPr>
            <a:r>
              <a:rPr dirty="0"/>
              <a:t>We are interested in the probability that </a:t>
            </a:r>
            <a:r>
              <a:rPr lang="en-US" i="1" dirty="0"/>
              <a:t>x</a:t>
            </a:r>
            <a:r>
              <a:rPr lang="en-US" dirty="0"/>
              <a:t> = 300,</a:t>
            </a:r>
            <a:r>
              <a:rPr dirty="0"/>
              <a:t> so we only want the area in our interval.</a:t>
            </a:r>
          </a:p>
          <a:p>
            <a:pPr>
              <a:defRPr b="1"/>
            </a:pPr>
            <a:r>
              <a:rPr dirty="0"/>
              <a:t>Tables:</a:t>
            </a:r>
          </a:p>
          <a:p>
            <a:r>
              <a:rPr dirty="0"/>
              <a:t>We need to convert both 299.5 and 300.5 to standard scores and then find the area between them. First, convert 299.5 to a standard score as follows.</a:t>
            </a:r>
          </a:p>
          <a:p>
            <a:pPr algn="ctr">
              <a:defRPr sz="2800"/>
            </a:pPr>
            <a:endParaRPr lang="en-US" dirty="0"/>
          </a:p>
          <a:p>
            <a:pPr algn="ctr">
              <a:defRPr sz="2800"/>
            </a:pPr>
            <a:endParaRPr dirty="0"/>
          </a:p>
          <a:p>
            <a:endParaRPr lang="en-US" dirty="0"/>
          </a:p>
          <a:p>
            <a:endParaRPr lang="en-IN" dirty="0"/>
          </a:p>
          <a:p>
            <a:endParaRPr dirty="0"/>
          </a:p>
          <a:p>
            <a:pPr algn="ctr">
              <a:defRPr sz="2800"/>
            </a:pPr>
            <a:endParaRPr dirty="0"/>
          </a:p>
        </p:txBody>
      </p:sp>
      <p:pic>
        <p:nvPicPr>
          <p:cNvPr id="8" name="Picture 7" descr="The equation reads:&#10;Z sub 1 equals open parenthesis x minus mu close parenthesis, divided by sigma.&#10;&#10;Substituting values:&#10;Z sub 1 equals open parenthesis 299.5 minus 300 close parenthesis, divided by 8.660254, which is approximately negative 0.06.">
            <a:extLst>
              <a:ext uri="{FF2B5EF4-FFF2-40B4-BE49-F238E27FC236}">
                <a16:creationId xmlns:a16="http://schemas.microsoft.com/office/drawing/2014/main" id="{F774BF8F-DB95-6BD9-1379-B3EA72E2567F}"/>
              </a:ext>
            </a:extLst>
          </p:cNvPr>
          <p:cNvPicPr>
            <a:picLocks noChangeAspect="1"/>
          </p:cNvPicPr>
          <p:nvPr/>
        </p:nvPicPr>
        <p:blipFill>
          <a:blip r:embed="rId2"/>
          <a:stretch>
            <a:fillRect/>
          </a:stretch>
        </p:blipFill>
        <p:spPr>
          <a:xfrm>
            <a:off x="2070099" y="4075728"/>
            <a:ext cx="4572000" cy="874951"/>
          </a:xfrm>
          <a:prstGeom prst="rect">
            <a:avLst/>
          </a:prstGeom>
        </p:spPr>
      </p:pic>
    </p:spTree>
    <p:extLst>
      <p:ext uri="{BB962C8B-B14F-4D97-AF65-F5344CB8AC3E}">
        <p14:creationId xmlns:p14="http://schemas.microsoft.com/office/powerpoint/2010/main" val="171298909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6.5.5: Using a Normal Distribution to Approximate a Binomial Probability of the Form </a:t>
            </a:r>
            <a:r>
              <a:rPr sz="2400" i="1" dirty="0"/>
              <a:t>P</a:t>
            </a:r>
            <a:r>
              <a:rPr sz="2400" dirty="0"/>
              <a:t>(</a:t>
            </a:r>
            <a:r>
              <a:rPr sz="2400" i="1" dirty="0"/>
              <a:t>X</a:t>
            </a:r>
            <a:r>
              <a:rPr sz="2400" dirty="0"/>
              <a:t> = </a:t>
            </a:r>
            <a:r>
              <a:rPr sz="2400" i="1" dirty="0"/>
              <a:t>x</a:t>
            </a:r>
            <a:r>
              <a:rPr sz="2400" dirty="0"/>
              <a:t>)</a:t>
            </a:r>
            <a:r>
              <a:rPr lang="en-US" sz="2400" baseline="-25000" dirty="0"/>
              <a:t>7</a:t>
            </a:r>
            <a:endParaRPr sz="2400" dirty="0"/>
          </a:p>
        </p:txBody>
      </p:sp>
      <p:sp>
        <p:nvSpPr>
          <p:cNvPr id="7" name="TextBox 6">
            <a:extLst>
              <a:ext uri="{FF2B5EF4-FFF2-40B4-BE49-F238E27FC236}">
                <a16:creationId xmlns:a16="http://schemas.microsoft.com/office/drawing/2014/main" id="{45313B3A-1809-5A5C-F90C-8AA9893CFB42}"/>
              </a:ext>
            </a:extLst>
          </p:cNvPr>
          <p:cNvSpPr txBox="1"/>
          <p:nvPr/>
        </p:nvSpPr>
        <p:spPr>
          <a:xfrm>
            <a:off x="457198" y="1143000"/>
            <a:ext cx="8229599" cy="954107"/>
          </a:xfrm>
          <a:prstGeom prst="rect">
            <a:avLst/>
          </a:prstGeom>
          <a:noFill/>
        </p:spPr>
        <p:txBody>
          <a:bodyPr wrap="square">
            <a:spAutoFit/>
          </a:bodyPr>
          <a:lstStyle/>
          <a:p>
            <a:r>
              <a:rPr lang="en-US" sz="2800" dirty="0"/>
              <a:t>Converting 300.5 to a standard score, we get the following.</a:t>
            </a:r>
          </a:p>
        </p:txBody>
      </p:sp>
      <p:pic>
        <p:nvPicPr>
          <p:cNvPr id="10" name="Picture 9" descr="The equation reads:&#10;&#10;Z sub 2 equals open parenthesis x minus mu close parenthesis, divided by sigma.&#10;&#10;Substituting values:&#10;Z subscript 2 equals open parenthesis 300.5 minus 300 close parenthesis, divided by 8.660254, which is approximately 0.06.">
            <a:extLst>
              <a:ext uri="{FF2B5EF4-FFF2-40B4-BE49-F238E27FC236}">
                <a16:creationId xmlns:a16="http://schemas.microsoft.com/office/drawing/2014/main" id="{3CFBCFD2-D9D6-138A-4E71-2962E960A329}"/>
              </a:ext>
            </a:extLst>
          </p:cNvPr>
          <p:cNvPicPr>
            <a:picLocks noChangeAspect="1"/>
          </p:cNvPicPr>
          <p:nvPr/>
        </p:nvPicPr>
        <p:blipFill>
          <a:blip r:embed="rId2"/>
          <a:stretch>
            <a:fillRect/>
          </a:stretch>
        </p:blipFill>
        <p:spPr>
          <a:xfrm>
            <a:off x="2057400" y="1905000"/>
            <a:ext cx="4356000" cy="866328"/>
          </a:xfrm>
          <a:prstGeom prst="rect">
            <a:avLst/>
          </a:prstGeom>
        </p:spPr>
      </p:pic>
      <p:sp>
        <p:nvSpPr>
          <p:cNvPr id="11" name="TextBox 10">
            <a:extLst>
              <a:ext uri="{FF2B5EF4-FFF2-40B4-BE49-F238E27FC236}">
                <a16:creationId xmlns:a16="http://schemas.microsoft.com/office/drawing/2014/main" id="{6428ECE1-334A-A393-0FFB-F625EA3989C0}"/>
              </a:ext>
            </a:extLst>
          </p:cNvPr>
          <p:cNvSpPr txBox="1"/>
          <p:nvPr/>
        </p:nvSpPr>
        <p:spPr>
          <a:xfrm>
            <a:off x="457195" y="2911257"/>
            <a:ext cx="8229598" cy="2677656"/>
          </a:xfrm>
          <a:prstGeom prst="rect">
            <a:avLst/>
          </a:prstGeom>
          <a:noFill/>
        </p:spPr>
        <p:txBody>
          <a:bodyPr wrap="square">
            <a:spAutoFit/>
          </a:bodyPr>
          <a:lstStyle/>
          <a:p>
            <a:pPr>
              <a:defRPr sz="2800"/>
            </a:pPr>
            <a:r>
              <a:rPr lang="en-IN" sz="2800" dirty="0"/>
              <a:t>Using the cumulative normal distribution tables to find the area to the left of each </a:t>
            </a:r>
            <a:r>
              <a:rPr lang="en-IN" sz="2800" i="1" dirty="0"/>
              <a:t>z</a:t>
            </a:r>
            <a:r>
              <a:rPr lang="en-IN" sz="2800" dirty="0"/>
              <a:t>-score, </a:t>
            </a:r>
            <a:r>
              <a:rPr lang="en-IN" sz="2800" i="1" dirty="0"/>
              <a:t>z</a:t>
            </a:r>
            <a:r>
              <a:rPr lang="en-IN" sz="1000" dirty="0"/>
              <a:t> </a:t>
            </a:r>
            <a:r>
              <a:rPr lang="en-IN" sz="2800" baseline="-25000" dirty="0"/>
              <a:t>1</a:t>
            </a:r>
            <a:r>
              <a:rPr lang="en-IN" sz="2800" dirty="0"/>
              <a:t> </a:t>
            </a:r>
            <a:r>
              <a:rPr lang="en-IN" sz="2800" dirty="0">
                <a:ea typeface="Calibri" panose="020F0502020204030204" pitchFamily="34" charset="0"/>
                <a:cs typeface="Calibri" panose="020F0502020204030204" pitchFamily="34" charset="0"/>
              </a:rPr>
              <a:t>≈</a:t>
            </a:r>
            <a:r>
              <a:rPr lang="en-IN" sz="2800" dirty="0"/>
              <a:t> </a:t>
            </a:r>
            <a:r>
              <a:rPr lang="en-IN" sz="2800" dirty="0">
                <a:ea typeface="Calibri" panose="020F0502020204030204" pitchFamily="34" charset="0"/>
                <a:cs typeface="Calibri" panose="020F0502020204030204" pitchFamily="34" charset="0"/>
              </a:rPr>
              <a:t>−</a:t>
            </a:r>
            <a:r>
              <a:rPr lang="en-IN" sz="2800" dirty="0"/>
              <a:t>0.06 and </a:t>
            </a:r>
            <a:br>
              <a:rPr lang="en-IN" sz="2800" dirty="0"/>
            </a:br>
            <a:r>
              <a:rPr lang="en-IN" sz="2800" dirty="0"/>
              <a:t>z</a:t>
            </a:r>
            <a:r>
              <a:rPr lang="en-IN" sz="1000" dirty="0"/>
              <a:t> </a:t>
            </a:r>
            <a:r>
              <a:rPr lang="en-IN" sz="2800" baseline="-25000" dirty="0"/>
              <a:t>2</a:t>
            </a:r>
            <a:r>
              <a:rPr lang="en-IN" sz="2800" dirty="0"/>
              <a:t> </a:t>
            </a:r>
            <a:r>
              <a:rPr lang="en-IN" sz="2800" dirty="0">
                <a:ea typeface="Calibri" panose="020F0502020204030204" pitchFamily="34" charset="0"/>
                <a:cs typeface="Calibri" panose="020F0502020204030204" pitchFamily="34" charset="0"/>
              </a:rPr>
              <a:t>≈</a:t>
            </a:r>
            <a:r>
              <a:rPr lang="en-IN" sz="2800" dirty="0"/>
              <a:t> 0.06, we find that the areas are 0.4761 and 0.5239, respectively. Subtracting the smaller area from the larger area, we find that the area within our interval is</a:t>
            </a:r>
          </a:p>
          <a:p>
            <a:pPr algn="ctr">
              <a:defRPr sz="2800"/>
            </a:pPr>
            <a:r>
              <a:rPr lang="en-IN" sz="2800" dirty="0"/>
              <a:t>0.5239 </a:t>
            </a:r>
            <a:r>
              <a:rPr lang="en-IN" sz="2800" dirty="0">
                <a:latin typeface="Calibri" panose="020F0502020204030204" pitchFamily="34" charset="0"/>
                <a:ea typeface="Calibri" panose="020F0502020204030204" pitchFamily="34" charset="0"/>
                <a:cs typeface="Calibri" panose="020F0502020204030204" pitchFamily="34" charset="0"/>
              </a:rPr>
              <a:t>−</a:t>
            </a:r>
            <a:r>
              <a:rPr lang="en-IN" sz="2800" dirty="0"/>
              <a:t> 0.4761 = 0.0478.</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6.5.5: Using a Normal Distribution to Approximate a Binomial Probability of the Form </a:t>
            </a:r>
            <a:r>
              <a:rPr sz="2400" i="1" dirty="0"/>
              <a:t>P</a:t>
            </a:r>
            <a:r>
              <a:rPr sz="2400" dirty="0"/>
              <a:t>(</a:t>
            </a:r>
            <a:r>
              <a:rPr sz="2400" i="1" dirty="0"/>
              <a:t>X</a:t>
            </a:r>
            <a:r>
              <a:rPr sz="2400" dirty="0"/>
              <a:t> = </a:t>
            </a:r>
            <a:r>
              <a:rPr sz="2400" i="1" dirty="0"/>
              <a:t>x</a:t>
            </a:r>
            <a:r>
              <a:rPr sz="2400" dirty="0"/>
              <a:t>)</a:t>
            </a:r>
            <a:r>
              <a:rPr lang="en-US" sz="2400" baseline="-25000" dirty="0"/>
              <a:t>8</a:t>
            </a:r>
            <a:endParaRPr sz="2400" dirty="0"/>
          </a:p>
        </p:txBody>
      </p:sp>
      <p:sp>
        <p:nvSpPr>
          <p:cNvPr id="3" name="Text Placeholder 2"/>
          <p:cNvSpPr>
            <a:spLocks noGrp="1"/>
          </p:cNvSpPr>
          <p:nvPr>
            <p:ph type="body" sz="quarter" idx="10"/>
          </p:nvPr>
        </p:nvSpPr>
        <p:spPr/>
        <p:txBody>
          <a:bodyPr>
            <a:normAutofit/>
          </a:bodyPr>
          <a:lstStyle/>
          <a:p>
            <a:pPr>
              <a:defRPr b="1"/>
            </a:pPr>
            <a:r>
              <a:rPr sz="2800" dirty="0"/>
              <a:t>TI-83/84 Plus:</a:t>
            </a:r>
          </a:p>
          <a:p>
            <a:r>
              <a:rPr sz="2800" dirty="0"/>
              <a:t>To find the area under the normal curve between 299.5 and 300.5 enter </a:t>
            </a:r>
            <a:br>
              <a:rPr lang="en-US" sz="2800" dirty="0"/>
            </a:br>
            <a:r>
              <a:rPr sz="2800" b="1" dirty="0"/>
              <a:t>normal</a:t>
            </a:r>
            <a:r>
              <a:rPr lang="en-US" sz="1000" b="1" dirty="0"/>
              <a:t> </a:t>
            </a:r>
            <a:r>
              <a:rPr sz="2800" b="1" dirty="0" err="1"/>
              <a:t>cdf</a:t>
            </a:r>
            <a:r>
              <a:rPr sz="2800" b="1" dirty="0"/>
              <a:t>(299.5,300.5,300,8.660254)</a:t>
            </a:r>
            <a:r>
              <a:rPr sz="2800" dirty="0"/>
              <a:t>, which includes the mean and standard deviation of the distribution. As shown </a:t>
            </a:r>
            <a:r>
              <a:rPr sz="2800"/>
              <a:t>in the</a:t>
            </a:r>
            <a:r>
              <a:rPr lang="en-US" sz="2800"/>
              <a:t> </a:t>
            </a:r>
            <a:r>
              <a:rPr lang="en-US">
                <a:solidFill>
                  <a:srgbClr val="366092"/>
                </a:solidFill>
              </a:rPr>
              <a:t>following</a:t>
            </a:r>
            <a:r>
              <a:rPr sz="2800"/>
              <a:t> </a:t>
            </a:r>
            <a:r>
              <a:rPr sz="2800" dirty="0"/>
              <a:t>screenshot, this method gives the more accurate estimate of approximately 0.0460 for the probability.</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6.5.5: Using a Normal Distribution to Approximate a Binomial Probability of the Form </a:t>
            </a:r>
            <a:r>
              <a:rPr sz="2400" i="1" dirty="0"/>
              <a:t>P</a:t>
            </a:r>
            <a:r>
              <a:rPr sz="2400" dirty="0"/>
              <a:t>(</a:t>
            </a:r>
            <a:r>
              <a:rPr sz="2400" i="1" dirty="0"/>
              <a:t>X</a:t>
            </a:r>
            <a:r>
              <a:rPr sz="2400" dirty="0"/>
              <a:t> = </a:t>
            </a:r>
            <a:r>
              <a:rPr sz="2400" i="1" dirty="0"/>
              <a:t>x</a:t>
            </a:r>
            <a:r>
              <a:rPr sz="2400" dirty="0"/>
              <a:t>)</a:t>
            </a:r>
            <a:r>
              <a:rPr lang="en-US" sz="2400" baseline="-25000" dirty="0"/>
              <a:t>9</a:t>
            </a:r>
            <a:endParaRPr sz="2400" dirty="0"/>
          </a:p>
        </p:txBody>
      </p:sp>
      <p:pic>
        <p:nvPicPr>
          <p:cNvPr id="5" name="Content Placeholder 4" descr="screenshot shows normal cdf open parentheses 299.5 comma 300.5 comma 300 comma 8.660254 close parentheses  equals .0460404481">
            <a:extLst>
              <a:ext uri="{FF2B5EF4-FFF2-40B4-BE49-F238E27FC236}">
                <a16:creationId xmlns:a16="http://schemas.microsoft.com/office/drawing/2014/main" id="{253618BE-877E-43F6-8AF7-C5DF86B69900}"/>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286189" y="1983707"/>
            <a:ext cx="4571622" cy="3047748"/>
          </a:xfrm>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400" dirty="0"/>
              <a:t>Example 6.5.5: Using a Normal Distribution to Approximate a Binomial Probability of the Form </a:t>
            </a:r>
            <a:r>
              <a:rPr sz="2400" i="1" dirty="0"/>
              <a:t>P</a:t>
            </a:r>
            <a:r>
              <a:rPr sz="2400" dirty="0"/>
              <a:t>(</a:t>
            </a:r>
            <a:r>
              <a:rPr sz="2400" i="1" dirty="0"/>
              <a:t>X</a:t>
            </a:r>
            <a:r>
              <a:rPr sz="2400" dirty="0"/>
              <a:t> = </a:t>
            </a:r>
            <a:r>
              <a:rPr sz="2400" i="1" dirty="0"/>
              <a:t>x</a:t>
            </a:r>
            <a:r>
              <a:rPr sz="2400" dirty="0"/>
              <a:t>)</a:t>
            </a:r>
            <a:r>
              <a:rPr lang="en-US" sz="2400" baseline="-25000" dirty="0"/>
              <a:t>10</a:t>
            </a:r>
            <a:endParaRPr sz="2400" dirty="0"/>
          </a:p>
        </p:txBody>
      </p:sp>
      <p:sp>
        <p:nvSpPr>
          <p:cNvPr id="3" name="Text Placeholder 2"/>
          <p:cNvSpPr>
            <a:spLocks noGrp="1"/>
          </p:cNvSpPr>
          <p:nvPr>
            <p:ph type="body" sz="quarter" idx="10"/>
          </p:nvPr>
        </p:nvSpPr>
        <p:spPr/>
        <p:txBody>
          <a:bodyPr>
            <a:normAutofit/>
          </a:bodyPr>
          <a:lstStyle/>
          <a:p>
            <a:pPr>
              <a:defRPr sz="2800"/>
            </a:pPr>
            <a:r>
              <a:rPr sz="2800" dirty="0"/>
              <a:t>The probability would be reported as 0.0478 if using the tables or 0.0460 if using the calculator. Thus, the probability of exactly 300 out of a sample of 400 dentists recommending </a:t>
            </a:r>
            <a:r>
              <a:rPr sz="2800" dirty="0" err="1"/>
              <a:t>SmileMore</a:t>
            </a:r>
            <a:r>
              <a:rPr sz="2800" dirty="0"/>
              <a:t> toothpaste is approximately </a:t>
            </a:r>
            <a:r>
              <a:rPr lang="en-US" sz="2800" dirty="0"/>
              <a:t>5%</a:t>
            </a:r>
            <a:r>
              <a:rPr sz="2800" dirty="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2400" dirty="0"/>
              <a:t>Example 6.5.1: Using the Continuity Correction Factor with a Normal Distribution to Approximate a Binomial Probability</a:t>
            </a:r>
            <a:r>
              <a:rPr lang="en-US" sz="2400" baseline="-25000" dirty="0"/>
              <a:t>1</a:t>
            </a:r>
            <a:endParaRPr sz="2400" dirty="0"/>
          </a:p>
        </p:txBody>
      </p:sp>
      <p:sp>
        <p:nvSpPr>
          <p:cNvPr id="3" name="Text Placeholder 2"/>
          <p:cNvSpPr>
            <a:spLocks noGrp="1"/>
          </p:cNvSpPr>
          <p:nvPr>
            <p:ph type="body" sz="quarter" idx="10"/>
          </p:nvPr>
        </p:nvSpPr>
        <p:spPr/>
        <p:txBody>
          <a:bodyPr>
            <a:normAutofit/>
          </a:bodyPr>
          <a:lstStyle/>
          <a:p>
            <a:r>
              <a:rPr sz="2800" dirty="0"/>
              <a:t>Use the continuity correction factor to describe the area under the normal curve that approximates the probability that at least 2 people in a statistics class of 50 students regularly cheat on their math tests. Assume that the number of people in a statistics class of 50 students who consistently cheat on their math tests has a binomial distribution with a mean of 5.00 and a standard deviation of approximately 2.12.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6.5.1: Using the Continuity Correction Factor with a Normal Distribution to Approximate a Binomial Probability</a:t>
            </a:r>
            <a:r>
              <a:rPr lang="en-US" sz="2000" baseline="-25000" dirty="0"/>
              <a:t>2</a:t>
            </a:r>
            <a:endParaRPr sz="2000" baseline="-25000" dirty="0"/>
          </a:p>
        </p:txBody>
      </p:sp>
      <p:sp>
        <p:nvSpPr>
          <p:cNvPr id="3" name="Text Placeholder 2"/>
          <p:cNvSpPr>
            <a:spLocks noGrp="1"/>
          </p:cNvSpPr>
          <p:nvPr>
            <p:ph type="body" sz="quarter" idx="10"/>
          </p:nvPr>
        </p:nvSpPr>
        <p:spPr/>
        <p:txBody>
          <a:bodyPr>
            <a:normAutofit fontScale="92500"/>
          </a:bodyPr>
          <a:lstStyle/>
          <a:p>
            <a:r>
              <a:rPr sz="2800" b="1" dirty="0"/>
              <a:t>Solution</a:t>
            </a:r>
          </a:p>
          <a:p>
            <a:pPr>
              <a:defRPr sz="2800"/>
            </a:pPr>
            <a:r>
              <a:rPr sz="2800" dirty="0"/>
              <a:t>Begin by converting the discrete number 2 into an interval by adding 0.5 to and subtracting 0.5 from the number 2. The discrete number 2 is changed to the continuous interval from 1.5 to 2.5. Now, draw a normal curve with a mean of 5.00 and a standard deviation of 2.12, and indicate the interval from 1.5 to 2.5 to represent the number 2. Next, shade the area corresponding to the phrase </a:t>
            </a:r>
            <a:r>
              <a:rPr sz="2800" b="1" dirty="0"/>
              <a:t>at least</a:t>
            </a:r>
            <a:r>
              <a:rPr sz="2800" dirty="0"/>
              <a:t> 2. This would be the area under the curve for </a:t>
            </a:r>
            <a:r>
              <a:rPr lang="en-US" sz="2800" i="1" dirty="0"/>
              <a:t>x</a:t>
            </a:r>
            <a:r>
              <a:rPr sz="2800" dirty="0"/>
              <a:t>-values greater than or equal to 2. Thus, the area corresponding to </a:t>
            </a:r>
            <a:r>
              <a:rPr sz="2800" b="1" dirty="0"/>
              <a:t>at least</a:t>
            </a:r>
            <a:r>
              <a:rPr sz="2800" dirty="0"/>
              <a:t> 2 would include the interval from 1.5 to 2.5 and all </a:t>
            </a:r>
            <a:r>
              <a:rPr lang="en-US" i="1" dirty="0"/>
              <a:t>x</a:t>
            </a:r>
            <a:r>
              <a:rPr sz="2800" dirty="0"/>
              <a:t>-values to the right of 2.5.</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6.5.1: Using the Continuity Correction Factor with a Normal Distribution to Approximate a Binomial Probability</a:t>
            </a:r>
            <a:r>
              <a:rPr lang="en-US" sz="2000" baseline="-25000" dirty="0"/>
              <a:t>3</a:t>
            </a:r>
            <a:endParaRPr sz="2000" dirty="0"/>
          </a:p>
        </p:txBody>
      </p:sp>
      <p:pic>
        <p:nvPicPr>
          <p:cNvPr id="4" name="Content Placeholder 4" descr="A normal distribution with a shaded area to the right of 1.5. The area defined by the continuity correction factor with x values between 1.5  and  2.5  is marked to denote that this area will also be included in the probability calculation for at least  2.">
            <a:extLst>
              <a:ext uri="{FF2B5EF4-FFF2-40B4-BE49-F238E27FC236}">
                <a16:creationId xmlns:a16="http://schemas.microsoft.com/office/drawing/2014/main" id="{C396FA20-A1F3-4AA3-B865-F23442D835DA}"/>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05000" y="1028700"/>
            <a:ext cx="5334000" cy="2857500"/>
          </a:xfrm>
          <a:prstGeom prst="rect">
            <a:avLst/>
          </a:prstGeom>
        </p:spPr>
      </p:pic>
      <p:sp>
        <p:nvSpPr>
          <p:cNvPr id="5" name="TextBox 4">
            <a:extLst>
              <a:ext uri="{FF2B5EF4-FFF2-40B4-BE49-F238E27FC236}">
                <a16:creationId xmlns:a16="http://schemas.microsoft.com/office/drawing/2014/main" id="{BD9119A4-A9AD-C895-B609-5B868AB02BEA}"/>
              </a:ext>
            </a:extLst>
          </p:cNvPr>
          <p:cNvSpPr txBox="1"/>
          <p:nvPr/>
        </p:nvSpPr>
        <p:spPr>
          <a:xfrm>
            <a:off x="457200" y="3771900"/>
            <a:ext cx="8229600" cy="2246769"/>
          </a:xfrm>
          <a:prstGeom prst="rect">
            <a:avLst/>
          </a:prstGeom>
          <a:noFill/>
        </p:spPr>
        <p:txBody>
          <a:bodyPr wrap="square" rtlCol="0">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Thus, the area under the normal curve with a mean of </a:t>
            </a:r>
            <a:r>
              <a:rPr kumimoji="0" lang="en-US" sz="2800" b="0" i="0" u="none" strike="noStrike" kern="1200" cap="none" spc="0" normalizeH="0" baseline="0" noProof="0" dirty="0">
                <a:ln>
                  <a:noFill/>
                </a:ln>
                <a:solidFill>
                  <a:srgbClr val="366092"/>
                </a:solidFill>
                <a:effectLst/>
                <a:uLnTx/>
                <a:uFillTx/>
                <a:ea typeface="+mn-ea"/>
                <a:cs typeface="+mn-cs"/>
              </a:rPr>
              <a:t>5.00 and a standard deviation of 2.12 that approximates the probability that at least 2 people in the statistics class regularly cheat on their math tests is the area to the right of 1.5.</a:t>
            </a:r>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sz="2400" dirty="0"/>
              <a:t>Example 6.5.2: Using the Continuity Correction Factor with a Normal Distribution to Approximate a Binomial Probability</a:t>
            </a:r>
            <a:r>
              <a:rPr lang="en-US" sz="2400" baseline="-25000" dirty="0"/>
              <a:t>1</a:t>
            </a:r>
            <a:endParaRPr sz="2400" dirty="0"/>
          </a:p>
        </p:txBody>
      </p:sp>
      <p:sp>
        <p:nvSpPr>
          <p:cNvPr id="3" name="Text Placeholder 2"/>
          <p:cNvSpPr>
            <a:spLocks noGrp="1"/>
          </p:cNvSpPr>
          <p:nvPr>
            <p:ph type="body" sz="quarter" idx="10"/>
          </p:nvPr>
        </p:nvSpPr>
        <p:spPr/>
        <p:txBody>
          <a:bodyPr>
            <a:normAutofit/>
          </a:bodyPr>
          <a:lstStyle/>
          <a:p>
            <a:r>
              <a:rPr sz="2800" dirty="0"/>
              <a:t>Use the continuity correction factor to describe the area under the normal curve that approximates the probability that fewer than 5 out of the 25 students on the 4</a:t>
            </a:r>
            <a:r>
              <a:rPr sz="2800" baseline="30000" dirty="0"/>
              <a:t>th</a:t>
            </a:r>
            <a:r>
              <a:rPr sz="2800" dirty="0"/>
              <a:t> floor of a dorm went to high school within a 30 mile radius of the campus. Assume that the number of students who went to high school within a 30 mile radius of the campus on any given dorm floor with 25 residents has a binomial distribution with a mean of 7.00 and a standard deviation of approximately 2.16.</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defRPr sz="3200"/>
            </a:pPr>
            <a:r>
              <a:rPr sz="2000" dirty="0"/>
              <a:t>Example 6.5.2: Using the Continuity Correction Factor with a Normal Distribution to Approximate a Binomial Probability</a:t>
            </a:r>
            <a:r>
              <a:rPr lang="en-US" sz="2000" baseline="-25000" dirty="0"/>
              <a:t>2</a:t>
            </a:r>
            <a:endParaRPr sz="2000"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To begin, we need to convert the discrete number 5 to the continuous interval from 4.5 to 5.5 by adding 0.5 to and subtracting 0.5 from 5. Draw a normal curve with a mean of 7.00 and a standard deviation of 2.16. Indicate the interval from 4.5 to 5.5 under the curve. Next, shade the area under the curve for </a:t>
            </a:r>
            <a:r>
              <a:rPr lang="en-US" sz="2800" i="1" dirty="0"/>
              <a:t>x</a:t>
            </a:r>
            <a:r>
              <a:rPr sz="2800" dirty="0"/>
              <a:t>-values corresponding to the phrase </a:t>
            </a:r>
            <a:r>
              <a:rPr sz="2800" b="1" dirty="0"/>
              <a:t>fewer than</a:t>
            </a:r>
            <a:r>
              <a:rPr sz="2800" dirty="0"/>
              <a:t> 5. We need the area to the left of our interval. Since the phrase </a:t>
            </a:r>
            <a:r>
              <a:rPr b="1" dirty="0"/>
              <a:t>fewer than</a:t>
            </a:r>
            <a:r>
              <a:rPr sz="2800" dirty="0"/>
              <a:t> </a:t>
            </a:r>
            <a:r>
              <a:rPr sz="2800" b="1" dirty="0"/>
              <a:t>5</a:t>
            </a:r>
            <a:r>
              <a:rPr sz="2800" dirty="0"/>
              <a:t> does not include the number 5, we do </a:t>
            </a:r>
            <a:r>
              <a:rPr sz="2800" b="1" dirty="0"/>
              <a:t>not</a:t>
            </a:r>
            <a:r>
              <a:rPr sz="2800" dirty="0"/>
              <a:t> shade the interval from 4.5 to 5.5.</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1795</TotalTime>
  <Words>3181</Words>
  <Application>Microsoft Office PowerPoint</Application>
  <PresentationFormat>On-screen Show (4:3)</PresentationFormat>
  <Paragraphs>152</Paragraphs>
  <Slides>44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44</vt:i4>
      </vt:variant>
    </vt:vector>
  </HeadingPairs>
  <TitlesOfParts>
    <vt:vector size="49" baseType="lpstr">
      <vt:lpstr>Arial</vt:lpstr>
      <vt:lpstr>Cambria Math</vt:lpstr>
      <vt:lpstr>Calibri</vt:lpstr>
      <vt:lpstr>Courier New</vt:lpstr>
      <vt:lpstr>Office Theme</vt:lpstr>
      <vt:lpstr>Section 6.5</vt:lpstr>
      <vt:lpstr>Memory Booster:</vt:lpstr>
      <vt:lpstr>Formula: Normal Distribution Approximation of a Binomial Distribution</vt:lpstr>
      <vt:lpstr>Definition: Continuity Correction</vt:lpstr>
      <vt:lpstr>Example 6.5.1: Using the Continuity Correction Factor with a Normal Distribution to Approximate a Binomial Probability1</vt:lpstr>
      <vt:lpstr>Example 6.5.1: Using the Continuity Correction Factor with a Normal Distribution to Approximate a Binomial Probability2</vt:lpstr>
      <vt:lpstr>Example 6.5.1: Using the Continuity Correction Factor with a Normal Distribution to Approximate a Binomial Probability3</vt:lpstr>
      <vt:lpstr>Example 6.5.2: Using the Continuity Correction Factor with a Normal Distribution to Approximate a Binomial Probability1</vt:lpstr>
      <vt:lpstr>Example 6.5.2: Using the Continuity Correction Factor with a Normal Distribution to Approximate a Binomial Probability2</vt:lpstr>
      <vt:lpstr>Example 6.5.2: Using the Continuity Correction Factor with a Normal Distribution to Approximate a Binomial Probability3</vt:lpstr>
      <vt:lpstr>Example 6.5.2: Using the Continuity Correction Factor with a Normal Distribution to Approximate a Binomial Probability4</vt:lpstr>
      <vt:lpstr>Procedure: Using a Normal Distribution to Approximate a Binomial Distribution</vt:lpstr>
      <vt:lpstr>Example 6.5.3: Using a Normal Distribution to Approximate a Binomial Probability of the Form P(X &gt; x)1</vt:lpstr>
      <vt:lpstr>Example 6.5.3: Using a Normal Distribution to Approximate a Binomial Probability of the Form P(X &gt; x)2</vt:lpstr>
      <vt:lpstr>Example 6.5.3: Using a Normal Distribution to Approximate a Binomial Probability of the Form P(X &gt; x)3</vt:lpstr>
      <vt:lpstr>Example 6.5.3: Using a Normal Distribution to Approximate a Binomial Probability of the Form P(X &gt; x)4</vt:lpstr>
      <vt:lpstr>Example 6.5.3: Using a Normal Distribution to Approximate a Binomial Probability of the Form P(X &gt; x)5</vt:lpstr>
      <vt:lpstr>Example 6.5.3: Using a Normal Distribution to Approximate a Binomial Probability of the Form P(X &gt; x)6</vt:lpstr>
      <vt:lpstr>Memory Booster1</vt:lpstr>
      <vt:lpstr>Technology Tip</vt:lpstr>
      <vt:lpstr>Example 6.5.3: Using a Normal Distribution to Approximate a Binomial Probability of the Form P(X &gt; x)7</vt:lpstr>
      <vt:lpstr>Example 6.5.3: Using a Normal Distribution to Approximate a Binomial Probability of the Form P(X &gt; x)8</vt:lpstr>
      <vt:lpstr>Example 6.5.3: Using a Normal Distribution to Approximate a Binomial Probability of the Form P(X &gt; x)9</vt:lpstr>
      <vt:lpstr>Technology</vt:lpstr>
      <vt:lpstr>Example 6.5.4: Using a Normal Distribution to Approximate a Binomial Probability of the Form P(X ≤ x)1</vt:lpstr>
      <vt:lpstr>Example 6.5.4: Using a Normal Distribution to Approximate a Binomial Probability of the Form P(X ≤ x)2</vt:lpstr>
      <vt:lpstr>Example 6.5.4: Using a Normal Distribution to Approximate a Binomial Probability of the Form P(X ≤ x)3</vt:lpstr>
      <vt:lpstr>Memory Booster</vt:lpstr>
      <vt:lpstr>Example 6.5.4: Using a Normal Distribution to Approximate a Binomial Probability of the Form P(X ≤ x)4</vt:lpstr>
      <vt:lpstr>Example 6.5.4: Using a Normal Distribution to Approximate a Binomial Probability of the Form P(X ≤ x)5</vt:lpstr>
      <vt:lpstr>Example 6.5.4: Using a Normal Distribution to Approximate a Binomial Probability of the Form P(X ≤ x)6</vt:lpstr>
      <vt:lpstr>Example 6.5.4: Using a Normal Distribution to Approximate a Binomial Probability of the Form P(X ≤ x)7</vt:lpstr>
      <vt:lpstr>Example 6.5.4: Using a Normal Distribution to Approximate a Binomial Probability of the Form P(X ≤ x)8</vt:lpstr>
      <vt:lpstr>Example 6.5.4: Using a Normal Distribution to Approximate a Binomial Probability of the Form P(X ≤ x)9</vt:lpstr>
      <vt:lpstr>Example 6.5.5: Using a Normal Distribution to Approximate a Binomial Probability of the Form P(X = x)1</vt:lpstr>
      <vt:lpstr>Example 6.5.5: Using a Normal Distribution to Approximate a Binomial Probability of the Form P(X = x)2</vt:lpstr>
      <vt:lpstr>Example 6.5.5: Using a Normal Distribution to Approximate a Binomial Probability of the Form P(X = x)3</vt:lpstr>
      <vt:lpstr>Example 6.5.5: Using a Normal Distribution to Approximate a Binomial Probability of the Form P(X = x)4</vt:lpstr>
      <vt:lpstr>Example 6.5.5: Using a Normal Distribution to Approximate a Binomial Probability of the Form P(X = x)5</vt:lpstr>
      <vt:lpstr>Example 6.5.5: Using a Normal Distribution to Approximate a Binomial Probability of the Form P(X = x)6</vt:lpstr>
      <vt:lpstr>Example 6.5.5: Using a Normal Distribution to Approximate a Binomial Probability of the Form P(X = x)7</vt:lpstr>
      <vt:lpstr>Example 6.5.5: Using a Normal Distribution to Approximate a Binomial Probability of the Form P(X = x)8</vt:lpstr>
      <vt:lpstr>Example 6.5.5: Using a Normal Distribution to Approximate a Binomial Probability of the Form P(X = x)9</vt:lpstr>
      <vt:lpstr>Example 6.5.5: Using a Normal Distribution to Approximate a Binomial Probability of the Form P(X = x)10</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232</cp:revision>
  <dcterms:created xsi:type="dcterms:W3CDTF">2013-04-26T14:43:13Z</dcterms:created>
  <dcterms:modified xsi:type="dcterms:W3CDTF">2025-08-14T12:13:31Z</dcterms:modified>
</cp:coreProperties>
</file>