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70"/>
  </p:notesMasterIdLst>
  <p:handoutMasterIdLst>
    <p:handoutMasterId r:id="rId71"/>
  </p:handoutMasterIdLst>
  <p:sldIdLst>
    <p:sldId id="256" r:id="rId2"/>
    <p:sldId id="257" r:id="rId3"/>
    <p:sldId id="258" r:id="rId4"/>
    <p:sldId id="259" r:id="rId5"/>
    <p:sldId id="260" r:id="rId6"/>
    <p:sldId id="261" r:id="rId7"/>
    <p:sldId id="262" r:id="rId8"/>
    <p:sldId id="263" r:id="rId9"/>
    <p:sldId id="265" r:id="rId10"/>
    <p:sldId id="266" r:id="rId11"/>
    <p:sldId id="267" r:id="rId12"/>
    <p:sldId id="268" r:id="rId13"/>
    <p:sldId id="269" r:id="rId14"/>
    <p:sldId id="270" r:id="rId15"/>
    <p:sldId id="271" r:id="rId16"/>
    <p:sldId id="272" r:id="rId17"/>
    <p:sldId id="279" r:id="rId18"/>
    <p:sldId id="273" r:id="rId19"/>
    <p:sldId id="274" r:id="rId20"/>
    <p:sldId id="276" r:id="rId21"/>
    <p:sldId id="277" r:id="rId22"/>
    <p:sldId id="278" r:id="rId23"/>
    <p:sldId id="280" r:id="rId24"/>
    <p:sldId id="281" r:id="rId25"/>
    <p:sldId id="282" r:id="rId26"/>
    <p:sldId id="283" r:id="rId27"/>
    <p:sldId id="284" r:id="rId28"/>
    <p:sldId id="286" r:id="rId29"/>
    <p:sldId id="287" r:id="rId30"/>
    <p:sldId id="288" r:id="rId31"/>
    <p:sldId id="289" r:id="rId32"/>
    <p:sldId id="290" r:id="rId33"/>
    <p:sldId id="291" r:id="rId34"/>
    <p:sldId id="292" r:id="rId35"/>
    <p:sldId id="293" r:id="rId36"/>
    <p:sldId id="294" r:id="rId37"/>
    <p:sldId id="295" r:id="rId38"/>
    <p:sldId id="296" r:id="rId39"/>
    <p:sldId id="297" r:id="rId40"/>
    <p:sldId id="298" r:id="rId41"/>
    <p:sldId id="299" r:id="rId42"/>
    <p:sldId id="300" r:id="rId43"/>
    <p:sldId id="301" r:id="rId44"/>
    <p:sldId id="302" r:id="rId45"/>
    <p:sldId id="303" r:id="rId46"/>
    <p:sldId id="305" r:id="rId47"/>
    <p:sldId id="306" r:id="rId48"/>
    <p:sldId id="307" r:id="rId49"/>
    <p:sldId id="308" r:id="rId50"/>
    <p:sldId id="309" r:id="rId51"/>
    <p:sldId id="310" r:id="rId52"/>
    <p:sldId id="311" r:id="rId53"/>
    <p:sldId id="312" r:id="rId54"/>
    <p:sldId id="313" r:id="rId55"/>
    <p:sldId id="317" r:id="rId56"/>
    <p:sldId id="327" r:id="rId57"/>
    <p:sldId id="314" r:id="rId58"/>
    <p:sldId id="315" r:id="rId59"/>
    <p:sldId id="316" r:id="rId60"/>
    <p:sldId id="318" r:id="rId61"/>
    <p:sldId id="319" r:id="rId62"/>
    <p:sldId id="320" r:id="rId63"/>
    <p:sldId id="321" r:id="rId64"/>
    <p:sldId id="322" r:id="rId65"/>
    <p:sldId id="323" r:id="rId66"/>
    <p:sldId id="324" r:id="rId67"/>
    <p:sldId id="325" r:id="rId68"/>
    <p:sldId id="326" r:id="rId69"/>
  </p:sldIdLst>
  <p:sldSz cx="9144000" cy="6858000" type="screen4x3"/>
  <p:notesSz cx="6858000" cy="9144000"/>
  <p:embeddedFontLst>
    <p:embeddedFont>
      <p:font typeface="Cambria Math" panose="02040503050406030204" pitchFamily="18" charset="0"/>
      <p:regular r:id="rId72"/>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 id="1" name="Allison Conger" initials="AC" lastIdx="4" clrIdx="1">
    <p:extLst>
      <p:ext uri="{19B8F6BF-5375-455C-9EA6-DF929625EA0E}">
        <p15:presenceInfo xmlns:p15="http://schemas.microsoft.com/office/powerpoint/2012/main" userId="Allison Conger" providerId="None"/>
      </p:ext>
    </p:extLst>
  </p:cmAuthor>
  <p:cmAuthor id="2" name="appaji" initials="a" lastIdx="19" clrIdx="2">
    <p:extLst>
      <p:ext uri="{19B8F6BF-5375-455C-9EA6-DF929625EA0E}">
        <p15:presenceInfo xmlns:p15="http://schemas.microsoft.com/office/powerpoint/2012/main" userId="S-1-5-21-1666015839-3846122634-945917319-222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2D050"/>
    <a:srgbClr val="CCCFD7"/>
    <a:srgbClr val="E7E9EC"/>
    <a:srgbClr val="FFFF00"/>
    <a:srgbClr val="000000"/>
    <a:srgbClr val="2D7D9F"/>
    <a:srgbClr val="0000FF"/>
    <a:srgbClr val="000099"/>
    <a:srgbClr val="1F497D"/>
    <a:srgbClr val="36609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946" autoAdjust="0"/>
    <p:restoredTop sz="94673" autoAdjust="0"/>
  </p:normalViewPr>
  <p:slideViewPr>
    <p:cSldViewPr>
      <p:cViewPr>
        <p:scale>
          <a:sx n="100" d="100"/>
          <a:sy n="100" d="100"/>
        </p:scale>
        <p:origin x="1356" y="132"/>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font" Target="fonts/font1.fntdata"/><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notesMaster" Target="notesMasters/notesMaster1.xml"/><Relationship Id="rId75"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handoutMaster" Target="handoutMasters/handoutMaster1.xml"/><Relationship Id="rId2" Type="http://schemas.openxmlformats.org/officeDocument/2006/relationships/slide" Target="slides/slide1.xml"/><Relationship Id="rId29" Type="http://schemas.openxmlformats.org/officeDocument/2006/relationships/slide" Target="slides/slide2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8/7/2025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8/7/2025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3" Type="http://schemas.openxmlformats.org/officeDocument/2006/relationships/image" Target="../media/image16.svg"/><Relationship Id="rId2" Type="http://schemas.openxmlformats.org/officeDocument/2006/relationships/image" Target="../media/image15.png"/><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5.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2" Type="http://schemas.openxmlformats.org/officeDocument/2006/relationships/image" Target="../media/image19.emf"/><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3" Type="http://schemas.openxmlformats.org/officeDocument/2006/relationships/image" Target="../media/image21.svg"/><Relationship Id="rId2" Type="http://schemas.openxmlformats.org/officeDocument/2006/relationships/image" Target="../media/image20.png"/><Relationship Id="rId1" Type="http://schemas.openxmlformats.org/officeDocument/2006/relationships/slideLayout" Target="../slideLayouts/slideLayout4.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5.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4.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1.xml.rels><?xml version="1.0" encoding="UTF-8" standalone="yes"?>
<Relationships xmlns="http://schemas.openxmlformats.org/package/2006/relationships"><Relationship Id="rId3" Type="http://schemas.openxmlformats.org/officeDocument/2006/relationships/image" Target="../media/image25.svg"/><Relationship Id="rId2" Type="http://schemas.openxmlformats.org/officeDocument/2006/relationships/image" Target="../media/image24.png"/><Relationship Id="rId1" Type="http://schemas.openxmlformats.org/officeDocument/2006/relationships/slideLayout" Target="../slideLayouts/slideLayout4.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4.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3.xml"/></Relationships>
</file>

<file path=ppt/slides/_rels/slide55.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13.xml"/></Relationships>
</file>

<file path=ppt/slides/_rels/slide56.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3.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8.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4.xml"/></Relationships>
</file>

<file path=ppt/slides/_rels/slide59.xml.rels><?xml version="1.0" encoding="UTF-8" standalone="yes"?>
<Relationships xmlns="http://schemas.openxmlformats.org/package/2006/relationships"><Relationship Id="rId2" Type="http://schemas.openxmlformats.org/officeDocument/2006/relationships/image" Target="../media/image29.emf"/><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2.xml.rels><?xml version="1.0" encoding="UTF-8" standalone="yes"?>
<Relationships xmlns="http://schemas.openxmlformats.org/package/2006/relationships"><Relationship Id="rId3" Type="http://schemas.openxmlformats.org/officeDocument/2006/relationships/image" Target="../media/image31.svg"/><Relationship Id="rId2" Type="http://schemas.openxmlformats.org/officeDocument/2006/relationships/image" Target="../media/image30.png"/><Relationship Id="rId1" Type="http://schemas.openxmlformats.org/officeDocument/2006/relationships/slideLayout" Target="../slideLayouts/slideLayout4.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5.xml.rels><?xml version="1.0" encoding="UTF-8" standalone="yes"?>
<Relationships xmlns="http://schemas.openxmlformats.org/package/2006/relationships"><Relationship Id="rId2" Type="http://schemas.openxmlformats.org/officeDocument/2006/relationships/image" Target="../media/image32.emf"/><Relationship Id="rId1" Type="http://schemas.openxmlformats.org/officeDocument/2006/relationships/slideLayout" Target="../slideLayouts/slideLayout3.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7.xml.rels><?xml version="1.0" encoding="UTF-8" standalone="yes"?>
<Relationships xmlns="http://schemas.openxmlformats.org/package/2006/relationships"><Relationship Id="rId2" Type="http://schemas.openxmlformats.org/officeDocument/2006/relationships/image" Target="../media/image33.png"/><Relationship Id="rId1" Type="http://schemas.openxmlformats.org/officeDocument/2006/relationships/slideLayout" Target="../slideLayouts/slideLayout4.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dirty="0"/>
              <a:t>Section 6.4</a:t>
            </a:r>
          </a:p>
        </p:txBody>
      </p:sp>
      <p:sp>
        <p:nvSpPr>
          <p:cNvPr id="2" name="Text Placeholder 1"/>
          <p:cNvSpPr>
            <a:spLocks noGrp="1"/>
          </p:cNvSpPr>
          <p:nvPr>
            <p:ph type="body" sz="quarter" idx="10"/>
          </p:nvPr>
        </p:nvSpPr>
        <p:spPr/>
        <p:txBody>
          <a:bodyPr/>
          <a:lstStyle/>
          <a:p>
            <a:pPr algn="ctr"/>
            <a:r>
              <a:t>Finding Values of a Normally Distributed Random Variable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6.4.1: Finding the </a:t>
            </a:r>
            <a:r>
              <a:rPr i="1" dirty="0"/>
              <a:t>z</a:t>
            </a:r>
            <a:r>
              <a:rPr dirty="0"/>
              <a:t>-value with a Given Area to Its Left</a:t>
            </a:r>
            <a:r>
              <a:rPr lang="en-US" baseline="-25000" dirty="0"/>
              <a:t>6</a:t>
            </a:r>
            <a:endParaRPr dirty="0"/>
          </a:p>
        </p:txBody>
      </p:sp>
      <p:sp>
        <p:nvSpPr>
          <p:cNvPr id="3" name="Text Placeholder 2"/>
          <p:cNvSpPr>
            <a:spLocks noGrp="1"/>
          </p:cNvSpPr>
          <p:nvPr>
            <p:ph type="body" sz="quarter" idx="10"/>
          </p:nvPr>
        </p:nvSpPr>
        <p:spPr/>
        <p:txBody>
          <a:bodyPr>
            <a:normAutofit fontScale="92500" lnSpcReduction="20000"/>
          </a:bodyPr>
          <a:lstStyle/>
          <a:p>
            <a:pPr>
              <a:defRPr b="1"/>
            </a:pPr>
            <a:r>
              <a:rPr sz="2800" dirty="0"/>
              <a:t>TI-83/84 Plus:</a:t>
            </a:r>
          </a:p>
          <a:p>
            <a:pPr>
              <a:defRPr sz="2800"/>
            </a:pPr>
            <a:r>
              <a:rPr sz="2800" dirty="0"/>
              <a:t>The calculator function </a:t>
            </a:r>
            <a:r>
              <a:rPr sz="2800" b="1" dirty="0" err="1"/>
              <a:t>invNorm</a:t>
            </a:r>
            <a:r>
              <a:rPr sz="2800" dirty="0"/>
              <a:t> (inverse normal probability distribution function) will calculate a specific cutoff point on any normal curve for a given area under the curve. The calculator asks for the area (probability), mean, and standard deviation of the distribution in the form </a:t>
            </a:r>
            <a:r>
              <a:rPr sz="2800" dirty="0" err="1"/>
              <a:t>invNorm</a:t>
            </a:r>
            <a:r>
              <a:rPr sz="2800" dirty="0"/>
              <a:t>(area to the left, </a:t>
            </a:r>
            <a:r>
              <a:rPr sz="2800" i="1" dirty="0"/>
              <a:t>μ</a:t>
            </a:r>
            <a:r>
              <a:rPr sz="2800" dirty="0"/>
              <a:t>, </a:t>
            </a:r>
            <a:r>
              <a:rPr sz="2800" i="1" dirty="0"/>
              <a:t>σ</a:t>
            </a:r>
            <a:r>
              <a:rPr sz="2800" dirty="0"/>
              <a:t>). Press </a:t>
            </a:r>
            <a:r>
              <a:rPr sz="2800" b="1" dirty="0"/>
              <a:t>2ND</a:t>
            </a:r>
            <a:r>
              <a:rPr sz="2800" dirty="0"/>
              <a:t> and </a:t>
            </a:r>
            <a:r>
              <a:rPr sz="2800" b="1" dirty="0"/>
              <a:t>VARS</a:t>
            </a:r>
            <a:r>
              <a:rPr sz="2800" dirty="0"/>
              <a:t> to access the </a:t>
            </a:r>
            <a:r>
              <a:rPr sz="2800" b="1" dirty="0"/>
              <a:t>DISTR</a:t>
            </a:r>
            <a:r>
              <a:rPr sz="2800" dirty="0"/>
              <a:t> menu. Then, choose option </a:t>
            </a:r>
            <a:r>
              <a:rPr sz="2800" b="1" dirty="0" err="1"/>
              <a:t>invNorm</a:t>
            </a:r>
            <a:r>
              <a:rPr sz="2800" b="1" dirty="0"/>
              <a:t>(</a:t>
            </a:r>
            <a:r>
              <a:rPr sz="2800" dirty="0"/>
              <a:t>. The area to the left of the </a:t>
            </a:r>
            <a:r>
              <a:rPr lang="en-US" sz="2800" i="1" dirty="0"/>
              <a:t>z</a:t>
            </a:r>
            <a:r>
              <a:rPr sz="2800" dirty="0"/>
              <a:t>-value we are interested in is 0.7357. The calculator's default mode is the standard normal curve where</a:t>
            </a:r>
            <a:r>
              <a:rPr lang="en-US" sz="2800" dirty="0"/>
              <a:t> </a:t>
            </a:r>
            <a:r>
              <a:rPr lang="el-GR" i="1" dirty="0"/>
              <a:t>μ</a:t>
            </a:r>
            <a:r>
              <a:rPr lang="en-US" sz="2800" dirty="0"/>
              <a:t> = 0</a:t>
            </a:r>
            <a:r>
              <a:rPr sz="2800" dirty="0"/>
              <a:t> and</a:t>
            </a:r>
            <a:r>
              <a:rPr lang="en-US" sz="2800" dirty="0"/>
              <a:t> </a:t>
            </a:r>
            <a:r>
              <a:rPr lang="en-US" sz="2800" i="1" dirty="0"/>
              <a:t>σ</a:t>
            </a:r>
            <a:r>
              <a:rPr lang="en-US" sz="2800" dirty="0"/>
              <a:t> = 1,</a:t>
            </a:r>
            <a:r>
              <a:rPr sz="2800" dirty="0"/>
              <a:t> so we do not need to enter </a:t>
            </a:r>
            <a:r>
              <a:rPr sz="2800" i="1" dirty="0"/>
              <a:t>μ</a:t>
            </a:r>
            <a:r>
              <a:rPr sz="2800" dirty="0"/>
              <a:t> or </a:t>
            </a:r>
            <a:r>
              <a:rPr sz="2800" i="1" dirty="0"/>
              <a:t>σ</a:t>
            </a:r>
            <a:r>
              <a:rPr sz="2800" dirty="0"/>
              <a:t>. Enter </a:t>
            </a:r>
            <a:r>
              <a:rPr sz="2800" b="1" dirty="0" err="1"/>
              <a:t>invNorm</a:t>
            </a:r>
            <a:r>
              <a:rPr sz="2800" b="1" dirty="0"/>
              <a:t>(0.7357)</a:t>
            </a:r>
            <a:r>
              <a:rPr sz="2800" dirty="0"/>
              <a:t> as shown in the </a:t>
            </a:r>
            <a:r>
              <a:rPr lang="en-US" dirty="0">
                <a:solidFill>
                  <a:srgbClr val="366092"/>
                </a:solidFill>
              </a:rPr>
              <a:t>following </a:t>
            </a:r>
            <a:r>
              <a:rPr sz="2800" dirty="0"/>
              <a:t>screensho</a:t>
            </a:r>
            <a:r>
              <a:rPr lang="en-US" sz="2800" dirty="0"/>
              <a:t>t</a:t>
            </a:r>
            <a:r>
              <a:rPr sz="2800" dirty="0"/>
              <a:t>. This produces a </a:t>
            </a:r>
            <a:r>
              <a:rPr lang="en-US" sz="2800" i="1" dirty="0"/>
              <a:t>z</a:t>
            </a:r>
            <a:r>
              <a:rPr sz="2800" dirty="0"/>
              <a:t>-value of 0.63 rounded to two decimal places.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6.4.1: Finding the </a:t>
            </a:r>
            <a:r>
              <a:rPr i="1" dirty="0"/>
              <a:t>z</a:t>
            </a:r>
            <a:r>
              <a:rPr dirty="0"/>
              <a:t>-value with a Given Area to Its Left</a:t>
            </a:r>
            <a:r>
              <a:rPr lang="en-US" baseline="-25000" dirty="0"/>
              <a:t>7</a:t>
            </a:r>
            <a:endParaRPr dirty="0"/>
          </a:p>
        </p:txBody>
      </p:sp>
      <p:pic>
        <p:nvPicPr>
          <p:cNvPr id="5" name="Content Placeholder 4" descr="screenshot shows the first line reads as invNorm open parentheses zero point 7 3 5 7 close parentheses, &#10;and the second line reads as .6301445679">
            <a:extLst>
              <a:ext uri="{FF2B5EF4-FFF2-40B4-BE49-F238E27FC236}">
                <a16:creationId xmlns:a16="http://schemas.microsoft.com/office/drawing/2014/main" id="{24B4717F-465C-4F40-B600-AEFA97B2F17F}"/>
              </a:ext>
            </a:extLst>
          </p:cNvPr>
          <p:cNvPicPr>
            <a:picLocks noGrp="1" noChangeAspect="1"/>
          </p:cNvPicPr>
          <p:nvPr>
            <p:ph sz="quarter" idx="11"/>
          </p:nvPr>
        </p:nvPicPr>
        <p:blipFill>
          <a:blip r:embed="rId2">
            <a:extLst>
              <a:ext uri="{28A0092B-C50C-407E-A947-70E740481C1C}">
                <a14:useLocalDpi xmlns:a14="http://schemas.microsoft.com/office/drawing/2010/main" val="0"/>
              </a:ext>
            </a:extLst>
          </a:blip>
          <a:stretch>
            <a:fillRect/>
          </a:stretch>
        </p:blipFill>
        <p:spPr>
          <a:xfrm>
            <a:off x="2286189" y="1983707"/>
            <a:ext cx="4571622" cy="3047748"/>
          </a:xfr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6.4.1: Finding the </a:t>
            </a:r>
            <a:r>
              <a:rPr i="1" dirty="0"/>
              <a:t>z</a:t>
            </a:r>
            <a:r>
              <a:rPr dirty="0"/>
              <a:t>-value with a Given Area to Its Left</a:t>
            </a:r>
            <a:r>
              <a:rPr lang="en-US" baseline="-25000" dirty="0"/>
              <a:t>8</a:t>
            </a:r>
            <a:endParaRPr dirty="0"/>
          </a:p>
        </p:txBody>
      </p:sp>
      <p:sp>
        <p:nvSpPr>
          <p:cNvPr id="3" name="Text Placeholder 2"/>
          <p:cNvSpPr>
            <a:spLocks noGrp="1"/>
          </p:cNvSpPr>
          <p:nvPr>
            <p:ph type="body" sz="quarter" idx="10"/>
          </p:nvPr>
        </p:nvSpPr>
        <p:spPr/>
        <p:txBody>
          <a:bodyPr>
            <a:normAutofit/>
          </a:bodyPr>
          <a:lstStyle/>
          <a:p>
            <a:pPr>
              <a:defRPr sz="2800"/>
            </a:pPr>
            <a:r>
              <a:rPr sz="2800" dirty="0"/>
              <a:t>Therefore, an area of 0.7357 to the left corresponds to a </a:t>
            </a:r>
            <a:r>
              <a:rPr lang="en-US" sz="2800" i="1" dirty="0"/>
              <a:t>z</a:t>
            </a:r>
            <a:r>
              <a:rPr sz="2800" dirty="0"/>
              <a:t>-value of approximately 0.63.</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Technology Tip</a:t>
            </a:r>
            <a:r>
              <a:rPr lang="en-US" baseline="-25000" dirty="0"/>
              <a:t>2</a:t>
            </a:r>
            <a:endParaRPr dirty="0"/>
          </a:p>
        </p:txBody>
      </p:sp>
      <p:sp>
        <p:nvSpPr>
          <p:cNvPr id="3" name="Text Placeholder 2"/>
          <p:cNvSpPr>
            <a:spLocks noGrp="1"/>
          </p:cNvSpPr>
          <p:nvPr>
            <p:ph type="body" sz="quarter" idx="10"/>
          </p:nvPr>
        </p:nvSpPr>
        <p:spPr>
          <a:xfrm>
            <a:off x="457200" y="1082078"/>
            <a:ext cx="8229600" cy="2346922"/>
          </a:xfrm>
        </p:spPr>
        <p:txBody>
          <a:bodyPr>
            <a:normAutofit/>
          </a:bodyPr>
          <a:lstStyle/>
          <a:p>
            <a:r>
              <a:rPr sz="2800" dirty="0"/>
              <a:t>For further instructions on finding values from a normal distribution with a TI-83/84 Plus calculator or other technology, please visit stat.hawkeslearning.com and see </a:t>
            </a:r>
            <a:r>
              <a:rPr sz="2800" b="1" dirty="0"/>
              <a:t>Technology Instructions </a:t>
            </a:r>
            <a:r>
              <a:rPr lang="en-US" b="1" dirty="0"/>
              <a:t>→</a:t>
            </a:r>
            <a:r>
              <a:rPr sz="2800" b="1" dirty="0"/>
              <a:t> Normal Distribution </a:t>
            </a:r>
            <a:r>
              <a:rPr lang="en-US" b="1" dirty="0"/>
              <a:t>→</a:t>
            </a:r>
            <a:r>
              <a:rPr sz="2800" b="1" dirty="0"/>
              <a:t> Inverse Normal</a:t>
            </a:r>
            <a:r>
              <a:rPr sz="2800" dirty="0"/>
              <a:t>.</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6.4.2: Finding the </a:t>
            </a:r>
            <a:r>
              <a:rPr i="1" dirty="0"/>
              <a:t>z</a:t>
            </a:r>
            <a:r>
              <a:rPr dirty="0"/>
              <a:t>-value That Represents a Given Percentile</a:t>
            </a:r>
            <a:r>
              <a:rPr lang="en-US" baseline="-25000" dirty="0"/>
              <a:t>1</a:t>
            </a:r>
            <a:endParaRPr dirty="0"/>
          </a:p>
        </p:txBody>
      </p:sp>
      <p:sp>
        <p:nvSpPr>
          <p:cNvPr id="3" name="Text Placeholder 2"/>
          <p:cNvSpPr>
            <a:spLocks noGrp="1"/>
          </p:cNvSpPr>
          <p:nvPr>
            <p:ph type="body" sz="quarter" idx="10"/>
          </p:nvPr>
        </p:nvSpPr>
        <p:spPr/>
        <p:txBody>
          <a:bodyPr>
            <a:normAutofit/>
          </a:bodyPr>
          <a:lstStyle/>
          <a:p>
            <a:pPr>
              <a:defRPr sz="2800"/>
            </a:pPr>
            <a:r>
              <a:rPr sz="2800" dirty="0"/>
              <a:t>What </a:t>
            </a:r>
            <a:r>
              <a:rPr lang="en-US" sz="2800" i="1" dirty="0"/>
              <a:t>z</a:t>
            </a:r>
            <a:r>
              <a:rPr sz="2800" dirty="0"/>
              <a:t>-value represents the 90</a:t>
            </a:r>
            <a:r>
              <a:rPr sz="2800" baseline="30000" dirty="0"/>
              <a:t>th</a:t>
            </a:r>
            <a:r>
              <a:rPr sz="2800" dirty="0"/>
              <a:t> percentile? Round to 2 decimal places.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6.4.2: Finding the </a:t>
            </a:r>
            <a:r>
              <a:rPr i="1" dirty="0"/>
              <a:t>z</a:t>
            </a:r>
            <a:r>
              <a:rPr dirty="0"/>
              <a:t>-value That Represents a Given Percentile</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800" b="1" dirty="0"/>
              <a:t>Solution</a:t>
            </a:r>
          </a:p>
          <a:p>
            <a:pPr>
              <a:defRPr sz="2800"/>
            </a:pPr>
            <a:r>
              <a:rPr sz="2800" dirty="0"/>
              <a:t>In order to sketch the curve, we must first know the area in which we are interested. The 90</a:t>
            </a:r>
            <a:r>
              <a:rPr sz="2800" baseline="30000" dirty="0"/>
              <a:t>th</a:t>
            </a:r>
            <a:r>
              <a:rPr sz="2800" dirty="0"/>
              <a:t> percentile corresponds to the </a:t>
            </a:r>
            <a:r>
              <a:rPr lang="en-US" sz="2800" i="1" dirty="0"/>
              <a:t>z</a:t>
            </a:r>
            <a:r>
              <a:rPr sz="2800" dirty="0"/>
              <a:t>-value for which </a:t>
            </a:r>
            <a:r>
              <a:rPr lang="en-US" sz="2800" dirty="0"/>
              <a:t>90%</a:t>
            </a:r>
            <a:r>
              <a:rPr sz="2800" dirty="0"/>
              <a:t> of the area under the standard normal curve is to the left of </a:t>
            </a:r>
            <a:r>
              <a:rPr lang="en-US" sz="2800" i="1" dirty="0"/>
              <a:t>z</a:t>
            </a:r>
            <a:r>
              <a:rPr sz="2800" dirty="0"/>
              <a:t>. So, we need to find the value of </a:t>
            </a:r>
            <a:r>
              <a:rPr lang="en-US" sz="2800" i="1" dirty="0"/>
              <a:t>z</a:t>
            </a:r>
            <a:r>
              <a:rPr sz="2800" dirty="0"/>
              <a:t> that has an area of 0.9000 to its left.</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6.4.2: Finding the </a:t>
            </a:r>
            <a:r>
              <a:rPr i="1" dirty="0"/>
              <a:t>z</a:t>
            </a:r>
            <a:r>
              <a:rPr dirty="0"/>
              <a:t>-value That Represents a Given Percentile</a:t>
            </a:r>
            <a:r>
              <a:rPr lang="en-US" baseline="-25000" dirty="0"/>
              <a:t>3</a:t>
            </a:r>
            <a:endParaRPr dirty="0"/>
          </a:p>
        </p:txBody>
      </p:sp>
      <p:pic>
        <p:nvPicPr>
          <p:cNvPr id="5" name="Content Placeholder 4" descr="Standard Normal Distribution with the area to the left of the unknown z value equal to 0 point 9 0 0 0. The z value is plotted to the right of the mean.">
            <a:extLst>
              <a:ext uri="{FF2B5EF4-FFF2-40B4-BE49-F238E27FC236}">
                <a16:creationId xmlns:a16="http://schemas.microsoft.com/office/drawing/2014/main" id="{0F0CDE2E-5BDF-47A8-BDE1-6155E23E2B8F}"/>
              </a:ext>
            </a:extLst>
          </p:cNvPr>
          <p:cNvPicPr>
            <a:picLocks noGrp="1" noChangeAspect="1"/>
          </p:cNvPicPr>
          <p:nvPr>
            <p:ph sz="quarter" idx="11"/>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905000" y="2031206"/>
            <a:ext cx="5334000" cy="2952750"/>
          </a:xfr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Side Note</a:t>
            </a:r>
          </a:p>
        </p:txBody>
      </p:sp>
      <p:sp>
        <p:nvSpPr>
          <p:cNvPr id="3" name="Text Placeholder 2"/>
          <p:cNvSpPr>
            <a:spLocks noGrp="1"/>
          </p:cNvSpPr>
          <p:nvPr>
            <p:ph type="body" sz="quarter" idx="10"/>
          </p:nvPr>
        </p:nvSpPr>
        <p:spPr>
          <a:xfrm>
            <a:off x="457200" y="1082078"/>
            <a:ext cx="8229600" cy="975322"/>
          </a:xfrm>
        </p:spPr>
        <p:txBody>
          <a:bodyPr>
            <a:normAutofit/>
          </a:bodyPr>
          <a:lstStyle/>
          <a:p>
            <a:r>
              <a:rPr sz="2800"/>
              <a:t>If an exact area is not listed in the cumulative table, we will use the area closest in value.</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6.4.2: Finding the </a:t>
            </a:r>
            <a:r>
              <a:rPr i="1" dirty="0"/>
              <a:t>z</a:t>
            </a:r>
            <a:r>
              <a:rPr dirty="0"/>
              <a:t>-value That Represents a Given Percentile</a:t>
            </a:r>
            <a:r>
              <a:rPr lang="en-US" baseline="-25000" dirty="0"/>
              <a:t>4</a:t>
            </a:r>
            <a:endParaRPr dirty="0"/>
          </a:p>
        </p:txBody>
      </p:sp>
      <p:sp>
        <p:nvSpPr>
          <p:cNvPr id="3" name="Text Placeholder 2"/>
          <p:cNvSpPr>
            <a:spLocks noGrp="1"/>
          </p:cNvSpPr>
          <p:nvPr>
            <p:ph type="body" sz="quarter" idx="10"/>
          </p:nvPr>
        </p:nvSpPr>
        <p:spPr/>
        <p:txBody>
          <a:bodyPr>
            <a:normAutofit/>
          </a:bodyPr>
          <a:lstStyle/>
          <a:p>
            <a:pPr>
              <a:defRPr b="1"/>
            </a:pPr>
            <a:r>
              <a:rPr sz="2800" dirty="0"/>
              <a:t>Tables:</a:t>
            </a:r>
          </a:p>
          <a:p>
            <a:pPr>
              <a:defRPr sz="2800"/>
            </a:pPr>
            <a:r>
              <a:rPr sz="2800" dirty="0"/>
              <a:t>Looking for 0.9000 (or the closest area) in the interior of the cumulative normal tables, we find 0.8997, which corresponds to a </a:t>
            </a:r>
            <a:r>
              <a:rPr lang="en-US" sz="2800" i="1" dirty="0"/>
              <a:t>z</a:t>
            </a:r>
            <a:r>
              <a:rPr sz="2800" dirty="0"/>
              <a:t>-value of 1.28. Thus we will use </a:t>
            </a:r>
            <a:br>
              <a:rPr lang="en-US" dirty="0"/>
            </a:br>
            <a:r>
              <a:rPr lang="en-US" i="1" dirty="0"/>
              <a:t>z</a:t>
            </a:r>
            <a:r>
              <a:rPr lang="en-US" dirty="0"/>
              <a:t> = 1.28</a:t>
            </a:r>
            <a:r>
              <a:rPr sz="2800" dirty="0"/>
              <a:t> to represent the 90</a:t>
            </a:r>
            <a:r>
              <a:rPr sz="2800" baseline="30000" dirty="0"/>
              <a:t>th</a:t>
            </a:r>
            <a:r>
              <a:rPr sz="2800" dirty="0"/>
              <a:t> percentile.</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6.4.2: Finding the z-value That Represents a Given Percentile</a:t>
            </a:r>
            <a:r>
              <a:rPr lang="en-US" baseline="-25000" dirty="0"/>
              <a:t>5</a:t>
            </a:r>
            <a:endParaRPr dirty="0"/>
          </a:p>
        </p:txBody>
      </p:sp>
      <mc:AlternateContent xmlns:mc="http://schemas.openxmlformats.org/markup-compatibility/2006" xmlns:a14="http://schemas.microsoft.com/office/drawing/2010/main">
        <mc:Choice Requires="a14">
          <p:graphicFrame>
            <p:nvGraphicFramePr>
              <p:cNvPr id="3" name="Table Placeholder 2" descr="This table shows cumulative probabilities for z scores in a standard normal distribution. It contains 7 rows and 6 columns with headers. The rows represent z scores ranging from 1.0 to 1.5 in increments of 0.1, listed in the leftmost column. The columns represent the hundredths place of the z scores, ranging from 0.05 to 0.09 in increments of 0.01, listed in the topmost row.&#10;Each cell contains the cumulative probability for the corresponding z score. &#10;For z equals 1.0, probabilities are 0.8531, 0.8554, 0.8577, 0.8599, 0.8621.&#10;For z equals 1.1, probabilities are 0.8749, 0.8770, 0.8790, 0.8810, 0.8830.&#10;For z equals 1.2, probabilities are 0.8944, 0.8962, 0.8980, 0.8997 is highlighted, 0.9015.&#10;For z equals 1.3, probabilities are 0.9115, 0.9131, 0.9147, 0.9162, 0.9177,&#10;For z equals 1.4, probabilities are 0.9265, 0.9279, 0.9292, 0.9306, 0.9319.&#10;For z equals 1.5, probabilities are 0.9394, 0.9406, 0.9418, 0.9429, 0.9441.&#10;The highlighted cell shows a probability of 0.8997 for z equals 1.28 which is fourth row z equals 1.2 plus fifth column 0.08.&#10;The table summarizes probabilities for positive z scores."/>
              <p:cNvGraphicFramePr>
                <a:graphicFrameLocks noGrp="1"/>
              </p:cNvGraphicFramePr>
              <p:nvPr>
                <p:ph type="tbl" sz="quarter" idx="10"/>
                <p:extLst>
                  <p:ext uri="{D42A27DB-BD31-4B8C-83A1-F6EECF244321}">
                    <p14:modId xmlns:p14="http://schemas.microsoft.com/office/powerpoint/2010/main" val="1919937174"/>
                  </p:ext>
                </p:extLst>
              </p:nvPr>
            </p:nvGraphicFramePr>
            <p:xfrm>
              <a:off x="457200" y="2128520"/>
              <a:ext cx="8229600" cy="2595880"/>
            </p:xfrm>
            <a:graphic>
              <a:graphicData uri="http://schemas.openxmlformats.org/drawingml/2006/table">
                <a:tbl>
                  <a:tblPr firstRow="1" bandRow="1">
                    <a:tableStyleId>{5940675A-B579-460E-94D1-54222C63F5DA}</a:tableStyleId>
                  </a:tblPr>
                  <a:tblGrid>
                    <a:gridCol w="1371600">
                      <a:extLst>
                        <a:ext uri="{9D8B030D-6E8A-4147-A177-3AD203B41FA5}">
                          <a16:colId xmlns:a16="http://schemas.microsoft.com/office/drawing/2014/main" val="20000"/>
                        </a:ext>
                      </a:extLst>
                    </a:gridCol>
                    <a:gridCol w="1371600">
                      <a:extLst>
                        <a:ext uri="{9D8B030D-6E8A-4147-A177-3AD203B41FA5}">
                          <a16:colId xmlns:a16="http://schemas.microsoft.com/office/drawing/2014/main" val="20001"/>
                        </a:ext>
                      </a:extLst>
                    </a:gridCol>
                    <a:gridCol w="1371600">
                      <a:extLst>
                        <a:ext uri="{9D8B030D-6E8A-4147-A177-3AD203B41FA5}">
                          <a16:colId xmlns:a16="http://schemas.microsoft.com/office/drawing/2014/main" val="20002"/>
                        </a:ext>
                      </a:extLst>
                    </a:gridCol>
                    <a:gridCol w="1371600">
                      <a:extLst>
                        <a:ext uri="{9D8B030D-6E8A-4147-A177-3AD203B41FA5}">
                          <a16:colId xmlns:a16="http://schemas.microsoft.com/office/drawing/2014/main" val="20003"/>
                        </a:ext>
                      </a:extLst>
                    </a:gridCol>
                    <a:gridCol w="1371600">
                      <a:extLst>
                        <a:ext uri="{9D8B030D-6E8A-4147-A177-3AD203B41FA5}">
                          <a16:colId xmlns:a16="http://schemas.microsoft.com/office/drawing/2014/main" val="20004"/>
                        </a:ext>
                      </a:extLst>
                    </a:gridCol>
                    <a:gridCol w="1371600">
                      <a:extLst>
                        <a:ext uri="{9D8B030D-6E8A-4147-A177-3AD203B41FA5}">
                          <a16:colId xmlns:a16="http://schemas.microsoft.com/office/drawing/2014/main" val="20005"/>
                        </a:ext>
                      </a:extLst>
                    </a:gridCol>
                  </a:tblGrid>
                  <a:tr h="370840">
                    <a:tc>
                      <a:txBody>
                        <a:bodyPr/>
                        <a:lstStyle/>
                        <a:p>
                          <a:pPr algn="ctr">
                            <a:defRPr sz="1400" b="1">
                              <a:solidFill>
                                <a:schemeClr val="tx1"/>
                              </a:solidFill>
                            </a:defRPr>
                          </a:pPr>
                          <a14:m>
                            <m:oMathPara xmlns:m="http://schemas.openxmlformats.org/officeDocument/2006/math">
                              <m:oMathParaPr>
                                <m:jc m:val="centerGroup"/>
                              </m:oMathParaPr>
                              <m:oMath xmlns:m="http://schemas.openxmlformats.org/officeDocument/2006/math">
                                <m:r>
                                  <a:rPr sz="1400">
                                    <a:latin typeface="Cambria Math" panose="02040503050406030204" pitchFamily="18" charset="0"/>
                                  </a:rPr>
                                  <m:t>𝑧</m:t>
                                </m:r>
                              </m:oMath>
                            </m:oMathPara>
                          </a14:m>
                          <a:endParaRPr/>
                        </a:p>
                      </a:txBody>
                      <a:tcPr/>
                    </a:tc>
                    <a:tc>
                      <a:txBody>
                        <a:bodyPr/>
                        <a:lstStyle/>
                        <a:p>
                          <a:pPr algn="ctr">
                            <a:defRPr b="1">
                              <a:solidFill>
                                <a:schemeClr val="tx1"/>
                              </a:solidFill>
                            </a:defRPr>
                          </a:pPr>
                          <a:r>
                            <a:rPr sz="1400"/>
                            <a:t>0.05</a:t>
                          </a:r>
                          <a:endParaRPr sz="1400">
                            <a:latin typeface="Cambria Math"/>
                          </a:endParaRPr>
                        </a:p>
                      </a:txBody>
                      <a:tcPr/>
                    </a:tc>
                    <a:tc>
                      <a:txBody>
                        <a:bodyPr/>
                        <a:lstStyle/>
                        <a:p>
                          <a:pPr algn="ctr">
                            <a:defRPr b="1">
                              <a:solidFill>
                                <a:schemeClr val="tx1"/>
                              </a:solidFill>
                            </a:defRPr>
                          </a:pPr>
                          <a:r>
                            <a:rPr sz="1400"/>
                            <a:t>0.06</a:t>
                          </a:r>
                          <a:endParaRPr sz="1400">
                            <a:latin typeface="Cambria Math"/>
                          </a:endParaRPr>
                        </a:p>
                      </a:txBody>
                      <a:tcPr/>
                    </a:tc>
                    <a:tc>
                      <a:txBody>
                        <a:bodyPr/>
                        <a:lstStyle/>
                        <a:p>
                          <a:pPr algn="ctr">
                            <a:defRPr b="1">
                              <a:solidFill>
                                <a:schemeClr val="tx1"/>
                              </a:solidFill>
                            </a:defRPr>
                          </a:pPr>
                          <a:r>
                            <a:rPr sz="1400"/>
                            <a:t>0.07</a:t>
                          </a:r>
                          <a:endParaRPr sz="1400">
                            <a:latin typeface="Cambria Math"/>
                          </a:endParaRPr>
                        </a:p>
                      </a:txBody>
                      <a:tcPr/>
                    </a:tc>
                    <a:tc>
                      <a:txBody>
                        <a:bodyPr/>
                        <a:lstStyle/>
                        <a:p>
                          <a:pPr algn="ctr">
                            <a:defRPr b="1">
                              <a:solidFill>
                                <a:schemeClr val="tx1"/>
                              </a:solidFill>
                            </a:defRPr>
                          </a:pPr>
                          <a:r>
                            <a:rPr sz="1400"/>
                            <a:t>0.08</a:t>
                          </a:r>
                          <a:endParaRPr sz="1400">
                            <a:latin typeface="Cambria Math"/>
                          </a:endParaRPr>
                        </a:p>
                      </a:txBody>
                      <a:tcPr/>
                    </a:tc>
                    <a:tc>
                      <a:txBody>
                        <a:bodyPr/>
                        <a:lstStyle/>
                        <a:p>
                          <a:pPr algn="ctr">
                            <a:defRPr b="1">
                              <a:solidFill>
                                <a:schemeClr val="tx1"/>
                              </a:solidFill>
                            </a:defRPr>
                          </a:pPr>
                          <a:r>
                            <a:rPr sz="1400"/>
                            <a:t>0.09</a:t>
                          </a:r>
                          <a:endParaRPr sz="1400">
                            <a:latin typeface="Cambria Math"/>
                          </a:endParaRPr>
                        </a:p>
                      </a:txBody>
                      <a:tcPr/>
                    </a:tc>
                    <a:extLst>
                      <a:ext uri="{0D108BD9-81ED-4DB2-BD59-A6C34878D82A}">
                        <a16:rowId xmlns:a16="http://schemas.microsoft.com/office/drawing/2014/main" val="10000"/>
                      </a:ext>
                    </a:extLst>
                  </a:tr>
                  <a:tr h="370840">
                    <a:tc>
                      <a:txBody>
                        <a:bodyPr/>
                        <a:lstStyle/>
                        <a:p>
                          <a:pPr algn="ctr">
                            <a:defRPr b="1">
                              <a:solidFill>
                                <a:schemeClr val="tx1"/>
                              </a:solidFill>
                            </a:defRPr>
                          </a:pPr>
                          <a:r>
                            <a:rPr sz="1400"/>
                            <a:t>1.0</a:t>
                          </a:r>
                          <a:endParaRPr sz="1400">
                            <a:latin typeface="Cambria Math"/>
                          </a:endParaRPr>
                        </a:p>
                      </a:txBody>
                      <a:tcPr/>
                    </a:tc>
                    <a:tc>
                      <a:txBody>
                        <a:bodyPr/>
                        <a:lstStyle/>
                        <a:p>
                          <a:pPr algn="ctr">
                            <a:defRPr>
                              <a:solidFill>
                                <a:schemeClr val="tx1"/>
                              </a:solidFill>
                            </a:defRPr>
                          </a:pPr>
                          <a:r>
                            <a:rPr sz="1400"/>
                            <a:t>0.8531</a:t>
                          </a:r>
                          <a:endParaRPr sz="1400">
                            <a:latin typeface="Cambria Math"/>
                          </a:endParaRPr>
                        </a:p>
                      </a:txBody>
                      <a:tcPr/>
                    </a:tc>
                    <a:tc>
                      <a:txBody>
                        <a:bodyPr/>
                        <a:lstStyle/>
                        <a:p>
                          <a:pPr algn="ctr">
                            <a:defRPr>
                              <a:solidFill>
                                <a:schemeClr val="tx1"/>
                              </a:solidFill>
                            </a:defRPr>
                          </a:pPr>
                          <a:r>
                            <a:rPr sz="1400"/>
                            <a:t>0.8554</a:t>
                          </a:r>
                          <a:endParaRPr sz="1400">
                            <a:latin typeface="Cambria Math"/>
                          </a:endParaRPr>
                        </a:p>
                      </a:txBody>
                      <a:tcPr/>
                    </a:tc>
                    <a:tc>
                      <a:txBody>
                        <a:bodyPr/>
                        <a:lstStyle/>
                        <a:p>
                          <a:pPr algn="ctr">
                            <a:defRPr>
                              <a:solidFill>
                                <a:schemeClr val="tx1"/>
                              </a:solidFill>
                            </a:defRPr>
                          </a:pPr>
                          <a:r>
                            <a:rPr sz="1400"/>
                            <a:t>0.8577</a:t>
                          </a:r>
                          <a:endParaRPr sz="1400">
                            <a:latin typeface="Cambria Math"/>
                          </a:endParaRPr>
                        </a:p>
                      </a:txBody>
                      <a:tcPr/>
                    </a:tc>
                    <a:tc>
                      <a:txBody>
                        <a:bodyPr/>
                        <a:lstStyle/>
                        <a:p>
                          <a:pPr algn="ctr">
                            <a:defRPr>
                              <a:solidFill>
                                <a:schemeClr val="tx1"/>
                              </a:solidFill>
                            </a:defRPr>
                          </a:pPr>
                          <a:r>
                            <a:rPr sz="1400"/>
                            <a:t>0.8599</a:t>
                          </a:r>
                          <a:endParaRPr sz="1400">
                            <a:latin typeface="Cambria Math"/>
                          </a:endParaRPr>
                        </a:p>
                      </a:txBody>
                      <a:tcPr/>
                    </a:tc>
                    <a:tc>
                      <a:txBody>
                        <a:bodyPr/>
                        <a:lstStyle/>
                        <a:p>
                          <a:pPr algn="ctr">
                            <a:defRPr>
                              <a:solidFill>
                                <a:schemeClr val="tx1"/>
                              </a:solidFill>
                            </a:defRPr>
                          </a:pPr>
                          <a:r>
                            <a:rPr sz="1400"/>
                            <a:t>0.8621</a:t>
                          </a:r>
                          <a:endParaRPr sz="1400">
                            <a:latin typeface="Cambria Math"/>
                          </a:endParaRPr>
                        </a:p>
                      </a:txBody>
                      <a:tcPr/>
                    </a:tc>
                    <a:extLst>
                      <a:ext uri="{0D108BD9-81ED-4DB2-BD59-A6C34878D82A}">
                        <a16:rowId xmlns:a16="http://schemas.microsoft.com/office/drawing/2014/main" val="10001"/>
                      </a:ext>
                    </a:extLst>
                  </a:tr>
                  <a:tr h="370840">
                    <a:tc>
                      <a:txBody>
                        <a:bodyPr/>
                        <a:lstStyle/>
                        <a:p>
                          <a:pPr algn="ctr">
                            <a:defRPr b="1">
                              <a:solidFill>
                                <a:schemeClr val="tx1"/>
                              </a:solidFill>
                            </a:defRPr>
                          </a:pPr>
                          <a:r>
                            <a:rPr sz="1400"/>
                            <a:t>1.1</a:t>
                          </a:r>
                          <a:endParaRPr sz="1400">
                            <a:latin typeface="Cambria Math"/>
                          </a:endParaRPr>
                        </a:p>
                      </a:txBody>
                      <a:tcPr/>
                    </a:tc>
                    <a:tc>
                      <a:txBody>
                        <a:bodyPr/>
                        <a:lstStyle/>
                        <a:p>
                          <a:pPr algn="ctr">
                            <a:defRPr>
                              <a:solidFill>
                                <a:schemeClr val="tx1"/>
                              </a:solidFill>
                            </a:defRPr>
                          </a:pPr>
                          <a:r>
                            <a:rPr sz="1400"/>
                            <a:t>0.8749</a:t>
                          </a:r>
                          <a:endParaRPr sz="1400">
                            <a:latin typeface="Cambria Math"/>
                          </a:endParaRPr>
                        </a:p>
                      </a:txBody>
                      <a:tcPr/>
                    </a:tc>
                    <a:tc>
                      <a:txBody>
                        <a:bodyPr/>
                        <a:lstStyle/>
                        <a:p>
                          <a:pPr algn="ctr">
                            <a:defRPr>
                              <a:solidFill>
                                <a:schemeClr val="tx1"/>
                              </a:solidFill>
                            </a:defRPr>
                          </a:pPr>
                          <a:r>
                            <a:rPr sz="1400"/>
                            <a:t>0.8770</a:t>
                          </a:r>
                          <a:endParaRPr sz="1400">
                            <a:latin typeface="Cambria Math"/>
                          </a:endParaRPr>
                        </a:p>
                      </a:txBody>
                      <a:tcPr/>
                    </a:tc>
                    <a:tc>
                      <a:txBody>
                        <a:bodyPr/>
                        <a:lstStyle/>
                        <a:p>
                          <a:pPr algn="ctr">
                            <a:defRPr>
                              <a:solidFill>
                                <a:schemeClr val="tx1"/>
                              </a:solidFill>
                            </a:defRPr>
                          </a:pPr>
                          <a:r>
                            <a:rPr sz="1400" dirty="0"/>
                            <a:t>0.8790</a:t>
                          </a:r>
                          <a:endParaRPr sz="1400" dirty="0">
                            <a:latin typeface="Cambria Math"/>
                          </a:endParaRPr>
                        </a:p>
                      </a:txBody>
                      <a:tcPr/>
                    </a:tc>
                    <a:tc>
                      <a:txBody>
                        <a:bodyPr/>
                        <a:lstStyle/>
                        <a:p>
                          <a:pPr algn="ctr">
                            <a:defRPr>
                              <a:solidFill>
                                <a:schemeClr val="tx1"/>
                              </a:solidFill>
                            </a:defRPr>
                          </a:pPr>
                          <a:r>
                            <a:rPr sz="1400"/>
                            <a:t>0.8810</a:t>
                          </a:r>
                          <a:endParaRPr sz="1400">
                            <a:latin typeface="Cambria Math"/>
                          </a:endParaRPr>
                        </a:p>
                      </a:txBody>
                      <a:tcPr/>
                    </a:tc>
                    <a:tc>
                      <a:txBody>
                        <a:bodyPr/>
                        <a:lstStyle/>
                        <a:p>
                          <a:pPr algn="ctr">
                            <a:defRPr>
                              <a:solidFill>
                                <a:schemeClr val="tx1"/>
                              </a:solidFill>
                            </a:defRPr>
                          </a:pPr>
                          <a:r>
                            <a:rPr sz="1400"/>
                            <a:t>0.8830</a:t>
                          </a:r>
                          <a:endParaRPr sz="1400">
                            <a:latin typeface="Cambria Math"/>
                          </a:endParaRPr>
                        </a:p>
                      </a:txBody>
                      <a:tcPr/>
                    </a:tc>
                    <a:extLst>
                      <a:ext uri="{0D108BD9-81ED-4DB2-BD59-A6C34878D82A}">
                        <a16:rowId xmlns:a16="http://schemas.microsoft.com/office/drawing/2014/main" val="10002"/>
                      </a:ext>
                    </a:extLst>
                  </a:tr>
                  <a:tr h="370840">
                    <a:tc>
                      <a:txBody>
                        <a:bodyPr/>
                        <a:lstStyle/>
                        <a:p>
                          <a:pPr algn="ctr">
                            <a:defRPr b="1">
                              <a:solidFill>
                                <a:schemeClr val="tx1"/>
                              </a:solidFill>
                            </a:defRPr>
                          </a:pPr>
                          <a:r>
                            <a:rPr sz="1400"/>
                            <a:t>1.2</a:t>
                          </a:r>
                          <a:endParaRPr sz="1400">
                            <a:latin typeface="Cambria Math"/>
                          </a:endParaRPr>
                        </a:p>
                      </a:txBody>
                      <a:tcPr/>
                    </a:tc>
                    <a:tc>
                      <a:txBody>
                        <a:bodyPr/>
                        <a:lstStyle/>
                        <a:p>
                          <a:pPr algn="ctr">
                            <a:defRPr>
                              <a:solidFill>
                                <a:schemeClr val="tx1"/>
                              </a:solidFill>
                            </a:defRPr>
                          </a:pPr>
                          <a:r>
                            <a:rPr sz="1400"/>
                            <a:t>0.8944</a:t>
                          </a:r>
                          <a:endParaRPr sz="1400">
                            <a:latin typeface="Cambria Math"/>
                          </a:endParaRPr>
                        </a:p>
                      </a:txBody>
                      <a:tcPr/>
                    </a:tc>
                    <a:tc>
                      <a:txBody>
                        <a:bodyPr/>
                        <a:lstStyle/>
                        <a:p>
                          <a:pPr algn="ctr">
                            <a:defRPr>
                              <a:solidFill>
                                <a:schemeClr val="tx1"/>
                              </a:solidFill>
                            </a:defRPr>
                          </a:pPr>
                          <a:r>
                            <a:rPr sz="1400"/>
                            <a:t>0.8962</a:t>
                          </a:r>
                          <a:endParaRPr sz="1400">
                            <a:latin typeface="Cambria Math"/>
                          </a:endParaRPr>
                        </a:p>
                      </a:txBody>
                      <a:tcPr/>
                    </a:tc>
                    <a:tc>
                      <a:txBody>
                        <a:bodyPr/>
                        <a:lstStyle/>
                        <a:p>
                          <a:pPr algn="ctr">
                            <a:defRPr>
                              <a:solidFill>
                                <a:schemeClr val="tx1"/>
                              </a:solidFill>
                            </a:defRPr>
                          </a:pPr>
                          <a:r>
                            <a:rPr sz="1400"/>
                            <a:t>0.8980</a:t>
                          </a:r>
                          <a:endParaRPr sz="1400">
                            <a:latin typeface="Cambria Math"/>
                          </a:endParaRPr>
                        </a:p>
                      </a:txBody>
                      <a:tcPr/>
                    </a:tc>
                    <a:tc>
                      <a:txBody>
                        <a:bodyPr/>
                        <a:lstStyle/>
                        <a:p>
                          <a:pPr algn="ctr">
                            <a:defRPr sz="1400">
                              <a:solidFill>
                                <a:schemeClr val="tx1"/>
                              </a:solidFill>
                            </a:defRPr>
                          </a:pPr>
                          <a:r>
                            <a:rPr sz="1400">
                              <a:highlight>
                                <a:srgbClr val="FFFF00"/>
                              </a:highlight>
                            </a:rPr>
                            <a:t>0.8997</a:t>
                          </a:r>
                          <a:endParaRPr sz="1400">
                            <a:highlight>
                              <a:srgbClr val="FFFF00"/>
                            </a:highlight>
                            <a:latin typeface="Cambria Math"/>
                          </a:endParaRPr>
                        </a:p>
                      </a:txBody>
                      <a:tcPr/>
                    </a:tc>
                    <a:tc>
                      <a:txBody>
                        <a:bodyPr/>
                        <a:lstStyle/>
                        <a:p>
                          <a:pPr algn="ctr">
                            <a:defRPr>
                              <a:solidFill>
                                <a:schemeClr val="tx1"/>
                              </a:solidFill>
                            </a:defRPr>
                          </a:pPr>
                          <a:r>
                            <a:rPr sz="1400"/>
                            <a:t>0.9015</a:t>
                          </a:r>
                          <a:endParaRPr sz="1400">
                            <a:latin typeface="Cambria Math"/>
                          </a:endParaRPr>
                        </a:p>
                      </a:txBody>
                      <a:tcPr/>
                    </a:tc>
                    <a:extLst>
                      <a:ext uri="{0D108BD9-81ED-4DB2-BD59-A6C34878D82A}">
                        <a16:rowId xmlns:a16="http://schemas.microsoft.com/office/drawing/2014/main" val="10003"/>
                      </a:ext>
                    </a:extLst>
                  </a:tr>
                  <a:tr h="370840">
                    <a:tc>
                      <a:txBody>
                        <a:bodyPr/>
                        <a:lstStyle/>
                        <a:p>
                          <a:pPr algn="ctr">
                            <a:defRPr b="1">
                              <a:solidFill>
                                <a:schemeClr val="tx1"/>
                              </a:solidFill>
                            </a:defRPr>
                          </a:pPr>
                          <a:r>
                            <a:rPr sz="1400"/>
                            <a:t>1.3</a:t>
                          </a:r>
                          <a:endParaRPr sz="1400">
                            <a:latin typeface="Cambria Math"/>
                          </a:endParaRPr>
                        </a:p>
                      </a:txBody>
                      <a:tcPr/>
                    </a:tc>
                    <a:tc>
                      <a:txBody>
                        <a:bodyPr/>
                        <a:lstStyle/>
                        <a:p>
                          <a:pPr algn="ctr">
                            <a:defRPr>
                              <a:solidFill>
                                <a:schemeClr val="tx1"/>
                              </a:solidFill>
                            </a:defRPr>
                          </a:pPr>
                          <a:r>
                            <a:rPr sz="1400"/>
                            <a:t>0.9115</a:t>
                          </a:r>
                          <a:endParaRPr sz="1400">
                            <a:latin typeface="Cambria Math"/>
                          </a:endParaRPr>
                        </a:p>
                      </a:txBody>
                      <a:tcPr/>
                    </a:tc>
                    <a:tc>
                      <a:txBody>
                        <a:bodyPr/>
                        <a:lstStyle/>
                        <a:p>
                          <a:pPr algn="ctr">
                            <a:defRPr>
                              <a:solidFill>
                                <a:schemeClr val="tx1"/>
                              </a:solidFill>
                            </a:defRPr>
                          </a:pPr>
                          <a:r>
                            <a:rPr sz="1400"/>
                            <a:t>0.9131</a:t>
                          </a:r>
                          <a:endParaRPr sz="1400">
                            <a:latin typeface="Cambria Math"/>
                          </a:endParaRPr>
                        </a:p>
                      </a:txBody>
                      <a:tcPr/>
                    </a:tc>
                    <a:tc>
                      <a:txBody>
                        <a:bodyPr/>
                        <a:lstStyle/>
                        <a:p>
                          <a:pPr algn="ctr">
                            <a:defRPr>
                              <a:solidFill>
                                <a:schemeClr val="tx1"/>
                              </a:solidFill>
                            </a:defRPr>
                          </a:pPr>
                          <a:r>
                            <a:rPr sz="1400" dirty="0"/>
                            <a:t>0.9147</a:t>
                          </a:r>
                          <a:endParaRPr sz="1400" dirty="0">
                            <a:latin typeface="Cambria Math"/>
                          </a:endParaRPr>
                        </a:p>
                      </a:txBody>
                      <a:tcPr/>
                    </a:tc>
                    <a:tc>
                      <a:txBody>
                        <a:bodyPr/>
                        <a:lstStyle/>
                        <a:p>
                          <a:pPr algn="ctr">
                            <a:defRPr>
                              <a:solidFill>
                                <a:schemeClr val="tx1"/>
                              </a:solidFill>
                            </a:defRPr>
                          </a:pPr>
                          <a:r>
                            <a:rPr sz="1400"/>
                            <a:t>0.9162</a:t>
                          </a:r>
                          <a:endParaRPr sz="1400">
                            <a:latin typeface="Cambria Math"/>
                          </a:endParaRPr>
                        </a:p>
                      </a:txBody>
                      <a:tcPr/>
                    </a:tc>
                    <a:tc>
                      <a:txBody>
                        <a:bodyPr/>
                        <a:lstStyle/>
                        <a:p>
                          <a:pPr algn="ctr">
                            <a:defRPr>
                              <a:solidFill>
                                <a:schemeClr val="tx1"/>
                              </a:solidFill>
                            </a:defRPr>
                          </a:pPr>
                          <a:r>
                            <a:rPr sz="1400"/>
                            <a:t>0.9177</a:t>
                          </a:r>
                          <a:endParaRPr sz="1400">
                            <a:latin typeface="Cambria Math"/>
                          </a:endParaRPr>
                        </a:p>
                      </a:txBody>
                      <a:tcPr/>
                    </a:tc>
                    <a:extLst>
                      <a:ext uri="{0D108BD9-81ED-4DB2-BD59-A6C34878D82A}">
                        <a16:rowId xmlns:a16="http://schemas.microsoft.com/office/drawing/2014/main" val="10004"/>
                      </a:ext>
                    </a:extLst>
                  </a:tr>
                  <a:tr h="370840">
                    <a:tc>
                      <a:txBody>
                        <a:bodyPr/>
                        <a:lstStyle/>
                        <a:p>
                          <a:pPr algn="ctr">
                            <a:defRPr b="1">
                              <a:solidFill>
                                <a:schemeClr val="tx1"/>
                              </a:solidFill>
                            </a:defRPr>
                          </a:pPr>
                          <a:r>
                            <a:rPr sz="1400"/>
                            <a:t>1.4</a:t>
                          </a:r>
                          <a:endParaRPr sz="1400">
                            <a:latin typeface="Cambria Math"/>
                          </a:endParaRPr>
                        </a:p>
                      </a:txBody>
                      <a:tcPr/>
                    </a:tc>
                    <a:tc>
                      <a:txBody>
                        <a:bodyPr/>
                        <a:lstStyle/>
                        <a:p>
                          <a:pPr algn="ctr">
                            <a:defRPr>
                              <a:solidFill>
                                <a:schemeClr val="tx1"/>
                              </a:solidFill>
                            </a:defRPr>
                          </a:pPr>
                          <a:r>
                            <a:rPr sz="1400"/>
                            <a:t>0.9265</a:t>
                          </a:r>
                          <a:endParaRPr sz="1400">
                            <a:latin typeface="Cambria Math"/>
                          </a:endParaRPr>
                        </a:p>
                      </a:txBody>
                      <a:tcPr/>
                    </a:tc>
                    <a:tc>
                      <a:txBody>
                        <a:bodyPr/>
                        <a:lstStyle/>
                        <a:p>
                          <a:pPr algn="ctr">
                            <a:defRPr>
                              <a:solidFill>
                                <a:schemeClr val="tx1"/>
                              </a:solidFill>
                            </a:defRPr>
                          </a:pPr>
                          <a:r>
                            <a:rPr sz="1400"/>
                            <a:t>0.9279</a:t>
                          </a:r>
                          <a:endParaRPr sz="1400">
                            <a:latin typeface="Cambria Math"/>
                          </a:endParaRPr>
                        </a:p>
                      </a:txBody>
                      <a:tcPr/>
                    </a:tc>
                    <a:tc>
                      <a:txBody>
                        <a:bodyPr/>
                        <a:lstStyle/>
                        <a:p>
                          <a:pPr algn="ctr">
                            <a:defRPr>
                              <a:solidFill>
                                <a:schemeClr val="tx1"/>
                              </a:solidFill>
                            </a:defRPr>
                          </a:pPr>
                          <a:r>
                            <a:rPr sz="1400"/>
                            <a:t>0.9292</a:t>
                          </a:r>
                          <a:endParaRPr sz="1400">
                            <a:latin typeface="Cambria Math"/>
                          </a:endParaRPr>
                        </a:p>
                      </a:txBody>
                      <a:tcPr/>
                    </a:tc>
                    <a:tc>
                      <a:txBody>
                        <a:bodyPr/>
                        <a:lstStyle/>
                        <a:p>
                          <a:pPr algn="ctr">
                            <a:defRPr>
                              <a:solidFill>
                                <a:schemeClr val="tx1"/>
                              </a:solidFill>
                            </a:defRPr>
                          </a:pPr>
                          <a:r>
                            <a:rPr sz="1400" dirty="0"/>
                            <a:t>0.9306</a:t>
                          </a:r>
                          <a:endParaRPr sz="1400" dirty="0">
                            <a:latin typeface="Cambria Math"/>
                          </a:endParaRPr>
                        </a:p>
                      </a:txBody>
                      <a:tcPr/>
                    </a:tc>
                    <a:tc>
                      <a:txBody>
                        <a:bodyPr/>
                        <a:lstStyle/>
                        <a:p>
                          <a:pPr algn="ctr">
                            <a:defRPr>
                              <a:solidFill>
                                <a:schemeClr val="tx1"/>
                              </a:solidFill>
                            </a:defRPr>
                          </a:pPr>
                          <a:r>
                            <a:rPr sz="1400"/>
                            <a:t>0.9319</a:t>
                          </a:r>
                          <a:endParaRPr sz="1400">
                            <a:latin typeface="Cambria Math"/>
                          </a:endParaRPr>
                        </a:p>
                      </a:txBody>
                      <a:tcPr/>
                    </a:tc>
                    <a:extLst>
                      <a:ext uri="{0D108BD9-81ED-4DB2-BD59-A6C34878D82A}">
                        <a16:rowId xmlns:a16="http://schemas.microsoft.com/office/drawing/2014/main" val="10005"/>
                      </a:ext>
                    </a:extLst>
                  </a:tr>
                  <a:tr h="370840">
                    <a:tc>
                      <a:txBody>
                        <a:bodyPr/>
                        <a:lstStyle/>
                        <a:p>
                          <a:pPr algn="ctr">
                            <a:defRPr b="1">
                              <a:solidFill>
                                <a:schemeClr val="tx1"/>
                              </a:solidFill>
                            </a:defRPr>
                          </a:pPr>
                          <a:r>
                            <a:rPr sz="1400"/>
                            <a:t>1.5</a:t>
                          </a:r>
                          <a:endParaRPr sz="1400">
                            <a:latin typeface="Cambria Math"/>
                          </a:endParaRPr>
                        </a:p>
                      </a:txBody>
                      <a:tcPr/>
                    </a:tc>
                    <a:tc>
                      <a:txBody>
                        <a:bodyPr/>
                        <a:lstStyle/>
                        <a:p>
                          <a:pPr algn="ctr">
                            <a:defRPr>
                              <a:solidFill>
                                <a:schemeClr val="tx1"/>
                              </a:solidFill>
                            </a:defRPr>
                          </a:pPr>
                          <a:r>
                            <a:rPr sz="1400"/>
                            <a:t>0.9394</a:t>
                          </a:r>
                          <a:endParaRPr sz="1400">
                            <a:latin typeface="Cambria Math"/>
                          </a:endParaRPr>
                        </a:p>
                      </a:txBody>
                      <a:tcPr/>
                    </a:tc>
                    <a:tc>
                      <a:txBody>
                        <a:bodyPr/>
                        <a:lstStyle/>
                        <a:p>
                          <a:pPr algn="ctr">
                            <a:defRPr>
                              <a:solidFill>
                                <a:schemeClr val="tx1"/>
                              </a:solidFill>
                            </a:defRPr>
                          </a:pPr>
                          <a:r>
                            <a:rPr sz="1400"/>
                            <a:t>0.9406</a:t>
                          </a:r>
                          <a:endParaRPr sz="1400">
                            <a:latin typeface="Cambria Math"/>
                          </a:endParaRPr>
                        </a:p>
                      </a:txBody>
                      <a:tcPr/>
                    </a:tc>
                    <a:tc>
                      <a:txBody>
                        <a:bodyPr/>
                        <a:lstStyle/>
                        <a:p>
                          <a:pPr algn="ctr">
                            <a:defRPr>
                              <a:solidFill>
                                <a:schemeClr val="tx1"/>
                              </a:solidFill>
                            </a:defRPr>
                          </a:pPr>
                          <a:r>
                            <a:rPr sz="1400"/>
                            <a:t>0.9418</a:t>
                          </a:r>
                          <a:endParaRPr sz="1400">
                            <a:latin typeface="Cambria Math"/>
                          </a:endParaRPr>
                        </a:p>
                      </a:txBody>
                      <a:tcPr/>
                    </a:tc>
                    <a:tc>
                      <a:txBody>
                        <a:bodyPr/>
                        <a:lstStyle/>
                        <a:p>
                          <a:pPr algn="ctr">
                            <a:defRPr>
                              <a:solidFill>
                                <a:schemeClr val="tx1"/>
                              </a:solidFill>
                            </a:defRPr>
                          </a:pPr>
                          <a:r>
                            <a:rPr sz="1400"/>
                            <a:t>0.9429</a:t>
                          </a:r>
                          <a:endParaRPr sz="1400">
                            <a:latin typeface="Cambria Math"/>
                          </a:endParaRPr>
                        </a:p>
                      </a:txBody>
                      <a:tcPr/>
                    </a:tc>
                    <a:tc>
                      <a:txBody>
                        <a:bodyPr/>
                        <a:lstStyle/>
                        <a:p>
                          <a:pPr algn="ctr">
                            <a:defRPr>
                              <a:solidFill>
                                <a:schemeClr val="tx1"/>
                              </a:solidFill>
                            </a:defRPr>
                          </a:pPr>
                          <a:r>
                            <a:rPr sz="1400" dirty="0"/>
                            <a:t>0.9441</a:t>
                          </a:r>
                          <a:endParaRPr sz="1400" dirty="0">
                            <a:latin typeface="Cambria Math"/>
                          </a:endParaRPr>
                        </a:p>
                      </a:txBody>
                      <a:tcPr/>
                    </a:tc>
                    <a:extLst>
                      <a:ext uri="{0D108BD9-81ED-4DB2-BD59-A6C34878D82A}">
                        <a16:rowId xmlns:a16="http://schemas.microsoft.com/office/drawing/2014/main" val="10006"/>
                      </a:ext>
                    </a:extLst>
                  </a:tr>
                </a:tbl>
              </a:graphicData>
            </a:graphic>
          </p:graphicFrame>
        </mc:Choice>
        <mc:Fallback xmlns="">
          <p:graphicFrame>
            <p:nvGraphicFramePr>
              <p:cNvPr id="3" name="Table Placeholder 2" descr="This table shows cumulative probabilities for z scores in a standard normal distribution. It contains 7 rows and 6 columns with headers. The rows represent z scores ranging from 1.0 to 1.5 in increments of 0.1, listed in the leftmost column. The columns represent the hundredths place of the z scores, ranging from 0.05 to 0.09 in increments of 0.01, listed in the topmost row.&#10;Each cell contains the cumulative probability for the corresponding z score. &#10;For z equals 1.0, probabilities are 0.8531, 0.8554, 0.8577, 0.8599, 0.8621.&#10;For z equals 1.1, probabilities are 0.8749, 0.8770, 0.8790, 0.8810, 0.8830.&#10;For z equals 1.2, probabilities are 0.8944, 0.8962, 0.8980, 0.8997 is highlighted, 0.9015.&#10;For z equals 1.3, probabilities are 0.9115, 0.9131, 0.9147, 0.9162, 0.9177,&#10;For z equals 1.4, probabilities are 0.9265, 0.9279, 0.9292, 0.9306, 0.9319.&#10;For z equals 1.5, probabilities are 0.9394, 0.9406, 0.9418, 0.9429, 0.9441.&#10;The highlighted cell shows a probability of 0.8997 for z equals 1.28 which is fourth row z equals 1.2 plus fifth column 0.08.&#10;The table summarizes probabilities for positive z scores."/>
              <p:cNvGraphicFramePr>
                <a:graphicFrameLocks noGrp="1"/>
              </p:cNvGraphicFramePr>
              <p:nvPr>
                <p:ph type="tbl" sz="quarter" idx="10"/>
                <p:extLst>
                  <p:ext uri="{D42A27DB-BD31-4B8C-83A1-F6EECF244321}">
                    <p14:modId xmlns:p14="http://schemas.microsoft.com/office/powerpoint/2010/main" val="1919937174"/>
                  </p:ext>
                </p:extLst>
              </p:nvPr>
            </p:nvGraphicFramePr>
            <p:xfrm>
              <a:off x="457200" y="2128520"/>
              <a:ext cx="8229600" cy="2595880"/>
            </p:xfrm>
            <a:graphic>
              <a:graphicData uri="http://schemas.openxmlformats.org/drawingml/2006/table">
                <a:tbl>
                  <a:tblPr firstRow="1" bandRow="1">
                    <a:tableStyleId>{5940675A-B579-460E-94D1-54222C63F5DA}</a:tableStyleId>
                  </a:tblPr>
                  <a:tblGrid>
                    <a:gridCol w="1371600">
                      <a:extLst>
                        <a:ext uri="{9D8B030D-6E8A-4147-A177-3AD203B41FA5}">
                          <a16:colId xmlns:a16="http://schemas.microsoft.com/office/drawing/2014/main" val="20000"/>
                        </a:ext>
                      </a:extLst>
                    </a:gridCol>
                    <a:gridCol w="1371600">
                      <a:extLst>
                        <a:ext uri="{9D8B030D-6E8A-4147-A177-3AD203B41FA5}">
                          <a16:colId xmlns:a16="http://schemas.microsoft.com/office/drawing/2014/main" val="20001"/>
                        </a:ext>
                      </a:extLst>
                    </a:gridCol>
                    <a:gridCol w="1371600">
                      <a:extLst>
                        <a:ext uri="{9D8B030D-6E8A-4147-A177-3AD203B41FA5}">
                          <a16:colId xmlns:a16="http://schemas.microsoft.com/office/drawing/2014/main" val="20002"/>
                        </a:ext>
                      </a:extLst>
                    </a:gridCol>
                    <a:gridCol w="1371600">
                      <a:extLst>
                        <a:ext uri="{9D8B030D-6E8A-4147-A177-3AD203B41FA5}">
                          <a16:colId xmlns:a16="http://schemas.microsoft.com/office/drawing/2014/main" val="20003"/>
                        </a:ext>
                      </a:extLst>
                    </a:gridCol>
                    <a:gridCol w="1371600">
                      <a:extLst>
                        <a:ext uri="{9D8B030D-6E8A-4147-A177-3AD203B41FA5}">
                          <a16:colId xmlns:a16="http://schemas.microsoft.com/office/drawing/2014/main" val="20004"/>
                        </a:ext>
                      </a:extLst>
                    </a:gridCol>
                    <a:gridCol w="1371600">
                      <a:extLst>
                        <a:ext uri="{9D8B030D-6E8A-4147-A177-3AD203B41FA5}">
                          <a16:colId xmlns:a16="http://schemas.microsoft.com/office/drawing/2014/main" val="20005"/>
                        </a:ext>
                      </a:extLst>
                    </a:gridCol>
                  </a:tblGrid>
                  <a:tr h="370840">
                    <a:tc>
                      <a:txBody>
                        <a:bodyPr/>
                        <a:lstStyle/>
                        <a:p>
                          <a:endParaRPr lang="en-US"/>
                        </a:p>
                      </a:txBody>
                      <a:tcPr>
                        <a:blipFill>
                          <a:blip r:embed="rId2"/>
                          <a:stretch>
                            <a:fillRect l="-889" t="-1639" r="-501333" b="-603279"/>
                          </a:stretch>
                        </a:blipFill>
                      </a:tcPr>
                    </a:tc>
                    <a:tc>
                      <a:txBody>
                        <a:bodyPr/>
                        <a:lstStyle/>
                        <a:p>
                          <a:pPr algn="ctr">
                            <a:defRPr b="1">
                              <a:solidFill>
                                <a:schemeClr val="tx1"/>
                              </a:solidFill>
                            </a:defRPr>
                          </a:pPr>
                          <a:r>
                            <a:rPr sz="1400"/>
                            <a:t>0.05</a:t>
                          </a:r>
                          <a:endParaRPr sz="1400">
                            <a:latin typeface="Cambria Math"/>
                          </a:endParaRPr>
                        </a:p>
                      </a:txBody>
                      <a:tcPr/>
                    </a:tc>
                    <a:tc>
                      <a:txBody>
                        <a:bodyPr/>
                        <a:lstStyle/>
                        <a:p>
                          <a:pPr algn="ctr">
                            <a:defRPr b="1">
                              <a:solidFill>
                                <a:schemeClr val="tx1"/>
                              </a:solidFill>
                            </a:defRPr>
                          </a:pPr>
                          <a:r>
                            <a:rPr sz="1400"/>
                            <a:t>0.06</a:t>
                          </a:r>
                          <a:endParaRPr sz="1400">
                            <a:latin typeface="Cambria Math"/>
                          </a:endParaRPr>
                        </a:p>
                      </a:txBody>
                      <a:tcPr/>
                    </a:tc>
                    <a:tc>
                      <a:txBody>
                        <a:bodyPr/>
                        <a:lstStyle/>
                        <a:p>
                          <a:pPr algn="ctr">
                            <a:defRPr b="1">
                              <a:solidFill>
                                <a:schemeClr val="tx1"/>
                              </a:solidFill>
                            </a:defRPr>
                          </a:pPr>
                          <a:r>
                            <a:rPr sz="1400"/>
                            <a:t>0.07</a:t>
                          </a:r>
                          <a:endParaRPr sz="1400">
                            <a:latin typeface="Cambria Math"/>
                          </a:endParaRPr>
                        </a:p>
                      </a:txBody>
                      <a:tcPr/>
                    </a:tc>
                    <a:tc>
                      <a:txBody>
                        <a:bodyPr/>
                        <a:lstStyle/>
                        <a:p>
                          <a:pPr algn="ctr">
                            <a:defRPr b="1">
                              <a:solidFill>
                                <a:schemeClr val="tx1"/>
                              </a:solidFill>
                            </a:defRPr>
                          </a:pPr>
                          <a:r>
                            <a:rPr sz="1400"/>
                            <a:t>0.08</a:t>
                          </a:r>
                          <a:endParaRPr sz="1400">
                            <a:latin typeface="Cambria Math"/>
                          </a:endParaRPr>
                        </a:p>
                      </a:txBody>
                      <a:tcPr/>
                    </a:tc>
                    <a:tc>
                      <a:txBody>
                        <a:bodyPr/>
                        <a:lstStyle/>
                        <a:p>
                          <a:pPr algn="ctr">
                            <a:defRPr b="1">
                              <a:solidFill>
                                <a:schemeClr val="tx1"/>
                              </a:solidFill>
                            </a:defRPr>
                          </a:pPr>
                          <a:r>
                            <a:rPr sz="1400"/>
                            <a:t>0.09</a:t>
                          </a:r>
                          <a:endParaRPr sz="1400">
                            <a:latin typeface="Cambria Math"/>
                          </a:endParaRPr>
                        </a:p>
                      </a:txBody>
                      <a:tcPr/>
                    </a:tc>
                    <a:extLst>
                      <a:ext uri="{0D108BD9-81ED-4DB2-BD59-A6C34878D82A}">
                        <a16:rowId xmlns:a16="http://schemas.microsoft.com/office/drawing/2014/main" val="10000"/>
                      </a:ext>
                    </a:extLst>
                  </a:tr>
                  <a:tr h="370840">
                    <a:tc>
                      <a:txBody>
                        <a:bodyPr/>
                        <a:lstStyle/>
                        <a:p>
                          <a:pPr algn="ctr">
                            <a:defRPr b="1">
                              <a:solidFill>
                                <a:schemeClr val="tx1"/>
                              </a:solidFill>
                            </a:defRPr>
                          </a:pPr>
                          <a:r>
                            <a:rPr sz="1400"/>
                            <a:t>1.0</a:t>
                          </a:r>
                          <a:endParaRPr sz="1400">
                            <a:latin typeface="Cambria Math"/>
                          </a:endParaRPr>
                        </a:p>
                      </a:txBody>
                      <a:tcPr/>
                    </a:tc>
                    <a:tc>
                      <a:txBody>
                        <a:bodyPr/>
                        <a:lstStyle/>
                        <a:p>
                          <a:pPr algn="ctr">
                            <a:defRPr>
                              <a:solidFill>
                                <a:schemeClr val="tx1"/>
                              </a:solidFill>
                            </a:defRPr>
                          </a:pPr>
                          <a:r>
                            <a:rPr sz="1400"/>
                            <a:t>0.8531</a:t>
                          </a:r>
                          <a:endParaRPr sz="1400">
                            <a:latin typeface="Cambria Math"/>
                          </a:endParaRPr>
                        </a:p>
                      </a:txBody>
                      <a:tcPr/>
                    </a:tc>
                    <a:tc>
                      <a:txBody>
                        <a:bodyPr/>
                        <a:lstStyle/>
                        <a:p>
                          <a:pPr algn="ctr">
                            <a:defRPr>
                              <a:solidFill>
                                <a:schemeClr val="tx1"/>
                              </a:solidFill>
                            </a:defRPr>
                          </a:pPr>
                          <a:r>
                            <a:rPr sz="1400"/>
                            <a:t>0.8554</a:t>
                          </a:r>
                          <a:endParaRPr sz="1400">
                            <a:latin typeface="Cambria Math"/>
                          </a:endParaRPr>
                        </a:p>
                      </a:txBody>
                      <a:tcPr/>
                    </a:tc>
                    <a:tc>
                      <a:txBody>
                        <a:bodyPr/>
                        <a:lstStyle/>
                        <a:p>
                          <a:pPr algn="ctr">
                            <a:defRPr>
                              <a:solidFill>
                                <a:schemeClr val="tx1"/>
                              </a:solidFill>
                            </a:defRPr>
                          </a:pPr>
                          <a:r>
                            <a:rPr sz="1400"/>
                            <a:t>0.8577</a:t>
                          </a:r>
                          <a:endParaRPr sz="1400">
                            <a:latin typeface="Cambria Math"/>
                          </a:endParaRPr>
                        </a:p>
                      </a:txBody>
                      <a:tcPr/>
                    </a:tc>
                    <a:tc>
                      <a:txBody>
                        <a:bodyPr/>
                        <a:lstStyle/>
                        <a:p>
                          <a:pPr algn="ctr">
                            <a:defRPr>
                              <a:solidFill>
                                <a:schemeClr val="tx1"/>
                              </a:solidFill>
                            </a:defRPr>
                          </a:pPr>
                          <a:r>
                            <a:rPr sz="1400"/>
                            <a:t>0.8599</a:t>
                          </a:r>
                          <a:endParaRPr sz="1400">
                            <a:latin typeface="Cambria Math"/>
                          </a:endParaRPr>
                        </a:p>
                      </a:txBody>
                      <a:tcPr/>
                    </a:tc>
                    <a:tc>
                      <a:txBody>
                        <a:bodyPr/>
                        <a:lstStyle/>
                        <a:p>
                          <a:pPr algn="ctr">
                            <a:defRPr>
                              <a:solidFill>
                                <a:schemeClr val="tx1"/>
                              </a:solidFill>
                            </a:defRPr>
                          </a:pPr>
                          <a:r>
                            <a:rPr sz="1400"/>
                            <a:t>0.8621</a:t>
                          </a:r>
                          <a:endParaRPr sz="1400">
                            <a:latin typeface="Cambria Math"/>
                          </a:endParaRPr>
                        </a:p>
                      </a:txBody>
                      <a:tcPr/>
                    </a:tc>
                    <a:extLst>
                      <a:ext uri="{0D108BD9-81ED-4DB2-BD59-A6C34878D82A}">
                        <a16:rowId xmlns:a16="http://schemas.microsoft.com/office/drawing/2014/main" val="10001"/>
                      </a:ext>
                    </a:extLst>
                  </a:tr>
                  <a:tr h="370840">
                    <a:tc>
                      <a:txBody>
                        <a:bodyPr/>
                        <a:lstStyle/>
                        <a:p>
                          <a:pPr algn="ctr">
                            <a:defRPr b="1">
                              <a:solidFill>
                                <a:schemeClr val="tx1"/>
                              </a:solidFill>
                            </a:defRPr>
                          </a:pPr>
                          <a:r>
                            <a:rPr sz="1400"/>
                            <a:t>1.1</a:t>
                          </a:r>
                          <a:endParaRPr sz="1400">
                            <a:latin typeface="Cambria Math"/>
                          </a:endParaRPr>
                        </a:p>
                      </a:txBody>
                      <a:tcPr/>
                    </a:tc>
                    <a:tc>
                      <a:txBody>
                        <a:bodyPr/>
                        <a:lstStyle/>
                        <a:p>
                          <a:pPr algn="ctr">
                            <a:defRPr>
                              <a:solidFill>
                                <a:schemeClr val="tx1"/>
                              </a:solidFill>
                            </a:defRPr>
                          </a:pPr>
                          <a:r>
                            <a:rPr sz="1400"/>
                            <a:t>0.8749</a:t>
                          </a:r>
                          <a:endParaRPr sz="1400">
                            <a:latin typeface="Cambria Math"/>
                          </a:endParaRPr>
                        </a:p>
                      </a:txBody>
                      <a:tcPr/>
                    </a:tc>
                    <a:tc>
                      <a:txBody>
                        <a:bodyPr/>
                        <a:lstStyle/>
                        <a:p>
                          <a:pPr algn="ctr">
                            <a:defRPr>
                              <a:solidFill>
                                <a:schemeClr val="tx1"/>
                              </a:solidFill>
                            </a:defRPr>
                          </a:pPr>
                          <a:r>
                            <a:rPr sz="1400"/>
                            <a:t>0.8770</a:t>
                          </a:r>
                          <a:endParaRPr sz="1400">
                            <a:latin typeface="Cambria Math"/>
                          </a:endParaRPr>
                        </a:p>
                      </a:txBody>
                      <a:tcPr/>
                    </a:tc>
                    <a:tc>
                      <a:txBody>
                        <a:bodyPr/>
                        <a:lstStyle/>
                        <a:p>
                          <a:pPr algn="ctr">
                            <a:defRPr>
                              <a:solidFill>
                                <a:schemeClr val="tx1"/>
                              </a:solidFill>
                            </a:defRPr>
                          </a:pPr>
                          <a:r>
                            <a:rPr sz="1400" dirty="0"/>
                            <a:t>0.8790</a:t>
                          </a:r>
                          <a:endParaRPr sz="1400" dirty="0">
                            <a:latin typeface="Cambria Math"/>
                          </a:endParaRPr>
                        </a:p>
                      </a:txBody>
                      <a:tcPr/>
                    </a:tc>
                    <a:tc>
                      <a:txBody>
                        <a:bodyPr/>
                        <a:lstStyle/>
                        <a:p>
                          <a:pPr algn="ctr">
                            <a:defRPr>
                              <a:solidFill>
                                <a:schemeClr val="tx1"/>
                              </a:solidFill>
                            </a:defRPr>
                          </a:pPr>
                          <a:r>
                            <a:rPr sz="1400"/>
                            <a:t>0.8810</a:t>
                          </a:r>
                          <a:endParaRPr sz="1400">
                            <a:latin typeface="Cambria Math"/>
                          </a:endParaRPr>
                        </a:p>
                      </a:txBody>
                      <a:tcPr/>
                    </a:tc>
                    <a:tc>
                      <a:txBody>
                        <a:bodyPr/>
                        <a:lstStyle/>
                        <a:p>
                          <a:pPr algn="ctr">
                            <a:defRPr>
                              <a:solidFill>
                                <a:schemeClr val="tx1"/>
                              </a:solidFill>
                            </a:defRPr>
                          </a:pPr>
                          <a:r>
                            <a:rPr sz="1400"/>
                            <a:t>0.8830</a:t>
                          </a:r>
                          <a:endParaRPr sz="1400">
                            <a:latin typeface="Cambria Math"/>
                          </a:endParaRPr>
                        </a:p>
                      </a:txBody>
                      <a:tcPr/>
                    </a:tc>
                    <a:extLst>
                      <a:ext uri="{0D108BD9-81ED-4DB2-BD59-A6C34878D82A}">
                        <a16:rowId xmlns:a16="http://schemas.microsoft.com/office/drawing/2014/main" val="10002"/>
                      </a:ext>
                    </a:extLst>
                  </a:tr>
                  <a:tr h="370840">
                    <a:tc>
                      <a:txBody>
                        <a:bodyPr/>
                        <a:lstStyle/>
                        <a:p>
                          <a:pPr algn="ctr">
                            <a:defRPr b="1">
                              <a:solidFill>
                                <a:schemeClr val="tx1"/>
                              </a:solidFill>
                            </a:defRPr>
                          </a:pPr>
                          <a:r>
                            <a:rPr sz="1400"/>
                            <a:t>1.2</a:t>
                          </a:r>
                          <a:endParaRPr sz="1400">
                            <a:latin typeface="Cambria Math"/>
                          </a:endParaRPr>
                        </a:p>
                      </a:txBody>
                      <a:tcPr/>
                    </a:tc>
                    <a:tc>
                      <a:txBody>
                        <a:bodyPr/>
                        <a:lstStyle/>
                        <a:p>
                          <a:pPr algn="ctr">
                            <a:defRPr>
                              <a:solidFill>
                                <a:schemeClr val="tx1"/>
                              </a:solidFill>
                            </a:defRPr>
                          </a:pPr>
                          <a:r>
                            <a:rPr sz="1400"/>
                            <a:t>0.8944</a:t>
                          </a:r>
                          <a:endParaRPr sz="1400">
                            <a:latin typeface="Cambria Math"/>
                          </a:endParaRPr>
                        </a:p>
                      </a:txBody>
                      <a:tcPr/>
                    </a:tc>
                    <a:tc>
                      <a:txBody>
                        <a:bodyPr/>
                        <a:lstStyle/>
                        <a:p>
                          <a:pPr algn="ctr">
                            <a:defRPr>
                              <a:solidFill>
                                <a:schemeClr val="tx1"/>
                              </a:solidFill>
                            </a:defRPr>
                          </a:pPr>
                          <a:r>
                            <a:rPr sz="1400"/>
                            <a:t>0.8962</a:t>
                          </a:r>
                          <a:endParaRPr sz="1400">
                            <a:latin typeface="Cambria Math"/>
                          </a:endParaRPr>
                        </a:p>
                      </a:txBody>
                      <a:tcPr/>
                    </a:tc>
                    <a:tc>
                      <a:txBody>
                        <a:bodyPr/>
                        <a:lstStyle/>
                        <a:p>
                          <a:pPr algn="ctr">
                            <a:defRPr>
                              <a:solidFill>
                                <a:schemeClr val="tx1"/>
                              </a:solidFill>
                            </a:defRPr>
                          </a:pPr>
                          <a:r>
                            <a:rPr sz="1400"/>
                            <a:t>0.8980</a:t>
                          </a:r>
                          <a:endParaRPr sz="1400">
                            <a:latin typeface="Cambria Math"/>
                          </a:endParaRPr>
                        </a:p>
                      </a:txBody>
                      <a:tcPr/>
                    </a:tc>
                    <a:tc>
                      <a:txBody>
                        <a:bodyPr/>
                        <a:lstStyle/>
                        <a:p>
                          <a:pPr algn="ctr">
                            <a:defRPr sz="1400">
                              <a:solidFill>
                                <a:schemeClr val="tx1"/>
                              </a:solidFill>
                            </a:defRPr>
                          </a:pPr>
                          <a:r>
                            <a:rPr sz="1400">
                              <a:highlight>
                                <a:srgbClr val="FFFF00"/>
                              </a:highlight>
                            </a:rPr>
                            <a:t>0.8997</a:t>
                          </a:r>
                          <a:endParaRPr sz="1400">
                            <a:highlight>
                              <a:srgbClr val="FFFF00"/>
                            </a:highlight>
                            <a:latin typeface="Cambria Math"/>
                          </a:endParaRPr>
                        </a:p>
                      </a:txBody>
                      <a:tcPr/>
                    </a:tc>
                    <a:tc>
                      <a:txBody>
                        <a:bodyPr/>
                        <a:lstStyle/>
                        <a:p>
                          <a:pPr algn="ctr">
                            <a:defRPr>
                              <a:solidFill>
                                <a:schemeClr val="tx1"/>
                              </a:solidFill>
                            </a:defRPr>
                          </a:pPr>
                          <a:r>
                            <a:rPr sz="1400"/>
                            <a:t>0.9015</a:t>
                          </a:r>
                          <a:endParaRPr sz="1400">
                            <a:latin typeface="Cambria Math"/>
                          </a:endParaRPr>
                        </a:p>
                      </a:txBody>
                      <a:tcPr/>
                    </a:tc>
                    <a:extLst>
                      <a:ext uri="{0D108BD9-81ED-4DB2-BD59-A6C34878D82A}">
                        <a16:rowId xmlns:a16="http://schemas.microsoft.com/office/drawing/2014/main" val="10003"/>
                      </a:ext>
                    </a:extLst>
                  </a:tr>
                  <a:tr h="370840">
                    <a:tc>
                      <a:txBody>
                        <a:bodyPr/>
                        <a:lstStyle/>
                        <a:p>
                          <a:pPr algn="ctr">
                            <a:defRPr b="1">
                              <a:solidFill>
                                <a:schemeClr val="tx1"/>
                              </a:solidFill>
                            </a:defRPr>
                          </a:pPr>
                          <a:r>
                            <a:rPr sz="1400"/>
                            <a:t>1.3</a:t>
                          </a:r>
                          <a:endParaRPr sz="1400">
                            <a:latin typeface="Cambria Math"/>
                          </a:endParaRPr>
                        </a:p>
                      </a:txBody>
                      <a:tcPr/>
                    </a:tc>
                    <a:tc>
                      <a:txBody>
                        <a:bodyPr/>
                        <a:lstStyle/>
                        <a:p>
                          <a:pPr algn="ctr">
                            <a:defRPr>
                              <a:solidFill>
                                <a:schemeClr val="tx1"/>
                              </a:solidFill>
                            </a:defRPr>
                          </a:pPr>
                          <a:r>
                            <a:rPr sz="1400"/>
                            <a:t>0.9115</a:t>
                          </a:r>
                          <a:endParaRPr sz="1400">
                            <a:latin typeface="Cambria Math"/>
                          </a:endParaRPr>
                        </a:p>
                      </a:txBody>
                      <a:tcPr/>
                    </a:tc>
                    <a:tc>
                      <a:txBody>
                        <a:bodyPr/>
                        <a:lstStyle/>
                        <a:p>
                          <a:pPr algn="ctr">
                            <a:defRPr>
                              <a:solidFill>
                                <a:schemeClr val="tx1"/>
                              </a:solidFill>
                            </a:defRPr>
                          </a:pPr>
                          <a:r>
                            <a:rPr sz="1400"/>
                            <a:t>0.9131</a:t>
                          </a:r>
                          <a:endParaRPr sz="1400">
                            <a:latin typeface="Cambria Math"/>
                          </a:endParaRPr>
                        </a:p>
                      </a:txBody>
                      <a:tcPr/>
                    </a:tc>
                    <a:tc>
                      <a:txBody>
                        <a:bodyPr/>
                        <a:lstStyle/>
                        <a:p>
                          <a:pPr algn="ctr">
                            <a:defRPr>
                              <a:solidFill>
                                <a:schemeClr val="tx1"/>
                              </a:solidFill>
                            </a:defRPr>
                          </a:pPr>
                          <a:r>
                            <a:rPr sz="1400" dirty="0"/>
                            <a:t>0.9147</a:t>
                          </a:r>
                          <a:endParaRPr sz="1400" dirty="0">
                            <a:latin typeface="Cambria Math"/>
                          </a:endParaRPr>
                        </a:p>
                      </a:txBody>
                      <a:tcPr/>
                    </a:tc>
                    <a:tc>
                      <a:txBody>
                        <a:bodyPr/>
                        <a:lstStyle/>
                        <a:p>
                          <a:pPr algn="ctr">
                            <a:defRPr>
                              <a:solidFill>
                                <a:schemeClr val="tx1"/>
                              </a:solidFill>
                            </a:defRPr>
                          </a:pPr>
                          <a:r>
                            <a:rPr sz="1400"/>
                            <a:t>0.9162</a:t>
                          </a:r>
                          <a:endParaRPr sz="1400">
                            <a:latin typeface="Cambria Math"/>
                          </a:endParaRPr>
                        </a:p>
                      </a:txBody>
                      <a:tcPr/>
                    </a:tc>
                    <a:tc>
                      <a:txBody>
                        <a:bodyPr/>
                        <a:lstStyle/>
                        <a:p>
                          <a:pPr algn="ctr">
                            <a:defRPr>
                              <a:solidFill>
                                <a:schemeClr val="tx1"/>
                              </a:solidFill>
                            </a:defRPr>
                          </a:pPr>
                          <a:r>
                            <a:rPr sz="1400"/>
                            <a:t>0.9177</a:t>
                          </a:r>
                          <a:endParaRPr sz="1400">
                            <a:latin typeface="Cambria Math"/>
                          </a:endParaRPr>
                        </a:p>
                      </a:txBody>
                      <a:tcPr/>
                    </a:tc>
                    <a:extLst>
                      <a:ext uri="{0D108BD9-81ED-4DB2-BD59-A6C34878D82A}">
                        <a16:rowId xmlns:a16="http://schemas.microsoft.com/office/drawing/2014/main" val="10004"/>
                      </a:ext>
                    </a:extLst>
                  </a:tr>
                  <a:tr h="370840">
                    <a:tc>
                      <a:txBody>
                        <a:bodyPr/>
                        <a:lstStyle/>
                        <a:p>
                          <a:pPr algn="ctr">
                            <a:defRPr b="1">
                              <a:solidFill>
                                <a:schemeClr val="tx1"/>
                              </a:solidFill>
                            </a:defRPr>
                          </a:pPr>
                          <a:r>
                            <a:rPr sz="1400"/>
                            <a:t>1.4</a:t>
                          </a:r>
                          <a:endParaRPr sz="1400">
                            <a:latin typeface="Cambria Math"/>
                          </a:endParaRPr>
                        </a:p>
                      </a:txBody>
                      <a:tcPr/>
                    </a:tc>
                    <a:tc>
                      <a:txBody>
                        <a:bodyPr/>
                        <a:lstStyle/>
                        <a:p>
                          <a:pPr algn="ctr">
                            <a:defRPr>
                              <a:solidFill>
                                <a:schemeClr val="tx1"/>
                              </a:solidFill>
                            </a:defRPr>
                          </a:pPr>
                          <a:r>
                            <a:rPr sz="1400"/>
                            <a:t>0.9265</a:t>
                          </a:r>
                          <a:endParaRPr sz="1400">
                            <a:latin typeface="Cambria Math"/>
                          </a:endParaRPr>
                        </a:p>
                      </a:txBody>
                      <a:tcPr/>
                    </a:tc>
                    <a:tc>
                      <a:txBody>
                        <a:bodyPr/>
                        <a:lstStyle/>
                        <a:p>
                          <a:pPr algn="ctr">
                            <a:defRPr>
                              <a:solidFill>
                                <a:schemeClr val="tx1"/>
                              </a:solidFill>
                            </a:defRPr>
                          </a:pPr>
                          <a:r>
                            <a:rPr sz="1400"/>
                            <a:t>0.9279</a:t>
                          </a:r>
                          <a:endParaRPr sz="1400">
                            <a:latin typeface="Cambria Math"/>
                          </a:endParaRPr>
                        </a:p>
                      </a:txBody>
                      <a:tcPr/>
                    </a:tc>
                    <a:tc>
                      <a:txBody>
                        <a:bodyPr/>
                        <a:lstStyle/>
                        <a:p>
                          <a:pPr algn="ctr">
                            <a:defRPr>
                              <a:solidFill>
                                <a:schemeClr val="tx1"/>
                              </a:solidFill>
                            </a:defRPr>
                          </a:pPr>
                          <a:r>
                            <a:rPr sz="1400"/>
                            <a:t>0.9292</a:t>
                          </a:r>
                          <a:endParaRPr sz="1400">
                            <a:latin typeface="Cambria Math"/>
                          </a:endParaRPr>
                        </a:p>
                      </a:txBody>
                      <a:tcPr/>
                    </a:tc>
                    <a:tc>
                      <a:txBody>
                        <a:bodyPr/>
                        <a:lstStyle/>
                        <a:p>
                          <a:pPr algn="ctr">
                            <a:defRPr>
                              <a:solidFill>
                                <a:schemeClr val="tx1"/>
                              </a:solidFill>
                            </a:defRPr>
                          </a:pPr>
                          <a:r>
                            <a:rPr sz="1400" dirty="0"/>
                            <a:t>0.9306</a:t>
                          </a:r>
                          <a:endParaRPr sz="1400" dirty="0">
                            <a:latin typeface="Cambria Math"/>
                          </a:endParaRPr>
                        </a:p>
                      </a:txBody>
                      <a:tcPr/>
                    </a:tc>
                    <a:tc>
                      <a:txBody>
                        <a:bodyPr/>
                        <a:lstStyle/>
                        <a:p>
                          <a:pPr algn="ctr">
                            <a:defRPr>
                              <a:solidFill>
                                <a:schemeClr val="tx1"/>
                              </a:solidFill>
                            </a:defRPr>
                          </a:pPr>
                          <a:r>
                            <a:rPr sz="1400"/>
                            <a:t>0.9319</a:t>
                          </a:r>
                          <a:endParaRPr sz="1400">
                            <a:latin typeface="Cambria Math"/>
                          </a:endParaRPr>
                        </a:p>
                      </a:txBody>
                      <a:tcPr/>
                    </a:tc>
                    <a:extLst>
                      <a:ext uri="{0D108BD9-81ED-4DB2-BD59-A6C34878D82A}">
                        <a16:rowId xmlns:a16="http://schemas.microsoft.com/office/drawing/2014/main" val="10005"/>
                      </a:ext>
                    </a:extLst>
                  </a:tr>
                  <a:tr h="370840">
                    <a:tc>
                      <a:txBody>
                        <a:bodyPr/>
                        <a:lstStyle/>
                        <a:p>
                          <a:pPr algn="ctr">
                            <a:defRPr b="1">
                              <a:solidFill>
                                <a:schemeClr val="tx1"/>
                              </a:solidFill>
                            </a:defRPr>
                          </a:pPr>
                          <a:r>
                            <a:rPr sz="1400"/>
                            <a:t>1.5</a:t>
                          </a:r>
                          <a:endParaRPr sz="1400">
                            <a:latin typeface="Cambria Math"/>
                          </a:endParaRPr>
                        </a:p>
                      </a:txBody>
                      <a:tcPr/>
                    </a:tc>
                    <a:tc>
                      <a:txBody>
                        <a:bodyPr/>
                        <a:lstStyle/>
                        <a:p>
                          <a:pPr algn="ctr">
                            <a:defRPr>
                              <a:solidFill>
                                <a:schemeClr val="tx1"/>
                              </a:solidFill>
                            </a:defRPr>
                          </a:pPr>
                          <a:r>
                            <a:rPr sz="1400"/>
                            <a:t>0.9394</a:t>
                          </a:r>
                          <a:endParaRPr sz="1400">
                            <a:latin typeface="Cambria Math"/>
                          </a:endParaRPr>
                        </a:p>
                      </a:txBody>
                      <a:tcPr/>
                    </a:tc>
                    <a:tc>
                      <a:txBody>
                        <a:bodyPr/>
                        <a:lstStyle/>
                        <a:p>
                          <a:pPr algn="ctr">
                            <a:defRPr>
                              <a:solidFill>
                                <a:schemeClr val="tx1"/>
                              </a:solidFill>
                            </a:defRPr>
                          </a:pPr>
                          <a:r>
                            <a:rPr sz="1400"/>
                            <a:t>0.9406</a:t>
                          </a:r>
                          <a:endParaRPr sz="1400">
                            <a:latin typeface="Cambria Math"/>
                          </a:endParaRPr>
                        </a:p>
                      </a:txBody>
                      <a:tcPr/>
                    </a:tc>
                    <a:tc>
                      <a:txBody>
                        <a:bodyPr/>
                        <a:lstStyle/>
                        <a:p>
                          <a:pPr algn="ctr">
                            <a:defRPr>
                              <a:solidFill>
                                <a:schemeClr val="tx1"/>
                              </a:solidFill>
                            </a:defRPr>
                          </a:pPr>
                          <a:r>
                            <a:rPr sz="1400"/>
                            <a:t>0.9418</a:t>
                          </a:r>
                          <a:endParaRPr sz="1400">
                            <a:latin typeface="Cambria Math"/>
                          </a:endParaRPr>
                        </a:p>
                      </a:txBody>
                      <a:tcPr/>
                    </a:tc>
                    <a:tc>
                      <a:txBody>
                        <a:bodyPr/>
                        <a:lstStyle/>
                        <a:p>
                          <a:pPr algn="ctr">
                            <a:defRPr>
                              <a:solidFill>
                                <a:schemeClr val="tx1"/>
                              </a:solidFill>
                            </a:defRPr>
                          </a:pPr>
                          <a:r>
                            <a:rPr sz="1400"/>
                            <a:t>0.9429</a:t>
                          </a:r>
                          <a:endParaRPr sz="1400">
                            <a:latin typeface="Cambria Math"/>
                          </a:endParaRPr>
                        </a:p>
                      </a:txBody>
                      <a:tcPr/>
                    </a:tc>
                    <a:tc>
                      <a:txBody>
                        <a:bodyPr/>
                        <a:lstStyle/>
                        <a:p>
                          <a:pPr algn="ctr">
                            <a:defRPr>
                              <a:solidFill>
                                <a:schemeClr val="tx1"/>
                              </a:solidFill>
                            </a:defRPr>
                          </a:pPr>
                          <a:r>
                            <a:rPr sz="1400" dirty="0"/>
                            <a:t>0.9441</a:t>
                          </a:r>
                          <a:endParaRPr sz="1400" dirty="0">
                            <a:latin typeface="Cambria Math"/>
                          </a:endParaRPr>
                        </a:p>
                      </a:txBody>
                      <a:tcPr/>
                    </a:tc>
                    <a:extLst>
                      <a:ext uri="{0D108BD9-81ED-4DB2-BD59-A6C34878D82A}">
                        <a16:rowId xmlns:a16="http://schemas.microsoft.com/office/drawing/2014/main" val="10006"/>
                      </a:ext>
                    </a:extLst>
                  </a:tr>
                </a:tbl>
              </a:graphicData>
            </a:graphic>
          </p:graphicFrame>
        </mc:Fallback>
      </mc:AlternateContent>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Memory Booster</a:t>
            </a:r>
            <a:r>
              <a:rPr lang="en-US" baseline="-25000" dirty="0"/>
              <a:t>1</a:t>
            </a:r>
            <a:endParaRPr dirty="0"/>
          </a:p>
        </p:txBody>
      </p:sp>
      <p:sp>
        <p:nvSpPr>
          <p:cNvPr id="3" name="Text Placeholder 2"/>
          <p:cNvSpPr>
            <a:spLocks noGrp="1"/>
          </p:cNvSpPr>
          <p:nvPr>
            <p:ph type="body" sz="quarter" idx="10"/>
          </p:nvPr>
        </p:nvSpPr>
        <p:spPr>
          <a:xfrm>
            <a:off x="457200" y="1082078"/>
            <a:ext cx="8229600" cy="975322"/>
          </a:xfrm>
        </p:spPr>
        <p:txBody>
          <a:bodyPr>
            <a:normAutofit/>
          </a:bodyPr>
          <a:lstStyle/>
          <a:p>
            <a:r>
              <a:rPr sz="2800" dirty="0"/>
              <a:t>Not sure about your answer? Draw a sketch to make sure your answer makes sense.</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6.4.2: Finding the </a:t>
            </a:r>
            <a:r>
              <a:rPr i="1" dirty="0"/>
              <a:t>z</a:t>
            </a:r>
            <a:r>
              <a:rPr dirty="0"/>
              <a:t>-value That Represents a Given Percentile</a:t>
            </a:r>
            <a:r>
              <a:rPr lang="en-US" baseline="-25000" dirty="0"/>
              <a:t>6</a:t>
            </a:r>
            <a:endParaRPr dirty="0"/>
          </a:p>
        </p:txBody>
      </p:sp>
      <p:sp>
        <p:nvSpPr>
          <p:cNvPr id="3" name="Text Placeholder 2"/>
          <p:cNvSpPr>
            <a:spLocks noGrp="1"/>
          </p:cNvSpPr>
          <p:nvPr>
            <p:ph type="body" sz="quarter" idx="10"/>
          </p:nvPr>
        </p:nvSpPr>
        <p:spPr/>
        <p:txBody>
          <a:bodyPr>
            <a:normAutofit/>
          </a:bodyPr>
          <a:lstStyle/>
          <a:p>
            <a:pPr>
              <a:defRPr b="1"/>
            </a:pPr>
            <a:r>
              <a:rPr sz="2800" dirty="0"/>
              <a:t>TI-83/84 Plus:</a:t>
            </a:r>
          </a:p>
          <a:p>
            <a:pPr>
              <a:defRPr sz="2800"/>
            </a:pPr>
            <a:r>
              <a:rPr sz="2800" dirty="0"/>
              <a:t>To find a value of </a:t>
            </a:r>
            <a:r>
              <a:rPr lang="en-US" sz="2800" i="1" dirty="0"/>
              <a:t>z</a:t>
            </a:r>
            <a:r>
              <a:rPr sz="2800" dirty="0"/>
              <a:t> with a given area to its left, under the </a:t>
            </a:r>
            <a:r>
              <a:rPr sz="2800" b="1" dirty="0"/>
              <a:t>DISTR</a:t>
            </a:r>
            <a:r>
              <a:rPr sz="2800" dirty="0"/>
              <a:t> menu choose </a:t>
            </a:r>
            <a:r>
              <a:rPr sz="2800" b="1" dirty="0" err="1"/>
              <a:t>invNorm</a:t>
            </a:r>
            <a:r>
              <a:rPr sz="2800" dirty="0"/>
              <a:t>. As noted previously, the 90</a:t>
            </a:r>
            <a:r>
              <a:rPr sz="2800" baseline="30000" dirty="0"/>
              <a:t>th</a:t>
            </a:r>
            <a:r>
              <a:rPr sz="2800" dirty="0"/>
              <a:t> percentile is the </a:t>
            </a:r>
            <a:r>
              <a:rPr lang="en-US" sz="2800" i="1" dirty="0"/>
              <a:t>z</a:t>
            </a:r>
            <a:r>
              <a:rPr sz="2800" dirty="0"/>
              <a:t>-value that has an area of 0.9000 to its left. Since the standard normal is the default for the calculator, we only need to enter the area to the left. Enter </a:t>
            </a:r>
            <a:r>
              <a:rPr sz="2800" b="1" dirty="0" err="1"/>
              <a:t>invNorm</a:t>
            </a:r>
            <a:r>
              <a:rPr sz="2800" b="1" dirty="0"/>
              <a:t>(0.9000)</a:t>
            </a:r>
            <a:r>
              <a:rPr sz="2800" dirty="0"/>
              <a:t>, as shown in the </a:t>
            </a:r>
            <a:r>
              <a:rPr lang="en-US" dirty="0">
                <a:solidFill>
                  <a:srgbClr val="366092"/>
                </a:solidFill>
              </a:rPr>
              <a:t>following </a:t>
            </a:r>
            <a:r>
              <a:rPr sz="2800" dirty="0"/>
              <a:t>screensho</a:t>
            </a:r>
            <a:r>
              <a:rPr lang="en-US" sz="2800" dirty="0"/>
              <a:t>t</a:t>
            </a:r>
            <a:r>
              <a:rPr sz="2800" dirty="0"/>
              <a:t>. This produces a </a:t>
            </a:r>
            <a:r>
              <a:rPr lang="en-US" sz="2800" i="1" dirty="0"/>
              <a:t>z</a:t>
            </a:r>
            <a:r>
              <a:rPr sz="2800" dirty="0"/>
              <a:t>-value of 1.28 rounded to two decimal places.</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6.4.2: Finding the </a:t>
            </a:r>
            <a:r>
              <a:rPr i="1" dirty="0"/>
              <a:t>z</a:t>
            </a:r>
            <a:r>
              <a:rPr dirty="0"/>
              <a:t>-value That Represents a Given Percentile</a:t>
            </a:r>
            <a:r>
              <a:rPr lang="en-US" baseline="-25000" dirty="0"/>
              <a:t>7</a:t>
            </a:r>
            <a:endParaRPr dirty="0"/>
          </a:p>
        </p:txBody>
      </p:sp>
      <p:pic>
        <p:nvPicPr>
          <p:cNvPr id="5" name="Content Placeholder 4" descr="screenshot shows the first line reads as invNorm open parentheses 0.9000 close parentheses,&#10;and the second line reads as1 point 281551567">
            <a:extLst>
              <a:ext uri="{FF2B5EF4-FFF2-40B4-BE49-F238E27FC236}">
                <a16:creationId xmlns:a16="http://schemas.microsoft.com/office/drawing/2014/main" id="{E9E22B1A-5B04-47C5-9C59-D4FAC5EB9183}"/>
              </a:ext>
            </a:extLst>
          </p:cNvPr>
          <p:cNvPicPr>
            <a:picLocks noGrp="1" noChangeAspect="1"/>
          </p:cNvPicPr>
          <p:nvPr>
            <p:ph sz="quarter" idx="11"/>
          </p:nvPr>
        </p:nvPicPr>
        <p:blipFill>
          <a:blip r:embed="rId2">
            <a:extLst>
              <a:ext uri="{28A0092B-C50C-407E-A947-70E740481C1C}">
                <a14:useLocalDpi xmlns:a14="http://schemas.microsoft.com/office/drawing/2010/main" val="0"/>
              </a:ext>
            </a:extLst>
          </a:blip>
          <a:stretch>
            <a:fillRect/>
          </a:stretch>
        </p:blipFill>
        <p:spPr>
          <a:xfrm>
            <a:off x="2286189" y="1983707"/>
            <a:ext cx="4571622" cy="3047748"/>
          </a:xfrm>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6.4.2: Finding the </a:t>
            </a:r>
            <a:r>
              <a:rPr i="1" dirty="0"/>
              <a:t>z</a:t>
            </a:r>
            <a:r>
              <a:rPr dirty="0"/>
              <a:t>-value That Represents a Given Percentile</a:t>
            </a:r>
            <a:r>
              <a:rPr lang="en-US" baseline="-25000" dirty="0"/>
              <a:t>8</a:t>
            </a:r>
            <a:endParaRPr dirty="0"/>
          </a:p>
        </p:txBody>
      </p:sp>
      <p:sp>
        <p:nvSpPr>
          <p:cNvPr id="3" name="Text Placeholder 2"/>
          <p:cNvSpPr>
            <a:spLocks noGrp="1"/>
          </p:cNvSpPr>
          <p:nvPr>
            <p:ph type="body" sz="quarter" idx="10"/>
          </p:nvPr>
        </p:nvSpPr>
        <p:spPr/>
        <p:txBody>
          <a:bodyPr>
            <a:normAutofit/>
          </a:bodyPr>
          <a:lstStyle/>
          <a:p>
            <a:pPr>
              <a:defRPr sz="2800"/>
            </a:pPr>
            <a:r>
              <a:rPr sz="2800" dirty="0"/>
              <a:t>Thus, the </a:t>
            </a:r>
            <a:r>
              <a:rPr lang="en-US" sz="2800" i="1" dirty="0"/>
              <a:t>z</a:t>
            </a:r>
            <a:r>
              <a:rPr sz="2800" dirty="0"/>
              <a:t>-value representing the 90</a:t>
            </a:r>
            <a:r>
              <a:rPr sz="2800" baseline="30000" dirty="0"/>
              <a:t>th</a:t>
            </a:r>
            <a:r>
              <a:rPr sz="2800" dirty="0"/>
              <a:t> percentile is approximately 1.28.</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6.4.3: Finding the </a:t>
            </a:r>
            <a:r>
              <a:rPr i="1" dirty="0"/>
              <a:t>z</a:t>
            </a:r>
            <a:r>
              <a:rPr dirty="0"/>
              <a:t>-value with a Given Area to Its Right</a:t>
            </a:r>
            <a:r>
              <a:rPr lang="en-US" baseline="-25000" dirty="0"/>
              <a:t>1</a:t>
            </a:r>
            <a:endParaRPr dirty="0"/>
          </a:p>
        </p:txBody>
      </p:sp>
      <p:sp>
        <p:nvSpPr>
          <p:cNvPr id="3" name="Text Placeholder 2"/>
          <p:cNvSpPr>
            <a:spLocks noGrp="1"/>
          </p:cNvSpPr>
          <p:nvPr>
            <p:ph type="body" sz="quarter" idx="10"/>
          </p:nvPr>
        </p:nvSpPr>
        <p:spPr/>
        <p:txBody>
          <a:bodyPr>
            <a:normAutofit/>
          </a:bodyPr>
          <a:lstStyle/>
          <a:p>
            <a:pPr>
              <a:defRPr sz="2800"/>
            </a:pPr>
            <a:r>
              <a:rPr sz="2800" dirty="0"/>
              <a:t>What </a:t>
            </a:r>
            <a:r>
              <a:rPr lang="en-US" sz="2800" i="1" dirty="0"/>
              <a:t>z</a:t>
            </a:r>
            <a:r>
              <a:rPr sz="2800" dirty="0"/>
              <a:t>-value has an area of 0.0096 to its right? Round to 2 decimal places.</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6.4.3: Finding the </a:t>
            </a:r>
            <a:r>
              <a:rPr i="1" dirty="0"/>
              <a:t>z</a:t>
            </a:r>
            <a:r>
              <a:rPr dirty="0"/>
              <a:t>-value with a Given Area to Its Right</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800" b="1" dirty="0"/>
              <a:t>Solution</a:t>
            </a:r>
          </a:p>
          <a:p>
            <a:pPr>
              <a:defRPr sz="2800"/>
            </a:pPr>
            <a:r>
              <a:rPr sz="2800" dirty="0"/>
              <a:t>First, sketch a graph of the curve. Because 0.0096 is such a small area on the right, we know we should sketch the </a:t>
            </a:r>
            <a:r>
              <a:rPr lang="en-US" sz="2800" i="1" dirty="0"/>
              <a:t>z</a:t>
            </a:r>
            <a:r>
              <a:rPr sz="2800" dirty="0"/>
              <a:t>-score on the positive side of the graph. Since we need the area to the left in order to use the tables or calculators, subtract the area to the right of </a:t>
            </a:r>
            <a:br>
              <a:rPr lang="en-US" sz="2800" dirty="0"/>
            </a:br>
            <a:r>
              <a:rPr lang="en-US" sz="2800" i="1" dirty="0"/>
              <a:t>z</a:t>
            </a:r>
            <a:r>
              <a:rPr sz="2800" dirty="0"/>
              <a:t> from 1. This gives us an area to the left of </a:t>
            </a:r>
            <a:r>
              <a:rPr lang="en-US" sz="2800" i="1" dirty="0"/>
              <a:t>z</a:t>
            </a:r>
            <a:r>
              <a:rPr sz="2800" dirty="0"/>
              <a:t> equal to 0.9904.</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6.4.3: Finding the </a:t>
            </a:r>
            <a:r>
              <a:rPr i="1" dirty="0"/>
              <a:t>z</a:t>
            </a:r>
            <a:r>
              <a:rPr dirty="0"/>
              <a:t>-value with a Given Area to Its Right</a:t>
            </a:r>
            <a:r>
              <a:rPr lang="en-US" baseline="-25000" dirty="0"/>
              <a:t>3</a:t>
            </a:r>
            <a:endParaRPr dirty="0"/>
          </a:p>
        </p:txBody>
      </p:sp>
      <p:pic>
        <p:nvPicPr>
          <p:cNvPr id="5" name="Content Placeholder 4" descr="Standard Normal Distribution with the area to the right of the unknown z value equal to 0 point 0 0 9 6. The z value is plotted to the right of the mean.">
            <a:extLst>
              <a:ext uri="{FF2B5EF4-FFF2-40B4-BE49-F238E27FC236}">
                <a16:creationId xmlns:a16="http://schemas.microsoft.com/office/drawing/2014/main" id="{A90303C4-895A-4A39-9358-8C4F2F00F58B}"/>
              </a:ext>
            </a:extLst>
          </p:cNvPr>
          <p:cNvPicPr>
            <a:picLocks noGrp="1" noChangeAspect="1"/>
          </p:cNvPicPr>
          <p:nvPr>
            <p:ph sz="quarter" idx="11"/>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905000" y="2031206"/>
            <a:ext cx="5334000" cy="2952750"/>
          </a:xfrm>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6.4.3: Finding the </a:t>
            </a:r>
            <a:r>
              <a:rPr i="1" dirty="0"/>
              <a:t>z</a:t>
            </a:r>
            <a:r>
              <a:rPr dirty="0"/>
              <a:t>-value with a Given Area to Its Right</a:t>
            </a:r>
            <a:r>
              <a:rPr lang="en-US" baseline="-25000" dirty="0"/>
              <a:t>4</a:t>
            </a:r>
            <a:endParaRPr dirty="0"/>
          </a:p>
        </p:txBody>
      </p:sp>
      <p:sp>
        <p:nvSpPr>
          <p:cNvPr id="3" name="Text Placeholder 2"/>
          <p:cNvSpPr>
            <a:spLocks noGrp="1"/>
          </p:cNvSpPr>
          <p:nvPr>
            <p:ph type="body" sz="quarter" idx="10"/>
          </p:nvPr>
        </p:nvSpPr>
        <p:spPr/>
        <p:txBody>
          <a:bodyPr>
            <a:normAutofit/>
          </a:bodyPr>
          <a:lstStyle/>
          <a:p>
            <a:pPr>
              <a:defRPr b="1"/>
            </a:pPr>
            <a:r>
              <a:rPr sz="2800" dirty="0"/>
              <a:t>Tables:</a:t>
            </a:r>
          </a:p>
          <a:p>
            <a:pPr>
              <a:defRPr sz="2800"/>
            </a:pPr>
            <a:r>
              <a:rPr sz="2800" dirty="0"/>
              <a:t>Scan through the interior of the table for an area of 0.9904. Look to the left and above to find the corresponding </a:t>
            </a:r>
            <a:r>
              <a:rPr lang="en-US" sz="2800" i="1" dirty="0"/>
              <a:t>z</a:t>
            </a:r>
            <a:r>
              <a:rPr sz="2800" dirty="0"/>
              <a:t>-value. What we find is that </a:t>
            </a:r>
            <a:r>
              <a:rPr lang="en-US" sz="2800" i="1" dirty="0"/>
              <a:t>z</a:t>
            </a:r>
            <a:r>
              <a:rPr lang="en-US" sz="2800" dirty="0"/>
              <a:t> = 2.34.</a:t>
            </a:r>
            <a:endParaRPr sz="28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6.4.3: Finding the </a:t>
            </a:r>
            <a:r>
              <a:rPr i="1" dirty="0"/>
              <a:t>z</a:t>
            </a:r>
            <a:r>
              <a:rPr dirty="0"/>
              <a:t>-value with a Given Area to Its Right</a:t>
            </a:r>
            <a:r>
              <a:rPr lang="en-US" baseline="-25000" dirty="0"/>
              <a:t>5</a:t>
            </a:r>
            <a:endParaRPr dirty="0"/>
          </a:p>
        </p:txBody>
      </p:sp>
      <mc:AlternateContent xmlns:mc="http://schemas.openxmlformats.org/markup-compatibility/2006" xmlns:a14="http://schemas.microsoft.com/office/drawing/2010/main">
        <mc:Choice Requires="a14">
          <p:graphicFrame>
            <p:nvGraphicFramePr>
              <p:cNvPr id="3" name="Table Placeholder 2" descr="This table shows cumulative probabilities for z scores in a standard normal distribution. It contains 7 rows and 6 columns with headers. The rows represent z scores ranging from 2.0 to 2.5 in increments of 0.1, listed in the leftmost column. The columns represent the hundredths place of the z scores, ranging from 0.00 to 0.04 in increments of 0.01, listed in the topmost row.&#10;Each cell contains the cumulative probability for the corresponding z score. &#10;For z equals 2.0, probabilities are 0.9772, 0.9778, 0.9783, 0.9788, 0.9793.&#10;For z equals 2.1, probabilities are 0.9821, 0.9826, 0.9830, 0.9834, 0.9838.&#10;For z equals 2.2, probabilities are 0.9861, 0.9864, 0.9868, 0.9871, 0.9875.&#10;For z equals 2.3, probabilities are 0.9893, 0.9896, 0.9898, 0.9901, 0.9904 is highlighted,&#10;For z equals 2.4, probabilities are 0.9918, 0.9920, 0.9922, 0.9925, 0.9927.&#10;For z equals 2.5, probabilities are 0.9938, 0.9940, 0.9941, 0.9943, 0.9945.&#10;The highlighted cell shows a probability of 0.9904 for z equals 2.34 which is fifth row z equals 2.3 plus sixth column 0.04.&#10;The table summarizes probabilities for positive z scores."/>
              <p:cNvGraphicFramePr>
                <a:graphicFrameLocks noGrp="1"/>
              </p:cNvGraphicFramePr>
              <p:nvPr>
                <p:ph type="tbl" sz="quarter" idx="10"/>
                <p:extLst>
                  <p:ext uri="{D42A27DB-BD31-4B8C-83A1-F6EECF244321}">
                    <p14:modId xmlns:p14="http://schemas.microsoft.com/office/powerpoint/2010/main" val="1039786467"/>
                  </p:ext>
                </p:extLst>
              </p:nvPr>
            </p:nvGraphicFramePr>
            <p:xfrm>
              <a:off x="457200" y="2131060"/>
              <a:ext cx="8229600" cy="2595880"/>
            </p:xfrm>
            <a:graphic>
              <a:graphicData uri="http://schemas.openxmlformats.org/drawingml/2006/table">
                <a:tbl>
                  <a:tblPr firstRow="1" bandRow="1">
                    <a:tableStyleId>{5940675A-B579-460E-94D1-54222C63F5DA}</a:tableStyleId>
                  </a:tblPr>
                  <a:tblGrid>
                    <a:gridCol w="1371600">
                      <a:extLst>
                        <a:ext uri="{9D8B030D-6E8A-4147-A177-3AD203B41FA5}">
                          <a16:colId xmlns:a16="http://schemas.microsoft.com/office/drawing/2014/main" val="20000"/>
                        </a:ext>
                      </a:extLst>
                    </a:gridCol>
                    <a:gridCol w="1371600">
                      <a:extLst>
                        <a:ext uri="{9D8B030D-6E8A-4147-A177-3AD203B41FA5}">
                          <a16:colId xmlns:a16="http://schemas.microsoft.com/office/drawing/2014/main" val="20001"/>
                        </a:ext>
                      </a:extLst>
                    </a:gridCol>
                    <a:gridCol w="1371600">
                      <a:extLst>
                        <a:ext uri="{9D8B030D-6E8A-4147-A177-3AD203B41FA5}">
                          <a16:colId xmlns:a16="http://schemas.microsoft.com/office/drawing/2014/main" val="20002"/>
                        </a:ext>
                      </a:extLst>
                    </a:gridCol>
                    <a:gridCol w="1371600">
                      <a:extLst>
                        <a:ext uri="{9D8B030D-6E8A-4147-A177-3AD203B41FA5}">
                          <a16:colId xmlns:a16="http://schemas.microsoft.com/office/drawing/2014/main" val="20003"/>
                        </a:ext>
                      </a:extLst>
                    </a:gridCol>
                    <a:gridCol w="1371600">
                      <a:extLst>
                        <a:ext uri="{9D8B030D-6E8A-4147-A177-3AD203B41FA5}">
                          <a16:colId xmlns:a16="http://schemas.microsoft.com/office/drawing/2014/main" val="20004"/>
                        </a:ext>
                      </a:extLst>
                    </a:gridCol>
                    <a:gridCol w="1371600">
                      <a:extLst>
                        <a:ext uri="{9D8B030D-6E8A-4147-A177-3AD203B41FA5}">
                          <a16:colId xmlns:a16="http://schemas.microsoft.com/office/drawing/2014/main" val="20005"/>
                        </a:ext>
                      </a:extLst>
                    </a:gridCol>
                  </a:tblGrid>
                  <a:tr h="370840">
                    <a:tc>
                      <a:txBody>
                        <a:bodyPr/>
                        <a:lstStyle/>
                        <a:p>
                          <a:pPr algn="ctr">
                            <a:defRPr sz="1400" b="1">
                              <a:solidFill>
                                <a:schemeClr val="tx1"/>
                              </a:solidFill>
                            </a:defRPr>
                          </a:pPr>
                          <a14:m>
                            <m:oMathPara xmlns:m="http://schemas.openxmlformats.org/officeDocument/2006/math">
                              <m:oMathParaPr>
                                <m:jc m:val="centerGroup"/>
                              </m:oMathParaPr>
                              <m:oMath xmlns:m="http://schemas.openxmlformats.org/officeDocument/2006/math">
                                <m:r>
                                  <a:rPr sz="1400">
                                    <a:latin typeface="Cambria Math" panose="02040503050406030204" pitchFamily="18" charset="0"/>
                                  </a:rPr>
                                  <m:t>𝑧</m:t>
                                </m:r>
                              </m:oMath>
                            </m:oMathPara>
                          </a14:m>
                          <a:endParaRPr/>
                        </a:p>
                      </a:txBody>
                      <a:tcPr/>
                    </a:tc>
                    <a:tc>
                      <a:txBody>
                        <a:bodyPr/>
                        <a:lstStyle/>
                        <a:p>
                          <a:pPr algn="ctr">
                            <a:defRPr b="1">
                              <a:solidFill>
                                <a:schemeClr val="tx1"/>
                              </a:solidFill>
                            </a:defRPr>
                          </a:pPr>
                          <a:r>
                            <a:rPr sz="1400"/>
                            <a:t>0.00</a:t>
                          </a:r>
                          <a:endParaRPr sz="1400">
                            <a:latin typeface="Cambria Math"/>
                          </a:endParaRPr>
                        </a:p>
                      </a:txBody>
                      <a:tcPr/>
                    </a:tc>
                    <a:tc>
                      <a:txBody>
                        <a:bodyPr/>
                        <a:lstStyle/>
                        <a:p>
                          <a:pPr algn="ctr">
                            <a:defRPr b="1">
                              <a:solidFill>
                                <a:schemeClr val="tx1"/>
                              </a:solidFill>
                            </a:defRPr>
                          </a:pPr>
                          <a:r>
                            <a:rPr sz="1400"/>
                            <a:t>0.01</a:t>
                          </a:r>
                          <a:endParaRPr sz="1400">
                            <a:latin typeface="Cambria Math"/>
                          </a:endParaRPr>
                        </a:p>
                      </a:txBody>
                      <a:tcPr/>
                    </a:tc>
                    <a:tc>
                      <a:txBody>
                        <a:bodyPr/>
                        <a:lstStyle/>
                        <a:p>
                          <a:pPr algn="ctr">
                            <a:defRPr b="1">
                              <a:solidFill>
                                <a:schemeClr val="tx1"/>
                              </a:solidFill>
                            </a:defRPr>
                          </a:pPr>
                          <a:r>
                            <a:rPr sz="1400"/>
                            <a:t>0.02</a:t>
                          </a:r>
                          <a:endParaRPr sz="1400">
                            <a:latin typeface="Cambria Math"/>
                          </a:endParaRPr>
                        </a:p>
                      </a:txBody>
                      <a:tcPr/>
                    </a:tc>
                    <a:tc>
                      <a:txBody>
                        <a:bodyPr/>
                        <a:lstStyle/>
                        <a:p>
                          <a:pPr algn="ctr">
                            <a:defRPr b="1">
                              <a:solidFill>
                                <a:schemeClr val="tx1"/>
                              </a:solidFill>
                            </a:defRPr>
                          </a:pPr>
                          <a:r>
                            <a:rPr sz="1400"/>
                            <a:t>0.03</a:t>
                          </a:r>
                          <a:endParaRPr sz="1400">
                            <a:latin typeface="Cambria Math"/>
                          </a:endParaRPr>
                        </a:p>
                      </a:txBody>
                      <a:tcPr/>
                    </a:tc>
                    <a:tc>
                      <a:txBody>
                        <a:bodyPr/>
                        <a:lstStyle/>
                        <a:p>
                          <a:pPr algn="ctr">
                            <a:defRPr b="1">
                              <a:solidFill>
                                <a:schemeClr val="tx1"/>
                              </a:solidFill>
                            </a:defRPr>
                          </a:pPr>
                          <a:r>
                            <a:rPr sz="1400"/>
                            <a:t>0.04</a:t>
                          </a:r>
                          <a:endParaRPr sz="1400">
                            <a:latin typeface="Cambria Math"/>
                          </a:endParaRPr>
                        </a:p>
                      </a:txBody>
                      <a:tcPr/>
                    </a:tc>
                    <a:extLst>
                      <a:ext uri="{0D108BD9-81ED-4DB2-BD59-A6C34878D82A}">
                        <a16:rowId xmlns:a16="http://schemas.microsoft.com/office/drawing/2014/main" val="10000"/>
                      </a:ext>
                    </a:extLst>
                  </a:tr>
                  <a:tr h="370840">
                    <a:tc>
                      <a:txBody>
                        <a:bodyPr/>
                        <a:lstStyle/>
                        <a:p>
                          <a:pPr algn="ctr">
                            <a:defRPr b="1">
                              <a:solidFill>
                                <a:schemeClr val="tx1"/>
                              </a:solidFill>
                            </a:defRPr>
                          </a:pPr>
                          <a:r>
                            <a:rPr sz="1400"/>
                            <a:t>2.0</a:t>
                          </a:r>
                          <a:endParaRPr sz="1400">
                            <a:latin typeface="Cambria Math"/>
                          </a:endParaRPr>
                        </a:p>
                      </a:txBody>
                      <a:tcPr/>
                    </a:tc>
                    <a:tc>
                      <a:txBody>
                        <a:bodyPr/>
                        <a:lstStyle/>
                        <a:p>
                          <a:pPr algn="ctr">
                            <a:defRPr>
                              <a:solidFill>
                                <a:schemeClr val="tx1"/>
                              </a:solidFill>
                            </a:defRPr>
                          </a:pPr>
                          <a:r>
                            <a:rPr sz="1400"/>
                            <a:t>0.9772</a:t>
                          </a:r>
                          <a:endParaRPr sz="1400">
                            <a:latin typeface="Cambria Math"/>
                          </a:endParaRPr>
                        </a:p>
                      </a:txBody>
                      <a:tcPr/>
                    </a:tc>
                    <a:tc>
                      <a:txBody>
                        <a:bodyPr/>
                        <a:lstStyle/>
                        <a:p>
                          <a:pPr algn="ctr">
                            <a:defRPr>
                              <a:solidFill>
                                <a:schemeClr val="tx1"/>
                              </a:solidFill>
                            </a:defRPr>
                          </a:pPr>
                          <a:r>
                            <a:rPr sz="1400" dirty="0"/>
                            <a:t>0.9778</a:t>
                          </a:r>
                          <a:endParaRPr sz="1400" dirty="0">
                            <a:latin typeface="Cambria Math"/>
                          </a:endParaRPr>
                        </a:p>
                      </a:txBody>
                      <a:tcPr/>
                    </a:tc>
                    <a:tc>
                      <a:txBody>
                        <a:bodyPr/>
                        <a:lstStyle/>
                        <a:p>
                          <a:pPr algn="ctr">
                            <a:defRPr>
                              <a:solidFill>
                                <a:schemeClr val="tx1"/>
                              </a:solidFill>
                            </a:defRPr>
                          </a:pPr>
                          <a:r>
                            <a:rPr sz="1400"/>
                            <a:t>0.9783</a:t>
                          </a:r>
                          <a:endParaRPr sz="1400">
                            <a:latin typeface="Cambria Math"/>
                          </a:endParaRPr>
                        </a:p>
                      </a:txBody>
                      <a:tcPr/>
                    </a:tc>
                    <a:tc>
                      <a:txBody>
                        <a:bodyPr/>
                        <a:lstStyle/>
                        <a:p>
                          <a:pPr algn="ctr">
                            <a:defRPr>
                              <a:solidFill>
                                <a:schemeClr val="tx1"/>
                              </a:solidFill>
                            </a:defRPr>
                          </a:pPr>
                          <a:r>
                            <a:rPr sz="1400"/>
                            <a:t>0.9788</a:t>
                          </a:r>
                          <a:endParaRPr sz="1400">
                            <a:latin typeface="Cambria Math"/>
                          </a:endParaRPr>
                        </a:p>
                      </a:txBody>
                      <a:tcPr/>
                    </a:tc>
                    <a:tc>
                      <a:txBody>
                        <a:bodyPr/>
                        <a:lstStyle/>
                        <a:p>
                          <a:pPr algn="ctr">
                            <a:defRPr>
                              <a:solidFill>
                                <a:schemeClr val="tx1"/>
                              </a:solidFill>
                            </a:defRPr>
                          </a:pPr>
                          <a:r>
                            <a:rPr sz="1400"/>
                            <a:t>0.9793</a:t>
                          </a:r>
                          <a:endParaRPr sz="1400">
                            <a:latin typeface="Cambria Math"/>
                          </a:endParaRPr>
                        </a:p>
                      </a:txBody>
                      <a:tcPr/>
                    </a:tc>
                    <a:extLst>
                      <a:ext uri="{0D108BD9-81ED-4DB2-BD59-A6C34878D82A}">
                        <a16:rowId xmlns:a16="http://schemas.microsoft.com/office/drawing/2014/main" val="10001"/>
                      </a:ext>
                    </a:extLst>
                  </a:tr>
                  <a:tr h="370840">
                    <a:tc>
                      <a:txBody>
                        <a:bodyPr/>
                        <a:lstStyle/>
                        <a:p>
                          <a:pPr algn="ctr">
                            <a:defRPr b="1">
                              <a:solidFill>
                                <a:schemeClr val="tx1"/>
                              </a:solidFill>
                            </a:defRPr>
                          </a:pPr>
                          <a:r>
                            <a:rPr sz="1400"/>
                            <a:t>2.1</a:t>
                          </a:r>
                          <a:endParaRPr sz="1400">
                            <a:latin typeface="Cambria Math"/>
                          </a:endParaRPr>
                        </a:p>
                      </a:txBody>
                      <a:tcPr/>
                    </a:tc>
                    <a:tc>
                      <a:txBody>
                        <a:bodyPr/>
                        <a:lstStyle/>
                        <a:p>
                          <a:pPr algn="ctr">
                            <a:defRPr>
                              <a:solidFill>
                                <a:schemeClr val="tx1"/>
                              </a:solidFill>
                            </a:defRPr>
                          </a:pPr>
                          <a:r>
                            <a:rPr sz="1400"/>
                            <a:t>0.9821</a:t>
                          </a:r>
                          <a:endParaRPr sz="1400">
                            <a:latin typeface="Cambria Math"/>
                          </a:endParaRPr>
                        </a:p>
                      </a:txBody>
                      <a:tcPr/>
                    </a:tc>
                    <a:tc>
                      <a:txBody>
                        <a:bodyPr/>
                        <a:lstStyle/>
                        <a:p>
                          <a:pPr algn="ctr">
                            <a:defRPr>
                              <a:solidFill>
                                <a:schemeClr val="tx1"/>
                              </a:solidFill>
                            </a:defRPr>
                          </a:pPr>
                          <a:r>
                            <a:rPr sz="1400" dirty="0"/>
                            <a:t>0.9826</a:t>
                          </a:r>
                          <a:endParaRPr sz="1400" dirty="0">
                            <a:latin typeface="Cambria Math"/>
                          </a:endParaRPr>
                        </a:p>
                      </a:txBody>
                      <a:tcPr/>
                    </a:tc>
                    <a:tc>
                      <a:txBody>
                        <a:bodyPr/>
                        <a:lstStyle/>
                        <a:p>
                          <a:pPr algn="ctr">
                            <a:defRPr>
                              <a:solidFill>
                                <a:schemeClr val="tx1"/>
                              </a:solidFill>
                            </a:defRPr>
                          </a:pPr>
                          <a:r>
                            <a:rPr sz="1400" dirty="0"/>
                            <a:t>0.9830</a:t>
                          </a:r>
                          <a:endParaRPr sz="1400" dirty="0">
                            <a:latin typeface="Cambria Math"/>
                          </a:endParaRPr>
                        </a:p>
                      </a:txBody>
                      <a:tcPr/>
                    </a:tc>
                    <a:tc>
                      <a:txBody>
                        <a:bodyPr/>
                        <a:lstStyle/>
                        <a:p>
                          <a:pPr algn="ctr">
                            <a:defRPr>
                              <a:solidFill>
                                <a:schemeClr val="tx1"/>
                              </a:solidFill>
                            </a:defRPr>
                          </a:pPr>
                          <a:r>
                            <a:rPr sz="1400" dirty="0"/>
                            <a:t>0.9834</a:t>
                          </a:r>
                          <a:endParaRPr sz="1400" dirty="0">
                            <a:latin typeface="Cambria Math"/>
                          </a:endParaRPr>
                        </a:p>
                      </a:txBody>
                      <a:tcPr/>
                    </a:tc>
                    <a:tc>
                      <a:txBody>
                        <a:bodyPr/>
                        <a:lstStyle/>
                        <a:p>
                          <a:pPr algn="ctr">
                            <a:defRPr>
                              <a:solidFill>
                                <a:schemeClr val="tx1"/>
                              </a:solidFill>
                            </a:defRPr>
                          </a:pPr>
                          <a:r>
                            <a:rPr sz="1400"/>
                            <a:t>0.9838</a:t>
                          </a:r>
                          <a:endParaRPr sz="1400">
                            <a:latin typeface="Cambria Math"/>
                          </a:endParaRPr>
                        </a:p>
                      </a:txBody>
                      <a:tcPr/>
                    </a:tc>
                    <a:extLst>
                      <a:ext uri="{0D108BD9-81ED-4DB2-BD59-A6C34878D82A}">
                        <a16:rowId xmlns:a16="http://schemas.microsoft.com/office/drawing/2014/main" val="10002"/>
                      </a:ext>
                    </a:extLst>
                  </a:tr>
                  <a:tr h="370840">
                    <a:tc>
                      <a:txBody>
                        <a:bodyPr/>
                        <a:lstStyle/>
                        <a:p>
                          <a:pPr algn="ctr">
                            <a:defRPr b="1">
                              <a:solidFill>
                                <a:schemeClr val="tx1"/>
                              </a:solidFill>
                            </a:defRPr>
                          </a:pPr>
                          <a:r>
                            <a:rPr sz="1400"/>
                            <a:t>2.2</a:t>
                          </a:r>
                          <a:endParaRPr sz="1400">
                            <a:latin typeface="Cambria Math"/>
                          </a:endParaRPr>
                        </a:p>
                      </a:txBody>
                      <a:tcPr/>
                    </a:tc>
                    <a:tc>
                      <a:txBody>
                        <a:bodyPr/>
                        <a:lstStyle/>
                        <a:p>
                          <a:pPr algn="ctr">
                            <a:defRPr>
                              <a:solidFill>
                                <a:schemeClr val="tx1"/>
                              </a:solidFill>
                            </a:defRPr>
                          </a:pPr>
                          <a:r>
                            <a:rPr sz="1400"/>
                            <a:t>0.9861</a:t>
                          </a:r>
                          <a:endParaRPr sz="1400">
                            <a:latin typeface="Cambria Math"/>
                          </a:endParaRPr>
                        </a:p>
                      </a:txBody>
                      <a:tcPr/>
                    </a:tc>
                    <a:tc>
                      <a:txBody>
                        <a:bodyPr/>
                        <a:lstStyle/>
                        <a:p>
                          <a:pPr algn="ctr">
                            <a:defRPr>
                              <a:solidFill>
                                <a:schemeClr val="tx1"/>
                              </a:solidFill>
                            </a:defRPr>
                          </a:pPr>
                          <a:r>
                            <a:rPr sz="1400"/>
                            <a:t>0.9864</a:t>
                          </a:r>
                          <a:endParaRPr sz="1400">
                            <a:latin typeface="Cambria Math"/>
                          </a:endParaRPr>
                        </a:p>
                      </a:txBody>
                      <a:tcPr/>
                    </a:tc>
                    <a:tc>
                      <a:txBody>
                        <a:bodyPr/>
                        <a:lstStyle/>
                        <a:p>
                          <a:pPr algn="ctr">
                            <a:defRPr>
                              <a:solidFill>
                                <a:schemeClr val="tx1"/>
                              </a:solidFill>
                            </a:defRPr>
                          </a:pPr>
                          <a:r>
                            <a:rPr sz="1400"/>
                            <a:t>0.9868</a:t>
                          </a:r>
                          <a:endParaRPr sz="1400">
                            <a:latin typeface="Cambria Math"/>
                          </a:endParaRPr>
                        </a:p>
                      </a:txBody>
                      <a:tcPr/>
                    </a:tc>
                    <a:tc>
                      <a:txBody>
                        <a:bodyPr/>
                        <a:lstStyle/>
                        <a:p>
                          <a:pPr algn="ctr">
                            <a:defRPr>
                              <a:solidFill>
                                <a:schemeClr val="tx1"/>
                              </a:solidFill>
                            </a:defRPr>
                          </a:pPr>
                          <a:r>
                            <a:rPr sz="1400"/>
                            <a:t>0.9871</a:t>
                          </a:r>
                          <a:endParaRPr sz="1400">
                            <a:latin typeface="Cambria Math"/>
                          </a:endParaRPr>
                        </a:p>
                      </a:txBody>
                      <a:tcPr/>
                    </a:tc>
                    <a:tc>
                      <a:txBody>
                        <a:bodyPr/>
                        <a:lstStyle/>
                        <a:p>
                          <a:pPr algn="ctr">
                            <a:defRPr>
                              <a:solidFill>
                                <a:schemeClr val="tx1"/>
                              </a:solidFill>
                            </a:defRPr>
                          </a:pPr>
                          <a:r>
                            <a:rPr sz="1400"/>
                            <a:t>0.9875</a:t>
                          </a:r>
                          <a:endParaRPr sz="1400">
                            <a:latin typeface="Cambria Math"/>
                          </a:endParaRPr>
                        </a:p>
                      </a:txBody>
                      <a:tcPr/>
                    </a:tc>
                    <a:extLst>
                      <a:ext uri="{0D108BD9-81ED-4DB2-BD59-A6C34878D82A}">
                        <a16:rowId xmlns:a16="http://schemas.microsoft.com/office/drawing/2014/main" val="10003"/>
                      </a:ext>
                    </a:extLst>
                  </a:tr>
                  <a:tr h="370840">
                    <a:tc>
                      <a:txBody>
                        <a:bodyPr/>
                        <a:lstStyle/>
                        <a:p>
                          <a:pPr algn="ctr">
                            <a:defRPr b="1">
                              <a:solidFill>
                                <a:schemeClr val="tx1"/>
                              </a:solidFill>
                            </a:defRPr>
                          </a:pPr>
                          <a:r>
                            <a:rPr sz="1400"/>
                            <a:t>2.3</a:t>
                          </a:r>
                          <a:endParaRPr sz="1400">
                            <a:latin typeface="Cambria Math"/>
                          </a:endParaRPr>
                        </a:p>
                      </a:txBody>
                      <a:tcPr/>
                    </a:tc>
                    <a:tc>
                      <a:txBody>
                        <a:bodyPr/>
                        <a:lstStyle/>
                        <a:p>
                          <a:pPr algn="ctr">
                            <a:defRPr>
                              <a:solidFill>
                                <a:schemeClr val="tx1"/>
                              </a:solidFill>
                            </a:defRPr>
                          </a:pPr>
                          <a:r>
                            <a:rPr sz="1400"/>
                            <a:t>0.9893</a:t>
                          </a:r>
                          <a:endParaRPr sz="1400">
                            <a:latin typeface="Cambria Math"/>
                          </a:endParaRPr>
                        </a:p>
                      </a:txBody>
                      <a:tcPr/>
                    </a:tc>
                    <a:tc>
                      <a:txBody>
                        <a:bodyPr/>
                        <a:lstStyle/>
                        <a:p>
                          <a:pPr algn="ctr">
                            <a:defRPr>
                              <a:solidFill>
                                <a:schemeClr val="tx1"/>
                              </a:solidFill>
                            </a:defRPr>
                          </a:pPr>
                          <a:r>
                            <a:rPr sz="1400"/>
                            <a:t>0.9896</a:t>
                          </a:r>
                          <a:endParaRPr sz="1400">
                            <a:latin typeface="Cambria Math"/>
                          </a:endParaRPr>
                        </a:p>
                      </a:txBody>
                      <a:tcPr/>
                    </a:tc>
                    <a:tc>
                      <a:txBody>
                        <a:bodyPr/>
                        <a:lstStyle/>
                        <a:p>
                          <a:pPr algn="ctr">
                            <a:defRPr>
                              <a:solidFill>
                                <a:schemeClr val="tx1"/>
                              </a:solidFill>
                            </a:defRPr>
                          </a:pPr>
                          <a:r>
                            <a:rPr sz="1400" dirty="0"/>
                            <a:t>0.9898</a:t>
                          </a:r>
                          <a:endParaRPr sz="1400" dirty="0">
                            <a:latin typeface="Cambria Math"/>
                          </a:endParaRPr>
                        </a:p>
                      </a:txBody>
                      <a:tcPr/>
                    </a:tc>
                    <a:tc>
                      <a:txBody>
                        <a:bodyPr/>
                        <a:lstStyle/>
                        <a:p>
                          <a:pPr algn="ctr">
                            <a:defRPr>
                              <a:solidFill>
                                <a:schemeClr val="tx1"/>
                              </a:solidFill>
                            </a:defRPr>
                          </a:pPr>
                          <a:r>
                            <a:rPr sz="1400"/>
                            <a:t>0.9901</a:t>
                          </a:r>
                          <a:endParaRPr sz="1400">
                            <a:latin typeface="Cambria Math"/>
                          </a:endParaRPr>
                        </a:p>
                      </a:txBody>
                      <a:tcPr/>
                    </a:tc>
                    <a:tc>
                      <a:txBody>
                        <a:bodyPr/>
                        <a:lstStyle/>
                        <a:p>
                          <a:pPr algn="ctr">
                            <a:defRPr sz="1400">
                              <a:solidFill>
                                <a:schemeClr val="tx1"/>
                              </a:solidFill>
                            </a:defRPr>
                          </a:pPr>
                          <a:r>
                            <a:rPr sz="1400">
                              <a:highlight>
                                <a:srgbClr val="FFFF00"/>
                              </a:highlight>
                            </a:rPr>
                            <a:t>0.9904</a:t>
                          </a:r>
                          <a:endParaRPr sz="1400">
                            <a:highlight>
                              <a:srgbClr val="FFFF00"/>
                            </a:highlight>
                            <a:latin typeface="Cambria Math"/>
                          </a:endParaRPr>
                        </a:p>
                      </a:txBody>
                      <a:tcPr/>
                    </a:tc>
                    <a:extLst>
                      <a:ext uri="{0D108BD9-81ED-4DB2-BD59-A6C34878D82A}">
                        <a16:rowId xmlns:a16="http://schemas.microsoft.com/office/drawing/2014/main" val="10004"/>
                      </a:ext>
                    </a:extLst>
                  </a:tr>
                  <a:tr h="370840">
                    <a:tc>
                      <a:txBody>
                        <a:bodyPr/>
                        <a:lstStyle/>
                        <a:p>
                          <a:pPr algn="ctr">
                            <a:defRPr b="1">
                              <a:solidFill>
                                <a:schemeClr val="tx1"/>
                              </a:solidFill>
                            </a:defRPr>
                          </a:pPr>
                          <a:r>
                            <a:rPr sz="1400"/>
                            <a:t>2.4</a:t>
                          </a:r>
                          <a:endParaRPr sz="1400">
                            <a:latin typeface="Cambria Math"/>
                          </a:endParaRPr>
                        </a:p>
                      </a:txBody>
                      <a:tcPr/>
                    </a:tc>
                    <a:tc>
                      <a:txBody>
                        <a:bodyPr/>
                        <a:lstStyle/>
                        <a:p>
                          <a:pPr algn="ctr">
                            <a:defRPr>
                              <a:solidFill>
                                <a:schemeClr val="tx1"/>
                              </a:solidFill>
                            </a:defRPr>
                          </a:pPr>
                          <a:r>
                            <a:rPr sz="1400"/>
                            <a:t>0.9918</a:t>
                          </a:r>
                          <a:endParaRPr sz="1400">
                            <a:latin typeface="Cambria Math"/>
                          </a:endParaRPr>
                        </a:p>
                      </a:txBody>
                      <a:tcPr/>
                    </a:tc>
                    <a:tc>
                      <a:txBody>
                        <a:bodyPr/>
                        <a:lstStyle/>
                        <a:p>
                          <a:pPr algn="ctr">
                            <a:defRPr>
                              <a:solidFill>
                                <a:schemeClr val="tx1"/>
                              </a:solidFill>
                            </a:defRPr>
                          </a:pPr>
                          <a:r>
                            <a:rPr sz="1400"/>
                            <a:t>0.9920</a:t>
                          </a:r>
                          <a:endParaRPr sz="1400">
                            <a:latin typeface="Cambria Math"/>
                          </a:endParaRPr>
                        </a:p>
                      </a:txBody>
                      <a:tcPr/>
                    </a:tc>
                    <a:tc>
                      <a:txBody>
                        <a:bodyPr/>
                        <a:lstStyle/>
                        <a:p>
                          <a:pPr algn="ctr">
                            <a:defRPr>
                              <a:solidFill>
                                <a:schemeClr val="tx1"/>
                              </a:solidFill>
                            </a:defRPr>
                          </a:pPr>
                          <a:r>
                            <a:rPr sz="1400"/>
                            <a:t>0.9922</a:t>
                          </a:r>
                          <a:endParaRPr sz="1400">
                            <a:latin typeface="Cambria Math"/>
                          </a:endParaRPr>
                        </a:p>
                      </a:txBody>
                      <a:tcPr/>
                    </a:tc>
                    <a:tc>
                      <a:txBody>
                        <a:bodyPr/>
                        <a:lstStyle/>
                        <a:p>
                          <a:pPr algn="ctr">
                            <a:defRPr>
                              <a:solidFill>
                                <a:schemeClr val="tx1"/>
                              </a:solidFill>
                            </a:defRPr>
                          </a:pPr>
                          <a:r>
                            <a:rPr sz="1400" dirty="0"/>
                            <a:t>0.9925</a:t>
                          </a:r>
                          <a:endParaRPr sz="1400" dirty="0">
                            <a:latin typeface="Cambria Math"/>
                          </a:endParaRPr>
                        </a:p>
                      </a:txBody>
                      <a:tcPr/>
                    </a:tc>
                    <a:tc>
                      <a:txBody>
                        <a:bodyPr/>
                        <a:lstStyle/>
                        <a:p>
                          <a:pPr algn="ctr">
                            <a:defRPr>
                              <a:solidFill>
                                <a:schemeClr val="tx1"/>
                              </a:solidFill>
                            </a:defRPr>
                          </a:pPr>
                          <a:r>
                            <a:rPr sz="1400"/>
                            <a:t>0.9927</a:t>
                          </a:r>
                          <a:endParaRPr sz="1400">
                            <a:latin typeface="Cambria Math"/>
                          </a:endParaRPr>
                        </a:p>
                      </a:txBody>
                      <a:tcPr/>
                    </a:tc>
                    <a:extLst>
                      <a:ext uri="{0D108BD9-81ED-4DB2-BD59-A6C34878D82A}">
                        <a16:rowId xmlns:a16="http://schemas.microsoft.com/office/drawing/2014/main" val="10005"/>
                      </a:ext>
                    </a:extLst>
                  </a:tr>
                  <a:tr h="370840">
                    <a:tc>
                      <a:txBody>
                        <a:bodyPr/>
                        <a:lstStyle/>
                        <a:p>
                          <a:pPr algn="ctr">
                            <a:defRPr b="1">
                              <a:solidFill>
                                <a:schemeClr val="tx1"/>
                              </a:solidFill>
                            </a:defRPr>
                          </a:pPr>
                          <a:r>
                            <a:rPr sz="1400"/>
                            <a:t>2.5</a:t>
                          </a:r>
                          <a:endParaRPr sz="1400">
                            <a:latin typeface="Cambria Math"/>
                          </a:endParaRPr>
                        </a:p>
                      </a:txBody>
                      <a:tcPr/>
                    </a:tc>
                    <a:tc>
                      <a:txBody>
                        <a:bodyPr/>
                        <a:lstStyle/>
                        <a:p>
                          <a:pPr algn="ctr">
                            <a:defRPr>
                              <a:solidFill>
                                <a:schemeClr val="tx1"/>
                              </a:solidFill>
                            </a:defRPr>
                          </a:pPr>
                          <a:r>
                            <a:rPr sz="1400" dirty="0"/>
                            <a:t>0.9938</a:t>
                          </a:r>
                          <a:endParaRPr sz="1400" dirty="0">
                            <a:latin typeface="Cambria Math"/>
                          </a:endParaRPr>
                        </a:p>
                      </a:txBody>
                      <a:tcPr/>
                    </a:tc>
                    <a:tc>
                      <a:txBody>
                        <a:bodyPr/>
                        <a:lstStyle/>
                        <a:p>
                          <a:pPr algn="ctr">
                            <a:defRPr>
                              <a:solidFill>
                                <a:schemeClr val="tx1"/>
                              </a:solidFill>
                            </a:defRPr>
                          </a:pPr>
                          <a:r>
                            <a:rPr sz="1400"/>
                            <a:t>0.9940</a:t>
                          </a:r>
                          <a:endParaRPr sz="1400">
                            <a:latin typeface="Cambria Math"/>
                          </a:endParaRPr>
                        </a:p>
                      </a:txBody>
                      <a:tcPr/>
                    </a:tc>
                    <a:tc>
                      <a:txBody>
                        <a:bodyPr/>
                        <a:lstStyle/>
                        <a:p>
                          <a:pPr algn="ctr">
                            <a:defRPr>
                              <a:solidFill>
                                <a:schemeClr val="tx1"/>
                              </a:solidFill>
                            </a:defRPr>
                          </a:pPr>
                          <a:r>
                            <a:rPr sz="1400"/>
                            <a:t>0.9941</a:t>
                          </a:r>
                          <a:endParaRPr sz="1400">
                            <a:latin typeface="Cambria Math"/>
                          </a:endParaRPr>
                        </a:p>
                      </a:txBody>
                      <a:tcPr/>
                    </a:tc>
                    <a:tc>
                      <a:txBody>
                        <a:bodyPr/>
                        <a:lstStyle/>
                        <a:p>
                          <a:pPr algn="ctr">
                            <a:defRPr>
                              <a:solidFill>
                                <a:schemeClr val="tx1"/>
                              </a:solidFill>
                            </a:defRPr>
                          </a:pPr>
                          <a:r>
                            <a:rPr sz="1400"/>
                            <a:t>0.9943</a:t>
                          </a:r>
                          <a:endParaRPr sz="1400">
                            <a:latin typeface="Cambria Math"/>
                          </a:endParaRPr>
                        </a:p>
                      </a:txBody>
                      <a:tcPr/>
                    </a:tc>
                    <a:tc>
                      <a:txBody>
                        <a:bodyPr/>
                        <a:lstStyle/>
                        <a:p>
                          <a:pPr algn="ctr">
                            <a:defRPr>
                              <a:solidFill>
                                <a:schemeClr val="tx1"/>
                              </a:solidFill>
                            </a:defRPr>
                          </a:pPr>
                          <a:r>
                            <a:rPr sz="1400" dirty="0"/>
                            <a:t>0.9945</a:t>
                          </a:r>
                          <a:endParaRPr sz="1400" dirty="0">
                            <a:latin typeface="Cambria Math"/>
                          </a:endParaRPr>
                        </a:p>
                      </a:txBody>
                      <a:tcPr/>
                    </a:tc>
                    <a:extLst>
                      <a:ext uri="{0D108BD9-81ED-4DB2-BD59-A6C34878D82A}">
                        <a16:rowId xmlns:a16="http://schemas.microsoft.com/office/drawing/2014/main" val="10006"/>
                      </a:ext>
                    </a:extLst>
                  </a:tr>
                </a:tbl>
              </a:graphicData>
            </a:graphic>
          </p:graphicFrame>
        </mc:Choice>
        <mc:Fallback xmlns="">
          <p:graphicFrame>
            <p:nvGraphicFramePr>
              <p:cNvPr id="3" name="Table Placeholder 2" descr="This table shows cumulative probabilities for z scores in a standard normal distribution. It contains 7 rows and 6 columns with headers. The rows represent z scores ranging from 2.0 to 2.5 in increments of 0.1, listed in the leftmost column. The columns represent the hundredths place of the z scores, ranging from 0.00 to 0.04 in increments of 0.01, listed in the topmost row.&#10;Each cell contains the cumulative probability for the corresponding z score. &#10;For z equals 2.0, probabilities are 0.9772, 0.9778, 0.9783, 0.9788, 0.9793.&#10;For z equals 2.1, probabilities are 0.9821, 0.9826, 0.9830, 0.9834, 0.9838.&#10;For z equals 2.2, probabilities are 0.9861, 0.9864, 0.9868, 0.9871, 0.9875.&#10;For z equals 2.3, probabilities are 0.9893, 0.9896, 0.9898, 0.9901, 0.9904 is highlighted,&#10;For z equals 2.4, probabilities are 0.9918, 0.9920, 0.9922, 0.9925, 0.9927.&#10;For z equals 2.5, probabilities are 0.9938, 0.9940, 0.9941, 0.9943, 0.9945.&#10;The highlighted cell shows a probability of 0.9904 for z equals 2.34 which is fifth row z equals 2.3 plus sixth column 0.04.&#10;The table summarizes probabilities for positive z scores."/>
              <p:cNvGraphicFramePr>
                <a:graphicFrameLocks noGrp="1"/>
              </p:cNvGraphicFramePr>
              <p:nvPr>
                <p:ph type="tbl" sz="quarter" idx="10"/>
                <p:extLst>
                  <p:ext uri="{D42A27DB-BD31-4B8C-83A1-F6EECF244321}">
                    <p14:modId xmlns:p14="http://schemas.microsoft.com/office/powerpoint/2010/main" val="1039786467"/>
                  </p:ext>
                </p:extLst>
              </p:nvPr>
            </p:nvGraphicFramePr>
            <p:xfrm>
              <a:off x="457200" y="2131060"/>
              <a:ext cx="8229600" cy="2595880"/>
            </p:xfrm>
            <a:graphic>
              <a:graphicData uri="http://schemas.openxmlformats.org/drawingml/2006/table">
                <a:tbl>
                  <a:tblPr firstRow="1" bandRow="1">
                    <a:tableStyleId>{5940675A-B579-460E-94D1-54222C63F5DA}</a:tableStyleId>
                  </a:tblPr>
                  <a:tblGrid>
                    <a:gridCol w="1371600">
                      <a:extLst>
                        <a:ext uri="{9D8B030D-6E8A-4147-A177-3AD203B41FA5}">
                          <a16:colId xmlns:a16="http://schemas.microsoft.com/office/drawing/2014/main" val="20000"/>
                        </a:ext>
                      </a:extLst>
                    </a:gridCol>
                    <a:gridCol w="1371600">
                      <a:extLst>
                        <a:ext uri="{9D8B030D-6E8A-4147-A177-3AD203B41FA5}">
                          <a16:colId xmlns:a16="http://schemas.microsoft.com/office/drawing/2014/main" val="20001"/>
                        </a:ext>
                      </a:extLst>
                    </a:gridCol>
                    <a:gridCol w="1371600">
                      <a:extLst>
                        <a:ext uri="{9D8B030D-6E8A-4147-A177-3AD203B41FA5}">
                          <a16:colId xmlns:a16="http://schemas.microsoft.com/office/drawing/2014/main" val="20002"/>
                        </a:ext>
                      </a:extLst>
                    </a:gridCol>
                    <a:gridCol w="1371600">
                      <a:extLst>
                        <a:ext uri="{9D8B030D-6E8A-4147-A177-3AD203B41FA5}">
                          <a16:colId xmlns:a16="http://schemas.microsoft.com/office/drawing/2014/main" val="20003"/>
                        </a:ext>
                      </a:extLst>
                    </a:gridCol>
                    <a:gridCol w="1371600">
                      <a:extLst>
                        <a:ext uri="{9D8B030D-6E8A-4147-A177-3AD203B41FA5}">
                          <a16:colId xmlns:a16="http://schemas.microsoft.com/office/drawing/2014/main" val="20004"/>
                        </a:ext>
                      </a:extLst>
                    </a:gridCol>
                    <a:gridCol w="1371600">
                      <a:extLst>
                        <a:ext uri="{9D8B030D-6E8A-4147-A177-3AD203B41FA5}">
                          <a16:colId xmlns:a16="http://schemas.microsoft.com/office/drawing/2014/main" val="20005"/>
                        </a:ext>
                      </a:extLst>
                    </a:gridCol>
                  </a:tblGrid>
                  <a:tr h="370840">
                    <a:tc>
                      <a:txBody>
                        <a:bodyPr/>
                        <a:lstStyle/>
                        <a:p>
                          <a:endParaRPr lang="en-US"/>
                        </a:p>
                      </a:txBody>
                      <a:tcPr>
                        <a:blipFill>
                          <a:blip r:embed="rId2"/>
                          <a:stretch>
                            <a:fillRect l="-889" t="-1639" r="-501333" b="-603279"/>
                          </a:stretch>
                        </a:blipFill>
                      </a:tcPr>
                    </a:tc>
                    <a:tc>
                      <a:txBody>
                        <a:bodyPr/>
                        <a:lstStyle/>
                        <a:p>
                          <a:pPr algn="ctr">
                            <a:defRPr b="1">
                              <a:solidFill>
                                <a:schemeClr val="tx1"/>
                              </a:solidFill>
                            </a:defRPr>
                          </a:pPr>
                          <a:r>
                            <a:rPr sz="1400"/>
                            <a:t>0.00</a:t>
                          </a:r>
                          <a:endParaRPr sz="1400">
                            <a:latin typeface="Cambria Math"/>
                          </a:endParaRPr>
                        </a:p>
                      </a:txBody>
                      <a:tcPr/>
                    </a:tc>
                    <a:tc>
                      <a:txBody>
                        <a:bodyPr/>
                        <a:lstStyle/>
                        <a:p>
                          <a:pPr algn="ctr">
                            <a:defRPr b="1">
                              <a:solidFill>
                                <a:schemeClr val="tx1"/>
                              </a:solidFill>
                            </a:defRPr>
                          </a:pPr>
                          <a:r>
                            <a:rPr sz="1400"/>
                            <a:t>0.01</a:t>
                          </a:r>
                          <a:endParaRPr sz="1400">
                            <a:latin typeface="Cambria Math"/>
                          </a:endParaRPr>
                        </a:p>
                      </a:txBody>
                      <a:tcPr/>
                    </a:tc>
                    <a:tc>
                      <a:txBody>
                        <a:bodyPr/>
                        <a:lstStyle/>
                        <a:p>
                          <a:pPr algn="ctr">
                            <a:defRPr b="1">
                              <a:solidFill>
                                <a:schemeClr val="tx1"/>
                              </a:solidFill>
                            </a:defRPr>
                          </a:pPr>
                          <a:r>
                            <a:rPr sz="1400"/>
                            <a:t>0.02</a:t>
                          </a:r>
                          <a:endParaRPr sz="1400">
                            <a:latin typeface="Cambria Math"/>
                          </a:endParaRPr>
                        </a:p>
                      </a:txBody>
                      <a:tcPr/>
                    </a:tc>
                    <a:tc>
                      <a:txBody>
                        <a:bodyPr/>
                        <a:lstStyle/>
                        <a:p>
                          <a:pPr algn="ctr">
                            <a:defRPr b="1">
                              <a:solidFill>
                                <a:schemeClr val="tx1"/>
                              </a:solidFill>
                            </a:defRPr>
                          </a:pPr>
                          <a:r>
                            <a:rPr sz="1400"/>
                            <a:t>0.03</a:t>
                          </a:r>
                          <a:endParaRPr sz="1400">
                            <a:latin typeface="Cambria Math"/>
                          </a:endParaRPr>
                        </a:p>
                      </a:txBody>
                      <a:tcPr/>
                    </a:tc>
                    <a:tc>
                      <a:txBody>
                        <a:bodyPr/>
                        <a:lstStyle/>
                        <a:p>
                          <a:pPr algn="ctr">
                            <a:defRPr b="1">
                              <a:solidFill>
                                <a:schemeClr val="tx1"/>
                              </a:solidFill>
                            </a:defRPr>
                          </a:pPr>
                          <a:r>
                            <a:rPr sz="1400"/>
                            <a:t>0.04</a:t>
                          </a:r>
                          <a:endParaRPr sz="1400">
                            <a:latin typeface="Cambria Math"/>
                          </a:endParaRPr>
                        </a:p>
                      </a:txBody>
                      <a:tcPr/>
                    </a:tc>
                    <a:extLst>
                      <a:ext uri="{0D108BD9-81ED-4DB2-BD59-A6C34878D82A}">
                        <a16:rowId xmlns:a16="http://schemas.microsoft.com/office/drawing/2014/main" val="10000"/>
                      </a:ext>
                    </a:extLst>
                  </a:tr>
                  <a:tr h="370840">
                    <a:tc>
                      <a:txBody>
                        <a:bodyPr/>
                        <a:lstStyle/>
                        <a:p>
                          <a:pPr algn="ctr">
                            <a:defRPr b="1">
                              <a:solidFill>
                                <a:schemeClr val="tx1"/>
                              </a:solidFill>
                            </a:defRPr>
                          </a:pPr>
                          <a:r>
                            <a:rPr sz="1400"/>
                            <a:t>2.0</a:t>
                          </a:r>
                          <a:endParaRPr sz="1400">
                            <a:latin typeface="Cambria Math"/>
                          </a:endParaRPr>
                        </a:p>
                      </a:txBody>
                      <a:tcPr/>
                    </a:tc>
                    <a:tc>
                      <a:txBody>
                        <a:bodyPr/>
                        <a:lstStyle/>
                        <a:p>
                          <a:pPr algn="ctr">
                            <a:defRPr>
                              <a:solidFill>
                                <a:schemeClr val="tx1"/>
                              </a:solidFill>
                            </a:defRPr>
                          </a:pPr>
                          <a:r>
                            <a:rPr sz="1400"/>
                            <a:t>0.9772</a:t>
                          </a:r>
                          <a:endParaRPr sz="1400">
                            <a:latin typeface="Cambria Math"/>
                          </a:endParaRPr>
                        </a:p>
                      </a:txBody>
                      <a:tcPr/>
                    </a:tc>
                    <a:tc>
                      <a:txBody>
                        <a:bodyPr/>
                        <a:lstStyle/>
                        <a:p>
                          <a:pPr algn="ctr">
                            <a:defRPr>
                              <a:solidFill>
                                <a:schemeClr val="tx1"/>
                              </a:solidFill>
                            </a:defRPr>
                          </a:pPr>
                          <a:r>
                            <a:rPr sz="1400" dirty="0"/>
                            <a:t>0.9778</a:t>
                          </a:r>
                          <a:endParaRPr sz="1400" dirty="0">
                            <a:latin typeface="Cambria Math"/>
                          </a:endParaRPr>
                        </a:p>
                      </a:txBody>
                      <a:tcPr/>
                    </a:tc>
                    <a:tc>
                      <a:txBody>
                        <a:bodyPr/>
                        <a:lstStyle/>
                        <a:p>
                          <a:pPr algn="ctr">
                            <a:defRPr>
                              <a:solidFill>
                                <a:schemeClr val="tx1"/>
                              </a:solidFill>
                            </a:defRPr>
                          </a:pPr>
                          <a:r>
                            <a:rPr sz="1400"/>
                            <a:t>0.9783</a:t>
                          </a:r>
                          <a:endParaRPr sz="1400">
                            <a:latin typeface="Cambria Math"/>
                          </a:endParaRPr>
                        </a:p>
                      </a:txBody>
                      <a:tcPr/>
                    </a:tc>
                    <a:tc>
                      <a:txBody>
                        <a:bodyPr/>
                        <a:lstStyle/>
                        <a:p>
                          <a:pPr algn="ctr">
                            <a:defRPr>
                              <a:solidFill>
                                <a:schemeClr val="tx1"/>
                              </a:solidFill>
                            </a:defRPr>
                          </a:pPr>
                          <a:r>
                            <a:rPr sz="1400"/>
                            <a:t>0.9788</a:t>
                          </a:r>
                          <a:endParaRPr sz="1400">
                            <a:latin typeface="Cambria Math"/>
                          </a:endParaRPr>
                        </a:p>
                      </a:txBody>
                      <a:tcPr/>
                    </a:tc>
                    <a:tc>
                      <a:txBody>
                        <a:bodyPr/>
                        <a:lstStyle/>
                        <a:p>
                          <a:pPr algn="ctr">
                            <a:defRPr>
                              <a:solidFill>
                                <a:schemeClr val="tx1"/>
                              </a:solidFill>
                            </a:defRPr>
                          </a:pPr>
                          <a:r>
                            <a:rPr sz="1400"/>
                            <a:t>0.9793</a:t>
                          </a:r>
                          <a:endParaRPr sz="1400">
                            <a:latin typeface="Cambria Math"/>
                          </a:endParaRPr>
                        </a:p>
                      </a:txBody>
                      <a:tcPr/>
                    </a:tc>
                    <a:extLst>
                      <a:ext uri="{0D108BD9-81ED-4DB2-BD59-A6C34878D82A}">
                        <a16:rowId xmlns:a16="http://schemas.microsoft.com/office/drawing/2014/main" val="10001"/>
                      </a:ext>
                    </a:extLst>
                  </a:tr>
                  <a:tr h="370840">
                    <a:tc>
                      <a:txBody>
                        <a:bodyPr/>
                        <a:lstStyle/>
                        <a:p>
                          <a:pPr algn="ctr">
                            <a:defRPr b="1">
                              <a:solidFill>
                                <a:schemeClr val="tx1"/>
                              </a:solidFill>
                            </a:defRPr>
                          </a:pPr>
                          <a:r>
                            <a:rPr sz="1400"/>
                            <a:t>2.1</a:t>
                          </a:r>
                          <a:endParaRPr sz="1400">
                            <a:latin typeface="Cambria Math"/>
                          </a:endParaRPr>
                        </a:p>
                      </a:txBody>
                      <a:tcPr/>
                    </a:tc>
                    <a:tc>
                      <a:txBody>
                        <a:bodyPr/>
                        <a:lstStyle/>
                        <a:p>
                          <a:pPr algn="ctr">
                            <a:defRPr>
                              <a:solidFill>
                                <a:schemeClr val="tx1"/>
                              </a:solidFill>
                            </a:defRPr>
                          </a:pPr>
                          <a:r>
                            <a:rPr sz="1400"/>
                            <a:t>0.9821</a:t>
                          </a:r>
                          <a:endParaRPr sz="1400">
                            <a:latin typeface="Cambria Math"/>
                          </a:endParaRPr>
                        </a:p>
                      </a:txBody>
                      <a:tcPr/>
                    </a:tc>
                    <a:tc>
                      <a:txBody>
                        <a:bodyPr/>
                        <a:lstStyle/>
                        <a:p>
                          <a:pPr algn="ctr">
                            <a:defRPr>
                              <a:solidFill>
                                <a:schemeClr val="tx1"/>
                              </a:solidFill>
                            </a:defRPr>
                          </a:pPr>
                          <a:r>
                            <a:rPr sz="1400" dirty="0"/>
                            <a:t>0.9826</a:t>
                          </a:r>
                          <a:endParaRPr sz="1400" dirty="0">
                            <a:latin typeface="Cambria Math"/>
                          </a:endParaRPr>
                        </a:p>
                      </a:txBody>
                      <a:tcPr/>
                    </a:tc>
                    <a:tc>
                      <a:txBody>
                        <a:bodyPr/>
                        <a:lstStyle/>
                        <a:p>
                          <a:pPr algn="ctr">
                            <a:defRPr>
                              <a:solidFill>
                                <a:schemeClr val="tx1"/>
                              </a:solidFill>
                            </a:defRPr>
                          </a:pPr>
                          <a:r>
                            <a:rPr sz="1400" dirty="0"/>
                            <a:t>0.9830</a:t>
                          </a:r>
                          <a:endParaRPr sz="1400" dirty="0">
                            <a:latin typeface="Cambria Math"/>
                          </a:endParaRPr>
                        </a:p>
                      </a:txBody>
                      <a:tcPr/>
                    </a:tc>
                    <a:tc>
                      <a:txBody>
                        <a:bodyPr/>
                        <a:lstStyle/>
                        <a:p>
                          <a:pPr algn="ctr">
                            <a:defRPr>
                              <a:solidFill>
                                <a:schemeClr val="tx1"/>
                              </a:solidFill>
                            </a:defRPr>
                          </a:pPr>
                          <a:r>
                            <a:rPr sz="1400" dirty="0"/>
                            <a:t>0.9834</a:t>
                          </a:r>
                          <a:endParaRPr sz="1400" dirty="0">
                            <a:latin typeface="Cambria Math"/>
                          </a:endParaRPr>
                        </a:p>
                      </a:txBody>
                      <a:tcPr/>
                    </a:tc>
                    <a:tc>
                      <a:txBody>
                        <a:bodyPr/>
                        <a:lstStyle/>
                        <a:p>
                          <a:pPr algn="ctr">
                            <a:defRPr>
                              <a:solidFill>
                                <a:schemeClr val="tx1"/>
                              </a:solidFill>
                            </a:defRPr>
                          </a:pPr>
                          <a:r>
                            <a:rPr sz="1400"/>
                            <a:t>0.9838</a:t>
                          </a:r>
                          <a:endParaRPr sz="1400">
                            <a:latin typeface="Cambria Math"/>
                          </a:endParaRPr>
                        </a:p>
                      </a:txBody>
                      <a:tcPr/>
                    </a:tc>
                    <a:extLst>
                      <a:ext uri="{0D108BD9-81ED-4DB2-BD59-A6C34878D82A}">
                        <a16:rowId xmlns:a16="http://schemas.microsoft.com/office/drawing/2014/main" val="10002"/>
                      </a:ext>
                    </a:extLst>
                  </a:tr>
                  <a:tr h="370840">
                    <a:tc>
                      <a:txBody>
                        <a:bodyPr/>
                        <a:lstStyle/>
                        <a:p>
                          <a:pPr algn="ctr">
                            <a:defRPr b="1">
                              <a:solidFill>
                                <a:schemeClr val="tx1"/>
                              </a:solidFill>
                            </a:defRPr>
                          </a:pPr>
                          <a:r>
                            <a:rPr sz="1400"/>
                            <a:t>2.2</a:t>
                          </a:r>
                          <a:endParaRPr sz="1400">
                            <a:latin typeface="Cambria Math"/>
                          </a:endParaRPr>
                        </a:p>
                      </a:txBody>
                      <a:tcPr/>
                    </a:tc>
                    <a:tc>
                      <a:txBody>
                        <a:bodyPr/>
                        <a:lstStyle/>
                        <a:p>
                          <a:pPr algn="ctr">
                            <a:defRPr>
                              <a:solidFill>
                                <a:schemeClr val="tx1"/>
                              </a:solidFill>
                            </a:defRPr>
                          </a:pPr>
                          <a:r>
                            <a:rPr sz="1400"/>
                            <a:t>0.9861</a:t>
                          </a:r>
                          <a:endParaRPr sz="1400">
                            <a:latin typeface="Cambria Math"/>
                          </a:endParaRPr>
                        </a:p>
                      </a:txBody>
                      <a:tcPr/>
                    </a:tc>
                    <a:tc>
                      <a:txBody>
                        <a:bodyPr/>
                        <a:lstStyle/>
                        <a:p>
                          <a:pPr algn="ctr">
                            <a:defRPr>
                              <a:solidFill>
                                <a:schemeClr val="tx1"/>
                              </a:solidFill>
                            </a:defRPr>
                          </a:pPr>
                          <a:r>
                            <a:rPr sz="1400"/>
                            <a:t>0.9864</a:t>
                          </a:r>
                          <a:endParaRPr sz="1400">
                            <a:latin typeface="Cambria Math"/>
                          </a:endParaRPr>
                        </a:p>
                      </a:txBody>
                      <a:tcPr/>
                    </a:tc>
                    <a:tc>
                      <a:txBody>
                        <a:bodyPr/>
                        <a:lstStyle/>
                        <a:p>
                          <a:pPr algn="ctr">
                            <a:defRPr>
                              <a:solidFill>
                                <a:schemeClr val="tx1"/>
                              </a:solidFill>
                            </a:defRPr>
                          </a:pPr>
                          <a:r>
                            <a:rPr sz="1400"/>
                            <a:t>0.9868</a:t>
                          </a:r>
                          <a:endParaRPr sz="1400">
                            <a:latin typeface="Cambria Math"/>
                          </a:endParaRPr>
                        </a:p>
                      </a:txBody>
                      <a:tcPr/>
                    </a:tc>
                    <a:tc>
                      <a:txBody>
                        <a:bodyPr/>
                        <a:lstStyle/>
                        <a:p>
                          <a:pPr algn="ctr">
                            <a:defRPr>
                              <a:solidFill>
                                <a:schemeClr val="tx1"/>
                              </a:solidFill>
                            </a:defRPr>
                          </a:pPr>
                          <a:r>
                            <a:rPr sz="1400"/>
                            <a:t>0.9871</a:t>
                          </a:r>
                          <a:endParaRPr sz="1400">
                            <a:latin typeface="Cambria Math"/>
                          </a:endParaRPr>
                        </a:p>
                      </a:txBody>
                      <a:tcPr/>
                    </a:tc>
                    <a:tc>
                      <a:txBody>
                        <a:bodyPr/>
                        <a:lstStyle/>
                        <a:p>
                          <a:pPr algn="ctr">
                            <a:defRPr>
                              <a:solidFill>
                                <a:schemeClr val="tx1"/>
                              </a:solidFill>
                            </a:defRPr>
                          </a:pPr>
                          <a:r>
                            <a:rPr sz="1400"/>
                            <a:t>0.9875</a:t>
                          </a:r>
                          <a:endParaRPr sz="1400">
                            <a:latin typeface="Cambria Math"/>
                          </a:endParaRPr>
                        </a:p>
                      </a:txBody>
                      <a:tcPr/>
                    </a:tc>
                    <a:extLst>
                      <a:ext uri="{0D108BD9-81ED-4DB2-BD59-A6C34878D82A}">
                        <a16:rowId xmlns:a16="http://schemas.microsoft.com/office/drawing/2014/main" val="10003"/>
                      </a:ext>
                    </a:extLst>
                  </a:tr>
                  <a:tr h="370840">
                    <a:tc>
                      <a:txBody>
                        <a:bodyPr/>
                        <a:lstStyle/>
                        <a:p>
                          <a:pPr algn="ctr">
                            <a:defRPr b="1">
                              <a:solidFill>
                                <a:schemeClr val="tx1"/>
                              </a:solidFill>
                            </a:defRPr>
                          </a:pPr>
                          <a:r>
                            <a:rPr sz="1400"/>
                            <a:t>2.3</a:t>
                          </a:r>
                          <a:endParaRPr sz="1400">
                            <a:latin typeface="Cambria Math"/>
                          </a:endParaRPr>
                        </a:p>
                      </a:txBody>
                      <a:tcPr/>
                    </a:tc>
                    <a:tc>
                      <a:txBody>
                        <a:bodyPr/>
                        <a:lstStyle/>
                        <a:p>
                          <a:pPr algn="ctr">
                            <a:defRPr>
                              <a:solidFill>
                                <a:schemeClr val="tx1"/>
                              </a:solidFill>
                            </a:defRPr>
                          </a:pPr>
                          <a:r>
                            <a:rPr sz="1400"/>
                            <a:t>0.9893</a:t>
                          </a:r>
                          <a:endParaRPr sz="1400">
                            <a:latin typeface="Cambria Math"/>
                          </a:endParaRPr>
                        </a:p>
                      </a:txBody>
                      <a:tcPr/>
                    </a:tc>
                    <a:tc>
                      <a:txBody>
                        <a:bodyPr/>
                        <a:lstStyle/>
                        <a:p>
                          <a:pPr algn="ctr">
                            <a:defRPr>
                              <a:solidFill>
                                <a:schemeClr val="tx1"/>
                              </a:solidFill>
                            </a:defRPr>
                          </a:pPr>
                          <a:r>
                            <a:rPr sz="1400"/>
                            <a:t>0.9896</a:t>
                          </a:r>
                          <a:endParaRPr sz="1400">
                            <a:latin typeface="Cambria Math"/>
                          </a:endParaRPr>
                        </a:p>
                      </a:txBody>
                      <a:tcPr/>
                    </a:tc>
                    <a:tc>
                      <a:txBody>
                        <a:bodyPr/>
                        <a:lstStyle/>
                        <a:p>
                          <a:pPr algn="ctr">
                            <a:defRPr>
                              <a:solidFill>
                                <a:schemeClr val="tx1"/>
                              </a:solidFill>
                            </a:defRPr>
                          </a:pPr>
                          <a:r>
                            <a:rPr sz="1400" dirty="0"/>
                            <a:t>0.9898</a:t>
                          </a:r>
                          <a:endParaRPr sz="1400" dirty="0">
                            <a:latin typeface="Cambria Math"/>
                          </a:endParaRPr>
                        </a:p>
                      </a:txBody>
                      <a:tcPr/>
                    </a:tc>
                    <a:tc>
                      <a:txBody>
                        <a:bodyPr/>
                        <a:lstStyle/>
                        <a:p>
                          <a:pPr algn="ctr">
                            <a:defRPr>
                              <a:solidFill>
                                <a:schemeClr val="tx1"/>
                              </a:solidFill>
                            </a:defRPr>
                          </a:pPr>
                          <a:r>
                            <a:rPr sz="1400"/>
                            <a:t>0.9901</a:t>
                          </a:r>
                          <a:endParaRPr sz="1400">
                            <a:latin typeface="Cambria Math"/>
                          </a:endParaRPr>
                        </a:p>
                      </a:txBody>
                      <a:tcPr/>
                    </a:tc>
                    <a:tc>
                      <a:txBody>
                        <a:bodyPr/>
                        <a:lstStyle/>
                        <a:p>
                          <a:pPr algn="ctr">
                            <a:defRPr sz="1400">
                              <a:solidFill>
                                <a:schemeClr val="tx1"/>
                              </a:solidFill>
                            </a:defRPr>
                          </a:pPr>
                          <a:r>
                            <a:rPr sz="1400">
                              <a:highlight>
                                <a:srgbClr val="FFFF00"/>
                              </a:highlight>
                            </a:rPr>
                            <a:t>0.9904</a:t>
                          </a:r>
                          <a:endParaRPr sz="1400">
                            <a:highlight>
                              <a:srgbClr val="FFFF00"/>
                            </a:highlight>
                            <a:latin typeface="Cambria Math"/>
                          </a:endParaRPr>
                        </a:p>
                      </a:txBody>
                      <a:tcPr/>
                    </a:tc>
                    <a:extLst>
                      <a:ext uri="{0D108BD9-81ED-4DB2-BD59-A6C34878D82A}">
                        <a16:rowId xmlns:a16="http://schemas.microsoft.com/office/drawing/2014/main" val="10004"/>
                      </a:ext>
                    </a:extLst>
                  </a:tr>
                  <a:tr h="370840">
                    <a:tc>
                      <a:txBody>
                        <a:bodyPr/>
                        <a:lstStyle/>
                        <a:p>
                          <a:pPr algn="ctr">
                            <a:defRPr b="1">
                              <a:solidFill>
                                <a:schemeClr val="tx1"/>
                              </a:solidFill>
                            </a:defRPr>
                          </a:pPr>
                          <a:r>
                            <a:rPr sz="1400"/>
                            <a:t>2.4</a:t>
                          </a:r>
                          <a:endParaRPr sz="1400">
                            <a:latin typeface="Cambria Math"/>
                          </a:endParaRPr>
                        </a:p>
                      </a:txBody>
                      <a:tcPr/>
                    </a:tc>
                    <a:tc>
                      <a:txBody>
                        <a:bodyPr/>
                        <a:lstStyle/>
                        <a:p>
                          <a:pPr algn="ctr">
                            <a:defRPr>
                              <a:solidFill>
                                <a:schemeClr val="tx1"/>
                              </a:solidFill>
                            </a:defRPr>
                          </a:pPr>
                          <a:r>
                            <a:rPr sz="1400"/>
                            <a:t>0.9918</a:t>
                          </a:r>
                          <a:endParaRPr sz="1400">
                            <a:latin typeface="Cambria Math"/>
                          </a:endParaRPr>
                        </a:p>
                      </a:txBody>
                      <a:tcPr/>
                    </a:tc>
                    <a:tc>
                      <a:txBody>
                        <a:bodyPr/>
                        <a:lstStyle/>
                        <a:p>
                          <a:pPr algn="ctr">
                            <a:defRPr>
                              <a:solidFill>
                                <a:schemeClr val="tx1"/>
                              </a:solidFill>
                            </a:defRPr>
                          </a:pPr>
                          <a:r>
                            <a:rPr sz="1400"/>
                            <a:t>0.9920</a:t>
                          </a:r>
                          <a:endParaRPr sz="1400">
                            <a:latin typeface="Cambria Math"/>
                          </a:endParaRPr>
                        </a:p>
                      </a:txBody>
                      <a:tcPr/>
                    </a:tc>
                    <a:tc>
                      <a:txBody>
                        <a:bodyPr/>
                        <a:lstStyle/>
                        <a:p>
                          <a:pPr algn="ctr">
                            <a:defRPr>
                              <a:solidFill>
                                <a:schemeClr val="tx1"/>
                              </a:solidFill>
                            </a:defRPr>
                          </a:pPr>
                          <a:r>
                            <a:rPr sz="1400"/>
                            <a:t>0.9922</a:t>
                          </a:r>
                          <a:endParaRPr sz="1400">
                            <a:latin typeface="Cambria Math"/>
                          </a:endParaRPr>
                        </a:p>
                      </a:txBody>
                      <a:tcPr/>
                    </a:tc>
                    <a:tc>
                      <a:txBody>
                        <a:bodyPr/>
                        <a:lstStyle/>
                        <a:p>
                          <a:pPr algn="ctr">
                            <a:defRPr>
                              <a:solidFill>
                                <a:schemeClr val="tx1"/>
                              </a:solidFill>
                            </a:defRPr>
                          </a:pPr>
                          <a:r>
                            <a:rPr sz="1400" dirty="0"/>
                            <a:t>0.9925</a:t>
                          </a:r>
                          <a:endParaRPr sz="1400" dirty="0">
                            <a:latin typeface="Cambria Math"/>
                          </a:endParaRPr>
                        </a:p>
                      </a:txBody>
                      <a:tcPr/>
                    </a:tc>
                    <a:tc>
                      <a:txBody>
                        <a:bodyPr/>
                        <a:lstStyle/>
                        <a:p>
                          <a:pPr algn="ctr">
                            <a:defRPr>
                              <a:solidFill>
                                <a:schemeClr val="tx1"/>
                              </a:solidFill>
                            </a:defRPr>
                          </a:pPr>
                          <a:r>
                            <a:rPr sz="1400"/>
                            <a:t>0.9927</a:t>
                          </a:r>
                          <a:endParaRPr sz="1400">
                            <a:latin typeface="Cambria Math"/>
                          </a:endParaRPr>
                        </a:p>
                      </a:txBody>
                      <a:tcPr/>
                    </a:tc>
                    <a:extLst>
                      <a:ext uri="{0D108BD9-81ED-4DB2-BD59-A6C34878D82A}">
                        <a16:rowId xmlns:a16="http://schemas.microsoft.com/office/drawing/2014/main" val="10005"/>
                      </a:ext>
                    </a:extLst>
                  </a:tr>
                  <a:tr h="370840">
                    <a:tc>
                      <a:txBody>
                        <a:bodyPr/>
                        <a:lstStyle/>
                        <a:p>
                          <a:pPr algn="ctr">
                            <a:defRPr b="1">
                              <a:solidFill>
                                <a:schemeClr val="tx1"/>
                              </a:solidFill>
                            </a:defRPr>
                          </a:pPr>
                          <a:r>
                            <a:rPr sz="1400"/>
                            <a:t>2.5</a:t>
                          </a:r>
                          <a:endParaRPr sz="1400">
                            <a:latin typeface="Cambria Math"/>
                          </a:endParaRPr>
                        </a:p>
                      </a:txBody>
                      <a:tcPr/>
                    </a:tc>
                    <a:tc>
                      <a:txBody>
                        <a:bodyPr/>
                        <a:lstStyle/>
                        <a:p>
                          <a:pPr algn="ctr">
                            <a:defRPr>
                              <a:solidFill>
                                <a:schemeClr val="tx1"/>
                              </a:solidFill>
                            </a:defRPr>
                          </a:pPr>
                          <a:r>
                            <a:rPr sz="1400" dirty="0"/>
                            <a:t>0.9938</a:t>
                          </a:r>
                          <a:endParaRPr sz="1400" dirty="0">
                            <a:latin typeface="Cambria Math"/>
                          </a:endParaRPr>
                        </a:p>
                      </a:txBody>
                      <a:tcPr/>
                    </a:tc>
                    <a:tc>
                      <a:txBody>
                        <a:bodyPr/>
                        <a:lstStyle/>
                        <a:p>
                          <a:pPr algn="ctr">
                            <a:defRPr>
                              <a:solidFill>
                                <a:schemeClr val="tx1"/>
                              </a:solidFill>
                            </a:defRPr>
                          </a:pPr>
                          <a:r>
                            <a:rPr sz="1400"/>
                            <a:t>0.9940</a:t>
                          </a:r>
                          <a:endParaRPr sz="1400">
                            <a:latin typeface="Cambria Math"/>
                          </a:endParaRPr>
                        </a:p>
                      </a:txBody>
                      <a:tcPr/>
                    </a:tc>
                    <a:tc>
                      <a:txBody>
                        <a:bodyPr/>
                        <a:lstStyle/>
                        <a:p>
                          <a:pPr algn="ctr">
                            <a:defRPr>
                              <a:solidFill>
                                <a:schemeClr val="tx1"/>
                              </a:solidFill>
                            </a:defRPr>
                          </a:pPr>
                          <a:r>
                            <a:rPr sz="1400"/>
                            <a:t>0.9941</a:t>
                          </a:r>
                          <a:endParaRPr sz="1400">
                            <a:latin typeface="Cambria Math"/>
                          </a:endParaRPr>
                        </a:p>
                      </a:txBody>
                      <a:tcPr/>
                    </a:tc>
                    <a:tc>
                      <a:txBody>
                        <a:bodyPr/>
                        <a:lstStyle/>
                        <a:p>
                          <a:pPr algn="ctr">
                            <a:defRPr>
                              <a:solidFill>
                                <a:schemeClr val="tx1"/>
                              </a:solidFill>
                            </a:defRPr>
                          </a:pPr>
                          <a:r>
                            <a:rPr sz="1400"/>
                            <a:t>0.9943</a:t>
                          </a:r>
                          <a:endParaRPr sz="1400">
                            <a:latin typeface="Cambria Math"/>
                          </a:endParaRPr>
                        </a:p>
                      </a:txBody>
                      <a:tcPr/>
                    </a:tc>
                    <a:tc>
                      <a:txBody>
                        <a:bodyPr/>
                        <a:lstStyle/>
                        <a:p>
                          <a:pPr algn="ctr">
                            <a:defRPr>
                              <a:solidFill>
                                <a:schemeClr val="tx1"/>
                              </a:solidFill>
                            </a:defRPr>
                          </a:pPr>
                          <a:r>
                            <a:rPr sz="1400" dirty="0"/>
                            <a:t>0.9945</a:t>
                          </a:r>
                          <a:endParaRPr sz="1400" dirty="0">
                            <a:latin typeface="Cambria Math"/>
                          </a:endParaRPr>
                        </a:p>
                      </a:txBody>
                      <a:tcPr/>
                    </a:tc>
                    <a:extLst>
                      <a:ext uri="{0D108BD9-81ED-4DB2-BD59-A6C34878D82A}">
                        <a16:rowId xmlns:a16="http://schemas.microsoft.com/office/drawing/2014/main" val="10006"/>
                      </a:ext>
                    </a:extLst>
                  </a:tr>
                </a:tbl>
              </a:graphicData>
            </a:graphic>
          </p:graphicFrame>
        </mc:Fallback>
      </mc:AlternateContent>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Technology Tip</a:t>
            </a:r>
            <a:r>
              <a:rPr lang="en-US" baseline="-25000" dirty="0"/>
              <a:t>3</a:t>
            </a:r>
            <a:endParaRPr dirty="0"/>
          </a:p>
        </p:txBody>
      </p:sp>
      <p:sp>
        <p:nvSpPr>
          <p:cNvPr id="3" name="Text Placeholder 2"/>
          <p:cNvSpPr>
            <a:spLocks noGrp="1"/>
          </p:cNvSpPr>
          <p:nvPr>
            <p:ph type="body" sz="quarter" idx="10"/>
          </p:nvPr>
        </p:nvSpPr>
        <p:spPr>
          <a:xfrm>
            <a:off x="457200" y="1082078"/>
            <a:ext cx="8229600" cy="975322"/>
          </a:xfrm>
        </p:spPr>
        <p:txBody>
          <a:bodyPr>
            <a:normAutofit/>
          </a:bodyPr>
          <a:lstStyle/>
          <a:p>
            <a:pPr>
              <a:defRPr sz="2800"/>
            </a:pPr>
            <a:r>
              <a:rPr sz="2800" dirty="0"/>
              <a:t>The area entered must be to the </a:t>
            </a:r>
            <a:r>
              <a:rPr sz="2800" b="1" dirty="0"/>
              <a:t>left</a:t>
            </a:r>
            <a:r>
              <a:rPr sz="2800" dirty="0"/>
              <a:t> of the unknown </a:t>
            </a:r>
            <a:br>
              <a:rPr lang="en-US" sz="2800" dirty="0"/>
            </a:br>
            <a:r>
              <a:rPr lang="en-US" sz="2800" i="1" dirty="0"/>
              <a:t>z</a:t>
            </a:r>
            <a:r>
              <a:rPr sz="2800" dirty="0"/>
              <a:t>-value when using </a:t>
            </a:r>
            <a:r>
              <a:rPr sz="2800" b="1" dirty="0" err="1"/>
              <a:t>invNorm</a:t>
            </a:r>
            <a:r>
              <a:rPr sz="2800" dirty="0"/>
              <a:t>.</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6.4.3: Finding the z-value with a Given Area to Its Right</a:t>
            </a:r>
            <a:r>
              <a:rPr lang="en-US" baseline="-25000" dirty="0"/>
              <a:t>6</a:t>
            </a:r>
            <a:endParaRPr dirty="0"/>
          </a:p>
        </p:txBody>
      </p:sp>
      <p:sp>
        <p:nvSpPr>
          <p:cNvPr id="3" name="Text Placeholder 2"/>
          <p:cNvSpPr>
            <a:spLocks noGrp="1"/>
          </p:cNvSpPr>
          <p:nvPr>
            <p:ph type="body" sz="quarter" idx="10"/>
          </p:nvPr>
        </p:nvSpPr>
        <p:spPr/>
        <p:txBody>
          <a:bodyPr>
            <a:normAutofit/>
          </a:bodyPr>
          <a:lstStyle/>
          <a:p>
            <a:pPr>
              <a:defRPr b="1"/>
            </a:pPr>
            <a:r>
              <a:rPr sz="2800" dirty="0"/>
              <a:t>TI-83/84 Plus:</a:t>
            </a:r>
          </a:p>
          <a:p>
            <a:pPr>
              <a:defRPr sz="2800"/>
            </a:pPr>
            <a:r>
              <a:rPr sz="2800" dirty="0"/>
              <a:t>Using a TI-83/84 Plus calculator we have two options. The first is to enter the area to the left of </a:t>
            </a:r>
            <a:r>
              <a:rPr lang="en-US" sz="2800" i="1" dirty="0"/>
              <a:t>z</a:t>
            </a:r>
            <a:r>
              <a:rPr sz="2800" dirty="0"/>
              <a:t> which we have already calculated as 0.9904. The other option is to have the calculator do this subtraction for us at the same time that it finds the </a:t>
            </a:r>
            <a:r>
              <a:rPr lang="en-US" i="1" dirty="0"/>
              <a:t>z</a:t>
            </a:r>
            <a:r>
              <a:rPr sz="2800" dirty="0"/>
              <a:t>-score. To use the second option enter </a:t>
            </a:r>
            <a:r>
              <a:rPr sz="2800" b="1" dirty="0" err="1"/>
              <a:t>invNorm</a:t>
            </a:r>
            <a:r>
              <a:rPr sz="2800" b="1" dirty="0"/>
              <a:t>(1−0.0096)</a:t>
            </a:r>
            <a:r>
              <a:rPr sz="2800" dirty="0"/>
              <a:t>, as shown in the</a:t>
            </a:r>
            <a:r>
              <a:rPr lang="en-US" sz="2800" dirty="0"/>
              <a:t> </a:t>
            </a:r>
            <a:r>
              <a:rPr lang="en-US" dirty="0">
                <a:solidFill>
                  <a:srgbClr val="366092"/>
                </a:solidFill>
              </a:rPr>
              <a:t>following</a:t>
            </a:r>
            <a:r>
              <a:rPr sz="2800" dirty="0"/>
              <a:t> screenshot, which produces a value of</a:t>
            </a:r>
            <a:r>
              <a:rPr lang="en-US" sz="2800" dirty="0"/>
              <a:t> </a:t>
            </a:r>
            <a:r>
              <a:rPr sz="2800" dirty="0">
                <a:latin typeface="Cambria Math"/>
              </a:rPr>
              <a:t>2.34</a:t>
            </a:r>
            <a:r>
              <a:rPr sz="2800" dirty="0"/>
              <a:t> rounded to two decimal places.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Caution</a:t>
            </a:r>
          </a:p>
        </p:txBody>
      </p:sp>
      <p:sp>
        <p:nvSpPr>
          <p:cNvPr id="3" name="Text Placeholder 2"/>
          <p:cNvSpPr>
            <a:spLocks noGrp="1"/>
          </p:cNvSpPr>
          <p:nvPr>
            <p:ph type="body" sz="quarter" idx="10"/>
          </p:nvPr>
        </p:nvSpPr>
        <p:spPr>
          <a:xfrm>
            <a:off x="457200" y="1082078"/>
            <a:ext cx="8229600" cy="1432522"/>
          </a:xfrm>
        </p:spPr>
        <p:txBody>
          <a:bodyPr>
            <a:normAutofit/>
          </a:bodyPr>
          <a:lstStyle/>
          <a:p>
            <a:pPr>
              <a:defRPr sz="2800"/>
            </a:pPr>
            <a:r>
              <a:rPr sz="2800" dirty="0"/>
              <a:t>Careful! If the problem asks for a </a:t>
            </a:r>
            <a:r>
              <a:rPr lang="en-US" sz="2800" i="1" dirty="0"/>
              <a:t>z</a:t>
            </a:r>
            <a:r>
              <a:rPr sz="2800" dirty="0"/>
              <a:t>-score, then the answer should come from the edges of the table, not the middle.</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6.4.3: Finding the z-value with a Given Area to Its Right</a:t>
            </a:r>
            <a:r>
              <a:rPr lang="en-US" baseline="-25000" dirty="0"/>
              <a:t>7</a:t>
            </a:r>
            <a:endParaRPr dirty="0"/>
          </a:p>
        </p:txBody>
      </p:sp>
      <p:pic>
        <p:nvPicPr>
          <p:cNvPr id="5" name="Content Placeholder 4" descr="screenshot shows the first line reads as invNorm open parentheses one minus zero point 0 0 9 6 close parentheses,&#10;and the second line reads as 2.341624909">
            <a:extLst>
              <a:ext uri="{FF2B5EF4-FFF2-40B4-BE49-F238E27FC236}">
                <a16:creationId xmlns:a16="http://schemas.microsoft.com/office/drawing/2014/main" id="{40832B1F-D0F8-4F8A-8434-5609C8B76AD1}"/>
              </a:ext>
            </a:extLst>
          </p:cNvPr>
          <p:cNvPicPr>
            <a:picLocks noGrp="1" noChangeAspect="1"/>
          </p:cNvPicPr>
          <p:nvPr>
            <p:ph sz="quarter" idx="11"/>
          </p:nvPr>
        </p:nvPicPr>
        <p:blipFill>
          <a:blip r:embed="rId2">
            <a:extLst>
              <a:ext uri="{28A0092B-C50C-407E-A947-70E740481C1C}">
                <a14:useLocalDpi xmlns:a14="http://schemas.microsoft.com/office/drawing/2010/main" val="0"/>
              </a:ext>
            </a:extLst>
          </a:blip>
          <a:stretch>
            <a:fillRect/>
          </a:stretch>
        </p:blipFill>
        <p:spPr>
          <a:xfrm>
            <a:off x="2286189" y="1983707"/>
            <a:ext cx="4571622" cy="3047748"/>
          </a:xfrm>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6.4.3: Finding the z-value with a Given Area to Its Right</a:t>
            </a:r>
            <a:r>
              <a:rPr lang="en-US" baseline="-25000" dirty="0"/>
              <a:t>8</a:t>
            </a:r>
            <a:endParaRPr dirty="0"/>
          </a:p>
        </p:txBody>
      </p:sp>
      <p:sp>
        <p:nvSpPr>
          <p:cNvPr id="3" name="Text Placeholder 2"/>
          <p:cNvSpPr>
            <a:spLocks noGrp="1"/>
          </p:cNvSpPr>
          <p:nvPr>
            <p:ph type="body" sz="quarter" idx="10"/>
          </p:nvPr>
        </p:nvSpPr>
        <p:spPr/>
        <p:txBody>
          <a:bodyPr>
            <a:normAutofit/>
          </a:bodyPr>
          <a:lstStyle/>
          <a:p>
            <a:pPr>
              <a:defRPr sz="2800"/>
            </a:pPr>
            <a:r>
              <a:rPr sz="2800" dirty="0"/>
              <a:t>Therefore, the </a:t>
            </a:r>
            <a:r>
              <a:rPr lang="en-US" i="1" dirty="0"/>
              <a:t>z</a:t>
            </a:r>
            <a:r>
              <a:rPr sz="2800" dirty="0"/>
              <a:t>-value which has an area of 0.0096 to its right is approximately 2.34.</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6.4.4: Finding the </a:t>
            </a:r>
            <a:r>
              <a:rPr i="1" dirty="0"/>
              <a:t>z</a:t>
            </a:r>
            <a:r>
              <a:rPr dirty="0"/>
              <a:t>-value with a Given Area between −</a:t>
            </a:r>
            <a:r>
              <a:rPr i="1" dirty="0"/>
              <a:t>z</a:t>
            </a:r>
            <a:r>
              <a:rPr dirty="0"/>
              <a:t> and </a:t>
            </a:r>
            <a:r>
              <a:rPr i="1" dirty="0"/>
              <a:t>z</a:t>
            </a:r>
            <a:r>
              <a:rPr lang="en-US" baseline="-25000" dirty="0"/>
              <a:t>1</a:t>
            </a:r>
            <a:endParaRPr i="1" dirty="0"/>
          </a:p>
        </p:txBody>
      </p:sp>
      <p:sp>
        <p:nvSpPr>
          <p:cNvPr id="3" name="Text Placeholder 2"/>
          <p:cNvSpPr>
            <a:spLocks noGrp="1"/>
          </p:cNvSpPr>
          <p:nvPr>
            <p:ph type="body" sz="quarter" idx="10"/>
          </p:nvPr>
        </p:nvSpPr>
        <p:spPr/>
        <p:txBody>
          <a:bodyPr>
            <a:normAutofit/>
          </a:bodyPr>
          <a:lstStyle/>
          <a:p>
            <a:pPr>
              <a:defRPr sz="2800"/>
            </a:pPr>
            <a:r>
              <a:rPr sz="2800" dirty="0"/>
              <a:t>Find the value of </a:t>
            </a:r>
            <a:r>
              <a:rPr lang="en-US" i="1" dirty="0"/>
              <a:t>z</a:t>
            </a:r>
            <a:r>
              <a:rPr sz="2800" dirty="0"/>
              <a:t> such that the area between</a:t>
            </a:r>
            <a:r>
              <a:rPr lang="en-US" sz="2800" dirty="0"/>
              <a:t> </a:t>
            </a:r>
            <a:r>
              <a:rPr lang="en-US" sz="2800" dirty="0">
                <a:ea typeface="Calibri" panose="020F0502020204030204" pitchFamily="34" charset="0"/>
                <a:cs typeface="Calibri" panose="020F0502020204030204" pitchFamily="34" charset="0"/>
              </a:rPr>
              <a:t>−</a:t>
            </a:r>
            <a:r>
              <a:rPr lang="en-US" sz="2800" i="1" dirty="0"/>
              <a:t>z</a:t>
            </a:r>
            <a:r>
              <a:rPr sz="2800" dirty="0"/>
              <a:t> and </a:t>
            </a:r>
            <a:r>
              <a:rPr lang="en-US" sz="2800" i="1" dirty="0"/>
              <a:t>z</a:t>
            </a:r>
            <a:r>
              <a:rPr sz="2800" dirty="0"/>
              <a:t> is 0.90. Round to 3 decimal places.</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6.4.4: Finding the </a:t>
            </a:r>
            <a:r>
              <a:rPr i="1" dirty="0"/>
              <a:t>z</a:t>
            </a:r>
            <a:r>
              <a:rPr dirty="0"/>
              <a:t>-value with a Given Area between −</a:t>
            </a:r>
            <a:r>
              <a:rPr i="1" dirty="0"/>
              <a:t>z</a:t>
            </a:r>
            <a:r>
              <a:rPr dirty="0"/>
              <a:t> and </a:t>
            </a:r>
            <a:r>
              <a:rPr i="1" dirty="0"/>
              <a:t>z</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800" b="1" dirty="0"/>
              <a:t>Solution</a:t>
            </a:r>
          </a:p>
          <a:p>
            <a:pPr>
              <a:defRPr sz="2800"/>
            </a:pPr>
            <a:r>
              <a:rPr sz="2800" dirty="0"/>
              <a:t>If the area between </a:t>
            </a:r>
            <a:r>
              <a:rPr lang="en-US" dirty="0">
                <a:latin typeface="Calibri" panose="020F0502020204030204" pitchFamily="34" charset="0"/>
                <a:ea typeface="Calibri" panose="020F0502020204030204" pitchFamily="34" charset="0"/>
                <a:cs typeface="Calibri" panose="020F0502020204030204" pitchFamily="34" charset="0"/>
              </a:rPr>
              <a:t>−</a:t>
            </a:r>
            <a:r>
              <a:rPr lang="en-US" sz="2800" i="1" dirty="0"/>
              <a:t>z</a:t>
            </a:r>
            <a:r>
              <a:rPr sz="2800" dirty="0"/>
              <a:t> and </a:t>
            </a:r>
            <a:r>
              <a:rPr lang="en-US" sz="2800" i="1" dirty="0"/>
              <a:t>z</a:t>
            </a:r>
            <a:r>
              <a:rPr sz="2800" dirty="0"/>
              <a:t> is 0.90, then the total area in the two tails must be </a:t>
            </a:r>
            <a:r>
              <a:rPr lang="en-US" sz="2800" dirty="0"/>
              <a:t>1 </a:t>
            </a:r>
            <a:r>
              <a:rPr lang="en-US" sz="2800" dirty="0">
                <a:latin typeface="Calibri" panose="020F0502020204030204" pitchFamily="34" charset="0"/>
                <a:ea typeface="Calibri" panose="020F0502020204030204" pitchFamily="34" charset="0"/>
                <a:cs typeface="Calibri" panose="020F0502020204030204" pitchFamily="34" charset="0"/>
              </a:rPr>
              <a:t>−</a:t>
            </a:r>
            <a:r>
              <a:rPr lang="en-US" sz="2800" dirty="0"/>
              <a:t> 0.90 = 0.10.</a:t>
            </a:r>
            <a:r>
              <a:rPr sz="2800" dirty="0"/>
              <a:t> In our sketch, the shaded area will take up most of the area under the curve. Because the curve is symmetric, the area left after subtracting from</a:t>
            </a:r>
            <a:r>
              <a:rPr lang="en-US" sz="2800" dirty="0"/>
              <a:t> 1</a:t>
            </a:r>
            <a:r>
              <a:rPr sz="2800" dirty="0"/>
              <a:t> is divided equally between the two tails. So, half of that area, which is</a:t>
            </a:r>
            <a:endParaRPr lang="en-US" sz="2800" dirty="0"/>
          </a:p>
          <a:p>
            <a:pPr>
              <a:defRPr sz="2800"/>
            </a:pPr>
            <a:r>
              <a:rPr lang="en-US" sz="2800" dirty="0"/>
              <a:t>	</a:t>
            </a:r>
            <a:endParaRPr sz="2800" dirty="0"/>
          </a:p>
        </p:txBody>
      </p:sp>
      <p:pic>
        <p:nvPicPr>
          <p:cNvPr id="4" name="Picture 3" descr="Zero point one zero divided by two equals zero point zero five , is in each tail.">
            <a:extLst>
              <a:ext uri="{FF2B5EF4-FFF2-40B4-BE49-F238E27FC236}">
                <a16:creationId xmlns:a16="http://schemas.microsoft.com/office/drawing/2014/main" id="{13698942-FC50-3944-2857-9DD356EE485D}"/>
              </a:ext>
            </a:extLst>
          </p:cNvPr>
          <p:cNvPicPr>
            <a:picLocks noChangeAspect="1"/>
          </p:cNvPicPr>
          <p:nvPr/>
        </p:nvPicPr>
        <p:blipFill>
          <a:blip r:embed="rId2"/>
          <a:stretch>
            <a:fillRect/>
          </a:stretch>
        </p:blipFill>
        <p:spPr>
          <a:xfrm>
            <a:off x="533400" y="4191000"/>
            <a:ext cx="3881628" cy="865632"/>
          </a:xfrm>
          <a:prstGeom prst="rect">
            <a:avLst/>
          </a:prstGeom>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6.4.4: Finding the </a:t>
            </a:r>
            <a:r>
              <a:rPr i="1" dirty="0"/>
              <a:t>z</a:t>
            </a:r>
            <a:r>
              <a:rPr dirty="0"/>
              <a:t>-value with a Given Area between −</a:t>
            </a:r>
            <a:r>
              <a:rPr i="1" dirty="0"/>
              <a:t>z</a:t>
            </a:r>
            <a:r>
              <a:rPr dirty="0"/>
              <a:t> and </a:t>
            </a:r>
            <a:r>
              <a:rPr i="1" dirty="0"/>
              <a:t>z</a:t>
            </a:r>
            <a:r>
              <a:rPr lang="en-US" baseline="-25000" dirty="0"/>
              <a:t>3</a:t>
            </a:r>
            <a:endParaRPr dirty="0"/>
          </a:p>
        </p:txBody>
      </p:sp>
      <p:pic>
        <p:nvPicPr>
          <p:cNvPr id="5" name="Content Placeholder 4" descr="Standard Normal Distribution with area between unknown values of negative z and z shaded and labeled 0 point 9 0 0 0. The areas in the two tails of the distribution are each labeled with a value of 0 point 0 5.">
            <a:extLst>
              <a:ext uri="{FF2B5EF4-FFF2-40B4-BE49-F238E27FC236}">
                <a16:creationId xmlns:a16="http://schemas.microsoft.com/office/drawing/2014/main" id="{425DF902-EA65-43E6-AE9B-5007CA49471A}"/>
              </a:ext>
            </a:extLst>
          </p:cNvPr>
          <p:cNvPicPr>
            <a:picLocks noGrp="1" noChangeAspect="1"/>
          </p:cNvPicPr>
          <p:nvPr>
            <p:ph sz="quarter" idx="11"/>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905000" y="2031206"/>
            <a:ext cx="5334000" cy="2952750"/>
          </a:xfrm>
        </p:spPr>
      </p:pic>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6.4.4: Finding the </a:t>
            </a:r>
            <a:r>
              <a:rPr i="1" dirty="0"/>
              <a:t>z</a:t>
            </a:r>
            <a:r>
              <a:rPr dirty="0"/>
              <a:t>-value with a Given Area between −</a:t>
            </a:r>
            <a:r>
              <a:rPr i="1" dirty="0"/>
              <a:t>z</a:t>
            </a:r>
            <a:r>
              <a:rPr dirty="0"/>
              <a:t> and </a:t>
            </a:r>
            <a:r>
              <a:rPr i="1" dirty="0"/>
              <a:t>z</a:t>
            </a:r>
            <a:r>
              <a:rPr lang="en-US" baseline="-25000" dirty="0"/>
              <a:t>4</a:t>
            </a:r>
            <a:endParaRPr dirty="0"/>
          </a:p>
        </p:txBody>
      </p:sp>
      <p:sp>
        <p:nvSpPr>
          <p:cNvPr id="3" name="Text Placeholder 2"/>
          <p:cNvSpPr>
            <a:spLocks noGrp="1"/>
          </p:cNvSpPr>
          <p:nvPr>
            <p:ph type="body" sz="quarter" idx="10"/>
          </p:nvPr>
        </p:nvSpPr>
        <p:spPr/>
        <p:txBody>
          <a:bodyPr>
            <a:normAutofit/>
          </a:bodyPr>
          <a:lstStyle/>
          <a:p>
            <a:pPr>
              <a:defRPr b="1"/>
            </a:pPr>
            <a:r>
              <a:rPr sz="2800" dirty="0"/>
              <a:t>Tables:</a:t>
            </a:r>
          </a:p>
          <a:p>
            <a:pPr>
              <a:defRPr sz="2800"/>
            </a:pPr>
            <a:r>
              <a:rPr sz="2800" dirty="0"/>
              <a:t>Because the cumulative normal tables give the area to the left, we can look up the area in the left tail and find its corresponding </a:t>
            </a:r>
            <a:r>
              <a:rPr lang="en-US" sz="2800" i="1" dirty="0"/>
              <a:t>z</a:t>
            </a:r>
            <a:r>
              <a:rPr sz="2800" dirty="0"/>
              <a:t>-value. Since the probabilities in the normal tables are given to four decimal places, we look for the probability that is closest to the left tail area of 0.0500.</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6.4.4: Finding the </a:t>
            </a:r>
            <a:r>
              <a:rPr i="1" dirty="0"/>
              <a:t>z</a:t>
            </a:r>
            <a:r>
              <a:rPr dirty="0"/>
              <a:t>-value with a Given Area between −</a:t>
            </a:r>
            <a:r>
              <a:rPr i="1" dirty="0"/>
              <a:t>z</a:t>
            </a:r>
            <a:r>
              <a:rPr dirty="0"/>
              <a:t> and </a:t>
            </a:r>
            <a:r>
              <a:rPr i="1" dirty="0"/>
              <a:t>z</a:t>
            </a:r>
            <a:r>
              <a:rPr lang="en-US" baseline="-25000" dirty="0"/>
              <a:t>5</a:t>
            </a:r>
            <a:endParaRPr dirty="0"/>
          </a:p>
        </p:txBody>
      </p:sp>
      <mc:AlternateContent xmlns:mc="http://schemas.openxmlformats.org/markup-compatibility/2006" xmlns:a14="http://schemas.microsoft.com/office/drawing/2010/main">
        <mc:Choice Requires="a14">
          <p:graphicFrame>
            <p:nvGraphicFramePr>
              <p:cNvPr id="3" name="Table Placeholder 2" descr="This table shows cumulative probabilities for z scores in a standard normal distribution. It contains 7 rows and 6 columns with headers. The rows represent z scores ranging from negative 2.0 to negative 1.5 in increments of 0.1, listed in the leftmost column. The columns represent the hundredths place of the z scores, ranging from 0.07 to 0.03 in increments of negative 0.01, listed in the topmost row.&#10;Each cell contains the cumulative probability for the corresponding z score. &#10;For z equals negative 2.0, probabilities are 0.0192, 0.0197, 0.0202, 0.0207, 0.0212.&#10;For z equals negative 1.9, probabilities are 0.0244, 0.0250, 0.0256, 0.0262, 0.0268.&#10;For z equals negative 1.8, probabilities are 0.0307, 0.0314, 0.0322, 0.0329, 0.0336.&#10;For z equals negative 1.7, probabilities are 0.0384, 0.0392, 0.0401, 0.0409, 0.0418,&#10;For z equals negative 1.6, probabilities are 0.0475, 0.0485, 0.0495 is highlighted, 0.0505 is highlighted, 0.0516.&#10;For z equals negative 1.5, probabilities are 0.0582, 0.0594, 0.0606, 0.0618, 0.0630.&#10;The first highlighted cell shows a probability of 0.0495 for z equals negative 1.65 which is sixth row z equals negative 1.6 plus fourth column 0.05 and&#10;the second highlighted cell shows a probability of 0.0505 for z equals negative 1.64 which is sixth row z equals negative 1.6 plus fifth column 0.04.&#10;The table summarizes probabilities for negative z scores."/>
              <p:cNvGraphicFramePr>
                <a:graphicFrameLocks noGrp="1"/>
              </p:cNvGraphicFramePr>
              <p:nvPr>
                <p:ph type="tbl" sz="quarter" idx="10"/>
                <p:extLst>
                  <p:ext uri="{D42A27DB-BD31-4B8C-83A1-F6EECF244321}">
                    <p14:modId xmlns:p14="http://schemas.microsoft.com/office/powerpoint/2010/main" val="123571005"/>
                  </p:ext>
                </p:extLst>
              </p:nvPr>
            </p:nvGraphicFramePr>
            <p:xfrm>
              <a:off x="457200" y="1290320"/>
              <a:ext cx="8229600" cy="2595880"/>
            </p:xfrm>
            <a:graphic>
              <a:graphicData uri="http://schemas.openxmlformats.org/drawingml/2006/table">
                <a:tbl>
                  <a:tblPr firstRow="1" bandRow="1">
                    <a:tableStyleId>{5940675A-B579-460E-94D1-54222C63F5DA}</a:tableStyleId>
                  </a:tblPr>
                  <a:tblGrid>
                    <a:gridCol w="1371600">
                      <a:extLst>
                        <a:ext uri="{9D8B030D-6E8A-4147-A177-3AD203B41FA5}">
                          <a16:colId xmlns:a16="http://schemas.microsoft.com/office/drawing/2014/main" val="20000"/>
                        </a:ext>
                      </a:extLst>
                    </a:gridCol>
                    <a:gridCol w="1371600">
                      <a:extLst>
                        <a:ext uri="{9D8B030D-6E8A-4147-A177-3AD203B41FA5}">
                          <a16:colId xmlns:a16="http://schemas.microsoft.com/office/drawing/2014/main" val="20001"/>
                        </a:ext>
                      </a:extLst>
                    </a:gridCol>
                    <a:gridCol w="1371600">
                      <a:extLst>
                        <a:ext uri="{9D8B030D-6E8A-4147-A177-3AD203B41FA5}">
                          <a16:colId xmlns:a16="http://schemas.microsoft.com/office/drawing/2014/main" val="20002"/>
                        </a:ext>
                      </a:extLst>
                    </a:gridCol>
                    <a:gridCol w="1371600">
                      <a:extLst>
                        <a:ext uri="{9D8B030D-6E8A-4147-A177-3AD203B41FA5}">
                          <a16:colId xmlns:a16="http://schemas.microsoft.com/office/drawing/2014/main" val="20003"/>
                        </a:ext>
                      </a:extLst>
                    </a:gridCol>
                    <a:gridCol w="1371600">
                      <a:extLst>
                        <a:ext uri="{9D8B030D-6E8A-4147-A177-3AD203B41FA5}">
                          <a16:colId xmlns:a16="http://schemas.microsoft.com/office/drawing/2014/main" val="20004"/>
                        </a:ext>
                      </a:extLst>
                    </a:gridCol>
                    <a:gridCol w="1371600">
                      <a:extLst>
                        <a:ext uri="{9D8B030D-6E8A-4147-A177-3AD203B41FA5}">
                          <a16:colId xmlns:a16="http://schemas.microsoft.com/office/drawing/2014/main" val="20005"/>
                        </a:ext>
                      </a:extLst>
                    </a:gridCol>
                  </a:tblGrid>
                  <a:tr h="370840">
                    <a:tc>
                      <a:txBody>
                        <a:bodyPr/>
                        <a:lstStyle/>
                        <a:p>
                          <a:pPr algn="ctr">
                            <a:defRPr sz="1400" b="1">
                              <a:solidFill>
                                <a:schemeClr val="tx1"/>
                              </a:solidFill>
                            </a:defRPr>
                          </a:pPr>
                          <a14:m>
                            <m:oMathPara xmlns:m="http://schemas.openxmlformats.org/officeDocument/2006/math">
                              <m:oMathParaPr>
                                <m:jc m:val="centerGroup"/>
                              </m:oMathParaPr>
                              <m:oMath xmlns:m="http://schemas.openxmlformats.org/officeDocument/2006/math">
                                <m:r>
                                  <a:rPr sz="1400">
                                    <a:latin typeface="Cambria Math" panose="02040503050406030204" pitchFamily="18" charset="0"/>
                                  </a:rPr>
                                  <m:t>𝑧</m:t>
                                </m:r>
                              </m:oMath>
                            </m:oMathPara>
                          </a14:m>
                          <a:endParaRPr/>
                        </a:p>
                      </a:txBody>
                      <a:tcPr/>
                    </a:tc>
                    <a:tc>
                      <a:txBody>
                        <a:bodyPr/>
                        <a:lstStyle/>
                        <a:p>
                          <a:pPr algn="ctr">
                            <a:defRPr b="1">
                              <a:solidFill>
                                <a:schemeClr val="tx1"/>
                              </a:solidFill>
                            </a:defRPr>
                          </a:pPr>
                          <a:r>
                            <a:rPr sz="1400"/>
                            <a:t>0.07</a:t>
                          </a:r>
                          <a:endParaRPr sz="1400">
                            <a:latin typeface="Cambria Math"/>
                          </a:endParaRPr>
                        </a:p>
                      </a:txBody>
                      <a:tcPr/>
                    </a:tc>
                    <a:tc>
                      <a:txBody>
                        <a:bodyPr/>
                        <a:lstStyle/>
                        <a:p>
                          <a:pPr algn="ctr">
                            <a:defRPr b="1">
                              <a:solidFill>
                                <a:schemeClr val="tx1"/>
                              </a:solidFill>
                            </a:defRPr>
                          </a:pPr>
                          <a:r>
                            <a:rPr sz="1400"/>
                            <a:t>0.06</a:t>
                          </a:r>
                          <a:endParaRPr sz="1400">
                            <a:latin typeface="Cambria Math"/>
                          </a:endParaRPr>
                        </a:p>
                      </a:txBody>
                      <a:tcPr/>
                    </a:tc>
                    <a:tc>
                      <a:txBody>
                        <a:bodyPr/>
                        <a:lstStyle/>
                        <a:p>
                          <a:pPr algn="ctr">
                            <a:defRPr b="1">
                              <a:solidFill>
                                <a:schemeClr val="tx1"/>
                              </a:solidFill>
                            </a:defRPr>
                          </a:pPr>
                          <a:r>
                            <a:rPr sz="1400"/>
                            <a:t>0.05</a:t>
                          </a:r>
                          <a:endParaRPr sz="1400">
                            <a:latin typeface="Cambria Math"/>
                          </a:endParaRPr>
                        </a:p>
                      </a:txBody>
                      <a:tcPr/>
                    </a:tc>
                    <a:tc>
                      <a:txBody>
                        <a:bodyPr/>
                        <a:lstStyle/>
                        <a:p>
                          <a:pPr algn="ctr">
                            <a:defRPr b="1">
                              <a:solidFill>
                                <a:schemeClr val="tx1"/>
                              </a:solidFill>
                            </a:defRPr>
                          </a:pPr>
                          <a:r>
                            <a:rPr sz="1400" dirty="0"/>
                            <a:t>0.04</a:t>
                          </a:r>
                          <a:endParaRPr sz="1400" dirty="0">
                            <a:latin typeface="Cambria Math"/>
                          </a:endParaRPr>
                        </a:p>
                      </a:txBody>
                      <a:tcPr/>
                    </a:tc>
                    <a:tc>
                      <a:txBody>
                        <a:bodyPr/>
                        <a:lstStyle/>
                        <a:p>
                          <a:pPr algn="ctr">
                            <a:defRPr b="1">
                              <a:solidFill>
                                <a:schemeClr val="tx1"/>
                              </a:solidFill>
                            </a:defRPr>
                          </a:pPr>
                          <a:r>
                            <a:rPr sz="1400"/>
                            <a:t>0.03</a:t>
                          </a:r>
                          <a:endParaRPr sz="1400">
                            <a:latin typeface="Cambria Math"/>
                          </a:endParaRPr>
                        </a:p>
                      </a:txBody>
                      <a:tcPr/>
                    </a:tc>
                    <a:extLst>
                      <a:ext uri="{0D108BD9-81ED-4DB2-BD59-A6C34878D82A}">
                        <a16:rowId xmlns:a16="http://schemas.microsoft.com/office/drawing/2014/main" val="10000"/>
                      </a:ext>
                    </a:extLst>
                  </a:tr>
                  <a:tr h="370840">
                    <a:tc>
                      <a:txBody>
                        <a:bodyPr/>
                        <a:lstStyle/>
                        <a:p>
                          <a:pPr algn="ctr">
                            <a:defRPr sz="1400" b="1">
                              <a:solidFill>
                                <a:schemeClr val="tx1"/>
                              </a:solidFill>
                            </a:defRPr>
                          </a:pPr>
                          <a14:m>
                            <m:oMathPara xmlns:m="http://schemas.openxmlformats.org/officeDocument/2006/math">
                              <m:oMathParaPr>
                                <m:jc m:val="centerGroup"/>
                              </m:oMathParaPr>
                              <m:oMath xmlns:m="http://schemas.openxmlformats.org/officeDocument/2006/math">
                                <m:r>
                                  <a:rPr sz="1400">
                                    <a:latin typeface="Cambria Math" panose="02040503050406030204" pitchFamily="18" charset="0"/>
                                  </a:rPr>
                                  <m:t>−2.0</m:t>
                                </m:r>
                              </m:oMath>
                            </m:oMathPara>
                          </a14:m>
                          <a:endParaRPr/>
                        </a:p>
                      </a:txBody>
                      <a:tcPr/>
                    </a:tc>
                    <a:tc>
                      <a:txBody>
                        <a:bodyPr/>
                        <a:lstStyle/>
                        <a:p>
                          <a:pPr algn="ctr">
                            <a:defRPr>
                              <a:solidFill>
                                <a:schemeClr val="tx1"/>
                              </a:solidFill>
                            </a:defRPr>
                          </a:pPr>
                          <a:r>
                            <a:rPr sz="1400"/>
                            <a:t>0.0192</a:t>
                          </a:r>
                          <a:endParaRPr sz="1400">
                            <a:latin typeface="Cambria Math"/>
                          </a:endParaRPr>
                        </a:p>
                      </a:txBody>
                      <a:tcPr/>
                    </a:tc>
                    <a:tc>
                      <a:txBody>
                        <a:bodyPr/>
                        <a:lstStyle/>
                        <a:p>
                          <a:pPr algn="ctr">
                            <a:defRPr>
                              <a:solidFill>
                                <a:schemeClr val="tx1"/>
                              </a:solidFill>
                            </a:defRPr>
                          </a:pPr>
                          <a:r>
                            <a:rPr sz="1400" dirty="0"/>
                            <a:t>0.0197</a:t>
                          </a:r>
                          <a:endParaRPr sz="1400" dirty="0">
                            <a:latin typeface="Cambria Math"/>
                          </a:endParaRPr>
                        </a:p>
                      </a:txBody>
                      <a:tcPr/>
                    </a:tc>
                    <a:tc>
                      <a:txBody>
                        <a:bodyPr/>
                        <a:lstStyle/>
                        <a:p>
                          <a:pPr algn="ctr">
                            <a:defRPr>
                              <a:solidFill>
                                <a:schemeClr val="tx1"/>
                              </a:solidFill>
                            </a:defRPr>
                          </a:pPr>
                          <a:r>
                            <a:rPr sz="1400"/>
                            <a:t>0.0202</a:t>
                          </a:r>
                          <a:endParaRPr sz="1400">
                            <a:latin typeface="Cambria Math"/>
                          </a:endParaRPr>
                        </a:p>
                      </a:txBody>
                      <a:tcPr/>
                    </a:tc>
                    <a:tc>
                      <a:txBody>
                        <a:bodyPr/>
                        <a:lstStyle/>
                        <a:p>
                          <a:pPr algn="ctr">
                            <a:defRPr>
                              <a:solidFill>
                                <a:schemeClr val="tx1"/>
                              </a:solidFill>
                            </a:defRPr>
                          </a:pPr>
                          <a:r>
                            <a:rPr sz="1400" dirty="0"/>
                            <a:t>0.0207</a:t>
                          </a:r>
                          <a:endParaRPr sz="1400" dirty="0">
                            <a:latin typeface="Cambria Math"/>
                          </a:endParaRPr>
                        </a:p>
                      </a:txBody>
                      <a:tcPr/>
                    </a:tc>
                    <a:tc>
                      <a:txBody>
                        <a:bodyPr/>
                        <a:lstStyle/>
                        <a:p>
                          <a:pPr algn="ctr">
                            <a:defRPr>
                              <a:solidFill>
                                <a:schemeClr val="tx1"/>
                              </a:solidFill>
                            </a:defRPr>
                          </a:pPr>
                          <a:r>
                            <a:rPr sz="1400"/>
                            <a:t>0.0212</a:t>
                          </a:r>
                          <a:endParaRPr sz="1400">
                            <a:latin typeface="Cambria Math"/>
                          </a:endParaRPr>
                        </a:p>
                      </a:txBody>
                      <a:tcPr/>
                    </a:tc>
                    <a:extLst>
                      <a:ext uri="{0D108BD9-81ED-4DB2-BD59-A6C34878D82A}">
                        <a16:rowId xmlns:a16="http://schemas.microsoft.com/office/drawing/2014/main" val="10001"/>
                      </a:ext>
                    </a:extLst>
                  </a:tr>
                  <a:tr h="370840">
                    <a:tc>
                      <a:txBody>
                        <a:bodyPr/>
                        <a:lstStyle/>
                        <a:p>
                          <a:pPr algn="ctr">
                            <a:defRPr sz="1400" b="1">
                              <a:solidFill>
                                <a:schemeClr val="tx1"/>
                              </a:solidFill>
                            </a:defRPr>
                          </a:pPr>
                          <a14:m>
                            <m:oMathPara xmlns:m="http://schemas.openxmlformats.org/officeDocument/2006/math">
                              <m:oMathParaPr>
                                <m:jc m:val="centerGroup"/>
                              </m:oMathParaPr>
                              <m:oMath xmlns:m="http://schemas.openxmlformats.org/officeDocument/2006/math">
                                <m:r>
                                  <a:rPr sz="1400">
                                    <a:latin typeface="Cambria Math" panose="02040503050406030204" pitchFamily="18" charset="0"/>
                                  </a:rPr>
                                  <m:t>−1.9</m:t>
                                </m:r>
                              </m:oMath>
                            </m:oMathPara>
                          </a14:m>
                          <a:endParaRPr/>
                        </a:p>
                      </a:txBody>
                      <a:tcPr/>
                    </a:tc>
                    <a:tc>
                      <a:txBody>
                        <a:bodyPr/>
                        <a:lstStyle/>
                        <a:p>
                          <a:pPr algn="ctr">
                            <a:defRPr>
                              <a:solidFill>
                                <a:schemeClr val="tx1"/>
                              </a:solidFill>
                            </a:defRPr>
                          </a:pPr>
                          <a:r>
                            <a:rPr sz="1400"/>
                            <a:t>0.0244</a:t>
                          </a:r>
                          <a:endParaRPr sz="1400">
                            <a:latin typeface="Cambria Math"/>
                          </a:endParaRPr>
                        </a:p>
                      </a:txBody>
                      <a:tcPr/>
                    </a:tc>
                    <a:tc>
                      <a:txBody>
                        <a:bodyPr/>
                        <a:lstStyle/>
                        <a:p>
                          <a:pPr algn="ctr">
                            <a:defRPr>
                              <a:solidFill>
                                <a:schemeClr val="tx1"/>
                              </a:solidFill>
                            </a:defRPr>
                          </a:pPr>
                          <a:r>
                            <a:rPr sz="1400"/>
                            <a:t>0.0250</a:t>
                          </a:r>
                          <a:endParaRPr sz="1400">
                            <a:latin typeface="Cambria Math"/>
                          </a:endParaRPr>
                        </a:p>
                      </a:txBody>
                      <a:tcPr/>
                    </a:tc>
                    <a:tc>
                      <a:txBody>
                        <a:bodyPr/>
                        <a:lstStyle/>
                        <a:p>
                          <a:pPr algn="ctr">
                            <a:defRPr>
                              <a:solidFill>
                                <a:schemeClr val="tx1"/>
                              </a:solidFill>
                            </a:defRPr>
                          </a:pPr>
                          <a:r>
                            <a:rPr sz="1400"/>
                            <a:t>0.0256</a:t>
                          </a:r>
                          <a:endParaRPr sz="1400">
                            <a:latin typeface="Cambria Math"/>
                          </a:endParaRPr>
                        </a:p>
                      </a:txBody>
                      <a:tcPr/>
                    </a:tc>
                    <a:tc>
                      <a:txBody>
                        <a:bodyPr/>
                        <a:lstStyle/>
                        <a:p>
                          <a:pPr algn="ctr">
                            <a:defRPr>
                              <a:solidFill>
                                <a:schemeClr val="tx1"/>
                              </a:solidFill>
                            </a:defRPr>
                          </a:pPr>
                          <a:r>
                            <a:rPr sz="1400" dirty="0"/>
                            <a:t>0.0262</a:t>
                          </a:r>
                          <a:endParaRPr sz="1400" dirty="0">
                            <a:latin typeface="Cambria Math"/>
                          </a:endParaRPr>
                        </a:p>
                      </a:txBody>
                      <a:tcPr/>
                    </a:tc>
                    <a:tc>
                      <a:txBody>
                        <a:bodyPr/>
                        <a:lstStyle/>
                        <a:p>
                          <a:pPr algn="ctr">
                            <a:defRPr>
                              <a:solidFill>
                                <a:schemeClr val="tx1"/>
                              </a:solidFill>
                            </a:defRPr>
                          </a:pPr>
                          <a:r>
                            <a:rPr sz="1400"/>
                            <a:t>0.0268</a:t>
                          </a:r>
                          <a:endParaRPr sz="1400">
                            <a:latin typeface="Cambria Math"/>
                          </a:endParaRPr>
                        </a:p>
                      </a:txBody>
                      <a:tcPr/>
                    </a:tc>
                    <a:extLst>
                      <a:ext uri="{0D108BD9-81ED-4DB2-BD59-A6C34878D82A}">
                        <a16:rowId xmlns:a16="http://schemas.microsoft.com/office/drawing/2014/main" val="10002"/>
                      </a:ext>
                    </a:extLst>
                  </a:tr>
                  <a:tr h="370840">
                    <a:tc>
                      <a:txBody>
                        <a:bodyPr/>
                        <a:lstStyle/>
                        <a:p>
                          <a:pPr algn="ctr">
                            <a:defRPr sz="1400" b="1">
                              <a:solidFill>
                                <a:schemeClr val="tx1"/>
                              </a:solidFill>
                            </a:defRPr>
                          </a:pPr>
                          <a14:m>
                            <m:oMathPara xmlns:m="http://schemas.openxmlformats.org/officeDocument/2006/math">
                              <m:oMathParaPr>
                                <m:jc m:val="centerGroup"/>
                              </m:oMathParaPr>
                              <m:oMath xmlns:m="http://schemas.openxmlformats.org/officeDocument/2006/math">
                                <m:r>
                                  <a:rPr sz="1400">
                                    <a:latin typeface="Cambria Math" panose="02040503050406030204" pitchFamily="18" charset="0"/>
                                  </a:rPr>
                                  <m:t>−1.8</m:t>
                                </m:r>
                              </m:oMath>
                            </m:oMathPara>
                          </a14:m>
                          <a:endParaRPr dirty="0"/>
                        </a:p>
                      </a:txBody>
                      <a:tcPr/>
                    </a:tc>
                    <a:tc>
                      <a:txBody>
                        <a:bodyPr/>
                        <a:lstStyle/>
                        <a:p>
                          <a:pPr algn="ctr">
                            <a:defRPr>
                              <a:solidFill>
                                <a:schemeClr val="tx1"/>
                              </a:solidFill>
                            </a:defRPr>
                          </a:pPr>
                          <a:r>
                            <a:rPr sz="1400"/>
                            <a:t>0.0307</a:t>
                          </a:r>
                          <a:endParaRPr sz="1400">
                            <a:latin typeface="Cambria Math"/>
                          </a:endParaRPr>
                        </a:p>
                      </a:txBody>
                      <a:tcPr/>
                    </a:tc>
                    <a:tc>
                      <a:txBody>
                        <a:bodyPr/>
                        <a:lstStyle/>
                        <a:p>
                          <a:pPr algn="ctr">
                            <a:defRPr>
                              <a:solidFill>
                                <a:schemeClr val="tx1"/>
                              </a:solidFill>
                            </a:defRPr>
                          </a:pPr>
                          <a:r>
                            <a:rPr sz="1400"/>
                            <a:t>0.0314</a:t>
                          </a:r>
                          <a:endParaRPr sz="1400">
                            <a:latin typeface="Cambria Math"/>
                          </a:endParaRPr>
                        </a:p>
                      </a:txBody>
                      <a:tcPr/>
                    </a:tc>
                    <a:tc>
                      <a:txBody>
                        <a:bodyPr/>
                        <a:lstStyle/>
                        <a:p>
                          <a:pPr algn="ctr">
                            <a:defRPr>
                              <a:solidFill>
                                <a:schemeClr val="tx1"/>
                              </a:solidFill>
                            </a:defRPr>
                          </a:pPr>
                          <a:r>
                            <a:rPr sz="1400"/>
                            <a:t>0.0322</a:t>
                          </a:r>
                          <a:endParaRPr sz="1400">
                            <a:latin typeface="Cambria Math"/>
                          </a:endParaRPr>
                        </a:p>
                      </a:txBody>
                      <a:tcPr/>
                    </a:tc>
                    <a:tc>
                      <a:txBody>
                        <a:bodyPr/>
                        <a:lstStyle/>
                        <a:p>
                          <a:pPr algn="ctr">
                            <a:defRPr>
                              <a:solidFill>
                                <a:schemeClr val="tx1"/>
                              </a:solidFill>
                            </a:defRPr>
                          </a:pPr>
                          <a:r>
                            <a:rPr sz="1400" dirty="0"/>
                            <a:t>0.0329</a:t>
                          </a:r>
                          <a:endParaRPr sz="1400" dirty="0">
                            <a:latin typeface="Cambria Math"/>
                          </a:endParaRPr>
                        </a:p>
                      </a:txBody>
                      <a:tcPr/>
                    </a:tc>
                    <a:tc>
                      <a:txBody>
                        <a:bodyPr/>
                        <a:lstStyle/>
                        <a:p>
                          <a:pPr algn="ctr">
                            <a:defRPr>
                              <a:solidFill>
                                <a:schemeClr val="tx1"/>
                              </a:solidFill>
                            </a:defRPr>
                          </a:pPr>
                          <a:r>
                            <a:rPr sz="1400"/>
                            <a:t>0.0336</a:t>
                          </a:r>
                          <a:endParaRPr sz="1400">
                            <a:latin typeface="Cambria Math"/>
                          </a:endParaRPr>
                        </a:p>
                      </a:txBody>
                      <a:tcPr/>
                    </a:tc>
                    <a:extLst>
                      <a:ext uri="{0D108BD9-81ED-4DB2-BD59-A6C34878D82A}">
                        <a16:rowId xmlns:a16="http://schemas.microsoft.com/office/drawing/2014/main" val="10003"/>
                      </a:ext>
                    </a:extLst>
                  </a:tr>
                  <a:tr h="370840">
                    <a:tc>
                      <a:txBody>
                        <a:bodyPr/>
                        <a:lstStyle/>
                        <a:p>
                          <a:pPr algn="ctr">
                            <a:defRPr sz="1400" b="1">
                              <a:solidFill>
                                <a:schemeClr val="tx1"/>
                              </a:solidFill>
                            </a:defRPr>
                          </a:pPr>
                          <a14:m>
                            <m:oMathPara xmlns:m="http://schemas.openxmlformats.org/officeDocument/2006/math">
                              <m:oMathParaPr>
                                <m:jc m:val="centerGroup"/>
                              </m:oMathParaPr>
                              <m:oMath xmlns:m="http://schemas.openxmlformats.org/officeDocument/2006/math">
                                <m:r>
                                  <a:rPr sz="1400">
                                    <a:latin typeface="Cambria Math" panose="02040503050406030204" pitchFamily="18" charset="0"/>
                                  </a:rPr>
                                  <m:t>−1.7</m:t>
                                </m:r>
                              </m:oMath>
                            </m:oMathPara>
                          </a14:m>
                          <a:endParaRPr/>
                        </a:p>
                      </a:txBody>
                      <a:tcPr/>
                    </a:tc>
                    <a:tc>
                      <a:txBody>
                        <a:bodyPr/>
                        <a:lstStyle/>
                        <a:p>
                          <a:pPr algn="ctr">
                            <a:defRPr>
                              <a:solidFill>
                                <a:schemeClr val="tx1"/>
                              </a:solidFill>
                            </a:defRPr>
                          </a:pPr>
                          <a:r>
                            <a:rPr sz="1400"/>
                            <a:t>0.0384</a:t>
                          </a:r>
                          <a:endParaRPr sz="1400">
                            <a:latin typeface="Cambria Math"/>
                          </a:endParaRPr>
                        </a:p>
                      </a:txBody>
                      <a:tcPr/>
                    </a:tc>
                    <a:tc>
                      <a:txBody>
                        <a:bodyPr/>
                        <a:lstStyle/>
                        <a:p>
                          <a:pPr algn="ctr">
                            <a:defRPr>
                              <a:solidFill>
                                <a:schemeClr val="tx1"/>
                              </a:solidFill>
                            </a:defRPr>
                          </a:pPr>
                          <a:r>
                            <a:rPr sz="1400"/>
                            <a:t>0.0392</a:t>
                          </a:r>
                          <a:endParaRPr sz="1400">
                            <a:latin typeface="Cambria Math"/>
                          </a:endParaRPr>
                        </a:p>
                      </a:txBody>
                      <a:tcPr/>
                    </a:tc>
                    <a:tc>
                      <a:txBody>
                        <a:bodyPr/>
                        <a:lstStyle/>
                        <a:p>
                          <a:pPr algn="ctr">
                            <a:defRPr>
                              <a:solidFill>
                                <a:schemeClr val="tx1"/>
                              </a:solidFill>
                            </a:defRPr>
                          </a:pPr>
                          <a:r>
                            <a:rPr sz="1400" dirty="0"/>
                            <a:t>0.0401</a:t>
                          </a:r>
                          <a:endParaRPr sz="1400" dirty="0">
                            <a:latin typeface="Cambria Math"/>
                          </a:endParaRPr>
                        </a:p>
                      </a:txBody>
                      <a:tcPr/>
                    </a:tc>
                    <a:tc>
                      <a:txBody>
                        <a:bodyPr/>
                        <a:lstStyle/>
                        <a:p>
                          <a:pPr algn="ctr">
                            <a:defRPr>
                              <a:solidFill>
                                <a:schemeClr val="tx1"/>
                              </a:solidFill>
                            </a:defRPr>
                          </a:pPr>
                          <a:r>
                            <a:rPr sz="1400" dirty="0"/>
                            <a:t>0.0409</a:t>
                          </a:r>
                          <a:endParaRPr sz="1400" dirty="0">
                            <a:latin typeface="Cambria Math"/>
                          </a:endParaRPr>
                        </a:p>
                      </a:txBody>
                      <a:tcPr/>
                    </a:tc>
                    <a:tc>
                      <a:txBody>
                        <a:bodyPr/>
                        <a:lstStyle/>
                        <a:p>
                          <a:pPr algn="ctr">
                            <a:defRPr>
                              <a:solidFill>
                                <a:schemeClr val="tx1"/>
                              </a:solidFill>
                            </a:defRPr>
                          </a:pPr>
                          <a:r>
                            <a:rPr sz="1400"/>
                            <a:t>0.0418</a:t>
                          </a:r>
                          <a:endParaRPr sz="1400">
                            <a:latin typeface="Cambria Math"/>
                          </a:endParaRPr>
                        </a:p>
                      </a:txBody>
                      <a:tcPr/>
                    </a:tc>
                    <a:extLst>
                      <a:ext uri="{0D108BD9-81ED-4DB2-BD59-A6C34878D82A}">
                        <a16:rowId xmlns:a16="http://schemas.microsoft.com/office/drawing/2014/main" val="10004"/>
                      </a:ext>
                    </a:extLst>
                  </a:tr>
                  <a:tr h="370840">
                    <a:tc>
                      <a:txBody>
                        <a:bodyPr/>
                        <a:lstStyle/>
                        <a:p>
                          <a:pPr algn="ctr">
                            <a:defRPr sz="1400" b="1">
                              <a:solidFill>
                                <a:schemeClr val="tx1"/>
                              </a:solidFill>
                            </a:defRPr>
                          </a:pPr>
                          <a14:m>
                            <m:oMathPara xmlns:m="http://schemas.openxmlformats.org/officeDocument/2006/math">
                              <m:oMathParaPr>
                                <m:jc m:val="centerGroup"/>
                              </m:oMathParaPr>
                              <m:oMath xmlns:m="http://schemas.openxmlformats.org/officeDocument/2006/math">
                                <m:r>
                                  <a:rPr sz="1400">
                                    <a:latin typeface="Cambria Math" panose="02040503050406030204" pitchFamily="18" charset="0"/>
                                  </a:rPr>
                                  <m:t>−1.6</m:t>
                                </m:r>
                              </m:oMath>
                            </m:oMathPara>
                          </a14:m>
                          <a:endParaRPr/>
                        </a:p>
                      </a:txBody>
                      <a:tcPr/>
                    </a:tc>
                    <a:tc>
                      <a:txBody>
                        <a:bodyPr/>
                        <a:lstStyle/>
                        <a:p>
                          <a:pPr algn="ctr">
                            <a:defRPr>
                              <a:solidFill>
                                <a:schemeClr val="tx1"/>
                              </a:solidFill>
                            </a:defRPr>
                          </a:pPr>
                          <a:r>
                            <a:rPr sz="1400"/>
                            <a:t>0.0475</a:t>
                          </a:r>
                          <a:endParaRPr sz="1400">
                            <a:latin typeface="Cambria Math"/>
                          </a:endParaRPr>
                        </a:p>
                      </a:txBody>
                      <a:tcPr/>
                    </a:tc>
                    <a:tc>
                      <a:txBody>
                        <a:bodyPr/>
                        <a:lstStyle/>
                        <a:p>
                          <a:pPr algn="ctr">
                            <a:defRPr>
                              <a:solidFill>
                                <a:schemeClr val="tx1"/>
                              </a:solidFill>
                            </a:defRPr>
                          </a:pPr>
                          <a:r>
                            <a:rPr sz="1400"/>
                            <a:t>0.0485</a:t>
                          </a:r>
                          <a:endParaRPr sz="1400">
                            <a:latin typeface="Cambria Math"/>
                          </a:endParaRPr>
                        </a:p>
                      </a:txBody>
                      <a:tcPr/>
                    </a:tc>
                    <a:tc>
                      <a:txBody>
                        <a:bodyPr/>
                        <a:lstStyle/>
                        <a:p>
                          <a:pPr algn="ctr">
                            <a:defRPr sz="1400">
                              <a:solidFill>
                                <a:schemeClr val="tx1"/>
                              </a:solidFill>
                            </a:defRPr>
                          </a:pPr>
                          <a:r>
                            <a:rPr sz="1400" dirty="0">
                              <a:highlight>
                                <a:srgbClr val="FFFF00"/>
                              </a:highlight>
                            </a:rPr>
                            <a:t>0.0495</a:t>
                          </a:r>
                          <a:endParaRPr sz="1400" dirty="0">
                            <a:highlight>
                              <a:srgbClr val="FFFF00"/>
                            </a:highlight>
                            <a:latin typeface="Cambria Math"/>
                          </a:endParaRPr>
                        </a:p>
                      </a:txBody>
                      <a:tcPr/>
                    </a:tc>
                    <a:tc>
                      <a:txBody>
                        <a:bodyPr/>
                        <a:lstStyle/>
                        <a:p>
                          <a:pPr algn="ctr">
                            <a:defRPr sz="1400">
                              <a:solidFill>
                                <a:schemeClr val="tx1"/>
                              </a:solidFill>
                            </a:defRPr>
                          </a:pPr>
                          <a:r>
                            <a:rPr sz="1400" dirty="0">
                              <a:highlight>
                                <a:srgbClr val="FFFF00"/>
                              </a:highlight>
                            </a:rPr>
                            <a:t>0.0505</a:t>
                          </a:r>
                          <a:endParaRPr sz="1400" dirty="0">
                            <a:highlight>
                              <a:srgbClr val="FFFF00"/>
                            </a:highlight>
                            <a:latin typeface="Cambria Math"/>
                          </a:endParaRPr>
                        </a:p>
                      </a:txBody>
                      <a:tcPr/>
                    </a:tc>
                    <a:tc>
                      <a:txBody>
                        <a:bodyPr/>
                        <a:lstStyle/>
                        <a:p>
                          <a:pPr algn="ctr">
                            <a:defRPr>
                              <a:solidFill>
                                <a:schemeClr val="tx1"/>
                              </a:solidFill>
                            </a:defRPr>
                          </a:pPr>
                          <a:r>
                            <a:rPr sz="1400"/>
                            <a:t>0.0516</a:t>
                          </a:r>
                          <a:endParaRPr sz="1400">
                            <a:latin typeface="Cambria Math"/>
                          </a:endParaRPr>
                        </a:p>
                      </a:txBody>
                      <a:tcPr/>
                    </a:tc>
                    <a:extLst>
                      <a:ext uri="{0D108BD9-81ED-4DB2-BD59-A6C34878D82A}">
                        <a16:rowId xmlns:a16="http://schemas.microsoft.com/office/drawing/2014/main" val="10005"/>
                      </a:ext>
                    </a:extLst>
                  </a:tr>
                  <a:tr h="370840">
                    <a:tc>
                      <a:txBody>
                        <a:bodyPr/>
                        <a:lstStyle/>
                        <a:p>
                          <a:pPr algn="ctr">
                            <a:defRPr sz="1400" b="1">
                              <a:solidFill>
                                <a:schemeClr val="tx1"/>
                              </a:solidFill>
                            </a:defRPr>
                          </a:pPr>
                          <a14:m>
                            <m:oMathPara xmlns:m="http://schemas.openxmlformats.org/officeDocument/2006/math">
                              <m:oMathParaPr>
                                <m:jc m:val="centerGroup"/>
                              </m:oMathParaPr>
                              <m:oMath xmlns:m="http://schemas.openxmlformats.org/officeDocument/2006/math">
                                <m:r>
                                  <a:rPr sz="1400">
                                    <a:latin typeface="Cambria Math" panose="02040503050406030204" pitchFamily="18" charset="0"/>
                                  </a:rPr>
                                  <m:t>−1.5</m:t>
                                </m:r>
                              </m:oMath>
                            </m:oMathPara>
                          </a14:m>
                          <a:endParaRPr/>
                        </a:p>
                      </a:txBody>
                      <a:tcPr/>
                    </a:tc>
                    <a:tc>
                      <a:txBody>
                        <a:bodyPr/>
                        <a:lstStyle/>
                        <a:p>
                          <a:pPr algn="ctr">
                            <a:defRPr>
                              <a:solidFill>
                                <a:schemeClr val="tx1"/>
                              </a:solidFill>
                            </a:defRPr>
                          </a:pPr>
                          <a:r>
                            <a:rPr sz="1400"/>
                            <a:t>0.0582</a:t>
                          </a:r>
                          <a:endParaRPr sz="1400">
                            <a:latin typeface="Cambria Math"/>
                          </a:endParaRPr>
                        </a:p>
                      </a:txBody>
                      <a:tcPr/>
                    </a:tc>
                    <a:tc>
                      <a:txBody>
                        <a:bodyPr/>
                        <a:lstStyle/>
                        <a:p>
                          <a:pPr algn="ctr">
                            <a:defRPr>
                              <a:solidFill>
                                <a:schemeClr val="tx1"/>
                              </a:solidFill>
                            </a:defRPr>
                          </a:pPr>
                          <a:r>
                            <a:rPr sz="1400" dirty="0"/>
                            <a:t>0.0594</a:t>
                          </a:r>
                          <a:endParaRPr sz="1400" dirty="0">
                            <a:latin typeface="Cambria Math"/>
                          </a:endParaRPr>
                        </a:p>
                      </a:txBody>
                      <a:tcPr/>
                    </a:tc>
                    <a:tc>
                      <a:txBody>
                        <a:bodyPr/>
                        <a:lstStyle/>
                        <a:p>
                          <a:pPr algn="ctr">
                            <a:defRPr>
                              <a:solidFill>
                                <a:schemeClr val="tx1"/>
                              </a:solidFill>
                            </a:defRPr>
                          </a:pPr>
                          <a:r>
                            <a:rPr sz="1400"/>
                            <a:t>0.0606</a:t>
                          </a:r>
                          <a:endParaRPr sz="1400">
                            <a:latin typeface="Cambria Math"/>
                          </a:endParaRPr>
                        </a:p>
                      </a:txBody>
                      <a:tcPr/>
                    </a:tc>
                    <a:tc>
                      <a:txBody>
                        <a:bodyPr/>
                        <a:lstStyle/>
                        <a:p>
                          <a:pPr algn="ctr">
                            <a:defRPr>
                              <a:solidFill>
                                <a:schemeClr val="tx1"/>
                              </a:solidFill>
                            </a:defRPr>
                          </a:pPr>
                          <a:r>
                            <a:rPr sz="1400" dirty="0"/>
                            <a:t>0.0618</a:t>
                          </a:r>
                          <a:endParaRPr sz="1400" dirty="0">
                            <a:latin typeface="Cambria Math"/>
                          </a:endParaRPr>
                        </a:p>
                      </a:txBody>
                      <a:tcPr/>
                    </a:tc>
                    <a:tc>
                      <a:txBody>
                        <a:bodyPr/>
                        <a:lstStyle/>
                        <a:p>
                          <a:pPr algn="ctr">
                            <a:defRPr>
                              <a:solidFill>
                                <a:schemeClr val="tx1"/>
                              </a:solidFill>
                            </a:defRPr>
                          </a:pPr>
                          <a:r>
                            <a:rPr sz="1400" dirty="0"/>
                            <a:t>0.0630</a:t>
                          </a:r>
                          <a:endParaRPr sz="1400" dirty="0">
                            <a:latin typeface="Cambria Math"/>
                          </a:endParaRPr>
                        </a:p>
                      </a:txBody>
                      <a:tcPr/>
                    </a:tc>
                    <a:extLst>
                      <a:ext uri="{0D108BD9-81ED-4DB2-BD59-A6C34878D82A}">
                        <a16:rowId xmlns:a16="http://schemas.microsoft.com/office/drawing/2014/main" val="10006"/>
                      </a:ext>
                    </a:extLst>
                  </a:tr>
                </a:tbl>
              </a:graphicData>
            </a:graphic>
          </p:graphicFrame>
        </mc:Choice>
        <mc:Fallback xmlns="">
          <p:graphicFrame>
            <p:nvGraphicFramePr>
              <p:cNvPr id="3" name="Table Placeholder 2" descr="This table shows cumulative probabilities for z scores in a standard normal distribution. It contains 7 rows and 6 columns with headers. The rows represent z scores ranging from negative 2.0 to negative 1.5 in increments of 0.1, listed in the leftmost column. The columns represent the hundredths place of the z scores, ranging from 0.07 to 0.03 in increments of negative 0.01, listed in the topmost row.&#10;Each cell contains the cumulative probability for the corresponding z score. &#10;For z equals negative 2.0, probabilities are 0.0192, 0.0197, 0.0202, 0.0207, 0.0212.&#10;For z equals negative 1.9, probabilities are 0.0244, 0.0250, 0.0256, 0.0262, 0.0268.&#10;For z equals negative 1.8, probabilities are 0.0307, 0.0314, 0.0322, 0.0329, 0.0336.&#10;For z equals negative 1.7, probabilities are 0.0384, 0.0392, 0.0401, 0.0409, 0.0418,&#10;For z equals negative 1.6, probabilities are 0.0475, 0.0485, 0.0495 is highlighted, 0.0505 is highlighted, 0.0516.&#10;For z equals negative 1.5, probabilities are 0.0582, 0.0594, 0.0606, 0.0618, 0.0630.&#10;The first highlighted cell shows a probability of 0.0495 for z equals negative 1.65 which is sixth row z equals negative 1.6 plus fourth column 0.05 and&#10;the second highlighted cell shows a probability of 0.0505 for z equals negative 1.64 which is sixth row z equals negative 1.6 plus fifth column 0.04.&#10;The table summarizes probabilities for negative z scores."/>
              <p:cNvGraphicFramePr>
                <a:graphicFrameLocks noGrp="1"/>
              </p:cNvGraphicFramePr>
              <p:nvPr>
                <p:ph type="tbl" sz="quarter" idx="10"/>
                <p:extLst>
                  <p:ext uri="{D42A27DB-BD31-4B8C-83A1-F6EECF244321}">
                    <p14:modId xmlns:p14="http://schemas.microsoft.com/office/powerpoint/2010/main" val="123571005"/>
                  </p:ext>
                </p:extLst>
              </p:nvPr>
            </p:nvGraphicFramePr>
            <p:xfrm>
              <a:off x="457200" y="1290320"/>
              <a:ext cx="8229600" cy="2595880"/>
            </p:xfrm>
            <a:graphic>
              <a:graphicData uri="http://schemas.openxmlformats.org/drawingml/2006/table">
                <a:tbl>
                  <a:tblPr firstRow="1" bandRow="1">
                    <a:tableStyleId>{5940675A-B579-460E-94D1-54222C63F5DA}</a:tableStyleId>
                  </a:tblPr>
                  <a:tblGrid>
                    <a:gridCol w="1371600">
                      <a:extLst>
                        <a:ext uri="{9D8B030D-6E8A-4147-A177-3AD203B41FA5}">
                          <a16:colId xmlns:a16="http://schemas.microsoft.com/office/drawing/2014/main" val="20000"/>
                        </a:ext>
                      </a:extLst>
                    </a:gridCol>
                    <a:gridCol w="1371600">
                      <a:extLst>
                        <a:ext uri="{9D8B030D-6E8A-4147-A177-3AD203B41FA5}">
                          <a16:colId xmlns:a16="http://schemas.microsoft.com/office/drawing/2014/main" val="20001"/>
                        </a:ext>
                      </a:extLst>
                    </a:gridCol>
                    <a:gridCol w="1371600">
                      <a:extLst>
                        <a:ext uri="{9D8B030D-6E8A-4147-A177-3AD203B41FA5}">
                          <a16:colId xmlns:a16="http://schemas.microsoft.com/office/drawing/2014/main" val="20002"/>
                        </a:ext>
                      </a:extLst>
                    </a:gridCol>
                    <a:gridCol w="1371600">
                      <a:extLst>
                        <a:ext uri="{9D8B030D-6E8A-4147-A177-3AD203B41FA5}">
                          <a16:colId xmlns:a16="http://schemas.microsoft.com/office/drawing/2014/main" val="20003"/>
                        </a:ext>
                      </a:extLst>
                    </a:gridCol>
                    <a:gridCol w="1371600">
                      <a:extLst>
                        <a:ext uri="{9D8B030D-6E8A-4147-A177-3AD203B41FA5}">
                          <a16:colId xmlns:a16="http://schemas.microsoft.com/office/drawing/2014/main" val="20004"/>
                        </a:ext>
                      </a:extLst>
                    </a:gridCol>
                    <a:gridCol w="1371600">
                      <a:extLst>
                        <a:ext uri="{9D8B030D-6E8A-4147-A177-3AD203B41FA5}">
                          <a16:colId xmlns:a16="http://schemas.microsoft.com/office/drawing/2014/main" val="20005"/>
                        </a:ext>
                      </a:extLst>
                    </a:gridCol>
                  </a:tblGrid>
                  <a:tr h="370840">
                    <a:tc>
                      <a:txBody>
                        <a:bodyPr/>
                        <a:lstStyle/>
                        <a:p>
                          <a:endParaRPr lang="en-US"/>
                        </a:p>
                      </a:txBody>
                      <a:tcPr>
                        <a:blipFill>
                          <a:blip r:embed="rId2"/>
                          <a:stretch>
                            <a:fillRect l="-889" t="-1639" r="-501333" b="-603279"/>
                          </a:stretch>
                        </a:blipFill>
                      </a:tcPr>
                    </a:tc>
                    <a:tc>
                      <a:txBody>
                        <a:bodyPr/>
                        <a:lstStyle/>
                        <a:p>
                          <a:pPr algn="ctr">
                            <a:defRPr b="1">
                              <a:solidFill>
                                <a:schemeClr val="tx1"/>
                              </a:solidFill>
                            </a:defRPr>
                          </a:pPr>
                          <a:r>
                            <a:rPr sz="1400"/>
                            <a:t>0.07</a:t>
                          </a:r>
                          <a:endParaRPr sz="1400">
                            <a:latin typeface="Cambria Math"/>
                          </a:endParaRPr>
                        </a:p>
                      </a:txBody>
                      <a:tcPr/>
                    </a:tc>
                    <a:tc>
                      <a:txBody>
                        <a:bodyPr/>
                        <a:lstStyle/>
                        <a:p>
                          <a:pPr algn="ctr">
                            <a:defRPr b="1">
                              <a:solidFill>
                                <a:schemeClr val="tx1"/>
                              </a:solidFill>
                            </a:defRPr>
                          </a:pPr>
                          <a:r>
                            <a:rPr sz="1400"/>
                            <a:t>0.06</a:t>
                          </a:r>
                          <a:endParaRPr sz="1400">
                            <a:latin typeface="Cambria Math"/>
                          </a:endParaRPr>
                        </a:p>
                      </a:txBody>
                      <a:tcPr/>
                    </a:tc>
                    <a:tc>
                      <a:txBody>
                        <a:bodyPr/>
                        <a:lstStyle/>
                        <a:p>
                          <a:pPr algn="ctr">
                            <a:defRPr b="1">
                              <a:solidFill>
                                <a:schemeClr val="tx1"/>
                              </a:solidFill>
                            </a:defRPr>
                          </a:pPr>
                          <a:r>
                            <a:rPr sz="1400"/>
                            <a:t>0.05</a:t>
                          </a:r>
                          <a:endParaRPr sz="1400">
                            <a:latin typeface="Cambria Math"/>
                          </a:endParaRPr>
                        </a:p>
                      </a:txBody>
                      <a:tcPr/>
                    </a:tc>
                    <a:tc>
                      <a:txBody>
                        <a:bodyPr/>
                        <a:lstStyle/>
                        <a:p>
                          <a:pPr algn="ctr">
                            <a:defRPr b="1">
                              <a:solidFill>
                                <a:schemeClr val="tx1"/>
                              </a:solidFill>
                            </a:defRPr>
                          </a:pPr>
                          <a:r>
                            <a:rPr sz="1400" dirty="0"/>
                            <a:t>0.04</a:t>
                          </a:r>
                          <a:endParaRPr sz="1400" dirty="0">
                            <a:latin typeface="Cambria Math"/>
                          </a:endParaRPr>
                        </a:p>
                      </a:txBody>
                      <a:tcPr/>
                    </a:tc>
                    <a:tc>
                      <a:txBody>
                        <a:bodyPr/>
                        <a:lstStyle/>
                        <a:p>
                          <a:pPr algn="ctr">
                            <a:defRPr b="1">
                              <a:solidFill>
                                <a:schemeClr val="tx1"/>
                              </a:solidFill>
                            </a:defRPr>
                          </a:pPr>
                          <a:r>
                            <a:rPr sz="1400"/>
                            <a:t>0.03</a:t>
                          </a:r>
                          <a:endParaRPr sz="1400">
                            <a:latin typeface="Cambria Math"/>
                          </a:endParaRPr>
                        </a:p>
                      </a:txBody>
                      <a:tcPr/>
                    </a:tc>
                    <a:extLst>
                      <a:ext uri="{0D108BD9-81ED-4DB2-BD59-A6C34878D82A}">
                        <a16:rowId xmlns:a16="http://schemas.microsoft.com/office/drawing/2014/main" val="10000"/>
                      </a:ext>
                    </a:extLst>
                  </a:tr>
                  <a:tr h="370840">
                    <a:tc>
                      <a:txBody>
                        <a:bodyPr/>
                        <a:lstStyle/>
                        <a:p>
                          <a:endParaRPr lang="en-US"/>
                        </a:p>
                      </a:txBody>
                      <a:tcPr>
                        <a:blipFill>
                          <a:blip r:embed="rId2"/>
                          <a:stretch>
                            <a:fillRect l="-889" t="-101639" r="-501333" b="-503279"/>
                          </a:stretch>
                        </a:blipFill>
                      </a:tcPr>
                    </a:tc>
                    <a:tc>
                      <a:txBody>
                        <a:bodyPr/>
                        <a:lstStyle/>
                        <a:p>
                          <a:pPr algn="ctr">
                            <a:defRPr>
                              <a:solidFill>
                                <a:schemeClr val="tx1"/>
                              </a:solidFill>
                            </a:defRPr>
                          </a:pPr>
                          <a:r>
                            <a:rPr sz="1400"/>
                            <a:t>0.0192</a:t>
                          </a:r>
                          <a:endParaRPr sz="1400">
                            <a:latin typeface="Cambria Math"/>
                          </a:endParaRPr>
                        </a:p>
                      </a:txBody>
                      <a:tcPr/>
                    </a:tc>
                    <a:tc>
                      <a:txBody>
                        <a:bodyPr/>
                        <a:lstStyle/>
                        <a:p>
                          <a:pPr algn="ctr">
                            <a:defRPr>
                              <a:solidFill>
                                <a:schemeClr val="tx1"/>
                              </a:solidFill>
                            </a:defRPr>
                          </a:pPr>
                          <a:r>
                            <a:rPr sz="1400" dirty="0"/>
                            <a:t>0.0197</a:t>
                          </a:r>
                          <a:endParaRPr sz="1400" dirty="0">
                            <a:latin typeface="Cambria Math"/>
                          </a:endParaRPr>
                        </a:p>
                      </a:txBody>
                      <a:tcPr/>
                    </a:tc>
                    <a:tc>
                      <a:txBody>
                        <a:bodyPr/>
                        <a:lstStyle/>
                        <a:p>
                          <a:pPr algn="ctr">
                            <a:defRPr>
                              <a:solidFill>
                                <a:schemeClr val="tx1"/>
                              </a:solidFill>
                            </a:defRPr>
                          </a:pPr>
                          <a:r>
                            <a:rPr sz="1400"/>
                            <a:t>0.0202</a:t>
                          </a:r>
                          <a:endParaRPr sz="1400">
                            <a:latin typeface="Cambria Math"/>
                          </a:endParaRPr>
                        </a:p>
                      </a:txBody>
                      <a:tcPr/>
                    </a:tc>
                    <a:tc>
                      <a:txBody>
                        <a:bodyPr/>
                        <a:lstStyle/>
                        <a:p>
                          <a:pPr algn="ctr">
                            <a:defRPr>
                              <a:solidFill>
                                <a:schemeClr val="tx1"/>
                              </a:solidFill>
                            </a:defRPr>
                          </a:pPr>
                          <a:r>
                            <a:rPr sz="1400" dirty="0"/>
                            <a:t>0.0207</a:t>
                          </a:r>
                          <a:endParaRPr sz="1400" dirty="0">
                            <a:latin typeface="Cambria Math"/>
                          </a:endParaRPr>
                        </a:p>
                      </a:txBody>
                      <a:tcPr/>
                    </a:tc>
                    <a:tc>
                      <a:txBody>
                        <a:bodyPr/>
                        <a:lstStyle/>
                        <a:p>
                          <a:pPr algn="ctr">
                            <a:defRPr>
                              <a:solidFill>
                                <a:schemeClr val="tx1"/>
                              </a:solidFill>
                            </a:defRPr>
                          </a:pPr>
                          <a:r>
                            <a:rPr sz="1400"/>
                            <a:t>0.0212</a:t>
                          </a:r>
                          <a:endParaRPr sz="1400">
                            <a:latin typeface="Cambria Math"/>
                          </a:endParaRPr>
                        </a:p>
                      </a:txBody>
                      <a:tcPr/>
                    </a:tc>
                    <a:extLst>
                      <a:ext uri="{0D108BD9-81ED-4DB2-BD59-A6C34878D82A}">
                        <a16:rowId xmlns:a16="http://schemas.microsoft.com/office/drawing/2014/main" val="10001"/>
                      </a:ext>
                    </a:extLst>
                  </a:tr>
                  <a:tr h="370840">
                    <a:tc>
                      <a:txBody>
                        <a:bodyPr/>
                        <a:lstStyle/>
                        <a:p>
                          <a:endParaRPr lang="en-US"/>
                        </a:p>
                      </a:txBody>
                      <a:tcPr>
                        <a:blipFill>
                          <a:blip r:embed="rId2"/>
                          <a:stretch>
                            <a:fillRect l="-889" t="-201639" r="-501333" b="-403279"/>
                          </a:stretch>
                        </a:blipFill>
                      </a:tcPr>
                    </a:tc>
                    <a:tc>
                      <a:txBody>
                        <a:bodyPr/>
                        <a:lstStyle/>
                        <a:p>
                          <a:pPr algn="ctr">
                            <a:defRPr>
                              <a:solidFill>
                                <a:schemeClr val="tx1"/>
                              </a:solidFill>
                            </a:defRPr>
                          </a:pPr>
                          <a:r>
                            <a:rPr sz="1400"/>
                            <a:t>0.0244</a:t>
                          </a:r>
                          <a:endParaRPr sz="1400">
                            <a:latin typeface="Cambria Math"/>
                          </a:endParaRPr>
                        </a:p>
                      </a:txBody>
                      <a:tcPr/>
                    </a:tc>
                    <a:tc>
                      <a:txBody>
                        <a:bodyPr/>
                        <a:lstStyle/>
                        <a:p>
                          <a:pPr algn="ctr">
                            <a:defRPr>
                              <a:solidFill>
                                <a:schemeClr val="tx1"/>
                              </a:solidFill>
                            </a:defRPr>
                          </a:pPr>
                          <a:r>
                            <a:rPr sz="1400"/>
                            <a:t>0.0250</a:t>
                          </a:r>
                          <a:endParaRPr sz="1400">
                            <a:latin typeface="Cambria Math"/>
                          </a:endParaRPr>
                        </a:p>
                      </a:txBody>
                      <a:tcPr/>
                    </a:tc>
                    <a:tc>
                      <a:txBody>
                        <a:bodyPr/>
                        <a:lstStyle/>
                        <a:p>
                          <a:pPr algn="ctr">
                            <a:defRPr>
                              <a:solidFill>
                                <a:schemeClr val="tx1"/>
                              </a:solidFill>
                            </a:defRPr>
                          </a:pPr>
                          <a:r>
                            <a:rPr sz="1400"/>
                            <a:t>0.0256</a:t>
                          </a:r>
                          <a:endParaRPr sz="1400">
                            <a:latin typeface="Cambria Math"/>
                          </a:endParaRPr>
                        </a:p>
                      </a:txBody>
                      <a:tcPr/>
                    </a:tc>
                    <a:tc>
                      <a:txBody>
                        <a:bodyPr/>
                        <a:lstStyle/>
                        <a:p>
                          <a:pPr algn="ctr">
                            <a:defRPr>
                              <a:solidFill>
                                <a:schemeClr val="tx1"/>
                              </a:solidFill>
                            </a:defRPr>
                          </a:pPr>
                          <a:r>
                            <a:rPr sz="1400" dirty="0"/>
                            <a:t>0.0262</a:t>
                          </a:r>
                          <a:endParaRPr sz="1400" dirty="0">
                            <a:latin typeface="Cambria Math"/>
                          </a:endParaRPr>
                        </a:p>
                      </a:txBody>
                      <a:tcPr/>
                    </a:tc>
                    <a:tc>
                      <a:txBody>
                        <a:bodyPr/>
                        <a:lstStyle/>
                        <a:p>
                          <a:pPr algn="ctr">
                            <a:defRPr>
                              <a:solidFill>
                                <a:schemeClr val="tx1"/>
                              </a:solidFill>
                            </a:defRPr>
                          </a:pPr>
                          <a:r>
                            <a:rPr sz="1400"/>
                            <a:t>0.0268</a:t>
                          </a:r>
                          <a:endParaRPr sz="1400">
                            <a:latin typeface="Cambria Math"/>
                          </a:endParaRPr>
                        </a:p>
                      </a:txBody>
                      <a:tcPr/>
                    </a:tc>
                    <a:extLst>
                      <a:ext uri="{0D108BD9-81ED-4DB2-BD59-A6C34878D82A}">
                        <a16:rowId xmlns:a16="http://schemas.microsoft.com/office/drawing/2014/main" val="10002"/>
                      </a:ext>
                    </a:extLst>
                  </a:tr>
                  <a:tr h="370840">
                    <a:tc>
                      <a:txBody>
                        <a:bodyPr/>
                        <a:lstStyle/>
                        <a:p>
                          <a:endParaRPr lang="en-US"/>
                        </a:p>
                      </a:txBody>
                      <a:tcPr>
                        <a:blipFill>
                          <a:blip r:embed="rId2"/>
                          <a:stretch>
                            <a:fillRect l="-889" t="-301639" r="-501333" b="-303279"/>
                          </a:stretch>
                        </a:blipFill>
                      </a:tcPr>
                    </a:tc>
                    <a:tc>
                      <a:txBody>
                        <a:bodyPr/>
                        <a:lstStyle/>
                        <a:p>
                          <a:pPr algn="ctr">
                            <a:defRPr>
                              <a:solidFill>
                                <a:schemeClr val="tx1"/>
                              </a:solidFill>
                            </a:defRPr>
                          </a:pPr>
                          <a:r>
                            <a:rPr sz="1400"/>
                            <a:t>0.0307</a:t>
                          </a:r>
                          <a:endParaRPr sz="1400">
                            <a:latin typeface="Cambria Math"/>
                          </a:endParaRPr>
                        </a:p>
                      </a:txBody>
                      <a:tcPr/>
                    </a:tc>
                    <a:tc>
                      <a:txBody>
                        <a:bodyPr/>
                        <a:lstStyle/>
                        <a:p>
                          <a:pPr algn="ctr">
                            <a:defRPr>
                              <a:solidFill>
                                <a:schemeClr val="tx1"/>
                              </a:solidFill>
                            </a:defRPr>
                          </a:pPr>
                          <a:r>
                            <a:rPr sz="1400"/>
                            <a:t>0.0314</a:t>
                          </a:r>
                          <a:endParaRPr sz="1400">
                            <a:latin typeface="Cambria Math"/>
                          </a:endParaRPr>
                        </a:p>
                      </a:txBody>
                      <a:tcPr/>
                    </a:tc>
                    <a:tc>
                      <a:txBody>
                        <a:bodyPr/>
                        <a:lstStyle/>
                        <a:p>
                          <a:pPr algn="ctr">
                            <a:defRPr>
                              <a:solidFill>
                                <a:schemeClr val="tx1"/>
                              </a:solidFill>
                            </a:defRPr>
                          </a:pPr>
                          <a:r>
                            <a:rPr sz="1400"/>
                            <a:t>0.0322</a:t>
                          </a:r>
                          <a:endParaRPr sz="1400">
                            <a:latin typeface="Cambria Math"/>
                          </a:endParaRPr>
                        </a:p>
                      </a:txBody>
                      <a:tcPr/>
                    </a:tc>
                    <a:tc>
                      <a:txBody>
                        <a:bodyPr/>
                        <a:lstStyle/>
                        <a:p>
                          <a:pPr algn="ctr">
                            <a:defRPr>
                              <a:solidFill>
                                <a:schemeClr val="tx1"/>
                              </a:solidFill>
                            </a:defRPr>
                          </a:pPr>
                          <a:r>
                            <a:rPr sz="1400" dirty="0"/>
                            <a:t>0.0329</a:t>
                          </a:r>
                          <a:endParaRPr sz="1400" dirty="0">
                            <a:latin typeface="Cambria Math"/>
                          </a:endParaRPr>
                        </a:p>
                      </a:txBody>
                      <a:tcPr/>
                    </a:tc>
                    <a:tc>
                      <a:txBody>
                        <a:bodyPr/>
                        <a:lstStyle/>
                        <a:p>
                          <a:pPr algn="ctr">
                            <a:defRPr>
                              <a:solidFill>
                                <a:schemeClr val="tx1"/>
                              </a:solidFill>
                            </a:defRPr>
                          </a:pPr>
                          <a:r>
                            <a:rPr sz="1400"/>
                            <a:t>0.0336</a:t>
                          </a:r>
                          <a:endParaRPr sz="1400">
                            <a:latin typeface="Cambria Math"/>
                          </a:endParaRPr>
                        </a:p>
                      </a:txBody>
                      <a:tcPr/>
                    </a:tc>
                    <a:extLst>
                      <a:ext uri="{0D108BD9-81ED-4DB2-BD59-A6C34878D82A}">
                        <a16:rowId xmlns:a16="http://schemas.microsoft.com/office/drawing/2014/main" val="10003"/>
                      </a:ext>
                    </a:extLst>
                  </a:tr>
                  <a:tr h="370840">
                    <a:tc>
                      <a:txBody>
                        <a:bodyPr/>
                        <a:lstStyle/>
                        <a:p>
                          <a:endParaRPr lang="en-US"/>
                        </a:p>
                      </a:txBody>
                      <a:tcPr>
                        <a:blipFill>
                          <a:blip r:embed="rId2"/>
                          <a:stretch>
                            <a:fillRect l="-889" t="-401639" r="-501333" b="-203279"/>
                          </a:stretch>
                        </a:blipFill>
                      </a:tcPr>
                    </a:tc>
                    <a:tc>
                      <a:txBody>
                        <a:bodyPr/>
                        <a:lstStyle/>
                        <a:p>
                          <a:pPr algn="ctr">
                            <a:defRPr>
                              <a:solidFill>
                                <a:schemeClr val="tx1"/>
                              </a:solidFill>
                            </a:defRPr>
                          </a:pPr>
                          <a:r>
                            <a:rPr sz="1400"/>
                            <a:t>0.0384</a:t>
                          </a:r>
                          <a:endParaRPr sz="1400">
                            <a:latin typeface="Cambria Math"/>
                          </a:endParaRPr>
                        </a:p>
                      </a:txBody>
                      <a:tcPr/>
                    </a:tc>
                    <a:tc>
                      <a:txBody>
                        <a:bodyPr/>
                        <a:lstStyle/>
                        <a:p>
                          <a:pPr algn="ctr">
                            <a:defRPr>
                              <a:solidFill>
                                <a:schemeClr val="tx1"/>
                              </a:solidFill>
                            </a:defRPr>
                          </a:pPr>
                          <a:r>
                            <a:rPr sz="1400"/>
                            <a:t>0.0392</a:t>
                          </a:r>
                          <a:endParaRPr sz="1400">
                            <a:latin typeface="Cambria Math"/>
                          </a:endParaRPr>
                        </a:p>
                      </a:txBody>
                      <a:tcPr/>
                    </a:tc>
                    <a:tc>
                      <a:txBody>
                        <a:bodyPr/>
                        <a:lstStyle/>
                        <a:p>
                          <a:pPr algn="ctr">
                            <a:defRPr>
                              <a:solidFill>
                                <a:schemeClr val="tx1"/>
                              </a:solidFill>
                            </a:defRPr>
                          </a:pPr>
                          <a:r>
                            <a:rPr sz="1400" dirty="0"/>
                            <a:t>0.0401</a:t>
                          </a:r>
                          <a:endParaRPr sz="1400" dirty="0">
                            <a:latin typeface="Cambria Math"/>
                          </a:endParaRPr>
                        </a:p>
                      </a:txBody>
                      <a:tcPr/>
                    </a:tc>
                    <a:tc>
                      <a:txBody>
                        <a:bodyPr/>
                        <a:lstStyle/>
                        <a:p>
                          <a:pPr algn="ctr">
                            <a:defRPr>
                              <a:solidFill>
                                <a:schemeClr val="tx1"/>
                              </a:solidFill>
                            </a:defRPr>
                          </a:pPr>
                          <a:r>
                            <a:rPr sz="1400" dirty="0"/>
                            <a:t>0.0409</a:t>
                          </a:r>
                          <a:endParaRPr sz="1400" dirty="0">
                            <a:latin typeface="Cambria Math"/>
                          </a:endParaRPr>
                        </a:p>
                      </a:txBody>
                      <a:tcPr/>
                    </a:tc>
                    <a:tc>
                      <a:txBody>
                        <a:bodyPr/>
                        <a:lstStyle/>
                        <a:p>
                          <a:pPr algn="ctr">
                            <a:defRPr>
                              <a:solidFill>
                                <a:schemeClr val="tx1"/>
                              </a:solidFill>
                            </a:defRPr>
                          </a:pPr>
                          <a:r>
                            <a:rPr sz="1400"/>
                            <a:t>0.0418</a:t>
                          </a:r>
                          <a:endParaRPr sz="1400">
                            <a:latin typeface="Cambria Math"/>
                          </a:endParaRPr>
                        </a:p>
                      </a:txBody>
                      <a:tcPr/>
                    </a:tc>
                    <a:extLst>
                      <a:ext uri="{0D108BD9-81ED-4DB2-BD59-A6C34878D82A}">
                        <a16:rowId xmlns:a16="http://schemas.microsoft.com/office/drawing/2014/main" val="10004"/>
                      </a:ext>
                    </a:extLst>
                  </a:tr>
                  <a:tr h="370840">
                    <a:tc>
                      <a:txBody>
                        <a:bodyPr/>
                        <a:lstStyle/>
                        <a:p>
                          <a:endParaRPr lang="en-US"/>
                        </a:p>
                      </a:txBody>
                      <a:tcPr>
                        <a:blipFill>
                          <a:blip r:embed="rId2"/>
                          <a:stretch>
                            <a:fillRect l="-889" t="-501639" r="-501333" b="-103279"/>
                          </a:stretch>
                        </a:blipFill>
                      </a:tcPr>
                    </a:tc>
                    <a:tc>
                      <a:txBody>
                        <a:bodyPr/>
                        <a:lstStyle/>
                        <a:p>
                          <a:pPr algn="ctr">
                            <a:defRPr>
                              <a:solidFill>
                                <a:schemeClr val="tx1"/>
                              </a:solidFill>
                            </a:defRPr>
                          </a:pPr>
                          <a:r>
                            <a:rPr sz="1400"/>
                            <a:t>0.0475</a:t>
                          </a:r>
                          <a:endParaRPr sz="1400">
                            <a:latin typeface="Cambria Math"/>
                          </a:endParaRPr>
                        </a:p>
                      </a:txBody>
                      <a:tcPr/>
                    </a:tc>
                    <a:tc>
                      <a:txBody>
                        <a:bodyPr/>
                        <a:lstStyle/>
                        <a:p>
                          <a:pPr algn="ctr">
                            <a:defRPr>
                              <a:solidFill>
                                <a:schemeClr val="tx1"/>
                              </a:solidFill>
                            </a:defRPr>
                          </a:pPr>
                          <a:r>
                            <a:rPr sz="1400"/>
                            <a:t>0.0485</a:t>
                          </a:r>
                          <a:endParaRPr sz="1400">
                            <a:latin typeface="Cambria Math"/>
                          </a:endParaRPr>
                        </a:p>
                      </a:txBody>
                      <a:tcPr/>
                    </a:tc>
                    <a:tc>
                      <a:txBody>
                        <a:bodyPr/>
                        <a:lstStyle/>
                        <a:p>
                          <a:pPr algn="ctr">
                            <a:defRPr sz="1400">
                              <a:solidFill>
                                <a:schemeClr val="tx1"/>
                              </a:solidFill>
                            </a:defRPr>
                          </a:pPr>
                          <a:r>
                            <a:rPr sz="1400" dirty="0">
                              <a:highlight>
                                <a:srgbClr val="FFFF00"/>
                              </a:highlight>
                            </a:rPr>
                            <a:t>0.0495</a:t>
                          </a:r>
                          <a:endParaRPr sz="1400" dirty="0">
                            <a:highlight>
                              <a:srgbClr val="FFFF00"/>
                            </a:highlight>
                            <a:latin typeface="Cambria Math"/>
                          </a:endParaRPr>
                        </a:p>
                      </a:txBody>
                      <a:tcPr/>
                    </a:tc>
                    <a:tc>
                      <a:txBody>
                        <a:bodyPr/>
                        <a:lstStyle/>
                        <a:p>
                          <a:pPr algn="ctr">
                            <a:defRPr sz="1400">
                              <a:solidFill>
                                <a:schemeClr val="tx1"/>
                              </a:solidFill>
                            </a:defRPr>
                          </a:pPr>
                          <a:r>
                            <a:rPr sz="1400" dirty="0">
                              <a:highlight>
                                <a:srgbClr val="FFFF00"/>
                              </a:highlight>
                            </a:rPr>
                            <a:t>0.0505</a:t>
                          </a:r>
                          <a:endParaRPr sz="1400" dirty="0">
                            <a:highlight>
                              <a:srgbClr val="FFFF00"/>
                            </a:highlight>
                            <a:latin typeface="Cambria Math"/>
                          </a:endParaRPr>
                        </a:p>
                      </a:txBody>
                      <a:tcPr/>
                    </a:tc>
                    <a:tc>
                      <a:txBody>
                        <a:bodyPr/>
                        <a:lstStyle/>
                        <a:p>
                          <a:pPr algn="ctr">
                            <a:defRPr>
                              <a:solidFill>
                                <a:schemeClr val="tx1"/>
                              </a:solidFill>
                            </a:defRPr>
                          </a:pPr>
                          <a:r>
                            <a:rPr sz="1400"/>
                            <a:t>0.0516</a:t>
                          </a:r>
                          <a:endParaRPr sz="1400">
                            <a:latin typeface="Cambria Math"/>
                          </a:endParaRPr>
                        </a:p>
                      </a:txBody>
                      <a:tcPr/>
                    </a:tc>
                    <a:extLst>
                      <a:ext uri="{0D108BD9-81ED-4DB2-BD59-A6C34878D82A}">
                        <a16:rowId xmlns:a16="http://schemas.microsoft.com/office/drawing/2014/main" val="10005"/>
                      </a:ext>
                    </a:extLst>
                  </a:tr>
                  <a:tr h="370840">
                    <a:tc>
                      <a:txBody>
                        <a:bodyPr/>
                        <a:lstStyle/>
                        <a:p>
                          <a:endParaRPr lang="en-US"/>
                        </a:p>
                      </a:txBody>
                      <a:tcPr>
                        <a:blipFill>
                          <a:blip r:embed="rId2"/>
                          <a:stretch>
                            <a:fillRect l="-889" t="-601639" r="-501333" b="-3279"/>
                          </a:stretch>
                        </a:blipFill>
                      </a:tcPr>
                    </a:tc>
                    <a:tc>
                      <a:txBody>
                        <a:bodyPr/>
                        <a:lstStyle/>
                        <a:p>
                          <a:pPr algn="ctr">
                            <a:defRPr>
                              <a:solidFill>
                                <a:schemeClr val="tx1"/>
                              </a:solidFill>
                            </a:defRPr>
                          </a:pPr>
                          <a:r>
                            <a:rPr sz="1400"/>
                            <a:t>0.0582</a:t>
                          </a:r>
                          <a:endParaRPr sz="1400">
                            <a:latin typeface="Cambria Math"/>
                          </a:endParaRPr>
                        </a:p>
                      </a:txBody>
                      <a:tcPr/>
                    </a:tc>
                    <a:tc>
                      <a:txBody>
                        <a:bodyPr/>
                        <a:lstStyle/>
                        <a:p>
                          <a:pPr algn="ctr">
                            <a:defRPr>
                              <a:solidFill>
                                <a:schemeClr val="tx1"/>
                              </a:solidFill>
                            </a:defRPr>
                          </a:pPr>
                          <a:r>
                            <a:rPr sz="1400" dirty="0"/>
                            <a:t>0.0594</a:t>
                          </a:r>
                          <a:endParaRPr sz="1400" dirty="0">
                            <a:latin typeface="Cambria Math"/>
                          </a:endParaRPr>
                        </a:p>
                      </a:txBody>
                      <a:tcPr/>
                    </a:tc>
                    <a:tc>
                      <a:txBody>
                        <a:bodyPr/>
                        <a:lstStyle/>
                        <a:p>
                          <a:pPr algn="ctr">
                            <a:defRPr>
                              <a:solidFill>
                                <a:schemeClr val="tx1"/>
                              </a:solidFill>
                            </a:defRPr>
                          </a:pPr>
                          <a:r>
                            <a:rPr sz="1400"/>
                            <a:t>0.0606</a:t>
                          </a:r>
                          <a:endParaRPr sz="1400">
                            <a:latin typeface="Cambria Math"/>
                          </a:endParaRPr>
                        </a:p>
                      </a:txBody>
                      <a:tcPr/>
                    </a:tc>
                    <a:tc>
                      <a:txBody>
                        <a:bodyPr/>
                        <a:lstStyle/>
                        <a:p>
                          <a:pPr algn="ctr">
                            <a:defRPr>
                              <a:solidFill>
                                <a:schemeClr val="tx1"/>
                              </a:solidFill>
                            </a:defRPr>
                          </a:pPr>
                          <a:r>
                            <a:rPr sz="1400" dirty="0"/>
                            <a:t>0.0618</a:t>
                          </a:r>
                          <a:endParaRPr sz="1400" dirty="0">
                            <a:latin typeface="Cambria Math"/>
                          </a:endParaRPr>
                        </a:p>
                      </a:txBody>
                      <a:tcPr/>
                    </a:tc>
                    <a:tc>
                      <a:txBody>
                        <a:bodyPr/>
                        <a:lstStyle/>
                        <a:p>
                          <a:pPr algn="ctr">
                            <a:defRPr>
                              <a:solidFill>
                                <a:schemeClr val="tx1"/>
                              </a:solidFill>
                            </a:defRPr>
                          </a:pPr>
                          <a:r>
                            <a:rPr sz="1400" dirty="0"/>
                            <a:t>0.0630</a:t>
                          </a:r>
                          <a:endParaRPr sz="1400" dirty="0">
                            <a:latin typeface="Cambria Math"/>
                          </a:endParaRPr>
                        </a:p>
                      </a:txBody>
                      <a:tcPr/>
                    </a:tc>
                    <a:extLst>
                      <a:ext uri="{0D108BD9-81ED-4DB2-BD59-A6C34878D82A}">
                        <a16:rowId xmlns:a16="http://schemas.microsoft.com/office/drawing/2014/main" val="10006"/>
                      </a:ext>
                    </a:extLst>
                  </a:tr>
                </a:tbl>
              </a:graphicData>
            </a:graphic>
          </p:graphicFrame>
        </mc:Fallback>
      </mc:AlternateContent>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6.4.4: Finding the </a:t>
            </a:r>
            <a:r>
              <a:rPr i="1" dirty="0"/>
              <a:t>z</a:t>
            </a:r>
            <a:r>
              <a:rPr dirty="0"/>
              <a:t>-value with a Given Area between −</a:t>
            </a:r>
            <a:r>
              <a:rPr i="1" dirty="0"/>
              <a:t>z</a:t>
            </a:r>
            <a:r>
              <a:rPr dirty="0"/>
              <a:t> and </a:t>
            </a:r>
            <a:r>
              <a:rPr i="1" dirty="0"/>
              <a:t>z</a:t>
            </a:r>
            <a:r>
              <a:rPr lang="en-US" baseline="-25000" dirty="0"/>
              <a:t>6</a:t>
            </a:r>
            <a:endParaRPr dirty="0"/>
          </a:p>
        </p:txBody>
      </p:sp>
      <p:sp>
        <p:nvSpPr>
          <p:cNvPr id="3" name="Text Placeholder 2"/>
          <p:cNvSpPr>
            <a:spLocks noGrp="1"/>
          </p:cNvSpPr>
          <p:nvPr>
            <p:ph type="body" sz="quarter" idx="10"/>
          </p:nvPr>
        </p:nvSpPr>
        <p:spPr>
          <a:xfrm>
            <a:off x="457200" y="1029287"/>
            <a:ext cx="8229600" cy="4838113"/>
          </a:xfrm>
        </p:spPr>
        <p:txBody>
          <a:bodyPr>
            <a:normAutofit/>
          </a:bodyPr>
          <a:lstStyle/>
          <a:p>
            <a:pPr>
              <a:defRPr sz="2800"/>
            </a:pPr>
            <a:r>
              <a:rPr lang="en-US" sz="2800" dirty="0"/>
              <a:t>In the interior of the table, we find two areas that are equally close to 0.0500, so use the </a:t>
            </a:r>
            <a:r>
              <a:rPr lang="en-US" sz="2800" i="1" dirty="0"/>
              <a:t>z</a:t>
            </a:r>
            <a:r>
              <a:rPr lang="en-US" sz="2800" dirty="0"/>
              <a:t>-value exactly halfway between the </a:t>
            </a:r>
            <a:r>
              <a:rPr lang="en-US" sz="2800" i="1" dirty="0"/>
              <a:t>z</a:t>
            </a:r>
            <a:r>
              <a:rPr lang="en-US" sz="2800" dirty="0"/>
              <a:t>-scores corresponding to those two areas. The </a:t>
            </a:r>
            <a:r>
              <a:rPr lang="en-US" sz="2800" i="1" dirty="0"/>
              <a:t>z</a:t>
            </a:r>
            <a:r>
              <a:rPr lang="en-US" sz="2800" dirty="0"/>
              <a:t>-value halfway between </a:t>
            </a:r>
            <a:r>
              <a:rPr lang="en-US" i="1" dirty="0"/>
              <a:t>z</a:t>
            </a:r>
            <a:r>
              <a:rPr lang="en-US" dirty="0"/>
              <a:t> = </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1.64</a:t>
            </a:r>
            <a:r>
              <a:rPr lang="en-US" sz="2800" dirty="0"/>
              <a:t> and</a:t>
            </a:r>
            <a:br>
              <a:rPr lang="en-US" sz="2800" dirty="0"/>
            </a:br>
            <a:r>
              <a:rPr lang="en-US" sz="2800" i="1" dirty="0"/>
              <a:t>z</a:t>
            </a:r>
            <a:r>
              <a:rPr lang="en-US" sz="2800" dirty="0"/>
              <a:t> = </a:t>
            </a:r>
            <a:r>
              <a:rPr lang="en-US" sz="2800" dirty="0">
                <a:latin typeface="Calibri" panose="020F0502020204030204" pitchFamily="34" charset="0"/>
                <a:ea typeface="Calibri" panose="020F0502020204030204" pitchFamily="34" charset="0"/>
                <a:cs typeface="Calibri" panose="020F0502020204030204" pitchFamily="34" charset="0"/>
              </a:rPr>
              <a:t>−</a:t>
            </a:r>
            <a:r>
              <a:rPr lang="en-US" sz="2800" dirty="0"/>
              <a:t>1.65 is </a:t>
            </a:r>
            <a:r>
              <a:rPr lang="en-US" sz="2800" dirty="0">
                <a:latin typeface="Calibri" panose="020F0502020204030204" pitchFamily="34" charset="0"/>
                <a:ea typeface="Calibri" panose="020F0502020204030204" pitchFamily="34" charset="0"/>
                <a:cs typeface="Calibri" panose="020F0502020204030204" pitchFamily="34" charset="0"/>
              </a:rPr>
              <a:t>−</a:t>
            </a:r>
            <a:r>
              <a:rPr lang="en-US" sz="2800" dirty="0"/>
              <a:t>1.645. Thus the positive </a:t>
            </a:r>
            <a:r>
              <a:rPr lang="en-US" sz="2800" i="1" dirty="0"/>
              <a:t>z</a:t>
            </a:r>
            <a:r>
              <a:rPr lang="en-US" sz="2800" dirty="0"/>
              <a:t>-value such that the area between </a:t>
            </a:r>
            <a:r>
              <a:rPr lang="en-US" sz="2800" dirty="0">
                <a:latin typeface="Calibri" panose="020F0502020204030204" pitchFamily="34" charset="0"/>
                <a:ea typeface="Calibri" panose="020F0502020204030204" pitchFamily="34" charset="0"/>
                <a:cs typeface="Calibri" panose="020F0502020204030204" pitchFamily="34" charset="0"/>
              </a:rPr>
              <a:t>−</a:t>
            </a:r>
            <a:r>
              <a:rPr lang="en-US" sz="2800" i="1" dirty="0"/>
              <a:t>z</a:t>
            </a:r>
            <a:r>
              <a:rPr lang="en-US" sz="2800" dirty="0"/>
              <a:t> and </a:t>
            </a:r>
            <a:r>
              <a:rPr lang="en-US" sz="2800" i="1" dirty="0"/>
              <a:t>z</a:t>
            </a:r>
            <a:r>
              <a:rPr lang="en-US" sz="2800" dirty="0"/>
              <a:t> is 0.90 is </a:t>
            </a:r>
            <a:r>
              <a:rPr lang="en-US" sz="2800" i="1" dirty="0"/>
              <a:t>z</a:t>
            </a:r>
            <a:r>
              <a:rPr lang="en-US" sz="2800" dirty="0"/>
              <a:t> = 1.645.</a:t>
            </a:r>
            <a:endParaRPr sz="2800"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6.4.4: Finding the </a:t>
            </a:r>
            <a:r>
              <a:rPr i="1" dirty="0"/>
              <a:t>z</a:t>
            </a:r>
            <a:r>
              <a:rPr dirty="0"/>
              <a:t>-value with a Given Area between −</a:t>
            </a:r>
            <a:r>
              <a:rPr i="1" dirty="0"/>
              <a:t>z</a:t>
            </a:r>
            <a:r>
              <a:rPr dirty="0"/>
              <a:t> and </a:t>
            </a:r>
            <a:r>
              <a:rPr i="1" dirty="0"/>
              <a:t>z</a:t>
            </a:r>
            <a:r>
              <a:rPr lang="en-US" baseline="-25000" dirty="0"/>
              <a:t>7</a:t>
            </a:r>
            <a:endParaRPr dirty="0"/>
          </a:p>
        </p:txBody>
      </p:sp>
      <p:sp>
        <p:nvSpPr>
          <p:cNvPr id="3" name="Text Placeholder 2"/>
          <p:cNvSpPr>
            <a:spLocks noGrp="1"/>
          </p:cNvSpPr>
          <p:nvPr>
            <p:ph type="body" sz="quarter" idx="10"/>
          </p:nvPr>
        </p:nvSpPr>
        <p:spPr/>
        <p:txBody>
          <a:bodyPr>
            <a:normAutofit/>
          </a:bodyPr>
          <a:lstStyle/>
          <a:p>
            <a:pPr>
              <a:defRPr b="1"/>
            </a:pPr>
            <a:r>
              <a:rPr sz="2800" dirty="0"/>
              <a:t>TI-83/84 Plus:</a:t>
            </a:r>
          </a:p>
          <a:p>
            <a:pPr>
              <a:defRPr sz="2800"/>
            </a:pPr>
            <a:r>
              <a:rPr sz="2800" dirty="0"/>
              <a:t>Using a TI-83/84 Plus calculator requires that we enter the area to the left of </a:t>
            </a:r>
            <a:r>
              <a:rPr lang="en-US" sz="2800" dirty="0">
                <a:latin typeface="Calibri" panose="020F0502020204030204" pitchFamily="34" charset="0"/>
                <a:ea typeface="Calibri" panose="020F0502020204030204" pitchFamily="34" charset="0"/>
                <a:cs typeface="Calibri" panose="020F0502020204030204" pitchFamily="34" charset="0"/>
              </a:rPr>
              <a:t>−</a:t>
            </a:r>
            <a:r>
              <a:rPr lang="en-US" sz="2800" i="1" dirty="0"/>
              <a:t>z</a:t>
            </a:r>
            <a:r>
              <a:rPr sz="2800" dirty="0"/>
              <a:t>. Enter </a:t>
            </a:r>
            <a:r>
              <a:rPr sz="2800" b="1" dirty="0" err="1"/>
              <a:t>invNorm</a:t>
            </a:r>
            <a:r>
              <a:rPr sz="2800" b="1" dirty="0"/>
              <a:t>(0.05)</a:t>
            </a:r>
            <a:r>
              <a:rPr sz="2800" dirty="0"/>
              <a:t>, as shown in the </a:t>
            </a:r>
            <a:r>
              <a:rPr lang="en-US" dirty="0">
                <a:solidFill>
                  <a:srgbClr val="366092"/>
                </a:solidFill>
              </a:rPr>
              <a:t>following </a:t>
            </a:r>
            <a:r>
              <a:rPr sz="2800" dirty="0"/>
              <a:t>screenshot. This gives a value of</a:t>
            </a:r>
            <a:br>
              <a:rPr lang="en-US" sz="2800" dirty="0"/>
            </a:br>
            <a:r>
              <a:rPr lang="en-US" dirty="0">
                <a:latin typeface="Calibri" panose="020F0502020204030204" pitchFamily="34" charset="0"/>
                <a:ea typeface="Calibri" panose="020F0502020204030204" pitchFamily="34" charset="0"/>
                <a:cs typeface="Calibri" panose="020F0502020204030204" pitchFamily="34" charset="0"/>
              </a:rPr>
              <a:t>−</a:t>
            </a:r>
            <a:r>
              <a:rPr lang="en-US" sz="2800" dirty="0"/>
              <a:t>1.645</a:t>
            </a:r>
            <a:r>
              <a:rPr sz="2800" dirty="0"/>
              <a:t> rounded to three decimal places.</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6.4.4: Finding the </a:t>
            </a:r>
            <a:r>
              <a:rPr i="1" dirty="0"/>
              <a:t>z</a:t>
            </a:r>
            <a:r>
              <a:rPr dirty="0"/>
              <a:t>-value with a Given Area between −</a:t>
            </a:r>
            <a:r>
              <a:rPr i="1" dirty="0"/>
              <a:t>z</a:t>
            </a:r>
            <a:r>
              <a:rPr dirty="0"/>
              <a:t> and </a:t>
            </a:r>
            <a:r>
              <a:rPr i="1" dirty="0"/>
              <a:t>z</a:t>
            </a:r>
            <a:r>
              <a:rPr lang="en-US" baseline="-25000" dirty="0"/>
              <a:t>8</a:t>
            </a:r>
            <a:endParaRPr dirty="0"/>
          </a:p>
        </p:txBody>
      </p:sp>
      <p:pic>
        <p:nvPicPr>
          <p:cNvPr id="5" name="Content Placeholder 4" descr="screenshot shows the first line reads as invNorm open parentheses 0 point 0 5 close parentheses,&#10;and the second line reads as minus 1 point 644853626">
            <a:extLst>
              <a:ext uri="{FF2B5EF4-FFF2-40B4-BE49-F238E27FC236}">
                <a16:creationId xmlns:a16="http://schemas.microsoft.com/office/drawing/2014/main" id="{09558DD4-E499-4145-B085-4F1587E17B79}"/>
              </a:ext>
            </a:extLst>
          </p:cNvPr>
          <p:cNvPicPr>
            <a:picLocks noGrp="1" noChangeAspect="1"/>
          </p:cNvPicPr>
          <p:nvPr>
            <p:ph sz="quarter" idx="11"/>
          </p:nvPr>
        </p:nvPicPr>
        <p:blipFill>
          <a:blip r:embed="rId2">
            <a:extLst>
              <a:ext uri="{28A0092B-C50C-407E-A947-70E740481C1C}">
                <a14:useLocalDpi xmlns:a14="http://schemas.microsoft.com/office/drawing/2010/main" val="0"/>
              </a:ext>
            </a:extLst>
          </a:blip>
          <a:stretch>
            <a:fillRect/>
          </a:stretch>
        </p:blipFill>
        <p:spPr>
          <a:xfrm>
            <a:off x="2286189" y="1983707"/>
            <a:ext cx="4571622" cy="3047748"/>
          </a:xfr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6.4.1: Finding the </a:t>
            </a:r>
            <a:r>
              <a:rPr i="1" dirty="0"/>
              <a:t>z</a:t>
            </a:r>
            <a:r>
              <a:rPr dirty="0"/>
              <a:t>-value with a Given Area to Its Left</a:t>
            </a:r>
            <a:r>
              <a:rPr lang="en-US" baseline="-25000" dirty="0"/>
              <a:t>1</a:t>
            </a:r>
            <a:endParaRPr baseline="-25000" dirty="0"/>
          </a:p>
        </p:txBody>
      </p:sp>
      <p:sp>
        <p:nvSpPr>
          <p:cNvPr id="3" name="Text Placeholder 2"/>
          <p:cNvSpPr>
            <a:spLocks noGrp="1"/>
          </p:cNvSpPr>
          <p:nvPr>
            <p:ph type="body" sz="quarter" idx="10"/>
          </p:nvPr>
        </p:nvSpPr>
        <p:spPr/>
        <p:txBody>
          <a:bodyPr>
            <a:normAutofit/>
          </a:bodyPr>
          <a:lstStyle/>
          <a:p>
            <a:pPr>
              <a:defRPr sz="2800"/>
            </a:pPr>
            <a:r>
              <a:rPr sz="2800" dirty="0"/>
              <a:t>What </a:t>
            </a:r>
            <a:r>
              <a:rPr lang="en-US" sz="2800" i="1" dirty="0"/>
              <a:t>z</a:t>
            </a:r>
            <a:r>
              <a:rPr sz="2800" dirty="0"/>
              <a:t>-value has an area of 0.7357 to its left? Round to 2 decimal places.</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6.4.4: Finding the </a:t>
            </a:r>
            <a:r>
              <a:rPr i="1" dirty="0"/>
              <a:t>z</a:t>
            </a:r>
            <a:r>
              <a:rPr dirty="0"/>
              <a:t>-value with a Given Area between −</a:t>
            </a:r>
            <a:r>
              <a:rPr i="1" dirty="0"/>
              <a:t>z</a:t>
            </a:r>
            <a:r>
              <a:rPr dirty="0"/>
              <a:t> and </a:t>
            </a:r>
            <a:r>
              <a:rPr i="1" dirty="0"/>
              <a:t>z</a:t>
            </a:r>
            <a:r>
              <a:rPr lang="en-US" baseline="-25000" dirty="0"/>
              <a:t>9</a:t>
            </a:r>
            <a:endParaRPr dirty="0"/>
          </a:p>
        </p:txBody>
      </p:sp>
      <p:sp>
        <p:nvSpPr>
          <p:cNvPr id="3" name="Text Placeholder 2"/>
          <p:cNvSpPr>
            <a:spLocks noGrp="1"/>
          </p:cNvSpPr>
          <p:nvPr>
            <p:ph type="body" sz="quarter" idx="10"/>
          </p:nvPr>
        </p:nvSpPr>
        <p:spPr/>
        <p:txBody>
          <a:bodyPr>
            <a:normAutofit/>
          </a:bodyPr>
          <a:lstStyle/>
          <a:p>
            <a:pPr>
              <a:defRPr sz="2800"/>
            </a:pPr>
            <a:r>
              <a:rPr sz="2800" dirty="0"/>
              <a:t>Therefore, the positive </a:t>
            </a:r>
            <a:r>
              <a:rPr lang="en-US" sz="2800" i="1" dirty="0"/>
              <a:t>z</a:t>
            </a:r>
            <a:r>
              <a:rPr sz="2800" dirty="0"/>
              <a:t>-value such that the area between </a:t>
            </a:r>
            <a:r>
              <a:rPr lang="en-US" sz="2800" dirty="0">
                <a:latin typeface="Calibri" panose="020F0502020204030204" pitchFamily="34" charset="0"/>
                <a:ea typeface="Calibri" panose="020F0502020204030204" pitchFamily="34" charset="0"/>
                <a:cs typeface="Calibri" panose="020F0502020204030204" pitchFamily="34" charset="0"/>
              </a:rPr>
              <a:t>−</a:t>
            </a:r>
            <a:r>
              <a:rPr lang="en-US" sz="2800" i="1" dirty="0"/>
              <a:t>z</a:t>
            </a:r>
            <a:r>
              <a:rPr sz="2800" dirty="0"/>
              <a:t> and </a:t>
            </a:r>
            <a:r>
              <a:rPr lang="en-US" sz="2800" i="1" dirty="0"/>
              <a:t>z</a:t>
            </a:r>
            <a:r>
              <a:rPr sz="2800" dirty="0"/>
              <a:t> is 0.90 is approximately 1.645.</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dirty="0"/>
              <a:t>Example 6.4.5: Finding the </a:t>
            </a:r>
            <a:r>
              <a:rPr i="1" dirty="0"/>
              <a:t>z</a:t>
            </a:r>
            <a:r>
              <a:rPr dirty="0"/>
              <a:t>-value with a Given Area in the Tails to the Left of −</a:t>
            </a:r>
            <a:r>
              <a:rPr i="1" dirty="0"/>
              <a:t>z</a:t>
            </a:r>
            <a:r>
              <a:rPr dirty="0"/>
              <a:t> and to the Right of </a:t>
            </a:r>
            <a:r>
              <a:rPr i="1" dirty="0"/>
              <a:t>z</a:t>
            </a:r>
            <a:r>
              <a:rPr lang="en-US" baseline="-25000" dirty="0"/>
              <a:t>1</a:t>
            </a:r>
            <a:endParaRPr i="1" dirty="0"/>
          </a:p>
        </p:txBody>
      </p:sp>
      <p:sp>
        <p:nvSpPr>
          <p:cNvPr id="3" name="Text Placeholder 2"/>
          <p:cNvSpPr>
            <a:spLocks noGrp="1"/>
          </p:cNvSpPr>
          <p:nvPr>
            <p:ph type="body" sz="quarter" idx="10"/>
          </p:nvPr>
        </p:nvSpPr>
        <p:spPr/>
        <p:txBody>
          <a:bodyPr>
            <a:normAutofit/>
          </a:bodyPr>
          <a:lstStyle/>
          <a:p>
            <a:pPr>
              <a:defRPr sz="2800"/>
            </a:pPr>
            <a:r>
              <a:rPr sz="2800" dirty="0"/>
              <a:t>Find the value of </a:t>
            </a:r>
            <a:r>
              <a:rPr lang="en-US" sz="2800" i="1" dirty="0"/>
              <a:t>z</a:t>
            </a:r>
            <a:r>
              <a:rPr sz="2800" dirty="0"/>
              <a:t> such that the area to the left of </a:t>
            </a:r>
            <a:r>
              <a:rPr lang="en-US" sz="2800" dirty="0">
                <a:ea typeface="Calibri" panose="020F0502020204030204" pitchFamily="34" charset="0"/>
                <a:cs typeface="Calibri" panose="020F0502020204030204" pitchFamily="34" charset="0"/>
              </a:rPr>
              <a:t>−</a:t>
            </a:r>
            <a:r>
              <a:rPr lang="en-US" sz="2800" i="1" dirty="0"/>
              <a:t>z</a:t>
            </a:r>
            <a:r>
              <a:rPr sz="2800" dirty="0"/>
              <a:t> plus the area to the right of </a:t>
            </a:r>
            <a:r>
              <a:rPr lang="en-US" sz="2800" i="1" dirty="0"/>
              <a:t>z</a:t>
            </a:r>
            <a:r>
              <a:rPr sz="2800" dirty="0"/>
              <a:t> is 0.1616. Round to 2 decimal places.</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800" dirty="0"/>
              <a:t>Example 6.4.5: Finding the </a:t>
            </a:r>
            <a:r>
              <a:rPr sz="2800" i="1" dirty="0"/>
              <a:t>z</a:t>
            </a:r>
            <a:r>
              <a:rPr sz="2800" dirty="0"/>
              <a:t>-value with a Given Area in the Tails to the Left of −</a:t>
            </a:r>
            <a:r>
              <a:rPr sz="2800" i="1" dirty="0"/>
              <a:t>z</a:t>
            </a:r>
            <a:r>
              <a:rPr sz="2800" dirty="0"/>
              <a:t> and to the Right of </a:t>
            </a:r>
            <a:r>
              <a:rPr sz="2800" i="1" dirty="0"/>
              <a:t>z</a:t>
            </a:r>
            <a:r>
              <a:rPr lang="en-US" sz="2800" baseline="-25000" dirty="0"/>
              <a:t>2</a:t>
            </a:r>
            <a:endParaRPr sz="2800" dirty="0"/>
          </a:p>
        </p:txBody>
      </p:sp>
      <p:sp>
        <p:nvSpPr>
          <p:cNvPr id="3" name="Text Placeholder 2"/>
          <p:cNvSpPr>
            <a:spLocks noGrp="1"/>
          </p:cNvSpPr>
          <p:nvPr>
            <p:ph type="body" sz="quarter" idx="10"/>
          </p:nvPr>
        </p:nvSpPr>
        <p:spPr/>
        <p:txBody>
          <a:bodyPr>
            <a:normAutofit/>
          </a:bodyPr>
          <a:lstStyle/>
          <a:p>
            <a:r>
              <a:rPr sz="2800" b="1" dirty="0"/>
              <a:t>Solution</a:t>
            </a:r>
          </a:p>
          <a:p>
            <a:pPr>
              <a:defRPr sz="2800"/>
            </a:pPr>
            <a:r>
              <a:rPr sz="2800" dirty="0"/>
              <a:t>If the total area in both tails is 0.1616, then the area in </a:t>
            </a:r>
            <a:endParaRPr lang="en-US" sz="2800" dirty="0"/>
          </a:p>
          <a:p>
            <a:pPr>
              <a:defRPr sz="2800"/>
            </a:pPr>
            <a:r>
              <a:rPr sz="2800" dirty="0"/>
              <a:t>one of the tails must be half of that or</a:t>
            </a:r>
            <a:r>
              <a:rPr lang="en-US" sz="2800" dirty="0"/>
              <a:t> </a:t>
            </a:r>
            <a:endParaRPr sz="2800" dirty="0"/>
          </a:p>
        </p:txBody>
      </p:sp>
      <p:pic>
        <p:nvPicPr>
          <p:cNvPr id="6" name="Picture 5" descr="0.1616 divided by 2 equals 0.0808">
            <a:extLst>
              <a:ext uri="{FF2B5EF4-FFF2-40B4-BE49-F238E27FC236}">
                <a16:creationId xmlns:a16="http://schemas.microsoft.com/office/drawing/2014/main" id="{AFF31F91-D5CF-C76B-5900-8BA0952DFD90}"/>
              </a:ext>
            </a:extLst>
          </p:cNvPr>
          <p:cNvPicPr>
            <a:picLocks noChangeAspect="1"/>
          </p:cNvPicPr>
          <p:nvPr/>
        </p:nvPicPr>
        <p:blipFill>
          <a:blip r:embed="rId2"/>
          <a:stretch>
            <a:fillRect/>
          </a:stretch>
        </p:blipFill>
        <p:spPr>
          <a:xfrm>
            <a:off x="6096000" y="1905000"/>
            <a:ext cx="2439000" cy="864000"/>
          </a:xfrm>
          <a:prstGeom prst="rect">
            <a:avLst/>
          </a:prstGeom>
        </p:spPr>
      </p:pic>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800" dirty="0"/>
              <a:t>Example 6.4.5: Finding the </a:t>
            </a:r>
            <a:r>
              <a:rPr sz="2800" i="1" dirty="0"/>
              <a:t>z</a:t>
            </a:r>
            <a:r>
              <a:rPr sz="2800" dirty="0"/>
              <a:t>-value with a Given Area in the Tails to the Left of −</a:t>
            </a:r>
            <a:r>
              <a:rPr sz="2800" i="1" dirty="0"/>
              <a:t>z</a:t>
            </a:r>
            <a:r>
              <a:rPr sz="2800" dirty="0"/>
              <a:t> and to the Right of </a:t>
            </a:r>
            <a:r>
              <a:rPr sz="2800" i="1" dirty="0"/>
              <a:t>z</a:t>
            </a:r>
            <a:r>
              <a:rPr lang="en-US" sz="2800" baseline="-25000" dirty="0"/>
              <a:t>3</a:t>
            </a:r>
            <a:endParaRPr sz="2800" dirty="0"/>
          </a:p>
        </p:txBody>
      </p:sp>
      <p:pic>
        <p:nvPicPr>
          <p:cNvPr id="5" name="Content Placeholder 4" descr="Standard Normal Distribution with the area to the left of unknown negative z value shaded and labeled 0.0808 and area to the right of unknown z value shaded and labeled 0.0808.">
            <a:extLst>
              <a:ext uri="{FF2B5EF4-FFF2-40B4-BE49-F238E27FC236}">
                <a16:creationId xmlns:a16="http://schemas.microsoft.com/office/drawing/2014/main" id="{03D075B2-8D60-4875-96CF-2C28DADF0679}"/>
              </a:ext>
            </a:extLst>
          </p:cNvPr>
          <p:cNvPicPr>
            <a:picLocks noGrp="1" noChangeAspect="1"/>
          </p:cNvPicPr>
          <p:nvPr>
            <p:ph sz="quarter" idx="11"/>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905000" y="2031206"/>
            <a:ext cx="5334000" cy="2952750"/>
          </a:xfrm>
        </p:spPr>
      </p:pic>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800" dirty="0"/>
              <a:t>Example 6.4.5: Finding the </a:t>
            </a:r>
            <a:r>
              <a:rPr sz="2400" i="1" dirty="0"/>
              <a:t>z</a:t>
            </a:r>
            <a:r>
              <a:rPr sz="2800" dirty="0"/>
              <a:t>-value with a Given Area in the Tails to the Left of −</a:t>
            </a:r>
            <a:r>
              <a:rPr sz="2800" i="1" dirty="0"/>
              <a:t>z</a:t>
            </a:r>
            <a:r>
              <a:rPr sz="2800" dirty="0"/>
              <a:t> and to the Right of </a:t>
            </a:r>
            <a:r>
              <a:rPr sz="2800" i="1" dirty="0"/>
              <a:t>z</a:t>
            </a:r>
            <a:r>
              <a:rPr lang="en-US" sz="2800" baseline="-25000" dirty="0"/>
              <a:t>4</a:t>
            </a:r>
            <a:endParaRPr sz="2800" dirty="0"/>
          </a:p>
        </p:txBody>
      </p:sp>
      <p:sp>
        <p:nvSpPr>
          <p:cNvPr id="3" name="Text Placeholder 2"/>
          <p:cNvSpPr>
            <a:spLocks noGrp="1"/>
          </p:cNvSpPr>
          <p:nvPr>
            <p:ph type="body" sz="quarter" idx="10"/>
          </p:nvPr>
        </p:nvSpPr>
        <p:spPr/>
        <p:txBody>
          <a:bodyPr>
            <a:normAutofit/>
          </a:bodyPr>
          <a:lstStyle/>
          <a:p>
            <a:pPr>
              <a:defRPr b="1"/>
            </a:pPr>
            <a:r>
              <a:rPr sz="2800" dirty="0"/>
              <a:t>Tables:</a:t>
            </a:r>
          </a:p>
          <a:p>
            <a:pPr>
              <a:defRPr sz="2800"/>
            </a:pPr>
            <a:r>
              <a:rPr sz="2800" dirty="0"/>
              <a:t>Scan through the interior of the cumulative normal table for an area of 0.0808. The corresponding </a:t>
            </a:r>
            <a:r>
              <a:rPr lang="en-US" sz="2800" i="1" dirty="0"/>
              <a:t>z</a:t>
            </a:r>
            <a:r>
              <a:rPr sz="2800" dirty="0"/>
              <a:t>-value is </a:t>
            </a:r>
            <a:r>
              <a:rPr lang="en-US" sz="2800" dirty="0">
                <a:latin typeface="Calibri" panose="020F0502020204030204" pitchFamily="34" charset="0"/>
                <a:ea typeface="Calibri" panose="020F0502020204030204" pitchFamily="34" charset="0"/>
                <a:cs typeface="Calibri" panose="020F0502020204030204" pitchFamily="34" charset="0"/>
              </a:rPr>
              <a:t>−</a:t>
            </a:r>
            <a:r>
              <a:rPr lang="en-US" sz="2800" i="1" dirty="0"/>
              <a:t>z</a:t>
            </a:r>
            <a:r>
              <a:rPr lang="en-US" sz="2800" dirty="0"/>
              <a:t> = </a:t>
            </a:r>
            <a:r>
              <a:rPr lang="en-US" dirty="0">
                <a:latin typeface="Calibri" panose="020F0502020204030204" pitchFamily="34" charset="0"/>
                <a:ea typeface="Calibri" panose="020F0502020204030204" pitchFamily="34" charset="0"/>
                <a:cs typeface="Calibri" panose="020F0502020204030204" pitchFamily="34" charset="0"/>
              </a:rPr>
              <a:t>−</a:t>
            </a:r>
            <a:r>
              <a:rPr lang="en-US" sz="2800" dirty="0"/>
              <a:t>1.40.</a:t>
            </a:r>
            <a:endParaRPr sz="2800"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800" dirty="0"/>
              <a:t>Example 6.4.5: Finding the </a:t>
            </a:r>
            <a:r>
              <a:rPr sz="2800" i="1" dirty="0"/>
              <a:t>z</a:t>
            </a:r>
            <a:r>
              <a:rPr sz="2800" dirty="0"/>
              <a:t>-value with a Given Area in the Tails to the Left of −</a:t>
            </a:r>
            <a:r>
              <a:rPr sz="2800" i="1" dirty="0"/>
              <a:t>z</a:t>
            </a:r>
            <a:r>
              <a:rPr sz="2800" dirty="0"/>
              <a:t> and to the Right of </a:t>
            </a:r>
            <a:r>
              <a:rPr sz="2800" i="1" dirty="0"/>
              <a:t>z</a:t>
            </a:r>
            <a:r>
              <a:rPr lang="en-US" sz="2800" baseline="-25000" dirty="0"/>
              <a:t>5</a:t>
            </a:r>
            <a:endParaRPr sz="2800" dirty="0"/>
          </a:p>
        </p:txBody>
      </p:sp>
      <mc:AlternateContent xmlns:mc="http://schemas.openxmlformats.org/markup-compatibility/2006" xmlns:a14="http://schemas.microsoft.com/office/drawing/2010/main">
        <mc:Choice Requires="a14">
          <p:graphicFrame>
            <p:nvGraphicFramePr>
              <p:cNvPr id="3" name="Table Placeholder 2" descr="This table shows cumulative probabilities for z scores in a standard normal distribution. It contains 7 rows and 6 columns with headers. The rows represent z scores ranging from negative 1.6 to negative 1.1 in increments of 0.1, listed in the leftmost column. The columns represent the hundredths place of the z scores, ranging from 0.04 to 0.00 in increments of negative 0.01, listed in the topmost row.&#10;Each cell contains the cumulative probability for the corresponding z score. &#10;For z equals negative 1.6, probabilities are 0.0505, 0.0516, 0.0526, 0.0537, 0.0548.&#10;For z equals negative 1.5, probabilities are 0.0618, 0.0630, 0.0643, 0.0655, 0.0668.&#10;For z equals negative 1.4, probabilities are 0.0749, 0.0764, 0.0778, 0.0793, 0.0808 is highlighted.&#10;For z equals negative 1.3, probabilities are 0.0901, 0.0918, 0.0934, 0.0951, 0.0968,&#10;For z equals negative 1.2, probabilities are 0.1075, 0.1093, 0.1112, 0.1131, 0.1151.&#10;For z equals negative 1.1, probabilities are 0.1271, 0.1292, 0.1314, 0.1335, 0.1357.&#10;The highlighted cell shows a probability of 0.0808 for z equals negative 1.40 which is fourth row z equals negative 1.4 plus sixth column 0.00.&#10;The table summarizes probabilities for negative z scores."/>
              <p:cNvGraphicFramePr>
                <a:graphicFrameLocks noGrp="1"/>
              </p:cNvGraphicFramePr>
              <p:nvPr>
                <p:ph type="tbl" sz="quarter" idx="10"/>
                <p:extLst>
                  <p:ext uri="{D42A27DB-BD31-4B8C-83A1-F6EECF244321}">
                    <p14:modId xmlns:p14="http://schemas.microsoft.com/office/powerpoint/2010/main" val="55907187"/>
                  </p:ext>
                </p:extLst>
              </p:nvPr>
            </p:nvGraphicFramePr>
            <p:xfrm>
              <a:off x="457200" y="2052320"/>
              <a:ext cx="8229600" cy="2595880"/>
            </p:xfrm>
            <a:graphic>
              <a:graphicData uri="http://schemas.openxmlformats.org/drawingml/2006/table">
                <a:tbl>
                  <a:tblPr firstRow="1" bandRow="1">
                    <a:tableStyleId>{5940675A-B579-460E-94D1-54222C63F5DA}</a:tableStyleId>
                  </a:tblPr>
                  <a:tblGrid>
                    <a:gridCol w="1371600">
                      <a:extLst>
                        <a:ext uri="{9D8B030D-6E8A-4147-A177-3AD203B41FA5}">
                          <a16:colId xmlns:a16="http://schemas.microsoft.com/office/drawing/2014/main" val="20000"/>
                        </a:ext>
                      </a:extLst>
                    </a:gridCol>
                    <a:gridCol w="1371600">
                      <a:extLst>
                        <a:ext uri="{9D8B030D-6E8A-4147-A177-3AD203B41FA5}">
                          <a16:colId xmlns:a16="http://schemas.microsoft.com/office/drawing/2014/main" val="20001"/>
                        </a:ext>
                      </a:extLst>
                    </a:gridCol>
                    <a:gridCol w="1371600">
                      <a:extLst>
                        <a:ext uri="{9D8B030D-6E8A-4147-A177-3AD203B41FA5}">
                          <a16:colId xmlns:a16="http://schemas.microsoft.com/office/drawing/2014/main" val="20002"/>
                        </a:ext>
                      </a:extLst>
                    </a:gridCol>
                    <a:gridCol w="1371600">
                      <a:extLst>
                        <a:ext uri="{9D8B030D-6E8A-4147-A177-3AD203B41FA5}">
                          <a16:colId xmlns:a16="http://schemas.microsoft.com/office/drawing/2014/main" val="20003"/>
                        </a:ext>
                      </a:extLst>
                    </a:gridCol>
                    <a:gridCol w="1371600">
                      <a:extLst>
                        <a:ext uri="{9D8B030D-6E8A-4147-A177-3AD203B41FA5}">
                          <a16:colId xmlns:a16="http://schemas.microsoft.com/office/drawing/2014/main" val="20004"/>
                        </a:ext>
                      </a:extLst>
                    </a:gridCol>
                    <a:gridCol w="1371600">
                      <a:extLst>
                        <a:ext uri="{9D8B030D-6E8A-4147-A177-3AD203B41FA5}">
                          <a16:colId xmlns:a16="http://schemas.microsoft.com/office/drawing/2014/main" val="20005"/>
                        </a:ext>
                      </a:extLst>
                    </a:gridCol>
                  </a:tblGrid>
                  <a:tr h="370840">
                    <a:tc>
                      <a:txBody>
                        <a:bodyPr/>
                        <a:lstStyle/>
                        <a:p>
                          <a:pPr algn="ctr">
                            <a:defRPr sz="1400" b="1">
                              <a:solidFill>
                                <a:schemeClr val="tx1"/>
                              </a:solidFill>
                            </a:defRPr>
                          </a:pPr>
                          <a14:m>
                            <m:oMathPara xmlns:m="http://schemas.openxmlformats.org/officeDocument/2006/math">
                              <m:oMathParaPr>
                                <m:jc m:val="centerGroup"/>
                              </m:oMathParaPr>
                              <m:oMath xmlns:m="http://schemas.openxmlformats.org/officeDocument/2006/math">
                                <m:r>
                                  <a:rPr sz="1400">
                                    <a:latin typeface="Cambria Math" panose="02040503050406030204" pitchFamily="18" charset="0"/>
                                  </a:rPr>
                                  <m:t>𝑧</m:t>
                                </m:r>
                              </m:oMath>
                            </m:oMathPara>
                          </a14:m>
                          <a:endParaRPr/>
                        </a:p>
                      </a:txBody>
                      <a:tcPr/>
                    </a:tc>
                    <a:tc>
                      <a:txBody>
                        <a:bodyPr/>
                        <a:lstStyle/>
                        <a:p>
                          <a:pPr algn="ctr">
                            <a:defRPr b="1">
                              <a:solidFill>
                                <a:schemeClr val="tx1"/>
                              </a:solidFill>
                            </a:defRPr>
                          </a:pPr>
                          <a:r>
                            <a:rPr sz="1400" dirty="0"/>
                            <a:t>0.04</a:t>
                          </a:r>
                          <a:endParaRPr sz="1400" dirty="0">
                            <a:latin typeface="Cambria Math"/>
                          </a:endParaRPr>
                        </a:p>
                      </a:txBody>
                      <a:tcPr/>
                    </a:tc>
                    <a:tc>
                      <a:txBody>
                        <a:bodyPr/>
                        <a:lstStyle/>
                        <a:p>
                          <a:pPr algn="ctr">
                            <a:defRPr b="1">
                              <a:solidFill>
                                <a:schemeClr val="tx1"/>
                              </a:solidFill>
                            </a:defRPr>
                          </a:pPr>
                          <a:r>
                            <a:rPr sz="1400"/>
                            <a:t>0.03</a:t>
                          </a:r>
                          <a:endParaRPr sz="1400">
                            <a:latin typeface="Cambria Math"/>
                          </a:endParaRPr>
                        </a:p>
                      </a:txBody>
                      <a:tcPr/>
                    </a:tc>
                    <a:tc>
                      <a:txBody>
                        <a:bodyPr/>
                        <a:lstStyle/>
                        <a:p>
                          <a:pPr algn="ctr">
                            <a:defRPr b="1">
                              <a:solidFill>
                                <a:schemeClr val="tx1"/>
                              </a:solidFill>
                            </a:defRPr>
                          </a:pPr>
                          <a:r>
                            <a:rPr sz="1400"/>
                            <a:t>0.02</a:t>
                          </a:r>
                          <a:endParaRPr sz="1400">
                            <a:latin typeface="Cambria Math"/>
                          </a:endParaRPr>
                        </a:p>
                      </a:txBody>
                      <a:tcPr/>
                    </a:tc>
                    <a:tc>
                      <a:txBody>
                        <a:bodyPr/>
                        <a:lstStyle/>
                        <a:p>
                          <a:pPr algn="ctr">
                            <a:defRPr b="1">
                              <a:solidFill>
                                <a:schemeClr val="tx1"/>
                              </a:solidFill>
                            </a:defRPr>
                          </a:pPr>
                          <a:r>
                            <a:rPr sz="1400"/>
                            <a:t>0.01</a:t>
                          </a:r>
                          <a:endParaRPr sz="1400">
                            <a:latin typeface="Cambria Math"/>
                          </a:endParaRPr>
                        </a:p>
                      </a:txBody>
                      <a:tcPr/>
                    </a:tc>
                    <a:tc>
                      <a:txBody>
                        <a:bodyPr/>
                        <a:lstStyle/>
                        <a:p>
                          <a:pPr algn="ctr">
                            <a:defRPr b="1">
                              <a:solidFill>
                                <a:schemeClr val="tx1"/>
                              </a:solidFill>
                            </a:defRPr>
                          </a:pPr>
                          <a:r>
                            <a:rPr sz="1400"/>
                            <a:t>0.00</a:t>
                          </a:r>
                          <a:endParaRPr sz="1400">
                            <a:latin typeface="Cambria Math"/>
                          </a:endParaRPr>
                        </a:p>
                      </a:txBody>
                      <a:tcPr/>
                    </a:tc>
                    <a:extLst>
                      <a:ext uri="{0D108BD9-81ED-4DB2-BD59-A6C34878D82A}">
                        <a16:rowId xmlns:a16="http://schemas.microsoft.com/office/drawing/2014/main" val="10000"/>
                      </a:ext>
                    </a:extLst>
                  </a:tr>
                  <a:tr h="370840">
                    <a:tc>
                      <a:txBody>
                        <a:bodyPr/>
                        <a:lstStyle/>
                        <a:p>
                          <a:pPr algn="ctr">
                            <a:defRPr sz="1400" b="1">
                              <a:solidFill>
                                <a:schemeClr val="tx1"/>
                              </a:solidFill>
                            </a:defRPr>
                          </a:pPr>
                          <a14:m>
                            <m:oMathPara xmlns:m="http://schemas.openxmlformats.org/officeDocument/2006/math">
                              <m:oMathParaPr>
                                <m:jc m:val="centerGroup"/>
                              </m:oMathParaPr>
                              <m:oMath xmlns:m="http://schemas.openxmlformats.org/officeDocument/2006/math">
                                <m:r>
                                  <a:rPr sz="1400">
                                    <a:latin typeface="Cambria Math" panose="02040503050406030204" pitchFamily="18" charset="0"/>
                                  </a:rPr>
                                  <m:t>−1.6</m:t>
                                </m:r>
                              </m:oMath>
                            </m:oMathPara>
                          </a14:m>
                          <a:endParaRPr dirty="0"/>
                        </a:p>
                      </a:txBody>
                      <a:tcPr/>
                    </a:tc>
                    <a:tc>
                      <a:txBody>
                        <a:bodyPr/>
                        <a:lstStyle/>
                        <a:p>
                          <a:pPr algn="ctr">
                            <a:defRPr>
                              <a:solidFill>
                                <a:schemeClr val="tx1"/>
                              </a:solidFill>
                            </a:defRPr>
                          </a:pPr>
                          <a:r>
                            <a:rPr sz="1400"/>
                            <a:t>0.0505</a:t>
                          </a:r>
                          <a:endParaRPr sz="1400">
                            <a:latin typeface="Cambria Math"/>
                          </a:endParaRPr>
                        </a:p>
                      </a:txBody>
                      <a:tcPr/>
                    </a:tc>
                    <a:tc>
                      <a:txBody>
                        <a:bodyPr/>
                        <a:lstStyle/>
                        <a:p>
                          <a:pPr algn="ctr">
                            <a:defRPr>
                              <a:solidFill>
                                <a:schemeClr val="tx1"/>
                              </a:solidFill>
                            </a:defRPr>
                          </a:pPr>
                          <a:r>
                            <a:rPr sz="1400"/>
                            <a:t>0.0516</a:t>
                          </a:r>
                          <a:endParaRPr sz="1400">
                            <a:latin typeface="Cambria Math"/>
                          </a:endParaRPr>
                        </a:p>
                      </a:txBody>
                      <a:tcPr/>
                    </a:tc>
                    <a:tc>
                      <a:txBody>
                        <a:bodyPr/>
                        <a:lstStyle/>
                        <a:p>
                          <a:pPr algn="ctr">
                            <a:defRPr>
                              <a:solidFill>
                                <a:schemeClr val="tx1"/>
                              </a:solidFill>
                            </a:defRPr>
                          </a:pPr>
                          <a:r>
                            <a:rPr sz="1400"/>
                            <a:t>0.0526</a:t>
                          </a:r>
                          <a:endParaRPr sz="1400">
                            <a:latin typeface="Cambria Math"/>
                          </a:endParaRPr>
                        </a:p>
                      </a:txBody>
                      <a:tcPr/>
                    </a:tc>
                    <a:tc>
                      <a:txBody>
                        <a:bodyPr/>
                        <a:lstStyle/>
                        <a:p>
                          <a:pPr algn="ctr">
                            <a:defRPr>
                              <a:solidFill>
                                <a:schemeClr val="tx1"/>
                              </a:solidFill>
                            </a:defRPr>
                          </a:pPr>
                          <a:r>
                            <a:rPr sz="1400"/>
                            <a:t>0.0537</a:t>
                          </a:r>
                          <a:endParaRPr sz="1400">
                            <a:latin typeface="Cambria Math"/>
                          </a:endParaRPr>
                        </a:p>
                      </a:txBody>
                      <a:tcPr/>
                    </a:tc>
                    <a:tc>
                      <a:txBody>
                        <a:bodyPr/>
                        <a:lstStyle/>
                        <a:p>
                          <a:pPr algn="ctr">
                            <a:defRPr>
                              <a:solidFill>
                                <a:schemeClr val="tx1"/>
                              </a:solidFill>
                            </a:defRPr>
                          </a:pPr>
                          <a:r>
                            <a:rPr sz="1400"/>
                            <a:t>0.0548</a:t>
                          </a:r>
                          <a:endParaRPr sz="1400">
                            <a:latin typeface="Cambria Math"/>
                          </a:endParaRPr>
                        </a:p>
                      </a:txBody>
                      <a:tcPr/>
                    </a:tc>
                    <a:extLst>
                      <a:ext uri="{0D108BD9-81ED-4DB2-BD59-A6C34878D82A}">
                        <a16:rowId xmlns:a16="http://schemas.microsoft.com/office/drawing/2014/main" val="10001"/>
                      </a:ext>
                    </a:extLst>
                  </a:tr>
                  <a:tr h="370840">
                    <a:tc>
                      <a:txBody>
                        <a:bodyPr/>
                        <a:lstStyle/>
                        <a:p>
                          <a:pPr algn="ctr">
                            <a:defRPr sz="1400" b="1">
                              <a:solidFill>
                                <a:schemeClr val="tx1"/>
                              </a:solidFill>
                            </a:defRPr>
                          </a:pPr>
                          <a14:m>
                            <m:oMathPara xmlns:m="http://schemas.openxmlformats.org/officeDocument/2006/math">
                              <m:oMathParaPr>
                                <m:jc m:val="centerGroup"/>
                              </m:oMathParaPr>
                              <m:oMath xmlns:m="http://schemas.openxmlformats.org/officeDocument/2006/math">
                                <m:r>
                                  <a:rPr sz="1400">
                                    <a:latin typeface="Cambria Math" panose="02040503050406030204" pitchFamily="18" charset="0"/>
                                  </a:rPr>
                                  <m:t>−1.5</m:t>
                                </m:r>
                              </m:oMath>
                            </m:oMathPara>
                          </a14:m>
                          <a:endParaRPr/>
                        </a:p>
                      </a:txBody>
                      <a:tcPr/>
                    </a:tc>
                    <a:tc>
                      <a:txBody>
                        <a:bodyPr/>
                        <a:lstStyle/>
                        <a:p>
                          <a:pPr algn="ctr">
                            <a:defRPr>
                              <a:solidFill>
                                <a:schemeClr val="tx1"/>
                              </a:solidFill>
                            </a:defRPr>
                          </a:pPr>
                          <a:r>
                            <a:rPr sz="1400"/>
                            <a:t>0.0618</a:t>
                          </a:r>
                          <a:endParaRPr sz="1400">
                            <a:latin typeface="Cambria Math"/>
                          </a:endParaRPr>
                        </a:p>
                      </a:txBody>
                      <a:tcPr/>
                    </a:tc>
                    <a:tc>
                      <a:txBody>
                        <a:bodyPr/>
                        <a:lstStyle/>
                        <a:p>
                          <a:pPr algn="ctr">
                            <a:defRPr>
                              <a:solidFill>
                                <a:schemeClr val="tx1"/>
                              </a:solidFill>
                            </a:defRPr>
                          </a:pPr>
                          <a:r>
                            <a:rPr sz="1400"/>
                            <a:t>0.0630</a:t>
                          </a:r>
                          <a:endParaRPr sz="1400">
                            <a:latin typeface="Cambria Math"/>
                          </a:endParaRPr>
                        </a:p>
                      </a:txBody>
                      <a:tcPr/>
                    </a:tc>
                    <a:tc>
                      <a:txBody>
                        <a:bodyPr/>
                        <a:lstStyle/>
                        <a:p>
                          <a:pPr algn="ctr">
                            <a:defRPr>
                              <a:solidFill>
                                <a:schemeClr val="tx1"/>
                              </a:solidFill>
                            </a:defRPr>
                          </a:pPr>
                          <a:r>
                            <a:rPr sz="1400"/>
                            <a:t>0.0643</a:t>
                          </a:r>
                          <a:endParaRPr sz="1400">
                            <a:latin typeface="Cambria Math"/>
                          </a:endParaRPr>
                        </a:p>
                      </a:txBody>
                      <a:tcPr/>
                    </a:tc>
                    <a:tc>
                      <a:txBody>
                        <a:bodyPr/>
                        <a:lstStyle/>
                        <a:p>
                          <a:pPr algn="ctr">
                            <a:defRPr>
                              <a:solidFill>
                                <a:schemeClr val="tx1"/>
                              </a:solidFill>
                            </a:defRPr>
                          </a:pPr>
                          <a:r>
                            <a:rPr sz="1400"/>
                            <a:t>0.0655</a:t>
                          </a:r>
                          <a:endParaRPr sz="1400">
                            <a:latin typeface="Cambria Math"/>
                          </a:endParaRPr>
                        </a:p>
                      </a:txBody>
                      <a:tcPr/>
                    </a:tc>
                    <a:tc>
                      <a:txBody>
                        <a:bodyPr/>
                        <a:lstStyle/>
                        <a:p>
                          <a:pPr algn="ctr">
                            <a:defRPr>
                              <a:solidFill>
                                <a:schemeClr val="tx1"/>
                              </a:solidFill>
                            </a:defRPr>
                          </a:pPr>
                          <a:r>
                            <a:rPr sz="1400"/>
                            <a:t>0.0668</a:t>
                          </a:r>
                          <a:endParaRPr sz="1400">
                            <a:latin typeface="Cambria Math"/>
                          </a:endParaRPr>
                        </a:p>
                      </a:txBody>
                      <a:tcPr/>
                    </a:tc>
                    <a:extLst>
                      <a:ext uri="{0D108BD9-81ED-4DB2-BD59-A6C34878D82A}">
                        <a16:rowId xmlns:a16="http://schemas.microsoft.com/office/drawing/2014/main" val="10002"/>
                      </a:ext>
                    </a:extLst>
                  </a:tr>
                  <a:tr h="370840">
                    <a:tc>
                      <a:txBody>
                        <a:bodyPr/>
                        <a:lstStyle/>
                        <a:p>
                          <a:pPr algn="ctr">
                            <a:defRPr sz="1400" b="1">
                              <a:solidFill>
                                <a:schemeClr val="tx1"/>
                              </a:solidFill>
                            </a:defRPr>
                          </a:pPr>
                          <a14:m>
                            <m:oMathPara xmlns:m="http://schemas.openxmlformats.org/officeDocument/2006/math">
                              <m:oMathParaPr>
                                <m:jc m:val="centerGroup"/>
                              </m:oMathParaPr>
                              <m:oMath xmlns:m="http://schemas.openxmlformats.org/officeDocument/2006/math">
                                <m:r>
                                  <a:rPr sz="1400">
                                    <a:latin typeface="Cambria Math" panose="02040503050406030204" pitchFamily="18" charset="0"/>
                                  </a:rPr>
                                  <m:t>−1.4</m:t>
                                </m:r>
                              </m:oMath>
                            </m:oMathPara>
                          </a14:m>
                          <a:endParaRPr/>
                        </a:p>
                      </a:txBody>
                      <a:tcPr/>
                    </a:tc>
                    <a:tc>
                      <a:txBody>
                        <a:bodyPr/>
                        <a:lstStyle/>
                        <a:p>
                          <a:pPr algn="ctr">
                            <a:defRPr>
                              <a:solidFill>
                                <a:schemeClr val="tx1"/>
                              </a:solidFill>
                            </a:defRPr>
                          </a:pPr>
                          <a:r>
                            <a:rPr sz="1400"/>
                            <a:t>0.0749</a:t>
                          </a:r>
                          <a:endParaRPr sz="1400">
                            <a:latin typeface="Cambria Math"/>
                          </a:endParaRPr>
                        </a:p>
                      </a:txBody>
                      <a:tcPr/>
                    </a:tc>
                    <a:tc>
                      <a:txBody>
                        <a:bodyPr/>
                        <a:lstStyle/>
                        <a:p>
                          <a:pPr algn="ctr">
                            <a:defRPr>
                              <a:solidFill>
                                <a:schemeClr val="tx1"/>
                              </a:solidFill>
                            </a:defRPr>
                          </a:pPr>
                          <a:r>
                            <a:rPr sz="1400"/>
                            <a:t>0.0764</a:t>
                          </a:r>
                          <a:endParaRPr sz="1400">
                            <a:latin typeface="Cambria Math"/>
                          </a:endParaRPr>
                        </a:p>
                      </a:txBody>
                      <a:tcPr/>
                    </a:tc>
                    <a:tc>
                      <a:txBody>
                        <a:bodyPr/>
                        <a:lstStyle/>
                        <a:p>
                          <a:pPr algn="ctr">
                            <a:defRPr>
                              <a:solidFill>
                                <a:schemeClr val="tx1"/>
                              </a:solidFill>
                            </a:defRPr>
                          </a:pPr>
                          <a:r>
                            <a:rPr sz="1400"/>
                            <a:t>0.0778</a:t>
                          </a:r>
                          <a:endParaRPr sz="1400">
                            <a:latin typeface="Cambria Math"/>
                          </a:endParaRPr>
                        </a:p>
                      </a:txBody>
                      <a:tcPr/>
                    </a:tc>
                    <a:tc>
                      <a:txBody>
                        <a:bodyPr/>
                        <a:lstStyle/>
                        <a:p>
                          <a:pPr algn="ctr">
                            <a:defRPr>
                              <a:solidFill>
                                <a:schemeClr val="tx1"/>
                              </a:solidFill>
                            </a:defRPr>
                          </a:pPr>
                          <a:r>
                            <a:rPr sz="1400"/>
                            <a:t>0.0793</a:t>
                          </a:r>
                          <a:endParaRPr sz="1400">
                            <a:latin typeface="Cambria Math"/>
                          </a:endParaRPr>
                        </a:p>
                      </a:txBody>
                      <a:tcPr/>
                    </a:tc>
                    <a:tc>
                      <a:txBody>
                        <a:bodyPr/>
                        <a:lstStyle/>
                        <a:p>
                          <a:pPr algn="ctr">
                            <a:defRPr sz="1400">
                              <a:solidFill>
                                <a:schemeClr val="tx1"/>
                              </a:solidFill>
                            </a:defRPr>
                          </a:pPr>
                          <a:r>
                            <a:rPr sz="1400" dirty="0">
                              <a:highlight>
                                <a:srgbClr val="FFFF00"/>
                              </a:highlight>
                            </a:rPr>
                            <a:t>0.0808</a:t>
                          </a:r>
                          <a:endParaRPr sz="1400" dirty="0">
                            <a:highlight>
                              <a:srgbClr val="FFFF00"/>
                            </a:highlight>
                            <a:latin typeface="Cambria Math"/>
                          </a:endParaRPr>
                        </a:p>
                      </a:txBody>
                      <a:tcPr/>
                    </a:tc>
                    <a:extLst>
                      <a:ext uri="{0D108BD9-81ED-4DB2-BD59-A6C34878D82A}">
                        <a16:rowId xmlns:a16="http://schemas.microsoft.com/office/drawing/2014/main" val="10003"/>
                      </a:ext>
                    </a:extLst>
                  </a:tr>
                  <a:tr h="370840">
                    <a:tc>
                      <a:txBody>
                        <a:bodyPr/>
                        <a:lstStyle/>
                        <a:p>
                          <a:pPr algn="ctr">
                            <a:defRPr sz="1400" b="1">
                              <a:solidFill>
                                <a:schemeClr val="tx1"/>
                              </a:solidFill>
                            </a:defRPr>
                          </a:pPr>
                          <a14:m>
                            <m:oMathPara xmlns:m="http://schemas.openxmlformats.org/officeDocument/2006/math">
                              <m:oMathParaPr>
                                <m:jc m:val="centerGroup"/>
                              </m:oMathParaPr>
                              <m:oMath xmlns:m="http://schemas.openxmlformats.org/officeDocument/2006/math">
                                <m:r>
                                  <a:rPr sz="1400">
                                    <a:latin typeface="Cambria Math" panose="02040503050406030204" pitchFamily="18" charset="0"/>
                                  </a:rPr>
                                  <m:t>−1.3</m:t>
                                </m:r>
                              </m:oMath>
                            </m:oMathPara>
                          </a14:m>
                          <a:endParaRPr/>
                        </a:p>
                      </a:txBody>
                      <a:tcPr/>
                    </a:tc>
                    <a:tc>
                      <a:txBody>
                        <a:bodyPr/>
                        <a:lstStyle/>
                        <a:p>
                          <a:pPr algn="ctr">
                            <a:defRPr>
                              <a:solidFill>
                                <a:schemeClr val="tx1"/>
                              </a:solidFill>
                            </a:defRPr>
                          </a:pPr>
                          <a:r>
                            <a:rPr sz="1400"/>
                            <a:t>0.0901</a:t>
                          </a:r>
                          <a:endParaRPr sz="1400">
                            <a:latin typeface="Cambria Math"/>
                          </a:endParaRPr>
                        </a:p>
                      </a:txBody>
                      <a:tcPr/>
                    </a:tc>
                    <a:tc>
                      <a:txBody>
                        <a:bodyPr/>
                        <a:lstStyle/>
                        <a:p>
                          <a:pPr algn="ctr">
                            <a:defRPr>
                              <a:solidFill>
                                <a:schemeClr val="tx1"/>
                              </a:solidFill>
                            </a:defRPr>
                          </a:pPr>
                          <a:r>
                            <a:rPr sz="1400" dirty="0"/>
                            <a:t>0.0918</a:t>
                          </a:r>
                          <a:endParaRPr sz="1400" dirty="0">
                            <a:latin typeface="Cambria Math"/>
                          </a:endParaRPr>
                        </a:p>
                      </a:txBody>
                      <a:tcPr/>
                    </a:tc>
                    <a:tc>
                      <a:txBody>
                        <a:bodyPr/>
                        <a:lstStyle/>
                        <a:p>
                          <a:pPr algn="ctr">
                            <a:defRPr>
                              <a:solidFill>
                                <a:schemeClr val="tx1"/>
                              </a:solidFill>
                            </a:defRPr>
                          </a:pPr>
                          <a:r>
                            <a:rPr sz="1400"/>
                            <a:t>0.0934</a:t>
                          </a:r>
                          <a:endParaRPr sz="1400">
                            <a:latin typeface="Cambria Math"/>
                          </a:endParaRPr>
                        </a:p>
                      </a:txBody>
                      <a:tcPr/>
                    </a:tc>
                    <a:tc>
                      <a:txBody>
                        <a:bodyPr/>
                        <a:lstStyle/>
                        <a:p>
                          <a:pPr algn="ctr">
                            <a:defRPr>
                              <a:solidFill>
                                <a:schemeClr val="tx1"/>
                              </a:solidFill>
                            </a:defRPr>
                          </a:pPr>
                          <a:r>
                            <a:rPr sz="1400" dirty="0"/>
                            <a:t>0.0951</a:t>
                          </a:r>
                          <a:endParaRPr sz="1400" dirty="0">
                            <a:latin typeface="Cambria Math"/>
                          </a:endParaRPr>
                        </a:p>
                      </a:txBody>
                      <a:tcPr/>
                    </a:tc>
                    <a:tc>
                      <a:txBody>
                        <a:bodyPr/>
                        <a:lstStyle/>
                        <a:p>
                          <a:pPr algn="ctr">
                            <a:defRPr>
                              <a:solidFill>
                                <a:schemeClr val="tx1"/>
                              </a:solidFill>
                            </a:defRPr>
                          </a:pPr>
                          <a:r>
                            <a:rPr sz="1400"/>
                            <a:t>0.0968</a:t>
                          </a:r>
                          <a:endParaRPr sz="1400">
                            <a:latin typeface="Cambria Math"/>
                          </a:endParaRPr>
                        </a:p>
                      </a:txBody>
                      <a:tcPr/>
                    </a:tc>
                    <a:extLst>
                      <a:ext uri="{0D108BD9-81ED-4DB2-BD59-A6C34878D82A}">
                        <a16:rowId xmlns:a16="http://schemas.microsoft.com/office/drawing/2014/main" val="10004"/>
                      </a:ext>
                    </a:extLst>
                  </a:tr>
                  <a:tr h="370840">
                    <a:tc>
                      <a:txBody>
                        <a:bodyPr/>
                        <a:lstStyle/>
                        <a:p>
                          <a:pPr algn="ctr">
                            <a:defRPr sz="1400" b="1">
                              <a:solidFill>
                                <a:schemeClr val="tx1"/>
                              </a:solidFill>
                            </a:defRPr>
                          </a:pPr>
                          <a14:m>
                            <m:oMathPara xmlns:m="http://schemas.openxmlformats.org/officeDocument/2006/math">
                              <m:oMathParaPr>
                                <m:jc m:val="centerGroup"/>
                              </m:oMathParaPr>
                              <m:oMath xmlns:m="http://schemas.openxmlformats.org/officeDocument/2006/math">
                                <m:r>
                                  <a:rPr sz="1400">
                                    <a:latin typeface="Cambria Math" panose="02040503050406030204" pitchFamily="18" charset="0"/>
                                  </a:rPr>
                                  <m:t>−1.2</m:t>
                                </m:r>
                              </m:oMath>
                            </m:oMathPara>
                          </a14:m>
                          <a:endParaRPr/>
                        </a:p>
                      </a:txBody>
                      <a:tcPr/>
                    </a:tc>
                    <a:tc>
                      <a:txBody>
                        <a:bodyPr/>
                        <a:lstStyle/>
                        <a:p>
                          <a:pPr algn="ctr">
                            <a:defRPr>
                              <a:solidFill>
                                <a:schemeClr val="tx1"/>
                              </a:solidFill>
                            </a:defRPr>
                          </a:pPr>
                          <a:r>
                            <a:rPr sz="1400"/>
                            <a:t>0.1075</a:t>
                          </a:r>
                          <a:endParaRPr sz="1400">
                            <a:latin typeface="Cambria Math"/>
                          </a:endParaRPr>
                        </a:p>
                      </a:txBody>
                      <a:tcPr/>
                    </a:tc>
                    <a:tc>
                      <a:txBody>
                        <a:bodyPr/>
                        <a:lstStyle/>
                        <a:p>
                          <a:pPr algn="ctr">
                            <a:defRPr>
                              <a:solidFill>
                                <a:schemeClr val="tx1"/>
                              </a:solidFill>
                            </a:defRPr>
                          </a:pPr>
                          <a:r>
                            <a:rPr sz="1400"/>
                            <a:t>0.1093</a:t>
                          </a:r>
                          <a:endParaRPr sz="1400">
                            <a:latin typeface="Cambria Math"/>
                          </a:endParaRPr>
                        </a:p>
                      </a:txBody>
                      <a:tcPr/>
                    </a:tc>
                    <a:tc>
                      <a:txBody>
                        <a:bodyPr/>
                        <a:lstStyle/>
                        <a:p>
                          <a:pPr algn="ctr">
                            <a:defRPr>
                              <a:solidFill>
                                <a:schemeClr val="tx1"/>
                              </a:solidFill>
                            </a:defRPr>
                          </a:pPr>
                          <a:r>
                            <a:rPr sz="1400"/>
                            <a:t>0.1112</a:t>
                          </a:r>
                          <a:endParaRPr sz="1400">
                            <a:latin typeface="Cambria Math"/>
                          </a:endParaRPr>
                        </a:p>
                      </a:txBody>
                      <a:tcPr/>
                    </a:tc>
                    <a:tc>
                      <a:txBody>
                        <a:bodyPr/>
                        <a:lstStyle/>
                        <a:p>
                          <a:pPr algn="ctr">
                            <a:defRPr>
                              <a:solidFill>
                                <a:schemeClr val="tx1"/>
                              </a:solidFill>
                            </a:defRPr>
                          </a:pPr>
                          <a:r>
                            <a:rPr sz="1400"/>
                            <a:t>0.1131</a:t>
                          </a:r>
                          <a:endParaRPr sz="1400">
                            <a:latin typeface="Cambria Math"/>
                          </a:endParaRPr>
                        </a:p>
                      </a:txBody>
                      <a:tcPr/>
                    </a:tc>
                    <a:tc>
                      <a:txBody>
                        <a:bodyPr/>
                        <a:lstStyle/>
                        <a:p>
                          <a:pPr algn="ctr">
                            <a:defRPr>
                              <a:solidFill>
                                <a:schemeClr val="tx1"/>
                              </a:solidFill>
                            </a:defRPr>
                          </a:pPr>
                          <a:r>
                            <a:rPr sz="1400"/>
                            <a:t>0.1151</a:t>
                          </a:r>
                          <a:endParaRPr sz="1400">
                            <a:latin typeface="Cambria Math"/>
                          </a:endParaRPr>
                        </a:p>
                      </a:txBody>
                      <a:tcPr/>
                    </a:tc>
                    <a:extLst>
                      <a:ext uri="{0D108BD9-81ED-4DB2-BD59-A6C34878D82A}">
                        <a16:rowId xmlns:a16="http://schemas.microsoft.com/office/drawing/2014/main" val="10005"/>
                      </a:ext>
                    </a:extLst>
                  </a:tr>
                  <a:tr h="370840">
                    <a:tc>
                      <a:txBody>
                        <a:bodyPr/>
                        <a:lstStyle/>
                        <a:p>
                          <a:pPr algn="ctr">
                            <a:defRPr sz="1400" b="1">
                              <a:solidFill>
                                <a:schemeClr val="tx1"/>
                              </a:solidFill>
                            </a:defRPr>
                          </a:pPr>
                          <a14:m>
                            <m:oMathPara xmlns:m="http://schemas.openxmlformats.org/officeDocument/2006/math">
                              <m:oMathParaPr>
                                <m:jc m:val="centerGroup"/>
                              </m:oMathParaPr>
                              <m:oMath xmlns:m="http://schemas.openxmlformats.org/officeDocument/2006/math">
                                <m:r>
                                  <a:rPr sz="1400">
                                    <a:latin typeface="Cambria Math" panose="02040503050406030204" pitchFamily="18" charset="0"/>
                                  </a:rPr>
                                  <m:t>−1.1</m:t>
                                </m:r>
                              </m:oMath>
                            </m:oMathPara>
                          </a14:m>
                          <a:endParaRPr/>
                        </a:p>
                      </a:txBody>
                      <a:tcPr/>
                    </a:tc>
                    <a:tc>
                      <a:txBody>
                        <a:bodyPr/>
                        <a:lstStyle/>
                        <a:p>
                          <a:pPr algn="ctr">
                            <a:defRPr>
                              <a:solidFill>
                                <a:schemeClr val="tx1"/>
                              </a:solidFill>
                            </a:defRPr>
                          </a:pPr>
                          <a:r>
                            <a:rPr sz="1400" dirty="0"/>
                            <a:t>0.1271</a:t>
                          </a:r>
                          <a:endParaRPr sz="1400" dirty="0">
                            <a:latin typeface="Cambria Math"/>
                          </a:endParaRPr>
                        </a:p>
                      </a:txBody>
                      <a:tcPr/>
                    </a:tc>
                    <a:tc>
                      <a:txBody>
                        <a:bodyPr/>
                        <a:lstStyle/>
                        <a:p>
                          <a:pPr algn="ctr">
                            <a:defRPr>
                              <a:solidFill>
                                <a:schemeClr val="tx1"/>
                              </a:solidFill>
                            </a:defRPr>
                          </a:pPr>
                          <a:r>
                            <a:rPr sz="1400"/>
                            <a:t>0.1292</a:t>
                          </a:r>
                          <a:endParaRPr sz="1400">
                            <a:latin typeface="Cambria Math"/>
                          </a:endParaRPr>
                        </a:p>
                      </a:txBody>
                      <a:tcPr/>
                    </a:tc>
                    <a:tc>
                      <a:txBody>
                        <a:bodyPr/>
                        <a:lstStyle/>
                        <a:p>
                          <a:pPr algn="ctr">
                            <a:defRPr>
                              <a:solidFill>
                                <a:schemeClr val="tx1"/>
                              </a:solidFill>
                            </a:defRPr>
                          </a:pPr>
                          <a:r>
                            <a:rPr sz="1400"/>
                            <a:t>0.1314</a:t>
                          </a:r>
                          <a:endParaRPr sz="1400">
                            <a:latin typeface="Cambria Math"/>
                          </a:endParaRPr>
                        </a:p>
                      </a:txBody>
                      <a:tcPr/>
                    </a:tc>
                    <a:tc>
                      <a:txBody>
                        <a:bodyPr/>
                        <a:lstStyle/>
                        <a:p>
                          <a:pPr algn="ctr">
                            <a:defRPr>
                              <a:solidFill>
                                <a:schemeClr val="tx1"/>
                              </a:solidFill>
                            </a:defRPr>
                          </a:pPr>
                          <a:r>
                            <a:rPr sz="1400"/>
                            <a:t>0.1335</a:t>
                          </a:r>
                          <a:endParaRPr sz="1400">
                            <a:latin typeface="Cambria Math"/>
                          </a:endParaRPr>
                        </a:p>
                      </a:txBody>
                      <a:tcPr/>
                    </a:tc>
                    <a:tc>
                      <a:txBody>
                        <a:bodyPr/>
                        <a:lstStyle/>
                        <a:p>
                          <a:pPr algn="ctr">
                            <a:defRPr>
                              <a:solidFill>
                                <a:schemeClr val="tx1"/>
                              </a:solidFill>
                            </a:defRPr>
                          </a:pPr>
                          <a:r>
                            <a:rPr sz="1400" dirty="0"/>
                            <a:t>0.1357</a:t>
                          </a:r>
                          <a:endParaRPr sz="1400" dirty="0">
                            <a:latin typeface="Cambria Math"/>
                          </a:endParaRPr>
                        </a:p>
                      </a:txBody>
                      <a:tcPr/>
                    </a:tc>
                    <a:extLst>
                      <a:ext uri="{0D108BD9-81ED-4DB2-BD59-A6C34878D82A}">
                        <a16:rowId xmlns:a16="http://schemas.microsoft.com/office/drawing/2014/main" val="10006"/>
                      </a:ext>
                    </a:extLst>
                  </a:tr>
                </a:tbl>
              </a:graphicData>
            </a:graphic>
          </p:graphicFrame>
        </mc:Choice>
        <mc:Fallback xmlns="">
          <p:graphicFrame>
            <p:nvGraphicFramePr>
              <p:cNvPr id="3" name="Table Placeholder 2" descr="This table shows cumulative probabilities for z scores in a standard normal distribution. It contains 7 rows and 6 columns with headers. The rows represent z scores ranging from negative 1.6 to negative 1.1 in increments of 0.1, listed in the leftmost column. The columns represent the hundredths place of the z scores, ranging from 0.04 to 0.00 in increments of negative 0.01, listed in the topmost row.&#10;Each cell contains the cumulative probability for the corresponding z score. &#10;For z equals negative 1.6, probabilities are 0.0505, 0.0516, 0.0526, 0.0537, 0.0548.&#10;For z equals negative 1.5, probabilities are 0.0618, 0.0630, 0.0643, 0.0655, 0.0668.&#10;For z equals negative 1.4, probabilities are 0.0749, 0.0764, 0.0778, 0.0793, 0.0808 is highlighted.&#10;For z equals negative 1.3, probabilities are 0.0901, 0.0918, 0.0934, 0.0951, 0.0968,&#10;For z equals negative 1.2, probabilities are 0.1075, 0.1093, 0.1112, 0.1131, 0.1151.&#10;For z equals negative 1.1, probabilities are 0.1271, 0.1292, 0.1314, 0.1335, 0.1357.&#10;The highlighted cell shows a probability of 0.0808 for z equals negative 1.40 which is fourth row z equals negative 1.4 plus sixth column 0.00.&#10;The table summarizes probabilities for negative z scores."/>
              <p:cNvGraphicFramePr>
                <a:graphicFrameLocks noGrp="1"/>
              </p:cNvGraphicFramePr>
              <p:nvPr>
                <p:ph type="tbl" sz="quarter" idx="10"/>
                <p:extLst>
                  <p:ext uri="{D42A27DB-BD31-4B8C-83A1-F6EECF244321}">
                    <p14:modId xmlns:p14="http://schemas.microsoft.com/office/powerpoint/2010/main" val="55907187"/>
                  </p:ext>
                </p:extLst>
              </p:nvPr>
            </p:nvGraphicFramePr>
            <p:xfrm>
              <a:off x="457200" y="2052320"/>
              <a:ext cx="8229600" cy="2595880"/>
            </p:xfrm>
            <a:graphic>
              <a:graphicData uri="http://schemas.openxmlformats.org/drawingml/2006/table">
                <a:tbl>
                  <a:tblPr firstRow="1" bandRow="1">
                    <a:tableStyleId>{5940675A-B579-460E-94D1-54222C63F5DA}</a:tableStyleId>
                  </a:tblPr>
                  <a:tblGrid>
                    <a:gridCol w="1371600">
                      <a:extLst>
                        <a:ext uri="{9D8B030D-6E8A-4147-A177-3AD203B41FA5}">
                          <a16:colId xmlns:a16="http://schemas.microsoft.com/office/drawing/2014/main" val="20000"/>
                        </a:ext>
                      </a:extLst>
                    </a:gridCol>
                    <a:gridCol w="1371600">
                      <a:extLst>
                        <a:ext uri="{9D8B030D-6E8A-4147-A177-3AD203B41FA5}">
                          <a16:colId xmlns:a16="http://schemas.microsoft.com/office/drawing/2014/main" val="20001"/>
                        </a:ext>
                      </a:extLst>
                    </a:gridCol>
                    <a:gridCol w="1371600">
                      <a:extLst>
                        <a:ext uri="{9D8B030D-6E8A-4147-A177-3AD203B41FA5}">
                          <a16:colId xmlns:a16="http://schemas.microsoft.com/office/drawing/2014/main" val="20002"/>
                        </a:ext>
                      </a:extLst>
                    </a:gridCol>
                    <a:gridCol w="1371600">
                      <a:extLst>
                        <a:ext uri="{9D8B030D-6E8A-4147-A177-3AD203B41FA5}">
                          <a16:colId xmlns:a16="http://schemas.microsoft.com/office/drawing/2014/main" val="20003"/>
                        </a:ext>
                      </a:extLst>
                    </a:gridCol>
                    <a:gridCol w="1371600">
                      <a:extLst>
                        <a:ext uri="{9D8B030D-6E8A-4147-A177-3AD203B41FA5}">
                          <a16:colId xmlns:a16="http://schemas.microsoft.com/office/drawing/2014/main" val="20004"/>
                        </a:ext>
                      </a:extLst>
                    </a:gridCol>
                    <a:gridCol w="1371600">
                      <a:extLst>
                        <a:ext uri="{9D8B030D-6E8A-4147-A177-3AD203B41FA5}">
                          <a16:colId xmlns:a16="http://schemas.microsoft.com/office/drawing/2014/main" val="20005"/>
                        </a:ext>
                      </a:extLst>
                    </a:gridCol>
                  </a:tblGrid>
                  <a:tr h="370840">
                    <a:tc>
                      <a:txBody>
                        <a:bodyPr/>
                        <a:lstStyle/>
                        <a:p>
                          <a:endParaRPr lang="en-US"/>
                        </a:p>
                      </a:txBody>
                      <a:tcPr>
                        <a:blipFill>
                          <a:blip r:embed="rId2"/>
                          <a:stretch>
                            <a:fillRect l="-889" t="-1639" r="-501333" b="-603279"/>
                          </a:stretch>
                        </a:blipFill>
                      </a:tcPr>
                    </a:tc>
                    <a:tc>
                      <a:txBody>
                        <a:bodyPr/>
                        <a:lstStyle/>
                        <a:p>
                          <a:pPr algn="ctr">
                            <a:defRPr b="1">
                              <a:solidFill>
                                <a:schemeClr val="tx1"/>
                              </a:solidFill>
                            </a:defRPr>
                          </a:pPr>
                          <a:r>
                            <a:rPr sz="1400" dirty="0"/>
                            <a:t>0.04</a:t>
                          </a:r>
                          <a:endParaRPr sz="1400" dirty="0">
                            <a:latin typeface="Cambria Math"/>
                          </a:endParaRPr>
                        </a:p>
                      </a:txBody>
                      <a:tcPr/>
                    </a:tc>
                    <a:tc>
                      <a:txBody>
                        <a:bodyPr/>
                        <a:lstStyle/>
                        <a:p>
                          <a:pPr algn="ctr">
                            <a:defRPr b="1">
                              <a:solidFill>
                                <a:schemeClr val="tx1"/>
                              </a:solidFill>
                            </a:defRPr>
                          </a:pPr>
                          <a:r>
                            <a:rPr sz="1400"/>
                            <a:t>0.03</a:t>
                          </a:r>
                          <a:endParaRPr sz="1400">
                            <a:latin typeface="Cambria Math"/>
                          </a:endParaRPr>
                        </a:p>
                      </a:txBody>
                      <a:tcPr/>
                    </a:tc>
                    <a:tc>
                      <a:txBody>
                        <a:bodyPr/>
                        <a:lstStyle/>
                        <a:p>
                          <a:pPr algn="ctr">
                            <a:defRPr b="1">
                              <a:solidFill>
                                <a:schemeClr val="tx1"/>
                              </a:solidFill>
                            </a:defRPr>
                          </a:pPr>
                          <a:r>
                            <a:rPr sz="1400"/>
                            <a:t>0.02</a:t>
                          </a:r>
                          <a:endParaRPr sz="1400">
                            <a:latin typeface="Cambria Math"/>
                          </a:endParaRPr>
                        </a:p>
                      </a:txBody>
                      <a:tcPr/>
                    </a:tc>
                    <a:tc>
                      <a:txBody>
                        <a:bodyPr/>
                        <a:lstStyle/>
                        <a:p>
                          <a:pPr algn="ctr">
                            <a:defRPr b="1">
                              <a:solidFill>
                                <a:schemeClr val="tx1"/>
                              </a:solidFill>
                            </a:defRPr>
                          </a:pPr>
                          <a:r>
                            <a:rPr sz="1400"/>
                            <a:t>0.01</a:t>
                          </a:r>
                          <a:endParaRPr sz="1400">
                            <a:latin typeface="Cambria Math"/>
                          </a:endParaRPr>
                        </a:p>
                      </a:txBody>
                      <a:tcPr/>
                    </a:tc>
                    <a:tc>
                      <a:txBody>
                        <a:bodyPr/>
                        <a:lstStyle/>
                        <a:p>
                          <a:pPr algn="ctr">
                            <a:defRPr b="1">
                              <a:solidFill>
                                <a:schemeClr val="tx1"/>
                              </a:solidFill>
                            </a:defRPr>
                          </a:pPr>
                          <a:r>
                            <a:rPr sz="1400"/>
                            <a:t>0.00</a:t>
                          </a:r>
                          <a:endParaRPr sz="1400">
                            <a:latin typeface="Cambria Math"/>
                          </a:endParaRPr>
                        </a:p>
                      </a:txBody>
                      <a:tcPr/>
                    </a:tc>
                    <a:extLst>
                      <a:ext uri="{0D108BD9-81ED-4DB2-BD59-A6C34878D82A}">
                        <a16:rowId xmlns:a16="http://schemas.microsoft.com/office/drawing/2014/main" val="10000"/>
                      </a:ext>
                    </a:extLst>
                  </a:tr>
                  <a:tr h="370840">
                    <a:tc>
                      <a:txBody>
                        <a:bodyPr/>
                        <a:lstStyle/>
                        <a:p>
                          <a:endParaRPr lang="en-US"/>
                        </a:p>
                      </a:txBody>
                      <a:tcPr>
                        <a:blipFill>
                          <a:blip r:embed="rId2"/>
                          <a:stretch>
                            <a:fillRect l="-889" t="-101639" r="-501333" b="-503279"/>
                          </a:stretch>
                        </a:blipFill>
                      </a:tcPr>
                    </a:tc>
                    <a:tc>
                      <a:txBody>
                        <a:bodyPr/>
                        <a:lstStyle/>
                        <a:p>
                          <a:pPr algn="ctr">
                            <a:defRPr>
                              <a:solidFill>
                                <a:schemeClr val="tx1"/>
                              </a:solidFill>
                            </a:defRPr>
                          </a:pPr>
                          <a:r>
                            <a:rPr sz="1400"/>
                            <a:t>0.0505</a:t>
                          </a:r>
                          <a:endParaRPr sz="1400">
                            <a:latin typeface="Cambria Math"/>
                          </a:endParaRPr>
                        </a:p>
                      </a:txBody>
                      <a:tcPr/>
                    </a:tc>
                    <a:tc>
                      <a:txBody>
                        <a:bodyPr/>
                        <a:lstStyle/>
                        <a:p>
                          <a:pPr algn="ctr">
                            <a:defRPr>
                              <a:solidFill>
                                <a:schemeClr val="tx1"/>
                              </a:solidFill>
                            </a:defRPr>
                          </a:pPr>
                          <a:r>
                            <a:rPr sz="1400"/>
                            <a:t>0.0516</a:t>
                          </a:r>
                          <a:endParaRPr sz="1400">
                            <a:latin typeface="Cambria Math"/>
                          </a:endParaRPr>
                        </a:p>
                      </a:txBody>
                      <a:tcPr/>
                    </a:tc>
                    <a:tc>
                      <a:txBody>
                        <a:bodyPr/>
                        <a:lstStyle/>
                        <a:p>
                          <a:pPr algn="ctr">
                            <a:defRPr>
                              <a:solidFill>
                                <a:schemeClr val="tx1"/>
                              </a:solidFill>
                            </a:defRPr>
                          </a:pPr>
                          <a:r>
                            <a:rPr sz="1400"/>
                            <a:t>0.0526</a:t>
                          </a:r>
                          <a:endParaRPr sz="1400">
                            <a:latin typeface="Cambria Math"/>
                          </a:endParaRPr>
                        </a:p>
                      </a:txBody>
                      <a:tcPr/>
                    </a:tc>
                    <a:tc>
                      <a:txBody>
                        <a:bodyPr/>
                        <a:lstStyle/>
                        <a:p>
                          <a:pPr algn="ctr">
                            <a:defRPr>
                              <a:solidFill>
                                <a:schemeClr val="tx1"/>
                              </a:solidFill>
                            </a:defRPr>
                          </a:pPr>
                          <a:r>
                            <a:rPr sz="1400"/>
                            <a:t>0.0537</a:t>
                          </a:r>
                          <a:endParaRPr sz="1400">
                            <a:latin typeface="Cambria Math"/>
                          </a:endParaRPr>
                        </a:p>
                      </a:txBody>
                      <a:tcPr/>
                    </a:tc>
                    <a:tc>
                      <a:txBody>
                        <a:bodyPr/>
                        <a:lstStyle/>
                        <a:p>
                          <a:pPr algn="ctr">
                            <a:defRPr>
                              <a:solidFill>
                                <a:schemeClr val="tx1"/>
                              </a:solidFill>
                            </a:defRPr>
                          </a:pPr>
                          <a:r>
                            <a:rPr sz="1400"/>
                            <a:t>0.0548</a:t>
                          </a:r>
                          <a:endParaRPr sz="1400">
                            <a:latin typeface="Cambria Math"/>
                          </a:endParaRPr>
                        </a:p>
                      </a:txBody>
                      <a:tcPr/>
                    </a:tc>
                    <a:extLst>
                      <a:ext uri="{0D108BD9-81ED-4DB2-BD59-A6C34878D82A}">
                        <a16:rowId xmlns:a16="http://schemas.microsoft.com/office/drawing/2014/main" val="10001"/>
                      </a:ext>
                    </a:extLst>
                  </a:tr>
                  <a:tr h="370840">
                    <a:tc>
                      <a:txBody>
                        <a:bodyPr/>
                        <a:lstStyle/>
                        <a:p>
                          <a:endParaRPr lang="en-US"/>
                        </a:p>
                      </a:txBody>
                      <a:tcPr>
                        <a:blipFill>
                          <a:blip r:embed="rId2"/>
                          <a:stretch>
                            <a:fillRect l="-889" t="-201639" r="-501333" b="-403279"/>
                          </a:stretch>
                        </a:blipFill>
                      </a:tcPr>
                    </a:tc>
                    <a:tc>
                      <a:txBody>
                        <a:bodyPr/>
                        <a:lstStyle/>
                        <a:p>
                          <a:pPr algn="ctr">
                            <a:defRPr>
                              <a:solidFill>
                                <a:schemeClr val="tx1"/>
                              </a:solidFill>
                            </a:defRPr>
                          </a:pPr>
                          <a:r>
                            <a:rPr sz="1400"/>
                            <a:t>0.0618</a:t>
                          </a:r>
                          <a:endParaRPr sz="1400">
                            <a:latin typeface="Cambria Math"/>
                          </a:endParaRPr>
                        </a:p>
                      </a:txBody>
                      <a:tcPr/>
                    </a:tc>
                    <a:tc>
                      <a:txBody>
                        <a:bodyPr/>
                        <a:lstStyle/>
                        <a:p>
                          <a:pPr algn="ctr">
                            <a:defRPr>
                              <a:solidFill>
                                <a:schemeClr val="tx1"/>
                              </a:solidFill>
                            </a:defRPr>
                          </a:pPr>
                          <a:r>
                            <a:rPr sz="1400"/>
                            <a:t>0.0630</a:t>
                          </a:r>
                          <a:endParaRPr sz="1400">
                            <a:latin typeface="Cambria Math"/>
                          </a:endParaRPr>
                        </a:p>
                      </a:txBody>
                      <a:tcPr/>
                    </a:tc>
                    <a:tc>
                      <a:txBody>
                        <a:bodyPr/>
                        <a:lstStyle/>
                        <a:p>
                          <a:pPr algn="ctr">
                            <a:defRPr>
                              <a:solidFill>
                                <a:schemeClr val="tx1"/>
                              </a:solidFill>
                            </a:defRPr>
                          </a:pPr>
                          <a:r>
                            <a:rPr sz="1400"/>
                            <a:t>0.0643</a:t>
                          </a:r>
                          <a:endParaRPr sz="1400">
                            <a:latin typeface="Cambria Math"/>
                          </a:endParaRPr>
                        </a:p>
                      </a:txBody>
                      <a:tcPr/>
                    </a:tc>
                    <a:tc>
                      <a:txBody>
                        <a:bodyPr/>
                        <a:lstStyle/>
                        <a:p>
                          <a:pPr algn="ctr">
                            <a:defRPr>
                              <a:solidFill>
                                <a:schemeClr val="tx1"/>
                              </a:solidFill>
                            </a:defRPr>
                          </a:pPr>
                          <a:r>
                            <a:rPr sz="1400"/>
                            <a:t>0.0655</a:t>
                          </a:r>
                          <a:endParaRPr sz="1400">
                            <a:latin typeface="Cambria Math"/>
                          </a:endParaRPr>
                        </a:p>
                      </a:txBody>
                      <a:tcPr/>
                    </a:tc>
                    <a:tc>
                      <a:txBody>
                        <a:bodyPr/>
                        <a:lstStyle/>
                        <a:p>
                          <a:pPr algn="ctr">
                            <a:defRPr>
                              <a:solidFill>
                                <a:schemeClr val="tx1"/>
                              </a:solidFill>
                            </a:defRPr>
                          </a:pPr>
                          <a:r>
                            <a:rPr sz="1400"/>
                            <a:t>0.0668</a:t>
                          </a:r>
                          <a:endParaRPr sz="1400">
                            <a:latin typeface="Cambria Math"/>
                          </a:endParaRPr>
                        </a:p>
                      </a:txBody>
                      <a:tcPr/>
                    </a:tc>
                    <a:extLst>
                      <a:ext uri="{0D108BD9-81ED-4DB2-BD59-A6C34878D82A}">
                        <a16:rowId xmlns:a16="http://schemas.microsoft.com/office/drawing/2014/main" val="10002"/>
                      </a:ext>
                    </a:extLst>
                  </a:tr>
                  <a:tr h="370840">
                    <a:tc>
                      <a:txBody>
                        <a:bodyPr/>
                        <a:lstStyle/>
                        <a:p>
                          <a:endParaRPr lang="en-US"/>
                        </a:p>
                      </a:txBody>
                      <a:tcPr>
                        <a:blipFill>
                          <a:blip r:embed="rId2"/>
                          <a:stretch>
                            <a:fillRect l="-889" t="-301639" r="-501333" b="-303279"/>
                          </a:stretch>
                        </a:blipFill>
                      </a:tcPr>
                    </a:tc>
                    <a:tc>
                      <a:txBody>
                        <a:bodyPr/>
                        <a:lstStyle/>
                        <a:p>
                          <a:pPr algn="ctr">
                            <a:defRPr>
                              <a:solidFill>
                                <a:schemeClr val="tx1"/>
                              </a:solidFill>
                            </a:defRPr>
                          </a:pPr>
                          <a:r>
                            <a:rPr sz="1400"/>
                            <a:t>0.0749</a:t>
                          </a:r>
                          <a:endParaRPr sz="1400">
                            <a:latin typeface="Cambria Math"/>
                          </a:endParaRPr>
                        </a:p>
                      </a:txBody>
                      <a:tcPr/>
                    </a:tc>
                    <a:tc>
                      <a:txBody>
                        <a:bodyPr/>
                        <a:lstStyle/>
                        <a:p>
                          <a:pPr algn="ctr">
                            <a:defRPr>
                              <a:solidFill>
                                <a:schemeClr val="tx1"/>
                              </a:solidFill>
                            </a:defRPr>
                          </a:pPr>
                          <a:r>
                            <a:rPr sz="1400"/>
                            <a:t>0.0764</a:t>
                          </a:r>
                          <a:endParaRPr sz="1400">
                            <a:latin typeface="Cambria Math"/>
                          </a:endParaRPr>
                        </a:p>
                      </a:txBody>
                      <a:tcPr/>
                    </a:tc>
                    <a:tc>
                      <a:txBody>
                        <a:bodyPr/>
                        <a:lstStyle/>
                        <a:p>
                          <a:pPr algn="ctr">
                            <a:defRPr>
                              <a:solidFill>
                                <a:schemeClr val="tx1"/>
                              </a:solidFill>
                            </a:defRPr>
                          </a:pPr>
                          <a:r>
                            <a:rPr sz="1400"/>
                            <a:t>0.0778</a:t>
                          </a:r>
                          <a:endParaRPr sz="1400">
                            <a:latin typeface="Cambria Math"/>
                          </a:endParaRPr>
                        </a:p>
                      </a:txBody>
                      <a:tcPr/>
                    </a:tc>
                    <a:tc>
                      <a:txBody>
                        <a:bodyPr/>
                        <a:lstStyle/>
                        <a:p>
                          <a:pPr algn="ctr">
                            <a:defRPr>
                              <a:solidFill>
                                <a:schemeClr val="tx1"/>
                              </a:solidFill>
                            </a:defRPr>
                          </a:pPr>
                          <a:r>
                            <a:rPr sz="1400"/>
                            <a:t>0.0793</a:t>
                          </a:r>
                          <a:endParaRPr sz="1400">
                            <a:latin typeface="Cambria Math"/>
                          </a:endParaRPr>
                        </a:p>
                      </a:txBody>
                      <a:tcPr/>
                    </a:tc>
                    <a:tc>
                      <a:txBody>
                        <a:bodyPr/>
                        <a:lstStyle/>
                        <a:p>
                          <a:pPr algn="ctr">
                            <a:defRPr sz="1400">
                              <a:solidFill>
                                <a:schemeClr val="tx1"/>
                              </a:solidFill>
                            </a:defRPr>
                          </a:pPr>
                          <a:r>
                            <a:rPr sz="1400" dirty="0">
                              <a:highlight>
                                <a:srgbClr val="FFFF00"/>
                              </a:highlight>
                            </a:rPr>
                            <a:t>0.0808</a:t>
                          </a:r>
                          <a:endParaRPr sz="1400" dirty="0">
                            <a:highlight>
                              <a:srgbClr val="FFFF00"/>
                            </a:highlight>
                            <a:latin typeface="Cambria Math"/>
                          </a:endParaRPr>
                        </a:p>
                      </a:txBody>
                      <a:tcPr/>
                    </a:tc>
                    <a:extLst>
                      <a:ext uri="{0D108BD9-81ED-4DB2-BD59-A6C34878D82A}">
                        <a16:rowId xmlns:a16="http://schemas.microsoft.com/office/drawing/2014/main" val="10003"/>
                      </a:ext>
                    </a:extLst>
                  </a:tr>
                  <a:tr h="370840">
                    <a:tc>
                      <a:txBody>
                        <a:bodyPr/>
                        <a:lstStyle/>
                        <a:p>
                          <a:endParaRPr lang="en-US"/>
                        </a:p>
                      </a:txBody>
                      <a:tcPr>
                        <a:blipFill>
                          <a:blip r:embed="rId2"/>
                          <a:stretch>
                            <a:fillRect l="-889" t="-401639" r="-501333" b="-203279"/>
                          </a:stretch>
                        </a:blipFill>
                      </a:tcPr>
                    </a:tc>
                    <a:tc>
                      <a:txBody>
                        <a:bodyPr/>
                        <a:lstStyle/>
                        <a:p>
                          <a:pPr algn="ctr">
                            <a:defRPr>
                              <a:solidFill>
                                <a:schemeClr val="tx1"/>
                              </a:solidFill>
                            </a:defRPr>
                          </a:pPr>
                          <a:r>
                            <a:rPr sz="1400"/>
                            <a:t>0.0901</a:t>
                          </a:r>
                          <a:endParaRPr sz="1400">
                            <a:latin typeface="Cambria Math"/>
                          </a:endParaRPr>
                        </a:p>
                      </a:txBody>
                      <a:tcPr/>
                    </a:tc>
                    <a:tc>
                      <a:txBody>
                        <a:bodyPr/>
                        <a:lstStyle/>
                        <a:p>
                          <a:pPr algn="ctr">
                            <a:defRPr>
                              <a:solidFill>
                                <a:schemeClr val="tx1"/>
                              </a:solidFill>
                            </a:defRPr>
                          </a:pPr>
                          <a:r>
                            <a:rPr sz="1400" dirty="0"/>
                            <a:t>0.0918</a:t>
                          </a:r>
                          <a:endParaRPr sz="1400" dirty="0">
                            <a:latin typeface="Cambria Math"/>
                          </a:endParaRPr>
                        </a:p>
                      </a:txBody>
                      <a:tcPr/>
                    </a:tc>
                    <a:tc>
                      <a:txBody>
                        <a:bodyPr/>
                        <a:lstStyle/>
                        <a:p>
                          <a:pPr algn="ctr">
                            <a:defRPr>
                              <a:solidFill>
                                <a:schemeClr val="tx1"/>
                              </a:solidFill>
                            </a:defRPr>
                          </a:pPr>
                          <a:r>
                            <a:rPr sz="1400"/>
                            <a:t>0.0934</a:t>
                          </a:r>
                          <a:endParaRPr sz="1400">
                            <a:latin typeface="Cambria Math"/>
                          </a:endParaRPr>
                        </a:p>
                      </a:txBody>
                      <a:tcPr/>
                    </a:tc>
                    <a:tc>
                      <a:txBody>
                        <a:bodyPr/>
                        <a:lstStyle/>
                        <a:p>
                          <a:pPr algn="ctr">
                            <a:defRPr>
                              <a:solidFill>
                                <a:schemeClr val="tx1"/>
                              </a:solidFill>
                            </a:defRPr>
                          </a:pPr>
                          <a:r>
                            <a:rPr sz="1400" dirty="0"/>
                            <a:t>0.0951</a:t>
                          </a:r>
                          <a:endParaRPr sz="1400" dirty="0">
                            <a:latin typeface="Cambria Math"/>
                          </a:endParaRPr>
                        </a:p>
                      </a:txBody>
                      <a:tcPr/>
                    </a:tc>
                    <a:tc>
                      <a:txBody>
                        <a:bodyPr/>
                        <a:lstStyle/>
                        <a:p>
                          <a:pPr algn="ctr">
                            <a:defRPr>
                              <a:solidFill>
                                <a:schemeClr val="tx1"/>
                              </a:solidFill>
                            </a:defRPr>
                          </a:pPr>
                          <a:r>
                            <a:rPr sz="1400"/>
                            <a:t>0.0968</a:t>
                          </a:r>
                          <a:endParaRPr sz="1400">
                            <a:latin typeface="Cambria Math"/>
                          </a:endParaRPr>
                        </a:p>
                      </a:txBody>
                      <a:tcPr/>
                    </a:tc>
                    <a:extLst>
                      <a:ext uri="{0D108BD9-81ED-4DB2-BD59-A6C34878D82A}">
                        <a16:rowId xmlns:a16="http://schemas.microsoft.com/office/drawing/2014/main" val="10004"/>
                      </a:ext>
                    </a:extLst>
                  </a:tr>
                  <a:tr h="370840">
                    <a:tc>
                      <a:txBody>
                        <a:bodyPr/>
                        <a:lstStyle/>
                        <a:p>
                          <a:endParaRPr lang="en-US"/>
                        </a:p>
                      </a:txBody>
                      <a:tcPr>
                        <a:blipFill>
                          <a:blip r:embed="rId2"/>
                          <a:stretch>
                            <a:fillRect l="-889" t="-501639" r="-501333" b="-103279"/>
                          </a:stretch>
                        </a:blipFill>
                      </a:tcPr>
                    </a:tc>
                    <a:tc>
                      <a:txBody>
                        <a:bodyPr/>
                        <a:lstStyle/>
                        <a:p>
                          <a:pPr algn="ctr">
                            <a:defRPr>
                              <a:solidFill>
                                <a:schemeClr val="tx1"/>
                              </a:solidFill>
                            </a:defRPr>
                          </a:pPr>
                          <a:r>
                            <a:rPr sz="1400"/>
                            <a:t>0.1075</a:t>
                          </a:r>
                          <a:endParaRPr sz="1400">
                            <a:latin typeface="Cambria Math"/>
                          </a:endParaRPr>
                        </a:p>
                      </a:txBody>
                      <a:tcPr/>
                    </a:tc>
                    <a:tc>
                      <a:txBody>
                        <a:bodyPr/>
                        <a:lstStyle/>
                        <a:p>
                          <a:pPr algn="ctr">
                            <a:defRPr>
                              <a:solidFill>
                                <a:schemeClr val="tx1"/>
                              </a:solidFill>
                            </a:defRPr>
                          </a:pPr>
                          <a:r>
                            <a:rPr sz="1400"/>
                            <a:t>0.1093</a:t>
                          </a:r>
                          <a:endParaRPr sz="1400">
                            <a:latin typeface="Cambria Math"/>
                          </a:endParaRPr>
                        </a:p>
                      </a:txBody>
                      <a:tcPr/>
                    </a:tc>
                    <a:tc>
                      <a:txBody>
                        <a:bodyPr/>
                        <a:lstStyle/>
                        <a:p>
                          <a:pPr algn="ctr">
                            <a:defRPr>
                              <a:solidFill>
                                <a:schemeClr val="tx1"/>
                              </a:solidFill>
                            </a:defRPr>
                          </a:pPr>
                          <a:r>
                            <a:rPr sz="1400"/>
                            <a:t>0.1112</a:t>
                          </a:r>
                          <a:endParaRPr sz="1400">
                            <a:latin typeface="Cambria Math"/>
                          </a:endParaRPr>
                        </a:p>
                      </a:txBody>
                      <a:tcPr/>
                    </a:tc>
                    <a:tc>
                      <a:txBody>
                        <a:bodyPr/>
                        <a:lstStyle/>
                        <a:p>
                          <a:pPr algn="ctr">
                            <a:defRPr>
                              <a:solidFill>
                                <a:schemeClr val="tx1"/>
                              </a:solidFill>
                            </a:defRPr>
                          </a:pPr>
                          <a:r>
                            <a:rPr sz="1400"/>
                            <a:t>0.1131</a:t>
                          </a:r>
                          <a:endParaRPr sz="1400">
                            <a:latin typeface="Cambria Math"/>
                          </a:endParaRPr>
                        </a:p>
                      </a:txBody>
                      <a:tcPr/>
                    </a:tc>
                    <a:tc>
                      <a:txBody>
                        <a:bodyPr/>
                        <a:lstStyle/>
                        <a:p>
                          <a:pPr algn="ctr">
                            <a:defRPr>
                              <a:solidFill>
                                <a:schemeClr val="tx1"/>
                              </a:solidFill>
                            </a:defRPr>
                          </a:pPr>
                          <a:r>
                            <a:rPr sz="1400"/>
                            <a:t>0.1151</a:t>
                          </a:r>
                          <a:endParaRPr sz="1400">
                            <a:latin typeface="Cambria Math"/>
                          </a:endParaRPr>
                        </a:p>
                      </a:txBody>
                      <a:tcPr/>
                    </a:tc>
                    <a:extLst>
                      <a:ext uri="{0D108BD9-81ED-4DB2-BD59-A6C34878D82A}">
                        <a16:rowId xmlns:a16="http://schemas.microsoft.com/office/drawing/2014/main" val="10005"/>
                      </a:ext>
                    </a:extLst>
                  </a:tr>
                  <a:tr h="370840">
                    <a:tc>
                      <a:txBody>
                        <a:bodyPr/>
                        <a:lstStyle/>
                        <a:p>
                          <a:endParaRPr lang="en-US"/>
                        </a:p>
                      </a:txBody>
                      <a:tcPr>
                        <a:blipFill>
                          <a:blip r:embed="rId2"/>
                          <a:stretch>
                            <a:fillRect l="-889" t="-601639" r="-501333" b="-3279"/>
                          </a:stretch>
                        </a:blipFill>
                      </a:tcPr>
                    </a:tc>
                    <a:tc>
                      <a:txBody>
                        <a:bodyPr/>
                        <a:lstStyle/>
                        <a:p>
                          <a:pPr algn="ctr">
                            <a:defRPr>
                              <a:solidFill>
                                <a:schemeClr val="tx1"/>
                              </a:solidFill>
                            </a:defRPr>
                          </a:pPr>
                          <a:r>
                            <a:rPr sz="1400" dirty="0"/>
                            <a:t>0.1271</a:t>
                          </a:r>
                          <a:endParaRPr sz="1400" dirty="0">
                            <a:latin typeface="Cambria Math"/>
                          </a:endParaRPr>
                        </a:p>
                      </a:txBody>
                      <a:tcPr/>
                    </a:tc>
                    <a:tc>
                      <a:txBody>
                        <a:bodyPr/>
                        <a:lstStyle/>
                        <a:p>
                          <a:pPr algn="ctr">
                            <a:defRPr>
                              <a:solidFill>
                                <a:schemeClr val="tx1"/>
                              </a:solidFill>
                            </a:defRPr>
                          </a:pPr>
                          <a:r>
                            <a:rPr sz="1400"/>
                            <a:t>0.1292</a:t>
                          </a:r>
                          <a:endParaRPr sz="1400">
                            <a:latin typeface="Cambria Math"/>
                          </a:endParaRPr>
                        </a:p>
                      </a:txBody>
                      <a:tcPr/>
                    </a:tc>
                    <a:tc>
                      <a:txBody>
                        <a:bodyPr/>
                        <a:lstStyle/>
                        <a:p>
                          <a:pPr algn="ctr">
                            <a:defRPr>
                              <a:solidFill>
                                <a:schemeClr val="tx1"/>
                              </a:solidFill>
                            </a:defRPr>
                          </a:pPr>
                          <a:r>
                            <a:rPr sz="1400"/>
                            <a:t>0.1314</a:t>
                          </a:r>
                          <a:endParaRPr sz="1400">
                            <a:latin typeface="Cambria Math"/>
                          </a:endParaRPr>
                        </a:p>
                      </a:txBody>
                      <a:tcPr/>
                    </a:tc>
                    <a:tc>
                      <a:txBody>
                        <a:bodyPr/>
                        <a:lstStyle/>
                        <a:p>
                          <a:pPr algn="ctr">
                            <a:defRPr>
                              <a:solidFill>
                                <a:schemeClr val="tx1"/>
                              </a:solidFill>
                            </a:defRPr>
                          </a:pPr>
                          <a:r>
                            <a:rPr sz="1400"/>
                            <a:t>0.1335</a:t>
                          </a:r>
                          <a:endParaRPr sz="1400">
                            <a:latin typeface="Cambria Math"/>
                          </a:endParaRPr>
                        </a:p>
                      </a:txBody>
                      <a:tcPr/>
                    </a:tc>
                    <a:tc>
                      <a:txBody>
                        <a:bodyPr/>
                        <a:lstStyle/>
                        <a:p>
                          <a:pPr algn="ctr">
                            <a:defRPr>
                              <a:solidFill>
                                <a:schemeClr val="tx1"/>
                              </a:solidFill>
                            </a:defRPr>
                          </a:pPr>
                          <a:r>
                            <a:rPr sz="1400" dirty="0"/>
                            <a:t>0.1357</a:t>
                          </a:r>
                          <a:endParaRPr sz="1400" dirty="0">
                            <a:latin typeface="Cambria Math"/>
                          </a:endParaRPr>
                        </a:p>
                      </a:txBody>
                      <a:tcPr/>
                    </a:tc>
                    <a:extLst>
                      <a:ext uri="{0D108BD9-81ED-4DB2-BD59-A6C34878D82A}">
                        <a16:rowId xmlns:a16="http://schemas.microsoft.com/office/drawing/2014/main" val="10006"/>
                      </a:ext>
                    </a:extLst>
                  </a:tr>
                </a:tbl>
              </a:graphicData>
            </a:graphic>
          </p:graphicFrame>
        </mc:Fallback>
      </mc:AlternateContent>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800" dirty="0"/>
              <a:t>Example 6.4.5: Finding the </a:t>
            </a:r>
            <a:r>
              <a:rPr sz="2800" i="1" dirty="0"/>
              <a:t>z</a:t>
            </a:r>
            <a:r>
              <a:rPr sz="2800" dirty="0"/>
              <a:t>-value with a Given Area in the Tails to the Left of −</a:t>
            </a:r>
            <a:r>
              <a:rPr sz="2800" i="1" dirty="0"/>
              <a:t>z</a:t>
            </a:r>
            <a:r>
              <a:rPr sz="2800" dirty="0"/>
              <a:t> and to the Right of </a:t>
            </a:r>
            <a:r>
              <a:rPr sz="2800" i="1" dirty="0"/>
              <a:t>z</a:t>
            </a:r>
            <a:r>
              <a:rPr lang="en-US" sz="2800" baseline="-25000" dirty="0"/>
              <a:t>6</a:t>
            </a:r>
            <a:endParaRPr sz="2800" dirty="0"/>
          </a:p>
        </p:txBody>
      </p:sp>
      <p:sp>
        <p:nvSpPr>
          <p:cNvPr id="3" name="Text Placeholder 2"/>
          <p:cNvSpPr>
            <a:spLocks noGrp="1"/>
          </p:cNvSpPr>
          <p:nvPr>
            <p:ph type="body" sz="quarter" idx="10"/>
          </p:nvPr>
        </p:nvSpPr>
        <p:spPr/>
        <p:txBody>
          <a:bodyPr>
            <a:normAutofit/>
          </a:bodyPr>
          <a:lstStyle/>
          <a:p>
            <a:pPr>
              <a:defRPr b="1"/>
            </a:pPr>
            <a:r>
              <a:rPr sz="2800" dirty="0"/>
              <a:t>TI-83/84 Plus:</a:t>
            </a:r>
          </a:p>
          <a:p>
            <a:pPr>
              <a:defRPr sz="2800"/>
            </a:pPr>
            <a:r>
              <a:rPr sz="2800" dirty="0"/>
              <a:t>Again, we can either enter the area to the left, which we calculated as 0.0808, or we can have the calculator do the division for us by entering </a:t>
            </a:r>
            <a:r>
              <a:rPr sz="2800" b="1" dirty="0"/>
              <a:t>0.1616/2</a:t>
            </a:r>
            <a:r>
              <a:rPr sz="2800" dirty="0"/>
              <a:t>. The</a:t>
            </a:r>
            <a:r>
              <a:rPr lang="en-US" sz="2800" dirty="0"/>
              <a:t> </a:t>
            </a:r>
            <a:r>
              <a:rPr lang="en-US" dirty="0">
                <a:solidFill>
                  <a:srgbClr val="366092"/>
                </a:solidFill>
              </a:rPr>
              <a:t>following</a:t>
            </a:r>
            <a:r>
              <a:rPr sz="2800" dirty="0"/>
              <a:t> screenshot shows this second way and produces the more accurate value of </a:t>
            </a:r>
            <a:r>
              <a:rPr lang="en-US" sz="2800" dirty="0">
                <a:latin typeface="Calibri" panose="020F0502020204030204" pitchFamily="34" charset="0"/>
                <a:ea typeface="Calibri" panose="020F0502020204030204" pitchFamily="34" charset="0"/>
                <a:cs typeface="Calibri" panose="020F0502020204030204" pitchFamily="34" charset="0"/>
              </a:rPr>
              <a:t>−</a:t>
            </a:r>
            <a:r>
              <a:rPr lang="en-US" sz="2800" i="1" dirty="0"/>
              <a:t>z</a:t>
            </a:r>
            <a:r>
              <a:rPr lang="en-US" sz="2800" dirty="0"/>
              <a:t> </a:t>
            </a:r>
            <a:r>
              <a:rPr lang="en-US" sz="2800" dirty="0">
                <a:latin typeface="Calibri" panose="020F0502020204030204" pitchFamily="34" charset="0"/>
                <a:ea typeface="Calibri" panose="020F0502020204030204" pitchFamily="34" charset="0"/>
                <a:cs typeface="Calibri" panose="020F0502020204030204" pitchFamily="34" charset="0"/>
              </a:rPr>
              <a:t>≈</a:t>
            </a:r>
            <a:r>
              <a:rPr lang="en-US" sz="2800" dirty="0"/>
              <a:t> </a:t>
            </a:r>
            <a:r>
              <a:rPr lang="en-US" dirty="0">
                <a:latin typeface="Calibri" panose="020F0502020204030204" pitchFamily="34" charset="0"/>
                <a:ea typeface="Calibri" panose="020F0502020204030204" pitchFamily="34" charset="0"/>
                <a:cs typeface="Calibri" panose="020F0502020204030204" pitchFamily="34" charset="0"/>
              </a:rPr>
              <a:t>−</a:t>
            </a:r>
            <a:r>
              <a:rPr lang="en-US" sz="2800" dirty="0"/>
              <a:t>1.399711.</a:t>
            </a:r>
            <a:endParaRPr sz="2800"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800" dirty="0"/>
              <a:t>Example 6.4.5: Finding the </a:t>
            </a:r>
            <a:r>
              <a:rPr sz="2800" i="1" dirty="0"/>
              <a:t>z</a:t>
            </a:r>
            <a:r>
              <a:rPr sz="2800" dirty="0"/>
              <a:t>-value with a Given Area in the Tails to the Left of −</a:t>
            </a:r>
            <a:r>
              <a:rPr sz="2800" i="1" dirty="0"/>
              <a:t>z</a:t>
            </a:r>
            <a:r>
              <a:rPr sz="2800" dirty="0"/>
              <a:t> and to the Right of </a:t>
            </a:r>
            <a:r>
              <a:rPr sz="2800" i="1" dirty="0"/>
              <a:t>z</a:t>
            </a:r>
            <a:r>
              <a:rPr lang="en-US" sz="2800" baseline="-25000" dirty="0"/>
              <a:t>7</a:t>
            </a:r>
            <a:endParaRPr sz="2800" dirty="0"/>
          </a:p>
        </p:txBody>
      </p:sp>
      <p:pic>
        <p:nvPicPr>
          <p:cNvPr id="5" name="Content Placeholder 4" descr="screenshot shows the first line reads as invNorm open parentheses 0 point 1 6 1 6 divided by 2 close parentheses&#10;and the second line reads as negative 1 point 399710595">
            <a:extLst>
              <a:ext uri="{FF2B5EF4-FFF2-40B4-BE49-F238E27FC236}">
                <a16:creationId xmlns:a16="http://schemas.microsoft.com/office/drawing/2014/main" id="{FD4AE75F-5609-4777-A08F-76377FCC03D9}"/>
              </a:ext>
            </a:extLst>
          </p:cNvPr>
          <p:cNvPicPr>
            <a:picLocks noGrp="1" noChangeAspect="1"/>
          </p:cNvPicPr>
          <p:nvPr>
            <p:ph sz="quarter" idx="11"/>
          </p:nvPr>
        </p:nvPicPr>
        <p:blipFill>
          <a:blip r:embed="rId2">
            <a:extLst>
              <a:ext uri="{28A0092B-C50C-407E-A947-70E740481C1C}">
                <a14:useLocalDpi xmlns:a14="http://schemas.microsoft.com/office/drawing/2010/main" val="0"/>
              </a:ext>
            </a:extLst>
          </a:blip>
          <a:stretch>
            <a:fillRect/>
          </a:stretch>
        </p:blipFill>
        <p:spPr>
          <a:xfrm>
            <a:off x="2286189" y="1983707"/>
            <a:ext cx="4571622" cy="3047748"/>
          </a:xfrm>
        </p:spPr>
      </p:pic>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800" dirty="0"/>
              <a:t>Example 6.4.5: Finding the </a:t>
            </a:r>
            <a:r>
              <a:rPr sz="2800" i="1" dirty="0"/>
              <a:t>z</a:t>
            </a:r>
            <a:r>
              <a:rPr sz="2800" dirty="0"/>
              <a:t>-value with a Given Area in the Tails to the Left of −</a:t>
            </a:r>
            <a:r>
              <a:rPr sz="2800" i="1" dirty="0"/>
              <a:t>z</a:t>
            </a:r>
            <a:r>
              <a:rPr sz="2800" dirty="0"/>
              <a:t> and to the Right of </a:t>
            </a:r>
            <a:r>
              <a:rPr sz="2800" i="1" dirty="0"/>
              <a:t>z</a:t>
            </a:r>
            <a:r>
              <a:rPr lang="en-US" sz="2800" baseline="-25000" dirty="0"/>
              <a:t>8</a:t>
            </a:r>
            <a:endParaRPr sz="2800" dirty="0"/>
          </a:p>
        </p:txBody>
      </p:sp>
      <p:sp>
        <p:nvSpPr>
          <p:cNvPr id="3" name="Text Placeholder 2"/>
          <p:cNvSpPr>
            <a:spLocks noGrp="1"/>
          </p:cNvSpPr>
          <p:nvPr>
            <p:ph type="body" sz="quarter" idx="10"/>
          </p:nvPr>
        </p:nvSpPr>
        <p:spPr/>
        <p:txBody>
          <a:bodyPr>
            <a:normAutofit/>
          </a:bodyPr>
          <a:lstStyle/>
          <a:p>
            <a:pPr>
              <a:defRPr sz="2800"/>
            </a:pPr>
            <a:r>
              <a:rPr sz="2800" dirty="0"/>
              <a:t>Thus, the </a:t>
            </a:r>
            <a:r>
              <a:rPr lang="en-US" sz="2800" i="1" dirty="0"/>
              <a:t>z</a:t>
            </a:r>
            <a:r>
              <a:rPr sz="2800" dirty="0"/>
              <a:t>-value such that the area to the left of </a:t>
            </a:r>
            <a:r>
              <a:rPr lang="en-US" sz="2800" dirty="0">
                <a:latin typeface="Calibri" panose="020F0502020204030204" pitchFamily="34" charset="0"/>
                <a:ea typeface="Calibri" panose="020F0502020204030204" pitchFamily="34" charset="0"/>
                <a:cs typeface="Calibri" panose="020F0502020204030204" pitchFamily="34" charset="0"/>
              </a:rPr>
              <a:t>−</a:t>
            </a:r>
            <a:r>
              <a:rPr lang="en-US" sz="2800" i="1" dirty="0"/>
              <a:t>z</a:t>
            </a:r>
            <a:r>
              <a:rPr sz="2800" dirty="0"/>
              <a:t> plus the area to the right of </a:t>
            </a:r>
            <a:r>
              <a:rPr lang="en-US" sz="2800" i="1" dirty="0"/>
              <a:t>z</a:t>
            </a:r>
            <a:r>
              <a:rPr sz="2800" dirty="0"/>
              <a:t> amounts to 0.1616 is approximately 1.40.</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sz="2400" dirty="0"/>
              <a:t>Example 6.4.6: Finding the Value of a Normally Distributed Random Variable That Represents a Given Percentile</a:t>
            </a:r>
            <a:r>
              <a:rPr lang="en-US" sz="2400" baseline="-25000" dirty="0"/>
              <a:t>1</a:t>
            </a:r>
            <a:endParaRPr sz="2400" dirty="0"/>
          </a:p>
        </p:txBody>
      </p:sp>
      <p:sp>
        <p:nvSpPr>
          <p:cNvPr id="3" name="Text Placeholder 2"/>
          <p:cNvSpPr>
            <a:spLocks noGrp="1"/>
          </p:cNvSpPr>
          <p:nvPr>
            <p:ph type="body" sz="quarter" idx="10"/>
          </p:nvPr>
        </p:nvSpPr>
        <p:spPr/>
        <p:txBody>
          <a:bodyPr>
            <a:normAutofit/>
          </a:bodyPr>
          <a:lstStyle/>
          <a:p>
            <a:r>
              <a:rPr sz="2800" dirty="0"/>
              <a:t>At his most recent well-being checkup, Ethan’s doctor told him that for his age, his cholesterol level was in a good range at the 60</a:t>
            </a:r>
            <a:r>
              <a:rPr sz="2800" baseline="30000" dirty="0"/>
              <a:t>th</a:t>
            </a:r>
            <a:r>
              <a:rPr sz="2800" dirty="0"/>
              <a:t> percentile. Assume cholesterol levels are approximately normally distributed with a mean of 189.1 mg/dL and a standard deviation of </a:t>
            </a:r>
            <a:br>
              <a:rPr lang="en-US" sz="2800" dirty="0"/>
            </a:br>
            <a:r>
              <a:rPr sz="2800" dirty="0"/>
              <a:t>37.8 mg/dL for Ethan’s age group. What was Ethan’s cholesterol level at his last checkup? Round to two decimal places.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6.4.1: Finding the </a:t>
            </a:r>
            <a:r>
              <a:rPr i="1" dirty="0"/>
              <a:t>z</a:t>
            </a:r>
            <a:r>
              <a:rPr dirty="0"/>
              <a:t>-value with a Given Area to Its Left</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800" b="1" dirty="0"/>
              <a:t>Solution</a:t>
            </a:r>
          </a:p>
          <a:p>
            <a:pPr>
              <a:defRPr sz="2800"/>
            </a:pPr>
            <a:r>
              <a:rPr sz="2800" dirty="0"/>
              <a:t>In order to sketch a graph of where the area under the curve lies, we need to shade under more than half of the curve because </a:t>
            </a:r>
            <a:r>
              <a:rPr lang="en-US" sz="2800" dirty="0"/>
              <a:t>0.7357 &gt; 0.5.</a:t>
            </a:r>
            <a:r>
              <a:rPr sz="2800" dirty="0"/>
              <a:t> Therefore, we know that the </a:t>
            </a:r>
            <a:r>
              <a:rPr lang="en-US" sz="2800" i="1" dirty="0"/>
              <a:t>z</a:t>
            </a:r>
            <a:r>
              <a:rPr sz="2800" dirty="0"/>
              <a:t>-value will be a positive number.</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400" dirty="0"/>
              <a:t>Example 6.4.6: Finding the Value of a Normally Distributed Random Variable That Represents a Given Percentile</a:t>
            </a:r>
            <a:r>
              <a:rPr lang="en-US" sz="2400" baseline="-25000" dirty="0"/>
              <a:t>2</a:t>
            </a:r>
            <a:endParaRPr sz="2400" dirty="0"/>
          </a:p>
        </p:txBody>
      </p:sp>
      <p:sp>
        <p:nvSpPr>
          <p:cNvPr id="3" name="Text Placeholder 2"/>
          <p:cNvSpPr>
            <a:spLocks noGrp="1"/>
          </p:cNvSpPr>
          <p:nvPr>
            <p:ph type="body" sz="quarter" idx="10"/>
          </p:nvPr>
        </p:nvSpPr>
        <p:spPr/>
        <p:txBody>
          <a:bodyPr>
            <a:normAutofit/>
          </a:bodyPr>
          <a:lstStyle/>
          <a:p>
            <a:r>
              <a:rPr sz="2800" b="1" dirty="0"/>
              <a:t>Solution:</a:t>
            </a:r>
          </a:p>
          <a:p>
            <a:pPr>
              <a:defRPr sz="2800"/>
            </a:pPr>
            <a:r>
              <a:rPr sz="2800" dirty="0"/>
              <a:t>Begin by sketching the graph. The 60</a:t>
            </a:r>
            <a:r>
              <a:rPr sz="2800" baseline="30000" dirty="0"/>
              <a:t>th</a:t>
            </a:r>
            <a:r>
              <a:rPr sz="2800" dirty="0"/>
              <a:t> percentile means that 0.6000 of the area under the curve will be to the left as shown</a:t>
            </a:r>
            <a:r>
              <a:rPr lang="en-US" sz="2800" dirty="0"/>
              <a:t> in the </a:t>
            </a:r>
            <a:r>
              <a:rPr lang="en-US" dirty="0">
                <a:solidFill>
                  <a:srgbClr val="366092"/>
                </a:solidFill>
              </a:rPr>
              <a:t>following </a:t>
            </a:r>
            <a:r>
              <a:rPr lang="en-US" sz="2800" dirty="0"/>
              <a:t>graph</a:t>
            </a:r>
            <a:r>
              <a:rPr sz="2800" dirty="0"/>
              <a:t>. Then use either the cumulative normal tables or technology to find the value of </a:t>
            </a:r>
            <a:r>
              <a:rPr lang="en-US" sz="2800" i="1" dirty="0"/>
              <a:t>x</a:t>
            </a:r>
            <a:r>
              <a:rPr sz="2800" dirty="0"/>
              <a:t>.</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400" dirty="0"/>
              <a:t>Example 6.4.6: Finding the Value of a Normally Distributed Random Variable That Represents a Given Percentile</a:t>
            </a:r>
            <a:r>
              <a:rPr lang="en-US" sz="2400" baseline="-25000" dirty="0"/>
              <a:t>3</a:t>
            </a:r>
            <a:endParaRPr sz="2400" dirty="0"/>
          </a:p>
        </p:txBody>
      </p:sp>
      <p:pic>
        <p:nvPicPr>
          <p:cNvPr id="5" name="Content Placeholder 4" descr="Normal distribution with mean mu and the area to the left of unknown x value shaded and labeled  0.60000. The x value is plotted to the right of the mean.">
            <a:extLst>
              <a:ext uri="{FF2B5EF4-FFF2-40B4-BE49-F238E27FC236}">
                <a16:creationId xmlns:a16="http://schemas.microsoft.com/office/drawing/2014/main" id="{52A477AE-1F91-4B78-B288-1F5A5C32C645}"/>
              </a:ext>
            </a:extLst>
          </p:cNvPr>
          <p:cNvPicPr>
            <a:picLocks noGrp="1" noChangeAspect="1"/>
          </p:cNvPicPr>
          <p:nvPr>
            <p:ph sz="quarter" idx="11"/>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095500" y="1959769"/>
            <a:ext cx="4953000" cy="3095625"/>
          </a:xfrm>
        </p:spPr>
      </p:pic>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400" dirty="0"/>
              <a:t>Example 6.4.6: Finding the Value of a Normally Distributed Random Variable That Represents a Given Percentile</a:t>
            </a:r>
            <a:r>
              <a:rPr lang="en-US" sz="2400" baseline="-25000" dirty="0"/>
              <a:t>4</a:t>
            </a:r>
            <a:endParaRPr sz="2400" dirty="0"/>
          </a:p>
        </p:txBody>
      </p:sp>
      <p:sp>
        <p:nvSpPr>
          <p:cNvPr id="3" name="Text Placeholder 2"/>
          <p:cNvSpPr>
            <a:spLocks noGrp="1"/>
          </p:cNvSpPr>
          <p:nvPr>
            <p:ph type="body" sz="quarter" idx="10"/>
          </p:nvPr>
        </p:nvSpPr>
        <p:spPr/>
        <p:txBody>
          <a:bodyPr>
            <a:normAutofit/>
          </a:bodyPr>
          <a:lstStyle/>
          <a:p>
            <a:pPr>
              <a:defRPr b="1"/>
            </a:pPr>
            <a:r>
              <a:rPr sz="2800" dirty="0"/>
              <a:t>Tables:</a:t>
            </a:r>
          </a:p>
          <a:p>
            <a:pPr>
              <a:defRPr sz="2800"/>
            </a:pPr>
            <a:r>
              <a:rPr sz="2800" dirty="0"/>
              <a:t>To use the normal tables, we first need to find the </a:t>
            </a:r>
            <a:br>
              <a:rPr lang="en-US" sz="2800" dirty="0"/>
            </a:br>
            <a:r>
              <a:rPr lang="en-US" sz="2800" i="1" dirty="0"/>
              <a:t>z</a:t>
            </a:r>
            <a:r>
              <a:rPr sz="2800" dirty="0"/>
              <a:t>-value that represents the 60</a:t>
            </a:r>
            <a:r>
              <a:rPr sz="2800" baseline="30000" dirty="0"/>
              <a:t>th</a:t>
            </a:r>
            <a:r>
              <a:rPr sz="2800" dirty="0"/>
              <a:t> percentile. Looking for 0.6000 (or the closest area to it) in the interior of the tables we find 0.5987, which corresponds to a </a:t>
            </a:r>
            <a:r>
              <a:rPr lang="en-US" sz="2800" i="1" dirty="0"/>
              <a:t>z</a:t>
            </a:r>
            <a:r>
              <a:rPr sz="2800" dirty="0"/>
              <a:t>-value of 0.25.</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400" dirty="0"/>
              <a:t>Example 6.4.6: Finding the Value of a Normally Distributed Random Variable That Represents a Given Percentile</a:t>
            </a:r>
            <a:r>
              <a:rPr lang="en-US" sz="2400" baseline="-25000" dirty="0"/>
              <a:t>5</a:t>
            </a:r>
            <a:endParaRPr sz="2400" dirty="0"/>
          </a:p>
        </p:txBody>
      </p:sp>
      <p:graphicFrame>
        <p:nvGraphicFramePr>
          <p:cNvPr id="4" name="Table Placeholder 2" descr="This table shows cumulative probabilities for z scores in a standard normal distribution. It contains 7 rows and 6 columns with headers. The rows represent z scores ranging from 0.0 to 0.5 in increments of 0.1, listed in the leftmost column. The columns represent the hundredths place of the z scores, ranging from 0.02 to 0.06 in increments of 0.01, listed in the topmost row.&#10;Each cell contains the cumulative probability for the corresponding z score. &#10;For z equals 0.0, probabilities are 0.5080, 0.5120, 0.5160, 0.5199, 0.5239.&#10;For z equals 0.1, probabilities are 0.5478, 0.5517, 0.5557, 0.5596, 0.5636.&#10;For z equals 0.2, probabilities are 0.5871, 0.5910, 0.5948, 0.5987 is highlighted, 0.6026.&#10;For z equals 0.3, probabilities are 0.6255, 0.6293, 0.6331, 0.6368, 0.6406,&#10;For z equals 0.4, probabilities are 0.6628, 0.6664, 0.6700, 0.6736, 0.6772.&#10;For z equals 0.5, probabilities are 0.6985, 0.7019, 0.7054, 0.7088, 0.7123.&#10;The highlighted cell shows a probability of 0.5987 for z equals 0.25 which is fourth row z equals 0.2 plus fifth column 0.05.&#10;The table summarizes probabilities for positive z scores.">
            <a:extLst>
              <a:ext uri="{FF2B5EF4-FFF2-40B4-BE49-F238E27FC236}">
                <a16:creationId xmlns:a16="http://schemas.microsoft.com/office/drawing/2014/main" id="{8DBA3743-EB55-4DF5-A258-2D1A06D69988}"/>
              </a:ext>
            </a:extLst>
          </p:cNvPr>
          <p:cNvGraphicFramePr>
            <a:graphicFrameLocks/>
          </p:cNvGraphicFramePr>
          <p:nvPr>
            <p:extLst>
              <p:ext uri="{D42A27DB-BD31-4B8C-83A1-F6EECF244321}">
                <p14:modId xmlns:p14="http://schemas.microsoft.com/office/powerpoint/2010/main" val="2733533380"/>
              </p:ext>
            </p:extLst>
          </p:nvPr>
        </p:nvGraphicFramePr>
        <p:xfrm>
          <a:off x="457200" y="1295400"/>
          <a:ext cx="8229600" cy="2595880"/>
        </p:xfrm>
        <a:graphic>
          <a:graphicData uri="http://schemas.openxmlformats.org/drawingml/2006/table">
            <a:tbl>
              <a:tblPr firstRow="1" bandRow="1">
                <a:tableStyleId>{5940675A-B579-460E-94D1-54222C63F5DA}</a:tableStyleId>
              </a:tblPr>
              <a:tblGrid>
                <a:gridCol w="1371600">
                  <a:extLst>
                    <a:ext uri="{9D8B030D-6E8A-4147-A177-3AD203B41FA5}">
                      <a16:colId xmlns:a16="http://schemas.microsoft.com/office/drawing/2014/main" val="20000"/>
                    </a:ext>
                  </a:extLst>
                </a:gridCol>
                <a:gridCol w="1371600">
                  <a:extLst>
                    <a:ext uri="{9D8B030D-6E8A-4147-A177-3AD203B41FA5}">
                      <a16:colId xmlns:a16="http://schemas.microsoft.com/office/drawing/2014/main" val="20001"/>
                    </a:ext>
                  </a:extLst>
                </a:gridCol>
                <a:gridCol w="1371600">
                  <a:extLst>
                    <a:ext uri="{9D8B030D-6E8A-4147-A177-3AD203B41FA5}">
                      <a16:colId xmlns:a16="http://schemas.microsoft.com/office/drawing/2014/main" val="20002"/>
                    </a:ext>
                  </a:extLst>
                </a:gridCol>
                <a:gridCol w="1371600">
                  <a:extLst>
                    <a:ext uri="{9D8B030D-6E8A-4147-A177-3AD203B41FA5}">
                      <a16:colId xmlns:a16="http://schemas.microsoft.com/office/drawing/2014/main" val="20003"/>
                    </a:ext>
                  </a:extLst>
                </a:gridCol>
                <a:gridCol w="1371600">
                  <a:extLst>
                    <a:ext uri="{9D8B030D-6E8A-4147-A177-3AD203B41FA5}">
                      <a16:colId xmlns:a16="http://schemas.microsoft.com/office/drawing/2014/main" val="20004"/>
                    </a:ext>
                  </a:extLst>
                </a:gridCol>
                <a:gridCol w="1371600">
                  <a:extLst>
                    <a:ext uri="{9D8B030D-6E8A-4147-A177-3AD203B41FA5}">
                      <a16:colId xmlns:a16="http://schemas.microsoft.com/office/drawing/2014/main" val="20005"/>
                    </a:ext>
                  </a:extLst>
                </a:gridCol>
              </a:tblGrid>
              <a:tr h="370840">
                <a:tc>
                  <a:txBody>
                    <a:bodyPr/>
                    <a:lstStyle/>
                    <a:p>
                      <a:pPr algn="ctr">
                        <a:defRPr sz="1400" b="1">
                          <a:solidFill>
                            <a:schemeClr val="tx1"/>
                          </a:solidFill>
                        </a:defRPr>
                      </a:pPr>
                      <a:r>
                        <a:rPr dirty="0"/>
                        <a:t>z</a:t>
                      </a:r>
                      <a:endParaRPr i="1" dirty="0"/>
                    </a:p>
                  </a:txBody>
                  <a:tcPr/>
                </a:tc>
                <a:tc>
                  <a:txBody>
                    <a:bodyPr/>
                    <a:lstStyle/>
                    <a:p>
                      <a:pPr algn="ctr">
                        <a:defRPr sz="1400" b="1">
                          <a:solidFill>
                            <a:schemeClr val="tx1"/>
                          </a:solidFill>
                        </a:defRPr>
                      </a:pPr>
                      <a:r>
                        <a:t>0.02</a:t>
                      </a:r>
                    </a:p>
                  </a:txBody>
                  <a:tcPr/>
                </a:tc>
                <a:tc>
                  <a:txBody>
                    <a:bodyPr/>
                    <a:lstStyle/>
                    <a:p>
                      <a:pPr algn="ctr">
                        <a:defRPr sz="1400" b="1">
                          <a:solidFill>
                            <a:schemeClr val="tx1"/>
                          </a:solidFill>
                        </a:defRPr>
                      </a:pPr>
                      <a:r>
                        <a:t>0.03</a:t>
                      </a:r>
                    </a:p>
                  </a:txBody>
                  <a:tcPr/>
                </a:tc>
                <a:tc>
                  <a:txBody>
                    <a:bodyPr/>
                    <a:lstStyle/>
                    <a:p>
                      <a:pPr algn="ctr">
                        <a:defRPr sz="1400" b="1">
                          <a:solidFill>
                            <a:schemeClr val="tx1"/>
                          </a:solidFill>
                        </a:defRPr>
                      </a:pPr>
                      <a:r>
                        <a:rPr dirty="0"/>
                        <a:t>0.04</a:t>
                      </a:r>
                    </a:p>
                  </a:txBody>
                  <a:tcPr/>
                </a:tc>
                <a:tc>
                  <a:txBody>
                    <a:bodyPr/>
                    <a:lstStyle/>
                    <a:p>
                      <a:pPr algn="ctr">
                        <a:defRPr sz="1400" b="1">
                          <a:solidFill>
                            <a:schemeClr val="tx1"/>
                          </a:solidFill>
                        </a:defRPr>
                      </a:pPr>
                      <a:r>
                        <a:rPr dirty="0"/>
                        <a:t>0.05</a:t>
                      </a:r>
                    </a:p>
                  </a:txBody>
                  <a:tcPr/>
                </a:tc>
                <a:tc>
                  <a:txBody>
                    <a:bodyPr/>
                    <a:lstStyle/>
                    <a:p>
                      <a:pPr algn="ctr">
                        <a:defRPr sz="1400" b="1">
                          <a:solidFill>
                            <a:schemeClr val="tx1"/>
                          </a:solidFill>
                        </a:defRPr>
                      </a:pPr>
                      <a:r>
                        <a:rPr dirty="0"/>
                        <a:t>0.06</a:t>
                      </a:r>
                    </a:p>
                  </a:txBody>
                  <a:tcPr/>
                </a:tc>
                <a:extLst>
                  <a:ext uri="{0D108BD9-81ED-4DB2-BD59-A6C34878D82A}">
                    <a16:rowId xmlns:a16="http://schemas.microsoft.com/office/drawing/2014/main" val="10000"/>
                  </a:ext>
                </a:extLst>
              </a:tr>
              <a:tr h="370840">
                <a:tc>
                  <a:txBody>
                    <a:bodyPr/>
                    <a:lstStyle/>
                    <a:p>
                      <a:pPr algn="ctr">
                        <a:defRPr sz="1400" b="1">
                          <a:solidFill>
                            <a:schemeClr val="tx1"/>
                          </a:solidFill>
                        </a:defRPr>
                      </a:pPr>
                      <a:r>
                        <a:t>0.0</a:t>
                      </a:r>
                    </a:p>
                  </a:txBody>
                  <a:tcPr/>
                </a:tc>
                <a:tc>
                  <a:txBody>
                    <a:bodyPr/>
                    <a:lstStyle/>
                    <a:p>
                      <a:pPr algn="ctr">
                        <a:defRPr sz="1400">
                          <a:solidFill>
                            <a:schemeClr val="tx1"/>
                          </a:solidFill>
                        </a:defRPr>
                      </a:pPr>
                      <a:r>
                        <a:t>0.5080</a:t>
                      </a:r>
                    </a:p>
                  </a:txBody>
                  <a:tcPr/>
                </a:tc>
                <a:tc>
                  <a:txBody>
                    <a:bodyPr/>
                    <a:lstStyle/>
                    <a:p>
                      <a:pPr algn="ctr">
                        <a:defRPr sz="1400">
                          <a:solidFill>
                            <a:schemeClr val="tx1"/>
                          </a:solidFill>
                        </a:defRPr>
                      </a:pPr>
                      <a:r>
                        <a:t>0.5120</a:t>
                      </a:r>
                    </a:p>
                  </a:txBody>
                  <a:tcPr/>
                </a:tc>
                <a:tc>
                  <a:txBody>
                    <a:bodyPr/>
                    <a:lstStyle/>
                    <a:p>
                      <a:pPr algn="ctr">
                        <a:defRPr sz="1400">
                          <a:solidFill>
                            <a:schemeClr val="tx1"/>
                          </a:solidFill>
                        </a:defRPr>
                      </a:pPr>
                      <a:r>
                        <a:t>0.5160</a:t>
                      </a:r>
                    </a:p>
                  </a:txBody>
                  <a:tcPr/>
                </a:tc>
                <a:tc>
                  <a:txBody>
                    <a:bodyPr/>
                    <a:lstStyle/>
                    <a:p>
                      <a:pPr algn="ctr">
                        <a:defRPr sz="1400">
                          <a:solidFill>
                            <a:schemeClr val="tx1"/>
                          </a:solidFill>
                        </a:defRPr>
                      </a:pPr>
                      <a:r>
                        <a:rPr dirty="0"/>
                        <a:t>0.5199</a:t>
                      </a:r>
                    </a:p>
                  </a:txBody>
                  <a:tcPr/>
                </a:tc>
                <a:tc>
                  <a:txBody>
                    <a:bodyPr/>
                    <a:lstStyle/>
                    <a:p>
                      <a:pPr algn="ctr">
                        <a:defRPr sz="1400">
                          <a:solidFill>
                            <a:schemeClr val="tx1"/>
                          </a:solidFill>
                        </a:defRPr>
                      </a:pPr>
                      <a:r>
                        <a:rPr dirty="0"/>
                        <a:t>0.5239</a:t>
                      </a:r>
                    </a:p>
                  </a:txBody>
                  <a:tcPr/>
                </a:tc>
                <a:extLst>
                  <a:ext uri="{0D108BD9-81ED-4DB2-BD59-A6C34878D82A}">
                    <a16:rowId xmlns:a16="http://schemas.microsoft.com/office/drawing/2014/main" val="10001"/>
                  </a:ext>
                </a:extLst>
              </a:tr>
              <a:tr h="370840">
                <a:tc>
                  <a:txBody>
                    <a:bodyPr/>
                    <a:lstStyle/>
                    <a:p>
                      <a:pPr algn="ctr">
                        <a:defRPr sz="1400" b="1">
                          <a:solidFill>
                            <a:schemeClr val="tx1"/>
                          </a:solidFill>
                        </a:defRPr>
                      </a:pPr>
                      <a:r>
                        <a:t>0.1</a:t>
                      </a:r>
                    </a:p>
                  </a:txBody>
                  <a:tcPr/>
                </a:tc>
                <a:tc>
                  <a:txBody>
                    <a:bodyPr/>
                    <a:lstStyle/>
                    <a:p>
                      <a:pPr algn="ctr">
                        <a:defRPr sz="1400">
                          <a:solidFill>
                            <a:schemeClr val="tx1"/>
                          </a:solidFill>
                        </a:defRPr>
                      </a:pPr>
                      <a:r>
                        <a:rPr dirty="0"/>
                        <a:t>0.5478</a:t>
                      </a:r>
                    </a:p>
                  </a:txBody>
                  <a:tcPr/>
                </a:tc>
                <a:tc>
                  <a:txBody>
                    <a:bodyPr/>
                    <a:lstStyle/>
                    <a:p>
                      <a:pPr algn="ctr">
                        <a:defRPr sz="1400">
                          <a:solidFill>
                            <a:schemeClr val="tx1"/>
                          </a:solidFill>
                        </a:defRPr>
                      </a:pPr>
                      <a:r>
                        <a:t>0.5517</a:t>
                      </a:r>
                    </a:p>
                  </a:txBody>
                  <a:tcPr/>
                </a:tc>
                <a:tc>
                  <a:txBody>
                    <a:bodyPr/>
                    <a:lstStyle/>
                    <a:p>
                      <a:pPr algn="ctr">
                        <a:defRPr sz="1400">
                          <a:solidFill>
                            <a:schemeClr val="tx1"/>
                          </a:solidFill>
                        </a:defRPr>
                      </a:pPr>
                      <a:r>
                        <a:t>0.5557</a:t>
                      </a:r>
                    </a:p>
                  </a:txBody>
                  <a:tcPr/>
                </a:tc>
                <a:tc>
                  <a:txBody>
                    <a:bodyPr/>
                    <a:lstStyle/>
                    <a:p>
                      <a:pPr algn="ctr">
                        <a:defRPr sz="1400">
                          <a:solidFill>
                            <a:schemeClr val="tx1"/>
                          </a:solidFill>
                        </a:defRPr>
                      </a:pPr>
                      <a:r>
                        <a:rPr dirty="0"/>
                        <a:t>0.5596</a:t>
                      </a:r>
                    </a:p>
                  </a:txBody>
                  <a:tcPr/>
                </a:tc>
                <a:tc>
                  <a:txBody>
                    <a:bodyPr/>
                    <a:lstStyle/>
                    <a:p>
                      <a:pPr algn="ctr">
                        <a:defRPr sz="1400">
                          <a:solidFill>
                            <a:schemeClr val="tx1"/>
                          </a:solidFill>
                        </a:defRPr>
                      </a:pPr>
                      <a:r>
                        <a:rPr dirty="0"/>
                        <a:t>0.5636</a:t>
                      </a:r>
                    </a:p>
                  </a:txBody>
                  <a:tcPr/>
                </a:tc>
                <a:extLst>
                  <a:ext uri="{0D108BD9-81ED-4DB2-BD59-A6C34878D82A}">
                    <a16:rowId xmlns:a16="http://schemas.microsoft.com/office/drawing/2014/main" val="10002"/>
                  </a:ext>
                </a:extLst>
              </a:tr>
              <a:tr h="370840">
                <a:tc>
                  <a:txBody>
                    <a:bodyPr/>
                    <a:lstStyle/>
                    <a:p>
                      <a:pPr algn="ctr">
                        <a:defRPr sz="1400" b="1">
                          <a:solidFill>
                            <a:schemeClr val="tx1"/>
                          </a:solidFill>
                        </a:defRPr>
                      </a:pPr>
                      <a:r>
                        <a:rPr dirty="0"/>
                        <a:t>0.2</a:t>
                      </a:r>
                    </a:p>
                  </a:txBody>
                  <a:tcPr/>
                </a:tc>
                <a:tc>
                  <a:txBody>
                    <a:bodyPr/>
                    <a:lstStyle/>
                    <a:p>
                      <a:pPr algn="ctr">
                        <a:defRPr sz="1400">
                          <a:solidFill>
                            <a:schemeClr val="tx1"/>
                          </a:solidFill>
                        </a:defRPr>
                      </a:pPr>
                      <a:r>
                        <a:rPr dirty="0"/>
                        <a:t>0.5871</a:t>
                      </a:r>
                    </a:p>
                  </a:txBody>
                  <a:tcPr/>
                </a:tc>
                <a:tc>
                  <a:txBody>
                    <a:bodyPr/>
                    <a:lstStyle/>
                    <a:p>
                      <a:pPr algn="ctr">
                        <a:defRPr sz="1400">
                          <a:solidFill>
                            <a:schemeClr val="tx1"/>
                          </a:solidFill>
                        </a:defRPr>
                      </a:pPr>
                      <a:r>
                        <a:rPr dirty="0"/>
                        <a:t>0.5910</a:t>
                      </a:r>
                    </a:p>
                  </a:txBody>
                  <a:tcPr/>
                </a:tc>
                <a:tc>
                  <a:txBody>
                    <a:bodyPr/>
                    <a:lstStyle/>
                    <a:p>
                      <a:pPr algn="ctr">
                        <a:defRPr sz="1400">
                          <a:solidFill>
                            <a:schemeClr val="tx1"/>
                          </a:solidFill>
                        </a:defRPr>
                      </a:pPr>
                      <a:r>
                        <a:rPr dirty="0"/>
                        <a:t>0.5948</a:t>
                      </a:r>
                    </a:p>
                  </a:txBody>
                  <a:tcPr/>
                </a:tc>
                <a:tc>
                  <a:txBody>
                    <a:bodyPr/>
                    <a:lstStyle/>
                    <a:p>
                      <a:pPr algn="ctr">
                        <a:defRPr sz="1400">
                          <a:solidFill>
                            <a:schemeClr val="tx1"/>
                          </a:solidFill>
                        </a:defRPr>
                      </a:pPr>
                      <a:r>
                        <a:rPr dirty="0">
                          <a:highlight>
                            <a:srgbClr val="FFFF00"/>
                          </a:highlight>
                        </a:rPr>
                        <a:t>0.5987</a:t>
                      </a:r>
                    </a:p>
                  </a:txBody>
                  <a:tcPr/>
                </a:tc>
                <a:tc>
                  <a:txBody>
                    <a:bodyPr/>
                    <a:lstStyle/>
                    <a:p>
                      <a:pPr algn="ctr">
                        <a:defRPr sz="1400">
                          <a:solidFill>
                            <a:schemeClr val="tx1"/>
                          </a:solidFill>
                        </a:defRPr>
                      </a:pPr>
                      <a:r>
                        <a:rPr dirty="0"/>
                        <a:t>0.6026</a:t>
                      </a:r>
                    </a:p>
                  </a:txBody>
                  <a:tcPr/>
                </a:tc>
                <a:extLst>
                  <a:ext uri="{0D108BD9-81ED-4DB2-BD59-A6C34878D82A}">
                    <a16:rowId xmlns:a16="http://schemas.microsoft.com/office/drawing/2014/main" val="10003"/>
                  </a:ext>
                </a:extLst>
              </a:tr>
              <a:tr h="370840">
                <a:tc>
                  <a:txBody>
                    <a:bodyPr/>
                    <a:lstStyle/>
                    <a:p>
                      <a:pPr algn="ctr">
                        <a:defRPr sz="1400" b="1">
                          <a:solidFill>
                            <a:schemeClr val="tx1"/>
                          </a:solidFill>
                        </a:defRPr>
                      </a:pPr>
                      <a:r>
                        <a:t>0.3</a:t>
                      </a:r>
                    </a:p>
                  </a:txBody>
                  <a:tcPr/>
                </a:tc>
                <a:tc>
                  <a:txBody>
                    <a:bodyPr/>
                    <a:lstStyle/>
                    <a:p>
                      <a:pPr algn="ctr">
                        <a:defRPr sz="1400">
                          <a:solidFill>
                            <a:schemeClr val="tx1"/>
                          </a:solidFill>
                        </a:defRPr>
                      </a:pPr>
                      <a:r>
                        <a:t>0.6255</a:t>
                      </a:r>
                    </a:p>
                  </a:txBody>
                  <a:tcPr/>
                </a:tc>
                <a:tc>
                  <a:txBody>
                    <a:bodyPr/>
                    <a:lstStyle/>
                    <a:p>
                      <a:pPr algn="ctr">
                        <a:defRPr sz="1400">
                          <a:solidFill>
                            <a:schemeClr val="tx1"/>
                          </a:solidFill>
                        </a:defRPr>
                      </a:pPr>
                      <a:r>
                        <a:t>0.6293</a:t>
                      </a:r>
                    </a:p>
                  </a:txBody>
                  <a:tcPr/>
                </a:tc>
                <a:tc>
                  <a:txBody>
                    <a:bodyPr/>
                    <a:lstStyle/>
                    <a:p>
                      <a:pPr algn="ctr">
                        <a:defRPr sz="1400">
                          <a:solidFill>
                            <a:schemeClr val="tx1"/>
                          </a:solidFill>
                        </a:defRPr>
                      </a:pPr>
                      <a:r>
                        <a:rPr dirty="0"/>
                        <a:t>0.6331</a:t>
                      </a:r>
                    </a:p>
                  </a:txBody>
                  <a:tcPr/>
                </a:tc>
                <a:tc>
                  <a:txBody>
                    <a:bodyPr/>
                    <a:lstStyle/>
                    <a:p>
                      <a:pPr algn="ctr">
                        <a:defRPr sz="1400">
                          <a:solidFill>
                            <a:schemeClr val="tx1"/>
                          </a:solidFill>
                        </a:defRPr>
                      </a:pPr>
                      <a:r>
                        <a:rPr dirty="0"/>
                        <a:t>0.6368</a:t>
                      </a:r>
                    </a:p>
                  </a:txBody>
                  <a:tcPr/>
                </a:tc>
                <a:tc>
                  <a:txBody>
                    <a:bodyPr/>
                    <a:lstStyle/>
                    <a:p>
                      <a:pPr algn="ctr">
                        <a:defRPr sz="1400">
                          <a:solidFill>
                            <a:schemeClr val="tx1"/>
                          </a:solidFill>
                        </a:defRPr>
                      </a:pPr>
                      <a:r>
                        <a:rPr dirty="0"/>
                        <a:t>0.6406</a:t>
                      </a:r>
                    </a:p>
                  </a:txBody>
                  <a:tcPr/>
                </a:tc>
                <a:extLst>
                  <a:ext uri="{0D108BD9-81ED-4DB2-BD59-A6C34878D82A}">
                    <a16:rowId xmlns:a16="http://schemas.microsoft.com/office/drawing/2014/main" val="10004"/>
                  </a:ext>
                </a:extLst>
              </a:tr>
              <a:tr h="370840">
                <a:tc>
                  <a:txBody>
                    <a:bodyPr/>
                    <a:lstStyle/>
                    <a:p>
                      <a:pPr algn="ctr">
                        <a:defRPr sz="1400" b="1">
                          <a:solidFill>
                            <a:schemeClr val="tx1"/>
                          </a:solidFill>
                        </a:defRPr>
                      </a:pPr>
                      <a:r>
                        <a:t>0.4</a:t>
                      </a:r>
                    </a:p>
                  </a:txBody>
                  <a:tcPr/>
                </a:tc>
                <a:tc>
                  <a:txBody>
                    <a:bodyPr/>
                    <a:lstStyle/>
                    <a:p>
                      <a:pPr algn="ctr">
                        <a:defRPr sz="1400">
                          <a:solidFill>
                            <a:schemeClr val="tx1"/>
                          </a:solidFill>
                        </a:defRPr>
                      </a:pPr>
                      <a:r>
                        <a:t>0.6628</a:t>
                      </a:r>
                    </a:p>
                  </a:txBody>
                  <a:tcPr/>
                </a:tc>
                <a:tc>
                  <a:txBody>
                    <a:bodyPr/>
                    <a:lstStyle/>
                    <a:p>
                      <a:pPr algn="ctr">
                        <a:defRPr sz="1400">
                          <a:solidFill>
                            <a:schemeClr val="tx1"/>
                          </a:solidFill>
                        </a:defRPr>
                      </a:pPr>
                      <a:r>
                        <a:t>0.6664</a:t>
                      </a:r>
                    </a:p>
                  </a:txBody>
                  <a:tcPr/>
                </a:tc>
                <a:tc>
                  <a:txBody>
                    <a:bodyPr/>
                    <a:lstStyle/>
                    <a:p>
                      <a:pPr algn="ctr">
                        <a:defRPr sz="1400">
                          <a:solidFill>
                            <a:schemeClr val="tx1"/>
                          </a:solidFill>
                        </a:defRPr>
                      </a:pPr>
                      <a:r>
                        <a:t>0.6700</a:t>
                      </a:r>
                    </a:p>
                  </a:txBody>
                  <a:tcPr/>
                </a:tc>
                <a:tc>
                  <a:txBody>
                    <a:bodyPr/>
                    <a:lstStyle/>
                    <a:p>
                      <a:pPr algn="ctr">
                        <a:defRPr sz="1400">
                          <a:solidFill>
                            <a:schemeClr val="tx1"/>
                          </a:solidFill>
                        </a:defRPr>
                      </a:pPr>
                      <a:r>
                        <a:rPr dirty="0"/>
                        <a:t>0.6736</a:t>
                      </a:r>
                    </a:p>
                  </a:txBody>
                  <a:tcPr/>
                </a:tc>
                <a:tc>
                  <a:txBody>
                    <a:bodyPr/>
                    <a:lstStyle/>
                    <a:p>
                      <a:pPr algn="ctr">
                        <a:defRPr sz="1400">
                          <a:solidFill>
                            <a:schemeClr val="tx1"/>
                          </a:solidFill>
                        </a:defRPr>
                      </a:pPr>
                      <a:r>
                        <a:rPr dirty="0"/>
                        <a:t>0.6772</a:t>
                      </a:r>
                    </a:p>
                  </a:txBody>
                  <a:tcPr/>
                </a:tc>
                <a:extLst>
                  <a:ext uri="{0D108BD9-81ED-4DB2-BD59-A6C34878D82A}">
                    <a16:rowId xmlns:a16="http://schemas.microsoft.com/office/drawing/2014/main" val="10005"/>
                  </a:ext>
                </a:extLst>
              </a:tr>
              <a:tr h="370840">
                <a:tc>
                  <a:txBody>
                    <a:bodyPr/>
                    <a:lstStyle/>
                    <a:p>
                      <a:pPr algn="ctr">
                        <a:defRPr sz="1400" b="1">
                          <a:solidFill>
                            <a:schemeClr val="tx1"/>
                          </a:solidFill>
                        </a:defRPr>
                      </a:pPr>
                      <a:r>
                        <a:rPr dirty="0"/>
                        <a:t>0.5</a:t>
                      </a:r>
                    </a:p>
                  </a:txBody>
                  <a:tcPr/>
                </a:tc>
                <a:tc>
                  <a:txBody>
                    <a:bodyPr/>
                    <a:lstStyle/>
                    <a:p>
                      <a:pPr algn="ctr">
                        <a:defRPr sz="1400">
                          <a:solidFill>
                            <a:schemeClr val="tx1"/>
                          </a:solidFill>
                        </a:defRPr>
                      </a:pPr>
                      <a:r>
                        <a:t>0.6985</a:t>
                      </a:r>
                    </a:p>
                  </a:txBody>
                  <a:tcPr/>
                </a:tc>
                <a:tc>
                  <a:txBody>
                    <a:bodyPr/>
                    <a:lstStyle/>
                    <a:p>
                      <a:pPr algn="ctr">
                        <a:defRPr sz="1400">
                          <a:solidFill>
                            <a:schemeClr val="tx1"/>
                          </a:solidFill>
                        </a:defRPr>
                      </a:pPr>
                      <a:r>
                        <a:t>0.7019</a:t>
                      </a:r>
                    </a:p>
                  </a:txBody>
                  <a:tcPr/>
                </a:tc>
                <a:tc>
                  <a:txBody>
                    <a:bodyPr/>
                    <a:lstStyle/>
                    <a:p>
                      <a:pPr algn="ctr">
                        <a:defRPr sz="1400">
                          <a:solidFill>
                            <a:schemeClr val="tx1"/>
                          </a:solidFill>
                        </a:defRPr>
                      </a:pPr>
                      <a:r>
                        <a:t>0.7054</a:t>
                      </a:r>
                    </a:p>
                  </a:txBody>
                  <a:tcPr/>
                </a:tc>
                <a:tc>
                  <a:txBody>
                    <a:bodyPr/>
                    <a:lstStyle/>
                    <a:p>
                      <a:pPr algn="ctr">
                        <a:defRPr sz="1400">
                          <a:solidFill>
                            <a:schemeClr val="tx1"/>
                          </a:solidFill>
                        </a:defRPr>
                      </a:pPr>
                      <a:r>
                        <a:rPr dirty="0"/>
                        <a:t>0.7088</a:t>
                      </a:r>
                    </a:p>
                  </a:txBody>
                  <a:tcPr/>
                </a:tc>
                <a:tc>
                  <a:txBody>
                    <a:bodyPr/>
                    <a:lstStyle/>
                    <a:p>
                      <a:pPr algn="ctr">
                        <a:defRPr sz="1400">
                          <a:solidFill>
                            <a:schemeClr val="tx1"/>
                          </a:solidFill>
                        </a:defRPr>
                      </a:pPr>
                      <a:r>
                        <a:rPr dirty="0"/>
                        <a:t>0.7123</a:t>
                      </a:r>
                    </a:p>
                  </a:txBody>
                  <a:tcPr/>
                </a:tc>
                <a:extLst>
                  <a:ext uri="{0D108BD9-81ED-4DB2-BD59-A6C34878D82A}">
                    <a16:rowId xmlns:a16="http://schemas.microsoft.com/office/drawing/2014/main" val="10006"/>
                  </a:ext>
                </a:extLst>
              </a:tr>
            </a:tbl>
          </a:graphicData>
        </a:graphic>
      </p:graphicFrame>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400" dirty="0"/>
              <a:t>Example 6.4.6: Finding the Value of a Normally Distributed Random Variable That Represents a Given Percentile</a:t>
            </a:r>
            <a:r>
              <a:rPr lang="en-US" sz="2400" baseline="-25000" dirty="0"/>
              <a:t>6</a:t>
            </a:r>
            <a:endParaRPr sz="2400" dirty="0"/>
          </a:p>
        </p:txBody>
      </p:sp>
      <p:sp>
        <p:nvSpPr>
          <p:cNvPr id="3" name="Text Placeholder 2"/>
          <p:cNvSpPr>
            <a:spLocks noGrp="1"/>
          </p:cNvSpPr>
          <p:nvPr>
            <p:ph type="body" sz="quarter" idx="10"/>
          </p:nvPr>
        </p:nvSpPr>
        <p:spPr>
          <a:xfrm>
            <a:off x="457200" y="1029287"/>
            <a:ext cx="8229600" cy="5142913"/>
          </a:xfrm>
        </p:spPr>
        <p:txBody>
          <a:bodyPr>
            <a:normAutofit/>
          </a:bodyPr>
          <a:lstStyle/>
          <a:p>
            <a:pPr>
              <a:defRPr sz="2800"/>
            </a:pPr>
            <a:r>
              <a:rPr sz="2800" dirty="0"/>
              <a:t>We can now substitute this value, along with the mean and standard deviation, in the formula for standard scores and use algebra to find the </a:t>
            </a:r>
            <a:r>
              <a:rPr lang="en-US" sz="2800" i="1" dirty="0"/>
              <a:t>x</a:t>
            </a:r>
            <a:r>
              <a:rPr sz="2800" dirty="0"/>
              <a:t> value.</a:t>
            </a:r>
          </a:p>
          <a:p>
            <a:pPr algn="ctr"/>
            <a:endParaRPr lang="en-US" dirty="0"/>
          </a:p>
          <a:p>
            <a:pPr algn="ctr"/>
            <a:endParaRPr lang="en-US" dirty="0"/>
          </a:p>
          <a:p>
            <a:pPr algn="ctr"/>
            <a:endParaRPr dirty="0"/>
          </a:p>
        </p:txBody>
      </p:sp>
      <mc:AlternateContent xmlns:mc="http://schemas.openxmlformats.org/markup-compatibility/2006" xmlns:a14="http://schemas.microsoft.com/office/drawing/2010/main">
        <mc:Choice Requires="a14">
          <p:graphicFrame>
            <p:nvGraphicFramePr>
              <p:cNvPr id="5" name="Table 4" descr="The equation begins with z equals open parenthesis z minus mu close parenthesis divided by sigma.&#10;Substituting values, 0.25 equals open parenthesis x minus 189.1 close parenthesis divided by 37.8.&#10;Rearranging the equation, (0.25) times (37.8) plus 189.1 equals x.&#10;Simplifying further, 198.55 equals x.">
                <a:extLst>
                  <a:ext uri="{FF2B5EF4-FFF2-40B4-BE49-F238E27FC236}">
                    <a16:creationId xmlns:a16="http://schemas.microsoft.com/office/drawing/2014/main" id="{6621DAFA-A252-4075-879C-9CDEE0ACDFB4}"/>
                  </a:ext>
                </a:extLst>
              </p:cNvPr>
              <p:cNvGraphicFramePr>
                <a:graphicFrameLocks noGrp="1"/>
              </p:cNvGraphicFramePr>
              <p:nvPr>
                <p:extLst>
                  <p:ext uri="{D42A27DB-BD31-4B8C-83A1-F6EECF244321}">
                    <p14:modId xmlns:p14="http://schemas.microsoft.com/office/powerpoint/2010/main" val="3383938343"/>
                  </p:ext>
                </p:extLst>
              </p:nvPr>
            </p:nvGraphicFramePr>
            <p:xfrm>
              <a:off x="1219200" y="2819400"/>
              <a:ext cx="6477000" cy="2320608"/>
            </p:xfrm>
            <a:graphic>
              <a:graphicData uri="http://schemas.openxmlformats.org/drawingml/2006/table">
                <a:tbl>
                  <a:tblPr firstRow="1" bandRow="1">
                    <a:tableStyleId>{2D5ABB26-0587-4C30-8999-92F81FD0307C}</a:tableStyleId>
                  </a:tblPr>
                  <a:tblGrid>
                    <a:gridCol w="3508375">
                      <a:extLst>
                        <a:ext uri="{9D8B030D-6E8A-4147-A177-3AD203B41FA5}">
                          <a16:colId xmlns:a16="http://schemas.microsoft.com/office/drawing/2014/main" val="20000"/>
                        </a:ext>
                      </a:extLst>
                    </a:gridCol>
                    <a:gridCol w="2968625">
                      <a:extLst>
                        <a:ext uri="{9D8B030D-6E8A-4147-A177-3AD203B41FA5}">
                          <a16:colId xmlns:a16="http://schemas.microsoft.com/office/drawing/2014/main" val="20001"/>
                        </a:ext>
                      </a:extLst>
                    </a:gridCol>
                  </a:tblGrid>
                  <a:tr h="457200">
                    <a:tc>
                      <a:txBody>
                        <a:bodyPr/>
                        <a:lstStyle/>
                        <a:p>
                          <a:pPr algn="r">
                            <a:defRPr sz="1600"/>
                          </a:pPr>
                          <a:r>
                            <a:rPr sz="2800" dirty="0"/>
                            <a:t>​</a:t>
                          </a:r>
                          <a14:m>
                            <m:oMath xmlns:m="http://schemas.openxmlformats.org/officeDocument/2006/math">
                              <m:r>
                                <a:rPr sz="2800">
                                  <a:latin typeface="Cambria Math"/>
                                </a:rPr>
                                <m:t>𝑧</m:t>
                              </m:r>
                            </m:oMath>
                          </a14:m>
                          <a:endParaRPr sz="2800" dirty="0"/>
                        </a:p>
                      </a:txBody>
                      <a:tcPr marL="36576" marR="36576" marT="36576" marB="36576" anchor="ctr"/>
                    </a:tc>
                    <a:tc>
                      <a:txBody>
                        <a:bodyPr/>
                        <a:lstStyle/>
                        <a:p>
                          <a:pPr algn="l">
                            <a:defRPr sz="1600"/>
                          </a:pPr>
                          <a:r>
                            <a:rPr sz="2800"/>
                            <a:t>​</a:t>
                          </a:r>
                          <a14:m>
                            <m:oMath xmlns:m="http://schemas.openxmlformats.org/officeDocument/2006/math">
                              <m:r>
                                <a:rPr sz="2800">
                                  <a:latin typeface="Cambria Math"/>
                                </a:rPr>
                                <m:t>=</m:t>
                              </m:r>
                              <m:f>
                                <m:fPr>
                                  <m:ctrlPr>
                                    <a:rPr sz="2800" i="1">
                                      <a:latin typeface="Cambria Math" panose="02040503050406030204" pitchFamily="18" charset="0"/>
                                    </a:rPr>
                                  </m:ctrlPr>
                                </m:fPr>
                                <m:num>
                                  <m:r>
                                    <a:rPr sz="2800">
                                      <a:latin typeface="Cambria Math"/>
                                    </a:rPr>
                                    <m:t>𝑧</m:t>
                                  </m:r>
                                  <m:r>
                                    <a:rPr sz="2800">
                                      <a:latin typeface="Cambria Math"/>
                                    </a:rPr>
                                    <m:t>−</m:t>
                                  </m:r>
                                  <m:r>
                                    <a:rPr sz="2800">
                                      <a:latin typeface="Cambria Math"/>
                                    </a:rPr>
                                    <m:t>𝜇</m:t>
                                  </m:r>
                                </m:num>
                                <m:den>
                                  <m:r>
                                    <a:rPr sz="2800">
                                      <a:latin typeface="Cambria Math"/>
                                    </a:rPr>
                                    <m:t>𝜎</m:t>
                                  </m:r>
                                </m:den>
                              </m:f>
                            </m:oMath>
                          </a14:m>
                          <a:endParaRPr sz="2800"/>
                        </a:p>
                      </a:txBody>
                      <a:tcPr marL="36576" marR="36576" marT="36576" marB="36576" anchor="ctr"/>
                    </a:tc>
                    <a:extLst>
                      <a:ext uri="{0D108BD9-81ED-4DB2-BD59-A6C34878D82A}">
                        <a16:rowId xmlns:a16="http://schemas.microsoft.com/office/drawing/2014/main" val="10000"/>
                      </a:ext>
                    </a:extLst>
                  </a:tr>
                  <a:tr h="457200">
                    <a:tc>
                      <a:txBody>
                        <a:bodyPr/>
                        <a:lstStyle/>
                        <a:p>
                          <a:pPr algn="r">
                            <a:defRPr sz="1600"/>
                          </a:pPr>
                          <a:r>
                            <a:rPr sz="2800"/>
                            <a:t>​</a:t>
                          </a:r>
                          <a14:m>
                            <m:oMath xmlns:m="http://schemas.openxmlformats.org/officeDocument/2006/math">
                              <m:r>
                                <a:rPr sz="2800">
                                  <a:latin typeface="Cambria Math"/>
                                </a:rPr>
                                <m:t>0.25</m:t>
                              </m:r>
                            </m:oMath>
                          </a14:m>
                          <a:endParaRPr sz="2800"/>
                        </a:p>
                      </a:txBody>
                      <a:tcPr marL="36576" marR="36576" marT="36576" marB="36576" anchor="ctr"/>
                    </a:tc>
                    <a:tc>
                      <a:txBody>
                        <a:bodyPr/>
                        <a:lstStyle/>
                        <a:p>
                          <a:pPr algn="l">
                            <a:defRPr sz="1600"/>
                          </a:pPr>
                          <a:r>
                            <a:rPr sz="2800" dirty="0"/>
                            <a:t>​</a:t>
                          </a:r>
                          <a14:m>
                            <m:oMath xmlns:m="http://schemas.openxmlformats.org/officeDocument/2006/math">
                              <m:r>
                                <a:rPr sz="2800">
                                  <a:latin typeface="Cambria Math"/>
                                </a:rPr>
                                <m:t>=</m:t>
                              </m:r>
                              <m:f>
                                <m:fPr>
                                  <m:ctrlPr>
                                    <a:rPr sz="2800" i="1">
                                      <a:latin typeface="Cambria Math" panose="02040503050406030204" pitchFamily="18" charset="0"/>
                                    </a:rPr>
                                  </m:ctrlPr>
                                </m:fPr>
                                <m:num>
                                  <m:r>
                                    <a:rPr sz="2800">
                                      <a:latin typeface="Cambria Math"/>
                                    </a:rPr>
                                    <m:t>𝑥</m:t>
                                  </m:r>
                                  <m:r>
                                    <a:rPr sz="2800">
                                      <a:latin typeface="Cambria Math"/>
                                    </a:rPr>
                                    <m:t>−189.1</m:t>
                                  </m:r>
                                </m:num>
                                <m:den>
                                  <m:r>
                                    <a:rPr sz="2800">
                                      <a:latin typeface="Cambria Math"/>
                                    </a:rPr>
                                    <m:t>37.8</m:t>
                                  </m:r>
                                </m:den>
                              </m:f>
                            </m:oMath>
                          </a14:m>
                          <a:endParaRPr sz="2800" dirty="0"/>
                        </a:p>
                      </a:txBody>
                      <a:tcPr marL="36576" marR="36576" marT="36576" marB="36576" anchor="ctr"/>
                    </a:tc>
                    <a:extLst>
                      <a:ext uri="{0D108BD9-81ED-4DB2-BD59-A6C34878D82A}">
                        <a16:rowId xmlns:a16="http://schemas.microsoft.com/office/drawing/2014/main" val="10001"/>
                      </a:ext>
                    </a:extLst>
                  </a:tr>
                  <a:tr h="457200">
                    <a:tc>
                      <a:txBody>
                        <a:bodyPr/>
                        <a:lstStyle/>
                        <a:p>
                          <a:pPr algn="r">
                            <a:defRPr sz="1600"/>
                          </a:pPr>
                          <a:r>
                            <a:rPr lang="ar-AE" sz="2800" dirty="0"/>
                            <a:t>​</a:t>
                          </a:r>
                          <a14:m>
                            <m:oMath xmlns:m="http://schemas.openxmlformats.org/officeDocument/2006/math">
                              <m:d>
                                <m:dPr>
                                  <m:ctrlPr>
                                    <a:rPr lang="ar-AE" sz="2800" i="1">
                                      <a:latin typeface="Cambria Math" panose="02040503050406030204" pitchFamily="18" charset="0"/>
                                    </a:rPr>
                                  </m:ctrlPr>
                                </m:dPr>
                                <m:e>
                                  <m:r>
                                    <a:rPr lang="ar-AE" sz="2800">
                                      <a:latin typeface="Cambria Math"/>
                                    </a:rPr>
                                    <m:t>0</m:t>
                                  </m:r>
                                  <m:r>
                                    <a:rPr lang="ar-AE" sz="2800">
                                      <a:latin typeface="Cambria Math"/>
                                    </a:rPr>
                                    <m:t>.</m:t>
                                  </m:r>
                                  <m:r>
                                    <a:rPr lang="ar-AE" sz="2800">
                                      <a:latin typeface="Cambria Math"/>
                                    </a:rPr>
                                    <m:t>25</m:t>
                                  </m:r>
                                </m:e>
                              </m:d>
                              <m:d>
                                <m:dPr>
                                  <m:ctrlPr>
                                    <a:rPr lang="ar-AE" sz="2800" i="1">
                                      <a:latin typeface="Cambria Math" panose="02040503050406030204" pitchFamily="18" charset="0"/>
                                    </a:rPr>
                                  </m:ctrlPr>
                                </m:dPr>
                                <m:e>
                                  <m:r>
                                    <a:rPr lang="ar-AE" sz="2800">
                                      <a:latin typeface="Cambria Math"/>
                                    </a:rPr>
                                    <m:t>37</m:t>
                                  </m:r>
                                  <m:r>
                                    <a:rPr lang="ar-AE" sz="2800">
                                      <a:latin typeface="Cambria Math"/>
                                    </a:rPr>
                                    <m:t>.</m:t>
                                  </m:r>
                                  <m:r>
                                    <a:rPr lang="ar-AE" sz="2800">
                                      <a:latin typeface="Cambria Math"/>
                                    </a:rPr>
                                    <m:t>8</m:t>
                                  </m:r>
                                </m:e>
                              </m:d>
                              <m:r>
                                <a:rPr lang="ar-AE" sz="2800">
                                  <a:latin typeface="Cambria Math"/>
                                </a:rPr>
                                <m:t>+</m:t>
                              </m:r>
                              <m:r>
                                <a:rPr lang="ar-AE" sz="2800">
                                  <a:latin typeface="Cambria Math"/>
                                </a:rPr>
                                <m:t>189</m:t>
                              </m:r>
                              <m:r>
                                <a:rPr lang="ar-AE" sz="2800">
                                  <a:latin typeface="Cambria Math"/>
                                </a:rPr>
                                <m:t>.</m:t>
                              </m:r>
                              <m:r>
                                <a:rPr lang="ar-AE" sz="2800">
                                  <a:latin typeface="Cambria Math"/>
                                </a:rPr>
                                <m:t>1</m:t>
                              </m:r>
                            </m:oMath>
                          </a14:m>
                          <a:endParaRPr sz="2800" dirty="0"/>
                        </a:p>
                      </a:txBody>
                      <a:tcPr marL="36576" marR="36576" marT="36576" marB="36576" anchor="ctr"/>
                    </a:tc>
                    <a:tc>
                      <a:txBody>
                        <a:bodyPr/>
                        <a:lstStyle/>
                        <a:p>
                          <a:pPr algn="l">
                            <a:defRPr sz="1600"/>
                          </a:pPr>
                          <a:r>
                            <a:rPr sz="2800" dirty="0"/>
                            <a:t>​</a:t>
                          </a:r>
                          <a14:m>
                            <m:oMath xmlns:m="http://schemas.openxmlformats.org/officeDocument/2006/math">
                              <m:r>
                                <a:rPr sz="2800">
                                  <a:latin typeface="Cambria Math"/>
                                </a:rPr>
                                <m:t>=</m:t>
                              </m:r>
                              <m:r>
                                <a:rPr sz="2800">
                                  <a:latin typeface="Cambria Math"/>
                                </a:rPr>
                                <m:t>𝑥</m:t>
                              </m:r>
                            </m:oMath>
                          </a14:m>
                          <a:endParaRPr sz="2800" dirty="0"/>
                        </a:p>
                      </a:txBody>
                      <a:tcPr marL="36576" marR="36576" marT="36576" marB="36576" anchor="ctr"/>
                    </a:tc>
                    <a:extLst>
                      <a:ext uri="{0D108BD9-81ED-4DB2-BD59-A6C34878D82A}">
                        <a16:rowId xmlns:a16="http://schemas.microsoft.com/office/drawing/2014/main" val="10002"/>
                      </a:ext>
                    </a:extLst>
                  </a:tr>
                  <a:tr h="457200">
                    <a:tc>
                      <a:txBody>
                        <a:bodyPr/>
                        <a:lstStyle/>
                        <a:p>
                          <a:pPr algn="r">
                            <a:defRPr sz="1600"/>
                          </a:pPr>
                          <a:r>
                            <a:rPr sz="2800"/>
                            <a:t>​</a:t>
                          </a:r>
                          <a14:m>
                            <m:oMath xmlns:m="http://schemas.openxmlformats.org/officeDocument/2006/math">
                              <m:r>
                                <a:rPr sz="2800">
                                  <a:latin typeface="Cambria Math"/>
                                </a:rPr>
                                <m:t>198</m:t>
                              </m:r>
                              <m:r>
                                <a:rPr sz="2800">
                                  <a:latin typeface="Cambria Math"/>
                                </a:rPr>
                                <m:t>.</m:t>
                              </m:r>
                              <m:r>
                                <a:rPr sz="2800">
                                  <a:latin typeface="Cambria Math"/>
                                </a:rPr>
                                <m:t>55</m:t>
                              </m:r>
                            </m:oMath>
                          </a14:m>
                          <a:endParaRPr sz="2800"/>
                        </a:p>
                      </a:txBody>
                      <a:tcPr marL="36576" marR="36576" marT="36576" marB="36576" anchor="ctr"/>
                    </a:tc>
                    <a:tc>
                      <a:txBody>
                        <a:bodyPr/>
                        <a:lstStyle/>
                        <a:p>
                          <a:pPr algn="l">
                            <a:defRPr sz="1600"/>
                          </a:pPr>
                          <a:r>
                            <a:rPr sz="2800" dirty="0"/>
                            <a:t>​</a:t>
                          </a:r>
                          <a14:m>
                            <m:oMath xmlns:m="http://schemas.openxmlformats.org/officeDocument/2006/math">
                              <m:r>
                                <a:rPr sz="2800">
                                  <a:latin typeface="Cambria Math"/>
                                </a:rPr>
                                <m:t>=</m:t>
                              </m:r>
                              <m:r>
                                <a:rPr sz="2800">
                                  <a:latin typeface="Cambria Math"/>
                                </a:rPr>
                                <m:t>𝑥</m:t>
                              </m:r>
                            </m:oMath>
                          </a14:m>
                          <a:endParaRPr sz="2800" dirty="0"/>
                        </a:p>
                      </a:txBody>
                      <a:tcPr marL="36576" marR="36576" marT="36576" marB="36576" anchor="ctr"/>
                    </a:tc>
                    <a:extLst>
                      <a:ext uri="{0D108BD9-81ED-4DB2-BD59-A6C34878D82A}">
                        <a16:rowId xmlns:a16="http://schemas.microsoft.com/office/drawing/2014/main" val="10003"/>
                      </a:ext>
                    </a:extLst>
                  </a:tr>
                </a:tbl>
              </a:graphicData>
            </a:graphic>
          </p:graphicFrame>
        </mc:Choice>
        <mc:Fallback xmlns="">
          <p:graphicFrame>
            <p:nvGraphicFramePr>
              <p:cNvPr id="5" name="Table 4" descr="The equation begins with z equals open parenthesis z minus mu close parenthesis divided by sigma.&#10;Substituting values, 0.25 equals open parenthesis x minus 189.1 close parenthesis divided by 37.8.&#10;Rearranging the equation, (0.25) times (37.8) plus 189.1 equals x.&#10;Simplifying further, 198.55 equals x.">
                <a:extLst>
                  <a:ext uri="{FF2B5EF4-FFF2-40B4-BE49-F238E27FC236}">
                    <a16:creationId xmlns:a16="http://schemas.microsoft.com/office/drawing/2014/main" id="{6621DAFA-A252-4075-879C-9CDEE0ACDFB4}"/>
                  </a:ext>
                </a:extLst>
              </p:cNvPr>
              <p:cNvGraphicFramePr>
                <a:graphicFrameLocks noGrp="1"/>
              </p:cNvGraphicFramePr>
              <p:nvPr>
                <p:extLst>
                  <p:ext uri="{D42A27DB-BD31-4B8C-83A1-F6EECF244321}">
                    <p14:modId xmlns:p14="http://schemas.microsoft.com/office/powerpoint/2010/main" val="3383938343"/>
                  </p:ext>
                </p:extLst>
              </p:nvPr>
            </p:nvGraphicFramePr>
            <p:xfrm>
              <a:off x="1219200" y="2819400"/>
              <a:ext cx="6477000" cy="2320608"/>
            </p:xfrm>
            <a:graphic>
              <a:graphicData uri="http://schemas.openxmlformats.org/drawingml/2006/table">
                <a:tbl>
                  <a:tblPr firstRow="1" bandRow="1">
                    <a:tableStyleId>{2D5ABB26-0587-4C30-8999-92F81FD0307C}</a:tableStyleId>
                  </a:tblPr>
                  <a:tblGrid>
                    <a:gridCol w="3508375">
                      <a:extLst>
                        <a:ext uri="{9D8B030D-6E8A-4147-A177-3AD203B41FA5}">
                          <a16:colId xmlns:a16="http://schemas.microsoft.com/office/drawing/2014/main" val="20000"/>
                        </a:ext>
                      </a:extLst>
                    </a:gridCol>
                    <a:gridCol w="2968625">
                      <a:extLst>
                        <a:ext uri="{9D8B030D-6E8A-4147-A177-3AD203B41FA5}">
                          <a16:colId xmlns:a16="http://schemas.microsoft.com/office/drawing/2014/main" val="20001"/>
                        </a:ext>
                      </a:extLst>
                    </a:gridCol>
                  </a:tblGrid>
                  <a:tr h="641414">
                    <a:tc>
                      <a:txBody>
                        <a:bodyPr/>
                        <a:lstStyle/>
                        <a:p>
                          <a:endParaRPr lang="en-US"/>
                        </a:p>
                      </a:txBody>
                      <a:tcPr marL="36576" marR="36576" marT="36576" marB="36576" anchor="ctr">
                        <a:blipFill>
                          <a:blip r:embed="rId2"/>
                          <a:stretch>
                            <a:fillRect t="-943" r="-84549" b="-288679"/>
                          </a:stretch>
                        </a:blipFill>
                      </a:tcPr>
                    </a:tc>
                    <a:tc>
                      <a:txBody>
                        <a:bodyPr/>
                        <a:lstStyle/>
                        <a:p>
                          <a:endParaRPr lang="en-US"/>
                        </a:p>
                      </a:txBody>
                      <a:tcPr marL="36576" marR="36576" marT="36576" marB="36576" anchor="ctr">
                        <a:blipFill>
                          <a:blip r:embed="rId2"/>
                          <a:stretch>
                            <a:fillRect l="-118275" t="-943" b="-288679"/>
                          </a:stretch>
                        </a:blipFill>
                      </a:tcPr>
                    </a:tc>
                    <a:extLst>
                      <a:ext uri="{0D108BD9-81ED-4DB2-BD59-A6C34878D82A}">
                        <a16:rowId xmlns:a16="http://schemas.microsoft.com/office/drawing/2014/main" val="10000"/>
                      </a:ext>
                    </a:extLst>
                  </a:tr>
                  <a:tr h="679450">
                    <a:tc>
                      <a:txBody>
                        <a:bodyPr/>
                        <a:lstStyle/>
                        <a:p>
                          <a:endParaRPr lang="en-US"/>
                        </a:p>
                      </a:txBody>
                      <a:tcPr marL="36576" marR="36576" marT="36576" marB="36576" anchor="ctr">
                        <a:blipFill>
                          <a:blip r:embed="rId2"/>
                          <a:stretch>
                            <a:fillRect t="-96396" r="-84549" b="-175676"/>
                          </a:stretch>
                        </a:blipFill>
                      </a:tcPr>
                    </a:tc>
                    <a:tc>
                      <a:txBody>
                        <a:bodyPr/>
                        <a:lstStyle/>
                        <a:p>
                          <a:endParaRPr lang="en-US"/>
                        </a:p>
                      </a:txBody>
                      <a:tcPr marL="36576" marR="36576" marT="36576" marB="36576" anchor="ctr">
                        <a:blipFill>
                          <a:blip r:embed="rId2"/>
                          <a:stretch>
                            <a:fillRect l="-118275" t="-96396" b="-175676"/>
                          </a:stretch>
                        </a:blipFill>
                      </a:tcPr>
                    </a:tc>
                    <a:extLst>
                      <a:ext uri="{0D108BD9-81ED-4DB2-BD59-A6C34878D82A}">
                        <a16:rowId xmlns:a16="http://schemas.microsoft.com/office/drawing/2014/main" val="10001"/>
                      </a:ext>
                    </a:extLst>
                  </a:tr>
                  <a:tr h="499872">
                    <a:tc>
                      <a:txBody>
                        <a:bodyPr/>
                        <a:lstStyle/>
                        <a:p>
                          <a:endParaRPr lang="en-US"/>
                        </a:p>
                      </a:txBody>
                      <a:tcPr marL="36576" marR="36576" marT="36576" marB="36576" anchor="ctr">
                        <a:blipFill>
                          <a:blip r:embed="rId2"/>
                          <a:stretch>
                            <a:fillRect t="-262651" r="-84549" b="-134940"/>
                          </a:stretch>
                        </a:blipFill>
                      </a:tcPr>
                    </a:tc>
                    <a:tc>
                      <a:txBody>
                        <a:bodyPr/>
                        <a:lstStyle/>
                        <a:p>
                          <a:endParaRPr lang="en-US"/>
                        </a:p>
                      </a:txBody>
                      <a:tcPr marL="36576" marR="36576" marT="36576" marB="36576" anchor="ctr">
                        <a:blipFill>
                          <a:blip r:embed="rId2"/>
                          <a:stretch>
                            <a:fillRect l="-118275" t="-262651" b="-134940"/>
                          </a:stretch>
                        </a:blipFill>
                      </a:tcPr>
                    </a:tc>
                    <a:extLst>
                      <a:ext uri="{0D108BD9-81ED-4DB2-BD59-A6C34878D82A}">
                        <a16:rowId xmlns:a16="http://schemas.microsoft.com/office/drawing/2014/main" val="10002"/>
                      </a:ext>
                    </a:extLst>
                  </a:tr>
                  <a:tr h="499872">
                    <a:tc>
                      <a:txBody>
                        <a:bodyPr/>
                        <a:lstStyle/>
                        <a:p>
                          <a:endParaRPr lang="en-US"/>
                        </a:p>
                      </a:txBody>
                      <a:tcPr marL="36576" marR="36576" marT="36576" marB="36576" anchor="ctr">
                        <a:blipFill>
                          <a:blip r:embed="rId2"/>
                          <a:stretch>
                            <a:fillRect t="-367073" r="-84549" b="-36585"/>
                          </a:stretch>
                        </a:blipFill>
                      </a:tcPr>
                    </a:tc>
                    <a:tc>
                      <a:txBody>
                        <a:bodyPr/>
                        <a:lstStyle/>
                        <a:p>
                          <a:endParaRPr lang="en-US"/>
                        </a:p>
                      </a:txBody>
                      <a:tcPr marL="36576" marR="36576" marT="36576" marB="36576" anchor="ctr">
                        <a:blipFill>
                          <a:blip r:embed="rId2"/>
                          <a:stretch>
                            <a:fillRect l="-118275" t="-367073" b="-36585"/>
                          </a:stretch>
                        </a:blipFill>
                      </a:tcPr>
                    </a:tc>
                    <a:extLst>
                      <a:ext uri="{0D108BD9-81ED-4DB2-BD59-A6C34878D82A}">
                        <a16:rowId xmlns:a16="http://schemas.microsoft.com/office/drawing/2014/main" val="10003"/>
                      </a:ext>
                    </a:extLst>
                  </a:tr>
                </a:tbl>
              </a:graphicData>
            </a:graphic>
          </p:graphicFrame>
        </mc:Fallback>
      </mc:AlternateContent>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Memory Booster</a:t>
            </a:r>
            <a:r>
              <a:rPr lang="en-US" baseline="-25000" dirty="0"/>
              <a:t>2</a:t>
            </a:r>
            <a:endParaRPr dirty="0"/>
          </a:p>
        </p:txBody>
      </p:sp>
      <p:sp>
        <p:nvSpPr>
          <p:cNvPr id="3" name="Text Placeholder 2"/>
          <p:cNvSpPr>
            <a:spLocks noGrp="1"/>
          </p:cNvSpPr>
          <p:nvPr>
            <p:ph type="body" sz="quarter" idx="10"/>
          </p:nvPr>
        </p:nvSpPr>
        <p:spPr>
          <a:xfrm>
            <a:off x="457200" y="1082078"/>
            <a:ext cx="8229600" cy="975322"/>
          </a:xfrm>
        </p:spPr>
        <p:txBody>
          <a:bodyPr>
            <a:normAutofit/>
          </a:bodyPr>
          <a:lstStyle/>
          <a:p>
            <a:pPr>
              <a:defRPr sz="2800"/>
            </a:pPr>
            <a:r>
              <a:rPr sz="2800" dirty="0"/>
              <a:t>The general form to find any value of </a:t>
            </a:r>
            <a:r>
              <a:rPr lang="en-US" sz="2800" i="1" dirty="0"/>
              <a:t>x</a:t>
            </a:r>
            <a:r>
              <a:rPr sz="2800" dirty="0"/>
              <a:t> given a </a:t>
            </a:r>
            <a:r>
              <a:rPr lang="en-US" sz="2800" i="1" dirty="0"/>
              <a:t>z</a:t>
            </a:r>
            <a:r>
              <a:rPr sz="2800" dirty="0"/>
              <a:t>-value, mean and standard deviation is</a:t>
            </a:r>
          </a:p>
        </p:txBody>
      </p:sp>
      <p:pic>
        <p:nvPicPr>
          <p:cNvPr id="6" name="Picture 5" descr="x equals z times sigma plus mu.">
            <a:extLst>
              <a:ext uri="{FF2B5EF4-FFF2-40B4-BE49-F238E27FC236}">
                <a16:creationId xmlns:a16="http://schemas.microsoft.com/office/drawing/2014/main" id="{3CF68B95-AC02-022D-0D0A-2023E6FDD73B}"/>
              </a:ext>
            </a:extLst>
          </p:cNvPr>
          <p:cNvPicPr>
            <a:picLocks noChangeAspect="1"/>
          </p:cNvPicPr>
          <p:nvPr/>
        </p:nvPicPr>
        <p:blipFill>
          <a:blip r:embed="rId2"/>
          <a:stretch>
            <a:fillRect/>
          </a:stretch>
        </p:blipFill>
        <p:spPr>
          <a:xfrm>
            <a:off x="5181600" y="1626637"/>
            <a:ext cx="1828800" cy="354563"/>
          </a:xfrm>
          <a:prstGeom prst="rect">
            <a:avLst/>
          </a:prstGeom>
        </p:spPr>
      </p:pic>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400" dirty="0"/>
              <a:t>Example 6.4.6: Finding the Value of a Normally Distributed Random Variable That Represents a Given Percentile</a:t>
            </a:r>
            <a:r>
              <a:rPr lang="en-US" sz="2400" baseline="-25000" dirty="0"/>
              <a:t>7</a:t>
            </a:r>
            <a:endParaRPr sz="2400" dirty="0"/>
          </a:p>
        </p:txBody>
      </p:sp>
      <p:sp>
        <p:nvSpPr>
          <p:cNvPr id="3" name="Text Placeholder 2"/>
          <p:cNvSpPr>
            <a:spLocks noGrp="1"/>
          </p:cNvSpPr>
          <p:nvPr>
            <p:ph type="body" sz="quarter" idx="10"/>
          </p:nvPr>
        </p:nvSpPr>
        <p:spPr>
          <a:xfrm>
            <a:off x="457200" y="1029287"/>
            <a:ext cx="8229600" cy="5142913"/>
          </a:xfrm>
        </p:spPr>
        <p:txBody>
          <a:bodyPr>
            <a:normAutofit/>
          </a:bodyPr>
          <a:lstStyle/>
          <a:p>
            <a:pPr algn="l">
              <a:defRPr sz="2800"/>
            </a:pPr>
            <a:r>
              <a:rPr sz="2800" dirty="0"/>
              <a:t>Notice that by rearranging the </a:t>
            </a:r>
            <a:r>
              <a:rPr lang="en-US" sz="2800" i="1" dirty="0"/>
              <a:t>z</a:t>
            </a:r>
            <a:r>
              <a:rPr sz="2800" dirty="0"/>
              <a:t>-score formula in general, we can use it to find any value of </a:t>
            </a:r>
            <a:r>
              <a:rPr lang="en-US" sz="2800" i="1" dirty="0"/>
              <a:t>x</a:t>
            </a:r>
            <a:r>
              <a:rPr sz="2800" dirty="0"/>
              <a:t>, given the</a:t>
            </a:r>
            <a:br>
              <a:rPr lang="en-US" sz="2800" dirty="0"/>
            </a:br>
            <a:r>
              <a:rPr lang="en-US" sz="2800" i="1" dirty="0"/>
              <a:t>z</a:t>
            </a:r>
            <a:r>
              <a:rPr sz="2800" dirty="0"/>
              <a:t>-value, mean, and standard deviation. The general form is then</a:t>
            </a:r>
          </a:p>
        </p:txBody>
      </p:sp>
      <p:pic>
        <p:nvPicPr>
          <p:cNvPr id="6" name="Picture 5" descr="x equals z times sigma plus mu.">
            <a:extLst>
              <a:ext uri="{FF2B5EF4-FFF2-40B4-BE49-F238E27FC236}">
                <a16:creationId xmlns:a16="http://schemas.microsoft.com/office/drawing/2014/main" id="{E07BBC6C-9D33-8685-9BBB-203AF4F4FF10}"/>
              </a:ext>
            </a:extLst>
          </p:cNvPr>
          <p:cNvPicPr>
            <a:picLocks noChangeAspect="1"/>
          </p:cNvPicPr>
          <p:nvPr/>
        </p:nvPicPr>
        <p:blipFill>
          <a:blip r:embed="rId2"/>
          <a:stretch>
            <a:fillRect/>
          </a:stretch>
        </p:blipFill>
        <p:spPr>
          <a:xfrm>
            <a:off x="2362200" y="2438400"/>
            <a:ext cx="1965158" cy="381000"/>
          </a:xfrm>
          <a:prstGeom prst="rect">
            <a:avLst/>
          </a:prstGeom>
        </p:spPr>
      </p:pic>
    </p:spTree>
    <p:extLst>
      <p:ext uri="{BB962C8B-B14F-4D97-AF65-F5344CB8AC3E}">
        <p14:creationId xmlns:p14="http://schemas.microsoft.com/office/powerpoint/2010/main" val="405226862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400" dirty="0"/>
              <a:t>Example 6.4.6: Finding the Value of a Normally Distributed Random Variable That Represents a Given Percentile</a:t>
            </a:r>
            <a:r>
              <a:rPr lang="en-US" sz="2400" baseline="-25000" dirty="0"/>
              <a:t>8</a:t>
            </a:r>
            <a:endParaRPr sz="2400" dirty="0"/>
          </a:p>
        </p:txBody>
      </p:sp>
      <p:sp>
        <p:nvSpPr>
          <p:cNvPr id="3" name="Text Placeholder 2"/>
          <p:cNvSpPr>
            <a:spLocks noGrp="1"/>
          </p:cNvSpPr>
          <p:nvPr>
            <p:ph type="body" sz="quarter" idx="10"/>
          </p:nvPr>
        </p:nvSpPr>
        <p:spPr/>
        <p:txBody>
          <a:bodyPr>
            <a:normAutofit fontScale="92500"/>
          </a:bodyPr>
          <a:lstStyle/>
          <a:p>
            <a:pPr>
              <a:defRPr b="1"/>
            </a:pPr>
            <a:r>
              <a:rPr sz="2800" dirty="0"/>
              <a:t>TI-83/84 Plus:</a:t>
            </a:r>
          </a:p>
          <a:p>
            <a:pPr>
              <a:defRPr sz="2800"/>
            </a:pPr>
            <a:r>
              <a:rPr sz="2800" dirty="0"/>
              <a:t>We can find the value of the normally distributed variable in one step using the calculator. The function syntax is </a:t>
            </a:r>
            <a:r>
              <a:rPr sz="2800" b="1" dirty="0" err="1"/>
              <a:t>invNorm</a:t>
            </a:r>
            <a:r>
              <a:rPr sz="2800" b="1" dirty="0"/>
              <a:t>(area, </a:t>
            </a:r>
            <a:r>
              <a:rPr lang="el-GR" i="1" dirty="0"/>
              <a:t>μ</a:t>
            </a:r>
            <a:r>
              <a:rPr lang="el-GR" dirty="0"/>
              <a:t>, </a:t>
            </a:r>
            <a:r>
              <a:rPr lang="el-GR" i="1" dirty="0"/>
              <a:t>σ</a:t>
            </a:r>
            <a:r>
              <a:rPr sz="2800" dirty="0"/>
              <a:t>), where </a:t>
            </a:r>
            <a:r>
              <a:rPr sz="2800" b="1" dirty="0"/>
              <a:t>area</a:t>
            </a:r>
            <a:r>
              <a:rPr sz="2800" dirty="0"/>
              <a:t> is the area to the left of </a:t>
            </a:r>
            <a:r>
              <a:rPr lang="en-US" sz="2800" i="1" dirty="0"/>
              <a:t>x</a:t>
            </a:r>
            <a:r>
              <a:rPr sz="2800" dirty="0"/>
              <a:t>.</a:t>
            </a:r>
          </a:p>
          <a:p>
            <a:r>
              <a:rPr sz="2800" dirty="0"/>
              <a:t>Here we have</a:t>
            </a:r>
          </a:p>
          <a:p>
            <a:pPr algn="ctr"/>
            <a:r>
              <a:rPr lang="en-US" dirty="0"/>
              <a:t>area = 0.6000</a:t>
            </a:r>
          </a:p>
          <a:p>
            <a:pPr algn="ctr"/>
            <a:r>
              <a:rPr lang="el-GR" i="1" dirty="0"/>
              <a:t>μ</a:t>
            </a:r>
            <a:r>
              <a:rPr lang="el-GR" dirty="0"/>
              <a:t> </a:t>
            </a:r>
            <a:r>
              <a:rPr lang="en-US" dirty="0">
                <a:latin typeface="Cambria Math" panose="02040503050406030204" pitchFamily="18" charset="0"/>
              </a:rPr>
              <a:t>= 189.1</a:t>
            </a:r>
          </a:p>
          <a:p>
            <a:pPr algn="ctr"/>
            <a:r>
              <a:rPr lang="el-GR" i="1" dirty="0"/>
              <a:t>σ</a:t>
            </a:r>
            <a:r>
              <a:rPr lang="el-GR" dirty="0"/>
              <a:t> </a:t>
            </a:r>
            <a:r>
              <a:rPr lang="en-US" dirty="0">
                <a:latin typeface="Cambria Math" panose="02040503050406030204" pitchFamily="18" charset="0"/>
              </a:rPr>
              <a:t>= 37.8</a:t>
            </a:r>
            <a:endParaRPr sz="2800" dirty="0"/>
          </a:p>
          <a:p>
            <a:r>
              <a:rPr sz="2800" dirty="0"/>
              <a:t>Enter </a:t>
            </a:r>
            <a:r>
              <a:rPr sz="2800" b="1" dirty="0" err="1"/>
              <a:t>invNorm</a:t>
            </a:r>
            <a:r>
              <a:rPr sz="2800" b="1" dirty="0"/>
              <a:t>(0.6000,</a:t>
            </a:r>
            <a:r>
              <a:rPr lang="en-IN" sz="2800" b="1" dirty="0"/>
              <a:t> </a:t>
            </a:r>
            <a:r>
              <a:rPr sz="2800" b="1" dirty="0"/>
              <a:t>189.1,</a:t>
            </a:r>
            <a:r>
              <a:rPr lang="en-IN" sz="2800" b="1" dirty="0"/>
              <a:t> </a:t>
            </a:r>
            <a:r>
              <a:rPr sz="2800" b="1" dirty="0"/>
              <a:t>37.8)</a:t>
            </a:r>
            <a:r>
              <a:rPr sz="2800" dirty="0"/>
              <a:t>, as shown in the</a:t>
            </a:r>
            <a:r>
              <a:rPr lang="en-US" sz="2800" dirty="0"/>
              <a:t> </a:t>
            </a:r>
            <a:r>
              <a:rPr lang="en-US" dirty="0">
                <a:solidFill>
                  <a:srgbClr val="366092"/>
                </a:solidFill>
              </a:rPr>
              <a:t>following</a:t>
            </a:r>
            <a:r>
              <a:rPr sz="2800" dirty="0"/>
              <a:t> screensho</a:t>
            </a:r>
            <a:r>
              <a:rPr lang="en-US" sz="2800" dirty="0"/>
              <a:t>t</a:t>
            </a:r>
            <a:r>
              <a:rPr sz="2800" dirty="0"/>
              <a:t>. The calculator gives the more accurate value of 198.67.</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400" dirty="0"/>
              <a:t>Example 6.4.6: Finding the Value of a Normally Distributed Random Variable That Represents a Given Percentile</a:t>
            </a:r>
            <a:r>
              <a:rPr lang="en-US" sz="2400" baseline="-25000" dirty="0"/>
              <a:t>9</a:t>
            </a:r>
            <a:endParaRPr sz="2400" dirty="0"/>
          </a:p>
        </p:txBody>
      </p:sp>
      <p:pic>
        <p:nvPicPr>
          <p:cNvPr id="5" name="Content Placeholder 4" descr="screenshot shows invNorm open parentheses 0.6000 comma 189.1 comma 37.8 close parentheses equals 198.6765204">
            <a:extLst>
              <a:ext uri="{FF2B5EF4-FFF2-40B4-BE49-F238E27FC236}">
                <a16:creationId xmlns:a16="http://schemas.microsoft.com/office/drawing/2014/main" id="{AEC59C72-90B4-4B55-A175-9760A0C8B161}"/>
              </a:ext>
            </a:extLst>
          </p:cNvPr>
          <p:cNvPicPr>
            <a:picLocks noGrp="1" noChangeAspect="1"/>
          </p:cNvPicPr>
          <p:nvPr>
            <p:ph sz="quarter" idx="11"/>
          </p:nvPr>
        </p:nvPicPr>
        <p:blipFill>
          <a:blip r:embed="rId2">
            <a:extLst>
              <a:ext uri="{28A0092B-C50C-407E-A947-70E740481C1C}">
                <a14:useLocalDpi xmlns:a14="http://schemas.microsoft.com/office/drawing/2010/main" val="0"/>
              </a:ext>
            </a:extLst>
          </a:blip>
          <a:stretch>
            <a:fillRect/>
          </a:stretch>
        </p:blipFill>
        <p:spPr>
          <a:xfrm>
            <a:off x="2286189" y="1983707"/>
            <a:ext cx="4571622" cy="3047748"/>
          </a:xfrm>
        </p:spPr>
      </p:pic>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400" dirty="0"/>
              <a:t>Example 6.4.6: Finding the Value of a Normally Distributed Random Variable That Represents a Given Percentile</a:t>
            </a:r>
            <a:r>
              <a:rPr lang="en-US" sz="2400" baseline="-25000" dirty="0"/>
              <a:t>10</a:t>
            </a:r>
            <a:endParaRPr sz="2400" dirty="0"/>
          </a:p>
        </p:txBody>
      </p:sp>
      <p:sp>
        <p:nvSpPr>
          <p:cNvPr id="3" name="Text Placeholder 2"/>
          <p:cNvSpPr>
            <a:spLocks noGrp="1"/>
          </p:cNvSpPr>
          <p:nvPr>
            <p:ph type="body" sz="quarter" idx="10"/>
          </p:nvPr>
        </p:nvSpPr>
        <p:spPr/>
        <p:txBody>
          <a:bodyPr>
            <a:normAutofit/>
          </a:bodyPr>
          <a:lstStyle/>
          <a:p>
            <a:pPr>
              <a:defRPr sz="2800"/>
            </a:pPr>
            <a:r>
              <a:rPr sz="2800" dirty="0"/>
              <a:t>The answer would be reported as 198.55 if using the tables and 198.67 if using the calculator. Therefore, </a:t>
            </a:r>
            <a:endParaRPr lang="en-US" sz="2800" dirty="0"/>
          </a:p>
          <a:p>
            <a:pPr>
              <a:defRPr sz="2800"/>
            </a:pPr>
            <a:r>
              <a:rPr sz="2800" dirty="0"/>
              <a:t>Ethan had a cholesterol level of approximately</a:t>
            </a:r>
            <a:r>
              <a:rPr lang="en-US" sz="2800" dirty="0"/>
              <a:t> </a:t>
            </a:r>
            <a:endParaRPr sz="2800" dirty="0"/>
          </a:p>
        </p:txBody>
      </p:sp>
      <p:pic>
        <p:nvPicPr>
          <p:cNvPr id="6" name="Picture 5" descr="199 milligrams per deciliter.">
            <a:extLst>
              <a:ext uri="{FF2B5EF4-FFF2-40B4-BE49-F238E27FC236}">
                <a16:creationId xmlns:a16="http://schemas.microsoft.com/office/drawing/2014/main" id="{D554637A-D5AD-FC65-8A49-0D5B8AB6F3D5}"/>
              </a:ext>
            </a:extLst>
          </p:cNvPr>
          <p:cNvPicPr>
            <a:picLocks noChangeAspect="1"/>
          </p:cNvPicPr>
          <p:nvPr/>
        </p:nvPicPr>
        <p:blipFill>
          <a:blip r:embed="rId2"/>
          <a:stretch>
            <a:fillRect/>
          </a:stretch>
        </p:blipFill>
        <p:spPr>
          <a:xfrm>
            <a:off x="7315200" y="1828800"/>
            <a:ext cx="1161000" cy="864000"/>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6.4.1: Finding the z-value with a Given Area to Its Left</a:t>
            </a:r>
            <a:r>
              <a:rPr lang="en-US" baseline="-25000" dirty="0"/>
              <a:t>3</a:t>
            </a:r>
            <a:endParaRPr dirty="0"/>
          </a:p>
        </p:txBody>
      </p:sp>
      <p:pic>
        <p:nvPicPr>
          <p:cNvPr id="5" name="Content Placeholder 4" descr="Standard Normal Distribution with the area to the left of the unknown z value equal to 0 point 7 3 5 7. The z value is plotted to the right of the mean.">
            <a:extLst>
              <a:ext uri="{FF2B5EF4-FFF2-40B4-BE49-F238E27FC236}">
                <a16:creationId xmlns:a16="http://schemas.microsoft.com/office/drawing/2014/main" id="{0DDEBC14-B89D-49E5-8CAF-3D9CB4817CEA}"/>
              </a:ext>
            </a:extLst>
          </p:cNvPr>
          <p:cNvPicPr>
            <a:picLocks noGrp="1" noChangeAspect="1"/>
          </p:cNvPicPr>
          <p:nvPr>
            <p:ph sz="quarter" idx="11"/>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905000" y="2031206"/>
            <a:ext cx="5334000" cy="2952750"/>
          </a:xfrm>
        </p:spPr>
      </p:pic>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sz="2400" dirty="0"/>
              <a:t>Example 6.4.7: Finding the Value of a Normally Distributed Random Variable That Represents a Given Quartile</a:t>
            </a:r>
            <a:r>
              <a:rPr lang="en-US" sz="2400" baseline="-25000" dirty="0"/>
              <a:t>1</a:t>
            </a:r>
            <a:endParaRPr sz="2400" dirty="0"/>
          </a:p>
        </p:txBody>
      </p:sp>
      <p:sp>
        <p:nvSpPr>
          <p:cNvPr id="3" name="Text Placeholder 2"/>
          <p:cNvSpPr>
            <a:spLocks noGrp="1"/>
          </p:cNvSpPr>
          <p:nvPr>
            <p:ph type="body" sz="quarter" idx="10"/>
          </p:nvPr>
        </p:nvSpPr>
        <p:spPr/>
        <p:txBody>
          <a:bodyPr>
            <a:normAutofit/>
          </a:bodyPr>
          <a:lstStyle/>
          <a:p>
            <a:pPr>
              <a:defRPr sz="2800"/>
            </a:pPr>
            <a:r>
              <a:rPr sz="2800" dirty="0"/>
              <a:t>Let's assume that the lengths of newborn full-term babies in the United States are normally distributed with a mean length of 20.0 inches and a standard deviation of 1.2 inches. What is the minimum length that a baby could be and still have a length that is amongst the top </a:t>
            </a:r>
            <a:r>
              <a:rPr lang="en-US" sz="2800" dirty="0"/>
              <a:t>25% </a:t>
            </a:r>
            <a:r>
              <a:rPr sz="2800" dirty="0"/>
              <a:t>of baby lengths? Round to one decimal place.</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400" dirty="0"/>
              <a:t>Example 6.4.7: Finding the Value of a Normally Distributed Random Variable That Represents a Given Quartile</a:t>
            </a:r>
            <a:r>
              <a:rPr lang="en-US" sz="2400" baseline="-25000" dirty="0"/>
              <a:t>2</a:t>
            </a:r>
            <a:endParaRPr sz="2400" dirty="0"/>
          </a:p>
        </p:txBody>
      </p:sp>
      <p:sp>
        <p:nvSpPr>
          <p:cNvPr id="3" name="Text Placeholder 2"/>
          <p:cNvSpPr>
            <a:spLocks noGrp="1"/>
          </p:cNvSpPr>
          <p:nvPr>
            <p:ph type="body" sz="quarter" idx="10"/>
          </p:nvPr>
        </p:nvSpPr>
        <p:spPr/>
        <p:txBody>
          <a:bodyPr>
            <a:normAutofit/>
          </a:bodyPr>
          <a:lstStyle/>
          <a:p>
            <a:r>
              <a:rPr sz="2800" b="1" dirty="0"/>
              <a:t>Solution</a:t>
            </a:r>
          </a:p>
          <a:p>
            <a:pPr>
              <a:defRPr sz="2800"/>
            </a:pPr>
            <a:r>
              <a:rPr sz="2800" dirty="0"/>
              <a:t>If we want to find the minimum length for the top </a:t>
            </a:r>
            <a:r>
              <a:rPr lang="en-US" sz="2800" dirty="0"/>
              <a:t>25% </a:t>
            </a:r>
            <a:r>
              <a:rPr sz="2800" dirty="0"/>
              <a:t>of baby lengths, we can simply find the value of the 75</a:t>
            </a:r>
            <a:r>
              <a:rPr sz="2800" baseline="30000" dirty="0"/>
              <a:t>th</a:t>
            </a:r>
            <a:r>
              <a:rPr sz="2800" dirty="0"/>
              <a:t> percentile, or </a:t>
            </a:r>
            <a:r>
              <a:rPr lang="en-US" sz="2800" i="1" dirty="0"/>
              <a:t>Q</a:t>
            </a:r>
            <a:r>
              <a:rPr lang="en-US" sz="1000" dirty="0"/>
              <a:t> </a:t>
            </a:r>
            <a:r>
              <a:rPr lang="en-US" sz="2800" baseline="-25000" dirty="0"/>
              <a:t>3</a:t>
            </a:r>
            <a:r>
              <a:rPr lang="en-US" sz="2800" dirty="0"/>
              <a:t>.</a:t>
            </a:r>
            <a:r>
              <a:rPr sz="2800" dirty="0"/>
              <a:t> A percentage of </a:t>
            </a:r>
            <a:r>
              <a:rPr lang="en-US" sz="2800" dirty="0"/>
              <a:t>75% </a:t>
            </a:r>
            <a:r>
              <a:rPr sz="2800" dirty="0"/>
              <a:t>is the same as an area of 0.75 under the normal distribution.</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400" dirty="0"/>
              <a:t>Example 6.4.7: Finding the Value of a Normally Distributed Random Variable That Represents a Given Quartile</a:t>
            </a:r>
            <a:r>
              <a:rPr lang="en-US" sz="2400" baseline="-25000" dirty="0"/>
              <a:t>3</a:t>
            </a:r>
            <a:endParaRPr sz="2400" dirty="0"/>
          </a:p>
        </p:txBody>
      </p:sp>
      <p:pic>
        <p:nvPicPr>
          <p:cNvPr id="5" name="Content Placeholder 4" descr="Normal distribution with mean  20 and area to the left of the unknown x value shaded and labeled  0.75. The x value is plotted to the right of the mean.">
            <a:extLst>
              <a:ext uri="{FF2B5EF4-FFF2-40B4-BE49-F238E27FC236}">
                <a16:creationId xmlns:a16="http://schemas.microsoft.com/office/drawing/2014/main" id="{6536AFAB-DE9C-4354-AFC6-BE83C5BB4070}"/>
              </a:ext>
            </a:extLst>
          </p:cNvPr>
          <p:cNvPicPr>
            <a:picLocks noGrp="1" noChangeAspect="1"/>
          </p:cNvPicPr>
          <p:nvPr>
            <p:ph sz="quarter" idx="11"/>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905000" y="1959769"/>
            <a:ext cx="5334000" cy="3095625"/>
          </a:xfrm>
        </p:spPr>
      </p:pic>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400" dirty="0"/>
              <a:t>Example 6.4.7: Finding the Value of a Normally Distributed Random Variable That Represents a Given Quartile</a:t>
            </a:r>
            <a:r>
              <a:rPr lang="en-US" sz="2400" baseline="-25000" dirty="0"/>
              <a:t>4</a:t>
            </a:r>
            <a:endParaRPr sz="2400" dirty="0"/>
          </a:p>
        </p:txBody>
      </p:sp>
      <p:sp>
        <p:nvSpPr>
          <p:cNvPr id="3" name="Text Placeholder 2"/>
          <p:cNvSpPr>
            <a:spLocks noGrp="1"/>
          </p:cNvSpPr>
          <p:nvPr>
            <p:ph type="body" sz="quarter" idx="10"/>
          </p:nvPr>
        </p:nvSpPr>
        <p:spPr/>
        <p:txBody>
          <a:bodyPr>
            <a:normAutofit/>
          </a:bodyPr>
          <a:lstStyle/>
          <a:p>
            <a:pPr>
              <a:defRPr b="1"/>
            </a:pPr>
            <a:r>
              <a:rPr sz="2800" dirty="0"/>
              <a:t>Tables:</a:t>
            </a:r>
          </a:p>
          <a:p>
            <a:pPr>
              <a:defRPr sz="2800"/>
            </a:pPr>
            <a:r>
              <a:rPr sz="2800" dirty="0"/>
              <a:t>We will begin by finding the </a:t>
            </a:r>
            <a:r>
              <a:rPr lang="en-US" sz="2800" i="1" dirty="0"/>
              <a:t>z</a:t>
            </a:r>
            <a:r>
              <a:rPr sz="2800" dirty="0"/>
              <a:t>-score that has an area of 0.75 to its left. Scan through the interior of the cumulative normal table for an area of 0.7500. The closest corresponding </a:t>
            </a:r>
            <a:r>
              <a:rPr lang="en-US" sz="2800" i="1" dirty="0"/>
              <a:t>z</a:t>
            </a:r>
            <a:r>
              <a:rPr sz="2800" dirty="0"/>
              <a:t>-value is </a:t>
            </a:r>
            <a:r>
              <a:rPr lang="en-US" sz="2800" i="1" dirty="0"/>
              <a:t>z</a:t>
            </a:r>
            <a:r>
              <a:rPr lang="en-US" sz="2800" dirty="0"/>
              <a:t> = 0.67.</a:t>
            </a:r>
            <a:endParaRPr sz="2800" dirty="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400" dirty="0"/>
              <a:t>Example 6.4.7: Finding the Value of a Normally Distributed Random Variable That Represents a Given Quartile</a:t>
            </a:r>
            <a:r>
              <a:rPr lang="en-US" sz="2400" baseline="-25000" dirty="0"/>
              <a:t>5</a:t>
            </a:r>
            <a:endParaRPr sz="2400" dirty="0"/>
          </a:p>
        </p:txBody>
      </p:sp>
      <p:graphicFrame>
        <p:nvGraphicFramePr>
          <p:cNvPr id="3" name="Table Placeholder 2" descr="This table shows cumulative probabilities for z scores in a standard normal distribution. It contains 7 rows and 6 columns with headers. The rows represent z scores ranging from 0.4 to 0.9 in increments of 0.1, listed in the leftmost column. The columns represent the hundredths place of the z scores, ranging from 0.05 to 0.09 in increments of 0.01, listed in the topmost row.&#10;Each cell contains the cumulative probability for the corresponding z score. &#10;For z equals 0.4, probabilities are 0.6736, 0.6722, 0.6808, 0.6844, 0.6879.&#10;For z equals 0.5, probabilities are 0.7088, 0.7123, 0.7157, 0.7190, 0.7224.&#10;For z equals 0.6, probabilities are 0.7422, 0.7454, 0.7486 is highlighted, 0.7517, 0.7549.&#10;For z equals 0.7, probabilities are 0.7734, 0.7764, 0.7794, 0.7823, 0.7852,&#10;For z equals 0.8, probabilities are 0.8023, 0.8051, 0.8078, 0.8106, 0.8133.&#10;For z equals 0.9, probabilities are 0.8289, 0.8315, 0.8340, 0.8365, 0.8389.&#10;The highlighted cell shows a probability of 0.5948 for z equals 0.67 which is fourth row z equals 0.6 plus fourth column 0.07.&#10;The table summarizes probabilities for positive z scores."/>
          <p:cNvGraphicFramePr>
            <a:graphicFrameLocks noGrp="1"/>
          </p:cNvGraphicFramePr>
          <p:nvPr>
            <p:ph type="tbl" sz="quarter" idx="10"/>
            <p:extLst>
              <p:ext uri="{D42A27DB-BD31-4B8C-83A1-F6EECF244321}">
                <p14:modId xmlns:p14="http://schemas.microsoft.com/office/powerpoint/2010/main" val="292668023"/>
              </p:ext>
            </p:extLst>
          </p:nvPr>
        </p:nvGraphicFramePr>
        <p:xfrm>
          <a:off x="457200" y="1366520"/>
          <a:ext cx="8229600" cy="2595880"/>
        </p:xfrm>
        <a:graphic>
          <a:graphicData uri="http://schemas.openxmlformats.org/drawingml/2006/table">
            <a:tbl>
              <a:tblPr firstRow="1" bandRow="1">
                <a:tableStyleId>{5940675A-B579-460E-94D1-54222C63F5DA}</a:tableStyleId>
              </a:tblPr>
              <a:tblGrid>
                <a:gridCol w="1371600">
                  <a:extLst>
                    <a:ext uri="{9D8B030D-6E8A-4147-A177-3AD203B41FA5}">
                      <a16:colId xmlns:a16="http://schemas.microsoft.com/office/drawing/2014/main" val="20000"/>
                    </a:ext>
                  </a:extLst>
                </a:gridCol>
                <a:gridCol w="1371600">
                  <a:extLst>
                    <a:ext uri="{9D8B030D-6E8A-4147-A177-3AD203B41FA5}">
                      <a16:colId xmlns:a16="http://schemas.microsoft.com/office/drawing/2014/main" val="20001"/>
                    </a:ext>
                  </a:extLst>
                </a:gridCol>
                <a:gridCol w="1371600">
                  <a:extLst>
                    <a:ext uri="{9D8B030D-6E8A-4147-A177-3AD203B41FA5}">
                      <a16:colId xmlns:a16="http://schemas.microsoft.com/office/drawing/2014/main" val="20002"/>
                    </a:ext>
                  </a:extLst>
                </a:gridCol>
                <a:gridCol w="1371600">
                  <a:extLst>
                    <a:ext uri="{9D8B030D-6E8A-4147-A177-3AD203B41FA5}">
                      <a16:colId xmlns:a16="http://schemas.microsoft.com/office/drawing/2014/main" val="20003"/>
                    </a:ext>
                  </a:extLst>
                </a:gridCol>
                <a:gridCol w="1371600">
                  <a:extLst>
                    <a:ext uri="{9D8B030D-6E8A-4147-A177-3AD203B41FA5}">
                      <a16:colId xmlns:a16="http://schemas.microsoft.com/office/drawing/2014/main" val="20004"/>
                    </a:ext>
                  </a:extLst>
                </a:gridCol>
                <a:gridCol w="1371600">
                  <a:extLst>
                    <a:ext uri="{9D8B030D-6E8A-4147-A177-3AD203B41FA5}">
                      <a16:colId xmlns:a16="http://schemas.microsoft.com/office/drawing/2014/main" val="20005"/>
                    </a:ext>
                  </a:extLst>
                </a:gridCol>
              </a:tblGrid>
              <a:tr h="370840">
                <a:tc>
                  <a:txBody>
                    <a:bodyPr/>
                    <a:lstStyle/>
                    <a:p>
                      <a:pPr algn="ctr">
                        <a:defRPr sz="1400" b="1">
                          <a:solidFill>
                            <a:schemeClr val="tx1"/>
                          </a:solidFill>
                        </a:defRPr>
                      </a:pPr>
                      <a:r>
                        <a:rPr dirty="0"/>
                        <a:t>z</a:t>
                      </a:r>
                    </a:p>
                  </a:txBody>
                  <a:tcPr/>
                </a:tc>
                <a:tc>
                  <a:txBody>
                    <a:bodyPr/>
                    <a:lstStyle/>
                    <a:p>
                      <a:pPr algn="ctr">
                        <a:defRPr sz="1400" b="1">
                          <a:solidFill>
                            <a:schemeClr val="tx1"/>
                          </a:solidFill>
                        </a:defRPr>
                      </a:pPr>
                      <a:r>
                        <a:t>0.05</a:t>
                      </a:r>
                    </a:p>
                  </a:txBody>
                  <a:tcPr/>
                </a:tc>
                <a:tc>
                  <a:txBody>
                    <a:bodyPr/>
                    <a:lstStyle/>
                    <a:p>
                      <a:pPr algn="ctr">
                        <a:defRPr sz="1400" b="1">
                          <a:solidFill>
                            <a:schemeClr val="tx1"/>
                          </a:solidFill>
                        </a:defRPr>
                      </a:pPr>
                      <a:r>
                        <a:t>0.06</a:t>
                      </a:r>
                    </a:p>
                  </a:txBody>
                  <a:tcPr/>
                </a:tc>
                <a:tc>
                  <a:txBody>
                    <a:bodyPr/>
                    <a:lstStyle/>
                    <a:p>
                      <a:pPr algn="ctr">
                        <a:defRPr sz="1400" b="1">
                          <a:solidFill>
                            <a:schemeClr val="tx1"/>
                          </a:solidFill>
                        </a:defRPr>
                      </a:pPr>
                      <a:r>
                        <a:rPr dirty="0"/>
                        <a:t>0.07</a:t>
                      </a:r>
                    </a:p>
                  </a:txBody>
                  <a:tcPr/>
                </a:tc>
                <a:tc>
                  <a:txBody>
                    <a:bodyPr/>
                    <a:lstStyle/>
                    <a:p>
                      <a:pPr algn="ctr">
                        <a:defRPr sz="1400" b="1">
                          <a:solidFill>
                            <a:schemeClr val="tx1"/>
                          </a:solidFill>
                        </a:defRPr>
                      </a:pPr>
                      <a:r>
                        <a:t>0.08</a:t>
                      </a:r>
                    </a:p>
                  </a:txBody>
                  <a:tcPr/>
                </a:tc>
                <a:tc>
                  <a:txBody>
                    <a:bodyPr/>
                    <a:lstStyle/>
                    <a:p>
                      <a:pPr algn="ctr">
                        <a:defRPr sz="1400" b="1">
                          <a:solidFill>
                            <a:schemeClr val="tx1"/>
                          </a:solidFill>
                        </a:defRPr>
                      </a:pPr>
                      <a:r>
                        <a:rPr dirty="0"/>
                        <a:t>0.09</a:t>
                      </a:r>
                    </a:p>
                  </a:txBody>
                  <a:tcPr/>
                </a:tc>
                <a:extLst>
                  <a:ext uri="{0D108BD9-81ED-4DB2-BD59-A6C34878D82A}">
                    <a16:rowId xmlns:a16="http://schemas.microsoft.com/office/drawing/2014/main" val="10000"/>
                  </a:ext>
                </a:extLst>
              </a:tr>
              <a:tr h="370840">
                <a:tc>
                  <a:txBody>
                    <a:bodyPr/>
                    <a:lstStyle/>
                    <a:p>
                      <a:pPr algn="ctr">
                        <a:defRPr sz="1400" b="1">
                          <a:solidFill>
                            <a:schemeClr val="tx1"/>
                          </a:solidFill>
                        </a:defRPr>
                      </a:pPr>
                      <a:r>
                        <a:t>0.4</a:t>
                      </a:r>
                    </a:p>
                  </a:txBody>
                  <a:tcPr/>
                </a:tc>
                <a:tc>
                  <a:txBody>
                    <a:bodyPr/>
                    <a:lstStyle/>
                    <a:p>
                      <a:pPr algn="ctr">
                        <a:defRPr sz="1400">
                          <a:solidFill>
                            <a:schemeClr val="tx1"/>
                          </a:solidFill>
                        </a:defRPr>
                      </a:pPr>
                      <a:r>
                        <a:t>0.6736</a:t>
                      </a:r>
                    </a:p>
                  </a:txBody>
                  <a:tcPr/>
                </a:tc>
                <a:tc>
                  <a:txBody>
                    <a:bodyPr/>
                    <a:lstStyle/>
                    <a:p>
                      <a:pPr algn="ctr">
                        <a:defRPr sz="1400">
                          <a:solidFill>
                            <a:schemeClr val="tx1"/>
                          </a:solidFill>
                        </a:defRPr>
                      </a:pPr>
                      <a:r>
                        <a:t>0.6722</a:t>
                      </a:r>
                    </a:p>
                  </a:txBody>
                  <a:tcPr/>
                </a:tc>
                <a:tc>
                  <a:txBody>
                    <a:bodyPr/>
                    <a:lstStyle/>
                    <a:p>
                      <a:pPr algn="ctr">
                        <a:defRPr sz="1400">
                          <a:solidFill>
                            <a:schemeClr val="tx1"/>
                          </a:solidFill>
                        </a:defRPr>
                      </a:pPr>
                      <a:r>
                        <a:rPr dirty="0"/>
                        <a:t>0.6808</a:t>
                      </a:r>
                    </a:p>
                  </a:txBody>
                  <a:tcPr/>
                </a:tc>
                <a:tc>
                  <a:txBody>
                    <a:bodyPr/>
                    <a:lstStyle/>
                    <a:p>
                      <a:pPr algn="ctr">
                        <a:defRPr sz="1400">
                          <a:solidFill>
                            <a:schemeClr val="tx1"/>
                          </a:solidFill>
                        </a:defRPr>
                      </a:pPr>
                      <a:r>
                        <a:t>0.6844</a:t>
                      </a:r>
                    </a:p>
                  </a:txBody>
                  <a:tcPr/>
                </a:tc>
                <a:tc>
                  <a:txBody>
                    <a:bodyPr/>
                    <a:lstStyle/>
                    <a:p>
                      <a:pPr algn="ctr">
                        <a:defRPr sz="1400">
                          <a:solidFill>
                            <a:schemeClr val="tx1"/>
                          </a:solidFill>
                        </a:defRPr>
                      </a:pPr>
                      <a:r>
                        <a:rPr dirty="0"/>
                        <a:t>0.6879</a:t>
                      </a:r>
                    </a:p>
                  </a:txBody>
                  <a:tcPr/>
                </a:tc>
                <a:extLst>
                  <a:ext uri="{0D108BD9-81ED-4DB2-BD59-A6C34878D82A}">
                    <a16:rowId xmlns:a16="http://schemas.microsoft.com/office/drawing/2014/main" val="10001"/>
                  </a:ext>
                </a:extLst>
              </a:tr>
              <a:tr h="370840">
                <a:tc>
                  <a:txBody>
                    <a:bodyPr/>
                    <a:lstStyle/>
                    <a:p>
                      <a:pPr algn="ctr">
                        <a:defRPr sz="1400" b="1">
                          <a:solidFill>
                            <a:schemeClr val="tx1"/>
                          </a:solidFill>
                        </a:defRPr>
                      </a:pPr>
                      <a:r>
                        <a:t>0.5</a:t>
                      </a:r>
                    </a:p>
                  </a:txBody>
                  <a:tcPr/>
                </a:tc>
                <a:tc>
                  <a:txBody>
                    <a:bodyPr/>
                    <a:lstStyle/>
                    <a:p>
                      <a:pPr algn="ctr">
                        <a:defRPr sz="1400">
                          <a:solidFill>
                            <a:schemeClr val="tx1"/>
                          </a:solidFill>
                        </a:defRPr>
                      </a:pPr>
                      <a:r>
                        <a:t>0.7088</a:t>
                      </a:r>
                    </a:p>
                  </a:txBody>
                  <a:tcPr/>
                </a:tc>
                <a:tc>
                  <a:txBody>
                    <a:bodyPr/>
                    <a:lstStyle/>
                    <a:p>
                      <a:pPr algn="ctr">
                        <a:defRPr sz="1400">
                          <a:solidFill>
                            <a:schemeClr val="tx1"/>
                          </a:solidFill>
                        </a:defRPr>
                      </a:pPr>
                      <a:r>
                        <a:t>0.7123</a:t>
                      </a:r>
                    </a:p>
                  </a:txBody>
                  <a:tcPr/>
                </a:tc>
                <a:tc>
                  <a:txBody>
                    <a:bodyPr/>
                    <a:lstStyle/>
                    <a:p>
                      <a:pPr algn="ctr">
                        <a:defRPr sz="1400">
                          <a:solidFill>
                            <a:schemeClr val="tx1"/>
                          </a:solidFill>
                        </a:defRPr>
                      </a:pPr>
                      <a:r>
                        <a:rPr dirty="0"/>
                        <a:t>0.7157</a:t>
                      </a:r>
                    </a:p>
                  </a:txBody>
                  <a:tcPr/>
                </a:tc>
                <a:tc>
                  <a:txBody>
                    <a:bodyPr/>
                    <a:lstStyle/>
                    <a:p>
                      <a:pPr algn="ctr">
                        <a:defRPr sz="1400">
                          <a:solidFill>
                            <a:schemeClr val="tx1"/>
                          </a:solidFill>
                        </a:defRPr>
                      </a:pPr>
                      <a:r>
                        <a:t>0.7190</a:t>
                      </a:r>
                    </a:p>
                  </a:txBody>
                  <a:tcPr/>
                </a:tc>
                <a:tc>
                  <a:txBody>
                    <a:bodyPr/>
                    <a:lstStyle/>
                    <a:p>
                      <a:pPr algn="ctr">
                        <a:defRPr sz="1400">
                          <a:solidFill>
                            <a:schemeClr val="tx1"/>
                          </a:solidFill>
                        </a:defRPr>
                      </a:pPr>
                      <a:r>
                        <a:rPr dirty="0"/>
                        <a:t>0.7224</a:t>
                      </a:r>
                    </a:p>
                  </a:txBody>
                  <a:tcPr/>
                </a:tc>
                <a:extLst>
                  <a:ext uri="{0D108BD9-81ED-4DB2-BD59-A6C34878D82A}">
                    <a16:rowId xmlns:a16="http://schemas.microsoft.com/office/drawing/2014/main" val="10002"/>
                  </a:ext>
                </a:extLst>
              </a:tr>
              <a:tr h="370840">
                <a:tc>
                  <a:txBody>
                    <a:bodyPr/>
                    <a:lstStyle/>
                    <a:p>
                      <a:pPr algn="ctr">
                        <a:defRPr sz="1400" b="1">
                          <a:solidFill>
                            <a:schemeClr val="tx1"/>
                          </a:solidFill>
                        </a:defRPr>
                      </a:pPr>
                      <a:r>
                        <a:rPr dirty="0"/>
                        <a:t>0.6</a:t>
                      </a:r>
                    </a:p>
                  </a:txBody>
                  <a:tcPr/>
                </a:tc>
                <a:tc>
                  <a:txBody>
                    <a:bodyPr/>
                    <a:lstStyle/>
                    <a:p>
                      <a:pPr algn="ctr">
                        <a:defRPr sz="1400">
                          <a:solidFill>
                            <a:schemeClr val="tx1"/>
                          </a:solidFill>
                        </a:defRPr>
                      </a:pPr>
                      <a:r>
                        <a:rPr dirty="0"/>
                        <a:t>0.7422</a:t>
                      </a:r>
                    </a:p>
                  </a:txBody>
                  <a:tcPr/>
                </a:tc>
                <a:tc>
                  <a:txBody>
                    <a:bodyPr/>
                    <a:lstStyle/>
                    <a:p>
                      <a:pPr algn="ctr">
                        <a:defRPr sz="1400">
                          <a:solidFill>
                            <a:schemeClr val="tx1"/>
                          </a:solidFill>
                        </a:defRPr>
                      </a:pPr>
                      <a:r>
                        <a:rPr dirty="0"/>
                        <a:t>0.7454</a:t>
                      </a:r>
                    </a:p>
                  </a:txBody>
                  <a:tcPr/>
                </a:tc>
                <a:tc>
                  <a:txBody>
                    <a:bodyPr/>
                    <a:lstStyle/>
                    <a:p>
                      <a:pPr algn="ctr">
                        <a:defRPr sz="1400">
                          <a:solidFill>
                            <a:schemeClr val="tx1"/>
                          </a:solidFill>
                        </a:defRPr>
                      </a:pPr>
                      <a:r>
                        <a:rPr dirty="0">
                          <a:highlight>
                            <a:srgbClr val="FFFF00"/>
                          </a:highlight>
                        </a:rPr>
                        <a:t>0.7486</a:t>
                      </a:r>
                    </a:p>
                  </a:txBody>
                  <a:tcPr/>
                </a:tc>
                <a:tc>
                  <a:txBody>
                    <a:bodyPr/>
                    <a:lstStyle/>
                    <a:p>
                      <a:pPr algn="ctr">
                        <a:defRPr sz="1400">
                          <a:solidFill>
                            <a:schemeClr val="tx1"/>
                          </a:solidFill>
                        </a:defRPr>
                      </a:pPr>
                      <a:r>
                        <a:rPr dirty="0"/>
                        <a:t>0.7517</a:t>
                      </a:r>
                    </a:p>
                  </a:txBody>
                  <a:tcPr/>
                </a:tc>
                <a:tc>
                  <a:txBody>
                    <a:bodyPr/>
                    <a:lstStyle/>
                    <a:p>
                      <a:pPr algn="ctr">
                        <a:defRPr sz="1400">
                          <a:solidFill>
                            <a:schemeClr val="tx1"/>
                          </a:solidFill>
                        </a:defRPr>
                      </a:pPr>
                      <a:r>
                        <a:rPr dirty="0"/>
                        <a:t>0.7549</a:t>
                      </a:r>
                    </a:p>
                  </a:txBody>
                  <a:tcPr/>
                </a:tc>
                <a:extLst>
                  <a:ext uri="{0D108BD9-81ED-4DB2-BD59-A6C34878D82A}">
                    <a16:rowId xmlns:a16="http://schemas.microsoft.com/office/drawing/2014/main" val="10003"/>
                  </a:ext>
                </a:extLst>
              </a:tr>
              <a:tr h="370840">
                <a:tc>
                  <a:txBody>
                    <a:bodyPr/>
                    <a:lstStyle/>
                    <a:p>
                      <a:pPr algn="ctr">
                        <a:defRPr sz="1400" b="1">
                          <a:solidFill>
                            <a:schemeClr val="tx1"/>
                          </a:solidFill>
                        </a:defRPr>
                      </a:pPr>
                      <a:r>
                        <a:t>0.7</a:t>
                      </a:r>
                    </a:p>
                  </a:txBody>
                  <a:tcPr/>
                </a:tc>
                <a:tc>
                  <a:txBody>
                    <a:bodyPr/>
                    <a:lstStyle/>
                    <a:p>
                      <a:pPr algn="ctr">
                        <a:defRPr sz="1400">
                          <a:solidFill>
                            <a:schemeClr val="tx1"/>
                          </a:solidFill>
                        </a:defRPr>
                      </a:pPr>
                      <a:r>
                        <a:t>0.7734</a:t>
                      </a:r>
                    </a:p>
                  </a:txBody>
                  <a:tcPr/>
                </a:tc>
                <a:tc>
                  <a:txBody>
                    <a:bodyPr/>
                    <a:lstStyle/>
                    <a:p>
                      <a:pPr algn="ctr">
                        <a:defRPr sz="1400">
                          <a:solidFill>
                            <a:schemeClr val="tx1"/>
                          </a:solidFill>
                        </a:defRPr>
                      </a:pPr>
                      <a:r>
                        <a:rPr dirty="0"/>
                        <a:t>0.7764</a:t>
                      </a:r>
                    </a:p>
                  </a:txBody>
                  <a:tcPr/>
                </a:tc>
                <a:tc>
                  <a:txBody>
                    <a:bodyPr/>
                    <a:lstStyle/>
                    <a:p>
                      <a:pPr algn="ctr">
                        <a:defRPr sz="1400">
                          <a:solidFill>
                            <a:schemeClr val="tx1"/>
                          </a:solidFill>
                        </a:defRPr>
                      </a:pPr>
                      <a:r>
                        <a:rPr dirty="0"/>
                        <a:t>0.7794</a:t>
                      </a:r>
                    </a:p>
                  </a:txBody>
                  <a:tcPr/>
                </a:tc>
                <a:tc>
                  <a:txBody>
                    <a:bodyPr/>
                    <a:lstStyle/>
                    <a:p>
                      <a:pPr algn="ctr">
                        <a:defRPr sz="1400">
                          <a:solidFill>
                            <a:schemeClr val="tx1"/>
                          </a:solidFill>
                        </a:defRPr>
                      </a:pPr>
                      <a:r>
                        <a:rPr dirty="0"/>
                        <a:t>0.7823</a:t>
                      </a:r>
                    </a:p>
                  </a:txBody>
                  <a:tcPr/>
                </a:tc>
                <a:tc>
                  <a:txBody>
                    <a:bodyPr/>
                    <a:lstStyle/>
                    <a:p>
                      <a:pPr algn="ctr">
                        <a:defRPr sz="1400">
                          <a:solidFill>
                            <a:schemeClr val="tx1"/>
                          </a:solidFill>
                        </a:defRPr>
                      </a:pPr>
                      <a:r>
                        <a:rPr dirty="0"/>
                        <a:t>0.7852</a:t>
                      </a:r>
                    </a:p>
                  </a:txBody>
                  <a:tcPr/>
                </a:tc>
                <a:extLst>
                  <a:ext uri="{0D108BD9-81ED-4DB2-BD59-A6C34878D82A}">
                    <a16:rowId xmlns:a16="http://schemas.microsoft.com/office/drawing/2014/main" val="10004"/>
                  </a:ext>
                </a:extLst>
              </a:tr>
              <a:tr h="370840">
                <a:tc>
                  <a:txBody>
                    <a:bodyPr/>
                    <a:lstStyle/>
                    <a:p>
                      <a:pPr algn="ctr">
                        <a:defRPr sz="1400" b="1">
                          <a:solidFill>
                            <a:schemeClr val="tx1"/>
                          </a:solidFill>
                        </a:defRPr>
                      </a:pPr>
                      <a:r>
                        <a:t>0.8</a:t>
                      </a:r>
                    </a:p>
                  </a:txBody>
                  <a:tcPr/>
                </a:tc>
                <a:tc>
                  <a:txBody>
                    <a:bodyPr/>
                    <a:lstStyle/>
                    <a:p>
                      <a:pPr algn="ctr">
                        <a:defRPr sz="1400">
                          <a:solidFill>
                            <a:schemeClr val="tx1"/>
                          </a:solidFill>
                        </a:defRPr>
                      </a:pPr>
                      <a:r>
                        <a:t>0.8023</a:t>
                      </a:r>
                    </a:p>
                  </a:txBody>
                  <a:tcPr/>
                </a:tc>
                <a:tc>
                  <a:txBody>
                    <a:bodyPr/>
                    <a:lstStyle/>
                    <a:p>
                      <a:pPr algn="ctr">
                        <a:defRPr sz="1400">
                          <a:solidFill>
                            <a:schemeClr val="tx1"/>
                          </a:solidFill>
                        </a:defRPr>
                      </a:pPr>
                      <a:r>
                        <a:t>0.8051</a:t>
                      </a:r>
                    </a:p>
                  </a:txBody>
                  <a:tcPr/>
                </a:tc>
                <a:tc>
                  <a:txBody>
                    <a:bodyPr/>
                    <a:lstStyle/>
                    <a:p>
                      <a:pPr algn="ctr">
                        <a:defRPr sz="1400">
                          <a:solidFill>
                            <a:schemeClr val="tx1"/>
                          </a:solidFill>
                        </a:defRPr>
                      </a:pPr>
                      <a:r>
                        <a:rPr dirty="0"/>
                        <a:t>0.8078</a:t>
                      </a:r>
                    </a:p>
                  </a:txBody>
                  <a:tcPr/>
                </a:tc>
                <a:tc>
                  <a:txBody>
                    <a:bodyPr/>
                    <a:lstStyle/>
                    <a:p>
                      <a:pPr algn="ctr">
                        <a:defRPr sz="1400">
                          <a:solidFill>
                            <a:schemeClr val="tx1"/>
                          </a:solidFill>
                        </a:defRPr>
                      </a:pPr>
                      <a:r>
                        <a:t>0.8106</a:t>
                      </a:r>
                    </a:p>
                  </a:txBody>
                  <a:tcPr/>
                </a:tc>
                <a:tc>
                  <a:txBody>
                    <a:bodyPr/>
                    <a:lstStyle/>
                    <a:p>
                      <a:pPr algn="ctr">
                        <a:defRPr sz="1400">
                          <a:solidFill>
                            <a:schemeClr val="tx1"/>
                          </a:solidFill>
                        </a:defRPr>
                      </a:pPr>
                      <a:r>
                        <a:rPr dirty="0"/>
                        <a:t>0.8133</a:t>
                      </a:r>
                    </a:p>
                  </a:txBody>
                  <a:tcPr/>
                </a:tc>
                <a:extLst>
                  <a:ext uri="{0D108BD9-81ED-4DB2-BD59-A6C34878D82A}">
                    <a16:rowId xmlns:a16="http://schemas.microsoft.com/office/drawing/2014/main" val="10005"/>
                  </a:ext>
                </a:extLst>
              </a:tr>
              <a:tr h="370840">
                <a:tc>
                  <a:txBody>
                    <a:bodyPr/>
                    <a:lstStyle/>
                    <a:p>
                      <a:pPr algn="ctr">
                        <a:defRPr sz="1400" b="1">
                          <a:solidFill>
                            <a:schemeClr val="tx1"/>
                          </a:solidFill>
                        </a:defRPr>
                      </a:pPr>
                      <a:r>
                        <a:t>0.9</a:t>
                      </a:r>
                    </a:p>
                  </a:txBody>
                  <a:tcPr/>
                </a:tc>
                <a:tc>
                  <a:txBody>
                    <a:bodyPr/>
                    <a:lstStyle/>
                    <a:p>
                      <a:pPr algn="ctr">
                        <a:defRPr sz="1400">
                          <a:solidFill>
                            <a:schemeClr val="tx1"/>
                          </a:solidFill>
                        </a:defRPr>
                      </a:pPr>
                      <a:r>
                        <a:t>0.8289</a:t>
                      </a:r>
                    </a:p>
                  </a:txBody>
                  <a:tcPr/>
                </a:tc>
                <a:tc>
                  <a:txBody>
                    <a:bodyPr/>
                    <a:lstStyle/>
                    <a:p>
                      <a:pPr algn="ctr">
                        <a:defRPr sz="1400">
                          <a:solidFill>
                            <a:schemeClr val="tx1"/>
                          </a:solidFill>
                        </a:defRPr>
                      </a:pPr>
                      <a:r>
                        <a:t>0.8315</a:t>
                      </a:r>
                    </a:p>
                  </a:txBody>
                  <a:tcPr/>
                </a:tc>
                <a:tc>
                  <a:txBody>
                    <a:bodyPr/>
                    <a:lstStyle/>
                    <a:p>
                      <a:pPr algn="ctr">
                        <a:defRPr sz="1400">
                          <a:solidFill>
                            <a:schemeClr val="tx1"/>
                          </a:solidFill>
                        </a:defRPr>
                      </a:pPr>
                      <a:r>
                        <a:rPr dirty="0"/>
                        <a:t>0.8340</a:t>
                      </a:r>
                    </a:p>
                  </a:txBody>
                  <a:tcPr/>
                </a:tc>
                <a:tc>
                  <a:txBody>
                    <a:bodyPr/>
                    <a:lstStyle/>
                    <a:p>
                      <a:pPr algn="ctr">
                        <a:defRPr sz="1400">
                          <a:solidFill>
                            <a:schemeClr val="tx1"/>
                          </a:solidFill>
                        </a:defRPr>
                      </a:pPr>
                      <a:r>
                        <a:t>0.8365</a:t>
                      </a:r>
                    </a:p>
                  </a:txBody>
                  <a:tcPr/>
                </a:tc>
                <a:tc>
                  <a:txBody>
                    <a:bodyPr/>
                    <a:lstStyle/>
                    <a:p>
                      <a:pPr algn="ctr">
                        <a:defRPr sz="1400">
                          <a:solidFill>
                            <a:schemeClr val="tx1"/>
                          </a:solidFill>
                        </a:defRPr>
                      </a:pPr>
                      <a:r>
                        <a:rPr dirty="0"/>
                        <a:t>0.8389</a:t>
                      </a:r>
                    </a:p>
                  </a:txBody>
                  <a:tcPr/>
                </a:tc>
                <a:extLst>
                  <a:ext uri="{0D108BD9-81ED-4DB2-BD59-A6C34878D82A}">
                    <a16:rowId xmlns:a16="http://schemas.microsoft.com/office/drawing/2014/main" val="10006"/>
                  </a:ext>
                </a:extLst>
              </a:tr>
            </a:tbl>
          </a:graphicData>
        </a:graphic>
      </p:graphicFrame>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400" dirty="0"/>
              <a:t>Example 6.4.7: Finding the Value of a Normally Distributed Random Variable That Represents a Given Quartile</a:t>
            </a:r>
            <a:r>
              <a:rPr lang="en-US" sz="2400" baseline="-25000" dirty="0"/>
              <a:t>6</a:t>
            </a:r>
            <a:endParaRPr sz="2400" dirty="0"/>
          </a:p>
        </p:txBody>
      </p:sp>
      <p:sp>
        <p:nvSpPr>
          <p:cNvPr id="3" name="Text Placeholder 2"/>
          <p:cNvSpPr>
            <a:spLocks noGrp="1"/>
          </p:cNvSpPr>
          <p:nvPr>
            <p:ph type="body" sz="quarter" idx="10"/>
          </p:nvPr>
        </p:nvSpPr>
        <p:spPr/>
        <p:txBody>
          <a:bodyPr>
            <a:normAutofit/>
          </a:bodyPr>
          <a:lstStyle/>
          <a:p>
            <a:pPr>
              <a:defRPr sz="2800"/>
            </a:pPr>
            <a:r>
              <a:rPr sz="2800" dirty="0"/>
              <a:t>Now that we know the value of </a:t>
            </a:r>
            <a:r>
              <a:rPr lang="en-US" sz="2800" i="1" dirty="0"/>
              <a:t>z</a:t>
            </a:r>
            <a:r>
              <a:rPr sz="2800" dirty="0"/>
              <a:t>, we will use it along with the mean and standard deviation to calculate the corresponding value of the random variable </a:t>
            </a:r>
            <a:r>
              <a:rPr lang="en-US" i="1" dirty="0"/>
              <a:t>X</a:t>
            </a:r>
            <a:r>
              <a:rPr sz="2800" dirty="0"/>
              <a:t> that represents the length of the baby. We can use the formula for </a:t>
            </a:r>
            <a:r>
              <a:rPr lang="en-US" sz="2800" i="1" dirty="0"/>
              <a:t>x</a:t>
            </a:r>
            <a:r>
              <a:rPr sz="2800" dirty="0"/>
              <a:t> that we saw previously.</a:t>
            </a:r>
          </a:p>
          <a:p>
            <a:endParaRPr sz="2800" dirty="0"/>
          </a:p>
        </p:txBody>
      </p:sp>
      <p:pic>
        <p:nvPicPr>
          <p:cNvPr id="6" name="Picture 5" descr="x equals z times sigma plus mu. Equals open parenthesis zero point six seven close parenthesis times open parenthesis one point two close parenthesis plus twenty. Approximately equal to twenty point eight.">
            <a:extLst>
              <a:ext uri="{FF2B5EF4-FFF2-40B4-BE49-F238E27FC236}">
                <a16:creationId xmlns:a16="http://schemas.microsoft.com/office/drawing/2014/main" id="{124575CD-43D6-F809-EB04-808165FE9AE9}"/>
              </a:ext>
            </a:extLst>
          </p:cNvPr>
          <p:cNvPicPr>
            <a:picLocks noChangeAspect="1"/>
          </p:cNvPicPr>
          <p:nvPr/>
        </p:nvPicPr>
        <p:blipFill>
          <a:blip r:embed="rId2"/>
          <a:stretch>
            <a:fillRect/>
          </a:stretch>
        </p:blipFill>
        <p:spPr>
          <a:xfrm>
            <a:off x="3043237" y="3512820"/>
            <a:ext cx="3057525" cy="1428750"/>
          </a:xfrm>
          <a:prstGeom prst="rect">
            <a:avLst/>
          </a:prstGeom>
        </p:spPr>
      </p:pic>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400" dirty="0"/>
              <a:t>Example 6.4.7: Finding the Value of a Normally Distributed Random Variable That Represents a Given Quartile</a:t>
            </a:r>
            <a:r>
              <a:rPr lang="en-US" sz="2400" baseline="-25000" dirty="0"/>
              <a:t>7</a:t>
            </a:r>
            <a:endParaRPr sz="2400" dirty="0"/>
          </a:p>
        </p:txBody>
      </p:sp>
      <p:sp>
        <p:nvSpPr>
          <p:cNvPr id="3" name="Text Placeholder 2"/>
          <p:cNvSpPr>
            <a:spLocks noGrp="1"/>
          </p:cNvSpPr>
          <p:nvPr>
            <p:ph type="body" sz="quarter" idx="10"/>
          </p:nvPr>
        </p:nvSpPr>
        <p:spPr>
          <a:xfrm>
            <a:off x="457200" y="1029287"/>
            <a:ext cx="8229600" cy="4967067"/>
          </a:xfrm>
        </p:spPr>
        <p:txBody>
          <a:bodyPr>
            <a:normAutofit/>
          </a:bodyPr>
          <a:lstStyle/>
          <a:p>
            <a:pPr>
              <a:defRPr b="1"/>
            </a:pPr>
            <a:r>
              <a:rPr sz="2800" dirty="0"/>
              <a:t>TI-83/84 Plus:</a:t>
            </a:r>
          </a:p>
          <a:p>
            <a:r>
              <a:rPr sz="2800" dirty="0"/>
              <a:t>We can find the value of the normally distributed variable in one step using the function syntax </a:t>
            </a:r>
            <a:r>
              <a:rPr sz="2800" b="1" dirty="0" err="1"/>
              <a:t>invNorm</a:t>
            </a:r>
            <a:r>
              <a:rPr sz="2800" b="1" dirty="0"/>
              <a:t>(area, μ, σ)</a:t>
            </a:r>
            <a:r>
              <a:rPr sz="2800" dirty="0"/>
              <a:t>, where </a:t>
            </a:r>
            <a:r>
              <a:rPr sz="2800" b="1" dirty="0"/>
              <a:t>area</a:t>
            </a:r>
            <a:r>
              <a:rPr sz="2800" dirty="0"/>
              <a:t> is the area to the left.</a:t>
            </a:r>
          </a:p>
          <a:p>
            <a:r>
              <a:rPr sz="2800" dirty="0"/>
              <a:t>Here we have</a:t>
            </a:r>
          </a:p>
          <a:p>
            <a:pPr algn="ctr"/>
            <a:r>
              <a:rPr lang="en-US" dirty="0"/>
              <a:t>area = 0.7500</a:t>
            </a:r>
          </a:p>
          <a:p>
            <a:pPr algn="ctr"/>
            <a:r>
              <a:rPr lang="el-GR" sz="2800" i="1" dirty="0">
                <a:ea typeface="Calibri" panose="020F0502020204030204" pitchFamily="34" charset="0"/>
                <a:cs typeface="Calibri" panose="020F0502020204030204" pitchFamily="34" charset="0"/>
              </a:rPr>
              <a:t>μ</a:t>
            </a:r>
            <a:r>
              <a:rPr lang="en-US" sz="2800" dirty="0">
                <a:ea typeface="Calibri" panose="020F0502020204030204" pitchFamily="34" charset="0"/>
                <a:cs typeface="Calibri" panose="020F0502020204030204" pitchFamily="34" charset="0"/>
              </a:rPr>
              <a:t> </a:t>
            </a:r>
            <a:r>
              <a:rPr lang="en-US" dirty="0"/>
              <a:t>=</a:t>
            </a:r>
            <a:r>
              <a:rPr lang="en-IN" sz="2800" dirty="0">
                <a:ea typeface="Cambria Math" panose="02040503050406030204" pitchFamily="18" charset="0"/>
              </a:rPr>
              <a:t> 20.0</a:t>
            </a:r>
          </a:p>
          <a:p>
            <a:pPr algn="ctr"/>
            <a:r>
              <a:rPr lang="el-GR" i="1" dirty="0">
                <a:latin typeface="Calibri" panose="020F0502020204030204" pitchFamily="34" charset="0"/>
                <a:ea typeface="Calibri" panose="020F0502020204030204" pitchFamily="34" charset="0"/>
                <a:cs typeface="Calibri" panose="020F0502020204030204" pitchFamily="34" charset="0"/>
              </a:rPr>
              <a:t>σ</a:t>
            </a:r>
            <a:r>
              <a:rPr lang="en-US" dirty="0">
                <a:latin typeface="Calibri" panose="020F0502020204030204" pitchFamily="34" charset="0"/>
                <a:ea typeface="Calibri" panose="020F0502020204030204" pitchFamily="34" charset="0"/>
                <a:cs typeface="Calibri" panose="020F0502020204030204" pitchFamily="34" charset="0"/>
              </a:rPr>
              <a:t> </a:t>
            </a:r>
            <a:r>
              <a:rPr lang="en-US" sz="2800" dirty="0"/>
              <a:t>= 1.2</a:t>
            </a:r>
            <a:endParaRPr sz="2800" dirty="0"/>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400" dirty="0"/>
              <a:t>Example 6.4.7: Finding the Value of a Normally Distributed Random Variable That Represents a Given Quartile</a:t>
            </a:r>
            <a:r>
              <a:rPr lang="en-US" sz="2400" baseline="-25000" dirty="0"/>
              <a:t>8</a:t>
            </a:r>
            <a:endParaRPr sz="2400" dirty="0"/>
          </a:p>
        </p:txBody>
      </p:sp>
      <p:sp>
        <p:nvSpPr>
          <p:cNvPr id="4" name="TextBox 3">
            <a:extLst>
              <a:ext uri="{FF2B5EF4-FFF2-40B4-BE49-F238E27FC236}">
                <a16:creationId xmlns:a16="http://schemas.microsoft.com/office/drawing/2014/main" id="{A0618F2F-7361-CACF-504C-92C9021037CA}"/>
              </a:ext>
            </a:extLst>
          </p:cNvPr>
          <p:cNvSpPr txBox="1"/>
          <p:nvPr/>
        </p:nvSpPr>
        <p:spPr>
          <a:xfrm>
            <a:off x="457200" y="1182231"/>
            <a:ext cx="8229600" cy="1384995"/>
          </a:xfrm>
          <a:prstGeom prst="rect">
            <a:avLst/>
          </a:prstGeom>
          <a:noFill/>
        </p:spPr>
        <p:txBody>
          <a:bodyPr wrap="square">
            <a:spAutoFit/>
          </a:bodyPr>
          <a:lstStyle/>
          <a:p>
            <a:r>
              <a:rPr lang="en-US" sz="2800" dirty="0"/>
              <a:t>Enter </a:t>
            </a:r>
            <a:r>
              <a:rPr lang="en-US" sz="2800" b="1" dirty="0" err="1"/>
              <a:t>invNorm</a:t>
            </a:r>
            <a:r>
              <a:rPr lang="en-US" sz="2800" b="1" dirty="0"/>
              <a:t>(0.7500, 20, 1.2)</a:t>
            </a:r>
            <a:r>
              <a:rPr lang="en-US" sz="2800" dirty="0"/>
              <a:t>, as shown </a:t>
            </a:r>
            <a:r>
              <a:rPr lang="en-US" sz="2800"/>
              <a:t>in the </a:t>
            </a:r>
            <a:r>
              <a:rPr lang="en-US" sz="2800">
                <a:solidFill>
                  <a:srgbClr val="366092"/>
                </a:solidFill>
              </a:rPr>
              <a:t>following</a:t>
            </a:r>
            <a:r>
              <a:rPr lang="en-US" sz="2800"/>
              <a:t> </a:t>
            </a:r>
            <a:r>
              <a:rPr lang="en-US" sz="2800" dirty="0"/>
              <a:t>screenshot. This gives a value of 20.8 rounded to one decimal place.</a:t>
            </a:r>
          </a:p>
        </p:txBody>
      </p:sp>
      <p:pic>
        <p:nvPicPr>
          <p:cNvPr id="5" name="Content Placeholder 4" descr="screenshot shows invNorm open parentheses 0 point 7500  comma 20 comma 1 point 2 close parentheses equals 20.8093877">
            <a:extLst>
              <a:ext uri="{FF2B5EF4-FFF2-40B4-BE49-F238E27FC236}">
                <a16:creationId xmlns:a16="http://schemas.microsoft.com/office/drawing/2014/main" id="{0C9D4C8B-3A7F-4483-B11F-FDB587E9AE41}"/>
              </a:ext>
            </a:extLst>
          </p:cNvPr>
          <p:cNvPicPr>
            <a:picLocks noGrp="1" noChangeAspect="1"/>
          </p:cNvPicPr>
          <p:nvPr>
            <p:ph sz="quarter" idx="11"/>
          </p:nvPr>
        </p:nvPicPr>
        <p:blipFill>
          <a:blip r:embed="rId2">
            <a:extLst>
              <a:ext uri="{28A0092B-C50C-407E-A947-70E740481C1C}">
                <a14:useLocalDpi xmlns:a14="http://schemas.microsoft.com/office/drawing/2010/main" val="0"/>
              </a:ext>
            </a:extLst>
          </a:blip>
          <a:stretch>
            <a:fillRect/>
          </a:stretch>
        </p:blipFill>
        <p:spPr>
          <a:xfrm>
            <a:off x="2286189" y="2819652"/>
            <a:ext cx="4571622" cy="3047748"/>
          </a:xfrm>
        </p:spPr>
      </p:pic>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400" dirty="0"/>
              <a:t>Example 6.4.7: Finding the Value of a Normally Distributed Random Variable That Represents a Given Quartile</a:t>
            </a:r>
            <a:r>
              <a:rPr lang="en-US" sz="2400" baseline="-25000" dirty="0"/>
              <a:t>9</a:t>
            </a:r>
            <a:endParaRPr sz="2400" dirty="0"/>
          </a:p>
        </p:txBody>
      </p:sp>
      <p:sp>
        <p:nvSpPr>
          <p:cNvPr id="3" name="Text Placeholder 2"/>
          <p:cNvSpPr>
            <a:spLocks noGrp="1"/>
          </p:cNvSpPr>
          <p:nvPr>
            <p:ph type="body" sz="quarter" idx="10"/>
          </p:nvPr>
        </p:nvSpPr>
        <p:spPr/>
        <p:txBody>
          <a:bodyPr>
            <a:normAutofit/>
          </a:bodyPr>
          <a:lstStyle/>
          <a:p>
            <a:pPr>
              <a:defRPr sz="2800"/>
            </a:pPr>
            <a:r>
              <a:rPr sz="2800" dirty="0"/>
              <a:t>Therefore the minimum length a baby can be and still be in the top </a:t>
            </a:r>
            <a:r>
              <a:rPr lang="en-US" sz="2800" dirty="0"/>
              <a:t>25%</a:t>
            </a:r>
            <a:r>
              <a:rPr sz="2800" dirty="0"/>
              <a:t> of lengths of full-term newborn babies is approximately 20.8 inches.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6.4.1: Finding the </a:t>
            </a:r>
            <a:r>
              <a:rPr i="1" dirty="0"/>
              <a:t>z</a:t>
            </a:r>
            <a:r>
              <a:rPr dirty="0"/>
              <a:t>-value with a Given Area to Its Left</a:t>
            </a:r>
            <a:r>
              <a:rPr lang="en-US" baseline="-25000" dirty="0"/>
              <a:t>4</a:t>
            </a:r>
            <a:endParaRPr dirty="0"/>
          </a:p>
        </p:txBody>
      </p:sp>
      <p:sp>
        <p:nvSpPr>
          <p:cNvPr id="3" name="Text Placeholder 2"/>
          <p:cNvSpPr>
            <a:spLocks noGrp="1"/>
          </p:cNvSpPr>
          <p:nvPr>
            <p:ph type="body" sz="quarter" idx="10"/>
          </p:nvPr>
        </p:nvSpPr>
        <p:spPr/>
        <p:txBody>
          <a:bodyPr>
            <a:normAutofit/>
          </a:bodyPr>
          <a:lstStyle/>
          <a:p>
            <a:pPr>
              <a:defRPr b="1"/>
            </a:pPr>
            <a:r>
              <a:rPr sz="2800" dirty="0"/>
              <a:t>Tables:</a:t>
            </a:r>
          </a:p>
          <a:p>
            <a:pPr>
              <a:defRPr sz="2800"/>
            </a:pPr>
            <a:r>
              <a:rPr sz="2800" dirty="0"/>
              <a:t>Scan through the </a:t>
            </a:r>
            <a:r>
              <a:rPr sz="2800" b="1" dirty="0"/>
              <a:t>interior</a:t>
            </a:r>
            <a:r>
              <a:rPr sz="2800" dirty="0"/>
              <a:t> of the standard normal table for area</a:t>
            </a:r>
            <a:r>
              <a:rPr lang="en-US" sz="2800" dirty="0"/>
              <a:t> </a:t>
            </a:r>
            <a:r>
              <a:rPr lang="en-US" sz="2800" dirty="0">
                <a:latin typeface="Calibri" panose="020F0502020204030204" pitchFamily="34" charset="0"/>
                <a:ea typeface="Calibri" panose="020F0502020204030204" pitchFamily="34" charset="0"/>
                <a:cs typeface="Calibri" panose="020F0502020204030204" pitchFamily="34" charset="0"/>
              </a:rPr>
              <a:t>−</a:t>
            </a:r>
            <a:r>
              <a:rPr lang="en-US" sz="2800" dirty="0"/>
              <a:t>∞</a:t>
            </a:r>
            <a:r>
              <a:rPr sz="2800" dirty="0"/>
              <a:t> to </a:t>
            </a:r>
            <a:r>
              <a:rPr lang="en-US" sz="2800" i="1" dirty="0"/>
              <a:t>z</a:t>
            </a:r>
            <a:r>
              <a:rPr sz="2800" dirty="0"/>
              <a:t> for an area of 0.7357. Look to the left and up to find the corresponding </a:t>
            </a:r>
            <a:r>
              <a:rPr lang="en-US" sz="2800" i="1" dirty="0"/>
              <a:t>z</a:t>
            </a:r>
            <a:r>
              <a:rPr sz="2800" dirty="0"/>
              <a:t>-value. Looking at the row and column titles, you will see that </a:t>
            </a:r>
            <a:r>
              <a:rPr lang="en-US" sz="2800" i="1" dirty="0"/>
              <a:t>z</a:t>
            </a:r>
            <a:r>
              <a:rPr lang="en-US" sz="2800" dirty="0"/>
              <a:t> = 0.63.</a:t>
            </a:r>
            <a:endParaRPr sz="2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6.4.1: Finding the z-value with a Given Area to Its Left</a:t>
            </a:r>
            <a:r>
              <a:rPr lang="en-US" baseline="-25000" dirty="0"/>
              <a:t>5</a:t>
            </a:r>
            <a:endParaRPr dirty="0"/>
          </a:p>
        </p:txBody>
      </p:sp>
      <mc:AlternateContent xmlns:mc="http://schemas.openxmlformats.org/markup-compatibility/2006" xmlns:a14="http://schemas.microsoft.com/office/drawing/2010/main">
        <mc:Choice Requires="a14">
          <p:graphicFrame>
            <p:nvGraphicFramePr>
              <p:cNvPr id="3" name="Table Placeholder 2" descr="This table shows cumulative probabilities for z scores in a standard normal distribution. It contains 9 rows and 6 columns with headers. The rows represent z scores ranging from 0.0 to 0.7 in increments of 0.1, listed in the leftmost column. The columns represent the hundredths place of the z scores, ranging from 0.00 to 0.04 in increments of 0.01, listed in the topmost row.&#10;Each cell contains the cumulative probability for the corresponding z score. &#10;For z equals 0.0, probabilities are 0.5000, 0.5040, 0.5080, 0.5120, 0.5160.&#10;For z equals 0.1, probabilities are 0.5398, 0.5438, 0.5478, 0.5517, 0.5557.&#10;For z equals 0.2, probabilities are 0.5793, 0.5832, 0.5871, 0.5910, 0.5948.&#10;For z equals 0.3, probabilities are 0.6179, 0.6217, 0.6255, 0.6293, 0.6331,&#10;For z equals 0.4, probabilities are 0.6554, 0.6591, 0.6628, 0.6664, 0.6700.&#10;For z equals 0.5, probabilities are 0.6915, 0.6950, 0.6985, 0.7019, 0.7054.&#10;For z equals 0.6, probabilities are 0.7257, 0.7291, 0.7324, 0.7357 is highlighted, 0.7389,&#10;For z equals 0.7, probabilities are 0.7580, 0.7611, 0.7642, 0.7673, 0.7704.&#10;The highlighted cell shows a probability of 0.7357 for z equals 0.63 which is eighth row z equals 0.6 plus fifth column 0.03.&#10;The table summarizes probabilities for positive z scores."/>
              <p:cNvGraphicFramePr>
                <a:graphicFrameLocks noGrp="1"/>
              </p:cNvGraphicFramePr>
              <p:nvPr>
                <p:ph type="tbl" sz="quarter" idx="10"/>
                <p:extLst>
                  <p:ext uri="{D42A27DB-BD31-4B8C-83A1-F6EECF244321}">
                    <p14:modId xmlns:p14="http://schemas.microsoft.com/office/powerpoint/2010/main" val="3083480637"/>
                  </p:ext>
                </p:extLst>
              </p:nvPr>
            </p:nvGraphicFramePr>
            <p:xfrm>
              <a:off x="438324" y="1600200"/>
              <a:ext cx="8229600" cy="3581397"/>
            </p:xfrm>
            <a:graphic>
              <a:graphicData uri="http://schemas.openxmlformats.org/drawingml/2006/table">
                <a:tbl>
                  <a:tblPr firstRow="1" bandRow="1">
                    <a:tableStyleId>{5940675A-B579-460E-94D1-54222C63F5DA}</a:tableStyleId>
                  </a:tblPr>
                  <a:tblGrid>
                    <a:gridCol w="1371600">
                      <a:extLst>
                        <a:ext uri="{9D8B030D-6E8A-4147-A177-3AD203B41FA5}">
                          <a16:colId xmlns:a16="http://schemas.microsoft.com/office/drawing/2014/main" val="20000"/>
                        </a:ext>
                      </a:extLst>
                    </a:gridCol>
                    <a:gridCol w="1371600">
                      <a:extLst>
                        <a:ext uri="{9D8B030D-6E8A-4147-A177-3AD203B41FA5}">
                          <a16:colId xmlns:a16="http://schemas.microsoft.com/office/drawing/2014/main" val="20001"/>
                        </a:ext>
                      </a:extLst>
                    </a:gridCol>
                    <a:gridCol w="1371600">
                      <a:extLst>
                        <a:ext uri="{9D8B030D-6E8A-4147-A177-3AD203B41FA5}">
                          <a16:colId xmlns:a16="http://schemas.microsoft.com/office/drawing/2014/main" val="20002"/>
                        </a:ext>
                      </a:extLst>
                    </a:gridCol>
                    <a:gridCol w="1371600">
                      <a:extLst>
                        <a:ext uri="{9D8B030D-6E8A-4147-A177-3AD203B41FA5}">
                          <a16:colId xmlns:a16="http://schemas.microsoft.com/office/drawing/2014/main" val="20003"/>
                        </a:ext>
                      </a:extLst>
                    </a:gridCol>
                    <a:gridCol w="1371600">
                      <a:extLst>
                        <a:ext uri="{9D8B030D-6E8A-4147-A177-3AD203B41FA5}">
                          <a16:colId xmlns:a16="http://schemas.microsoft.com/office/drawing/2014/main" val="20004"/>
                        </a:ext>
                      </a:extLst>
                    </a:gridCol>
                    <a:gridCol w="1371600">
                      <a:extLst>
                        <a:ext uri="{9D8B030D-6E8A-4147-A177-3AD203B41FA5}">
                          <a16:colId xmlns:a16="http://schemas.microsoft.com/office/drawing/2014/main" val="20005"/>
                        </a:ext>
                      </a:extLst>
                    </a:gridCol>
                  </a:tblGrid>
                  <a:tr h="397933">
                    <a:tc>
                      <a:txBody>
                        <a:bodyPr/>
                        <a:lstStyle/>
                        <a:p>
                          <a:pPr algn="ctr">
                            <a:defRPr sz="1400" b="1">
                              <a:solidFill>
                                <a:schemeClr val="tx1"/>
                              </a:solidFill>
                            </a:defRPr>
                          </a:pPr>
                          <a14:m>
                            <m:oMathPara xmlns:m="http://schemas.openxmlformats.org/officeDocument/2006/math">
                              <m:oMathParaPr>
                                <m:jc m:val="centerGroup"/>
                              </m:oMathParaPr>
                              <m:oMath xmlns:m="http://schemas.openxmlformats.org/officeDocument/2006/math">
                                <m:r>
                                  <a:rPr sz="1400">
                                    <a:latin typeface="Cambria Math" panose="02040503050406030204" pitchFamily="18" charset="0"/>
                                  </a:rPr>
                                  <m:t>𝑧</m:t>
                                </m:r>
                              </m:oMath>
                            </m:oMathPara>
                          </a14:m>
                          <a:endParaRPr dirty="0"/>
                        </a:p>
                      </a:txBody>
                      <a:tcPr/>
                    </a:tc>
                    <a:tc>
                      <a:txBody>
                        <a:bodyPr/>
                        <a:lstStyle/>
                        <a:p>
                          <a:pPr algn="ctr">
                            <a:defRPr b="1">
                              <a:solidFill>
                                <a:schemeClr val="tx1"/>
                              </a:solidFill>
                            </a:defRPr>
                          </a:pPr>
                          <a:r>
                            <a:rPr sz="1400"/>
                            <a:t>0.00</a:t>
                          </a:r>
                          <a:endParaRPr sz="1400">
                            <a:latin typeface="Cambria Math"/>
                          </a:endParaRPr>
                        </a:p>
                      </a:txBody>
                      <a:tcPr/>
                    </a:tc>
                    <a:tc>
                      <a:txBody>
                        <a:bodyPr/>
                        <a:lstStyle/>
                        <a:p>
                          <a:pPr algn="ctr">
                            <a:defRPr b="1">
                              <a:solidFill>
                                <a:schemeClr val="tx1"/>
                              </a:solidFill>
                            </a:defRPr>
                          </a:pPr>
                          <a:r>
                            <a:rPr sz="1400"/>
                            <a:t>0.01</a:t>
                          </a:r>
                          <a:endParaRPr sz="1400">
                            <a:latin typeface="Cambria Math"/>
                          </a:endParaRPr>
                        </a:p>
                      </a:txBody>
                      <a:tcPr/>
                    </a:tc>
                    <a:tc>
                      <a:txBody>
                        <a:bodyPr/>
                        <a:lstStyle/>
                        <a:p>
                          <a:pPr algn="ctr">
                            <a:defRPr b="1">
                              <a:solidFill>
                                <a:schemeClr val="tx1"/>
                              </a:solidFill>
                            </a:defRPr>
                          </a:pPr>
                          <a:r>
                            <a:rPr sz="1400"/>
                            <a:t>0.02</a:t>
                          </a:r>
                          <a:endParaRPr sz="1400">
                            <a:latin typeface="Cambria Math"/>
                          </a:endParaRPr>
                        </a:p>
                      </a:txBody>
                      <a:tcPr/>
                    </a:tc>
                    <a:tc>
                      <a:txBody>
                        <a:bodyPr/>
                        <a:lstStyle/>
                        <a:p>
                          <a:pPr algn="ctr">
                            <a:defRPr b="1">
                              <a:solidFill>
                                <a:schemeClr val="tx1"/>
                              </a:solidFill>
                            </a:defRPr>
                          </a:pPr>
                          <a:r>
                            <a:rPr sz="1400"/>
                            <a:t>0.03</a:t>
                          </a:r>
                          <a:endParaRPr sz="1400">
                            <a:latin typeface="Cambria Math"/>
                          </a:endParaRPr>
                        </a:p>
                      </a:txBody>
                      <a:tcPr/>
                    </a:tc>
                    <a:tc>
                      <a:txBody>
                        <a:bodyPr/>
                        <a:lstStyle/>
                        <a:p>
                          <a:pPr algn="ctr">
                            <a:defRPr b="1">
                              <a:solidFill>
                                <a:schemeClr val="tx1"/>
                              </a:solidFill>
                            </a:defRPr>
                          </a:pPr>
                          <a:r>
                            <a:rPr sz="1400"/>
                            <a:t>0.04</a:t>
                          </a:r>
                          <a:endParaRPr sz="1400">
                            <a:latin typeface="Cambria Math"/>
                          </a:endParaRPr>
                        </a:p>
                      </a:txBody>
                      <a:tcPr/>
                    </a:tc>
                    <a:extLst>
                      <a:ext uri="{0D108BD9-81ED-4DB2-BD59-A6C34878D82A}">
                        <a16:rowId xmlns:a16="http://schemas.microsoft.com/office/drawing/2014/main" val="10000"/>
                      </a:ext>
                    </a:extLst>
                  </a:tr>
                  <a:tr h="397933">
                    <a:tc>
                      <a:txBody>
                        <a:bodyPr/>
                        <a:lstStyle/>
                        <a:p>
                          <a:pPr algn="ctr">
                            <a:defRPr b="1">
                              <a:solidFill>
                                <a:schemeClr val="tx1"/>
                              </a:solidFill>
                            </a:defRPr>
                          </a:pPr>
                          <a:r>
                            <a:rPr sz="1400"/>
                            <a:t>0.0</a:t>
                          </a:r>
                          <a:endParaRPr sz="1400">
                            <a:latin typeface="Cambria Math"/>
                          </a:endParaRPr>
                        </a:p>
                      </a:txBody>
                      <a:tcPr/>
                    </a:tc>
                    <a:tc>
                      <a:txBody>
                        <a:bodyPr/>
                        <a:lstStyle/>
                        <a:p>
                          <a:pPr algn="ctr">
                            <a:defRPr>
                              <a:solidFill>
                                <a:schemeClr val="tx1"/>
                              </a:solidFill>
                            </a:defRPr>
                          </a:pPr>
                          <a:r>
                            <a:rPr sz="1400"/>
                            <a:t>0.5000</a:t>
                          </a:r>
                          <a:endParaRPr sz="1400">
                            <a:latin typeface="Cambria Math"/>
                          </a:endParaRPr>
                        </a:p>
                      </a:txBody>
                      <a:tcPr/>
                    </a:tc>
                    <a:tc>
                      <a:txBody>
                        <a:bodyPr/>
                        <a:lstStyle/>
                        <a:p>
                          <a:pPr algn="ctr">
                            <a:defRPr>
                              <a:solidFill>
                                <a:schemeClr val="tx1"/>
                              </a:solidFill>
                            </a:defRPr>
                          </a:pPr>
                          <a:r>
                            <a:rPr sz="1400"/>
                            <a:t>0.5040</a:t>
                          </a:r>
                          <a:endParaRPr sz="1400">
                            <a:latin typeface="Cambria Math"/>
                          </a:endParaRPr>
                        </a:p>
                      </a:txBody>
                      <a:tcPr/>
                    </a:tc>
                    <a:tc>
                      <a:txBody>
                        <a:bodyPr/>
                        <a:lstStyle/>
                        <a:p>
                          <a:pPr algn="ctr">
                            <a:defRPr>
                              <a:solidFill>
                                <a:schemeClr val="tx1"/>
                              </a:solidFill>
                            </a:defRPr>
                          </a:pPr>
                          <a:r>
                            <a:rPr sz="1400"/>
                            <a:t>0.5080</a:t>
                          </a:r>
                          <a:endParaRPr sz="1400">
                            <a:latin typeface="Cambria Math"/>
                          </a:endParaRPr>
                        </a:p>
                      </a:txBody>
                      <a:tcPr/>
                    </a:tc>
                    <a:tc>
                      <a:txBody>
                        <a:bodyPr/>
                        <a:lstStyle/>
                        <a:p>
                          <a:pPr algn="ctr">
                            <a:defRPr>
                              <a:solidFill>
                                <a:schemeClr val="tx1"/>
                              </a:solidFill>
                            </a:defRPr>
                          </a:pPr>
                          <a:r>
                            <a:rPr sz="1400"/>
                            <a:t>0.5120</a:t>
                          </a:r>
                          <a:endParaRPr sz="1400">
                            <a:latin typeface="Cambria Math"/>
                          </a:endParaRPr>
                        </a:p>
                      </a:txBody>
                      <a:tcPr/>
                    </a:tc>
                    <a:tc>
                      <a:txBody>
                        <a:bodyPr/>
                        <a:lstStyle/>
                        <a:p>
                          <a:pPr algn="ctr">
                            <a:defRPr>
                              <a:solidFill>
                                <a:schemeClr val="tx1"/>
                              </a:solidFill>
                            </a:defRPr>
                          </a:pPr>
                          <a:r>
                            <a:rPr sz="1400"/>
                            <a:t>0.5160</a:t>
                          </a:r>
                          <a:endParaRPr sz="1400">
                            <a:latin typeface="Cambria Math"/>
                          </a:endParaRPr>
                        </a:p>
                      </a:txBody>
                      <a:tcPr/>
                    </a:tc>
                    <a:extLst>
                      <a:ext uri="{0D108BD9-81ED-4DB2-BD59-A6C34878D82A}">
                        <a16:rowId xmlns:a16="http://schemas.microsoft.com/office/drawing/2014/main" val="10001"/>
                      </a:ext>
                    </a:extLst>
                  </a:tr>
                  <a:tr h="397933">
                    <a:tc>
                      <a:txBody>
                        <a:bodyPr/>
                        <a:lstStyle/>
                        <a:p>
                          <a:pPr algn="ctr">
                            <a:defRPr b="1">
                              <a:solidFill>
                                <a:schemeClr val="tx1"/>
                              </a:solidFill>
                            </a:defRPr>
                          </a:pPr>
                          <a:r>
                            <a:rPr sz="1400"/>
                            <a:t>0.1</a:t>
                          </a:r>
                          <a:endParaRPr sz="1400">
                            <a:latin typeface="Cambria Math"/>
                          </a:endParaRPr>
                        </a:p>
                      </a:txBody>
                      <a:tcPr/>
                    </a:tc>
                    <a:tc>
                      <a:txBody>
                        <a:bodyPr/>
                        <a:lstStyle/>
                        <a:p>
                          <a:pPr algn="ctr">
                            <a:defRPr>
                              <a:solidFill>
                                <a:schemeClr val="tx1"/>
                              </a:solidFill>
                            </a:defRPr>
                          </a:pPr>
                          <a:r>
                            <a:rPr sz="1400"/>
                            <a:t>0.5398</a:t>
                          </a:r>
                          <a:endParaRPr sz="1400">
                            <a:latin typeface="Cambria Math"/>
                          </a:endParaRPr>
                        </a:p>
                      </a:txBody>
                      <a:tcPr/>
                    </a:tc>
                    <a:tc>
                      <a:txBody>
                        <a:bodyPr/>
                        <a:lstStyle/>
                        <a:p>
                          <a:pPr algn="ctr">
                            <a:defRPr>
                              <a:solidFill>
                                <a:schemeClr val="tx1"/>
                              </a:solidFill>
                            </a:defRPr>
                          </a:pPr>
                          <a:r>
                            <a:rPr sz="1400" dirty="0"/>
                            <a:t>0.5438</a:t>
                          </a:r>
                          <a:endParaRPr sz="1400" dirty="0">
                            <a:latin typeface="Cambria Math"/>
                          </a:endParaRPr>
                        </a:p>
                      </a:txBody>
                      <a:tcPr/>
                    </a:tc>
                    <a:tc>
                      <a:txBody>
                        <a:bodyPr/>
                        <a:lstStyle/>
                        <a:p>
                          <a:pPr algn="ctr">
                            <a:defRPr>
                              <a:solidFill>
                                <a:schemeClr val="tx1"/>
                              </a:solidFill>
                            </a:defRPr>
                          </a:pPr>
                          <a:r>
                            <a:rPr sz="1400"/>
                            <a:t>0.5478</a:t>
                          </a:r>
                          <a:endParaRPr sz="1400">
                            <a:latin typeface="Cambria Math"/>
                          </a:endParaRPr>
                        </a:p>
                      </a:txBody>
                      <a:tcPr/>
                    </a:tc>
                    <a:tc>
                      <a:txBody>
                        <a:bodyPr/>
                        <a:lstStyle/>
                        <a:p>
                          <a:pPr algn="ctr">
                            <a:defRPr>
                              <a:solidFill>
                                <a:schemeClr val="tx1"/>
                              </a:solidFill>
                            </a:defRPr>
                          </a:pPr>
                          <a:r>
                            <a:rPr sz="1400"/>
                            <a:t>0.5517</a:t>
                          </a:r>
                          <a:endParaRPr sz="1400">
                            <a:latin typeface="Cambria Math"/>
                          </a:endParaRPr>
                        </a:p>
                      </a:txBody>
                      <a:tcPr/>
                    </a:tc>
                    <a:tc>
                      <a:txBody>
                        <a:bodyPr/>
                        <a:lstStyle/>
                        <a:p>
                          <a:pPr algn="ctr">
                            <a:defRPr>
                              <a:solidFill>
                                <a:schemeClr val="tx1"/>
                              </a:solidFill>
                            </a:defRPr>
                          </a:pPr>
                          <a:r>
                            <a:rPr sz="1400"/>
                            <a:t>0.5557</a:t>
                          </a:r>
                          <a:endParaRPr sz="1400">
                            <a:latin typeface="Cambria Math"/>
                          </a:endParaRPr>
                        </a:p>
                      </a:txBody>
                      <a:tcPr/>
                    </a:tc>
                    <a:extLst>
                      <a:ext uri="{0D108BD9-81ED-4DB2-BD59-A6C34878D82A}">
                        <a16:rowId xmlns:a16="http://schemas.microsoft.com/office/drawing/2014/main" val="10002"/>
                      </a:ext>
                    </a:extLst>
                  </a:tr>
                  <a:tr h="397933">
                    <a:tc>
                      <a:txBody>
                        <a:bodyPr/>
                        <a:lstStyle/>
                        <a:p>
                          <a:pPr algn="ctr">
                            <a:defRPr b="1">
                              <a:solidFill>
                                <a:schemeClr val="tx1"/>
                              </a:solidFill>
                            </a:defRPr>
                          </a:pPr>
                          <a:r>
                            <a:rPr sz="1400"/>
                            <a:t>0.2</a:t>
                          </a:r>
                          <a:endParaRPr sz="1400">
                            <a:latin typeface="Cambria Math"/>
                          </a:endParaRPr>
                        </a:p>
                      </a:txBody>
                      <a:tcPr/>
                    </a:tc>
                    <a:tc>
                      <a:txBody>
                        <a:bodyPr/>
                        <a:lstStyle/>
                        <a:p>
                          <a:pPr algn="ctr">
                            <a:defRPr>
                              <a:solidFill>
                                <a:schemeClr val="tx1"/>
                              </a:solidFill>
                            </a:defRPr>
                          </a:pPr>
                          <a:r>
                            <a:rPr sz="1400"/>
                            <a:t>0.5793</a:t>
                          </a:r>
                          <a:endParaRPr sz="1400">
                            <a:latin typeface="Cambria Math"/>
                          </a:endParaRPr>
                        </a:p>
                      </a:txBody>
                      <a:tcPr/>
                    </a:tc>
                    <a:tc>
                      <a:txBody>
                        <a:bodyPr/>
                        <a:lstStyle/>
                        <a:p>
                          <a:pPr algn="ctr">
                            <a:defRPr>
                              <a:solidFill>
                                <a:schemeClr val="tx1"/>
                              </a:solidFill>
                            </a:defRPr>
                          </a:pPr>
                          <a:r>
                            <a:rPr sz="1400" dirty="0"/>
                            <a:t>0.5832</a:t>
                          </a:r>
                          <a:endParaRPr sz="1400" dirty="0">
                            <a:latin typeface="Cambria Math"/>
                          </a:endParaRPr>
                        </a:p>
                      </a:txBody>
                      <a:tcPr/>
                    </a:tc>
                    <a:tc>
                      <a:txBody>
                        <a:bodyPr/>
                        <a:lstStyle/>
                        <a:p>
                          <a:pPr algn="ctr">
                            <a:defRPr>
                              <a:solidFill>
                                <a:schemeClr val="tx1"/>
                              </a:solidFill>
                            </a:defRPr>
                          </a:pPr>
                          <a:r>
                            <a:rPr sz="1400"/>
                            <a:t>0.5871</a:t>
                          </a:r>
                          <a:endParaRPr sz="1400">
                            <a:latin typeface="Cambria Math"/>
                          </a:endParaRPr>
                        </a:p>
                      </a:txBody>
                      <a:tcPr/>
                    </a:tc>
                    <a:tc>
                      <a:txBody>
                        <a:bodyPr/>
                        <a:lstStyle/>
                        <a:p>
                          <a:pPr algn="ctr">
                            <a:defRPr>
                              <a:solidFill>
                                <a:schemeClr val="tx1"/>
                              </a:solidFill>
                            </a:defRPr>
                          </a:pPr>
                          <a:r>
                            <a:rPr sz="1400"/>
                            <a:t>0.5910</a:t>
                          </a:r>
                          <a:endParaRPr sz="1400">
                            <a:latin typeface="Cambria Math"/>
                          </a:endParaRPr>
                        </a:p>
                      </a:txBody>
                      <a:tcPr/>
                    </a:tc>
                    <a:tc>
                      <a:txBody>
                        <a:bodyPr/>
                        <a:lstStyle/>
                        <a:p>
                          <a:pPr algn="ctr">
                            <a:defRPr>
                              <a:solidFill>
                                <a:schemeClr val="tx1"/>
                              </a:solidFill>
                            </a:defRPr>
                          </a:pPr>
                          <a:r>
                            <a:rPr sz="1400"/>
                            <a:t>0.5948</a:t>
                          </a:r>
                          <a:endParaRPr sz="1400">
                            <a:latin typeface="Cambria Math"/>
                          </a:endParaRPr>
                        </a:p>
                      </a:txBody>
                      <a:tcPr/>
                    </a:tc>
                    <a:extLst>
                      <a:ext uri="{0D108BD9-81ED-4DB2-BD59-A6C34878D82A}">
                        <a16:rowId xmlns:a16="http://schemas.microsoft.com/office/drawing/2014/main" val="10003"/>
                      </a:ext>
                    </a:extLst>
                  </a:tr>
                  <a:tr h="397933">
                    <a:tc>
                      <a:txBody>
                        <a:bodyPr/>
                        <a:lstStyle/>
                        <a:p>
                          <a:pPr algn="ctr">
                            <a:defRPr b="1">
                              <a:solidFill>
                                <a:schemeClr val="tx1"/>
                              </a:solidFill>
                            </a:defRPr>
                          </a:pPr>
                          <a:r>
                            <a:rPr sz="1400"/>
                            <a:t>0.3</a:t>
                          </a:r>
                          <a:endParaRPr sz="1400">
                            <a:latin typeface="Cambria Math"/>
                          </a:endParaRPr>
                        </a:p>
                      </a:txBody>
                      <a:tcPr/>
                    </a:tc>
                    <a:tc>
                      <a:txBody>
                        <a:bodyPr/>
                        <a:lstStyle/>
                        <a:p>
                          <a:pPr algn="ctr">
                            <a:defRPr>
                              <a:solidFill>
                                <a:schemeClr val="tx1"/>
                              </a:solidFill>
                            </a:defRPr>
                          </a:pPr>
                          <a:r>
                            <a:rPr sz="1400"/>
                            <a:t>0.6179</a:t>
                          </a:r>
                          <a:endParaRPr sz="1400">
                            <a:latin typeface="Cambria Math"/>
                          </a:endParaRPr>
                        </a:p>
                      </a:txBody>
                      <a:tcPr/>
                    </a:tc>
                    <a:tc>
                      <a:txBody>
                        <a:bodyPr/>
                        <a:lstStyle/>
                        <a:p>
                          <a:pPr algn="ctr">
                            <a:defRPr>
                              <a:solidFill>
                                <a:schemeClr val="tx1"/>
                              </a:solidFill>
                            </a:defRPr>
                          </a:pPr>
                          <a:r>
                            <a:rPr sz="1400" dirty="0"/>
                            <a:t>0.6217</a:t>
                          </a:r>
                          <a:endParaRPr sz="1400" dirty="0">
                            <a:latin typeface="Cambria Math"/>
                          </a:endParaRPr>
                        </a:p>
                      </a:txBody>
                      <a:tcPr/>
                    </a:tc>
                    <a:tc>
                      <a:txBody>
                        <a:bodyPr/>
                        <a:lstStyle/>
                        <a:p>
                          <a:pPr algn="ctr">
                            <a:defRPr>
                              <a:solidFill>
                                <a:schemeClr val="tx1"/>
                              </a:solidFill>
                            </a:defRPr>
                          </a:pPr>
                          <a:r>
                            <a:rPr sz="1400" dirty="0"/>
                            <a:t>0.6255</a:t>
                          </a:r>
                          <a:endParaRPr sz="1400" dirty="0">
                            <a:latin typeface="Cambria Math"/>
                          </a:endParaRPr>
                        </a:p>
                      </a:txBody>
                      <a:tcPr/>
                    </a:tc>
                    <a:tc>
                      <a:txBody>
                        <a:bodyPr/>
                        <a:lstStyle/>
                        <a:p>
                          <a:pPr algn="ctr">
                            <a:defRPr>
                              <a:solidFill>
                                <a:schemeClr val="tx1"/>
                              </a:solidFill>
                            </a:defRPr>
                          </a:pPr>
                          <a:r>
                            <a:rPr sz="1400"/>
                            <a:t>0.6293</a:t>
                          </a:r>
                          <a:endParaRPr sz="1400">
                            <a:latin typeface="Cambria Math"/>
                          </a:endParaRPr>
                        </a:p>
                      </a:txBody>
                      <a:tcPr/>
                    </a:tc>
                    <a:tc>
                      <a:txBody>
                        <a:bodyPr/>
                        <a:lstStyle/>
                        <a:p>
                          <a:pPr algn="ctr">
                            <a:defRPr>
                              <a:solidFill>
                                <a:schemeClr val="tx1"/>
                              </a:solidFill>
                            </a:defRPr>
                          </a:pPr>
                          <a:r>
                            <a:rPr sz="1400"/>
                            <a:t>0.6331</a:t>
                          </a:r>
                          <a:endParaRPr sz="1400">
                            <a:latin typeface="Cambria Math"/>
                          </a:endParaRPr>
                        </a:p>
                      </a:txBody>
                      <a:tcPr/>
                    </a:tc>
                    <a:extLst>
                      <a:ext uri="{0D108BD9-81ED-4DB2-BD59-A6C34878D82A}">
                        <a16:rowId xmlns:a16="http://schemas.microsoft.com/office/drawing/2014/main" val="10004"/>
                      </a:ext>
                    </a:extLst>
                  </a:tr>
                  <a:tr h="397933">
                    <a:tc>
                      <a:txBody>
                        <a:bodyPr/>
                        <a:lstStyle/>
                        <a:p>
                          <a:pPr algn="ctr">
                            <a:defRPr b="1">
                              <a:solidFill>
                                <a:schemeClr val="tx1"/>
                              </a:solidFill>
                            </a:defRPr>
                          </a:pPr>
                          <a:r>
                            <a:rPr sz="1400"/>
                            <a:t>0.4</a:t>
                          </a:r>
                          <a:endParaRPr sz="1400">
                            <a:latin typeface="Cambria Math"/>
                          </a:endParaRPr>
                        </a:p>
                      </a:txBody>
                      <a:tcPr/>
                    </a:tc>
                    <a:tc>
                      <a:txBody>
                        <a:bodyPr/>
                        <a:lstStyle/>
                        <a:p>
                          <a:pPr algn="ctr">
                            <a:defRPr>
                              <a:solidFill>
                                <a:schemeClr val="tx1"/>
                              </a:solidFill>
                            </a:defRPr>
                          </a:pPr>
                          <a:r>
                            <a:rPr sz="1400"/>
                            <a:t>0.6554</a:t>
                          </a:r>
                          <a:endParaRPr sz="1400">
                            <a:latin typeface="Cambria Math"/>
                          </a:endParaRPr>
                        </a:p>
                      </a:txBody>
                      <a:tcPr/>
                    </a:tc>
                    <a:tc>
                      <a:txBody>
                        <a:bodyPr/>
                        <a:lstStyle/>
                        <a:p>
                          <a:pPr algn="ctr">
                            <a:defRPr>
                              <a:solidFill>
                                <a:schemeClr val="tx1"/>
                              </a:solidFill>
                            </a:defRPr>
                          </a:pPr>
                          <a:r>
                            <a:rPr sz="1400"/>
                            <a:t>0.6591</a:t>
                          </a:r>
                          <a:endParaRPr sz="1400">
                            <a:latin typeface="Cambria Math"/>
                          </a:endParaRPr>
                        </a:p>
                      </a:txBody>
                      <a:tcPr/>
                    </a:tc>
                    <a:tc>
                      <a:txBody>
                        <a:bodyPr/>
                        <a:lstStyle/>
                        <a:p>
                          <a:pPr algn="ctr">
                            <a:defRPr>
                              <a:solidFill>
                                <a:schemeClr val="tx1"/>
                              </a:solidFill>
                            </a:defRPr>
                          </a:pPr>
                          <a:r>
                            <a:rPr sz="1400"/>
                            <a:t>0.6628</a:t>
                          </a:r>
                          <a:endParaRPr sz="1400">
                            <a:latin typeface="Cambria Math"/>
                          </a:endParaRPr>
                        </a:p>
                      </a:txBody>
                      <a:tcPr/>
                    </a:tc>
                    <a:tc>
                      <a:txBody>
                        <a:bodyPr/>
                        <a:lstStyle/>
                        <a:p>
                          <a:pPr algn="ctr">
                            <a:defRPr>
                              <a:solidFill>
                                <a:schemeClr val="tx1"/>
                              </a:solidFill>
                            </a:defRPr>
                          </a:pPr>
                          <a:r>
                            <a:rPr sz="1400"/>
                            <a:t>0.6664</a:t>
                          </a:r>
                          <a:endParaRPr sz="1400">
                            <a:latin typeface="Cambria Math"/>
                          </a:endParaRPr>
                        </a:p>
                      </a:txBody>
                      <a:tcPr/>
                    </a:tc>
                    <a:tc>
                      <a:txBody>
                        <a:bodyPr/>
                        <a:lstStyle/>
                        <a:p>
                          <a:pPr algn="ctr">
                            <a:defRPr>
                              <a:solidFill>
                                <a:schemeClr val="tx1"/>
                              </a:solidFill>
                            </a:defRPr>
                          </a:pPr>
                          <a:r>
                            <a:rPr sz="1400" dirty="0"/>
                            <a:t>0.6700</a:t>
                          </a:r>
                          <a:endParaRPr sz="1400" dirty="0">
                            <a:latin typeface="Cambria Math"/>
                          </a:endParaRPr>
                        </a:p>
                      </a:txBody>
                      <a:tcPr/>
                    </a:tc>
                    <a:extLst>
                      <a:ext uri="{0D108BD9-81ED-4DB2-BD59-A6C34878D82A}">
                        <a16:rowId xmlns:a16="http://schemas.microsoft.com/office/drawing/2014/main" val="10005"/>
                      </a:ext>
                    </a:extLst>
                  </a:tr>
                  <a:tr h="397933">
                    <a:tc>
                      <a:txBody>
                        <a:bodyPr/>
                        <a:lstStyle/>
                        <a:p>
                          <a:pPr algn="ctr">
                            <a:defRPr b="1">
                              <a:solidFill>
                                <a:schemeClr val="tx1"/>
                              </a:solidFill>
                            </a:defRPr>
                          </a:pPr>
                          <a:r>
                            <a:rPr sz="1400"/>
                            <a:t>0.5</a:t>
                          </a:r>
                          <a:endParaRPr sz="1400">
                            <a:latin typeface="Cambria Math"/>
                          </a:endParaRPr>
                        </a:p>
                      </a:txBody>
                      <a:tcPr/>
                    </a:tc>
                    <a:tc>
                      <a:txBody>
                        <a:bodyPr/>
                        <a:lstStyle/>
                        <a:p>
                          <a:pPr algn="ctr">
                            <a:defRPr>
                              <a:solidFill>
                                <a:schemeClr val="tx1"/>
                              </a:solidFill>
                            </a:defRPr>
                          </a:pPr>
                          <a:r>
                            <a:rPr sz="1400"/>
                            <a:t>0.6915</a:t>
                          </a:r>
                          <a:endParaRPr sz="1400">
                            <a:latin typeface="Cambria Math"/>
                          </a:endParaRPr>
                        </a:p>
                      </a:txBody>
                      <a:tcPr/>
                    </a:tc>
                    <a:tc>
                      <a:txBody>
                        <a:bodyPr/>
                        <a:lstStyle/>
                        <a:p>
                          <a:pPr algn="ctr">
                            <a:defRPr>
                              <a:solidFill>
                                <a:schemeClr val="tx1"/>
                              </a:solidFill>
                            </a:defRPr>
                          </a:pPr>
                          <a:r>
                            <a:rPr sz="1400"/>
                            <a:t>0.6950</a:t>
                          </a:r>
                          <a:endParaRPr sz="1400">
                            <a:latin typeface="Cambria Math"/>
                          </a:endParaRPr>
                        </a:p>
                      </a:txBody>
                      <a:tcPr/>
                    </a:tc>
                    <a:tc>
                      <a:txBody>
                        <a:bodyPr/>
                        <a:lstStyle/>
                        <a:p>
                          <a:pPr algn="ctr">
                            <a:defRPr>
                              <a:solidFill>
                                <a:schemeClr val="tx1"/>
                              </a:solidFill>
                            </a:defRPr>
                          </a:pPr>
                          <a:r>
                            <a:rPr sz="1400"/>
                            <a:t>0.6985</a:t>
                          </a:r>
                          <a:endParaRPr sz="1400">
                            <a:latin typeface="Cambria Math"/>
                          </a:endParaRPr>
                        </a:p>
                      </a:txBody>
                      <a:tcPr/>
                    </a:tc>
                    <a:tc>
                      <a:txBody>
                        <a:bodyPr/>
                        <a:lstStyle/>
                        <a:p>
                          <a:pPr algn="ctr">
                            <a:defRPr>
                              <a:solidFill>
                                <a:schemeClr val="tx1"/>
                              </a:solidFill>
                            </a:defRPr>
                          </a:pPr>
                          <a:r>
                            <a:rPr sz="1400"/>
                            <a:t>0.7019</a:t>
                          </a:r>
                          <a:endParaRPr sz="1400">
                            <a:latin typeface="Cambria Math"/>
                          </a:endParaRPr>
                        </a:p>
                      </a:txBody>
                      <a:tcPr/>
                    </a:tc>
                    <a:tc>
                      <a:txBody>
                        <a:bodyPr/>
                        <a:lstStyle/>
                        <a:p>
                          <a:pPr algn="ctr">
                            <a:defRPr>
                              <a:solidFill>
                                <a:schemeClr val="tx1"/>
                              </a:solidFill>
                            </a:defRPr>
                          </a:pPr>
                          <a:r>
                            <a:rPr sz="1400"/>
                            <a:t>0.7054</a:t>
                          </a:r>
                          <a:endParaRPr sz="1400">
                            <a:latin typeface="Cambria Math"/>
                          </a:endParaRPr>
                        </a:p>
                      </a:txBody>
                      <a:tcPr/>
                    </a:tc>
                    <a:extLst>
                      <a:ext uri="{0D108BD9-81ED-4DB2-BD59-A6C34878D82A}">
                        <a16:rowId xmlns:a16="http://schemas.microsoft.com/office/drawing/2014/main" val="10006"/>
                      </a:ext>
                    </a:extLst>
                  </a:tr>
                  <a:tr h="397933">
                    <a:tc>
                      <a:txBody>
                        <a:bodyPr/>
                        <a:lstStyle/>
                        <a:p>
                          <a:pPr algn="ctr">
                            <a:defRPr b="1">
                              <a:solidFill>
                                <a:schemeClr val="tx1"/>
                              </a:solidFill>
                            </a:defRPr>
                          </a:pPr>
                          <a:r>
                            <a:rPr sz="1400"/>
                            <a:t>0.6</a:t>
                          </a:r>
                          <a:endParaRPr sz="1400">
                            <a:latin typeface="Cambria Math"/>
                          </a:endParaRPr>
                        </a:p>
                      </a:txBody>
                      <a:tcPr/>
                    </a:tc>
                    <a:tc>
                      <a:txBody>
                        <a:bodyPr/>
                        <a:lstStyle/>
                        <a:p>
                          <a:pPr algn="ctr">
                            <a:defRPr>
                              <a:solidFill>
                                <a:schemeClr val="tx1"/>
                              </a:solidFill>
                            </a:defRPr>
                          </a:pPr>
                          <a:r>
                            <a:rPr sz="1400"/>
                            <a:t>0.7257</a:t>
                          </a:r>
                          <a:endParaRPr sz="1400">
                            <a:latin typeface="Cambria Math"/>
                          </a:endParaRPr>
                        </a:p>
                      </a:txBody>
                      <a:tcPr/>
                    </a:tc>
                    <a:tc>
                      <a:txBody>
                        <a:bodyPr/>
                        <a:lstStyle/>
                        <a:p>
                          <a:pPr algn="ctr">
                            <a:defRPr>
                              <a:solidFill>
                                <a:schemeClr val="tx1"/>
                              </a:solidFill>
                            </a:defRPr>
                          </a:pPr>
                          <a:r>
                            <a:rPr sz="1400"/>
                            <a:t>0.7291</a:t>
                          </a:r>
                          <a:endParaRPr sz="1400">
                            <a:latin typeface="Cambria Math"/>
                          </a:endParaRPr>
                        </a:p>
                      </a:txBody>
                      <a:tcPr/>
                    </a:tc>
                    <a:tc>
                      <a:txBody>
                        <a:bodyPr/>
                        <a:lstStyle/>
                        <a:p>
                          <a:pPr algn="ctr">
                            <a:defRPr>
                              <a:solidFill>
                                <a:schemeClr val="tx1"/>
                              </a:solidFill>
                            </a:defRPr>
                          </a:pPr>
                          <a:r>
                            <a:rPr sz="1400"/>
                            <a:t>0.7324</a:t>
                          </a:r>
                          <a:endParaRPr sz="1400">
                            <a:latin typeface="Cambria Math"/>
                          </a:endParaRPr>
                        </a:p>
                      </a:txBody>
                      <a:tcPr/>
                    </a:tc>
                    <a:tc>
                      <a:txBody>
                        <a:bodyPr/>
                        <a:lstStyle/>
                        <a:p>
                          <a:pPr algn="ctr">
                            <a:defRPr sz="1400">
                              <a:solidFill>
                                <a:schemeClr val="tx1"/>
                              </a:solidFill>
                            </a:defRPr>
                          </a:pPr>
                          <a:r>
                            <a:rPr sz="1400">
                              <a:highlight>
                                <a:srgbClr val="FFFF00"/>
                              </a:highlight>
                            </a:rPr>
                            <a:t>0.7357</a:t>
                          </a:r>
                          <a:endParaRPr sz="1400">
                            <a:highlight>
                              <a:srgbClr val="FFFF00"/>
                            </a:highlight>
                            <a:latin typeface="Cambria Math"/>
                          </a:endParaRPr>
                        </a:p>
                      </a:txBody>
                      <a:tcPr/>
                    </a:tc>
                    <a:tc>
                      <a:txBody>
                        <a:bodyPr/>
                        <a:lstStyle/>
                        <a:p>
                          <a:pPr algn="ctr">
                            <a:defRPr>
                              <a:solidFill>
                                <a:schemeClr val="tx1"/>
                              </a:solidFill>
                            </a:defRPr>
                          </a:pPr>
                          <a:r>
                            <a:rPr sz="1400"/>
                            <a:t>0.7389</a:t>
                          </a:r>
                          <a:endParaRPr sz="1400">
                            <a:latin typeface="Cambria Math"/>
                          </a:endParaRPr>
                        </a:p>
                      </a:txBody>
                      <a:tcPr/>
                    </a:tc>
                    <a:extLst>
                      <a:ext uri="{0D108BD9-81ED-4DB2-BD59-A6C34878D82A}">
                        <a16:rowId xmlns:a16="http://schemas.microsoft.com/office/drawing/2014/main" val="10007"/>
                      </a:ext>
                    </a:extLst>
                  </a:tr>
                  <a:tr h="397933">
                    <a:tc>
                      <a:txBody>
                        <a:bodyPr/>
                        <a:lstStyle/>
                        <a:p>
                          <a:pPr algn="ctr">
                            <a:defRPr b="1">
                              <a:solidFill>
                                <a:schemeClr val="tx1"/>
                              </a:solidFill>
                            </a:defRPr>
                          </a:pPr>
                          <a:r>
                            <a:rPr sz="1400"/>
                            <a:t>0.7</a:t>
                          </a:r>
                          <a:endParaRPr sz="1400">
                            <a:latin typeface="Cambria Math"/>
                          </a:endParaRPr>
                        </a:p>
                      </a:txBody>
                      <a:tcPr/>
                    </a:tc>
                    <a:tc>
                      <a:txBody>
                        <a:bodyPr/>
                        <a:lstStyle/>
                        <a:p>
                          <a:pPr algn="ctr">
                            <a:defRPr>
                              <a:solidFill>
                                <a:schemeClr val="tx1"/>
                              </a:solidFill>
                            </a:defRPr>
                          </a:pPr>
                          <a:r>
                            <a:rPr sz="1400"/>
                            <a:t>0.7580</a:t>
                          </a:r>
                          <a:endParaRPr sz="1400">
                            <a:latin typeface="Cambria Math"/>
                          </a:endParaRPr>
                        </a:p>
                      </a:txBody>
                      <a:tcPr/>
                    </a:tc>
                    <a:tc>
                      <a:txBody>
                        <a:bodyPr/>
                        <a:lstStyle/>
                        <a:p>
                          <a:pPr algn="ctr">
                            <a:defRPr>
                              <a:solidFill>
                                <a:schemeClr val="tx1"/>
                              </a:solidFill>
                            </a:defRPr>
                          </a:pPr>
                          <a:r>
                            <a:rPr sz="1400"/>
                            <a:t>0.7611</a:t>
                          </a:r>
                          <a:endParaRPr sz="1400">
                            <a:latin typeface="Cambria Math"/>
                          </a:endParaRPr>
                        </a:p>
                      </a:txBody>
                      <a:tcPr/>
                    </a:tc>
                    <a:tc>
                      <a:txBody>
                        <a:bodyPr/>
                        <a:lstStyle/>
                        <a:p>
                          <a:pPr algn="ctr">
                            <a:defRPr>
                              <a:solidFill>
                                <a:schemeClr val="tx1"/>
                              </a:solidFill>
                            </a:defRPr>
                          </a:pPr>
                          <a:r>
                            <a:rPr sz="1400"/>
                            <a:t>0.7642</a:t>
                          </a:r>
                          <a:endParaRPr sz="1400">
                            <a:latin typeface="Cambria Math"/>
                          </a:endParaRPr>
                        </a:p>
                      </a:txBody>
                      <a:tcPr/>
                    </a:tc>
                    <a:tc>
                      <a:txBody>
                        <a:bodyPr/>
                        <a:lstStyle/>
                        <a:p>
                          <a:pPr algn="ctr">
                            <a:defRPr>
                              <a:solidFill>
                                <a:schemeClr val="tx1"/>
                              </a:solidFill>
                            </a:defRPr>
                          </a:pPr>
                          <a:r>
                            <a:rPr sz="1400"/>
                            <a:t>0.7673</a:t>
                          </a:r>
                          <a:endParaRPr sz="1400">
                            <a:latin typeface="Cambria Math"/>
                          </a:endParaRPr>
                        </a:p>
                      </a:txBody>
                      <a:tcPr/>
                    </a:tc>
                    <a:tc>
                      <a:txBody>
                        <a:bodyPr/>
                        <a:lstStyle/>
                        <a:p>
                          <a:pPr algn="ctr">
                            <a:defRPr>
                              <a:solidFill>
                                <a:schemeClr val="tx1"/>
                              </a:solidFill>
                            </a:defRPr>
                          </a:pPr>
                          <a:r>
                            <a:rPr sz="1400" dirty="0"/>
                            <a:t>0.7704</a:t>
                          </a:r>
                          <a:endParaRPr sz="1400" dirty="0">
                            <a:latin typeface="Cambria Math"/>
                          </a:endParaRPr>
                        </a:p>
                      </a:txBody>
                      <a:tcPr/>
                    </a:tc>
                    <a:extLst>
                      <a:ext uri="{0D108BD9-81ED-4DB2-BD59-A6C34878D82A}">
                        <a16:rowId xmlns:a16="http://schemas.microsoft.com/office/drawing/2014/main" val="10008"/>
                      </a:ext>
                    </a:extLst>
                  </a:tr>
                </a:tbl>
              </a:graphicData>
            </a:graphic>
          </p:graphicFrame>
        </mc:Choice>
        <mc:Fallback xmlns="">
          <p:graphicFrame>
            <p:nvGraphicFramePr>
              <p:cNvPr id="3" name="Table Placeholder 2" descr="This table shows cumulative probabilities for z scores in a standard normal distribution. It contains 9 rows and 6 columns with headers. The rows represent z scores ranging from 0.0 to 0.7 in increments of 0.1, listed in the leftmost column. The columns represent the hundredths place of the z scores, ranging from 0.00 to 0.04 in increments of 0.01, listed in the topmost row.&#10;Each cell contains the cumulative probability for the corresponding z score. &#10;For z equals 0.0, probabilities are 0.5000, 0.5040, 0.5080, 0.5120, 0.5160.&#10;For z equals 0.1, probabilities are 0.5398, 0.5438, 0.5478, 0.5517, 0.5557.&#10;For z equals 0.2, probabilities are 0.5793, 0.5832, 0.5871, 0.5910, 0.5948.&#10;For z equals 0.3, probabilities are 0.6179, 0.6217, 0.6255, 0.6293, 0.6331,&#10;For z equals 0.4, probabilities are 0.6554, 0.6591, 0.6628, 0.6664, 0.6700.&#10;For z equals 0.5, probabilities are 0.6915, 0.6950, 0.6985, 0.7019, 0.7054.&#10;For z equals 0.6, probabilities are 0.7257, 0.7291, 0.7324, 0.7357 is highlighted, 0.7389,&#10;For z equals 0.7, probabilities are 0.7580, 0.7611, 0.7642, 0.7673, 0.7704.&#10;The highlighted cell shows a probability of 0.7357 for z equals 0.63 which is eighth row z equals 0.6 plus fifth column 0.03.&#10;The table summarizes probabilities for positive z scores."/>
              <p:cNvGraphicFramePr>
                <a:graphicFrameLocks noGrp="1"/>
              </p:cNvGraphicFramePr>
              <p:nvPr>
                <p:ph type="tbl" sz="quarter" idx="10"/>
                <p:extLst>
                  <p:ext uri="{D42A27DB-BD31-4B8C-83A1-F6EECF244321}">
                    <p14:modId xmlns:p14="http://schemas.microsoft.com/office/powerpoint/2010/main" val="3083480637"/>
                  </p:ext>
                </p:extLst>
              </p:nvPr>
            </p:nvGraphicFramePr>
            <p:xfrm>
              <a:off x="438324" y="1600200"/>
              <a:ext cx="8229600" cy="3581397"/>
            </p:xfrm>
            <a:graphic>
              <a:graphicData uri="http://schemas.openxmlformats.org/drawingml/2006/table">
                <a:tbl>
                  <a:tblPr firstRow="1" bandRow="1">
                    <a:tableStyleId>{5940675A-B579-460E-94D1-54222C63F5DA}</a:tableStyleId>
                  </a:tblPr>
                  <a:tblGrid>
                    <a:gridCol w="1371600">
                      <a:extLst>
                        <a:ext uri="{9D8B030D-6E8A-4147-A177-3AD203B41FA5}">
                          <a16:colId xmlns:a16="http://schemas.microsoft.com/office/drawing/2014/main" val="20000"/>
                        </a:ext>
                      </a:extLst>
                    </a:gridCol>
                    <a:gridCol w="1371600">
                      <a:extLst>
                        <a:ext uri="{9D8B030D-6E8A-4147-A177-3AD203B41FA5}">
                          <a16:colId xmlns:a16="http://schemas.microsoft.com/office/drawing/2014/main" val="20001"/>
                        </a:ext>
                      </a:extLst>
                    </a:gridCol>
                    <a:gridCol w="1371600">
                      <a:extLst>
                        <a:ext uri="{9D8B030D-6E8A-4147-A177-3AD203B41FA5}">
                          <a16:colId xmlns:a16="http://schemas.microsoft.com/office/drawing/2014/main" val="20002"/>
                        </a:ext>
                      </a:extLst>
                    </a:gridCol>
                    <a:gridCol w="1371600">
                      <a:extLst>
                        <a:ext uri="{9D8B030D-6E8A-4147-A177-3AD203B41FA5}">
                          <a16:colId xmlns:a16="http://schemas.microsoft.com/office/drawing/2014/main" val="20003"/>
                        </a:ext>
                      </a:extLst>
                    </a:gridCol>
                    <a:gridCol w="1371600">
                      <a:extLst>
                        <a:ext uri="{9D8B030D-6E8A-4147-A177-3AD203B41FA5}">
                          <a16:colId xmlns:a16="http://schemas.microsoft.com/office/drawing/2014/main" val="20004"/>
                        </a:ext>
                      </a:extLst>
                    </a:gridCol>
                    <a:gridCol w="1371600">
                      <a:extLst>
                        <a:ext uri="{9D8B030D-6E8A-4147-A177-3AD203B41FA5}">
                          <a16:colId xmlns:a16="http://schemas.microsoft.com/office/drawing/2014/main" val="20005"/>
                        </a:ext>
                      </a:extLst>
                    </a:gridCol>
                  </a:tblGrid>
                  <a:tr h="397933">
                    <a:tc>
                      <a:txBody>
                        <a:bodyPr/>
                        <a:lstStyle/>
                        <a:p>
                          <a:endParaRPr lang="en-US"/>
                        </a:p>
                      </a:txBody>
                      <a:tcPr>
                        <a:blipFill>
                          <a:blip r:embed="rId2"/>
                          <a:stretch>
                            <a:fillRect l="-444" t="-1538" r="-501333" b="-809231"/>
                          </a:stretch>
                        </a:blipFill>
                      </a:tcPr>
                    </a:tc>
                    <a:tc>
                      <a:txBody>
                        <a:bodyPr/>
                        <a:lstStyle/>
                        <a:p>
                          <a:pPr algn="ctr">
                            <a:defRPr b="1">
                              <a:solidFill>
                                <a:schemeClr val="tx1"/>
                              </a:solidFill>
                            </a:defRPr>
                          </a:pPr>
                          <a:r>
                            <a:rPr sz="1400"/>
                            <a:t>0.00</a:t>
                          </a:r>
                          <a:endParaRPr sz="1400">
                            <a:latin typeface="Cambria Math"/>
                          </a:endParaRPr>
                        </a:p>
                      </a:txBody>
                      <a:tcPr/>
                    </a:tc>
                    <a:tc>
                      <a:txBody>
                        <a:bodyPr/>
                        <a:lstStyle/>
                        <a:p>
                          <a:pPr algn="ctr">
                            <a:defRPr b="1">
                              <a:solidFill>
                                <a:schemeClr val="tx1"/>
                              </a:solidFill>
                            </a:defRPr>
                          </a:pPr>
                          <a:r>
                            <a:rPr sz="1400"/>
                            <a:t>0.01</a:t>
                          </a:r>
                          <a:endParaRPr sz="1400">
                            <a:latin typeface="Cambria Math"/>
                          </a:endParaRPr>
                        </a:p>
                      </a:txBody>
                      <a:tcPr/>
                    </a:tc>
                    <a:tc>
                      <a:txBody>
                        <a:bodyPr/>
                        <a:lstStyle/>
                        <a:p>
                          <a:pPr algn="ctr">
                            <a:defRPr b="1">
                              <a:solidFill>
                                <a:schemeClr val="tx1"/>
                              </a:solidFill>
                            </a:defRPr>
                          </a:pPr>
                          <a:r>
                            <a:rPr sz="1400"/>
                            <a:t>0.02</a:t>
                          </a:r>
                          <a:endParaRPr sz="1400">
                            <a:latin typeface="Cambria Math"/>
                          </a:endParaRPr>
                        </a:p>
                      </a:txBody>
                      <a:tcPr/>
                    </a:tc>
                    <a:tc>
                      <a:txBody>
                        <a:bodyPr/>
                        <a:lstStyle/>
                        <a:p>
                          <a:pPr algn="ctr">
                            <a:defRPr b="1">
                              <a:solidFill>
                                <a:schemeClr val="tx1"/>
                              </a:solidFill>
                            </a:defRPr>
                          </a:pPr>
                          <a:r>
                            <a:rPr sz="1400"/>
                            <a:t>0.03</a:t>
                          </a:r>
                          <a:endParaRPr sz="1400">
                            <a:latin typeface="Cambria Math"/>
                          </a:endParaRPr>
                        </a:p>
                      </a:txBody>
                      <a:tcPr/>
                    </a:tc>
                    <a:tc>
                      <a:txBody>
                        <a:bodyPr/>
                        <a:lstStyle/>
                        <a:p>
                          <a:pPr algn="ctr">
                            <a:defRPr b="1">
                              <a:solidFill>
                                <a:schemeClr val="tx1"/>
                              </a:solidFill>
                            </a:defRPr>
                          </a:pPr>
                          <a:r>
                            <a:rPr sz="1400"/>
                            <a:t>0.04</a:t>
                          </a:r>
                          <a:endParaRPr sz="1400">
                            <a:latin typeface="Cambria Math"/>
                          </a:endParaRPr>
                        </a:p>
                      </a:txBody>
                      <a:tcPr/>
                    </a:tc>
                    <a:extLst>
                      <a:ext uri="{0D108BD9-81ED-4DB2-BD59-A6C34878D82A}">
                        <a16:rowId xmlns:a16="http://schemas.microsoft.com/office/drawing/2014/main" val="10000"/>
                      </a:ext>
                    </a:extLst>
                  </a:tr>
                  <a:tr h="397933">
                    <a:tc>
                      <a:txBody>
                        <a:bodyPr/>
                        <a:lstStyle/>
                        <a:p>
                          <a:pPr algn="ctr">
                            <a:defRPr b="1">
                              <a:solidFill>
                                <a:schemeClr val="tx1"/>
                              </a:solidFill>
                            </a:defRPr>
                          </a:pPr>
                          <a:r>
                            <a:rPr sz="1400"/>
                            <a:t>0.0</a:t>
                          </a:r>
                          <a:endParaRPr sz="1400">
                            <a:latin typeface="Cambria Math"/>
                          </a:endParaRPr>
                        </a:p>
                      </a:txBody>
                      <a:tcPr/>
                    </a:tc>
                    <a:tc>
                      <a:txBody>
                        <a:bodyPr/>
                        <a:lstStyle/>
                        <a:p>
                          <a:pPr algn="ctr">
                            <a:defRPr>
                              <a:solidFill>
                                <a:schemeClr val="tx1"/>
                              </a:solidFill>
                            </a:defRPr>
                          </a:pPr>
                          <a:r>
                            <a:rPr sz="1400"/>
                            <a:t>0.5000</a:t>
                          </a:r>
                          <a:endParaRPr sz="1400">
                            <a:latin typeface="Cambria Math"/>
                          </a:endParaRPr>
                        </a:p>
                      </a:txBody>
                      <a:tcPr/>
                    </a:tc>
                    <a:tc>
                      <a:txBody>
                        <a:bodyPr/>
                        <a:lstStyle/>
                        <a:p>
                          <a:pPr algn="ctr">
                            <a:defRPr>
                              <a:solidFill>
                                <a:schemeClr val="tx1"/>
                              </a:solidFill>
                            </a:defRPr>
                          </a:pPr>
                          <a:r>
                            <a:rPr sz="1400"/>
                            <a:t>0.5040</a:t>
                          </a:r>
                          <a:endParaRPr sz="1400">
                            <a:latin typeface="Cambria Math"/>
                          </a:endParaRPr>
                        </a:p>
                      </a:txBody>
                      <a:tcPr/>
                    </a:tc>
                    <a:tc>
                      <a:txBody>
                        <a:bodyPr/>
                        <a:lstStyle/>
                        <a:p>
                          <a:pPr algn="ctr">
                            <a:defRPr>
                              <a:solidFill>
                                <a:schemeClr val="tx1"/>
                              </a:solidFill>
                            </a:defRPr>
                          </a:pPr>
                          <a:r>
                            <a:rPr sz="1400"/>
                            <a:t>0.5080</a:t>
                          </a:r>
                          <a:endParaRPr sz="1400">
                            <a:latin typeface="Cambria Math"/>
                          </a:endParaRPr>
                        </a:p>
                      </a:txBody>
                      <a:tcPr/>
                    </a:tc>
                    <a:tc>
                      <a:txBody>
                        <a:bodyPr/>
                        <a:lstStyle/>
                        <a:p>
                          <a:pPr algn="ctr">
                            <a:defRPr>
                              <a:solidFill>
                                <a:schemeClr val="tx1"/>
                              </a:solidFill>
                            </a:defRPr>
                          </a:pPr>
                          <a:r>
                            <a:rPr sz="1400"/>
                            <a:t>0.5120</a:t>
                          </a:r>
                          <a:endParaRPr sz="1400">
                            <a:latin typeface="Cambria Math"/>
                          </a:endParaRPr>
                        </a:p>
                      </a:txBody>
                      <a:tcPr/>
                    </a:tc>
                    <a:tc>
                      <a:txBody>
                        <a:bodyPr/>
                        <a:lstStyle/>
                        <a:p>
                          <a:pPr algn="ctr">
                            <a:defRPr>
                              <a:solidFill>
                                <a:schemeClr val="tx1"/>
                              </a:solidFill>
                            </a:defRPr>
                          </a:pPr>
                          <a:r>
                            <a:rPr sz="1400"/>
                            <a:t>0.5160</a:t>
                          </a:r>
                          <a:endParaRPr sz="1400">
                            <a:latin typeface="Cambria Math"/>
                          </a:endParaRPr>
                        </a:p>
                      </a:txBody>
                      <a:tcPr/>
                    </a:tc>
                    <a:extLst>
                      <a:ext uri="{0D108BD9-81ED-4DB2-BD59-A6C34878D82A}">
                        <a16:rowId xmlns:a16="http://schemas.microsoft.com/office/drawing/2014/main" val="10001"/>
                      </a:ext>
                    </a:extLst>
                  </a:tr>
                  <a:tr h="397933">
                    <a:tc>
                      <a:txBody>
                        <a:bodyPr/>
                        <a:lstStyle/>
                        <a:p>
                          <a:pPr algn="ctr">
                            <a:defRPr b="1">
                              <a:solidFill>
                                <a:schemeClr val="tx1"/>
                              </a:solidFill>
                            </a:defRPr>
                          </a:pPr>
                          <a:r>
                            <a:rPr sz="1400"/>
                            <a:t>0.1</a:t>
                          </a:r>
                          <a:endParaRPr sz="1400">
                            <a:latin typeface="Cambria Math"/>
                          </a:endParaRPr>
                        </a:p>
                      </a:txBody>
                      <a:tcPr/>
                    </a:tc>
                    <a:tc>
                      <a:txBody>
                        <a:bodyPr/>
                        <a:lstStyle/>
                        <a:p>
                          <a:pPr algn="ctr">
                            <a:defRPr>
                              <a:solidFill>
                                <a:schemeClr val="tx1"/>
                              </a:solidFill>
                            </a:defRPr>
                          </a:pPr>
                          <a:r>
                            <a:rPr sz="1400"/>
                            <a:t>0.5398</a:t>
                          </a:r>
                          <a:endParaRPr sz="1400">
                            <a:latin typeface="Cambria Math"/>
                          </a:endParaRPr>
                        </a:p>
                      </a:txBody>
                      <a:tcPr/>
                    </a:tc>
                    <a:tc>
                      <a:txBody>
                        <a:bodyPr/>
                        <a:lstStyle/>
                        <a:p>
                          <a:pPr algn="ctr">
                            <a:defRPr>
                              <a:solidFill>
                                <a:schemeClr val="tx1"/>
                              </a:solidFill>
                            </a:defRPr>
                          </a:pPr>
                          <a:r>
                            <a:rPr sz="1400" dirty="0"/>
                            <a:t>0.5438</a:t>
                          </a:r>
                          <a:endParaRPr sz="1400" dirty="0">
                            <a:latin typeface="Cambria Math"/>
                          </a:endParaRPr>
                        </a:p>
                      </a:txBody>
                      <a:tcPr/>
                    </a:tc>
                    <a:tc>
                      <a:txBody>
                        <a:bodyPr/>
                        <a:lstStyle/>
                        <a:p>
                          <a:pPr algn="ctr">
                            <a:defRPr>
                              <a:solidFill>
                                <a:schemeClr val="tx1"/>
                              </a:solidFill>
                            </a:defRPr>
                          </a:pPr>
                          <a:r>
                            <a:rPr sz="1400"/>
                            <a:t>0.5478</a:t>
                          </a:r>
                          <a:endParaRPr sz="1400">
                            <a:latin typeface="Cambria Math"/>
                          </a:endParaRPr>
                        </a:p>
                      </a:txBody>
                      <a:tcPr/>
                    </a:tc>
                    <a:tc>
                      <a:txBody>
                        <a:bodyPr/>
                        <a:lstStyle/>
                        <a:p>
                          <a:pPr algn="ctr">
                            <a:defRPr>
                              <a:solidFill>
                                <a:schemeClr val="tx1"/>
                              </a:solidFill>
                            </a:defRPr>
                          </a:pPr>
                          <a:r>
                            <a:rPr sz="1400"/>
                            <a:t>0.5517</a:t>
                          </a:r>
                          <a:endParaRPr sz="1400">
                            <a:latin typeface="Cambria Math"/>
                          </a:endParaRPr>
                        </a:p>
                      </a:txBody>
                      <a:tcPr/>
                    </a:tc>
                    <a:tc>
                      <a:txBody>
                        <a:bodyPr/>
                        <a:lstStyle/>
                        <a:p>
                          <a:pPr algn="ctr">
                            <a:defRPr>
                              <a:solidFill>
                                <a:schemeClr val="tx1"/>
                              </a:solidFill>
                            </a:defRPr>
                          </a:pPr>
                          <a:r>
                            <a:rPr sz="1400"/>
                            <a:t>0.5557</a:t>
                          </a:r>
                          <a:endParaRPr sz="1400">
                            <a:latin typeface="Cambria Math"/>
                          </a:endParaRPr>
                        </a:p>
                      </a:txBody>
                      <a:tcPr/>
                    </a:tc>
                    <a:extLst>
                      <a:ext uri="{0D108BD9-81ED-4DB2-BD59-A6C34878D82A}">
                        <a16:rowId xmlns:a16="http://schemas.microsoft.com/office/drawing/2014/main" val="10002"/>
                      </a:ext>
                    </a:extLst>
                  </a:tr>
                  <a:tr h="397933">
                    <a:tc>
                      <a:txBody>
                        <a:bodyPr/>
                        <a:lstStyle/>
                        <a:p>
                          <a:pPr algn="ctr">
                            <a:defRPr b="1">
                              <a:solidFill>
                                <a:schemeClr val="tx1"/>
                              </a:solidFill>
                            </a:defRPr>
                          </a:pPr>
                          <a:r>
                            <a:rPr sz="1400"/>
                            <a:t>0.2</a:t>
                          </a:r>
                          <a:endParaRPr sz="1400">
                            <a:latin typeface="Cambria Math"/>
                          </a:endParaRPr>
                        </a:p>
                      </a:txBody>
                      <a:tcPr/>
                    </a:tc>
                    <a:tc>
                      <a:txBody>
                        <a:bodyPr/>
                        <a:lstStyle/>
                        <a:p>
                          <a:pPr algn="ctr">
                            <a:defRPr>
                              <a:solidFill>
                                <a:schemeClr val="tx1"/>
                              </a:solidFill>
                            </a:defRPr>
                          </a:pPr>
                          <a:r>
                            <a:rPr sz="1400"/>
                            <a:t>0.5793</a:t>
                          </a:r>
                          <a:endParaRPr sz="1400">
                            <a:latin typeface="Cambria Math"/>
                          </a:endParaRPr>
                        </a:p>
                      </a:txBody>
                      <a:tcPr/>
                    </a:tc>
                    <a:tc>
                      <a:txBody>
                        <a:bodyPr/>
                        <a:lstStyle/>
                        <a:p>
                          <a:pPr algn="ctr">
                            <a:defRPr>
                              <a:solidFill>
                                <a:schemeClr val="tx1"/>
                              </a:solidFill>
                            </a:defRPr>
                          </a:pPr>
                          <a:r>
                            <a:rPr sz="1400" dirty="0"/>
                            <a:t>0.5832</a:t>
                          </a:r>
                          <a:endParaRPr sz="1400" dirty="0">
                            <a:latin typeface="Cambria Math"/>
                          </a:endParaRPr>
                        </a:p>
                      </a:txBody>
                      <a:tcPr/>
                    </a:tc>
                    <a:tc>
                      <a:txBody>
                        <a:bodyPr/>
                        <a:lstStyle/>
                        <a:p>
                          <a:pPr algn="ctr">
                            <a:defRPr>
                              <a:solidFill>
                                <a:schemeClr val="tx1"/>
                              </a:solidFill>
                            </a:defRPr>
                          </a:pPr>
                          <a:r>
                            <a:rPr sz="1400"/>
                            <a:t>0.5871</a:t>
                          </a:r>
                          <a:endParaRPr sz="1400">
                            <a:latin typeface="Cambria Math"/>
                          </a:endParaRPr>
                        </a:p>
                      </a:txBody>
                      <a:tcPr/>
                    </a:tc>
                    <a:tc>
                      <a:txBody>
                        <a:bodyPr/>
                        <a:lstStyle/>
                        <a:p>
                          <a:pPr algn="ctr">
                            <a:defRPr>
                              <a:solidFill>
                                <a:schemeClr val="tx1"/>
                              </a:solidFill>
                            </a:defRPr>
                          </a:pPr>
                          <a:r>
                            <a:rPr sz="1400"/>
                            <a:t>0.5910</a:t>
                          </a:r>
                          <a:endParaRPr sz="1400">
                            <a:latin typeface="Cambria Math"/>
                          </a:endParaRPr>
                        </a:p>
                      </a:txBody>
                      <a:tcPr/>
                    </a:tc>
                    <a:tc>
                      <a:txBody>
                        <a:bodyPr/>
                        <a:lstStyle/>
                        <a:p>
                          <a:pPr algn="ctr">
                            <a:defRPr>
                              <a:solidFill>
                                <a:schemeClr val="tx1"/>
                              </a:solidFill>
                            </a:defRPr>
                          </a:pPr>
                          <a:r>
                            <a:rPr sz="1400"/>
                            <a:t>0.5948</a:t>
                          </a:r>
                          <a:endParaRPr sz="1400">
                            <a:latin typeface="Cambria Math"/>
                          </a:endParaRPr>
                        </a:p>
                      </a:txBody>
                      <a:tcPr/>
                    </a:tc>
                    <a:extLst>
                      <a:ext uri="{0D108BD9-81ED-4DB2-BD59-A6C34878D82A}">
                        <a16:rowId xmlns:a16="http://schemas.microsoft.com/office/drawing/2014/main" val="10003"/>
                      </a:ext>
                    </a:extLst>
                  </a:tr>
                  <a:tr h="397933">
                    <a:tc>
                      <a:txBody>
                        <a:bodyPr/>
                        <a:lstStyle/>
                        <a:p>
                          <a:pPr algn="ctr">
                            <a:defRPr b="1">
                              <a:solidFill>
                                <a:schemeClr val="tx1"/>
                              </a:solidFill>
                            </a:defRPr>
                          </a:pPr>
                          <a:r>
                            <a:rPr sz="1400"/>
                            <a:t>0.3</a:t>
                          </a:r>
                          <a:endParaRPr sz="1400">
                            <a:latin typeface="Cambria Math"/>
                          </a:endParaRPr>
                        </a:p>
                      </a:txBody>
                      <a:tcPr/>
                    </a:tc>
                    <a:tc>
                      <a:txBody>
                        <a:bodyPr/>
                        <a:lstStyle/>
                        <a:p>
                          <a:pPr algn="ctr">
                            <a:defRPr>
                              <a:solidFill>
                                <a:schemeClr val="tx1"/>
                              </a:solidFill>
                            </a:defRPr>
                          </a:pPr>
                          <a:r>
                            <a:rPr sz="1400"/>
                            <a:t>0.6179</a:t>
                          </a:r>
                          <a:endParaRPr sz="1400">
                            <a:latin typeface="Cambria Math"/>
                          </a:endParaRPr>
                        </a:p>
                      </a:txBody>
                      <a:tcPr/>
                    </a:tc>
                    <a:tc>
                      <a:txBody>
                        <a:bodyPr/>
                        <a:lstStyle/>
                        <a:p>
                          <a:pPr algn="ctr">
                            <a:defRPr>
                              <a:solidFill>
                                <a:schemeClr val="tx1"/>
                              </a:solidFill>
                            </a:defRPr>
                          </a:pPr>
                          <a:r>
                            <a:rPr sz="1400"/>
                            <a:t>0.6217</a:t>
                          </a:r>
                          <a:endParaRPr sz="1400">
                            <a:latin typeface="Cambria Math"/>
                          </a:endParaRPr>
                        </a:p>
                      </a:txBody>
                      <a:tcPr/>
                    </a:tc>
                    <a:tc>
                      <a:txBody>
                        <a:bodyPr/>
                        <a:lstStyle/>
                        <a:p>
                          <a:pPr algn="ctr">
                            <a:defRPr>
                              <a:solidFill>
                                <a:schemeClr val="tx1"/>
                              </a:solidFill>
                            </a:defRPr>
                          </a:pPr>
                          <a:r>
                            <a:rPr sz="1400" dirty="0"/>
                            <a:t>0.6255</a:t>
                          </a:r>
                          <a:endParaRPr sz="1400" dirty="0">
                            <a:latin typeface="Cambria Math"/>
                          </a:endParaRPr>
                        </a:p>
                      </a:txBody>
                      <a:tcPr/>
                    </a:tc>
                    <a:tc>
                      <a:txBody>
                        <a:bodyPr/>
                        <a:lstStyle/>
                        <a:p>
                          <a:pPr algn="ctr">
                            <a:defRPr>
                              <a:solidFill>
                                <a:schemeClr val="tx1"/>
                              </a:solidFill>
                            </a:defRPr>
                          </a:pPr>
                          <a:r>
                            <a:rPr sz="1400"/>
                            <a:t>0.6293</a:t>
                          </a:r>
                          <a:endParaRPr sz="1400">
                            <a:latin typeface="Cambria Math"/>
                          </a:endParaRPr>
                        </a:p>
                      </a:txBody>
                      <a:tcPr/>
                    </a:tc>
                    <a:tc>
                      <a:txBody>
                        <a:bodyPr/>
                        <a:lstStyle/>
                        <a:p>
                          <a:pPr algn="ctr">
                            <a:defRPr>
                              <a:solidFill>
                                <a:schemeClr val="tx1"/>
                              </a:solidFill>
                            </a:defRPr>
                          </a:pPr>
                          <a:r>
                            <a:rPr sz="1400"/>
                            <a:t>0.6331</a:t>
                          </a:r>
                          <a:endParaRPr sz="1400">
                            <a:latin typeface="Cambria Math"/>
                          </a:endParaRPr>
                        </a:p>
                      </a:txBody>
                      <a:tcPr/>
                    </a:tc>
                    <a:extLst>
                      <a:ext uri="{0D108BD9-81ED-4DB2-BD59-A6C34878D82A}">
                        <a16:rowId xmlns:a16="http://schemas.microsoft.com/office/drawing/2014/main" val="10004"/>
                      </a:ext>
                    </a:extLst>
                  </a:tr>
                  <a:tr h="397933">
                    <a:tc>
                      <a:txBody>
                        <a:bodyPr/>
                        <a:lstStyle/>
                        <a:p>
                          <a:pPr algn="ctr">
                            <a:defRPr b="1">
                              <a:solidFill>
                                <a:schemeClr val="tx1"/>
                              </a:solidFill>
                            </a:defRPr>
                          </a:pPr>
                          <a:r>
                            <a:rPr sz="1400"/>
                            <a:t>0.4</a:t>
                          </a:r>
                          <a:endParaRPr sz="1400">
                            <a:latin typeface="Cambria Math"/>
                          </a:endParaRPr>
                        </a:p>
                      </a:txBody>
                      <a:tcPr/>
                    </a:tc>
                    <a:tc>
                      <a:txBody>
                        <a:bodyPr/>
                        <a:lstStyle/>
                        <a:p>
                          <a:pPr algn="ctr">
                            <a:defRPr>
                              <a:solidFill>
                                <a:schemeClr val="tx1"/>
                              </a:solidFill>
                            </a:defRPr>
                          </a:pPr>
                          <a:r>
                            <a:rPr sz="1400"/>
                            <a:t>0.6554</a:t>
                          </a:r>
                          <a:endParaRPr sz="1400">
                            <a:latin typeface="Cambria Math"/>
                          </a:endParaRPr>
                        </a:p>
                      </a:txBody>
                      <a:tcPr/>
                    </a:tc>
                    <a:tc>
                      <a:txBody>
                        <a:bodyPr/>
                        <a:lstStyle/>
                        <a:p>
                          <a:pPr algn="ctr">
                            <a:defRPr>
                              <a:solidFill>
                                <a:schemeClr val="tx1"/>
                              </a:solidFill>
                            </a:defRPr>
                          </a:pPr>
                          <a:r>
                            <a:rPr sz="1400"/>
                            <a:t>0.6591</a:t>
                          </a:r>
                          <a:endParaRPr sz="1400">
                            <a:latin typeface="Cambria Math"/>
                          </a:endParaRPr>
                        </a:p>
                      </a:txBody>
                      <a:tcPr/>
                    </a:tc>
                    <a:tc>
                      <a:txBody>
                        <a:bodyPr/>
                        <a:lstStyle/>
                        <a:p>
                          <a:pPr algn="ctr">
                            <a:defRPr>
                              <a:solidFill>
                                <a:schemeClr val="tx1"/>
                              </a:solidFill>
                            </a:defRPr>
                          </a:pPr>
                          <a:r>
                            <a:rPr sz="1400"/>
                            <a:t>0.6628</a:t>
                          </a:r>
                          <a:endParaRPr sz="1400">
                            <a:latin typeface="Cambria Math"/>
                          </a:endParaRPr>
                        </a:p>
                      </a:txBody>
                      <a:tcPr/>
                    </a:tc>
                    <a:tc>
                      <a:txBody>
                        <a:bodyPr/>
                        <a:lstStyle/>
                        <a:p>
                          <a:pPr algn="ctr">
                            <a:defRPr>
                              <a:solidFill>
                                <a:schemeClr val="tx1"/>
                              </a:solidFill>
                            </a:defRPr>
                          </a:pPr>
                          <a:r>
                            <a:rPr sz="1400"/>
                            <a:t>0.6664</a:t>
                          </a:r>
                          <a:endParaRPr sz="1400">
                            <a:latin typeface="Cambria Math"/>
                          </a:endParaRPr>
                        </a:p>
                      </a:txBody>
                      <a:tcPr/>
                    </a:tc>
                    <a:tc>
                      <a:txBody>
                        <a:bodyPr/>
                        <a:lstStyle/>
                        <a:p>
                          <a:pPr algn="ctr">
                            <a:defRPr>
                              <a:solidFill>
                                <a:schemeClr val="tx1"/>
                              </a:solidFill>
                            </a:defRPr>
                          </a:pPr>
                          <a:r>
                            <a:rPr sz="1400" dirty="0"/>
                            <a:t>0.6700</a:t>
                          </a:r>
                          <a:endParaRPr sz="1400" dirty="0">
                            <a:latin typeface="Cambria Math"/>
                          </a:endParaRPr>
                        </a:p>
                      </a:txBody>
                      <a:tcPr/>
                    </a:tc>
                    <a:extLst>
                      <a:ext uri="{0D108BD9-81ED-4DB2-BD59-A6C34878D82A}">
                        <a16:rowId xmlns:a16="http://schemas.microsoft.com/office/drawing/2014/main" val="10005"/>
                      </a:ext>
                    </a:extLst>
                  </a:tr>
                  <a:tr h="397933">
                    <a:tc>
                      <a:txBody>
                        <a:bodyPr/>
                        <a:lstStyle/>
                        <a:p>
                          <a:pPr algn="ctr">
                            <a:defRPr b="1">
                              <a:solidFill>
                                <a:schemeClr val="tx1"/>
                              </a:solidFill>
                            </a:defRPr>
                          </a:pPr>
                          <a:r>
                            <a:rPr sz="1400"/>
                            <a:t>0.5</a:t>
                          </a:r>
                          <a:endParaRPr sz="1400">
                            <a:latin typeface="Cambria Math"/>
                          </a:endParaRPr>
                        </a:p>
                      </a:txBody>
                      <a:tcPr/>
                    </a:tc>
                    <a:tc>
                      <a:txBody>
                        <a:bodyPr/>
                        <a:lstStyle/>
                        <a:p>
                          <a:pPr algn="ctr">
                            <a:defRPr>
                              <a:solidFill>
                                <a:schemeClr val="tx1"/>
                              </a:solidFill>
                            </a:defRPr>
                          </a:pPr>
                          <a:r>
                            <a:rPr sz="1400"/>
                            <a:t>0.6915</a:t>
                          </a:r>
                          <a:endParaRPr sz="1400">
                            <a:latin typeface="Cambria Math"/>
                          </a:endParaRPr>
                        </a:p>
                      </a:txBody>
                      <a:tcPr/>
                    </a:tc>
                    <a:tc>
                      <a:txBody>
                        <a:bodyPr/>
                        <a:lstStyle/>
                        <a:p>
                          <a:pPr algn="ctr">
                            <a:defRPr>
                              <a:solidFill>
                                <a:schemeClr val="tx1"/>
                              </a:solidFill>
                            </a:defRPr>
                          </a:pPr>
                          <a:r>
                            <a:rPr sz="1400"/>
                            <a:t>0.6950</a:t>
                          </a:r>
                          <a:endParaRPr sz="1400">
                            <a:latin typeface="Cambria Math"/>
                          </a:endParaRPr>
                        </a:p>
                      </a:txBody>
                      <a:tcPr/>
                    </a:tc>
                    <a:tc>
                      <a:txBody>
                        <a:bodyPr/>
                        <a:lstStyle/>
                        <a:p>
                          <a:pPr algn="ctr">
                            <a:defRPr>
                              <a:solidFill>
                                <a:schemeClr val="tx1"/>
                              </a:solidFill>
                            </a:defRPr>
                          </a:pPr>
                          <a:r>
                            <a:rPr sz="1400"/>
                            <a:t>0.6985</a:t>
                          </a:r>
                          <a:endParaRPr sz="1400">
                            <a:latin typeface="Cambria Math"/>
                          </a:endParaRPr>
                        </a:p>
                      </a:txBody>
                      <a:tcPr/>
                    </a:tc>
                    <a:tc>
                      <a:txBody>
                        <a:bodyPr/>
                        <a:lstStyle/>
                        <a:p>
                          <a:pPr algn="ctr">
                            <a:defRPr>
                              <a:solidFill>
                                <a:schemeClr val="tx1"/>
                              </a:solidFill>
                            </a:defRPr>
                          </a:pPr>
                          <a:r>
                            <a:rPr sz="1400"/>
                            <a:t>0.7019</a:t>
                          </a:r>
                          <a:endParaRPr sz="1400">
                            <a:latin typeface="Cambria Math"/>
                          </a:endParaRPr>
                        </a:p>
                      </a:txBody>
                      <a:tcPr/>
                    </a:tc>
                    <a:tc>
                      <a:txBody>
                        <a:bodyPr/>
                        <a:lstStyle/>
                        <a:p>
                          <a:pPr algn="ctr">
                            <a:defRPr>
                              <a:solidFill>
                                <a:schemeClr val="tx1"/>
                              </a:solidFill>
                            </a:defRPr>
                          </a:pPr>
                          <a:r>
                            <a:rPr sz="1400"/>
                            <a:t>0.7054</a:t>
                          </a:r>
                          <a:endParaRPr sz="1400">
                            <a:latin typeface="Cambria Math"/>
                          </a:endParaRPr>
                        </a:p>
                      </a:txBody>
                      <a:tcPr/>
                    </a:tc>
                    <a:extLst>
                      <a:ext uri="{0D108BD9-81ED-4DB2-BD59-A6C34878D82A}">
                        <a16:rowId xmlns:a16="http://schemas.microsoft.com/office/drawing/2014/main" val="10006"/>
                      </a:ext>
                    </a:extLst>
                  </a:tr>
                  <a:tr h="397933">
                    <a:tc>
                      <a:txBody>
                        <a:bodyPr/>
                        <a:lstStyle/>
                        <a:p>
                          <a:pPr algn="ctr">
                            <a:defRPr b="1">
                              <a:solidFill>
                                <a:schemeClr val="tx1"/>
                              </a:solidFill>
                            </a:defRPr>
                          </a:pPr>
                          <a:r>
                            <a:rPr sz="1400"/>
                            <a:t>0.6</a:t>
                          </a:r>
                          <a:endParaRPr sz="1400">
                            <a:latin typeface="Cambria Math"/>
                          </a:endParaRPr>
                        </a:p>
                      </a:txBody>
                      <a:tcPr/>
                    </a:tc>
                    <a:tc>
                      <a:txBody>
                        <a:bodyPr/>
                        <a:lstStyle/>
                        <a:p>
                          <a:pPr algn="ctr">
                            <a:defRPr>
                              <a:solidFill>
                                <a:schemeClr val="tx1"/>
                              </a:solidFill>
                            </a:defRPr>
                          </a:pPr>
                          <a:r>
                            <a:rPr sz="1400"/>
                            <a:t>0.7257</a:t>
                          </a:r>
                          <a:endParaRPr sz="1400">
                            <a:latin typeface="Cambria Math"/>
                          </a:endParaRPr>
                        </a:p>
                      </a:txBody>
                      <a:tcPr/>
                    </a:tc>
                    <a:tc>
                      <a:txBody>
                        <a:bodyPr/>
                        <a:lstStyle/>
                        <a:p>
                          <a:pPr algn="ctr">
                            <a:defRPr>
                              <a:solidFill>
                                <a:schemeClr val="tx1"/>
                              </a:solidFill>
                            </a:defRPr>
                          </a:pPr>
                          <a:r>
                            <a:rPr sz="1400"/>
                            <a:t>0.7291</a:t>
                          </a:r>
                          <a:endParaRPr sz="1400">
                            <a:latin typeface="Cambria Math"/>
                          </a:endParaRPr>
                        </a:p>
                      </a:txBody>
                      <a:tcPr/>
                    </a:tc>
                    <a:tc>
                      <a:txBody>
                        <a:bodyPr/>
                        <a:lstStyle/>
                        <a:p>
                          <a:pPr algn="ctr">
                            <a:defRPr>
                              <a:solidFill>
                                <a:schemeClr val="tx1"/>
                              </a:solidFill>
                            </a:defRPr>
                          </a:pPr>
                          <a:r>
                            <a:rPr sz="1400"/>
                            <a:t>0.7324</a:t>
                          </a:r>
                          <a:endParaRPr sz="1400">
                            <a:latin typeface="Cambria Math"/>
                          </a:endParaRPr>
                        </a:p>
                      </a:txBody>
                      <a:tcPr/>
                    </a:tc>
                    <a:tc>
                      <a:txBody>
                        <a:bodyPr/>
                        <a:lstStyle/>
                        <a:p>
                          <a:pPr algn="ctr">
                            <a:defRPr sz="1400">
                              <a:solidFill>
                                <a:schemeClr val="tx1"/>
                              </a:solidFill>
                            </a:defRPr>
                          </a:pPr>
                          <a:r>
                            <a:rPr sz="1400">
                              <a:highlight>
                                <a:srgbClr val="FFFF00"/>
                              </a:highlight>
                            </a:rPr>
                            <a:t>0.7357</a:t>
                          </a:r>
                          <a:endParaRPr sz="1400">
                            <a:highlight>
                              <a:srgbClr val="FFFF00"/>
                            </a:highlight>
                            <a:latin typeface="Cambria Math"/>
                          </a:endParaRPr>
                        </a:p>
                      </a:txBody>
                      <a:tcPr/>
                    </a:tc>
                    <a:tc>
                      <a:txBody>
                        <a:bodyPr/>
                        <a:lstStyle/>
                        <a:p>
                          <a:pPr algn="ctr">
                            <a:defRPr>
                              <a:solidFill>
                                <a:schemeClr val="tx1"/>
                              </a:solidFill>
                            </a:defRPr>
                          </a:pPr>
                          <a:r>
                            <a:rPr sz="1400"/>
                            <a:t>0.7389</a:t>
                          </a:r>
                          <a:endParaRPr sz="1400">
                            <a:latin typeface="Cambria Math"/>
                          </a:endParaRPr>
                        </a:p>
                      </a:txBody>
                      <a:tcPr/>
                    </a:tc>
                    <a:extLst>
                      <a:ext uri="{0D108BD9-81ED-4DB2-BD59-A6C34878D82A}">
                        <a16:rowId xmlns:a16="http://schemas.microsoft.com/office/drawing/2014/main" val="10007"/>
                      </a:ext>
                    </a:extLst>
                  </a:tr>
                  <a:tr h="397933">
                    <a:tc>
                      <a:txBody>
                        <a:bodyPr/>
                        <a:lstStyle/>
                        <a:p>
                          <a:pPr algn="ctr">
                            <a:defRPr b="1">
                              <a:solidFill>
                                <a:schemeClr val="tx1"/>
                              </a:solidFill>
                            </a:defRPr>
                          </a:pPr>
                          <a:r>
                            <a:rPr sz="1400"/>
                            <a:t>0.7</a:t>
                          </a:r>
                          <a:endParaRPr sz="1400">
                            <a:latin typeface="Cambria Math"/>
                          </a:endParaRPr>
                        </a:p>
                      </a:txBody>
                      <a:tcPr/>
                    </a:tc>
                    <a:tc>
                      <a:txBody>
                        <a:bodyPr/>
                        <a:lstStyle/>
                        <a:p>
                          <a:pPr algn="ctr">
                            <a:defRPr>
                              <a:solidFill>
                                <a:schemeClr val="tx1"/>
                              </a:solidFill>
                            </a:defRPr>
                          </a:pPr>
                          <a:r>
                            <a:rPr sz="1400"/>
                            <a:t>0.7580</a:t>
                          </a:r>
                          <a:endParaRPr sz="1400">
                            <a:latin typeface="Cambria Math"/>
                          </a:endParaRPr>
                        </a:p>
                      </a:txBody>
                      <a:tcPr/>
                    </a:tc>
                    <a:tc>
                      <a:txBody>
                        <a:bodyPr/>
                        <a:lstStyle/>
                        <a:p>
                          <a:pPr algn="ctr">
                            <a:defRPr>
                              <a:solidFill>
                                <a:schemeClr val="tx1"/>
                              </a:solidFill>
                            </a:defRPr>
                          </a:pPr>
                          <a:r>
                            <a:rPr sz="1400"/>
                            <a:t>0.7611</a:t>
                          </a:r>
                          <a:endParaRPr sz="1400">
                            <a:latin typeface="Cambria Math"/>
                          </a:endParaRPr>
                        </a:p>
                      </a:txBody>
                      <a:tcPr/>
                    </a:tc>
                    <a:tc>
                      <a:txBody>
                        <a:bodyPr/>
                        <a:lstStyle/>
                        <a:p>
                          <a:pPr algn="ctr">
                            <a:defRPr>
                              <a:solidFill>
                                <a:schemeClr val="tx1"/>
                              </a:solidFill>
                            </a:defRPr>
                          </a:pPr>
                          <a:r>
                            <a:rPr sz="1400"/>
                            <a:t>0.7642</a:t>
                          </a:r>
                          <a:endParaRPr sz="1400">
                            <a:latin typeface="Cambria Math"/>
                          </a:endParaRPr>
                        </a:p>
                      </a:txBody>
                      <a:tcPr/>
                    </a:tc>
                    <a:tc>
                      <a:txBody>
                        <a:bodyPr/>
                        <a:lstStyle/>
                        <a:p>
                          <a:pPr algn="ctr">
                            <a:defRPr>
                              <a:solidFill>
                                <a:schemeClr val="tx1"/>
                              </a:solidFill>
                            </a:defRPr>
                          </a:pPr>
                          <a:r>
                            <a:rPr sz="1400"/>
                            <a:t>0.7673</a:t>
                          </a:r>
                          <a:endParaRPr sz="1400">
                            <a:latin typeface="Cambria Math"/>
                          </a:endParaRPr>
                        </a:p>
                      </a:txBody>
                      <a:tcPr/>
                    </a:tc>
                    <a:tc>
                      <a:txBody>
                        <a:bodyPr/>
                        <a:lstStyle/>
                        <a:p>
                          <a:pPr algn="ctr">
                            <a:defRPr>
                              <a:solidFill>
                                <a:schemeClr val="tx1"/>
                              </a:solidFill>
                            </a:defRPr>
                          </a:pPr>
                          <a:r>
                            <a:rPr sz="1400" dirty="0"/>
                            <a:t>0.7704</a:t>
                          </a:r>
                          <a:endParaRPr sz="1400" dirty="0">
                            <a:latin typeface="Cambria Math"/>
                          </a:endParaRPr>
                        </a:p>
                      </a:txBody>
                      <a:tcPr/>
                    </a:tc>
                    <a:extLst>
                      <a:ext uri="{0D108BD9-81ED-4DB2-BD59-A6C34878D82A}">
                        <a16:rowId xmlns:a16="http://schemas.microsoft.com/office/drawing/2014/main" val="10008"/>
                      </a:ext>
                    </a:extLst>
                  </a:tr>
                </a:tbl>
              </a:graphicData>
            </a:graphic>
          </p:graphicFrame>
        </mc:Fallback>
      </mc:AlternateContent>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Technology Tip</a:t>
            </a:r>
            <a:r>
              <a:rPr lang="en-US" baseline="-25000" dirty="0"/>
              <a:t>1</a:t>
            </a:r>
            <a:endParaRPr dirty="0"/>
          </a:p>
        </p:txBody>
      </p:sp>
      <p:sp>
        <p:nvSpPr>
          <p:cNvPr id="3" name="Text Placeholder 2"/>
          <p:cNvSpPr>
            <a:spLocks noGrp="1"/>
          </p:cNvSpPr>
          <p:nvPr>
            <p:ph type="body" sz="quarter" idx="10"/>
          </p:nvPr>
        </p:nvSpPr>
        <p:spPr>
          <a:xfrm>
            <a:off x="457200" y="1082078"/>
            <a:ext cx="8229600" cy="1508722"/>
          </a:xfrm>
        </p:spPr>
        <p:txBody>
          <a:bodyPr>
            <a:normAutofit/>
          </a:bodyPr>
          <a:lstStyle/>
          <a:p>
            <a:r>
              <a:rPr sz="2800" dirty="0"/>
              <a:t>When finding area under a normal curve, use </a:t>
            </a:r>
            <a:br>
              <a:rPr lang="en-US" sz="2800" dirty="0"/>
            </a:br>
            <a:r>
              <a:rPr sz="2800" b="1" dirty="0"/>
              <a:t>normal</a:t>
            </a:r>
            <a:r>
              <a:rPr lang="en-US" sz="1000" b="1" dirty="0"/>
              <a:t> </a:t>
            </a:r>
            <a:r>
              <a:rPr sz="2800" b="1" dirty="0" err="1"/>
              <a:t>cdf</a:t>
            </a:r>
            <a:r>
              <a:rPr sz="2800" dirty="0"/>
              <a:t>.</a:t>
            </a:r>
          </a:p>
          <a:p>
            <a:pPr>
              <a:defRPr sz="2800"/>
            </a:pPr>
            <a:r>
              <a:rPr sz="2800" dirty="0"/>
              <a:t>When finding a </a:t>
            </a:r>
            <a:r>
              <a:rPr lang="en-US" sz="2800" i="1" dirty="0"/>
              <a:t>z</a:t>
            </a:r>
            <a:r>
              <a:rPr sz="2800" dirty="0"/>
              <a:t>-score or raw score, use </a:t>
            </a:r>
            <a:r>
              <a:rPr sz="2800" b="1" dirty="0" err="1"/>
              <a:t>invNorm</a:t>
            </a:r>
            <a:r>
              <a:rPr sz="2800" dirty="0"/>
              <a:t>.</a:t>
            </a: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1613</TotalTime>
  <Words>3443</Words>
  <Application>Microsoft Office PowerPoint</Application>
  <PresentationFormat>On-screen Show (4:3)</PresentationFormat>
  <Paragraphs>465</Paragraphs>
  <Slides>68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68</vt:i4>
      </vt:variant>
    </vt:vector>
  </HeadingPairs>
  <TitlesOfParts>
    <vt:vector size="73" baseType="lpstr">
      <vt:lpstr>Calibri</vt:lpstr>
      <vt:lpstr>Courier New</vt:lpstr>
      <vt:lpstr>Arial</vt:lpstr>
      <vt:lpstr>Cambria Math</vt:lpstr>
      <vt:lpstr>Office Theme</vt:lpstr>
      <vt:lpstr>Section 6.4</vt:lpstr>
      <vt:lpstr>Memory Booster1</vt:lpstr>
      <vt:lpstr>Caution</vt:lpstr>
      <vt:lpstr>Example 6.4.1: Finding the z-value with a Given Area to Its Left1</vt:lpstr>
      <vt:lpstr>Example 6.4.1: Finding the z-value with a Given Area to Its Left2</vt:lpstr>
      <vt:lpstr>Example 6.4.1: Finding the z-value with a Given Area to Its Left3</vt:lpstr>
      <vt:lpstr>Example 6.4.1: Finding the z-value with a Given Area to Its Left4</vt:lpstr>
      <vt:lpstr>Example 6.4.1: Finding the z-value with a Given Area to Its Left5</vt:lpstr>
      <vt:lpstr>Technology Tip1</vt:lpstr>
      <vt:lpstr>Example 6.4.1: Finding the z-value with a Given Area to Its Left6</vt:lpstr>
      <vt:lpstr>Example 6.4.1: Finding the z-value with a Given Area to Its Left7</vt:lpstr>
      <vt:lpstr>Example 6.4.1: Finding the z-value with a Given Area to Its Left8</vt:lpstr>
      <vt:lpstr>Technology Tip2</vt:lpstr>
      <vt:lpstr>Example 6.4.2: Finding the z-value That Represents a Given Percentile1</vt:lpstr>
      <vt:lpstr>Example 6.4.2: Finding the z-value That Represents a Given Percentile2</vt:lpstr>
      <vt:lpstr>Example 6.4.2: Finding the z-value That Represents a Given Percentile3</vt:lpstr>
      <vt:lpstr>Side Note</vt:lpstr>
      <vt:lpstr>Example 6.4.2: Finding the z-value That Represents a Given Percentile4</vt:lpstr>
      <vt:lpstr>Example 6.4.2: Finding the z-value That Represents a Given Percentile5</vt:lpstr>
      <vt:lpstr>Example 6.4.2: Finding the z-value That Represents a Given Percentile6</vt:lpstr>
      <vt:lpstr>Example 6.4.2: Finding the z-value That Represents a Given Percentile7</vt:lpstr>
      <vt:lpstr>Example 6.4.2: Finding the z-value That Represents a Given Percentile8</vt:lpstr>
      <vt:lpstr>Example 6.4.3: Finding the z-value with a Given Area to Its Right1</vt:lpstr>
      <vt:lpstr>Example 6.4.3: Finding the z-value with a Given Area to Its Right2</vt:lpstr>
      <vt:lpstr>Example 6.4.3: Finding the z-value with a Given Area to Its Right3</vt:lpstr>
      <vt:lpstr>Example 6.4.3: Finding the z-value with a Given Area to Its Right4</vt:lpstr>
      <vt:lpstr>Example 6.4.3: Finding the z-value with a Given Area to Its Right5</vt:lpstr>
      <vt:lpstr>Technology Tip3</vt:lpstr>
      <vt:lpstr>Example 6.4.3: Finding the z-value with a Given Area to Its Right6</vt:lpstr>
      <vt:lpstr>Example 6.4.3: Finding the z-value with a Given Area to Its Right7</vt:lpstr>
      <vt:lpstr>Example 6.4.3: Finding the z-value with a Given Area to Its Right8</vt:lpstr>
      <vt:lpstr>Example 6.4.4: Finding the z-value with a Given Area between −z and z1</vt:lpstr>
      <vt:lpstr>Example 6.4.4: Finding the z-value with a Given Area between −z and z2</vt:lpstr>
      <vt:lpstr>Example 6.4.4: Finding the z-value with a Given Area between −z and z3</vt:lpstr>
      <vt:lpstr>Example 6.4.4: Finding the z-value with a Given Area between −z and z4</vt:lpstr>
      <vt:lpstr>Example 6.4.4: Finding the z-value with a Given Area between −z and z5</vt:lpstr>
      <vt:lpstr>Example 6.4.4: Finding the z-value with a Given Area between −z and z6</vt:lpstr>
      <vt:lpstr>Example 6.4.4: Finding the z-value with a Given Area between −z and z7</vt:lpstr>
      <vt:lpstr>Example 6.4.4: Finding the z-value with a Given Area between −z and z8</vt:lpstr>
      <vt:lpstr>Example 6.4.4: Finding the z-value with a Given Area between −z and z9</vt:lpstr>
      <vt:lpstr>Example 6.4.5: Finding the z-value with a Given Area in the Tails to the Left of −z and to the Right of z1</vt:lpstr>
      <vt:lpstr>Example 6.4.5: Finding the z-value with a Given Area in the Tails to the Left of −z and to the Right of z2</vt:lpstr>
      <vt:lpstr>Example 6.4.5: Finding the z-value with a Given Area in the Tails to the Left of −z and to the Right of z3</vt:lpstr>
      <vt:lpstr>Example 6.4.5: Finding the z-value with a Given Area in the Tails to the Left of −z and to the Right of z4</vt:lpstr>
      <vt:lpstr>Example 6.4.5: Finding the z-value with a Given Area in the Tails to the Left of −z and to the Right of z5</vt:lpstr>
      <vt:lpstr>Example 6.4.5: Finding the z-value with a Given Area in the Tails to the Left of −z and to the Right of z6</vt:lpstr>
      <vt:lpstr>Example 6.4.5: Finding the z-value with a Given Area in the Tails to the Left of −z and to the Right of z7</vt:lpstr>
      <vt:lpstr>Example 6.4.5: Finding the z-value with a Given Area in the Tails to the Left of −z and to the Right of z8</vt:lpstr>
      <vt:lpstr>Example 6.4.6: Finding the Value of a Normally Distributed Random Variable That Represents a Given Percentile1</vt:lpstr>
      <vt:lpstr>Example 6.4.6: Finding the Value of a Normally Distributed Random Variable That Represents a Given Percentile2</vt:lpstr>
      <vt:lpstr>Example 6.4.6: Finding the Value of a Normally Distributed Random Variable That Represents a Given Percentile3</vt:lpstr>
      <vt:lpstr>Example 6.4.6: Finding the Value of a Normally Distributed Random Variable That Represents a Given Percentile4</vt:lpstr>
      <vt:lpstr>Example 6.4.6: Finding the Value of a Normally Distributed Random Variable That Represents a Given Percentile5</vt:lpstr>
      <vt:lpstr>Example 6.4.6: Finding the Value of a Normally Distributed Random Variable That Represents a Given Percentile6</vt:lpstr>
      <vt:lpstr>Memory Booster2</vt:lpstr>
      <vt:lpstr>Example 6.4.6: Finding the Value of a Normally Distributed Random Variable That Represents a Given Percentile7</vt:lpstr>
      <vt:lpstr>Example 6.4.6: Finding the Value of a Normally Distributed Random Variable That Represents a Given Percentile8</vt:lpstr>
      <vt:lpstr>Example 6.4.6: Finding the Value of a Normally Distributed Random Variable That Represents a Given Percentile9</vt:lpstr>
      <vt:lpstr>Example 6.4.6: Finding the Value of a Normally Distributed Random Variable That Represents a Given Percentile10</vt:lpstr>
      <vt:lpstr>Example 6.4.7: Finding the Value of a Normally Distributed Random Variable That Represents a Given Quartile1</vt:lpstr>
      <vt:lpstr>Example 6.4.7: Finding the Value of a Normally Distributed Random Variable That Represents a Given Quartile2</vt:lpstr>
      <vt:lpstr>Example 6.4.7: Finding the Value of a Normally Distributed Random Variable That Represents a Given Quartile3</vt:lpstr>
      <vt:lpstr>Example 6.4.7: Finding the Value of a Normally Distributed Random Variable That Represents a Given Quartile4</vt:lpstr>
      <vt:lpstr>Example 6.4.7: Finding the Value of a Normally Distributed Random Variable That Represents a Given Quartile5</vt:lpstr>
      <vt:lpstr>Example 6.4.7: Finding the Value of a Normally Distributed Random Variable That Represents a Given Quartile6</vt:lpstr>
      <vt:lpstr>Example 6.4.7: Finding the Value of a Normally Distributed Random Variable That Represents a Given Quartile7</vt:lpstr>
      <vt:lpstr>Example 6.4.7: Finding the Value of a Normally Distributed Random Variable That Represents a Given Quartile8</vt:lpstr>
      <vt:lpstr>Example 6.4.7: Finding the Value of a Normally Distributed Random Variable That Represents a Given Quartile9</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Beginning Statistics 3rd Edition</dc:title>
  <dc:creator>Hawkes Learning</dc:creator>
  <cp:lastModifiedBy>Allison Conger</cp:lastModifiedBy>
  <cp:revision>232</cp:revision>
  <dcterms:created xsi:type="dcterms:W3CDTF">2013-04-26T14:43:13Z</dcterms:created>
  <dcterms:modified xsi:type="dcterms:W3CDTF">2025-08-07T17:15:38Z</dcterms:modified>
</cp:coreProperties>
</file>