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4"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3"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07" d="100"/>
          <a:sy n="107" d="100"/>
        </p:scale>
        <p:origin x="113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6.3</a:t>
            </a:r>
          </a:p>
        </p:txBody>
      </p:sp>
      <p:sp>
        <p:nvSpPr>
          <p:cNvPr id="2" name="Text Placeholder 1"/>
          <p:cNvSpPr>
            <a:spLocks noGrp="1"/>
          </p:cNvSpPr>
          <p:nvPr>
            <p:ph type="body" sz="quarter" idx="10"/>
          </p:nvPr>
        </p:nvSpPr>
        <p:spPr/>
        <p:txBody>
          <a:bodyPr/>
          <a:lstStyle/>
          <a:p>
            <a:pPr algn="ctr"/>
            <a:r>
              <a:rPr dirty="0"/>
              <a:t>Finding Probability Using a Normal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6.3.2: Finding the Probability that a Normal Distributed Random Variable Will Be Greater Than a Given Value</a:t>
            </a:r>
            <a:r>
              <a:rPr lang="en-US" sz="2400" baseline="-25000" dirty="0"/>
              <a:t>1</a:t>
            </a:r>
            <a:endParaRPr sz="2400" dirty="0"/>
          </a:p>
        </p:txBody>
      </p:sp>
      <p:sp>
        <p:nvSpPr>
          <p:cNvPr id="3" name="Text Placeholder 2"/>
          <p:cNvSpPr>
            <a:spLocks noGrp="1"/>
          </p:cNvSpPr>
          <p:nvPr>
            <p:ph type="body" sz="quarter" idx="10"/>
          </p:nvPr>
        </p:nvSpPr>
        <p:spPr/>
        <p:txBody>
          <a:bodyPr>
            <a:normAutofit lnSpcReduction="10000"/>
          </a:bodyPr>
          <a:lstStyle/>
          <a:p>
            <a:r>
              <a:rPr sz="2800" dirty="0"/>
              <a:t>Disney World is a dream for lots of children around the world. Full days of talking with live characters from the movies, wearing funny hats with ears, and riding rides of all types will wear out even the heartiest of souls at the end of the day. However, not everyone gets to ride every attraction. There are height restrictions on some of the rides. For instance, guests must be at least 40 inches tall to ride Splash Mountain. If heights for 6 year-olds are normally distributed with a mean of 3 ft 9 inches and a standard deviation of 2 inches, what percentage of 6-year-olds are allowed to ride Splash Mountain?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lang="en-US" sz="2400" b="1" dirty="0"/>
              <a:t>Solution</a:t>
            </a:r>
          </a:p>
          <a:p>
            <a:r>
              <a:rPr lang="en-US" sz="2400" dirty="0"/>
              <a:t>Note we are told that heights are normally distributed and can, therefore, use the normal distribution to answer the question. Since the height restriction is given in inches, we will first convert the mean into inches.</a:t>
            </a:r>
          </a:p>
          <a:p>
            <a:pPr algn="ctr">
              <a:defRPr sz="2800"/>
            </a:pPr>
            <a:endParaRPr lang="en-US" sz="2400" dirty="0"/>
          </a:p>
        </p:txBody>
      </p:sp>
      <p:pic>
        <p:nvPicPr>
          <p:cNvPr id="5" name="Picture 4" descr="Mu equals three feet nine inches, which equals 45 inches.">
            <a:extLst>
              <a:ext uri="{FF2B5EF4-FFF2-40B4-BE49-F238E27FC236}">
                <a16:creationId xmlns:a16="http://schemas.microsoft.com/office/drawing/2014/main" id="{CE443F6B-D571-3291-7F54-3DA0064FDDDA}"/>
              </a:ext>
            </a:extLst>
          </p:cNvPr>
          <p:cNvPicPr>
            <a:picLocks noChangeAspect="1"/>
          </p:cNvPicPr>
          <p:nvPr/>
        </p:nvPicPr>
        <p:blipFill>
          <a:blip r:embed="rId2"/>
          <a:stretch>
            <a:fillRect/>
          </a:stretch>
        </p:blipFill>
        <p:spPr>
          <a:xfrm>
            <a:off x="3301746" y="2996184"/>
            <a:ext cx="2540508" cy="356616"/>
          </a:xfrm>
          <a:prstGeom prst="rect">
            <a:avLst/>
          </a:prstGeom>
        </p:spPr>
      </p:pic>
      <p:sp>
        <p:nvSpPr>
          <p:cNvPr id="6" name="TextBox 5">
            <a:extLst>
              <a:ext uri="{FF2B5EF4-FFF2-40B4-BE49-F238E27FC236}">
                <a16:creationId xmlns:a16="http://schemas.microsoft.com/office/drawing/2014/main" id="{14EC49CA-974A-076D-0C4C-5E54D2ABCE0E}"/>
              </a:ext>
            </a:extLst>
          </p:cNvPr>
          <p:cNvSpPr txBox="1"/>
          <p:nvPr/>
        </p:nvSpPr>
        <p:spPr>
          <a:xfrm>
            <a:off x="457200" y="3300007"/>
            <a:ext cx="8610600" cy="2308324"/>
          </a:xfrm>
          <a:prstGeom prst="rect">
            <a:avLst/>
          </a:prstGeom>
          <a:noFill/>
        </p:spPr>
        <p:txBody>
          <a:bodyPr wrap="square">
            <a:spAutoFit/>
          </a:bodyPr>
          <a:lstStyle/>
          <a:p>
            <a:pPr>
              <a:defRPr sz="2800"/>
            </a:pPr>
            <a:r>
              <a:rPr lang="en-US" sz="2400" dirty="0"/>
              <a:t>Draw a normal curve with a mean of 45 and standard deviation of 2 to represent the distribution of the heights of 6 year-olds. Denote 40 inches on the </a:t>
            </a:r>
            <a:r>
              <a:rPr lang="en-US" sz="2400" i="1" dirty="0"/>
              <a:t>x</a:t>
            </a:r>
            <a:r>
              <a:rPr lang="en-US" sz="2400" dirty="0"/>
              <a:t>-axis as well to indicate the height restriction for Splash Mountain. Because this is a lower limit for heights, we are interested in finding the probability that a 6 year-old's height </a:t>
            </a:r>
            <a:r>
              <a:rPr lang="en-US" sz="2400" i="1" dirty="0"/>
              <a:t>X</a:t>
            </a:r>
            <a:r>
              <a:rPr lang="en-US" sz="2400" dirty="0"/>
              <a:t> is more than 40 inches, written mathematically as </a:t>
            </a:r>
          </a:p>
        </p:txBody>
      </p:sp>
      <p:pic>
        <p:nvPicPr>
          <p:cNvPr id="7" name="Picture 6" descr="P of X greater than 40&#10;">
            <a:extLst>
              <a:ext uri="{FF2B5EF4-FFF2-40B4-BE49-F238E27FC236}">
                <a16:creationId xmlns:a16="http://schemas.microsoft.com/office/drawing/2014/main" id="{2E43F5B1-57C0-914F-F7CB-44A210502BC0}"/>
              </a:ext>
            </a:extLst>
          </p:cNvPr>
          <p:cNvPicPr>
            <a:picLocks noChangeAspect="1"/>
          </p:cNvPicPr>
          <p:nvPr/>
        </p:nvPicPr>
        <p:blipFill>
          <a:blip r:embed="rId3"/>
          <a:stretch>
            <a:fillRect/>
          </a:stretch>
        </p:blipFill>
        <p:spPr>
          <a:xfrm>
            <a:off x="6477000" y="5181600"/>
            <a:ext cx="1295400" cy="431800"/>
          </a:xfrm>
          <a:prstGeom prst="rect">
            <a:avLst/>
          </a:prstGeom>
        </p:spPr>
      </p:pic>
      <p:sp>
        <p:nvSpPr>
          <p:cNvPr id="9" name="TextBox 8">
            <a:extLst>
              <a:ext uri="{FF2B5EF4-FFF2-40B4-BE49-F238E27FC236}">
                <a16:creationId xmlns:a16="http://schemas.microsoft.com/office/drawing/2014/main" id="{317085A0-A500-B0AD-314E-EBDB2AF1324F}"/>
              </a:ext>
            </a:extLst>
          </p:cNvPr>
          <p:cNvSpPr txBox="1"/>
          <p:nvPr/>
        </p:nvSpPr>
        <p:spPr>
          <a:xfrm>
            <a:off x="457200" y="5495334"/>
            <a:ext cx="7772400"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we shade the area to the right of 40 on the curve.</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3</a:t>
            </a:r>
            <a:endParaRPr sz="2400" dirty="0"/>
          </a:p>
        </p:txBody>
      </p:sp>
      <p:pic>
        <p:nvPicPr>
          <p:cNvPr id="5" name="Content Placeholder 4" descr="A normal distribution curve with a horizontal axis labeled x, a mean of 45, and a standard deviation of 2. The value 40 is marked to the left of the mean and the area under the curve to the right of 40 is shaded.">
            <a:extLst>
              <a:ext uri="{FF2B5EF4-FFF2-40B4-BE49-F238E27FC236}">
                <a16:creationId xmlns:a16="http://schemas.microsoft.com/office/drawing/2014/main" id="{E8AEF43A-CEEC-43F3-814B-891529142652}"/>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19300" y="1029287"/>
            <a:ext cx="4953000" cy="3095625"/>
          </a:xfrm>
        </p:spPr>
      </p:pic>
      <p:sp>
        <p:nvSpPr>
          <p:cNvPr id="3" name="TextBox 2">
            <a:extLst>
              <a:ext uri="{FF2B5EF4-FFF2-40B4-BE49-F238E27FC236}">
                <a16:creationId xmlns:a16="http://schemas.microsoft.com/office/drawing/2014/main" id="{7B273C5E-440B-46C1-8404-E641F197A824}"/>
              </a:ext>
            </a:extLst>
          </p:cNvPr>
          <p:cNvSpPr txBox="1"/>
          <p:nvPr/>
        </p:nvSpPr>
        <p:spPr>
          <a:xfrm>
            <a:off x="457200" y="4169994"/>
            <a:ext cx="8077200" cy="1815882"/>
          </a:xfrm>
          <a:prstGeom prst="rect">
            <a:avLst/>
          </a:prstGeom>
          <a:noFill/>
        </p:spPr>
        <p:txBody>
          <a:bodyPr wrap="square" rtlCol="0">
            <a:spAutoFit/>
          </a:bodyPr>
          <a:lstStyle/>
          <a:p>
            <a:r>
              <a:rPr lang="en-US" sz="2800" dirty="0"/>
              <a:t>Notice that the area shaded is more than half of the area under the curve, so we can expect the value we find to be larger than 0.5. Now, using either tables or available technology find the value of the shaded area.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r>
              <a:rPr sz="2800" dirty="0"/>
              <a:t>In order to use the cumulative probability tables, we need to convert 40 to a standard score first.</a:t>
            </a:r>
          </a:p>
          <a:p>
            <a:pPr algn="ctr"/>
            <a:r>
              <a:rPr dirty="0"/>
              <a:t>​</a:t>
            </a:r>
            <a:endParaRPr lang="en-US" dirty="0"/>
          </a:p>
          <a:p>
            <a:pPr algn="ctr"/>
            <a:endParaRPr lang="en-US" dirty="0"/>
          </a:p>
          <a:p>
            <a:pPr algn="ctr"/>
            <a:endParaRPr dirty="0"/>
          </a:p>
        </p:txBody>
      </p:sp>
      <p:pic>
        <p:nvPicPr>
          <p:cNvPr id="4" name="Picture 3" descr="z is equal to open parenthesis x  minus mu close parenthesis divided by sigma, which equals open parenthesis 40 minus 45 close parenthesis divided by 2, resulting in z equal to negative 2 point 5.">
            <a:extLst>
              <a:ext uri="{FF2B5EF4-FFF2-40B4-BE49-F238E27FC236}">
                <a16:creationId xmlns:a16="http://schemas.microsoft.com/office/drawing/2014/main" id="{DCBAB949-B8A7-AE71-5910-74CFCB89CEB7}"/>
              </a:ext>
            </a:extLst>
          </p:cNvPr>
          <p:cNvPicPr>
            <a:picLocks noChangeAspect="1"/>
          </p:cNvPicPr>
          <p:nvPr/>
        </p:nvPicPr>
        <p:blipFill>
          <a:blip r:embed="rId2"/>
          <a:stretch>
            <a:fillRect/>
          </a:stretch>
        </p:blipFill>
        <p:spPr>
          <a:xfrm>
            <a:off x="3429000" y="2462784"/>
            <a:ext cx="2580132" cy="1804416"/>
          </a:xfrm>
          <a:prstGeom prst="rect">
            <a:avLst/>
          </a:prstGeom>
        </p:spPr>
      </p:pic>
      <p:sp>
        <p:nvSpPr>
          <p:cNvPr id="7" name="TextBox 6">
            <a:extLst>
              <a:ext uri="{FF2B5EF4-FFF2-40B4-BE49-F238E27FC236}">
                <a16:creationId xmlns:a16="http://schemas.microsoft.com/office/drawing/2014/main" id="{700CE5D8-FD33-C20E-0F72-118975B67746}"/>
              </a:ext>
            </a:extLst>
          </p:cNvPr>
          <p:cNvSpPr txBox="1"/>
          <p:nvPr/>
        </p:nvSpPr>
        <p:spPr>
          <a:xfrm>
            <a:off x="457200" y="4234752"/>
            <a:ext cx="8229600" cy="1815882"/>
          </a:xfrm>
          <a:prstGeom prst="rect">
            <a:avLst/>
          </a:prstGeom>
          <a:noFill/>
        </p:spPr>
        <p:txBody>
          <a:bodyPr wrap="square">
            <a:spAutoFit/>
          </a:bodyPr>
          <a:lstStyle/>
          <a:p>
            <a:pPr algn="l">
              <a:defRPr sz="2800"/>
            </a:pPr>
            <a:r>
              <a:rPr lang="en-US" sz="2800" dirty="0"/>
              <a:t>Because we need the area to the right, we can look up the negative of the </a:t>
            </a:r>
            <a:r>
              <a:rPr lang="en-US" sz="2800" i="1" dirty="0"/>
              <a:t>z</a:t>
            </a:r>
            <a:r>
              <a:rPr lang="en-US" sz="2800" dirty="0"/>
              <a:t>-value we calculated. Looking up 2.5 in the cumulative normal table we have that the shaded region has an area of approximately 0.9938.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5</a:t>
            </a:r>
            <a:endParaRPr sz="2400" dirty="0"/>
          </a:p>
        </p:txBody>
      </p:sp>
      <p:sp>
        <p:nvSpPr>
          <p:cNvPr id="3" name="Text Placeholder 2"/>
          <p:cNvSpPr>
            <a:spLocks noGrp="1"/>
          </p:cNvSpPr>
          <p:nvPr>
            <p:ph type="body" sz="quarter" idx="10"/>
          </p:nvPr>
        </p:nvSpPr>
        <p:spPr/>
        <p:txBody>
          <a:bodyPr>
            <a:normAutofit/>
          </a:bodyPr>
          <a:lstStyle/>
          <a:p>
            <a:pPr>
              <a:defRPr b="1"/>
            </a:pPr>
            <a:r>
              <a:rPr lang="en-IN" sz="2800" dirty="0"/>
              <a:t>TI-83/84 Plus</a:t>
            </a:r>
          </a:p>
          <a:p>
            <a:r>
              <a:rPr lang="en-IN" sz="2800" dirty="0"/>
              <a:t>Under the </a:t>
            </a:r>
            <a:r>
              <a:rPr lang="en-IN" sz="2800" b="1" dirty="0"/>
              <a:t>DISTR</a:t>
            </a:r>
            <a:r>
              <a:rPr lang="en-IN" sz="2800" dirty="0"/>
              <a:t> menu, choose option </a:t>
            </a:r>
            <a:r>
              <a:rPr lang="en-IN" sz="2800" b="1" dirty="0"/>
              <a:t>normal</a:t>
            </a:r>
            <a:r>
              <a:rPr lang="en-IN" sz="1000" b="1" dirty="0"/>
              <a:t> </a:t>
            </a:r>
            <a:r>
              <a:rPr lang="en-IN" sz="2800" b="1" dirty="0" err="1"/>
              <a:t>cdf</a:t>
            </a:r>
            <a:r>
              <a:rPr lang="en-IN" sz="2800" dirty="0"/>
              <a:t> and enter the following statistics for </a:t>
            </a:r>
            <a:r>
              <a:rPr lang="en-IN" sz="2800" b="1" dirty="0"/>
              <a:t>normal</a:t>
            </a:r>
            <a:r>
              <a:rPr lang="en-IN" sz="1000" b="1" dirty="0"/>
              <a:t> </a:t>
            </a:r>
            <a:r>
              <a:rPr lang="en-IN" sz="2800" b="1" dirty="0" err="1"/>
              <a:t>cdf</a:t>
            </a:r>
            <a:r>
              <a:rPr lang="en-IN" sz="2800" b="1" dirty="0"/>
              <a:t>(lower bound, upper bound, </a:t>
            </a:r>
            <a:r>
              <a:rPr lang="el-GR" sz="2800" b="1" dirty="0"/>
              <a:t>μ, σ)</a:t>
            </a:r>
            <a:r>
              <a:rPr lang="el-GR" sz="2800" dirty="0"/>
              <a:t>.</a:t>
            </a:r>
          </a:p>
          <a:p>
            <a:r>
              <a:rPr lang="en-IN" sz="2800" dirty="0"/>
              <a:t>lower bound: 40</a:t>
            </a:r>
          </a:p>
          <a:p>
            <a:pPr>
              <a:defRPr sz="2800"/>
            </a:pPr>
            <a:r>
              <a:rPr lang="en-IN" sz="2800" dirty="0"/>
              <a:t>upper bound: 1E99</a:t>
            </a:r>
            <a:r>
              <a:rPr lang="en-IN" sz="100" dirty="0"/>
              <a:t>.</a:t>
            </a:r>
          </a:p>
          <a:p>
            <a:pPr algn="ctr"/>
            <a:r>
              <a:rPr lang="en-IN" dirty="0"/>
              <a:t>  </a:t>
            </a:r>
            <a:r>
              <a:rPr lang="el-GR" sz="2800" i="1" dirty="0">
                <a:latin typeface="Calibri" panose="020F0502020204030204" pitchFamily="34" charset="0"/>
                <a:ea typeface="Calibri" panose="020F0502020204030204" pitchFamily="34" charset="0"/>
                <a:cs typeface="Calibri" panose="020F0502020204030204" pitchFamily="34" charset="0"/>
              </a:rPr>
              <a:t>μ</a:t>
            </a:r>
            <a:r>
              <a:rPr lang="en-IN" sz="2800" dirty="0"/>
              <a:t> = 45</a:t>
            </a:r>
          </a:p>
          <a:p>
            <a:pPr algn="ctr"/>
            <a:r>
              <a:rPr lang="el-GR" sz="2800" i="1" dirty="0">
                <a:latin typeface="Calibri" panose="020F0502020204030204" pitchFamily="34" charset="0"/>
                <a:ea typeface="Calibri" panose="020F0502020204030204" pitchFamily="34" charset="0"/>
                <a:cs typeface="Calibri" panose="020F0502020204030204" pitchFamily="34" charset="0"/>
              </a:rPr>
              <a:t>σ</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dirty="0"/>
              <a:t>= 2</a:t>
            </a:r>
            <a:endParaRP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6</a:t>
            </a:r>
            <a:endParaRPr sz="2400" dirty="0"/>
          </a:p>
        </p:txBody>
      </p:sp>
      <p:pic>
        <p:nvPicPr>
          <p:cNvPr id="5" name="Content Placeholder 4" descr="screenshot shows normal c d f open parentheses 40  comma 1E99  comma 45 comma 2 close parentheses equals .9937903201">
            <a:extLst>
              <a:ext uri="{FF2B5EF4-FFF2-40B4-BE49-F238E27FC236}">
                <a16:creationId xmlns:a16="http://schemas.microsoft.com/office/drawing/2014/main" id="{8BE0ADFF-4441-4443-9034-88ADF1A1AFC6}"/>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6.3.2: Finding the Probability that a Normal Distributed Random Variable Will Be Greater Than a Given Value</a:t>
            </a:r>
            <a:r>
              <a:rPr lang="en-US" sz="2400" baseline="-25000" dirty="0"/>
              <a:t>7</a:t>
            </a:r>
            <a:endParaRPr sz="2400" dirty="0"/>
          </a:p>
        </p:txBody>
      </p:sp>
      <p:sp>
        <p:nvSpPr>
          <p:cNvPr id="3" name="Text Placeholder 2"/>
          <p:cNvSpPr>
            <a:spLocks noGrp="1"/>
          </p:cNvSpPr>
          <p:nvPr>
            <p:ph type="body" sz="quarter" idx="10"/>
          </p:nvPr>
        </p:nvSpPr>
        <p:spPr/>
        <p:txBody>
          <a:bodyPr>
            <a:normAutofit/>
          </a:bodyPr>
          <a:lstStyle/>
          <a:p>
            <a:r>
              <a:rPr sz="2800" dirty="0"/>
              <a:t>As shown in the margin screenshot, the calculator returns a value of approximately 0.9938 rounded to four decimal places.</a:t>
            </a:r>
          </a:p>
          <a:p>
            <a:pPr>
              <a:defRPr sz="2800"/>
            </a:pPr>
            <a:r>
              <a:rPr sz="2800" dirty="0"/>
              <a:t>Thus, the probability of a 6 year-old having a height of at least 40 inches is approximately 0.993790 using either method of calculation. We can also interpret this to mean that </a:t>
            </a:r>
            <a:r>
              <a:rPr lang="en-US" sz="2800" dirty="0"/>
              <a:t>99.38% </a:t>
            </a:r>
            <a:r>
              <a:rPr sz="2800" dirty="0"/>
              <a:t>of 6 year olds have a height of at least 40 inches. Therefore, only a small percentage of 6 year-olds (less than </a:t>
            </a:r>
            <a:r>
              <a:rPr lang="en-US" sz="2800" dirty="0"/>
              <a:t>1%</a:t>
            </a:r>
            <a:r>
              <a:rPr sz="2800" dirty="0"/>
              <a:t>) are excluded from riding Splash Mountain.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1800" dirty="0"/>
              <a:t>Example 6.3.3: Finding the Probability that a Normally Distributed Random Variable Will Be between Two Given Values Or in the Tails Defined by Two Given Values</a:t>
            </a:r>
            <a:r>
              <a:rPr lang="en-US" sz="1800" baseline="-25000" dirty="0"/>
              <a:t>1</a:t>
            </a:r>
            <a:endParaRPr sz="1800" dirty="0"/>
          </a:p>
        </p:txBody>
      </p:sp>
      <p:sp>
        <p:nvSpPr>
          <p:cNvPr id="3" name="Text Placeholder 2"/>
          <p:cNvSpPr>
            <a:spLocks noGrp="1"/>
          </p:cNvSpPr>
          <p:nvPr>
            <p:ph type="body" sz="quarter" idx="10"/>
          </p:nvPr>
        </p:nvSpPr>
        <p:spPr/>
        <p:txBody>
          <a:bodyPr>
            <a:normAutofit fontScale="85000" lnSpcReduction="20000"/>
          </a:bodyPr>
          <a:lstStyle/>
          <a:p>
            <a:pPr>
              <a:defRPr sz="2800"/>
            </a:pPr>
            <a:r>
              <a:rPr lang="en-US" sz="2800" dirty="0"/>
              <a:t>As adults, our body temperatures are normally distributed with a mean of 98.6°F and a standard deviation of 0.73°F. Sometimes our bodies increase in temperature and we say we have a fever. Other times our body temperatures might drop to a place of hypothermia. Extreme fluctuations in either direction might be signals that we need to seek medical help. With this in mind, answer the following questions.</a:t>
            </a:r>
          </a:p>
          <a:p>
            <a:pPr marL="447675" indent="-447675">
              <a:defRPr sz="2800"/>
            </a:pPr>
            <a:r>
              <a:rPr lang="en-US" dirty="0"/>
              <a:t>a.	​</a:t>
            </a:r>
            <a:r>
              <a:rPr lang="en-US" sz="2800" dirty="0"/>
              <a:t>What percentage of healthy adults have a body temperature which is between 98°F and 99</a:t>
            </a:r>
            <a:r>
              <a:rPr lang="en-US" dirty="0"/>
              <a:t>°F?</a:t>
            </a:r>
            <a:endParaRPr lang="en-US" sz="2800" dirty="0"/>
          </a:p>
          <a:p>
            <a:pPr marL="447675" indent="-447675">
              <a:defRPr sz="2800"/>
            </a:pPr>
            <a:r>
              <a:rPr lang="en-US" dirty="0"/>
              <a:t>b.	​</a:t>
            </a:r>
            <a:r>
              <a:rPr lang="en-US" sz="2800" dirty="0"/>
              <a:t>What percentage of healthy adults typically have either a consistently high body temperature of more than </a:t>
            </a:r>
            <a:r>
              <a:rPr lang="en-US" dirty="0"/>
              <a:t>100°F</a:t>
            </a:r>
            <a:r>
              <a:rPr lang="en-US" sz="2800" dirty="0"/>
              <a:t> or a consistently low temperature of less </a:t>
            </a:r>
            <a:r>
              <a:rPr lang="en-US" dirty="0"/>
              <a:t>than 97°F</a:t>
            </a:r>
            <a:r>
              <a:rPr lang="en-US" sz="2800" dirty="0"/>
              <a:t>?</a:t>
            </a:r>
          </a:p>
          <a:p>
            <a:pPr marL="447675" indent="-447675">
              <a:defRPr sz="2800"/>
            </a:pPr>
            <a:r>
              <a:rPr lang="en-US" dirty="0"/>
              <a:t>c.	​</a:t>
            </a:r>
            <a:r>
              <a:rPr lang="en-US" sz="2800" dirty="0"/>
              <a:t>What is the probability of a healthy adult having a body temperature that differs from the population mean by more than</a:t>
            </a:r>
            <a:r>
              <a:rPr lang="en-US" dirty="0"/>
              <a:t> 1</a:t>
            </a:r>
            <a:r>
              <a:rPr lang="en-US" sz="100" dirty="0"/>
              <a:t> </a:t>
            </a:r>
            <a:r>
              <a:rPr lang="en-US" dirty="0"/>
              <a:t>°</a:t>
            </a:r>
            <a:r>
              <a:rPr lang="en-US" sz="100" dirty="0"/>
              <a:t> </a:t>
            </a:r>
            <a:r>
              <a:rPr lang="en-US" dirty="0"/>
              <a:t>F</a:t>
            </a:r>
            <a:r>
              <a:rPr lang="en-US" sz="2800" dirty="0"/>
              <a:t>?</a:t>
            </a:r>
            <a:endParaRP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2</a:t>
            </a:r>
            <a:endParaRPr sz="1800" dirty="0"/>
          </a:p>
        </p:txBody>
      </p:sp>
      <p:sp>
        <p:nvSpPr>
          <p:cNvPr id="3" name="Text Placeholder 2"/>
          <p:cNvSpPr>
            <a:spLocks noGrp="1"/>
          </p:cNvSpPr>
          <p:nvPr>
            <p:ph type="body" sz="quarter" idx="10"/>
          </p:nvPr>
        </p:nvSpPr>
        <p:spPr/>
        <p:txBody>
          <a:bodyPr>
            <a:normAutofit/>
          </a:bodyPr>
          <a:lstStyle/>
          <a:p>
            <a:r>
              <a:rPr sz="2800" b="1" dirty="0"/>
              <a:t>Solution</a:t>
            </a:r>
          </a:p>
          <a:p>
            <a:pPr marL="447675" indent="-447675">
              <a:defRPr sz="2800"/>
            </a:pPr>
            <a:r>
              <a:rPr lang="en-US" dirty="0"/>
              <a:t>a.	</a:t>
            </a:r>
            <a:r>
              <a:rPr dirty="0"/>
              <a:t>​</a:t>
            </a:r>
            <a:r>
              <a:rPr sz="2800" dirty="0"/>
              <a:t>Begin by drawing a normal curve with a mean of </a:t>
            </a:r>
            <a:r>
              <a:rPr sz="2800" dirty="0">
                <a:latin typeface="Cambria Math"/>
              </a:rPr>
              <a:t>98.6</a:t>
            </a:r>
            <a:r>
              <a:rPr sz="2800" dirty="0"/>
              <a:t> and standard deviation 0.73 to represent the distribution of body temperatures. Denote both 98 and 99 on the </a:t>
            </a:r>
            <a:r>
              <a:rPr lang="en-US" sz="2800" i="1" dirty="0"/>
              <a:t>x</a:t>
            </a:r>
            <a:r>
              <a:rPr sz="2800" dirty="0"/>
              <a:t>-axis to indicate the two temperatures that form the interval we are interested in. This is written mathematically as </a:t>
            </a:r>
            <a:r>
              <a:rPr lang="en-US" dirty="0"/>
              <a:t>​</a:t>
            </a:r>
          </a:p>
        </p:txBody>
      </p:sp>
      <p:pic>
        <p:nvPicPr>
          <p:cNvPr id="5" name="Picture 4" descr="P of 98 less than X less than 99">
            <a:extLst>
              <a:ext uri="{FF2B5EF4-FFF2-40B4-BE49-F238E27FC236}">
                <a16:creationId xmlns:a16="http://schemas.microsoft.com/office/drawing/2014/main" id="{8161C581-496A-2ECF-79E0-F4304D71AAD5}"/>
              </a:ext>
            </a:extLst>
          </p:cNvPr>
          <p:cNvPicPr>
            <a:picLocks noChangeAspect="1"/>
          </p:cNvPicPr>
          <p:nvPr/>
        </p:nvPicPr>
        <p:blipFill>
          <a:blip r:embed="rId2"/>
          <a:stretch>
            <a:fillRect/>
          </a:stretch>
        </p:blipFill>
        <p:spPr>
          <a:xfrm>
            <a:off x="990600" y="4178187"/>
            <a:ext cx="1981200" cy="470780"/>
          </a:xfrm>
          <a:prstGeom prst="rect">
            <a:avLst/>
          </a:prstGeom>
        </p:spPr>
      </p:pic>
      <p:sp>
        <p:nvSpPr>
          <p:cNvPr id="7" name="TextBox 6">
            <a:extLst>
              <a:ext uri="{FF2B5EF4-FFF2-40B4-BE49-F238E27FC236}">
                <a16:creationId xmlns:a16="http://schemas.microsoft.com/office/drawing/2014/main" id="{53F876CD-835A-CA00-3BFB-E939F4472EB4}"/>
              </a:ext>
            </a:extLst>
          </p:cNvPr>
          <p:cNvSpPr txBox="1"/>
          <p:nvPr/>
        </p:nvSpPr>
        <p:spPr>
          <a:xfrm>
            <a:off x="2971800" y="4114800"/>
            <a:ext cx="5105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and we shade the area under the </a:t>
            </a:r>
            <a:endParaRPr lang="en-IN" dirty="0"/>
          </a:p>
        </p:txBody>
      </p:sp>
      <p:sp>
        <p:nvSpPr>
          <p:cNvPr id="9" name="TextBox 8">
            <a:extLst>
              <a:ext uri="{FF2B5EF4-FFF2-40B4-BE49-F238E27FC236}">
                <a16:creationId xmlns:a16="http://schemas.microsoft.com/office/drawing/2014/main" id="{79770E9D-5394-8213-220F-198F6A8CD4EC}"/>
              </a:ext>
            </a:extLst>
          </p:cNvPr>
          <p:cNvSpPr txBox="1"/>
          <p:nvPr/>
        </p:nvSpPr>
        <p:spPr>
          <a:xfrm>
            <a:off x="941294" y="4550603"/>
            <a:ext cx="7162800" cy="523220"/>
          </a:xfrm>
          <a:prstGeom prst="rect">
            <a:avLst/>
          </a:prstGeom>
          <a:noFill/>
        </p:spPr>
        <p:txBody>
          <a:bodyPr wrap="square">
            <a:spAutoFit/>
          </a:bodyPr>
          <a:lstStyle/>
          <a:p>
            <a:pPr marR="0" lvl="0" algn="l" defTabSz="914400" rtl="0" eaLnBrk="1" fontAlgn="auto" latinLnBrk="0" hangingPunct="1">
              <a:lnSpc>
                <a:spcPct val="100000"/>
              </a:lnSpc>
              <a:spcBef>
                <a:spcPct val="20000"/>
              </a:spcBef>
              <a:spcAft>
                <a:spcPts val="0"/>
              </a:spcAft>
              <a:buClrTx/>
              <a:buSzTx/>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curve which is in between these two values.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3</a:t>
            </a:r>
            <a:endParaRPr sz="1800" dirty="0"/>
          </a:p>
        </p:txBody>
      </p:sp>
      <p:pic>
        <p:nvPicPr>
          <p:cNvPr id="5" name="Content Placeholder 4" descr="A normal distribution curve with a horizontal axis labeled x, a mean of  98 point 6 , and a standard deviation of 0 point 7 3. The value 98 is marked to the left of the mean and the value 99 is marked to the right of the mean. The area under the curve in between 98 and 99 is shaded.">
            <a:extLst>
              <a:ext uri="{FF2B5EF4-FFF2-40B4-BE49-F238E27FC236}">
                <a16:creationId xmlns:a16="http://schemas.microsoft.com/office/drawing/2014/main" id="{27B519BC-29C2-40E8-A175-05AE02D8834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1200" y="1486487"/>
            <a:ext cx="4953000" cy="3095625"/>
          </a:xfrm>
        </p:spPr>
      </p:pic>
      <p:sp>
        <p:nvSpPr>
          <p:cNvPr id="3" name="TextBox 2">
            <a:extLst>
              <a:ext uri="{FF2B5EF4-FFF2-40B4-BE49-F238E27FC236}">
                <a16:creationId xmlns:a16="http://schemas.microsoft.com/office/drawing/2014/main" id="{E1DA49FA-8E91-4627-A38B-72EF06935976}"/>
              </a:ext>
            </a:extLst>
          </p:cNvPr>
          <p:cNvSpPr txBox="1"/>
          <p:nvPr/>
        </p:nvSpPr>
        <p:spPr>
          <a:xfrm>
            <a:off x="457200" y="5039312"/>
            <a:ext cx="8229600" cy="954107"/>
          </a:xfrm>
          <a:prstGeom prst="rect">
            <a:avLst/>
          </a:prstGeom>
          <a:noFill/>
        </p:spPr>
        <p:txBody>
          <a:bodyPr wrap="square" rtlCol="0">
            <a:spAutoFit/>
          </a:bodyPr>
          <a:lstStyle/>
          <a:p>
            <a:r>
              <a:rPr lang="en-US" sz="2800" dirty="0"/>
              <a:t>​Now, using either tables or available technology find the value of the shaded area.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6.3.1: Finding the Probability that a Normally Distributed Random Variable Will Be Less Than a Given Value</a:t>
            </a:r>
            <a:r>
              <a:rPr lang="en-US" sz="2400" baseline="-25000" dirty="0"/>
              <a:t>1</a:t>
            </a:r>
            <a:endParaRPr sz="2400" baseline="-25000" dirty="0"/>
          </a:p>
        </p:txBody>
      </p:sp>
      <p:sp>
        <p:nvSpPr>
          <p:cNvPr id="3" name="Text Placeholder 2"/>
          <p:cNvSpPr>
            <a:spLocks noGrp="1"/>
          </p:cNvSpPr>
          <p:nvPr>
            <p:ph type="body" sz="quarter" idx="10"/>
          </p:nvPr>
        </p:nvSpPr>
        <p:spPr/>
        <p:txBody>
          <a:bodyPr>
            <a:normAutofit/>
          </a:bodyPr>
          <a:lstStyle/>
          <a:p>
            <a:r>
              <a:rPr sz="2800" dirty="0"/>
              <a:t>Dairy Delight Farms has been milking cows for many generations. They have calculated that on average, the milk production per dairy cow over a month’s time is 1931 </a:t>
            </a:r>
            <a:r>
              <a:rPr sz="2800" dirty="0" err="1"/>
              <a:t>lbs</a:t>
            </a:r>
            <a:r>
              <a:rPr sz="2800" dirty="0"/>
              <a:t> with a standard deviation of 67.1 lbs. The manager has noticed that the milk production from their cows seems to have been slowly decreasing in the past couple of years. However, their sales remain steady. Determine the probability that a random cow chosen from the farm produces less than 1831 pounds of milk per month. Assume that the milk production from the cows is normally distributed.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4</a:t>
            </a:r>
            <a:endParaRPr sz="1800" dirty="0"/>
          </a:p>
        </p:txBody>
      </p:sp>
      <p:sp>
        <p:nvSpPr>
          <p:cNvPr id="3" name="Text Placeholder 2"/>
          <p:cNvSpPr>
            <a:spLocks noGrp="1"/>
          </p:cNvSpPr>
          <p:nvPr>
            <p:ph type="body" sz="quarter" idx="10"/>
          </p:nvPr>
        </p:nvSpPr>
        <p:spPr/>
        <p:txBody>
          <a:bodyPr>
            <a:normAutofit/>
          </a:bodyPr>
          <a:lstStyle/>
          <a:p>
            <a:pPr>
              <a:defRPr b="1"/>
            </a:pPr>
            <a:r>
              <a:rPr sz="2400" dirty="0"/>
              <a:t>​Tables:</a:t>
            </a:r>
          </a:p>
          <a:p>
            <a:r>
              <a:rPr sz="2400" dirty="0"/>
              <a:t>​Convert both temperatures to standard scores and then use the cumulative probability tables.</a:t>
            </a:r>
          </a:p>
        </p:txBody>
      </p:sp>
      <p:pic>
        <p:nvPicPr>
          <p:cNvPr id="4" name="Picture 3" descr="For 98 Degrees Fahrenheit: z  equals open parenthesis 98 minus 98 point 6 close parenthesis  divided by 0 point 7 3,  which is approximately negative 0 point 8 2.&#10;&#10;For  99 Degrees Fahrenheit F: z equals open parenthesis 99 minus 98 point 6 close parenthesis divided by 0 point 7 3,  which is approximately 0 point 5 5.">
            <a:extLst>
              <a:ext uri="{FF2B5EF4-FFF2-40B4-BE49-F238E27FC236}">
                <a16:creationId xmlns:a16="http://schemas.microsoft.com/office/drawing/2014/main" id="{99071712-BEF5-2511-6EBE-7EC528DDBA72}"/>
              </a:ext>
            </a:extLst>
          </p:cNvPr>
          <p:cNvPicPr>
            <a:picLocks noChangeAspect="1"/>
          </p:cNvPicPr>
          <p:nvPr/>
        </p:nvPicPr>
        <p:blipFill>
          <a:blip r:embed="rId2"/>
          <a:stretch>
            <a:fillRect/>
          </a:stretch>
        </p:blipFill>
        <p:spPr>
          <a:xfrm>
            <a:off x="3048000" y="2314956"/>
            <a:ext cx="2820924" cy="2104644"/>
          </a:xfrm>
          <a:prstGeom prst="rect">
            <a:avLst/>
          </a:prstGeom>
        </p:spPr>
      </p:pic>
      <p:sp>
        <p:nvSpPr>
          <p:cNvPr id="7" name="TextBox 6">
            <a:extLst>
              <a:ext uri="{FF2B5EF4-FFF2-40B4-BE49-F238E27FC236}">
                <a16:creationId xmlns:a16="http://schemas.microsoft.com/office/drawing/2014/main" id="{A92CF56A-67AC-EB43-B83B-492ADE6CEDCA}"/>
              </a:ext>
            </a:extLst>
          </p:cNvPr>
          <p:cNvSpPr txBox="1"/>
          <p:nvPr/>
        </p:nvSpPr>
        <p:spPr>
          <a:xfrm>
            <a:off x="457200" y="4466444"/>
            <a:ext cx="8229600" cy="1569660"/>
          </a:xfrm>
          <a:prstGeom prst="rect">
            <a:avLst/>
          </a:prstGeom>
          <a:noFill/>
        </p:spPr>
        <p:txBody>
          <a:bodyPr wrap="square">
            <a:spAutoFit/>
          </a:bodyPr>
          <a:lstStyle/>
          <a:p>
            <a:pPr>
              <a:defRPr sz="2800"/>
            </a:pPr>
            <a:r>
              <a:rPr lang="en-US" sz="2400" dirty="0"/>
              <a:t>The area between these two </a:t>
            </a:r>
            <a:r>
              <a:rPr lang="en-US" sz="2400" i="1" dirty="0"/>
              <a:t>z</a:t>
            </a:r>
            <a:r>
              <a:rPr lang="en-US" sz="2400" dirty="0"/>
              <a:t>-values can be found by looking up both in the tables and then subtracting their values as shown here:</a:t>
            </a:r>
          </a:p>
          <a:p>
            <a:pPr algn="ctr">
              <a:defRPr sz="2800"/>
            </a:pPr>
            <a:r>
              <a:rPr lang="en-US" sz="2400" dirty="0"/>
              <a:t>​0.7088 − 0.2061 = 0.5027</a:t>
            </a:r>
            <a:endParaRPr lang="en-IN"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5</a:t>
            </a:r>
            <a:endParaRPr sz="18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Under the </a:t>
            </a:r>
            <a:r>
              <a:rPr sz="2800" b="1" dirty="0"/>
              <a:t>DISTR</a:t>
            </a:r>
            <a:r>
              <a:rPr sz="2800" dirty="0"/>
              <a:t> menu, choose option </a:t>
            </a:r>
            <a:r>
              <a:rPr sz="2800" b="1" dirty="0"/>
              <a:t>normal</a:t>
            </a:r>
            <a:r>
              <a:rPr lang="en-US" sz="1000" b="1" dirty="0"/>
              <a:t> </a:t>
            </a:r>
            <a:r>
              <a:rPr sz="2800" b="1" dirty="0" err="1"/>
              <a:t>cdf</a:t>
            </a:r>
            <a:r>
              <a:rPr sz="2800" dirty="0"/>
              <a:t> and enter the appropriate statistics for </a:t>
            </a:r>
            <a:r>
              <a:rPr sz="2800" b="1" dirty="0"/>
              <a:t>normal</a:t>
            </a:r>
            <a:r>
              <a:rPr lang="en-US" sz="1000" b="1" dirty="0"/>
              <a:t> </a:t>
            </a:r>
            <a:r>
              <a:rPr sz="2800" b="1" dirty="0" err="1"/>
              <a:t>cdf</a:t>
            </a:r>
            <a:r>
              <a:rPr sz="2800" b="1" dirty="0"/>
              <a:t>(lower bound, upper bound, </a:t>
            </a:r>
            <a:r>
              <a:rPr lang="el-GR" b="1" dirty="0"/>
              <a:t>μ, σ</a:t>
            </a:r>
            <a:r>
              <a:rPr sz="2800" b="1" dirty="0"/>
              <a:t>)</a:t>
            </a:r>
            <a:r>
              <a:rPr sz="2800" dirty="0"/>
              <a:t>.</a:t>
            </a:r>
            <a:r>
              <a:rPr sz="2800" b="1" dirty="0"/>
              <a:t> </a:t>
            </a:r>
            <a:r>
              <a:rPr sz="2800" dirty="0"/>
              <a:t>For our question these values are</a:t>
            </a:r>
          </a:p>
          <a:p>
            <a:r>
              <a:rPr dirty="0"/>
              <a:t>​</a:t>
            </a:r>
            <a:r>
              <a:rPr sz="2800" dirty="0"/>
              <a:t>lower bound: 98</a:t>
            </a:r>
          </a:p>
          <a:p>
            <a:r>
              <a:rPr dirty="0"/>
              <a:t>​</a:t>
            </a:r>
            <a:r>
              <a:rPr sz="2800" dirty="0"/>
              <a:t>upper bound: 99</a:t>
            </a:r>
            <a:r>
              <a:rPr lang="en-US" sz="100" dirty="0"/>
              <a:t>.</a:t>
            </a:r>
          </a:p>
          <a:p>
            <a:pPr algn="ct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t> = </a:t>
            </a:r>
            <a:r>
              <a:rPr lang="en-US" dirty="0"/>
              <a:t>98.6</a:t>
            </a:r>
            <a:endParaRPr lang="el-GR" dirty="0"/>
          </a:p>
          <a:p>
            <a:pPr algn="ctr"/>
            <a:r>
              <a:rPr lang="el-GR" i="1" dirty="0">
                <a:latin typeface="Calibri" panose="020F0502020204030204" pitchFamily="34" charset="0"/>
                <a:ea typeface="Calibri" panose="020F0502020204030204" pitchFamily="34" charset="0"/>
                <a:cs typeface="Calibri" panose="020F0502020204030204" pitchFamily="34" charset="0"/>
              </a:rPr>
              <a:t>σ</a:t>
            </a:r>
            <a:r>
              <a:rPr lang="en-US" i="1" dirty="0">
                <a:latin typeface="Calibri" panose="020F0502020204030204" pitchFamily="34" charset="0"/>
                <a:ea typeface="Calibri" panose="020F0502020204030204" pitchFamily="34" charset="0"/>
                <a:cs typeface="Calibri" panose="020F0502020204030204" pitchFamily="34" charset="0"/>
              </a:rPr>
              <a:t> </a:t>
            </a:r>
            <a:r>
              <a:rPr lang="el-GR" dirty="0"/>
              <a:t>= </a:t>
            </a:r>
            <a:r>
              <a:rPr lang="en-US" dirty="0"/>
              <a:t>0.73</a:t>
            </a:r>
            <a:r>
              <a:rPr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6</a:t>
            </a:r>
            <a:endParaRPr sz="1800" dirty="0"/>
          </a:p>
        </p:txBody>
      </p:sp>
      <p:pic>
        <p:nvPicPr>
          <p:cNvPr id="5" name="Content Placeholder 4" descr="screenshot shows normal c d f open parentheses 98 comma  99 comma 98 point 6 comma 0 point 7 3 close parentheses equals .5025734885">
            <a:extLst>
              <a:ext uri="{FF2B5EF4-FFF2-40B4-BE49-F238E27FC236}">
                <a16:creationId xmlns:a16="http://schemas.microsoft.com/office/drawing/2014/main" id="{EB374C04-B2C1-4EA2-9ED6-8B97DFF3C557}"/>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7</a:t>
            </a:r>
            <a:endParaRPr sz="1800"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 calculator gives the more accurate value of approximately 0.5026 for the area between the two </a:t>
            </a:r>
            <a:br>
              <a:rPr lang="en-US" sz="2800" dirty="0"/>
            </a:br>
            <a:r>
              <a:rPr lang="en-US" sz="2800" i="1" dirty="0"/>
              <a:t>z</a:t>
            </a:r>
            <a:r>
              <a:rPr sz="2800" dirty="0"/>
              <a:t>-scores.</a:t>
            </a:r>
          </a:p>
          <a:p>
            <a:pPr>
              <a:defRPr sz="2800"/>
            </a:pPr>
            <a:r>
              <a:rPr dirty="0"/>
              <a:t>​</a:t>
            </a:r>
            <a:r>
              <a:rPr sz="2800" dirty="0"/>
              <a:t>The probability would be reported as 0.5027 if using tables or 0.5026 if using the calculator. This means that the percentage of healthy adults that have a body temperature which is between </a:t>
            </a:r>
            <a:r>
              <a:rPr lang="en-US" sz="2800" dirty="0"/>
              <a:t>98°F</a:t>
            </a:r>
            <a:r>
              <a:rPr sz="2800" dirty="0"/>
              <a:t> and</a:t>
            </a:r>
            <a:r>
              <a:rPr lang="en-US" dirty="0"/>
              <a:t> 99°F</a:t>
            </a:r>
            <a:r>
              <a:rPr sz="2800" dirty="0"/>
              <a:t> is approximately </a:t>
            </a:r>
            <a:r>
              <a:rPr lang="en-US" sz="2800" dirty="0"/>
              <a:t>50%</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8</a:t>
            </a:r>
            <a:endParaRPr sz="18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lang="en-US" sz="2800" dirty="0"/>
              <a:t>Again, start by drawing a normal curve with a mean of 98.6 and standard deviation 0.73 to represent the distribution of body temperatures. This time denote both 97 and 100 on the </a:t>
            </a:r>
            <a:r>
              <a:rPr lang="en-US" sz="2800" i="1" dirty="0"/>
              <a:t>x</a:t>
            </a:r>
            <a:r>
              <a:rPr lang="en-US" sz="2800" dirty="0"/>
              <a:t>-axis to indicate the two temperatures that are the extremes we are interested in. Shade the area under the curve which is below 97 and the area which is above 100. This is written mathematically as</a:t>
            </a:r>
            <a:endParaRPr lang="ar-AE" sz="2800" dirty="0"/>
          </a:p>
          <a:p>
            <a:r>
              <a:rPr lang="ar-AE" dirty="0"/>
              <a:t>​</a:t>
            </a:r>
            <a:endParaRPr dirty="0"/>
          </a:p>
        </p:txBody>
      </p:sp>
      <p:pic>
        <p:nvPicPr>
          <p:cNvPr id="7" name="Picture 6" descr="P of x less than 97 or X greater than 100.">
            <a:extLst>
              <a:ext uri="{FF2B5EF4-FFF2-40B4-BE49-F238E27FC236}">
                <a16:creationId xmlns:a16="http://schemas.microsoft.com/office/drawing/2014/main" id="{03489C1B-29D5-D46B-A2EE-123EA4298694}"/>
              </a:ext>
            </a:extLst>
          </p:cNvPr>
          <p:cNvPicPr>
            <a:picLocks noChangeAspect="1"/>
          </p:cNvPicPr>
          <p:nvPr/>
        </p:nvPicPr>
        <p:blipFill>
          <a:blip r:embed="rId2"/>
          <a:stretch>
            <a:fillRect/>
          </a:stretch>
        </p:blipFill>
        <p:spPr>
          <a:xfrm>
            <a:off x="4876800" y="4114800"/>
            <a:ext cx="2819400" cy="466659"/>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9</a:t>
            </a:r>
            <a:endParaRPr sz="1800" dirty="0"/>
          </a:p>
        </p:txBody>
      </p:sp>
      <p:pic>
        <p:nvPicPr>
          <p:cNvPr id="5" name="Content Placeholder 4" descr="A normal distribution curve with a horizontal axis labeled x, a mean of 98 point 6 , and a standard deviation of 0 point 7 3. The value 97 is marked to the left of the mean and the value 100 is marked to the right of the mean. The area under the curve to the left 98 and to the right of 100 is shaded.">
            <a:extLst>
              <a:ext uri="{FF2B5EF4-FFF2-40B4-BE49-F238E27FC236}">
                <a16:creationId xmlns:a16="http://schemas.microsoft.com/office/drawing/2014/main" id="{24787E4B-68F0-44F5-A2C3-2E6CE520C970}"/>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524000"/>
            <a:ext cx="4953000" cy="3095625"/>
          </a:xfrm>
        </p:spPr>
      </p:pic>
      <p:sp>
        <p:nvSpPr>
          <p:cNvPr id="3" name="TextBox 2">
            <a:extLst>
              <a:ext uri="{FF2B5EF4-FFF2-40B4-BE49-F238E27FC236}">
                <a16:creationId xmlns:a16="http://schemas.microsoft.com/office/drawing/2014/main" id="{BDF5C296-AB47-4BE2-A1AD-58D92B4712DC}"/>
              </a:ext>
            </a:extLst>
          </p:cNvPr>
          <p:cNvSpPr txBox="1"/>
          <p:nvPr/>
        </p:nvSpPr>
        <p:spPr>
          <a:xfrm>
            <a:off x="457200" y="4798351"/>
            <a:ext cx="8229600" cy="954107"/>
          </a:xfrm>
          <a:prstGeom prst="rect">
            <a:avLst/>
          </a:prstGeom>
          <a:noFill/>
        </p:spPr>
        <p:txBody>
          <a:bodyPr wrap="square" rtlCol="0">
            <a:spAutoFit/>
          </a:bodyPr>
          <a:lstStyle/>
          <a:p>
            <a:r>
              <a:rPr lang="en-US" sz="2800" dirty="0"/>
              <a:t>Now, using either tables or available technology find the value of the shaded area.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10</a:t>
            </a:r>
            <a:endParaRPr sz="1800" dirty="0"/>
          </a:p>
        </p:txBody>
      </p:sp>
      <p:sp>
        <p:nvSpPr>
          <p:cNvPr id="3" name="Text Placeholder 2"/>
          <p:cNvSpPr>
            <a:spLocks noGrp="1"/>
          </p:cNvSpPr>
          <p:nvPr>
            <p:ph type="body" sz="quarter" idx="10"/>
          </p:nvPr>
        </p:nvSpPr>
        <p:spPr/>
        <p:txBody>
          <a:bodyPr>
            <a:normAutofit/>
          </a:bodyPr>
          <a:lstStyle/>
          <a:p>
            <a:pPr>
              <a:defRPr b="1"/>
            </a:pPr>
            <a:r>
              <a:rPr sz="2400" dirty="0"/>
              <a:t>​Tables:</a:t>
            </a:r>
          </a:p>
          <a:p>
            <a:r>
              <a:rPr sz="2400" dirty="0"/>
              <a:t>​Convert both temperatures to standard scores and then use the cumulative probability tables.</a:t>
            </a:r>
          </a:p>
          <a:p>
            <a:pPr>
              <a:defRPr sz="2800"/>
            </a:pPr>
            <a:endParaRPr lang="en-US" sz="2400" dirty="0"/>
          </a:p>
          <a:p>
            <a:pPr>
              <a:defRPr sz="2800"/>
            </a:pPr>
            <a:endParaRPr lang="en-IN" sz="2400" dirty="0"/>
          </a:p>
          <a:p>
            <a:pPr>
              <a:defRPr sz="2800"/>
            </a:pPr>
            <a:endParaRPr lang="en-US" sz="2400" dirty="0"/>
          </a:p>
          <a:p>
            <a:pPr>
              <a:defRPr sz="2800"/>
            </a:pPr>
            <a:endParaRPr lang="en-US" sz="2400" dirty="0"/>
          </a:p>
          <a:p>
            <a:pPr>
              <a:defRPr sz="2800"/>
            </a:pPr>
            <a:endParaRPr lang="en-US" sz="2400" dirty="0"/>
          </a:p>
          <a:p>
            <a:pPr>
              <a:defRPr sz="2800"/>
            </a:pPr>
            <a:endParaRPr lang="en-US" sz="2400" dirty="0"/>
          </a:p>
          <a:p>
            <a:pPr>
              <a:defRPr sz="2800"/>
            </a:pPr>
            <a:r>
              <a:rPr sz="2400" dirty="0"/>
              <a:t>​​</a:t>
            </a:r>
          </a:p>
        </p:txBody>
      </p:sp>
      <p:pic>
        <p:nvPicPr>
          <p:cNvPr id="4" name="Picture 3" descr="For 97 degrees Fahrenheit: z is equal to open parenthesis 97 minus 98 point 6 close parenthesis divided by 0 point 7 3 , which is approximately negative 2 point 1 9.&#10;&#10;For 100 degrees Fahrenheit: z is equal to open parenthesis 100 minus 98 point 6 close parenthesis divided by 0 point 7 3 , which is  approximately 1 point 9 2.">
            <a:extLst>
              <a:ext uri="{FF2B5EF4-FFF2-40B4-BE49-F238E27FC236}">
                <a16:creationId xmlns:a16="http://schemas.microsoft.com/office/drawing/2014/main" id="{402F9481-2382-F9A5-4C22-F610FA72FC7A}"/>
              </a:ext>
            </a:extLst>
          </p:cNvPr>
          <p:cNvPicPr>
            <a:picLocks noChangeAspect="1"/>
          </p:cNvPicPr>
          <p:nvPr/>
        </p:nvPicPr>
        <p:blipFill>
          <a:blip r:embed="rId2"/>
          <a:stretch>
            <a:fillRect/>
          </a:stretch>
        </p:blipFill>
        <p:spPr>
          <a:xfrm>
            <a:off x="3097846" y="2289108"/>
            <a:ext cx="2998154" cy="2137586"/>
          </a:xfrm>
          <a:prstGeom prst="rect">
            <a:avLst/>
          </a:prstGeom>
        </p:spPr>
      </p:pic>
      <p:sp>
        <p:nvSpPr>
          <p:cNvPr id="7" name="TextBox 6">
            <a:extLst>
              <a:ext uri="{FF2B5EF4-FFF2-40B4-BE49-F238E27FC236}">
                <a16:creationId xmlns:a16="http://schemas.microsoft.com/office/drawing/2014/main" id="{610A566C-33EB-CB0C-B557-A2412C0BFFCA}"/>
              </a:ext>
            </a:extLst>
          </p:cNvPr>
          <p:cNvSpPr txBox="1"/>
          <p:nvPr/>
        </p:nvSpPr>
        <p:spPr>
          <a:xfrm>
            <a:off x="457200" y="4419600"/>
            <a:ext cx="8229600" cy="1569660"/>
          </a:xfrm>
          <a:prstGeom prst="rect">
            <a:avLst/>
          </a:prstGeom>
          <a:noFill/>
        </p:spPr>
        <p:txBody>
          <a:bodyPr wrap="square">
            <a:spAutoFit/>
          </a:bodyPr>
          <a:lstStyle/>
          <a:p>
            <a:pPr>
              <a:defRPr sz="2800"/>
            </a:pPr>
            <a:r>
              <a:rPr lang="en-US" sz="2400" dirty="0"/>
              <a:t>The area can be found by looking up the area to the left of </a:t>
            </a:r>
            <a:br>
              <a:rPr lang="en-US" sz="2400" dirty="0"/>
            </a:br>
            <a:r>
              <a:rPr lang="en-US" sz="2400" i="1" dirty="0"/>
              <a:t>z</a:t>
            </a:r>
            <a:r>
              <a:rPr lang="en-US" sz="2400" dirty="0"/>
              <a:t> = −2.19 and the area to the right of </a:t>
            </a:r>
            <a:r>
              <a:rPr lang="en-US" sz="2400" i="1" dirty="0"/>
              <a:t>z</a:t>
            </a:r>
            <a:r>
              <a:rPr lang="en-US" sz="2400" dirty="0"/>
              <a:t> = 1.92 and then adding their values </a:t>
            </a:r>
            <a:r>
              <a:rPr lang="en-US" sz="2400"/>
              <a:t>as shown here:</a:t>
            </a:r>
            <a:endParaRPr lang="en-US" sz="2400" dirty="0"/>
          </a:p>
          <a:p>
            <a:pPr algn="ctr">
              <a:defRPr sz="2800"/>
            </a:pPr>
            <a:r>
              <a:rPr lang="en-US" sz="2400" dirty="0"/>
              <a:t>0.0143 + 0.0274 = 0.0417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11</a:t>
            </a:r>
            <a:endParaRPr sz="18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Recall that the calculator can find the area in the tails by finding the area between the </a:t>
            </a:r>
            <a:r>
              <a:rPr lang="en-US" sz="2800" i="1" dirty="0"/>
              <a:t>z</a:t>
            </a:r>
            <a:r>
              <a:rPr sz="2800" dirty="0"/>
              <a:t>-values and subtracting it from 1. The probability can be found in one step by entering </a:t>
            </a:r>
            <a:r>
              <a:rPr sz="2800" b="1" dirty="0"/>
              <a:t>1−normal</a:t>
            </a:r>
            <a:r>
              <a:rPr lang="en-US" sz="1000" b="1" dirty="0"/>
              <a:t> </a:t>
            </a:r>
            <a:r>
              <a:rPr sz="2800" b="1" dirty="0" err="1"/>
              <a:t>cdf</a:t>
            </a:r>
            <a:r>
              <a:rPr sz="2800" b="1" dirty="0"/>
              <a:t>(lower bound, upper bound, </a:t>
            </a:r>
            <a:r>
              <a:rPr lang="el-GR" b="1" dirty="0"/>
              <a:t>μ, σ</a:t>
            </a:r>
            <a:r>
              <a:rPr sz="2800" b="1" dirty="0"/>
              <a:t>)</a:t>
            </a:r>
            <a:r>
              <a:rPr sz="2800" dirty="0"/>
              <a:t>. For our question, these values are</a:t>
            </a:r>
          </a:p>
          <a:p>
            <a:r>
              <a:rPr dirty="0"/>
              <a:t>​</a:t>
            </a:r>
            <a:r>
              <a:rPr sz="2800" dirty="0"/>
              <a:t>lower bound: 97</a:t>
            </a:r>
          </a:p>
          <a:p>
            <a:r>
              <a:rPr dirty="0"/>
              <a:t>​</a:t>
            </a:r>
            <a:r>
              <a:rPr sz="2800" dirty="0"/>
              <a:t>upper bound: 100</a:t>
            </a:r>
            <a:r>
              <a:rPr lang="en-US" sz="100" dirty="0"/>
              <a:t>.</a:t>
            </a:r>
            <a:endParaRPr sz="100" dirty="0"/>
          </a:p>
          <a:p>
            <a:pPr algn="ct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t> = 98.6</a:t>
            </a:r>
          </a:p>
          <a:p>
            <a:pPr algn="ct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t> </a:t>
            </a:r>
            <a:r>
              <a:rPr lang="el-GR" dirty="0"/>
              <a:t>= 0.73​</a:t>
            </a:r>
            <a:r>
              <a:rPr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12</a:t>
            </a:r>
            <a:endParaRPr sz="1800" dirty="0"/>
          </a:p>
        </p:txBody>
      </p:sp>
      <p:pic>
        <p:nvPicPr>
          <p:cNvPr id="5" name="Content Placeholder 4" descr="screenshot shows one minus normal c d f open parentheses 97 comma 100 comma 98 point 6 comma 0  point 7 3  close parentheses equals .0417652166">
            <a:extLst>
              <a:ext uri="{FF2B5EF4-FFF2-40B4-BE49-F238E27FC236}">
                <a16:creationId xmlns:a16="http://schemas.microsoft.com/office/drawing/2014/main" id="{4880A09F-73CA-47EB-81FB-72293D8BB276}"/>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13</a:t>
            </a:r>
            <a:endParaRPr sz="1800" dirty="0"/>
          </a:p>
        </p:txBody>
      </p:sp>
      <p:sp>
        <p:nvSpPr>
          <p:cNvPr id="3" name="Text Placeholder 2"/>
          <p:cNvSpPr>
            <a:spLocks noGrp="1"/>
          </p:cNvSpPr>
          <p:nvPr>
            <p:ph type="body" sz="quarter" idx="10"/>
          </p:nvPr>
        </p:nvSpPr>
        <p:spPr/>
        <p:txBody>
          <a:bodyPr>
            <a:normAutofit/>
          </a:bodyPr>
          <a:lstStyle/>
          <a:p>
            <a:r>
              <a:rPr dirty="0"/>
              <a:t>​</a:t>
            </a:r>
            <a:r>
              <a:rPr sz="2800" dirty="0"/>
              <a:t>As shown in the screenshot, the calculator gives the more accurate value of 0.0418.</a:t>
            </a:r>
          </a:p>
          <a:p>
            <a:pPr>
              <a:defRPr sz="2800"/>
            </a:pPr>
            <a:r>
              <a:rPr dirty="0"/>
              <a:t>​</a:t>
            </a:r>
            <a:r>
              <a:rPr sz="2800" dirty="0"/>
              <a:t>The probability would be reported as 0.0417 if using the tables or 0.0418 if using the calculator. Thus, the percentage of healthy adults who have either a consistently high body temperature of more than </a:t>
            </a:r>
            <a:r>
              <a:rPr lang="en-US" sz="2800" dirty="0"/>
              <a:t>100°F,</a:t>
            </a:r>
            <a:r>
              <a:rPr sz="2800" dirty="0"/>
              <a:t> or a consistently low temperature of less than </a:t>
            </a:r>
            <a:r>
              <a:rPr lang="en-US" sz="2800" dirty="0"/>
              <a:t> </a:t>
            </a:r>
            <a:r>
              <a:rPr lang="en-US" dirty="0"/>
              <a:t>97°F </a:t>
            </a:r>
            <a:r>
              <a:rPr sz="2800" dirty="0"/>
              <a:t>is approximately </a:t>
            </a:r>
            <a:r>
              <a:rPr lang="en-US" sz="2800" dirty="0"/>
              <a:t>4%</a:t>
            </a:r>
            <a:r>
              <a:rPr sz="28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2</a:t>
            </a:r>
            <a:endParaRPr sz="2400" baseline="-25000" dirty="0"/>
          </a:p>
        </p:txBody>
      </p:sp>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We are in a position to use the normal curve to answer this question since we are told to assume that milk production data are normally distributed, and we are given the mean and standard deviation of the distribution. Begin by sketching a normal curve to represent the distribution. Indicate the mean of the distribution, 1931 </a:t>
            </a:r>
            <a:r>
              <a:rPr sz="2600" dirty="0" err="1"/>
              <a:t>lbs</a:t>
            </a:r>
            <a:r>
              <a:rPr sz="2600" dirty="0"/>
              <a:t>, and the </a:t>
            </a:r>
            <a:br>
              <a:rPr lang="en-US" sz="2600" dirty="0"/>
            </a:br>
            <a:r>
              <a:rPr lang="en-US" sz="2600" i="1" dirty="0"/>
              <a:t>x</a:t>
            </a:r>
            <a:r>
              <a:rPr sz="2600" dirty="0"/>
              <a:t>-value we are interested in, 1831 pounds. Because this is an upper limit for the cow’s milk production, we need to find the probability that is</a:t>
            </a:r>
            <a:r>
              <a:rPr lang="en-US" sz="2600" dirty="0"/>
              <a:t> </a:t>
            </a:r>
            <a:r>
              <a:rPr lang="en-US" sz="2600" i="1" dirty="0"/>
              <a:t>X</a:t>
            </a:r>
            <a:r>
              <a:rPr sz="2600" dirty="0"/>
              <a:t> less than 1831, written mathematically </a:t>
            </a:r>
            <a:r>
              <a:rPr lang="en-US" sz="2600" dirty="0"/>
              <a:t>as</a:t>
            </a:r>
            <a:endParaRPr sz="2600" dirty="0"/>
          </a:p>
        </p:txBody>
      </p:sp>
      <p:pic>
        <p:nvPicPr>
          <p:cNvPr id="5" name="Picture 4" descr="P of X less than 1831">
            <a:extLst>
              <a:ext uri="{FF2B5EF4-FFF2-40B4-BE49-F238E27FC236}">
                <a16:creationId xmlns:a16="http://schemas.microsoft.com/office/drawing/2014/main" id="{4EE60512-EC0C-CE17-ED1E-BDDE9B82F8DC}"/>
              </a:ext>
            </a:extLst>
          </p:cNvPr>
          <p:cNvPicPr>
            <a:picLocks noChangeAspect="1"/>
          </p:cNvPicPr>
          <p:nvPr/>
        </p:nvPicPr>
        <p:blipFill>
          <a:blip r:embed="rId2"/>
          <a:stretch>
            <a:fillRect/>
          </a:stretch>
        </p:blipFill>
        <p:spPr>
          <a:xfrm>
            <a:off x="3017837" y="5143500"/>
            <a:ext cx="1554163" cy="419100"/>
          </a:xfrm>
          <a:prstGeom prst="rect">
            <a:avLst/>
          </a:prstGeom>
        </p:spPr>
      </p:pic>
      <p:sp>
        <p:nvSpPr>
          <p:cNvPr id="7" name="TextBox 6">
            <a:extLst>
              <a:ext uri="{FF2B5EF4-FFF2-40B4-BE49-F238E27FC236}">
                <a16:creationId xmlns:a16="http://schemas.microsoft.com/office/drawing/2014/main" id="{26789249-6586-349C-726A-BC5BE6B92EA9}"/>
              </a:ext>
            </a:extLst>
          </p:cNvPr>
          <p:cNvSpPr txBox="1"/>
          <p:nvPr/>
        </p:nvSpPr>
        <p:spPr>
          <a:xfrm>
            <a:off x="4419600" y="5082063"/>
            <a:ext cx="3832411"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Therefore, we shade the </a:t>
            </a:r>
            <a:endParaRPr lang="en-IN" sz="2600" dirty="0"/>
          </a:p>
        </p:txBody>
      </p:sp>
      <p:sp>
        <p:nvSpPr>
          <p:cNvPr id="9" name="TextBox 8">
            <a:extLst>
              <a:ext uri="{FF2B5EF4-FFF2-40B4-BE49-F238E27FC236}">
                <a16:creationId xmlns:a16="http://schemas.microsoft.com/office/drawing/2014/main" id="{1099E05F-D849-CA2F-2BCA-5E5B461D8FAF}"/>
              </a:ext>
            </a:extLst>
          </p:cNvPr>
          <p:cNvSpPr txBox="1"/>
          <p:nvPr/>
        </p:nvSpPr>
        <p:spPr>
          <a:xfrm>
            <a:off x="450477" y="5451157"/>
            <a:ext cx="53340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area to the left of 1831 on the curve.</a:t>
            </a:r>
            <a:endParaRPr lang="en-IN"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14</a:t>
            </a:r>
            <a:endParaRPr sz="18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Because we want the temperatures to </a:t>
            </a:r>
            <a:r>
              <a:rPr sz="2800" b="1" dirty="0"/>
              <a:t>differ from the population mean by more</a:t>
            </a:r>
            <a:r>
              <a:rPr sz="2800" dirty="0"/>
              <a:t> than</a:t>
            </a:r>
            <a:r>
              <a:rPr lang="en-US" dirty="0"/>
              <a:t> 1</a:t>
            </a:r>
            <a:r>
              <a:rPr lang="en-US" sz="100" dirty="0"/>
              <a:t> </a:t>
            </a:r>
            <a:r>
              <a:rPr lang="en-US" dirty="0"/>
              <a:t>°</a:t>
            </a:r>
            <a:r>
              <a:rPr lang="en-US" sz="100" dirty="0"/>
              <a:t> </a:t>
            </a:r>
            <a:r>
              <a:rPr lang="en-US" dirty="0"/>
              <a:t>F,</a:t>
            </a:r>
            <a:r>
              <a:rPr sz="2800" dirty="0"/>
              <a:t> we need to add</a:t>
            </a:r>
            <a:r>
              <a:rPr lang="en-US" dirty="0"/>
              <a:t> 1</a:t>
            </a:r>
            <a:r>
              <a:rPr lang="en-US" sz="100" dirty="0"/>
              <a:t> </a:t>
            </a:r>
            <a:r>
              <a:rPr lang="en-US" dirty="0"/>
              <a:t>°</a:t>
            </a:r>
            <a:r>
              <a:rPr lang="en-US" sz="100" dirty="0"/>
              <a:t> </a:t>
            </a:r>
            <a:r>
              <a:rPr lang="en-US" dirty="0"/>
              <a:t>F</a:t>
            </a:r>
            <a:r>
              <a:rPr sz="2800" dirty="0"/>
              <a:t> to and subtract</a:t>
            </a:r>
            <a:r>
              <a:rPr lang="en-US" dirty="0"/>
              <a:t> 1</a:t>
            </a:r>
            <a:r>
              <a:rPr lang="en-US" sz="100" dirty="0"/>
              <a:t> </a:t>
            </a:r>
            <a:r>
              <a:rPr lang="en-US" dirty="0"/>
              <a:t>°</a:t>
            </a:r>
            <a:r>
              <a:rPr lang="en-US" sz="100" dirty="0"/>
              <a:t> </a:t>
            </a:r>
            <a:r>
              <a:rPr lang="en-US" dirty="0"/>
              <a:t>F</a:t>
            </a:r>
            <a:r>
              <a:rPr sz="2800" dirty="0"/>
              <a:t> from the mean</a:t>
            </a:r>
            <a:r>
              <a:rPr lang="en-US" sz="2800" dirty="0"/>
              <a:t> 98.6</a:t>
            </a:r>
            <a:r>
              <a:rPr lang="en-US" dirty="0"/>
              <a:t>°F</a:t>
            </a:r>
            <a:r>
              <a:rPr sz="2800" dirty="0"/>
              <a:t> to get the temperatures in which we are interested. Doing this tells us we are interested in finding the probability that a person's body temperature </a:t>
            </a:r>
            <a:r>
              <a:rPr lang="en-US" sz="2800" i="1" dirty="0"/>
              <a:t>X</a:t>
            </a:r>
            <a:r>
              <a:rPr sz="2800" dirty="0"/>
              <a:t> is less than</a:t>
            </a:r>
            <a:r>
              <a:rPr lang="en-US" sz="2800" dirty="0"/>
              <a:t> 97.6</a:t>
            </a:r>
            <a:r>
              <a:rPr lang="en-US" dirty="0"/>
              <a:t>°F</a:t>
            </a:r>
            <a:r>
              <a:rPr sz="2800" dirty="0"/>
              <a:t> or greater than</a:t>
            </a:r>
            <a:r>
              <a:rPr lang="en-US" sz="2800" dirty="0"/>
              <a:t> 99.6</a:t>
            </a:r>
            <a:r>
              <a:rPr lang="en-US" dirty="0"/>
              <a:t>°F</a:t>
            </a:r>
            <a:r>
              <a:rPr sz="2800" dirty="0"/>
              <a:t>. We can denote this mathematically</a:t>
            </a:r>
            <a:r>
              <a:rPr lang="en-US" sz="2800" dirty="0"/>
              <a:t> as</a:t>
            </a:r>
            <a:r>
              <a:rPr dirty="0"/>
              <a:t>​</a:t>
            </a:r>
          </a:p>
        </p:txBody>
      </p:sp>
      <p:pic>
        <p:nvPicPr>
          <p:cNvPr id="5" name="Picture 4" descr="P of X less than 97.6 or X greater than 99.6">
            <a:extLst>
              <a:ext uri="{FF2B5EF4-FFF2-40B4-BE49-F238E27FC236}">
                <a16:creationId xmlns:a16="http://schemas.microsoft.com/office/drawing/2014/main" id="{CB32B1D5-A12F-4AAB-A1BD-B2AA260E5830}"/>
              </a:ext>
            </a:extLst>
          </p:cNvPr>
          <p:cNvPicPr>
            <a:picLocks noChangeAspect="1"/>
          </p:cNvPicPr>
          <p:nvPr/>
        </p:nvPicPr>
        <p:blipFill>
          <a:blip r:embed="rId2"/>
          <a:stretch>
            <a:fillRect/>
          </a:stretch>
        </p:blipFill>
        <p:spPr>
          <a:xfrm>
            <a:off x="5410200" y="4107744"/>
            <a:ext cx="3133725" cy="464256"/>
          </a:xfrm>
          <a:prstGeom prst="rect">
            <a:avLst/>
          </a:prstGeom>
        </p:spPr>
      </p:pic>
      <p:sp>
        <p:nvSpPr>
          <p:cNvPr id="7" name="TextBox 6">
            <a:extLst>
              <a:ext uri="{FF2B5EF4-FFF2-40B4-BE49-F238E27FC236}">
                <a16:creationId xmlns:a16="http://schemas.microsoft.com/office/drawing/2014/main" id="{EA2B697B-4FFB-BED6-18D5-9AD1AFA46918}"/>
              </a:ext>
            </a:extLst>
          </p:cNvPr>
          <p:cNvSpPr txBox="1"/>
          <p:nvPr/>
        </p:nvSpPr>
        <p:spPr>
          <a:xfrm>
            <a:off x="990600" y="4456093"/>
            <a:ext cx="7467600" cy="954107"/>
          </a:xfrm>
          <a:prstGeom prst="rect">
            <a:avLst/>
          </a:prstGeom>
          <a:noFill/>
        </p:spPr>
        <p:txBody>
          <a:bodyPr wrap="square">
            <a:spAutoFit/>
          </a:bodyPr>
          <a:lstStyle/>
          <a:p>
            <a:pPr marR="0" lvl="0" algn="l" defTabSz="914400" rtl="0" eaLnBrk="1" fontAlgn="auto" latinLnBrk="0" hangingPunct="1">
              <a:lnSpc>
                <a:spcPct val="100000"/>
              </a:lnSpc>
              <a:spcBef>
                <a:spcPct val="20000"/>
              </a:spcBef>
              <a:spcAft>
                <a:spcPts val="0"/>
              </a:spcAft>
              <a:buClrTx/>
              <a:buSzTx/>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Draw the normal curve as before, shading below 97.6 and above 99.6.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15</a:t>
            </a:r>
            <a:endParaRPr sz="1800" dirty="0"/>
          </a:p>
        </p:txBody>
      </p:sp>
      <p:pic>
        <p:nvPicPr>
          <p:cNvPr id="5" name="Content Placeholder 4" descr="A normal distribution curve with a horizontal axis labeled x, a mean of 98 point 6 , and a standard deviation of  0 point 7 3. The value 97 point 6 is marked to the left of the mean and the value 99 point 6 is marked to the right of the mean. The area under the curve to the left 97 point 6 and to the right of 99 point 6 is shaded.">
            <a:extLst>
              <a:ext uri="{FF2B5EF4-FFF2-40B4-BE49-F238E27FC236}">
                <a16:creationId xmlns:a16="http://schemas.microsoft.com/office/drawing/2014/main" id="{F4780232-BE6E-423C-A7EA-4A6973FE5FC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704975"/>
            <a:ext cx="4953000" cy="3095625"/>
          </a:xfrm>
        </p:spPr>
      </p:pic>
      <p:sp>
        <p:nvSpPr>
          <p:cNvPr id="3" name="TextBox 2">
            <a:extLst>
              <a:ext uri="{FF2B5EF4-FFF2-40B4-BE49-F238E27FC236}">
                <a16:creationId xmlns:a16="http://schemas.microsoft.com/office/drawing/2014/main" id="{6B82283D-0B88-4810-B31A-57B4CD6F10A4}"/>
              </a:ext>
            </a:extLst>
          </p:cNvPr>
          <p:cNvSpPr txBox="1"/>
          <p:nvPr/>
        </p:nvSpPr>
        <p:spPr>
          <a:xfrm>
            <a:off x="457200" y="4953000"/>
            <a:ext cx="8229600" cy="954107"/>
          </a:xfrm>
          <a:prstGeom prst="rect">
            <a:avLst/>
          </a:prstGeom>
          <a:noFill/>
        </p:spPr>
        <p:txBody>
          <a:bodyPr wrap="square" rtlCol="0">
            <a:spAutoFit/>
          </a:bodyPr>
          <a:lstStyle/>
          <a:p>
            <a:r>
              <a:rPr lang="en-US" sz="2800" dirty="0"/>
              <a:t>​Now, using either tables or available technology find the value of the shaded area.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16</a:t>
            </a:r>
            <a:endParaRPr sz="1800" dirty="0"/>
          </a:p>
        </p:txBody>
      </p:sp>
      <p:sp>
        <p:nvSpPr>
          <p:cNvPr id="3" name="Text Placeholder 2"/>
          <p:cNvSpPr>
            <a:spLocks noGrp="1"/>
          </p:cNvSpPr>
          <p:nvPr>
            <p:ph type="body" sz="quarter" idx="10"/>
          </p:nvPr>
        </p:nvSpPr>
        <p:spPr/>
        <p:txBody>
          <a:bodyPr>
            <a:normAutofit/>
          </a:bodyPr>
          <a:lstStyle/>
          <a:p>
            <a:pPr>
              <a:defRPr b="1"/>
            </a:pPr>
            <a:r>
              <a:rPr sz="1800" dirty="0"/>
              <a:t>​Tables:</a:t>
            </a:r>
          </a:p>
          <a:p>
            <a:r>
              <a:rPr sz="1800" dirty="0"/>
              <a:t>​Convert both temperatures to standard scores and then use the cumulative probability tables.</a:t>
            </a:r>
            <a:endParaRPr lang="en-US" sz="1800" dirty="0"/>
          </a:p>
        </p:txBody>
      </p:sp>
      <p:pic>
        <p:nvPicPr>
          <p:cNvPr id="6" name="Picture 5" descr="For 97 point 6 degrees Fahrenheit: z sub 1 equals open parenthesis x minus mu close parenthesis divided by sigma , which equals open parenthesis 97 points 6 minus 98 point 6 0 close parenthesis divided by 0 point 7 3 , which is approximately negative 1 point 3 7.&#10;&#10;For 99 point 6 degrees Fahrenheit: z sub 2 equals open parenthesis  x minus mu close parenthesis divided by sigma, which equals open parenthesis 99 point 6 minus 98 point 6 0 close parenthesis divided by 0 point 7 3 ,  which is approximately 1 point 3 7.">
            <a:extLst>
              <a:ext uri="{FF2B5EF4-FFF2-40B4-BE49-F238E27FC236}">
                <a16:creationId xmlns:a16="http://schemas.microsoft.com/office/drawing/2014/main" id="{961BC032-0340-29AA-BEB2-DCE7E61F7F0B}"/>
              </a:ext>
            </a:extLst>
          </p:cNvPr>
          <p:cNvPicPr>
            <a:picLocks noChangeAspect="1"/>
          </p:cNvPicPr>
          <p:nvPr/>
        </p:nvPicPr>
        <p:blipFill>
          <a:blip r:embed="rId2"/>
          <a:stretch>
            <a:fillRect/>
          </a:stretch>
        </p:blipFill>
        <p:spPr>
          <a:xfrm>
            <a:off x="3313938" y="1693747"/>
            <a:ext cx="2516124" cy="3125724"/>
          </a:xfrm>
          <a:prstGeom prst="rect">
            <a:avLst/>
          </a:prstGeom>
        </p:spPr>
      </p:pic>
      <p:sp>
        <p:nvSpPr>
          <p:cNvPr id="10" name="TextBox 9">
            <a:extLst>
              <a:ext uri="{FF2B5EF4-FFF2-40B4-BE49-F238E27FC236}">
                <a16:creationId xmlns:a16="http://schemas.microsoft.com/office/drawing/2014/main" id="{9213E76C-840F-D425-2024-41123C1C256D}"/>
              </a:ext>
            </a:extLst>
          </p:cNvPr>
          <p:cNvSpPr txBox="1"/>
          <p:nvPr/>
        </p:nvSpPr>
        <p:spPr>
          <a:xfrm>
            <a:off x="457200" y="4819471"/>
            <a:ext cx="8229600" cy="1200329"/>
          </a:xfrm>
          <a:prstGeom prst="rect">
            <a:avLst/>
          </a:prstGeom>
          <a:noFill/>
        </p:spPr>
        <p:txBody>
          <a:bodyPr wrap="square">
            <a:spAutoFit/>
          </a:bodyPr>
          <a:lstStyle/>
          <a:p>
            <a:r>
              <a:rPr lang="en-IN" sz="1800" dirty="0"/>
              <a:t>Notice that these </a:t>
            </a:r>
            <a:r>
              <a:rPr lang="en-IN" sz="1800" i="1" dirty="0"/>
              <a:t>z</a:t>
            </a:r>
            <a:r>
              <a:rPr lang="en-IN" sz="1800" dirty="0"/>
              <a:t>-scores are equal distances from the mean. Because of the symmetry of the curve, the shaded areas must then be equal. The easiest way to calculate the total area is to find the area to the left of </a:t>
            </a:r>
            <a:r>
              <a:rPr lang="en-IN" sz="1800" i="1" dirty="0"/>
              <a:t>z</a:t>
            </a:r>
            <a:r>
              <a:rPr lang="en-IN" sz="1800" baseline="-25000" dirty="0"/>
              <a:t>1</a:t>
            </a:r>
            <a:r>
              <a:rPr lang="en-IN" sz="1800" dirty="0"/>
              <a:t> ≈ −1.37</a:t>
            </a:r>
            <a:r>
              <a:rPr lang="ar-AE" sz="1800" dirty="0"/>
              <a:t> </a:t>
            </a:r>
            <a:r>
              <a:rPr lang="en-IN" sz="1800" dirty="0"/>
              <a:t>and simply double it. We then have </a:t>
            </a:r>
            <a:endParaRPr lang="en-IN" dirty="0"/>
          </a:p>
        </p:txBody>
      </p:sp>
      <p:pic>
        <p:nvPicPr>
          <p:cNvPr id="5" name="Picture 4" descr="0.0853 multiplied by 2, which is equals 0.1706">
            <a:extLst>
              <a:ext uri="{FF2B5EF4-FFF2-40B4-BE49-F238E27FC236}">
                <a16:creationId xmlns:a16="http://schemas.microsoft.com/office/drawing/2014/main" id="{C8D37DE2-A5CE-E826-9977-DDCEDC6BCF0D}"/>
              </a:ext>
            </a:extLst>
          </p:cNvPr>
          <p:cNvPicPr>
            <a:picLocks noChangeAspect="1"/>
          </p:cNvPicPr>
          <p:nvPr/>
        </p:nvPicPr>
        <p:blipFill>
          <a:blip r:embed="rId3"/>
          <a:stretch>
            <a:fillRect/>
          </a:stretch>
        </p:blipFill>
        <p:spPr>
          <a:xfrm>
            <a:off x="1905000" y="5710881"/>
            <a:ext cx="1905000" cy="308919"/>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17</a:t>
            </a:r>
            <a:endParaRPr sz="1800"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The area in the tails can be found in one step on the calculator by subtracting the area between the two </a:t>
            </a:r>
            <a:br>
              <a:rPr lang="en-US" sz="2800" dirty="0"/>
            </a:br>
            <a:r>
              <a:rPr lang="en-US" sz="2800" i="1" dirty="0"/>
              <a:t>z</a:t>
            </a:r>
            <a:r>
              <a:rPr sz="2800" dirty="0"/>
              <a:t>-values from one. Therefore, the probability can be found by entering </a:t>
            </a:r>
            <a:r>
              <a:rPr sz="2800" b="1" dirty="0"/>
              <a:t>1-normal</a:t>
            </a:r>
            <a:r>
              <a:rPr lang="en-US" sz="1000" b="1" dirty="0"/>
              <a:t> </a:t>
            </a:r>
            <a:r>
              <a:rPr sz="2800" b="1" dirty="0" err="1"/>
              <a:t>cdf</a:t>
            </a:r>
            <a:r>
              <a:rPr sz="2800" b="1" dirty="0"/>
              <a:t>(lower bound, upper bound, </a:t>
            </a:r>
            <a:r>
              <a:rPr lang="el-GR" b="1" dirty="0"/>
              <a:t>μ, σ</a:t>
            </a:r>
            <a:r>
              <a:rPr sz="2800" b="1" dirty="0"/>
              <a:t>)</a:t>
            </a:r>
            <a:r>
              <a:rPr sz="2800" dirty="0"/>
              <a:t>. For our question these values are</a:t>
            </a:r>
          </a:p>
          <a:p>
            <a:r>
              <a:rPr dirty="0"/>
              <a:t>​</a:t>
            </a:r>
            <a:r>
              <a:rPr sz="2800" dirty="0"/>
              <a:t>lower bound: 97.6</a:t>
            </a:r>
          </a:p>
          <a:p>
            <a:r>
              <a:rPr dirty="0"/>
              <a:t>​</a:t>
            </a:r>
            <a:r>
              <a:rPr sz="2800" dirty="0"/>
              <a:t>upper bound: 99.6</a:t>
            </a:r>
            <a:r>
              <a:rPr lang="en-US" sz="100" dirty="0"/>
              <a:t>.</a:t>
            </a:r>
            <a:endParaRPr sz="100" dirty="0"/>
          </a:p>
          <a:p>
            <a:pPr algn="ctr"/>
            <a:r>
              <a:rPr dirty="0"/>
              <a:t>​</a:t>
            </a: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t> = 98.6</a:t>
            </a:r>
          </a:p>
          <a:p>
            <a:pPr algn="ctr"/>
            <a:r>
              <a:rPr lang="el-GR" i="1" dirty="0">
                <a:latin typeface="Calibri" panose="020F0502020204030204" pitchFamily="34" charset="0"/>
                <a:ea typeface="Calibri" panose="020F0502020204030204" pitchFamily="34" charset="0"/>
                <a:cs typeface="Calibri" panose="020F0502020204030204" pitchFamily="34" charset="0"/>
              </a:rPr>
              <a:t>σ</a:t>
            </a:r>
            <a:r>
              <a:rPr lang="en-US" dirty="0"/>
              <a:t> </a:t>
            </a:r>
            <a:r>
              <a:rPr lang="el-GR" dirty="0"/>
              <a:t>= 0.73​</a:t>
            </a:r>
            <a:r>
              <a:rPr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18</a:t>
            </a:r>
            <a:endParaRPr sz="1800" dirty="0"/>
          </a:p>
        </p:txBody>
      </p:sp>
      <p:pic>
        <p:nvPicPr>
          <p:cNvPr id="5" name="Content Placeholder 4" descr="screenshot shows one minus normal c d f open parentheses 97 point 6 comma 99 point 6 comma 98 point 6 0 comma 0 point 7 3 close parentheses equals .1707297818">
            <a:extLst>
              <a:ext uri="{FF2B5EF4-FFF2-40B4-BE49-F238E27FC236}">
                <a16:creationId xmlns:a16="http://schemas.microsoft.com/office/drawing/2014/main" id="{374F1378-1120-44BC-B067-82E2EBC0FDB2}"/>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1800" dirty="0"/>
              <a:t>Example 6.3.3: Finding the Probability that a Normally Distributed Random Variable Will Be between Two Given Values Or in the Tails Defined by Two Given Values</a:t>
            </a:r>
            <a:r>
              <a:rPr lang="en-US" sz="1800" baseline="-25000" dirty="0"/>
              <a:t>19</a:t>
            </a:r>
            <a:endParaRPr sz="1800" dirty="0"/>
          </a:p>
        </p:txBody>
      </p:sp>
      <p:sp>
        <p:nvSpPr>
          <p:cNvPr id="3" name="Text Placeholder 2"/>
          <p:cNvSpPr>
            <a:spLocks noGrp="1"/>
          </p:cNvSpPr>
          <p:nvPr>
            <p:ph type="body" sz="quarter" idx="10"/>
          </p:nvPr>
        </p:nvSpPr>
        <p:spPr/>
        <p:txBody>
          <a:bodyPr>
            <a:normAutofit/>
          </a:bodyPr>
          <a:lstStyle/>
          <a:p>
            <a:r>
              <a:rPr dirty="0"/>
              <a:t>​</a:t>
            </a:r>
            <a:r>
              <a:rPr sz="2800" dirty="0"/>
              <a:t>As shown in the screenshot, the calculator gives the more accurate value of 0.1707.</a:t>
            </a:r>
          </a:p>
          <a:p>
            <a:pPr>
              <a:defRPr sz="2800"/>
            </a:pPr>
            <a:r>
              <a:rPr dirty="0"/>
              <a:t>​</a:t>
            </a:r>
            <a:r>
              <a:rPr sz="2800" dirty="0"/>
              <a:t>The probability would be reported as 0.1706 if using the tables or 0.1707 if using the calculator. Thus, the probability of a healthy adult having a body temperature that differs from the population mean by more than </a:t>
            </a:r>
            <a:r>
              <a:rPr lang="en-US" sz="2800" dirty="0"/>
              <a:t>1</a:t>
            </a:r>
            <a:r>
              <a:rPr lang="en-US" sz="100" dirty="0"/>
              <a:t> </a:t>
            </a:r>
            <a:r>
              <a:rPr lang="en-US" dirty="0"/>
              <a:t>°</a:t>
            </a:r>
            <a:r>
              <a:rPr lang="en-US" sz="100" dirty="0"/>
              <a:t> </a:t>
            </a:r>
            <a:r>
              <a:rPr lang="en-US" dirty="0"/>
              <a:t>F </a:t>
            </a:r>
            <a:r>
              <a:rPr sz="2800" dirty="0"/>
              <a:t>is approximately </a:t>
            </a:r>
            <a:r>
              <a:rPr lang="en-US" sz="2800" dirty="0"/>
              <a:t>17%</a:t>
            </a:r>
            <a:r>
              <a:rPr sz="2800" dirty="0"/>
              <a:t>.</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Memory Booster</a:t>
            </a:r>
            <a:r>
              <a:rPr lang="en-US" sz="3200" baseline="-25000" dirty="0"/>
              <a:t>1</a:t>
            </a:r>
            <a:endParaRPr dirty="0"/>
          </a:p>
        </p:txBody>
      </p:sp>
      <p:sp>
        <p:nvSpPr>
          <p:cNvPr id="3" name="TextBox 2">
            <a:extLst>
              <a:ext uri="{FF2B5EF4-FFF2-40B4-BE49-F238E27FC236}">
                <a16:creationId xmlns:a16="http://schemas.microsoft.com/office/drawing/2014/main" id="{7B7D7A25-80A9-4E6A-9CC8-6C3C06123BB6}"/>
              </a:ext>
            </a:extLst>
          </p:cNvPr>
          <p:cNvSpPr txBox="1"/>
          <p:nvPr/>
        </p:nvSpPr>
        <p:spPr>
          <a:xfrm>
            <a:off x="457200" y="1142952"/>
            <a:ext cx="8229600" cy="523220"/>
          </a:xfrm>
          <a:prstGeom prst="rect">
            <a:avLst/>
          </a:prstGeom>
          <a:noFill/>
        </p:spPr>
        <p:txBody>
          <a:bodyPr wrap="square" rtlCol="0">
            <a:spAutoFit/>
          </a:bodyPr>
          <a:lstStyle/>
          <a:p>
            <a:r>
              <a:rPr lang="en-US" sz="2800" dirty="0"/>
              <a:t>"Differs by less": between</a:t>
            </a:r>
          </a:p>
        </p:txBody>
      </p:sp>
      <p:pic>
        <p:nvPicPr>
          <p:cNvPr id="5" name="Content Placeholder 4" descr="A normal distribution graph with the mean marked as  0 is shown. It has a normal bell shaped curve centered about the horizontal axis labeled &quot;z&quot;. Two points on the horizontal axis, lying equidistant from the mean and opposite to the point where the left tail and the right tail begins, are labeled &quot; negative z &quot; and &quot; z &quot; respectively. The region between both the points is shaded.">
            <a:extLst>
              <a:ext uri="{FF2B5EF4-FFF2-40B4-BE49-F238E27FC236}">
                <a16:creationId xmlns:a16="http://schemas.microsoft.com/office/drawing/2014/main" id="{A3C8AECB-6F83-4631-A201-62E5FFCFAF78}"/>
              </a:ext>
            </a:extLst>
          </p:cNvPr>
          <p:cNvPicPr>
            <a:picLocks noGrp="1" noChangeAspect="1"/>
          </p:cNvPicPr>
          <p:nvPr>
            <p:ph sz="quarter" idx="10"/>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00250" y="2000250"/>
            <a:ext cx="5143500" cy="2857500"/>
          </a:xfr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Memory Booster</a:t>
            </a:r>
            <a:r>
              <a:rPr lang="en-US" sz="3200" baseline="-25000" dirty="0"/>
              <a:t>2</a:t>
            </a:r>
            <a:endParaRPr dirty="0"/>
          </a:p>
        </p:txBody>
      </p:sp>
      <p:sp>
        <p:nvSpPr>
          <p:cNvPr id="4" name="TextBox 3">
            <a:extLst>
              <a:ext uri="{FF2B5EF4-FFF2-40B4-BE49-F238E27FC236}">
                <a16:creationId xmlns:a16="http://schemas.microsoft.com/office/drawing/2014/main" id="{F9392935-CC79-4D12-AB13-40F62E08C810}"/>
              </a:ext>
            </a:extLst>
          </p:cNvPr>
          <p:cNvSpPr txBox="1"/>
          <p:nvPr/>
        </p:nvSpPr>
        <p:spPr>
          <a:xfrm>
            <a:off x="457200" y="1142952"/>
            <a:ext cx="8229600" cy="523220"/>
          </a:xfrm>
          <a:prstGeom prst="rect">
            <a:avLst/>
          </a:prstGeom>
          <a:noFill/>
        </p:spPr>
        <p:txBody>
          <a:bodyPr wrap="square" rtlCol="0">
            <a:spAutoFit/>
          </a:bodyPr>
          <a:lstStyle/>
          <a:p>
            <a:r>
              <a:rPr lang="en-US" sz="2800" dirty="0"/>
              <a:t>"Differs by more": two tails</a:t>
            </a:r>
          </a:p>
        </p:txBody>
      </p:sp>
      <p:pic>
        <p:nvPicPr>
          <p:cNvPr id="5" name="Content Placeholder 4" descr="A normal distribution graph with the mean marked as  0 is shown. It has a normal bell shaped curve centered about the horizontal axis labeled &quot;z&quot;. Two points on the horizontal axis, lying equidistant from the mean and opposite to the point where the left tail and the right tail begins, are labeled &quot;  negative z &quot; and &quot; z &quot; respectively. The region at the left of negative z and at the right of z is shaded.">
            <a:extLst>
              <a:ext uri="{FF2B5EF4-FFF2-40B4-BE49-F238E27FC236}">
                <a16:creationId xmlns:a16="http://schemas.microsoft.com/office/drawing/2014/main" id="{8D00355B-1232-42D8-A011-3F3CFF1E7F14}"/>
              </a:ext>
            </a:extLst>
          </p:cNvPr>
          <p:cNvPicPr>
            <a:picLocks noGrp="1" noChangeAspect="1"/>
          </p:cNvPicPr>
          <p:nvPr>
            <p:ph sz="quarter" idx="10"/>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00250" y="2094706"/>
            <a:ext cx="5143500" cy="28575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3</a:t>
            </a:r>
            <a:endParaRPr sz="2400" dirty="0"/>
          </a:p>
        </p:txBody>
      </p:sp>
      <p:pic>
        <p:nvPicPr>
          <p:cNvPr id="5" name="Content Placeholder 4" descr="A normal distribution curve with a horizontal axis labeled x, a mean of 1931, and a standard deviation of 67 point 1. The value 1831 is marked to the left of the mean and the area under the curve to the left of 1831 is shaded.">
            <a:extLst>
              <a:ext uri="{FF2B5EF4-FFF2-40B4-BE49-F238E27FC236}">
                <a16:creationId xmlns:a16="http://schemas.microsoft.com/office/drawing/2014/main" id="{FD69A6C9-0A5E-43B8-AF3C-955B65470D8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95500" y="1095375"/>
            <a:ext cx="4953000" cy="3095625"/>
          </a:xfrm>
        </p:spPr>
      </p:pic>
      <p:sp>
        <p:nvSpPr>
          <p:cNvPr id="3" name="TextBox 2">
            <a:extLst>
              <a:ext uri="{FF2B5EF4-FFF2-40B4-BE49-F238E27FC236}">
                <a16:creationId xmlns:a16="http://schemas.microsoft.com/office/drawing/2014/main" id="{BBCA0E7C-C9E1-485F-998E-4306D4412272}"/>
              </a:ext>
            </a:extLst>
          </p:cNvPr>
          <p:cNvSpPr txBox="1"/>
          <p:nvPr/>
        </p:nvSpPr>
        <p:spPr>
          <a:xfrm>
            <a:off x="457200" y="4191000"/>
            <a:ext cx="8229600" cy="1815882"/>
          </a:xfrm>
          <a:prstGeom prst="rect">
            <a:avLst/>
          </a:prstGeom>
          <a:noFill/>
        </p:spPr>
        <p:txBody>
          <a:bodyPr wrap="square" rtlCol="0">
            <a:spAutoFit/>
          </a:bodyPr>
          <a:lstStyle/>
          <a:p>
            <a:r>
              <a:rPr lang="en-US" sz="2800" dirty="0"/>
              <a:t>Notice that the area shaded is less than half of the area under the curve, so we can expect the value we find to be smaller than 0.5. Now use either tables or available technology to find the value of the shaded area.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4</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r>
              <a:rPr sz="2800" dirty="0"/>
              <a:t>In order to use cumulative probability tables, we need to convert 1831 to a standard score first.</a:t>
            </a:r>
          </a:p>
        </p:txBody>
      </p:sp>
      <p:pic>
        <p:nvPicPr>
          <p:cNvPr id="5" name="Picture 4" descr="z is equal to open parenthesis x minus mu close parenthesis divided by sigma, which equals open parenthesis 1831 minus 1931 close parenthesis  divided by 67 point 1,  which is approximately negative 1 point 49.">
            <a:extLst>
              <a:ext uri="{FF2B5EF4-FFF2-40B4-BE49-F238E27FC236}">
                <a16:creationId xmlns:a16="http://schemas.microsoft.com/office/drawing/2014/main" id="{EABA6103-4027-15D5-431A-BFB7060F497D}"/>
              </a:ext>
            </a:extLst>
          </p:cNvPr>
          <p:cNvPicPr>
            <a:picLocks noChangeAspect="1"/>
          </p:cNvPicPr>
          <p:nvPr/>
        </p:nvPicPr>
        <p:blipFill>
          <a:blip r:embed="rId2"/>
          <a:stretch>
            <a:fillRect/>
          </a:stretch>
        </p:blipFill>
        <p:spPr>
          <a:xfrm>
            <a:off x="3536442" y="2525268"/>
            <a:ext cx="2071116" cy="2122932"/>
          </a:xfrm>
          <a:prstGeom prst="rect">
            <a:avLst/>
          </a:prstGeom>
        </p:spPr>
      </p:pic>
      <p:sp>
        <p:nvSpPr>
          <p:cNvPr id="6" name="TextBox 5">
            <a:extLst>
              <a:ext uri="{FF2B5EF4-FFF2-40B4-BE49-F238E27FC236}">
                <a16:creationId xmlns:a16="http://schemas.microsoft.com/office/drawing/2014/main" id="{E1AA19FE-C2F8-D8DB-0DCA-BEDF6E514F7B}"/>
              </a:ext>
            </a:extLst>
          </p:cNvPr>
          <p:cNvSpPr txBox="1"/>
          <p:nvPr/>
        </p:nvSpPr>
        <p:spPr>
          <a:xfrm>
            <a:off x="457200" y="4638227"/>
            <a:ext cx="8229600" cy="1384995"/>
          </a:xfrm>
          <a:prstGeom prst="rect">
            <a:avLst/>
          </a:prstGeom>
          <a:noFill/>
        </p:spPr>
        <p:txBody>
          <a:bodyPr wrap="square">
            <a:spAutoFit/>
          </a:bodyPr>
          <a:lstStyle/>
          <a:p>
            <a:pPr>
              <a:defRPr sz="2800"/>
            </a:pPr>
            <a:r>
              <a:rPr lang="en-US" sz="2800" dirty="0"/>
              <a:t>Looking up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1.49 in the cumulative normal table we have that the shaded region has an area of approximately 0.0681.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5</a:t>
            </a:r>
            <a:endParaRPr sz="2400" dirty="0"/>
          </a:p>
        </p:txBody>
      </p:sp>
      <p:sp>
        <p:nvSpPr>
          <p:cNvPr id="3" name="Text Placeholder 2"/>
          <p:cNvSpPr>
            <a:spLocks noGrp="1"/>
          </p:cNvSpPr>
          <p:nvPr>
            <p:ph type="body" sz="quarter" idx="10"/>
          </p:nvPr>
        </p:nvSpPr>
        <p:spPr/>
        <p:txBody>
          <a:bodyPr>
            <a:normAutofit fontScale="92500" lnSpcReduction="10000"/>
          </a:bodyPr>
          <a:lstStyle/>
          <a:p>
            <a:pPr>
              <a:defRPr b="1"/>
            </a:pPr>
            <a:r>
              <a:rPr sz="2800" dirty="0"/>
              <a:t>TI-83/84 Plus:</a:t>
            </a:r>
          </a:p>
          <a:p>
            <a:pPr>
              <a:defRPr sz="2800"/>
            </a:pPr>
            <a:r>
              <a:rPr sz="2800" dirty="0"/>
              <a:t>When using a TI-83/84 Plus calculator to solve this problem, it is not necessary to first convert 1831 to a standard score. The probability can be found in one step by entering the following statistics using the </a:t>
            </a:r>
            <a:r>
              <a:rPr sz="2800" b="1" dirty="0"/>
              <a:t>normal</a:t>
            </a:r>
            <a:r>
              <a:rPr lang="en-US" sz="1100" b="1" dirty="0"/>
              <a:t> </a:t>
            </a:r>
            <a:r>
              <a:rPr sz="2800" b="1" dirty="0" err="1"/>
              <a:t>cdf</a:t>
            </a:r>
            <a:r>
              <a:rPr sz="2800" dirty="0"/>
              <a:t>(</a:t>
            </a:r>
            <a:r>
              <a:rPr sz="2800" b="1" dirty="0"/>
              <a:t>lower bound</a:t>
            </a:r>
            <a:r>
              <a:rPr sz="2800" dirty="0"/>
              <a:t>, </a:t>
            </a:r>
            <a:r>
              <a:rPr sz="2800" b="1" dirty="0"/>
              <a:t>upper bound</a:t>
            </a:r>
            <a:r>
              <a:rPr sz="2800" dirty="0"/>
              <a:t>,</a:t>
            </a:r>
            <a:r>
              <a:rPr lang="en-US" sz="2800" dirty="0"/>
              <a:t> </a:t>
            </a:r>
            <a:r>
              <a:rPr lang="el-GR" sz="2800" i="1" dirty="0">
                <a:latin typeface="Calibri" panose="020F0502020204030204" pitchFamily="34" charset="0"/>
                <a:ea typeface="Calibri" panose="020F0502020204030204" pitchFamily="34" charset="0"/>
                <a:cs typeface="Calibri" panose="020F0502020204030204" pitchFamily="34" charset="0"/>
              </a:rPr>
              <a:t>μ</a:t>
            </a:r>
            <a:r>
              <a:rPr sz="2800" dirty="0"/>
              <a:t>,</a:t>
            </a:r>
            <a:r>
              <a:rPr lang="el-GR" dirty="0">
                <a:latin typeface="Calibri" panose="020F0502020204030204" pitchFamily="34" charset="0"/>
                <a:ea typeface="Calibri" panose="020F0502020204030204" pitchFamily="34" charset="0"/>
                <a:cs typeface="Calibri" panose="020F0502020204030204" pitchFamily="34" charset="0"/>
              </a:rPr>
              <a:t> </a:t>
            </a:r>
            <a:r>
              <a:rPr lang="el-GR" i="1" dirty="0">
                <a:latin typeface="Calibri" panose="020F0502020204030204" pitchFamily="34" charset="0"/>
                <a:ea typeface="Calibri" panose="020F0502020204030204" pitchFamily="34" charset="0"/>
                <a:cs typeface="Calibri" panose="020F0502020204030204" pitchFamily="34" charset="0"/>
              </a:rPr>
              <a:t>σ</a:t>
            </a:r>
            <a:r>
              <a:rPr sz="2800" dirty="0"/>
              <a:t>) option under the </a:t>
            </a:r>
            <a:r>
              <a:rPr sz="2800" b="1" dirty="0"/>
              <a:t>DISTR</a:t>
            </a:r>
            <a:r>
              <a:rPr sz="2800" dirty="0"/>
              <a:t> menu.</a:t>
            </a:r>
          </a:p>
          <a:p>
            <a:pPr>
              <a:defRPr sz="2800"/>
            </a:pPr>
            <a:r>
              <a:rPr sz="2800" dirty="0"/>
              <a:t>lower bound: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a:t>
            </a:r>
            <a:r>
              <a:rPr lang="en-US" sz="2800" i="1" dirty="0"/>
              <a:t>E</a:t>
            </a:r>
            <a:r>
              <a:rPr lang="en-US" sz="2800" dirty="0"/>
              <a:t>99</a:t>
            </a:r>
            <a:endParaRPr sz="2800" dirty="0"/>
          </a:p>
          <a:p>
            <a:r>
              <a:rPr sz="2800" dirty="0"/>
              <a:t>upper bound: 1831</a:t>
            </a:r>
          </a:p>
          <a:p>
            <a:pPr algn="ctr"/>
            <a:r>
              <a:rPr lang="el-GR" i="1" dirty="0">
                <a:latin typeface="Calibri" panose="020F0502020204030204" pitchFamily="34" charset="0"/>
                <a:ea typeface="Calibri" panose="020F0502020204030204" pitchFamily="34" charset="0"/>
                <a:cs typeface="Calibri" panose="020F0502020204030204" pitchFamily="34" charset="0"/>
              </a:rPr>
              <a:t>μ </a:t>
            </a:r>
            <a:r>
              <a:rPr lang="en-US" dirty="0"/>
              <a:t>= 1931</a:t>
            </a:r>
            <a:endParaRPr sz="2800" dirty="0">
              <a:latin typeface="Cambria Math"/>
            </a:endParaRPr>
          </a:p>
          <a:p>
            <a:pPr algn="ctr"/>
            <a:r>
              <a:rPr lang="el-GR" i="1" dirty="0">
                <a:latin typeface="Calibri" panose="020F0502020204030204" pitchFamily="34" charset="0"/>
                <a:ea typeface="Calibri" panose="020F0502020204030204" pitchFamily="34" charset="0"/>
                <a:cs typeface="Calibri" panose="020F0502020204030204" pitchFamily="34" charset="0"/>
              </a:rPr>
              <a:t>σ </a:t>
            </a:r>
            <a:r>
              <a:rPr lang="en-US" dirty="0"/>
              <a:t>= 67.1</a:t>
            </a:r>
            <a:endParaRPr sz="2800" dirty="0">
              <a:latin typeface="Cambria Math"/>
            </a:endParaRPr>
          </a:p>
          <a:p>
            <a:r>
              <a:rPr sz="2800" dirty="0"/>
              <a:t>As shown in the </a:t>
            </a:r>
            <a:r>
              <a:rPr lang="en-US" sz="2800" dirty="0"/>
              <a:t>following </a:t>
            </a:r>
            <a:r>
              <a:rPr sz="2800" dirty="0"/>
              <a:t>screenshot, the probability is 0.0681 rounded to four decimal places.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6</a:t>
            </a:r>
            <a:endParaRPr sz="2400" dirty="0"/>
          </a:p>
        </p:txBody>
      </p:sp>
      <p:pic>
        <p:nvPicPr>
          <p:cNvPr id="5" name="Content Placeholder 4" descr="Screenshot shows normal c d f open parentheses negative 1E99 comma 1831 comma 1931 comma 67 point 1 close parentheses equals .0680710126">
            <a:extLst>
              <a:ext uri="{FF2B5EF4-FFF2-40B4-BE49-F238E27FC236}">
                <a16:creationId xmlns:a16="http://schemas.microsoft.com/office/drawing/2014/main" id="{BFA23026-C010-482D-994A-47646BE9AB41}"/>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6.3.1: Finding the Probability that a Normally Distributed Random Variable Will Be Less Than a Given Value</a:t>
            </a:r>
            <a:r>
              <a:rPr lang="en-US" sz="2400" baseline="-25000" dirty="0"/>
              <a:t>7</a:t>
            </a:r>
            <a:endParaRPr sz="24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Thus, the probability of choosing a cow whose monthly milk production is less than 1831 pounds is approximately 0.0681 depending on the level of precision of the method used. This tells us that the farm manager could expect that around </a:t>
                </a:r>
                <a14:m>
                  <m:oMath xmlns:m="http://schemas.openxmlformats.org/officeDocument/2006/math">
                    <m:r>
                      <a:rPr>
                        <a:latin typeface="Cambria Math" panose="02040503050406030204" pitchFamily="18" charset="0"/>
                      </a:rPr>
                      <m:t>6.8%</m:t>
                    </m:r>
                  </m:oMath>
                </a14:m>
                <a:r>
                  <a:rPr sz="2800" dirty="0"/>
                  <a:t> of the dairy cows would be producing less than 1831 pounds of milk per month.</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333"/>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finding normal probabilities using a TI-83/84 Plus calculator or other technology, please visit stat.hawkeslearning.com and see </a:t>
            </a:r>
            <a:r>
              <a:rPr sz="2800" b="1" dirty="0"/>
              <a:t>Technology Instructions </a:t>
            </a:r>
            <a:r>
              <a:rPr lang="en-US" b="1" dirty="0"/>
              <a:t>→</a:t>
            </a:r>
            <a:r>
              <a:rPr sz="2800" b="1" dirty="0"/>
              <a:t> Normal Distribution </a:t>
            </a:r>
            <a:r>
              <a:rPr lang="en-US" b="1" dirty="0"/>
              <a:t>→</a:t>
            </a:r>
            <a:r>
              <a:rPr sz="2800" b="1" dirty="0"/>
              <a:t> Normal Probability (</a:t>
            </a:r>
            <a:r>
              <a:rPr sz="2800" b="1" dirty="0" err="1"/>
              <a:t>cdf</a:t>
            </a:r>
            <a:r>
              <a:rPr sz="2800" b="1" dirty="0"/>
              <a:t>)</a:t>
            </a:r>
            <a:r>
              <a:rPr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1737</TotalTime>
  <Words>2917</Words>
  <Application>Microsoft Office PowerPoint</Application>
  <PresentationFormat>On-screen Show (4:3)</PresentationFormat>
  <Paragraphs>133</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Cambria Math</vt:lpstr>
      <vt:lpstr>Calibri</vt:lpstr>
      <vt:lpstr>Courier New</vt:lpstr>
      <vt:lpstr>Office Theme</vt:lpstr>
      <vt:lpstr>Section 6.3</vt:lpstr>
      <vt:lpstr>Example 6.3.1: Finding the Probability that a Normally Distributed Random Variable Will Be Less Than a Given Value1</vt:lpstr>
      <vt:lpstr>Example 6.3.1: Finding the Probability that a Normally Distributed Random Variable Will Be Less Than a Given Value2</vt:lpstr>
      <vt:lpstr>Example 6.3.1: Finding the Probability that a Normally Distributed Random Variable Will Be Less Than a Given Value3</vt:lpstr>
      <vt:lpstr>Example 6.3.1: Finding the Probability that a Normally Distributed Random Variable Will Be Less Than a Given Value4</vt:lpstr>
      <vt:lpstr>Example 6.3.1: Finding the Probability that a Normally Distributed Random Variable Will Be Less Than a Given Value5</vt:lpstr>
      <vt:lpstr>Example 6.3.1: Finding the Probability that a Normally Distributed Random Variable Will Be Less Than a Given Value6</vt:lpstr>
      <vt:lpstr>Example 6.3.1: Finding the Probability that a Normally Distributed Random Variable Will Be Less Than a Given Value7</vt:lpstr>
      <vt:lpstr>Technology</vt:lpstr>
      <vt:lpstr>Example 6.3.2: Finding the Probability that a Normal Distributed Random Variable Will Be Greater Than a Given Value1</vt:lpstr>
      <vt:lpstr>Example 6.3.2: Finding the Probability that a Normal Distributed Random Variable Will Be Greater Than a Given Value2</vt:lpstr>
      <vt:lpstr>Example 6.3.2: Finding the Probability that a Normal Distributed Random Variable Will Be Greater Than a Given Value3</vt:lpstr>
      <vt:lpstr>Example 6.3.2: Finding the Probability that a Normal Distributed Random Variable Will Be Greater Than a Given Value4</vt:lpstr>
      <vt:lpstr>Example 6.3.2: Finding the Probability that a Normal Distributed Random Variable Will Be Greater Than a Given Value5</vt:lpstr>
      <vt:lpstr>Example 6.3.2: Finding the Probability that a Normal Distributed Random Variable Will Be Greater Than a Given Value6</vt:lpstr>
      <vt:lpstr>Example 6.3.2: Finding the Probability that a Normal Distributed Random Variable Will Be Greater Than a Given Value7</vt:lpstr>
      <vt:lpstr>Example 6.3.3: Finding the Probability that a Normally Distributed Random Variable Will Be between Two Given Values Or in the Tails Defined by Two Given Values1</vt:lpstr>
      <vt:lpstr>Example 6.3.3: Finding the Probability that a Normally Distributed Random Variable Will Be between Two Given Values Or in the Tails Defined by Two Given Values2</vt:lpstr>
      <vt:lpstr>Example 6.3.3: Finding the Probability that a Normally Distributed Random Variable Will Be between Two Given Values Or in the Tails Defined by Two Given Values3</vt:lpstr>
      <vt:lpstr>Example 6.3.3: Finding the Probability that a Normally Distributed Random Variable Will Be between Two Given Values Or in the Tails Defined by Two Given Values4</vt:lpstr>
      <vt:lpstr>Example 6.3.3: Finding the Probability that a Normally Distributed Random Variable Will Be between Two Given Values Or in the Tails Defined by Two Given Values5</vt:lpstr>
      <vt:lpstr>Example 6.3.3: Finding the Probability that a Normally Distributed Random Variable Will Be between Two Given Values Or in the Tails Defined by Two Given Values6</vt:lpstr>
      <vt:lpstr>Example 6.3.3: Finding the Probability that a Normally Distributed Random Variable Will Be between Two Given Values Or in the Tails Defined by Two Given Values7</vt:lpstr>
      <vt:lpstr>Example 6.3.3: Finding the Probability that a Normally Distributed Random Variable Will Be between Two Given Values Or in the Tails Defined by Two Given Values8</vt:lpstr>
      <vt:lpstr>Example 6.3.3: Finding the Probability that a Normally Distributed Random Variable Will Be between Two Given Values Or in the Tails Defined by Two Given Values9</vt:lpstr>
      <vt:lpstr>Example 6.3.3: Finding the Probability that a Normally Distributed Random Variable Will Be between Two Given Values Or in the Tails Defined by Two Given Values10</vt:lpstr>
      <vt:lpstr>Example 6.3.3: Finding the Probability that a Normally Distributed Random Variable Will Be between Two Given Values Or in the Tails Defined by Two Given Values11</vt:lpstr>
      <vt:lpstr>Example 6.3.3: Finding the Probability that a Normally Distributed Random Variable Will Be between Two Given Values Or in the Tails Defined by Two Given Values12</vt:lpstr>
      <vt:lpstr>Example 6.3.3: Finding the Probability that a Normally Distributed Random Variable Will Be between Two Given Values Or in the Tails Defined by Two Given Values13</vt:lpstr>
      <vt:lpstr>Example 6.3.3: Finding the Probability that a Normally Distributed Random Variable Will Be between Two Given Values Or in the Tails Defined by Two Given Values14</vt:lpstr>
      <vt:lpstr>Example 6.3.3: Finding the Probability that a Normally Distributed Random Variable Will Be between Two Given Values Or in the Tails Defined by Two Given Values15</vt:lpstr>
      <vt:lpstr>Example 6.3.3: Finding the Probability that a Normally Distributed Random Variable Will Be between Two Given Values Or in the Tails Defined by Two Given Values16</vt:lpstr>
      <vt:lpstr>Example 6.3.3: Finding the Probability that a Normally Distributed Random Variable Will Be between Two Given Values Or in the Tails Defined by Two Given Values17</vt:lpstr>
      <vt:lpstr>Example 6.3.3: Finding the Probability that a Normally Distributed Random Variable Will Be between Two Given Values Or in the Tails Defined by Two Given Values18</vt:lpstr>
      <vt:lpstr>Example 6.3.3: Finding the Probability that a Normally Distributed Random Variable Will Be between Two Given Values Or in the Tails Defined by Two Given Values19</vt:lpstr>
      <vt:lpstr>Memory Booster1</vt:lpstr>
      <vt:lpstr>Memory Booster2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222</cp:revision>
  <dcterms:created xsi:type="dcterms:W3CDTF">2013-04-26T14:43:13Z</dcterms:created>
  <dcterms:modified xsi:type="dcterms:W3CDTF">2025-08-14T12:09:45Z</dcterms:modified>
</cp:coreProperties>
</file>