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2"/>
  </p:notesMasterIdLst>
  <p:handoutMasterIdLst>
    <p:handoutMasterId r:id="rId83"/>
  </p:handout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2" r:id="rId16"/>
    <p:sldId id="274" r:id="rId17"/>
    <p:sldId id="275" r:id="rId18"/>
    <p:sldId id="276" r:id="rId19"/>
    <p:sldId id="278" r:id="rId20"/>
    <p:sldId id="280" r:id="rId21"/>
    <p:sldId id="281" r:id="rId22"/>
    <p:sldId id="282" r:id="rId23"/>
    <p:sldId id="283" r:id="rId24"/>
    <p:sldId id="284" r:id="rId25"/>
    <p:sldId id="286" r:id="rId26"/>
    <p:sldId id="287" r:id="rId27"/>
    <p:sldId id="288" r:id="rId28"/>
    <p:sldId id="289" r:id="rId29"/>
    <p:sldId id="290" r:id="rId30"/>
    <p:sldId id="291" r:id="rId31"/>
    <p:sldId id="293" r:id="rId32"/>
    <p:sldId id="294" r:id="rId33"/>
    <p:sldId id="296" r:id="rId34"/>
    <p:sldId id="297" r:id="rId35"/>
    <p:sldId id="298" r:id="rId36"/>
    <p:sldId id="299" r:id="rId37"/>
    <p:sldId id="300" r:id="rId38"/>
    <p:sldId id="301" r:id="rId39"/>
    <p:sldId id="302" r:id="rId40"/>
    <p:sldId id="303" r:id="rId41"/>
    <p:sldId id="307" r:id="rId42"/>
    <p:sldId id="359" r:id="rId43"/>
    <p:sldId id="308" r:id="rId44"/>
    <p:sldId id="309" r:id="rId45"/>
    <p:sldId id="310" r:id="rId46"/>
    <p:sldId id="311" r:id="rId47"/>
    <p:sldId id="312" r:id="rId48"/>
    <p:sldId id="313" r:id="rId49"/>
    <p:sldId id="314" r:id="rId50"/>
    <p:sldId id="315" r:id="rId51"/>
    <p:sldId id="356" r:id="rId52"/>
    <p:sldId id="318" r:id="rId53"/>
    <p:sldId id="358" r:id="rId54"/>
    <p:sldId id="319" r:id="rId55"/>
    <p:sldId id="320" r:id="rId56"/>
    <p:sldId id="322" r:id="rId57"/>
    <p:sldId id="357" r:id="rId58"/>
    <p:sldId id="325" r:id="rId59"/>
    <p:sldId id="326" r:id="rId60"/>
    <p:sldId id="327" r:id="rId61"/>
    <p:sldId id="328" r:id="rId62"/>
    <p:sldId id="330" r:id="rId63"/>
    <p:sldId id="331" r:id="rId64"/>
    <p:sldId id="332" r:id="rId65"/>
    <p:sldId id="333" r:id="rId66"/>
    <p:sldId id="335" r:id="rId67"/>
    <p:sldId id="361" r:id="rId68"/>
    <p:sldId id="336" r:id="rId69"/>
    <p:sldId id="337" r:id="rId70"/>
    <p:sldId id="338" r:id="rId71"/>
    <p:sldId id="340" r:id="rId72"/>
    <p:sldId id="341" r:id="rId73"/>
    <p:sldId id="342" r:id="rId74"/>
    <p:sldId id="343" r:id="rId75"/>
    <p:sldId id="345" r:id="rId76"/>
    <p:sldId id="346" r:id="rId77"/>
    <p:sldId id="347" r:id="rId78"/>
    <p:sldId id="360" r:id="rId79"/>
    <p:sldId id="353" r:id="rId80"/>
    <p:sldId id="355" r:id="rId81"/>
  </p:sldIdLst>
  <p:sldSz cx="9144000" cy="6858000" type="screen4x3"/>
  <p:notesSz cx="6858000" cy="9144000"/>
  <p:embeddedFontLst>
    <p:embeddedFont>
      <p:font typeface="Cambria Math" panose="02040503050406030204" pitchFamily="18" charset="0"/>
      <p:regular r:id="rId8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ppaji" initials="a" lastIdx="23" clrIdx="1">
    <p:extLst>
      <p:ext uri="{19B8F6BF-5375-455C-9EA6-DF929625EA0E}">
        <p15:presenceInfo xmlns:p15="http://schemas.microsoft.com/office/powerpoint/2012/main" userId="S-1-5-21-1666015839-3846122634-945917319-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68" autoAdjust="0"/>
    <p:restoredTop sz="94673" autoAdjust="0"/>
  </p:normalViewPr>
  <p:slideViewPr>
    <p:cSldViewPr>
      <p:cViewPr varScale="1">
        <p:scale>
          <a:sx n="101" d="100"/>
          <a:sy n="101" d="100"/>
        </p:scale>
        <p:origin x="1344"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xml"/><Relationship Id="rId5" Type="http://schemas.openxmlformats.org/officeDocument/2006/relationships/image" Target="../media/image22.sv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emf"/></Relationships>
</file>

<file path=ppt/slides/_rels/slide4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3.xml"/><Relationship Id="rId4" Type="http://schemas.openxmlformats.org/officeDocument/2006/relationships/image" Target="../media/image59.emf"/></Relationships>
</file>

<file path=ppt/slides/_rels/slide5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3.xml"/><Relationship Id="rId4" Type="http://schemas.openxmlformats.org/officeDocument/2006/relationships/image" Target="../media/image64.emf"/></Relationships>
</file>

<file path=ppt/slides/_rels/slide6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4.xml"/><Relationship Id="rId4" Type="http://schemas.openxmlformats.org/officeDocument/2006/relationships/image" Target="../media/image67.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3.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slides/_rels/slide65.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4.xml"/><Relationship Id="rId4" Type="http://schemas.openxmlformats.org/officeDocument/2006/relationships/image" Target="../media/image76.emf"/></Relationships>
</file>

<file path=ppt/slides/_rels/slide66.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4.xml"/><Relationship Id="rId4" Type="http://schemas.openxmlformats.org/officeDocument/2006/relationships/image" Target="../media/image83.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4.xml"/><Relationship Id="rId4" Type="http://schemas.openxmlformats.org/officeDocument/2006/relationships/image" Target="../media/image89.emf"/></Relationships>
</file>

<file path=ppt/slides/_rels/slide75.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slideLayout" Target="../slideLayouts/slideLayout8.xml"/><Relationship Id="rId4" Type="http://schemas.openxmlformats.org/officeDocument/2006/relationships/image" Target="../media/image94.emf"/></Relationships>
</file>

<file path=ppt/slides/_rels/slide78.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8.xml"/><Relationship Id="rId4" Type="http://schemas.openxmlformats.org/officeDocument/2006/relationships/image" Target="../media/image97.emf"/></Relationships>
</file>

<file path=ppt/slides/_rels/slide79.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8.xml"/><Relationship Id="rId4" Type="http://schemas.openxmlformats.org/officeDocument/2006/relationships/image" Target="../media/image100.emf"/></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101.png"/><Relationship Id="rId1" Type="http://schemas.openxmlformats.org/officeDocument/2006/relationships/slideLayout" Target="../slideLayouts/slideLayout8.xml"/><Relationship Id="rId4" Type="http://schemas.openxmlformats.org/officeDocument/2006/relationships/image" Target="../media/image10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6.2</a:t>
            </a:r>
          </a:p>
        </p:txBody>
      </p:sp>
      <p:sp>
        <p:nvSpPr>
          <p:cNvPr id="2" name="Text Placeholder 1"/>
          <p:cNvSpPr>
            <a:spLocks noGrp="1"/>
          </p:cNvSpPr>
          <p:nvPr>
            <p:ph type="body" sz="quarter" idx="10"/>
          </p:nvPr>
        </p:nvSpPr>
        <p:spPr/>
        <p:txBody>
          <a:bodyPr/>
          <a:lstStyle/>
          <a:p>
            <a:pPr algn="ctr"/>
            <a:r>
              <a:rPr dirty="0"/>
              <a:t>The Standard Normal Distribution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Example 6.2.2: Finding Area to the Left of a Positive </a:t>
            </a:r>
            <a:br>
              <a:rPr lang="en-US" dirty="0"/>
            </a:br>
            <a:r>
              <a:rPr i="1" dirty="0"/>
              <a:t>z</a:t>
            </a:r>
            <a:r>
              <a:rPr dirty="0"/>
              <a:t>-value Using a Cumulative Normal Table</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area under the standard normal curve to the left of</a:t>
            </a:r>
            <a:r>
              <a:rPr lang="en-US" sz="2800" dirty="0"/>
              <a:t> </a:t>
            </a:r>
            <a:r>
              <a:rPr lang="en-US" sz="2800" i="1" dirty="0"/>
              <a:t>z</a:t>
            </a:r>
            <a:r>
              <a:rPr lang="en-US" sz="2800" dirty="0"/>
              <a:t> = 1.37</a:t>
            </a:r>
            <a:r>
              <a:rPr sz="28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6.2.2: Finding Area to the Left of a Positive </a:t>
            </a:r>
            <a:br>
              <a:rPr lang="en-US" dirty="0"/>
            </a:br>
            <a:r>
              <a:rPr i="1" dirty="0"/>
              <a:t>z</a:t>
            </a:r>
            <a:r>
              <a:rPr dirty="0"/>
              <a:t>-value Using a Cumulative Normal Table</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Before we read the table, let's pause and consider what value we expect to get when we look up the </a:t>
            </a:r>
            <a:r>
              <a:rPr lang="en-US" sz="2800" i="1" dirty="0"/>
              <a:t>z</a:t>
            </a:r>
            <a:r>
              <a:rPr sz="2800" dirty="0"/>
              <a:t>-score in the table. Sine the </a:t>
            </a:r>
            <a:r>
              <a:rPr lang="en-US" sz="2800" i="1" dirty="0"/>
              <a:t>z</a:t>
            </a:r>
            <a:r>
              <a:rPr sz="2800" dirty="0"/>
              <a:t>-score is positive we know that it falls to the right of the mean. Therefore, we should expect that the area under the curve to the left of this value will be greater than half of the total area </a:t>
            </a:r>
            <a:r>
              <a:rPr lang="en-US" sz="2800" dirty="0"/>
              <a:t>(0.5000)</a:t>
            </a:r>
            <a:r>
              <a:rPr sz="2800" dirty="0"/>
              <a:t> as shown in the following figure.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6.2.2: Finding Area to the Left of a Positive </a:t>
            </a:r>
            <a:br>
              <a:rPr lang="en-US" dirty="0"/>
            </a:br>
            <a:r>
              <a:rPr i="1" dirty="0"/>
              <a:t>z</a:t>
            </a:r>
            <a:r>
              <a:rPr dirty="0"/>
              <a:t>-value Using a Cumulative Normal Table</a:t>
            </a:r>
            <a:r>
              <a:rPr lang="en-US" baseline="-25000" dirty="0"/>
              <a:t>3</a:t>
            </a:r>
            <a:endParaRPr dirty="0"/>
          </a:p>
        </p:txBody>
      </p:sp>
      <p:pic>
        <p:nvPicPr>
          <p:cNvPr id="5" name="Content Placeholder 4" descr="An illustration shows a normal distribution graph with the mean marked as 0. It has a bell shaped curve centered about the horizontal axis labeled “z.” A point on the horizontal axis lying to the right of the mean is labeled with its z value as 1.37 . A vertical line touching the curve is drawn from 1.37 . The area under the curve to the left of the statistic value is shaded.">
            <a:extLst>
              <a:ext uri="{FF2B5EF4-FFF2-40B4-BE49-F238E27FC236}">
                <a16:creationId xmlns:a16="http://schemas.microsoft.com/office/drawing/2014/main" id="{83A486A6-CD5C-47AA-9048-266E93112099}"/>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84812" y="1763315"/>
            <a:ext cx="5774375" cy="333137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6.2.2: Finding Area to the Left of a Positive </a:t>
            </a:r>
            <a:br>
              <a:rPr lang="en-US" dirty="0"/>
            </a:br>
            <a:r>
              <a:rPr i="1" dirty="0"/>
              <a:t>z</a:t>
            </a:r>
            <a:r>
              <a:rPr dirty="0"/>
              <a:t>-value Using a Cumulative Normal Table</a:t>
            </a:r>
            <a:r>
              <a:rPr lang="en-US" baseline="-25000" dirty="0"/>
              <a:t>4</a:t>
            </a:r>
            <a:endParaRPr dirty="0"/>
          </a:p>
        </p:txBody>
      </p:sp>
      <p:sp>
        <p:nvSpPr>
          <p:cNvPr id="3" name="Text Placeholder 2"/>
          <p:cNvSpPr>
            <a:spLocks noGrp="1"/>
          </p:cNvSpPr>
          <p:nvPr>
            <p:ph type="body" sz="quarter" idx="10"/>
          </p:nvPr>
        </p:nvSpPr>
        <p:spPr>
          <a:xfrm>
            <a:off x="457200" y="1029287"/>
            <a:ext cx="8229600" cy="4967067"/>
          </a:xfrm>
        </p:spPr>
        <p:txBody>
          <a:bodyPr>
            <a:normAutofit/>
          </a:bodyPr>
          <a:lstStyle/>
          <a:p>
            <a:pPr>
              <a:defRPr sz="2800"/>
            </a:pPr>
            <a:r>
              <a:rPr sz="2800" dirty="0"/>
              <a:t>To read the table, we must break the given </a:t>
            </a:r>
            <a:r>
              <a:rPr lang="en-US" sz="2800" i="1" dirty="0"/>
              <a:t>z</a:t>
            </a:r>
            <a:r>
              <a:rPr sz="2800" dirty="0"/>
              <a:t>-value </a:t>
            </a:r>
            <a:r>
              <a:rPr lang="en-US" sz="2800" dirty="0"/>
              <a:t>(1.37)</a:t>
            </a:r>
            <a:r>
              <a:rPr sz="2800" dirty="0"/>
              <a:t> into two parts: one containing the first decimal place </a:t>
            </a:r>
            <a:r>
              <a:rPr lang="en-US" sz="2800" dirty="0"/>
              <a:t>(1.3)</a:t>
            </a:r>
            <a:r>
              <a:rPr sz="2800" dirty="0"/>
              <a:t> and the other containing the second decimal place </a:t>
            </a:r>
            <a:r>
              <a:rPr lang="en-US" sz="2800" dirty="0"/>
              <a:t>(0.07).</a:t>
            </a:r>
            <a:r>
              <a:rPr sz="2800" dirty="0"/>
              <a:t> Because the </a:t>
            </a:r>
            <a:r>
              <a:rPr lang="en-US" sz="2800" i="1" dirty="0"/>
              <a:t>z</a:t>
            </a:r>
            <a:r>
              <a:rPr sz="2800" dirty="0"/>
              <a:t>-value is positive, we use the standard normal table for Area </a:t>
            </a:r>
            <a:r>
              <a:rPr lang="en-IN" sz="2800" dirty="0">
                <a:latin typeface="Calibri" panose="020F0502020204030204" pitchFamily="34" charset="0"/>
                <a:ea typeface="Calibri" panose="020F0502020204030204" pitchFamily="34" charset="0"/>
                <a:cs typeface="Calibri" panose="020F0502020204030204" pitchFamily="34" charset="0"/>
              </a:rPr>
              <a:t>−∞</a:t>
            </a:r>
            <a:r>
              <a:rPr lang="en-US" sz="2800" dirty="0"/>
              <a:t> </a:t>
            </a:r>
            <a:r>
              <a:rPr sz="2800" dirty="0"/>
              <a:t>to </a:t>
            </a:r>
            <a:r>
              <a:rPr lang="en-US" sz="2800" i="1" dirty="0"/>
              <a:t>z</a:t>
            </a:r>
            <a:r>
              <a:rPr sz="2800" dirty="0"/>
              <a:t>. Look across the row labeled</a:t>
            </a:r>
            <a:r>
              <a:rPr lang="en-US" sz="2800" dirty="0"/>
              <a:t> 1.3</a:t>
            </a:r>
            <a:r>
              <a:rPr sz="2800" dirty="0"/>
              <a:t> and down the column labeled 0.07. The row and column intersect at 0.9147. Notice that this value aligns with what we were expecting.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6.2.2: Finding Area to the Left of a Positive </a:t>
            </a:r>
            <a:br>
              <a:rPr lang="en-US" dirty="0"/>
            </a:br>
            <a:r>
              <a:rPr i="1" dirty="0"/>
              <a:t>z</a:t>
            </a:r>
            <a:r>
              <a:rPr dirty="0"/>
              <a:t>-value Using a Cumulative Normal Table</a:t>
            </a:r>
            <a:r>
              <a:rPr lang="en-US" baseline="-25000" dirty="0"/>
              <a:t>5</a:t>
            </a:r>
            <a:endParaRPr dirty="0"/>
          </a:p>
        </p:txBody>
      </p:sp>
      <mc:AlternateContent xmlns:mc="http://schemas.openxmlformats.org/markup-compatibility/2006" xmlns:a14="http://schemas.microsoft.com/office/drawing/2010/main">
        <mc:Choice Requires="a14">
          <p:graphicFrame>
            <p:nvGraphicFramePr>
              <p:cNvPr id="3" name="Table Placeholder 2" descr="This table shows cumulative probabilities for z scores in a standard normal distribution. It contains 7 rows and 6 columns with headers. The rows represent z scores ranging from 1.0 to 1.5 in increments of 0.1, listed in the leftmost column. The columns represent the hundredths place of the z scores, ranging from 0.05 to 0.09 in increments of 0.01, listed in the topmost row.&#10;Each cell contains the cumulative probability for the corresponding z score. &#10;For z equals 1.0, probabilities are 0.8531, 0.8554, 0.8577, 0.8599, 0.8621.&#10;For z equals 1.1, probabilities are 0.8749, 0.8770, 0.8790, 0.8810, 0.8830.&#10;For z equals 1.2, probabilities are 0.8944, 0.8962, 0.8980, 0.8997, 0.9015.&#10;For z equals 1.3, probabilities are 0.9115, 0.9131, 0.9147 is highlighted, 0.9162, 0.9177,&#10;For z equals 1.4, probabilities are 0.9265, 0.9279, 0.9292, 0.9306, 0.9319.&#10;For z equals 1.5, probabilities are 0.9394, 0.9406, 0.9418, 0.9429, 0.9441.&#10;The highlighted cell shows a probability of 0.9147 for z equals 1.37 which is fifth row z equals 1.3 plus fourth column 0.07.&#10;This table is typically used for statistical calculations involving the standard normal distribution."/>
              <p:cNvGraphicFramePr>
                <a:graphicFrameLocks noGrp="1"/>
              </p:cNvGraphicFramePr>
              <p:nvPr>
                <p:ph type="tbl" sz="quarter" idx="10"/>
                <p:extLst>
                  <p:ext uri="{D42A27DB-BD31-4B8C-83A1-F6EECF244321}">
                    <p14:modId xmlns:p14="http://schemas.microsoft.com/office/powerpoint/2010/main" val="3593238056"/>
                  </p:ext>
                </p:extLst>
              </p:nvPr>
            </p:nvGraphicFramePr>
            <p:xfrm>
              <a:off x="1447800" y="2131060"/>
              <a:ext cx="6248400" cy="2595880"/>
            </p:xfrm>
            <a:graphic>
              <a:graphicData uri="http://schemas.openxmlformats.org/drawingml/2006/table">
                <a:tbl>
                  <a:tblPr firstRow="1" bandRow="1">
                    <a:tableStyleId>{5940675A-B579-460E-94D1-54222C63F5DA}</a:tableStyleId>
                  </a:tblPr>
                  <a:tblGrid>
                    <a:gridCol w="578555">
                      <a:extLst>
                        <a:ext uri="{9D8B030D-6E8A-4147-A177-3AD203B41FA5}">
                          <a16:colId xmlns:a16="http://schemas.microsoft.com/office/drawing/2014/main" val="20000"/>
                        </a:ext>
                      </a:extLst>
                    </a:gridCol>
                    <a:gridCol w="1504245">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gridCol w="1041400">
                      <a:extLst>
                        <a:ext uri="{9D8B030D-6E8A-4147-A177-3AD203B41FA5}">
                          <a16:colId xmlns:a16="http://schemas.microsoft.com/office/drawing/2014/main" val="20003"/>
                        </a:ext>
                      </a:extLst>
                    </a:gridCol>
                    <a:gridCol w="1041400">
                      <a:extLst>
                        <a:ext uri="{9D8B030D-6E8A-4147-A177-3AD203B41FA5}">
                          <a16:colId xmlns:a16="http://schemas.microsoft.com/office/drawing/2014/main" val="20004"/>
                        </a:ext>
                      </a:extLst>
                    </a:gridCol>
                    <a:gridCol w="10414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𝑧</m:t>
                                </m:r>
                              </m:oMath>
                            </m:oMathPara>
                          </a14:m>
                          <a:endParaRPr dirty="0"/>
                        </a:p>
                      </a:txBody>
                      <a:tcPr/>
                    </a:tc>
                    <a:tc>
                      <a:txBody>
                        <a:bodyPr/>
                        <a:lstStyle/>
                        <a:p>
                          <a:pPr algn="ctr">
                            <a:defRPr b="1">
                              <a:solidFill>
                                <a:schemeClr val="tx1"/>
                              </a:solidFill>
                            </a:defRPr>
                          </a:pPr>
                          <a:r>
                            <a:rPr sz="1400"/>
                            <a:t>0.05</a:t>
                          </a:r>
                          <a:endParaRPr sz="1400">
                            <a:latin typeface="Cambria Math"/>
                          </a:endParaRPr>
                        </a:p>
                      </a:txBody>
                      <a:tcPr/>
                    </a:tc>
                    <a:tc>
                      <a:txBody>
                        <a:bodyPr/>
                        <a:lstStyle/>
                        <a:p>
                          <a:pPr algn="ctr">
                            <a:defRPr b="1">
                              <a:solidFill>
                                <a:schemeClr val="tx1"/>
                              </a:solidFill>
                            </a:defRPr>
                          </a:pPr>
                          <a:r>
                            <a:rPr sz="1400"/>
                            <a:t>0.06</a:t>
                          </a:r>
                          <a:endParaRPr sz="1400">
                            <a:latin typeface="Cambria Math"/>
                          </a:endParaRPr>
                        </a:p>
                      </a:txBody>
                      <a:tcPr/>
                    </a:tc>
                    <a:tc>
                      <a:txBody>
                        <a:bodyPr/>
                        <a:lstStyle/>
                        <a:p>
                          <a:pPr algn="ctr">
                            <a:defRPr b="1">
                              <a:solidFill>
                                <a:schemeClr val="tx1"/>
                              </a:solidFill>
                            </a:defRPr>
                          </a:pPr>
                          <a:r>
                            <a:rPr sz="1400"/>
                            <a:t>0.07</a:t>
                          </a:r>
                          <a:endParaRPr sz="1400">
                            <a:latin typeface="Cambria Math"/>
                          </a:endParaRPr>
                        </a:p>
                      </a:txBody>
                      <a:tcPr/>
                    </a:tc>
                    <a:tc>
                      <a:txBody>
                        <a:bodyPr/>
                        <a:lstStyle/>
                        <a:p>
                          <a:pPr algn="ctr">
                            <a:defRPr b="1">
                              <a:solidFill>
                                <a:schemeClr val="tx1"/>
                              </a:solidFill>
                            </a:defRPr>
                          </a:pPr>
                          <a:r>
                            <a:rPr sz="1400"/>
                            <a:t>0.08</a:t>
                          </a:r>
                          <a:endParaRPr sz="1400">
                            <a:latin typeface="Cambria Math"/>
                          </a:endParaRPr>
                        </a:p>
                      </a:txBody>
                      <a:tcPr/>
                    </a:tc>
                    <a:tc>
                      <a:txBody>
                        <a:bodyPr/>
                        <a:lstStyle/>
                        <a:p>
                          <a:pPr algn="ctr">
                            <a:defRPr b="1">
                              <a:solidFill>
                                <a:schemeClr val="tx1"/>
                              </a:solidFill>
                            </a:defRPr>
                          </a:pPr>
                          <a:r>
                            <a:rPr sz="1400"/>
                            <a:t>0.09</a:t>
                          </a:r>
                          <a:endParaRPr sz="1400">
                            <a:latin typeface="Cambria Math"/>
                          </a:endParaRPr>
                        </a:p>
                      </a:txBody>
                      <a:tcPr/>
                    </a:tc>
                    <a:extLst>
                      <a:ext uri="{0D108BD9-81ED-4DB2-BD59-A6C34878D82A}">
                        <a16:rowId xmlns:a16="http://schemas.microsoft.com/office/drawing/2014/main" val="10000"/>
                      </a:ext>
                    </a:extLst>
                  </a:tr>
                  <a:tr h="370840">
                    <a:tc>
                      <a:txBody>
                        <a:bodyPr/>
                        <a:lstStyle/>
                        <a:p>
                          <a:pPr algn="ctr">
                            <a:defRPr b="1">
                              <a:solidFill>
                                <a:schemeClr val="tx1"/>
                              </a:solidFill>
                            </a:defRPr>
                          </a:pPr>
                          <a:r>
                            <a:rPr sz="1400"/>
                            <a:t>1.0</a:t>
                          </a:r>
                          <a:endParaRPr sz="1400">
                            <a:latin typeface="Cambria Math"/>
                          </a:endParaRPr>
                        </a:p>
                      </a:txBody>
                      <a:tcPr/>
                    </a:tc>
                    <a:tc>
                      <a:txBody>
                        <a:bodyPr/>
                        <a:lstStyle/>
                        <a:p>
                          <a:pPr algn="ctr">
                            <a:defRPr>
                              <a:solidFill>
                                <a:schemeClr val="tx1"/>
                              </a:solidFill>
                            </a:defRPr>
                          </a:pPr>
                          <a:r>
                            <a:rPr sz="1400"/>
                            <a:t>0.8531</a:t>
                          </a:r>
                          <a:endParaRPr sz="1400">
                            <a:latin typeface="Cambria Math"/>
                          </a:endParaRPr>
                        </a:p>
                      </a:txBody>
                      <a:tcPr/>
                    </a:tc>
                    <a:tc>
                      <a:txBody>
                        <a:bodyPr/>
                        <a:lstStyle/>
                        <a:p>
                          <a:pPr algn="ctr">
                            <a:defRPr>
                              <a:solidFill>
                                <a:schemeClr val="tx1"/>
                              </a:solidFill>
                            </a:defRPr>
                          </a:pPr>
                          <a:r>
                            <a:rPr sz="1400" dirty="0"/>
                            <a:t>0.8554</a:t>
                          </a:r>
                          <a:endParaRPr sz="1400" dirty="0">
                            <a:latin typeface="Cambria Math"/>
                          </a:endParaRPr>
                        </a:p>
                      </a:txBody>
                      <a:tcPr/>
                    </a:tc>
                    <a:tc>
                      <a:txBody>
                        <a:bodyPr/>
                        <a:lstStyle/>
                        <a:p>
                          <a:pPr algn="ctr">
                            <a:defRPr>
                              <a:solidFill>
                                <a:schemeClr val="tx1"/>
                              </a:solidFill>
                            </a:defRPr>
                          </a:pPr>
                          <a:r>
                            <a:rPr sz="1400" dirty="0"/>
                            <a:t>0.8577</a:t>
                          </a:r>
                          <a:endParaRPr sz="1400" dirty="0">
                            <a:latin typeface="Cambria Math"/>
                          </a:endParaRPr>
                        </a:p>
                      </a:txBody>
                      <a:tcPr/>
                    </a:tc>
                    <a:tc>
                      <a:txBody>
                        <a:bodyPr/>
                        <a:lstStyle/>
                        <a:p>
                          <a:pPr algn="ctr">
                            <a:defRPr>
                              <a:solidFill>
                                <a:schemeClr val="tx1"/>
                              </a:solidFill>
                            </a:defRPr>
                          </a:pPr>
                          <a:r>
                            <a:rPr sz="1400"/>
                            <a:t>0.8599</a:t>
                          </a:r>
                          <a:endParaRPr sz="1400">
                            <a:latin typeface="Cambria Math"/>
                          </a:endParaRPr>
                        </a:p>
                      </a:txBody>
                      <a:tcPr/>
                    </a:tc>
                    <a:tc>
                      <a:txBody>
                        <a:bodyPr/>
                        <a:lstStyle/>
                        <a:p>
                          <a:pPr algn="ctr">
                            <a:defRPr>
                              <a:solidFill>
                                <a:schemeClr val="tx1"/>
                              </a:solidFill>
                            </a:defRPr>
                          </a:pPr>
                          <a:r>
                            <a:rPr sz="1400" dirty="0"/>
                            <a:t>0.8621</a:t>
                          </a:r>
                          <a:endParaRPr sz="1400" dirty="0">
                            <a:latin typeface="Cambria Math"/>
                          </a:endParaRPr>
                        </a:p>
                      </a:txBody>
                      <a:tcPr/>
                    </a:tc>
                    <a:extLst>
                      <a:ext uri="{0D108BD9-81ED-4DB2-BD59-A6C34878D82A}">
                        <a16:rowId xmlns:a16="http://schemas.microsoft.com/office/drawing/2014/main" val="10001"/>
                      </a:ext>
                    </a:extLst>
                  </a:tr>
                  <a:tr h="370840">
                    <a:tc>
                      <a:txBody>
                        <a:bodyPr/>
                        <a:lstStyle/>
                        <a:p>
                          <a:pPr algn="ctr">
                            <a:defRPr b="1">
                              <a:solidFill>
                                <a:schemeClr val="tx1"/>
                              </a:solidFill>
                            </a:defRPr>
                          </a:pPr>
                          <a:r>
                            <a:rPr sz="1400"/>
                            <a:t>1.1</a:t>
                          </a:r>
                          <a:endParaRPr sz="1400">
                            <a:latin typeface="Cambria Math"/>
                          </a:endParaRPr>
                        </a:p>
                      </a:txBody>
                      <a:tcPr/>
                    </a:tc>
                    <a:tc>
                      <a:txBody>
                        <a:bodyPr/>
                        <a:lstStyle/>
                        <a:p>
                          <a:pPr algn="ctr">
                            <a:defRPr>
                              <a:solidFill>
                                <a:schemeClr val="tx1"/>
                              </a:solidFill>
                            </a:defRPr>
                          </a:pPr>
                          <a:r>
                            <a:rPr sz="1400"/>
                            <a:t>0.8749</a:t>
                          </a:r>
                          <a:endParaRPr sz="1400">
                            <a:latin typeface="Cambria Math"/>
                          </a:endParaRPr>
                        </a:p>
                      </a:txBody>
                      <a:tcPr/>
                    </a:tc>
                    <a:tc>
                      <a:txBody>
                        <a:bodyPr/>
                        <a:lstStyle/>
                        <a:p>
                          <a:pPr algn="ctr">
                            <a:defRPr>
                              <a:solidFill>
                                <a:schemeClr val="tx1"/>
                              </a:solidFill>
                            </a:defRPr>
                          </a:pPr>
                          <a:r>
                            <a:rPr sz="1400"/>
                            <a:t>0.8770</a:t>
                          </a:r>
                          <a:endParaRPr sz="1400">
                            <a:latin typeface="Cambria Math"/>
                          </a:endParaRPr>
                        </a:p>
                      </a:txBody>
                      <a:tcPr/>
                    </a:tc>
                    <a:tc>
                      <a:txBody>
                        <a:bodyPr/>
                        <a:lstStyle/>
                        <a:p>
                          <a:pPr algn="ctr">
                            <a:defRPr>
                              <a:solidFill>
                                <a:schemeClr val="tx1"/>
                              </a:solidFill>
                            </a:defRPr>
                          </a:pPr>
                          <a:r>
                            <a:rPr sz="1400" dirty="0"/>
                            <a:t>0.8790</a:t>
                          </a:r>
                          <a:endParaRPr sz="1400" dirty="0">
                            <a:latin typeface="Cambria Math"/>
                          </a:endParaRPr>
                        </a:p>
                      </a:txBody>
                      <a:tcPr/>
                    </a:tc>
                    <a:tc>
                      <a:txBody>
                        <a:bodyPr/>
                        <a:lstStyle/>
                        <a:p>
                          <a:pPr algn="ctr">
                            <a:defRPr>
                              <a:solidFill>
                                <a:schemeClr val="tx1"/>
                              </a:solidFill>
                            </a:defRPr>
                          </a:pPr>
                          <a:r>
                            <a:rPr sz="1400"/>
                            <a:t>0.8810</a:t>
                          </a:r>
                          <a:endParaRPr sz="1400">
                            <a:latin typeface="Cambria Math"/>
                          </a:endParaRPr>
                        </a:p>
                      </a:txBody>
                      <a:tcPr/>
                    </a:tc>
                    <a:tc>
                      <a:txBody>
                        <a:bodyPr/>
                        <a:lstStyle/>
                        <a:p>
                          <a:pPr algn="ctr">
                            <a:defRPr>
                              <a:solidFill>
                                <a:schemeClr val="tx1"/>
                              </a:solidFill>
                            </a:defRPr>
                          </a:pPr>
                          <a:r>
                            <a:rPr sz="1400"/>
                            <a:t>0.8830</a:t>
                          </a:r>
                          <a:endParaRPr sz="1400">
                            <a:latin typeface="Cambria Math"/>
                          </a:endParaRPr>
                        </a:p>
                      </a:txBody>
                      <a:tcPr/>
                    </a:tc>
                    <a:extLst>
                      <a:ext uri="{0D108BD9-81ED-4DB2-BD59-A6C34878D82A}">
                        <a16:rowId xmlns:a16="http://schemas.microsoft.com/office/drawing/2014/main" val="10002"/>
                      </a:ext>
                    </a:extLst>
                  </a:tr>
                  <a:tr h="370840">
                    <a:tc>
                      <a:txBody>
                        <a:bodyPr/>
                        <a:lstStyle/>
                        <a:p>
                          <a:pPr algn="ctr">
                            <a:defRPr b="1">
                              <a:solidFill>
                                <a:schemeClr val="tx1"/>
                              </a:solidFill>
                            </a:defRPr>
                          </a:pPr>
                          <a:r>
                            <a:rPr sz="1400"/>
                            <a:t>1.2</a:t>
                          </a:r>
                          <a:endParaRPr sz="1400">
                            <a:latin typeface="Cambria Math"/>
                          </a:endParaRPr>
                        </a:p>
                      </a:txBody>
                      <a:tcPr/>
                    </a:tc>
                    <a:tc>
                      <a:txBody>
                        <a:bodyPr/>
                        <a:lstStyle/>
                        <a:p>
                          <a:pPr algn="ctr">
                            <a:defRPr>
                              <a:solidFill>
                                <a:schemeClr val="tx1"/>
                              </a:solidFill>
                            </a:defRPr>
                          </a:pPr>
                          <a:r>
                            <a:rPr sz="1400"/>
                            <a:t>0.8944</a:t>
                          </a:r>
                          <a:endParaRPr sz="1400">
                            <a:latin typeface="Cambria Math"/>
                          </a:endParaRPr>
                        </a:p>
                      </a:txBody>
                      <a:tcPr/>
                    </a:tc>
                    <a:tc>
                      <a:txBody>
                        <a:bodyPr/>
                        <a:lstStyle/>
                        <a:p>
                          <a:pPr algn="ctr">
                            <a:defRPr>
                              <a:solidFill>
                                <a:schemeClr val="tx1"/>
                              </a:solidFill>
                            </a:defRPr>
                          </a:pPr>
                          <a:r>
                            <a:rPr sz="1400" dirty="0"/>
                            <a:t>0.8962</a:t>
                          </a:r>
                          <a:endParaRPr sz="1400" dirty="0">
                            <a:latin typeface="Cambria Math"/>
                          </a:endParaRPr>
                        </a:p>
                      </a:txBody>
                      <a:tcPr/>
                    </a:tc>
                    <a:tc>
                      <a:txBody>
                        <a:bodyPr/>
                        <a:lstStyle/>
                        <a:p>
                          <a:pPr algn="ctr">
                            <a:defRPr>
                              <a:solidFill>
                                <a:schemeClr val="tx1"/>
                              </a:solidFill>
                            </a:defRPr>
                          </a:pPr>
                          <a:r>
                            <a:rPr sz="1400" dirty="0"/>
                            <a:t>0.8980</a:t>
                          </a:r>
                          <a:endParaRPr sz="1400" dirty="0">
                            <a:latin typeface="Cambria Math"/>
                          </a:endParaRPr>
                        </a:p>
                      </a:txBody>
                      <a:tcPr/>
                    </a:tc>
                    <a:tc>
                      <a:txBody>
                        <a:bodyPr/>
                        <a:lstStyle/>
                        <a:p>
                          <a:pPr algn="ctr">
                            <a:defRPr>
                              <a:solidFill>
                                <a:schemeClr val="tx1"/>
                              </a:solidFill>
                            </a:defRPr>
                          </a:pPr>
                          <a:r>
                            <a:rPr sz="1400"/>
                            <a:t>0.8997</a:t>
                          </a:r>
                          <a:endParaRPr sz="1400">
                            <a:latin typeface="Cambria Math"/>
                          </a:endParaRPr>
                        </a:p>
                      </a:txBody>
                      <a:tcPr/>
                    </a:tc>
                    <a:tc>
                      <a:txBody>
                        <a:bodyPr/>
                        <a:lstStyle/>
                        <a:p>
                          <a:pPr algn="ctr">
                            <a:defRPr>
                              <a:solidFill>
                                <a:schemeClr val="tx1"/>
                              </a:solidFill>
                            </a:defRPr>
                          </a:pPr>
                          <a:r>
                            <a:rPr sz="1400"/>
                            <a:t>0.9015</a:t>
                          </a:r>
                          <a:endParaRPr sz="140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t>1.3</a:t>
                          </a:r>
                          <a:endParaRPr sz="1400">
                            <a:latin typeface="Cambria Math"/>
                          </a:endParaRPr>
                        </a:p>
                      </a:txBody>
                      <a:tcPr/>
                    </a:tc>
                    <a:tc>
                      <a:txBody>
                        <a:bodyPr/>
                        <a:lstStyle/>
                        <a:p>
                          <a:pPr algn="ctr">
                            <a:defRPr>
                              <a:solidFill>
                                <a:schemeClr val="tx1"/>
                              </a:solidFill>
                            </a:defRPr>
                          </a:pPr>
                          <a:r>
                            <a:rPr sz="1400" dirty="0"/>
                            <a:t>0.9115</a:t>
                          </a:r>
                          <a:endParaRPr sz="1400" dirty="0">
                            <a:latin typeface="Cambria Math"/>
                          </a:endParaRPr>
                        </a:p>
                      </a:txBody>
                      <a:tcPr/>
                    </a:tc>
                    <a:tc>
                      <a:txBody>
                        <a:bodyPr/>
                        <a:lstStyle/>
                        <a:p>
                          <a:pPr algn="ctr">
                            <a:defRPr>
                              <a:solidFill>
                                <a:schemeClr val="tx1"/>
                              </a:solidFill>
                            </a:defRPr>
                          </a:pPr>
                          <a:r>
                            <a:rPr sz="1400" dirty="0"/>
                            <a:t>0.9131</a:t>
                          </a:r>
                          <a:endParaRPr sz="1400" dirty="0">
                            <a:latin typeface="Cambria Math"/>
                          </a:endParaRPr>
                        </a:p>
                      </a:txBody>
                      <a:tcPr/>
                    </a:tc>
                    <a:tc>
                      <a:txBody>
                        <a:bodyPr/>
                        <a:lstStyle/>
                        <a:p>
                          <a:pPr algn="ctr">
                            <a:defRPr sz="1400">
                              <a:solidFill>
                                <a:schemeClr val="tx1"/>
                              </a:solidFill>
                            </a:defRPr>
                          </a:pPr>
                          <a:r>
                            <a:rPr sz="1400" dirty="0">
                              <a:highlight>
                                <a:srgbClr val="FFFF00"/>
                              </a:highlight>
                            </a:rPr>
                            <a:t>0.9147</a:t>
                          </a:r>
                          <a:endParaRPr sz="1400" dirty="0">
                            <a:highlight>
                              <a:srgbClr val="FFFF00"/>
                            </a:highlight>
                            <a:latin typeface="Cambria Math"/>
                          </a:endParaRPr>
                        </a:p>
                      </a:txBody>
                      <a:tcPr/>
                    </a:tc>
                    <a:tc>
                      <a:txBody>
                        <a:bodyPr/>
                        <a:lstStyle/>
                        <a:p>
                          <a:pPr algn="ctr">
                            <a:defRPr>
                              <a:solidFill>
                                <a:schemeClr val="tx1"/>
                              </a:solidFill>
                            </a:defRPr>
                          </a:pPr>
                          <a:r>
                            <a:rPr sz="1400" dirty="0"/>
                            <a:t>0.9162</a:t>
                          </a:r>
                          <a:endParaRPr sz="1400" dirty="0">
                            <a:latin typeface="Cambria Math"/>
                          </a:endParaRPr>
                        </a:p>
                      </a:txBody>
                      <a:tcPr/>
                    </a:tc>
                    <a:tc>
                      <a:txBody>
                        <a:bodyPr/>
                        <a:lstStyle/>
                        <a:p>
                          <a:pPr algn="ctr">
                            <a:defRPr>
                              <a:solidFill>
                                <a:schemeClr val="tx1"/>
                              </a:solidFill>
                            </a:defRPr>
                          </a:pPr>
                          <a:r>
                            <a:rPr sz="1400" dirty="0"/>
                            <a:t>0.9177</a:t>
                          </a:r>
                          <a:endParaRPr sz="1400" dirty="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t>1.4</a:t>
                          </a:r>
                          <a:endParaRPr sz="1400">
                            <a:latin typeface="Cambria Math"/>
                          </a:endParaRPr>
                        </a:p>
                      </a:txBody>
                      <a:tcPr/>
                    </a:tc>
                    <a:tc>
                      <a:txBody>
                        <a:bodyPr/>
                        <a:lstStyle/>
                        <a:p>
                          <a:pPr algn="ctr">
                            <a:defRPr>
                              <a:solidFill>
                                <a:schemeClr val="tx1"/>
                              </a:solidFill>
                            </a:defRPr>
                          </a:pPr>
                          <a:r>
                            <a:rPr sz="1400"/>
                            <a:t>0.9265</a:t>
                          </a:r>
                          <a:endParaRPr sz="1400">
                            <a:latin typeface="Cambria Math"/>
                          </a:endParaRPr>
                        </a:p>
                      </a:txBody>
                      <a:tcPr/>
                    </a:tc>
                    <a:tc>
                      <a:txBody>
                        <a:bodyPr/>
                        <a:lstStyle/>
                        <a:p>
                          <a:pPr algn="ctr">
                            <a:defRPr>
                              <a:solidFill>
                                <a:schemeClr val="tx1"/>
                              </a:solidFill>
                            </a:defRPr>
                          </a:pPr>
                          <a:r>
                            <a:rPr sz="1400"/>
                            <a:t>0.9279</a:t>
                          </a:r>
                          <a:endParaRPr sz="1400">
                            <a:latin typeface="Cambria Math"/>
                          </a:endParaRPr>
                        </a:p>
                      </a:txBody>
                      <a:tcPr/>
                    </a:tc>
                    <a:tc>
                      <a:txBody>
                        <a:bodyPr/>
                        <a:lstStyle/>
                        <a:p>
                          <a:pPr algn="ctr">
                            <a:defRPr>
                              <a:solidFill>
                                <a:schemeClr val="tx1"/>
                              </a:solidFill>
                            </a:defRPr>
                          </a:pPr>
                          <a:r>
                            <a:rPr sz="1400" dirty="0"/>
                            <a:t>0.9292</a:t>
                          </a:r>
                          <a:endParaRPr sz="1400" dirty="0">
                            <a:latin typeface="Cambria Math"/>
                          </a:endParaRPr>
                        </a:p>
                      </a:txBody>
                      <a:tcPr/>
                    </a:tc>
                    <a:tc>
                      <a:txBody>
                        <a:bodyPr/>
                        <a:lstStyle/>
                        <a:p>
                          <a:pPr algn="ctr">
                            <a:defRPr>
                              <a:solidFill>
                                <a:schemeClr val="tx1"/>
                              </a:solidFill>
                            </a:defRPr>
                          </a:pPr>
                          <a:r>
                            <a:rPr sz="1400"/>
                            <a:t>0.9306</a:t>
                          </a:r>
                          <a:endParaRPr sz="1400">
                            <a:latin typeface="Cambria Math"/>
                          </a:endParaRPr>
                        </a:p>
                      </a:txBody>
                      <a:tcPr/>
                    </a:tc>
                    <a:tc>
                      <a:txBody>
                        <a:bodyPr/>
                        <a:lstStyle/>
                        <a:p>
                          <a:pPr algn="ctr">
                            <a:defRPr>
                              <a:solidFill>
                                <a:schemeClr val="tx1"/>
                              </a:solidFill>
                            </a:defRPr>
                          </a:pPr>
                          <a:r>
                            <a:rPr sz="1400" dirty="0"/>
                            <a:t>0.9319</a:t>
                          </a:r>
                          <a:endParaRPr sz="1400" dirty="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1.5</a:t>
                          </a:r>
                          <a:endParaRPr sz="1400">
                            <a:latin typeface="Cambria Math"/>
                          </a:endParaRPr>
                        </a:p>
                      </a:txBody>
                      <a:tcPr/>
                    </a:tc>
                    <a:tc>
                      <a:txBody>
                        <a:bodyPr/>
                        <a:lstStyle/>
                        <a:p>
                          <a:pPr algn="ctr">
                            <a:defRPr>
                              <a:solidFill>
                                <a:schemeClr val="tx1"/>
                              </a:solidFill>
                            </a:defRPr>
                          </a:pPr>
                          <a:r>
                            <a:rPr sz="1400"/>
                            <a:t>0.9394</a:t>
                          </a:r>
                          <a:endParaRPr sz="1400">
                            <a:latin typeface="Cambria Math"/>
                          </a:endParaRPr>
                        </a:p>
                      </a:txBody>
                      <a:tcPr/>
                    </a:tc>
                    <a:tc>
                      <a:txBody>
                        <a:bodyPr/>
                        <a:lstStyle/>
                        <a:p>
                          <a:pPr algn="ctr">
                            <a:defRPr>
                              <a:solidFill>
                                <a:schemeClr val="tx1"/>
                              </a:solidFill>
                            </a:defRPr>
                          </a:pPr>
                          <a:r>
                            <a:rPr sz="1400"/>
                            <a:t>0.9406</a:t>
                          </a:r>
                          <a:endParaRPr sz="1400">
                            <a:latin typeface="Cambria Math"/>
                          </a:endParaRPr>
                        </a:p>
                      </a:txBody>
                      <a:tcPr/>
                    </a:tc>
                    <a:tc>
                      <a:txBody>
                        <a:bodyPr/>
                        <a:lstStyle/>
                        <a:p>
                          <a:pPr algn="ctr">
                            <a:defRPr>
                              <a:solidFill>
                                <a:schemeClr val="tx1"/>
                              </a:solidFill>
                            </a:defRPr>
                          </a:pPr>
                          <a:r>
                            <a:rPr sz="1400" dirty="0"/>
                            <a:t>0.9418</a:t>
                          </a:r>
                          <a:endParaRPr sz="1400" dirty="0">
                            <a:latin typeface="Cambria Math"/>
                          </a:endParaRPr>
                        </a:p>
                      </a:txBody>
                      <a:tcPr/>
                    </a:tc>
                    <a:tc>
                      <a:txBody>
                        <a:bodyPr/>
                        <a:lstStyle/>
                        <a:p>
                          <a:pPr algn="ctr">
                            <a:defRPr>
                              <a:solidFill>
                                <a:schemeClr val="tx1"/>
                              </a:solidFill>
                            </a:defRPr>
                          </a:pPr>
                          <a:r>
                            <a:rPr sz="1400"/>
                            <a:t>0.9429</a:t>
                          </a:r>
                          <a:endParaRPr sz="1400">
                            <a:latin typeface="Cambria Math"/>
                          </a:endParaRPr>
                        </a:p>
                      </a:txBody>
                      <a:tcPr/>
                    </a:tc>
                    <a:tc>
                      <a:txBody>
                        <a:bodyPr/>
                        <a:lstStyle/>
                        <a:p>
                          <a:pPr algn="ctr">
                            <a:defRPr>
                              <a:solidFill>
                                <a:schemeClr val="tx1"/>
                              </a:solidFill>
                            </a:defRPr>
                          </a:pPr>
                          <a:r>
                            <a:rPr sz="1400" dirty="0"/>
                            <a:t>0.9441</a:t>
                          </a:r>
                          <a:endParaRPr sz="1400" dirty="0">
                            <a:latin typeface="Cambria Math"/>
                          </a:endParaRPr>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descr="This table shows cumulative probabilities for z scores in a standard normal distribution. It contains 7 rows and 6 columns with headers. The rows represent z scores ranging from 1.0 to 1.5 in increments of 0.1, listed in the leftmost column. The columns represent the hundredths place of the z scores, ranging from 0.05 to 0.09 in increments of 0.01, listed in the topmost row.&#10;Each cell contains the cumulative probability for the corresponding z score. &#10;For z equals 1.0, probabilities are 0.8531, 0.8554, 0.8577, 0.8599, 0.8621.&#10;For z equals 1.1, probabilities are 0.8749, 0.8770, 0.8790, 0.8810, 0.8830.&#10;For z equals 1.2, probabilities are 0.8944, 0.8962, 0.8980, 0.8997, 0.9015.&#10;For z equals 1.3, probabilities are 0.9115, 0.9131, 0.9147 is highlighted, 0.9162, 0.9177,&#10;For z equals 1.4, probabilities are 0.9265, 0.9279, 0.9292, 0.9306, 0.9319.&#10;For z equals 1.5, probabilities are 0.9394, 0.9406, 0.9418, 0.9429, 0.9441.&#10;The highlighted cell shows a probability of 0.9147 for z equals 1.37 which is fifth row z equals 1.3 plus fourth column 0.07.&#10;This table is typically used for statistical calculations involving the standard normal distribution."/>
              <p:cNvGraphicFramePr>
                <a:graphicFrameLocks noGrp="1"/>
              </p:cNvGraphicFramePr>
              <p:nvPr>
                <p:ph type="tbl" sz="quarter" idx="10"/>
                <p:extLst>
                  <p:ext uri="{D42A27DB-BD31-4B8C-83A1-F6EECF244321}">
                    <p14:modId xmlns:p14="http://schemas.microsoft.com/office/powerpoint/2010/main" val="3593238056"/>
                  </p:ext>
                </p:extLst>
              </p:nvPr>
            </p:nvGraphicFramePr>
            <p:xfrm>
              <a:off x="1447800" y="2131060"/>
              <a:ext cx="6248400" cy="2595880"/>
            </p:xfrm>
            <a:graphic>
              <a:graphicData uri="http://schemas.openxmlformats.org/drawingml/2006/table">
                <a:tbl>
                  <a:tblPr firstRow="1" bandRow="1">
                    <a:tableStyleId>{5940675A-B579-460E-94D1-54222C63F5DA}</a:tableStyleId>
                  </a:tblPr>
                  <a:tblGrid>
                    <a:gridCol w="578555">
                      <a:extLst>
                        <a:ext uri="{9D8B030D-6E8A-4147-A177-3AD203B41FA5}">
                          <a16:colId xmlns:a16="http://schemas.microsoft.com/office/drawing/2014/main" val="20000"/>
                        </a:ext>
                      </a:extLst>
                    </a:gridCol>
                    <a:gridCol w="1504245">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gridCol w="1041400">
                      <a:extLst>
                        <a:ext uri="{9D8B030D-6E8A-4147-A177-3AD203B41FA5}">
                          <a16:colId xmlns:a16="http://schemas.microsoft.com/office/drawing/2014/main" val="20003"/>
                        </a:ext>
                      </a:extLst>
                    </a:gridCol>
                    <a:gridCol w="1041400">
                      <a:extLst>
                        <a:ext uri="{9D8B030D-6E8A-4147-A177-3AD203B41FA5}">
                          <a16:colId xmlns:a16="http://schemas.microsoft.com/office/drawing/2014/main" val="20004"/>
                        </a:ext>
                      </a:extLst>
                    </a:gridCol>
                    <a:gridCol w="1041400">
                      <a:extLst>
                        <a:ext uri="{9D8B030D-6E8A-4147-A177-3AD203B41FA5}">
                          <a16:colId xmlns:a16="http://schemas.microsoft.com/office/drawing/2014/main" val="20005"/>
                        </a:ext>
                      </a:extLst>
                    </a:gridCol>
                  </a:tblGrid>
                  <a:tr h="370840">
                    <a:tc>
                      <a:txBody>
                        <a:bodyPr/>
                        <a:lstStyle/>
                        <a:p>
                          <a:endParaRPr lang="en-US"/>
                        </a:p>
                      </a:txBody>
                      <a:tcPr>
                        <a:blipFill>
                          <a:blip r:embed="rId2"/>
                          <a:stretch>
                            <a:fillRect l="-1053" t="-1639" r="-982105" b="-603279"/>
                          </a:stretch>
                        </a:blipFill>
                      </a:tcPr>
                    </a:tc>
                    <a:tc>
                      <a:txBody>
                        <a:bodyPr/>
                        <a:lstStyle/>
                        <a:p>
                          <a:pPr algn="ctr">
                            <a:defRPr b="1">
                              <a:solidFill>
                                <a:schemeClr val="tx1"/>
                              </a:solidFill>
                            </a:defRPr>
                          </a:pPr>
                          <a:r>
                            <a:rPr sz="1400"/>
                            <a:t>0.05</a:t>
                          </a:r>
                          <a:endParaRPr sz="1400">
                            <a:latin typeface="Cambria Math"/>
                          </a:endParaRPr>
                        </a:p>
                      </a:txBody>
                      <a:tcPr/>
                    </a:tc>
                    <a:tc>
                      <a:txBody>
                        <a:bodyPr/>
                        <a:lstStyle/>
                        <a:p>
                          <a:pPr algn="ctr">
                            <a:defRPr b="1">
                              <a:solidFill>
                                <a:schemeClr val="tx1"/>
                              </a:solidFill>
                            </a:defRPr>
                          </a:pPr>
                          <a:r>
                            <a:rPr sz="1400"/>
                            <a:t>0.06</a:t>
                          </a:r>
                          <a:endParaRPr sz="1400">
                            <a:latin typeface="Cambria Math"/>
                          </a:endParaRPr>
                        </a:p>
                      </a:txBody>
                      <a:tcPr/>
                    </a:tc>
                    <a:tc>
                      <a:txBody>
                        <a:bodyPr/>
                        <a:lstStyle/>
                        <a:p>
                          <a:pPr algn="ctr">
                            <a:defRPr b="1">
                              <a:solidFill>
                                <a:schemeClr val="tx1"/>
                              </a:solidFill>
                            </a:defRPr>
                          </a:pPr>
                          <a:r>
                            <a:rPr sz="1400"/>
                            <a:t>0.07</a:t>
                          </a:r>
                          <a:endParaRPr sz="1400">
                            <a:latin typeface="Cambria Math"/>
                          </a:endParaRPr>
                        </a:p>
                      </a:txBody>
                      <a:tcPr/>
                    </a:tc>
                    <a:tc>
                      <a:txBody>
                        <a:bodyPr/>
                        <a:lstStyle/>
                        <a:p>
                          <a:pPr algn="ctr">
                            <a:defRPr b="1">
                              <a:solidFill>
                                <a:schemeClr val="tx1"/>
                              </a:solidFill>
                            </a:defRPr>
                          </a:pPr>
                          <a:r>
                            <a:rPr sz="1400"/>
                            <a:t>0.08</a:t>
                          </a:r>
                          <a:endParaRPr sz="1400">
                            <a:latin typeface="Cambria Math"/>
                          </a:endParaRPr>
                        </a:p>
                      </a:txBody>
                      <a:tcPr/>
                    </a:tc>
                    <a:tc>
                      <a:txBody>
                        <a:bodyPr/>
                        <a:lstStyle/>
                        <a:p>
                          <a:pPr algn="ctr">
                            <a:defRPr b="1">
                              <a:solidFill>
                                <a:schemeClr val="tx1"/>
                              </a:solidFill>
                            </a:defRPr>
                          </a:pPr>
                          <a:r>
                            <a:rPr sz="1400"/>
                            <a:t>0.09</a:t>
                          </a:r>
                          <a:endParaRPr sz="1400">
                            <a:latin typeface="Cambria Math"/>
                          </a:endParaRPr>
                        </a:p>
                      </a:txBody>
                      <a:tcPr/>
                    </a:tc>
                    <a:extLst>
                      <a:ext uri="{0D108BD9-81ED-4DB2-BD59-A6C34878D82A}">
                        <a16:rowId xmlns:a16="http://schemas.microsoft.com/office/drawing/2014/main" val="10000"/>
                      </a:ext>
                    </a:extLst>
                  </a:tr>
                  <a:tr h="370840">
                    <a:tc>
                      <a:txBody>
                        <a:bodyPr/>
                        <a:lstStyle/>
                        <a:p>
                          <a:pPr algn="ctr">
                            <a:defRPr b="1">
                              <a:solidFill>
                                <a:schemeClr val="tx1"/>
                              </a:solidFill>
                            </a:defRPr>
                          </a:pPr>
                          <a:r>
                            <a:rPr sz="1400"/>
                            <a:t>1.0</a:t>
                          </a:r>
                          <a:endParaRPr sz="1400">
                            <a:latin typeface="Cambria Math"/>
                          </a:endParaRPr>
                        </a:p>
                      </a:txBody>
                      <a:tcPr/>
                    </a:tc>
                    <a:tc>
                      <a:txBody>
                        <a:bodyPr/>
                        <a:lstStyle/>
                        <a:p>
                          <a:pPr algn="ctr">
                            <a:defRPr>
                              <a:solidFill>
                                <a:schemeClr val="tx1"/>
                              </a:solidFill>
                            </a:defRPr>
                          </a:pPr>
                          <a:r>
                            <a:rPr sz="1400"/>
                            <a:t>0.8531</a:t>
                          </a:r>
                          <a:endParaRPr sz="1400">
                            <a:latin typeface="Cambria Math"/>
                          </a:endParaRPr>
                        </a:p>
                      </a:txBody>
                      <a:tcPr/>
                    </a:tc>
                    <a:tc>
                      <a:txBody>
                        <a:bodyPr/>
                        <a:lstStyle/>
                        <a:p>
                          <a:pPr algn="ctr">
                            <a:defRPr>
                              <a:solidFill>
                                <a:schemeClr val="tx1"/>
                              </a:solidFill>
                            </a:defRPr>
                          </a:pPr>
                          <a:r>
                            <a:rPr sz="1400" dirty="0"/>
                            <a:t>0.8554</a:t>
                          </a:r>
                          <a:endParaRPr sz="1400" dirty="0">
                            <a:latin typeface="Cambria Math"/>
                          </a:endParaRPr>
                        </a:p>
                      </a:txBody>
                      <a:tcPr/>
                    </a:tc>
                    <a:tc>
                      <a:txBody>
                        <a:bodyPr/>
                        <a:lstStyle/>
                        <a:p>
                          <a:pPr algn="ctr">
                            <a:defRPr>
                              <a:solidFill>
                                <a:schemeClr val="tx1"/>
                              </a:solidFill>
                            </a:defRPr>
                          </a:pPr>
                          <a:r>
                            <a:rPr sz="1400" dirty="0"/>
                            <a:t>0.8577</a:t>
                          </a:r>
                          <a:endParaRPr sz="1400" dirty="0">
                            <a:latin typeface="Cambria Math"/>
                          </a:endParaRPr>
                        </a:p>
                      </a:txBody>
                      <a:tcPr/>
                    </a:tc>
                    <a:tc>
                      <a:txBody>
                        <a:bodyPr/>
                        <a:lstStyle/>
                        <a:p>
                          <a:pPr algn="ctr">
                            <a:defRPr>
                              <a:solidFill>
                                <a:schemeClr val="tx1"/>
                              </a:solidFill>
                            </a:defRPr>
                          </a:pPr>
                          <a:r>
                            <a:rPr sz="1400"/>
                            <a:t>0.8599</a:t>
                          </a:r>
                          <a:endParaRPr sz="1400">
                            <a:latin typeface="Cambria Math"/>
                          </a:endParaRPr>
                        </a:p>
                      </a:txBody>
                      <a:tcPr/>
                    </a:tc>
                    <a:tc>
                      <a:txBody>
                        <a:bodyPr/>
                        <a:lstStyle/>
                        <a:p>
                          <a:pPr algn="ctr">
                            <a:defRPr>
                              <a:solidFill>
                                <a:schemeClr val="tx1"/>
                              </a:solidFill>
                            </a:defRPr>
                          </a:pPr>
                          <a:r>
                            <a:rPr sz="1400" dirty="0"/>
                            <a:t>0.8621</a:t>
                          </a:r>
                          <a:endParaRPr sz="1400" dirty="0">
                            <a:latin typeface="Cambria Math"/>
                          </a:endParaRPr>
                        </a:p>
                      </a:txBody>
                      <a:tcPr/>
                    </a:tc>
                    <a:extLst>
                      <a:ext uri="{0D108BD9-81ED-4DB2-BD59-A6C34878D82A}">
                        <a16:rowId xmlns:a16="http://schemas.microsoft.com/office/drawing/2014/main" val="10001"/>
                      </a:ext>
                    </a:extLst>
                  </a:tr>
                  <a:tr h="370840">
                    <a:tc>
                      <a:txBody>
                        <a:bodyPr/>
                        <a:lstStyle/>
                        <a:p>
                          <a:pPr algn="ctr">
                            <a:defRPr b="1">
                              <a:solidFill>
                                <a:schemeClr val="tx1"/>
                              </a:solidFill>
                            </a:defRPr>
                          </a:pPr>
                          <a:r>
                            <a:rPr sz="1400"/>
                            <a:t>1.1</a:t>
                          </a:r>
                          <a:endParaRPr sz="1400">
                            <a:latin typeface="Cambria Math"/>
                          </a:endParaRPr>
                        </a:p>
                      </a:txBody>
                      <a:tcPr/>
                    </a:tc>
                    <a:tc>
                      <a:txBody>
                        <a:bodyPr/>
                        <a:lstStyle/>
                        <a:p>
                          <a:pPr algn="ctr">
                            <a:defRPr>
                              <a:solidFill>
                                <a:schemeClr val="tx1"/>
                              </a:solidFill>
                            </a:defRPr>
                          </a:pPr>
                          <a:r>
                            <a:rPr sz="1400"/>
                            <a:t>0.8749</a:t>
                          </a:r>
                          <a:endParaRPr sz="1400">
                            <a:latin typeface="Cambria Math"/>
                          </a:endParaRPr>
                        </a:p>
                      </a:txBody>
                      <a:tcPr/>
                    </a:tc>
                    <a:tc>
                      <a:txBody>
                        <a:bodyPr/>
                        <a:lstStyle/>
                        <a:p>
                          <a:pPr algn="ctr">
                            <a:defRPr>
                              <a:solidFill>
                                <a:schemeClr val="tx1"/>
                              </a:solidFill>
                            </a:defRPr>
                          </a:pPr>
                          <a:r>
                            <a:rPr sz="1400"/>
                            <a:t>0.8770</a:t>
                          </a:r>
                          <a:endParaRPr sz="1400">
                            <a:latin typeface="Cambria Math"/>
                          </a:endParaRPr>
                        </a:p>
                      </a:txBody>
                      <a:tcPr/>
                    </a:tc>
                    <a:tc>
                      <a:txBody>
                        <a:bodyPr/>
                        <a:lstStyle/>
                        <a:p>
                          <a:pPr algn="ctr">
                            <a:defRPr>
                              <a:solidFill>
                                <a:schemeClr val="tx1"/>
                              </a:solidFill>
                            </a:defRPr>
                          </a:pPr>
                          <a:r>
                            <a:rPr sz="1400" dirty="0"/>
                            <a:t>0.8790</a:t>
                          </a:r>
                          <a:endParaRPr sz="1400" dirty="0">
                            <a:latin typeface="Cambria Math"/>
                          </a:endParaRPr>
                        </a:p>
                      </a:txBody>
                      <a:tcPr/>
                    </a:tc>
                    <a:tc>
                      <a:txBody>
                        <a:bodyPr/>
                        <a:lstStyle/>
                        <a:p>
                          <a:pPr algn="ctr">
                            <a:defRPr>
                              <a:solidFill>
                                <a:schemeClr val="tx1"/>
                              </a:solidFill>
                            </a:defRPr>
                          </a:pPr>
                          <a:r>
                            <a:rPr sz="1400"/>
                            <a:t>0.8810</a:t>
                          </a:r>
                          <a:endParaRPr sz="1400">
                            <a:latin typeface="Cambria Math"/>
                          </a:endParaRPr>
                        </a:p>
                      </a:txBody>
                      <a:tcPr/>
                    </a:tc>
                    <a:tc>
                      <a:txBody>
                        <a:bodyPr/>
                        <a:lstStyle/>
                        <a:p>
                          <a:pPr algn="ctr">
                            <a:defRPr>
                              <a:solidFill>
                                <a:schemeClr val="tx1"/>
                              </a:solidFill>
                            </a:defRPr>
                          </a:pPr>
                          <a:r>
                            <a:rPr sz="1400"/>
                            <a:t>0.8830</a:t>
                          </a:r>
                          <a:endParaRPr sz="1400">
                            <a:latin typeface="Cambria Math"/>
                          </a:endParaRPr>
                        </a:p>
                      </a:txBody>
                      <a:tcPr/>
                    </a:tc>
                    <a:extLst>
                      <a:ext uri="{0D108BD9-81ED-4DB2-BD59-A6C34878D82A}">
                        <a16:rowId xmlns:a16="http://schemas.microsoft.com/office/drawing/2014/main" val="10002"/>
                      </a:ext>
                    </a:extLst>
                  </a:tr>
                  <a:tr h="370840">
                    <a:tc>
                      <a:txBody>
                        <a:bodyPr/>
                        <a:lstStyle/>
                        <a:p>
                          <a:pPr algn="ctr">
                            <a:defRPr b="1">
                              <a:solidFill>
                                <a:schemeClr val="tx1"/>
                              </a:solidFill>
                            </a:defRPr>
                          </a:pPr>
                          <a:r>
                            <a:rPr sz="1400"/>
                            <a:t>1.2</a:t>
                          </a:r>
                          <a:endParaRPr sz="1400">
                            <a:latin typeface="Cambria Math"/>
                          </a:endParaRPr>
                        </a:p>
                      </a:txBody>
                      <a:tcPr/>
                    </a:tc>
                    <a:tc>
                      <a:txBody>
                        <a:bodyPr/>
                        <a:lstStyle/>
                        <a:p>
                          <a:pPr algn="ctr">
                            <a:defRPr>
                              <a:solidFill>
                                <a:schemeClr val="tx1"/>
                              </a:solidFill>
                            </a:defRPr>
                          </a:pPr>
                          <a:r>
                            <a:rPr sz="1400"/>
                            <a:t>0.8944</a:t>
                          </a:r>
                          <a:endParaRPr sz="1400">
                            <a:latin typeface="Cambria Math"/>
                          </a:endParaRPr>
                        </a:p>
                      </a:txBody>
                      <a:tcPr/>
                    </a:tc>
                    <a:tc>
                      <a:txBody>
                        <a:bodyPr/>
                        <a:lstStyle/>
                        <a:p>
                          <a:pPr algn="ctr">
                            <a:defRPr>
                              <a:solidFill>
                                <a:schemeClr val="tx1"/>
                              </a:solidFill>
                            </a:defRPr>
                          </a:pPr>
                          <a:r>
                            <a:rPr sz="1400" dirty="0"/>
                            <a:t>0.8962</a:t>
                          </a:r>
                          <a:endParaRPr sz="1400" dirty="0">
                            <a:latin typeface="Cambria Math"/>
                          </a:endParaRPr>
                        </a:p>
                      </a:txBody>
                      <a:tcPr/>
                    </a:tc>
                    <a:tc>
                      <a:txBody>
                        <a:bodyPr/>
                        <a:lstStyle/>
                        <a:p>
                          <a:pPr algn="ctr">
                            <a:defRPr>
                              <a:solidFill>
                                <a:schemeClr val="tx1"/>
                              </a:solidFill>
                            </a:defRPr>
                          </a:pPr>
                          <a:r>
                            <a:rPr sz="1400" dirty="0"/>
                            <a:t>0.8980</a:t>
                          </a:r>
                          <a:endParaRPr sz="1400" dirty="0">
                            <a:latin typeface="Cambria Math"/>
                          </a:endParaRPr>
                        </a:p>
                      </a:txBody>
                      <a:tcPr/>
                    </a:tc>
                    <a:tc>
                      <a:txBody>
                        <a:bodyPr/>
                        <a:lstStyle/>
                        <a:p>
                          <a:pPr algn="ctr">
                            <a:defRPr>
                              <a:solidFill>
                                <a:schemeClr val="tx1"/>
                              </a:solidFill>
                            </a:defRPr>
                          </a:pPr>
                          <a:r>
                            <a:rPr sz="1400"/>
                            <a:t>0.8997</a:t>
                          </a:r>
                          <a:endParaRPr sz="1400">
                            <a:latin typeface="Cambria Math"/>
                          </a:endParaRPr>
                        </a:p>
                      </a:txBody>
                      <a:tcPr/>
                    </a:tc>
                    <a:tc>
                      <a:txBody>
                        <a:bodyPr/>
                        <a:lstStyle/>
                        <a:p>
                          <a:pPr algn="ctr">
                            <a:defRPr>
                              <a:solidFill>
                                <a:schemeClr val="tx1"/>
                              </a:solidFill>
                            </a:defRPr>
                          </a:pPr>
                          <a:r>
                            <a:rPr sz="1400"/>
                            <a:t>0.9015</a:t>
                          </a:r>
                          <a:endParaRPr sz="1400">
                            <a:latin typeface="Cambria Math"/>
                          </a:endParaRPr>
                        </a:p>
                      </a:txBody>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t>1.3</a:t>
                          </a:r>
                          <a:endParaRPr sz="1400">
                            <a:latin typeface="Cambria Math"/>
                          </a:endParaRPr>
                        </a:p>
                      </a:txBody>
                      <a:tcPr/>
                    </a:tc>
                    <a:tc>
                      <a:txBody>
                        <a:bodyPr/>
                        <a:lstStyle/>
                        <a:p>
                          <a:pPr algn="ctr">
                            <a:defRPr>
                              <a:solidFill>
                                <a:schemeClr val="tx1"/>
                              </a:solidFill>
                            </a:defRPr>
                          </a:pPr>
                          <a:r>
                            <a:rPr sz="1400" dirty="0"/>
                            <a:t>0.9115</a:t>
                          </a:r>
                          <a:endParaRPr sz="1400" dirty="0">
                            <a:latin typeface="Cambria Math"/>
                          </a:endParaRPr>
                        </a:p>
                      </a:txBody>
                      <a:tcPr/>
                    </a:tc>
                    <a:tc>
                      <a:txBody>
                        <a:bodyPr/>
                        <a:lstStyle/>
                        <a:p>
                          <a:pPr algn="ctr">
                            <a:defRPr>
                              <a:solidFill>
                                <a:schemeClr val="tx1"/>
                              </a:solidFill>
                            </a:defRPr>
                          </a:pPr>
                          <a:r>
                            <a:rPr sz="1400" dirty="0"/>
                            <a:t>0.9131</a:t>
                          </a:r>
                          <a:endParaRPr sz="1400" dirty="0">
                            <a:latin typeface="Cambria Math"/>
                          </a:endParaRPr>
                        </a:p>
                      </a:txBody>
                      <a:tcPr/>
                    </a:tc>
                    <a:tc>
                      <a:txBody>
                        <a:bodyPr/>
                        <a:lstStyle/>
                        <a:p>
                          <a:pPr algn="ctr">
                            <a:defRPr sz="1400">
                              <a:solidFill>
                                <a:schemeClr val="tx1"/>
                              </a:solidFill>
                            </a:defRPr>
                          </a:pPr>
                          <a:r>
                            <a:rPr sz="1400" dirty="0">
                              <a:highlight>
                                <a:srgbClr val="FFFF00"/>
                              </a:highlight>
                            </a:rPr>
                            <a:t>0.9147</a:t>
                          </a:r>
                          <a:endParaRPr sz="1400" dirty="0">
                            <a:highlight>
                              <a:srgbClr val="FFFF00"/>
                            </a:highlight>
                            <a:latin typeface="Cambria Math"/>
                          </a:endParaRPr>
                        </a:p>
                      </a:txBody>
                      <a:tcPr/>
                    </a:tc>
                    <a:tc>
                      <a:txBody>
                        <a:bodyPr/>
                        <a:lstStyle/>
                        <a:p>
                          <a:pPr algn="ctr">
                            <a:defRPr>
                              <a:solidFill>
                                <a:schemeClr val="tx1"/>
                              </a:solidFill>
                            </a:defRPr>
                          </a:pPr>
                          <a:r>
                            <a:rPr sz="1400" dirty="0"/>
                            <a:t>0.9162</a:t>
                          </a:r>
                          <a:endParaRPr sz="1400" dirty="0">
                            <a:latin typeface="Cambria Math"/>
                          </a:endParaRPr>
                        </a:p>
                      </a:txBody>
                      <a:tcPr/>
                    </a:tc>
                    <a:tc>
                      <a:txBody>
                        <a:bodyPr/>
                        <a:lstStyle/>
                        <a:p>
                          <a:pPr algn="ctr">
                            <a:defRPr>
                              <a:solidFill>
                                <a:schemeClr val="tx1"/>
                              </a:solidFill>
                            </a:defRPr>
                          </a:pPr>
                          <a:r>
                            <a:rPr sz="1400" dirty="0"/>
                            <a:t>0.9177</a:t>
                          </a:r>
                          <a:endParaRPr sz="1400" dirty="0">
                            <a:latin typeface="Cambria Math"/>
                          </a:endParaRPr>
                        </a:p>
                      </a:txBody>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t>1.4</a:t>
                          </a:r>
                          <a:endParaRPr sz="1400">
                            <a:latin typeface="Cambria Math"/>
                          </a:endParaRPr>
                        </a:p>
                      </a:txBody>
                      <a:tcPr/>
                    </a:tc>
                    <a:tc>
                      <a:txBody>
                        <a:bodyPr/>
                        <a:lstStyle/>
                        <a:p>
                          <a:pPr algn="ctr">
                            <a:defRPr>
                              <a:solidFill>
                                <a:schemeClr val="tx1"/>
                              </a:solidFill>
                            </a:defRPr>
                          </a:pPr>
                          <a:r>
                            <a:rPr sz="1400"/>
                            <a:t>0.9265</a:t>
                          </a:r>
                          <a:endParaRPr sz="1400">
                            <a:latin typeface="Cambria Math"/>
                          </a:endParaRPr>
                        </a:p>
                      </a:txBody>
                      <a:tcPr/>
                    </a:tc>
                    <a:tc>
                      <a:txBody>
                        <a:bodyPr/>
                        <a:lstStyle/>
                        <a:p>
                          <a:pPr algn="ctr">
                            <a:defRPr>
                              <a:solidFill>
                                <a:schemeClr val="tx1"/>
                              </a:solidFill>
                            </a:defRPr>
                          </a:pPr>
                          <a:r>
                            <a:rPr sz="1400"/>
                            <a:t>0.9279</a:t>
                          </a:r>
                          <a:endParaRPr sz="1400">
                            <a:latin typeface="Cambria Math"/>
                          </a:endParaRPr>
                        </a:p>
                      </a:txBody>
                      <a:tcPr/>
                    </a:tc>
                    <a:tc>
                      <a:txBody>
                        <a:bodyPr/>
                        <a:lstStyle/>
                        <a:p>
                          <a:pPr algn="ctr">
                            <a:defRPr>
                              <a:solidFill>
                                <a:schemeClr val="tx1"/>
                              </a:solidFill>
                            </a:defRPr>
                          </a:pPr>
                          <a:r>
                            <a:rPr sz="1400" dirty="0"/>
                            <a:t>0.9292</a:t>
                          </a:r>
                          <a:endParaRPr sz="1400" dirty="0">
                            <a:latin typeface="Cambria Math"/>
                          </a:endParaRPr>
                        </a:p>
                      </a:txBody>
                      <a:tcPr/>
                    </a:tc>
                    <a:tc>
                      <a:txBody>
                        <a:bodyPr/>
                        <a:lstStyle/>
                        <a:p>
                          <a:pPr algn="ctr">
                            <a:defRPr>
                              <a:solidFill>
                                <a:schemeClr val="tx1"/>
                              </a:solidFill>
                            </a:defRPr>
                          </a:pPr>
                          <a:r>
                            <a:rPr sz="1400"/>
                            <a:t>0.9306</a:t>
                          </a:r>
                          <a:endParaRPr sz="1400">
                            <a:latin typeface="Cambria Math"/>
                          </a:endParaRPr>
                        </a:p>
                      </a:txBody>
                      <a:tcPr/>
                    </a:tc>
                    <a:tc>
                      <a:txBody>
                        <a:bodyPr/>
                        <a:lstStyle/>
                        <a:p>
                          <a:pPr algn="ctr">
                            <a:defRPr>
                              <a:solidFill>
                                <a:schemeClr val="tx1"/>
                              </a:solidFill>
                            </a:defRPr>
                          </a:pPr>
                          <a:r>
                            <a:rPr sz="1400" dirty="0"/>
                            <a:t>0.9319</a:t>
                          </a:r>
                          <a:endParaRPr sz="1400" dirty="0">
                            <a:latin typeface="Cambria Math"/>
                          </a:endParaRP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t>1.5</a:t>
                          </a:r>
                          <a:endParaRPr sz="1400">
                            <a:latin typeface="Cambria Math"/>
                          </a:endParaRPr>
                        </a:p>
                      </a:txBody>
                      <a:tcPr/>
                    </a:tc>
                    <a:tc>
                      <a:txBody>
                        <a:bodyPr/>
                        <a:lstStyle/>
                        <a:p>
                          <a:pPr algn="ctr">
                            <a:defRPr>
                              <a:solidFill>
                                <a:schemeClr val="tx1"/>
                              </a:solidFill>
                            </a:defRPr>
                          </a:pPr>
                          <a:r>
                            <a:rPr sz="1400"/>
                            <a:t>0.9394</a:t>
                          </a:r>
                          <a:endParaRPr sz="1400">
                            <a:latin typeface="Cambria Math"/>
                          </a:endParaRPr>
                        </a:p>
                      </a:txBody>
                      <a:tcPr/>
                    </a:tc>
                    <a:tc>
                      <a:txBody>
                        <a:bodyPr/>
                        <a:lstStyle/>
                        <a:p>
                          <a:pPr algn="ctr">
                            <a:defRPr>
                              <a:solidFill>
                                <a:schemeClr val="tx1"/>
                              </a:solidFill>
                            </a:defRPr>
                          </a:pPr>
                          <a:r>
                            <a:rPr sz="1400"/>
                            <a:t>0.9406</a:t>
                          </a:r>
                          <a:endParaRPr sz="1400">
                            <a:latin typeface="Cambria Math"/>
                          </a:endParaRPr>
                        </a:p>
                      </a:txBody>
                      <a:tcPr/>
                    </a:tc>
                    <a:tc>
                      <a:txBody>
                        <a:bodyPr/>
                        <a:lstStyle/>
                        <a:p>
                          <a:pPr algn="ctr">
                            <a:defRPr>
                              <a:solidFill>
                                <a:schemeClr val="tx1"/>
                              </a:solidFill>
                            </a:defRPr>
                          </a:pPr>
                          <a:r>
                            <a:rPr sz="1400" dirty="0"/>
                            <a:t>0.9418</a:t>
                          </a:r>
                          <a:endParaRPr sz="1400" dirty="0">
                            <a:latin typeface="Cambria Math"/>
                          </a:endParaRPr>
                        </a:p>
                      </a:txBody>
                      <a:tcPr/>
                    </a:tc>
                    <a:tc>
                      <a:txBody>
                        <a:bodyPr/>
                        <a:lstStyle/>
                        <a:p>
                          <a:pPr algn="ctr">
                            <a:defRPr>
                              <a:solidFill>
                                <a:schemeClr val="tx1"/>
                              </a:solidFill>
                            </a:defRPr>
                          </a:pPr>
                          <a:r>
                            <a:rPr sz="1400"/>
                            <a:t>0.9429</a:t>
                          </a:r>
                          <a:endParaRPr sz="1400">
                            <a:latin typeface="Cambria Math"/>
                          </a:endParaRPr>
                        </a:p>
                      </a:txBody>
                      <a:tcPr/>
                    </a:tc>
                    <a:tc>
                      <a:txBody>
                        <a:bodyPr/>
                        <a:lstStyle/>
                        <a:p>
                          <a:pPr algn="ctr">
                            <a:defRPr>
                              <a:solidFill>
                                <a:schemeClr val="tx1"/>
                              </a:solidFill>
                            </a:defRPr>
                          </a:pPr>
                          <a:r>
                            <a:rPr sz="1400" dirty="0"/>
                            <a:t>0.9441</a:t>
                          </a:r>
                          <a:endParaRPr sz="1400" dirty="0">
                            <a:latin typeface="Cambria Math"/>
                          </a:endParaRPr>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6.2.2: Finding Area to the Left of a Positive </a:t>
            </a:r>
            <a:br>
              <a:rPr lang="en-US" dirty="0"/>
            </a:br>
            <a:r>
              <a:rPr i="1" dirty="0"/>
              <a:t>z</a:t>
            </a:r>
            <a:r>
              <a:rPr dirty="0"/>
              <a:t>-value Using a Cumulative Normal Table</a:t>
            </a:r>
            <a:r>
              <a:rPr lang="en-US" baseline="-25000" dirty="0"/>
              <a:t>6</a:t>
            </a:r>
            <a:endParaRPr dirty="0"/>
          </a:p>
        </p:txBody>
      </p:sp>
      <p:pic>
        <p:nvPicPr>
          <p:cNvPr id="5" name="Content Placeholder 4" descr="An illustration shows a normal distribution graph with the mean marked as 0. It has a bell shaped curve centered about the horizontal axis labeled “z.” A point on the horizontal axis lying to the right of the mean is labeled with its z value as 1.37 . A vertical line touching the curve is drawn from 1.37. The area under the curve to the left of the statistic value is shaded and labeled 0.9147.">
            <a:extLst>
              <a:ext uri="{FF2B5EF4-FFF2-40B4-BE49-F238E27FC236}">
                <a16:creationId xmlns:a16="http://schemas.microsoft.com/office/drawing/2014/main" id="{BB8196E7-3ED9-4081-A898-2792AA8774DD}"/>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8773" y="1524000"/>
            <a:ext cx="5906453" cy="3407569"/>
          </a:xfrm>
        </p:spPr>
      </p:pic>
      <p:sp>
        <p:nvSpPr>
          <p:cNvPr id="6" name="TextBox 5">
            <a:extLst>
              <a:ext uri="{FF2B5EF4-FFF2-40B4-BE49-F238E27FC236}">
                <a16:creationId xmlns:a16="http://schemas.microsoft.com/office/drawing/2014/main" id="{8E7C2500-67B0-47F1-7CA4-53C19D93B530}"/>
              </a:ext>
            </a:extLst>
          </p:cNvPr>
          <p:cNvSpPr txBox="1"/>
          <p:nvPr/>
        </p:nvSpPr>
        <p:spPr>
          <a:xfrm>
            <a:off x="457200" y="4989493"/>
            <a:ext cx="74676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Thus, the area under the standard normal curve to the left of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 1.37 is 0.9147.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6.2.3: Finding Area to the Left of a Negative </a:t>
            </a:r>
            <a:r>
              <a:rPr i="1" dirty="0"/>
              <a:t>z</a:t>
            </a:r>
            <a:r>
              <a:rPr dirty="0"/>
              <a:t>-value Using a Table</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area under the standard normal curve to the left of</a:t>
            </a:r>
            <a:r>
              <a:rPr lang="en-US" sz="2800" dirty="0"/>
              <a:t> </a:t>
            </a:r>
            <a:r>
              <a:rPr lang="en-US" sz="2800" i="1" dirty="0"/>
              <a:t>z</a:t>
            </a:r>
            <a:r>
              <a:rPr lang="en-US" sz="2800" dirty="0"/>
              <a:t> =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2.03</a:t>
            </a:r>
            <a:r>
              <a:rPr sz="28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6.2.3: Finding Area to the Left of a Negative </a:t>
            </a:r>
            <a:r>
              <a:rPr i="1" dirty="0"/>
              <a:t>z</a:t>
            </a:r>
            <a:r>
              <a:rPr dirty="0"/>
              <a:t>-value Using a Table</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Begin by noting that since we are asked to find an area to the left of a </a:t>
            </a:r>
            <a:r>
              <a:rPr sz="2800" b="1" dirty="0"/>
              <a:t>negative</a:t>
            </a:r>
            <a:r>
              <a:rPr sz="2800" dirty="0"/>
              <a:t> </a:t>
            </a:r>
            <a:r>
              <a:rPr lang="en-US" sz="2800" i="1" dirty="0"/>
              <a:t>z</a:t>
            </a:r>
            <a:r>
              <a:rPr sz="2800" dirty="0"/>
              <a:t>-value, we should expect a value in the table which is less than 0.5000. Notice the first part of the </a:t>
            </a:r>
            <a:r>
              <a:rPr lang="en-US" sz="2800" i="1" dirty="0"/>
              <a:t>z</a:t>
            </a:r>
            <a:r>
              <a:rPr sz="2800" dirty="0"/>
              <a:t>-value is </a:t>
            </a:r>
            <a:r>
              <a:rPr lang="en-US" sz="2800" dirty="0">
                <a:ea typeface="Calibri" panose="020F0502020204030204" pitchFamily="34" charset="0"/>
                <a:cs typeface="Calibri" panose="020F0502020204030204" pitchFamily="34" charset="0"/>
              </a:rPr>
              <a:t>−</a:t>
            </a:r>
            <a:r>
              <a:rPr lang="en-US" sz="2800" dirty="0"/>
              <a:t>2.0</a:t>
            </a:r>
            <a:r>
              <a:rPr sz="2800" dirty="0"/>
              <a:t> and the second part is 0.03. This time, use the standard normal table for </a:t>
            </a:r>
            <a:br>
              <a:rPr lang="en-US" sz="2800" dirty="0"/>
            </a:br>
            <a:r>
              <a:rPr sz="2800" dirty="0"/>
              <a:t>Area </a:t>
            </a:r>
            <a:r>
              <a:rPr lang="en-IN" sz="2800" dirty="0">
                <a:ea typeface="Calibri" panose="020F0502020204030204" pitchFamily="34" charset="0"/>
                <a:cs typeface="Calibri" panose="020F0502020204030204" pitchFamily="34" charset="0"/>
              </a:rPr>
              <a:t>−∞ </a:t>
            </a:r>
            <a:r>
              <a:rPr sz="2800" dirty="0"/>
              <a:t>to</a:t>
            </a:r>
            <a:r>
              <a:rPr lang="en-US" sz="2800" dirty="0"/>
              <a:t> </a:t>
            </a:r>
            <a:r>
              <a:rPr lang="en-IN" dirty="0">
                <a:ea typeface="Calibri" panose="020F0502020204030204" pitchFamily="34" charset="0"/>
                <a:cs typeface="Calibri" panose="020F0502020204030204" pitchFamily="34" charset="0"/>
              </a:rPr>
              <a:t>−</a:t>
            </a:r>
            <a:r>
              <a:rPr lang="en-US" i="1" dirty="0">
                <a:ea typeface="Calibri" panose="020F0502020204030204" pitchFamily="34" charset="0"/>
                <a:cs typeface="Calibri" panose="020F0502020204030204" pitchFamily="34" charset="0"/>
              </a:rPr>
              <a:t>z</a:t>
            </a:r>
            <a:r>
              <a:rPr sz="2800" dirty="0"/>
              <a:t> since the </a:t>
            </a:r>
            <a:r>
              <a:rPr lang="en-US" sz="2800" i="1" dirty="0"/>
              <a:t>z</a:t>
            </a:r>
            <a:r>
              <a:rPr sz="2800" dirty="0"/>
              <a:t>-value is negative. On the chart, look across the row labeled </a:t>
            </a:r>
            <a:r>
              <a:rPr lang="en-IN" dirty="0">
                <a:ea typeface="Calibri" panose="020F0502020204030204" pitchFamily="34" charset="0"/>
                <a:cs typeface="Calibri" panose="020F0502020204030204" pitchFamily="34" charset="0"/>
              </a:rPr>
              <a:t>−</a:t>
            </a:r>
            <a:r>
              <a:rPr lang="en-US" sz="2800" dirty="0"/>
              <a:t>2.0</a:t>
            </a:r>
            <a:r>
              <a:rPr sz="2800" dirty="0"/>
              <a:t> and down the column labeled 0.03. The row and column intersect at 0.0212.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6.2.3: Finding Area to the Left of a Negative </a:t>
            </a:r>
            <a:r>
              <a:rPr i="1" dirty="0"/>
              <a:t>z</a:t>
            </a:r>
            <a:r>
              <a:rPr dirty="0"/>
              <a:t>-value Using a Table</a:t>
            </a:r>
            <a:r>
              <a:rPr lang="en-US" baseline="-25000" dirty="0"/>
              <a:t>3</a:t>
            </a:r>
            <a:endParaRPr dirty="0"/>
          </a:p>
        </p:txBody>
      </p:sp>
      <mc:AlternateContent xmlns:mc="http://schemas.openxmlformats.org/markup-compatibility/2006" xmlns:a14="http://schemas.microsoft.com/office/drawing/2010/main">
        <mc:Choice Requires="a14">
          <p:graphicFrame>
            <p:nvGraphicFramePr>
              <p:cNvPr id="3" name="Table Placeholder 2" descr="This table shows cumulative probabilities for z scores in a standard normal distribution. It contains 7 rows and 6 columns. The rows represent z scores ranging from negative 2.2 to negative 1.7 in increments of 0.1, listed in the leftmost column. The columns represent the hundredths place of the z scores, ranging from 0.04 to 0.00 in increments of negative 0.01, listed in the topmost row.&#10;Each cell contains the cumulative probability for the corresponding z score. &#10;For z equals negative 2.2, probabilities are 0.0125, 0.0129, 0.0132, 0.0136, 0.0139.&#10;For z equals negative 2.1, probabilities are 0.0162, 0.0166, 0.0170, 0.0174, 0.0179.&#10;For z equals negative 2.0, probabilities are 0.0207, 0.0212 is highlighted, 0.0217, 0.0222, 0.0228.&#10;For z equals negative 1.9, probabilities are 0.0262, 0.0268, 0.0274, 0.0281, 0.0287,&#10;For z equals negative 1.8, probabilities are 0.0329, 0.0336, 0.0344, 0.0351, 0.0359.&#10;For z equals negative 1.7, probabilities are 0.0409, 0.0418, 0.0427, 0.0436, 0.0446.&#10;The highlighted cell shows a probability of 0.0212 for z equals negative 2.03 which is fourth row z equals negative 2.0 plus third column 0.03.&#10;This table is typically used for statistical calculations involving the standard normal distribution."/>
              <p:cNvGraphicFramePr>
                <a:graphicFrameLocks noGrp="1"/>
              </p:cNvGraphicFramePr>
              <p:nvPr>
                <p:ph type="tbl" sz="quarter" idx="10"/>
                <p:extLst>
                  <p:ext uri="{D42A27DB-BD31-4B8C-83A1-F6EECF244321}">
                    <p14:modId xmlns:p14="http://schemas.microsoft.com/office/powerpoint/2010/main" val="1426249181"/>
                  </p:ext>
                </p:extLst>
              </p:nvPr>
            </p:nvGraphicFramePr>
            <p:xfrm>
              <a:off x="1219200" y="2131060"/>
              <a:ext cx="6705600" cy="2595880"/>
            </p:xfrm>
            <a:graphic>
              <a:graphicData uri="http://schemas.openxmlformats.org/drawingml/2006/table">
                <a:tbl>
                  <a:tblPr firstRow="1" bandRow="1">
                    <a:tableStyleId>{5940675A-B579-460E-94D1-54222C63F5DA}</a:tableStyleId>
                  </a:tblPr>
                  <a:tblGrid>
                    <a:gridCol w="807156">
                      <a:extLst>
                        <a:ext uri="{9D8B030D-6E8A-4147-A177-3AD203B41FA5}">
                          <a16:colId xmlns:a16="http://schemas.microsoft.com/office/drawing/2014/main" val="20000"/>
                        </a:ext>
                      </a:extLst>
                    </a:gridCol>
                    <a:gridCol w="1428044">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117600">
                      <a:extLst>
                        <a:ext uri="{9D8B030D-6E8A-4147-A177-3AD203B41FA5}">
                          <a16:colId xmlns:a16="http://schemas.microsoft.com/office/drawing/2014/main" val="20005"/>
                        </a:ext>
                      </a:extLst>
                    </a:gridCol>
                  </a:tblGrid>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𝑧</m:t>
                                </m:r>
                              </m:oMath>
                            </m:oMathPara>
                          </a14:m>
                          <a:endParaRPr dirty="0"/>
                        </a:p>
                      </a:txBody>
                      <a:tcPr/>
                    </a:tc>
                    <a:tc>
                      <a:txBody>
                        <a:bodyPr/>
                        <a:lstStyle/>
                        <a:p>
                          <a:pPr algn="ctr">
                            <a:defRPr b="1">
                              <a:solidFill>
                                <a:schemeClr val="tx1"/>
                              </a:solidFill>
                            </a:defRPr>
                          </a:pPr>
                          <a:r>
                            <a:rPr sz="1400"/>
                            <a:t>0.04</a:t>
                          </a:r>
                          <a:endParaRPr sz="1400">
                            <a:latin typeface="Cambria Math"/>
                          </a:endParaRPr>
                        </a:p>
                      </a:txBody>
                      <a:tcPr/>
                    </a:tc>
                    <a:tc>
                      <a:txBody>
                        <a:bodyPr/>
                        <a:lstStyle/>
                        <a:p>
                          <a:pPr algn="ctr">
                            <a:defRPr b="1">
                              <a:solidFill>
                                <a:schemeClr val="tx1"/>
                              </a:solidFill>
                            </a:defRPr>
                          </a:pPr>
                          <a:r>
                            <a:rPr sz="1400"/>
                            <a:t>0.03</a:t>
                          </a:r>
                          <a:endParaRPr sz="1400">
                            <a:latin typeface="Cambria Math"/>
                          </a:endParaRPr>
                        </a:p>
                      </a:txBody>
                      <a:tcPr/>
                    </a:tc>
                    <a:tc>
                      <a:txBody>
                        <a:bodyPr/>
                        <a:lstStyle/>
                        <a:p>
                          <a:pPr algn="ctr">
                            <a:defRPr b="1">
                              <a:solidFill>
                                <a:schemeClr val="tx1"/>
                              </a:solidFill>
                            </a:defRPr>
                          </a:pPr>
                          <a:r>
                            <a:rPr sz="1400"/>
                            <a:t>0.02</a:t>
                          </a:r>
                          <a:endParaRPr sz="1400">
                            <a:latin typeface="Cambria Math"/>
                          </a:endParaRPr>
                        </a:p>
                      </a:txBody>
                      <a:tcPr/>
                    </a:tc>
                    <a:tc>
                      <a:txBody>
                        <a:bodyPr/>
                        <a:lstStyle/>
                        <a:p>
                          <a:pPr algn="ctr">
                            <a:defRPr b="1">
                              <a:solidFill>
                                <a:schemeClr val="tx1"/>
                              </a:solidFill>
                            </a:defRPr>
                          </a:pPr>
                          <a:r>
                            <a:rPr sz="1400"/>
                            <a:t>0.01</a:t>
                          </a:r>
                          <a:endParaRPr sz="1400">
                            <a:latin typeface="Cambria Math"/>
                          </a:endParaRPr>
                        </a:p>
                      </a:txBody>
                      <a:tcPr/>
                    </a:tc>
                    <a:tc>
                      <a:txBody>
                        <a:bodyPr/>
                        <a:lstStyle/>
                        <a:p>
                          <a:pPr algn="ctr">
                            <a:defRPr b="1">
                              <a:solidFill>
                                <a:schemeClr val="tx1"/>
                              </a:solidFill>
                            </a:defRPr>
                          </a:pPr>
                          <a:r>
                            <a:rPr sz="1400"/>
                            <a:t>0.00</a:t>
                          </a:r>
                          <a:endParaRPr sz="1400">
                            <a:latin typeface="Cambria Math"/>
                          </a:endParaRPr>
                        </a:p>
                      </a:txBody>
                      <a:tcPr/>
                    </a:tc>
                    <a:extLst>
                      <a:ext uri="{0D108BD9-81ED-4DB2-BD59-A6C34878D82A}">
                        <a16:rowId xmlns:a16="http://schemas.microsoft.com/office/drawing/2014/main" val="10000"/>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−2.2</m:t>
                                </m:r>
                              </m:oMath>
                            </m:oMathPara>
                          </a14:m>
                          <a:endParaRPr/>
                        </a:p>
                      </a:txBody>
                      <a:tcPr/>
                    </a:tc>
                    <a:tc>
                      <a:txBody>
                        <a:bodyPr/>
                        <a:lstStyle/>
                        <a:p>
                          <a:pPr algn="ctr">
                            <a:defRPr>
                              <a:solidFill>
                                <a:schemeClr val="tx1"/>
                              </a:solidFill>
                            </a:defRPr>
                          </a:pPr>
                          <a:r>
                            <a:rPr sz="1400"/>
                            <a:t>0.0125</a:t>
                          </a:r>
                          <a:endParaRPr sz="1400">
                            <a:latin typeface="Cambria Math"/>
                          </a:endParaRPr>
                        </a:p>
                      </a:txBody>
                      <a:tcPr/>
                    </a:tc>
                    <a:tc>
                      <a:txBody>
                        <a:bodyPr/>
                        <a:lstStyle/>
                        <a:p>
                          <a:pPr algn="ctr">
                            <a:defRPr>
                              <a:solidFill>
                                <a:schemeClr val="tx1"/>
                              </a:solidFill>
                            </a:defRPr>
                          </a:pPr>
                          <a:r>
                            <a:rPr sz="1400" dirty="0"/>
                            <a:t>0.0129</a:t>
                          </a:r>
                          <a:endParaRPr sz="1400" dirty="0">
                            <a:latin typeface="Cambria Math"/>
                          </a:endParaRPr>
                        </a:p>
                      </a:txBody>
                      <a:tcPr/>
                    </a:tc>
                    <a:tc>
                      <a:txBody>
                        <a:bodyPr/>
                        <a:lstStyle/>
                        <a:p>
                          <a:pPr algn="ctr">
                            <a:defRPr>
                              <a:solidFill>
                                <a:schemeClr val="tx1"/>
                              </a:solidFill>
                            </a:defRPr>
                          </a:pPr>
                          <a:r>
                            <a:rPr sz="1400" dirty="0"/>
                            <a:t>0.0132</a:t>
                          </a:r>
                          <a:endParaRPr sz="1400" dirty="0">
                            <a:latin typeface="Cambria Math"/>
                          </a:endParaRPr>
                        </a:p>
                      </a:txBody>
                      <a:tcPr/>
                    </a:tc>
                    <a:tc>
                      <a:txBody>
                        <a:bodyPr/>
                        <a:lstStyle/>
                        <a:p>
                          <a:pPr algn="ctr">
                            <a:defRPr>
                              <a:solidFill>
                                <a:schemeClr val="tx1"/>
                              </a:solidFill>
                            </a:defRPr>
                          </a:pPr>
                          <a:r>
                            <a:rPr sz="1400"/>
                            <a:t>0.0136</a:t>
                          </a:r>
                          <a:endParaRPr sz="1400">
                            <a:latin typeface="Cambria Math"/>
                          </a:endParaRPr>
                        </a:p>
                      </a:txBody>
                      <a:tcPr/>
                    </a:tc>
                    <a:tc>
                      <a:txBody>
                        <a:bodyPr/>
                        <a:lstStyle/>
                        <a:p>
                          <a:pPr algn="ctr">
                            <a:defRPr>
                              <a:solidFill>
                                <a:schemeClr val="tx1"/>
                              </a:solidFill>
                            </a:defRPr>
                          </a:pPr>
                          <a:r>
                            <a:rPr sz="1400" dirty="0"/>
                            <a:t>0.0139</a:t>
                          </a:r>
                          <a:endParaRPr sz="1400" dirty="0">
                            <a:latin typeface="Cambria Math"/>
                          </a:endParaRPr>
                        </a:p>
                      </a:txBody>
                      <a:tcPr/>
                    </a:tc>
                    <a:extLst>
                      <a:ext uri="{0D108BD9-81ED-4DB2-BD59-A6C34878D82A}">
                        <a16:rowId xmlns:a16="http://schemas.microsoft.com/office/drawing/2014/main" val="10001"/>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−2.1</m:t>
                                </m:r>
                              </m:oMath>
                            </m:oMathPara>
                          </a14:m>
                          <a:endParaRPr/>
                        </a:p>
                      </a:txBody>
                      <a:tcPr/>
                    </a:tc>
                    <a:tc>
                      <a:txBody>
                        <a:bodyPr/>
                        <a:lstStyle/>
                        <a:p>
                          <a:pPr algn="ctr">
                            <a:defRPr>
                              <a:solidFill>
                                <a:schemeClr val="tx1"/>
                              </a:solidFill>
                            </a:defRPr>
                          </a:pPr>
                          <a:r>
                            <a:rPr sz="1400"/>
                            <a:t>0.0162</a:t>
                          </a:r>
                          <a:endParaRPr sz="1400">
                            <a:latin typeface="Cambria Math"/>
                          </a:endParaRPr>
                        </a:p>
                      </a:txBody>
                      <a:tcPr/>
                    </a:tc>
                    <a:tc>
                      <a:txBody>
                        <a:bodyPr/>
                        <a:lstStyle/>
                        <a:p>
                          <a:pPr algn="ctr">
                            <a:defRPr>
                              <a:solidFill>
                                <a:schemeClr val="tx1"/>
                              </a:solidFill>
                            </a:defRPr>
                          </a:pPr>
                          <a:r>
                            <a:rPr sz="1400" dirty="0"/>
                            <a:t>0.0166</a:t>
                          </a:r>
                          <a:endParaRPr sz="1400" dirty="0">
                            <a:latin typeface="Cambria Math"/>
                          </a:endParaRPr>
                        </a:p>
                      </a:txBody>
                      <a:tcPr/>
                    </a:tc>
                    <a:tc>
                      <a:txBody>
                        <a:bodyPr/>
                        <a:lstStyle/>
                        <a:p>
                          <a:pPr algn="ctr">
                            <a:defRPr>
                              <a:solidFill>
                                <a:schemeClr val="tx1"/>
                              </a:solidFill>
                            </a:defRPr>
                          </a:pPr>
                          <a:r>
                            <a:rPr sz="1400" dirty="0"/>
                            <a:t>0.0170</a:t>
                          </a:r>
                          <a:endParaRPr sz="1400" dirty="0">
                            <a:latin typeface="Cambria Math"/>
                          </a:endParaRPr>
                        </a:p>
                      </a:txBody>
                      <a:tcPr/>
                    </a:tc>
                    <a:tc>
                      <a:txBody>
                        <a:bodyPr/>
                        <a:lstStyle/>
                        <a:p>
                          <a:pPr algn="ctr">
                            <a:defRPr>
                              <a:solidFill>
                                <a:schemeClr val="tx1"/>
                              </a:solidFill>
                            </a:defRPr>
                          </a:pPr>
                          <a:r>
                            <a:rPr sz="1400" dirty="0"/>
                            <a:t>0.0174</a:t>
                          </a:r>
                          <a:endParaRPr sz="1400" dirty="0">
                            <a:latin typeface="Cambria Math"/>
                          </a:endParaRPr>
                        </a:p>
                      </a:txBody>
                      <a:tcPr/>
                    </a:tc>
                    <a:tc>
                      <a:txBody>
                        <a:bodyPr/>
                        <a:lstStyle/>
                        <a:p>
                          <a:pPr algn="ctr">
                            <a:defRPr>
                              <a:solidFill>
                                <a:schemeClr val="tx1"/>
                              </a:solidFill>
                            </a:defRPr>
                          </a:pPr>
                          <a:r>
                            <a:rPr sz="1400"/>
                            <a:t>0.0179</a:t>
                          </a:r>
                          <a:endParaRPr sz="1400">
                            <a:latin typeface="Cambria Math"/>
                          </a:endParaRPr>
                        </a:p>
                      </a:txBody>
                      <a:tcPr/>
                    </a:tc>
                    <a:extLst>
                      <a:ext uri="{0D108BD9-81ED-4DB2-BD59-A6C34878D82A}">
                        <a16:rowId xmlns:a16="http://schemas.microsoft.com/office/drawing/2014/main" val="10002"/>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−2.0</m:t>
                                </m:r>
                              </m:oMath>
                            </m:oMathPara>
                          </a14:m>
                          <a:endParaRPr/>
                        </a:p>
                      </a:txBody>
                      <a:tcPr/>
                    </a:tc>
                    <a:tc>
                      <a:txBody>
                        <a:bodyPr/>
                        <a:lstStyle/>
                        <a:p>
                          <a:pPr algn="ctr">
                            <a:defRPr>
                              <a:solidFill>
                                <a:schemeClr val="tx1"/>
                              </a:solidFill>
                            </a:defRPr>
                          </a:pPr>
                          <a:r>
                            <a:rPr sz="1400" dirty="0"/>
                            <a:t>0.0207</a:t>
                          </a:r>
                          <a:endParaRPr sz="1400" dirty="0">
                            <a:latin typeface="Cambria Math"/>
                          </a:endParaRPr>
                        </a:p>
                      </a:txBody>
                      <a:tcPr/>
                    </a:tc>
                    <a:tc>
                      <a:txBody>
                        <a:bodyPr/>
                        <a:lstStyle/>
                        <a:p>
                          <a:pPr algn="ctr">
                            <a:defRPr sz="1400">
                              <a:solidFill>
                                <a:schemeClr val="tx1"/>
                              </a:solidFill>
                            </a:defRPr>
                          </a:pPr>
                          <a:r>
                            <a:rPr sz="1400">
                              <a:highlight>
                                <a:srgbClr val="FFFF00"/>
                              </a:highlight>
                            </a:rPr>
                            <a:t>0.0212</a:t>
                          </a:r>
                          <a:endParaRPr sz="1400">
                            <a:highlight>
                              <a:srgbClr val="FFFF00"/>
                            </a:highlight>
                            <a:latin typeface="Cambria Math"/>
                          </a:endParaRPr>
                        </a:p>
                      </a:txBody>
                      <a:tcPr/>
                    </a:tc>
                    <a:tc>
                      <a:txBody>
                        <a:bodyPr/>
                        <a:lstStyle/>
                        <a:p>
                          <a:pPr algn="ctr">
                            <a:defRPr>
                              <a:solidFill>
                                <a:schemeClr val="tx1"/>
                              </a:solidFill>
                            </a:defRPr>
                          </a:pPr>
                          <a:r>
                            <a:rPr sz="1400" dirty="0"/>
                            <a:t>0.0217</a:t>
                          </a:r>
                          <a:endParaRPr sz="1400" dirty="0">
                            <a:latin typeface="Cambria Math"/>
                          </a:endParaRPr>
                        </a:p>
                      </a:txBody>
                      <a:tcPr/>
                    </a:tc>
                    <a:tc>
                      <a:txBody>
                        <a:bodyPr/>
                        <a:lstStyle/>
                        <a:p>
                          <a:pPr algn="ctr">
                            <a:defRPr>
                              <a:solidFill>
                                <a:schemeClr val="tx1"/>
                              </a:solidFill>
                            </a:defRPr>
                          </a:pPr>
                          <a:r>
                            <a:rPr sz="1400" dirty="0"/>
                            <a:t>0.0222</a:t>
                          </a:r>
                          <a:endParaRPr sz="1400" dirty="0">
                            <a:latin typeface="Cambria Math"/>
                          </a:endParaRPr>
                        </a:p>
                      </a:txBody>
                      <a:tcPr/>
                    </a:tc>
                    <a:tc>
                      <a:txBody>
                        <a:bodyPr/>
                        <a:lstStyle/>
                        <a:p>
                          <a:pPr algn="ctr">
                            <a:defRPr>
                              <a:solidFill>
                                <a:schemeClr val="tx1"/>
                              </a:solidFill>
                            </a:defRPr>
                          </a:pPr>
                          <a:r>
                            <a:rPr sz="1400" dirty="0"/>
                            <a:t>0.0228</a:t>
                          </a:r>
                          <a:endParaRPr sz="1400" dirty="0">
                            <a:latin typeface="Cambria Math"/>
                          </a:endParaRPr>
                        </a:p>
                      </a:txBody>
                      <a:tcPr/>
                    </a:tc>
                    <a:extLst>
                      <a:ext uri="{0D108BD9-81ED-4DB2-BD59-A6C34878D82A}">
                        <a16:rowId xmlns:a16="http://schemas.microsoft.com/office/drawing/2014/main" val="10003"/>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−1.9</m:t>
                                </m:r>
                              </m:oMath>
                            </m:oMathPara>
                          </a14:m>
                          <a:endParaRPr/>
                        </a:p>
                      </a:txBody>
                      <a:tcPr/>
                    </a:tc>
                    <a:tc>
                      <a:txBody>
                        <a:bodyPr/>
                        <a:lstStyle/>
                        <a:p>
                          <a:pPr algn="ctr">
                            <a:defRPr>
                              <a:solidFill>
                                <a:schemeClr val="tx1"/>
                              </a:solidFill>
                            </a:defRPr>
                          </a:pPr>
                          <a:r>
                            <a:rPr sz="1400"/>
                            <a:t>0.0262</a:t>
                          </a:r>
                          <a:endParaRPr sz="1400">
                            <a:latin typeface="Cambria Math"/>
                          </a:endParaRPr>
                        </a:p>
                      </a:txBody>
                      <a:tcPr/>
                    </a:tc>
                    <a:tc>
                      <a:txBody>
                        <a:bodyPr/>
                        <a:lstStyle/>
                        <a:p>
                          <a:pPr algn="ctr">
                            <a:defRPr>
                              <a:solidFill>
                                <a:schemeClr val="tx1"/>
                              </a:solidFill>
                            </a:defRPr>
                          </a:pPr>
                          <a:r>
                            <a:rPr sz="1400" dirty="0"/>
                            <a:t>0.0268</a:t>
                          </a:r>
                          <a:endParaRPr sz="1400" dirty="0">
                            <a:latin typeface="Cambria Math"/>
                          </a:endParaRPr>
                        </a:p>
                      </a:txBody>
                      <a:tcPr/>
                    </a:tc>
                    <a:tc>
                      <a:txBody>
                        <a:bodyPr/>
                        <a:lstStyle/>
                        <a:p>
                          <a:pPr algn="ctr">
                            <a:defRPr>
                              <a:solidFill>
                                <a:schemeClr val="tx1"/>
                              </a:solidFill>
                            </a:defRPr>
                          </a:pPr>
                          <a:r>
                            <a:rPr sz="1400" dirty="0"/>
                            <a:t>0.0274</a:t>
                          </a:r>
                          <a:endParaRPr sz="1400" dirty="0">
                            <a:latin typeface="Cambria Math"/>
                          </a:endParaRPr>
                        </a:p>
                      </a:txBody>
                      <a:tcPr/>
                    </a:tc>
                    <a:tc>
                      <a:txBody>
                        <a:bodyPr/>
                        <a:lstStyle/>
                        <a:p>
                          <a:pPr algn="ctr">
                            <a:defRPr>
                              <a:solidFill>
                                <a:schemeClr val="tx1"/>
                              </a:solidFill>
                            </a:defRPr>
                          </a:pPr>
                          <a:r>
                            <a:rPr sz="1400"/>
                            <a:t>0.0281</a:t>
                          </a:r>
                          <a:endParaRPr sz="1400">
                            <a:latin typeface="Cambria Math"/>
                          </a:endParaRPr>
                        </a:p>
                      </a:txBody>
                      <a:tcPr/>
                    </a:tc>
                    <a:tc>
                      <a:txBody>
                        <a:bodyPr/>
                        <a:lstStyle/>
                        <a:p>
                          <a:pPr algn="ctr">
                            <a:defRPr>
                              <a:solidFill>
                                <a:schemeClr val="tx1"/>
                              </a:solidFill>
                            </a:defRPr>
                          </a:pPr>
                          <a:r>
                            <a:rPr sz="1400"/>
                            <a:t>0.0287</a:t>
                          </a:r>
                          <a:endParaRPr sz="1400">
                            <a:latin typeface="Cambria Math"/>
                          </a:endParaRPr>
                        </a:p>
                      </a:txBody>
                      <a:tcPr/>
                    </a:tc>
                    <a:extLst>
                      <a:ext uri="{0D108BD9-81ED-4DB2-BD59-A6C34878D82A}">
                        <a16:rowId xmlns:a16="http://schemas.microsoft.com/office/drawing/2014/main" val="10004"/>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−1.8</m:t>
                                </m:r>
                              </m:oMath>
                            </m:oMathPara>
                          </a14:m>
                          <a:endParaRPr/>
                        </a:p>
                      </a:txBody>
                      <a:tcPr/>
                    </a:tc>
                    <a:tc>
                      <a:txBody>
                        <a:bodyPr/>
                        <a:lstStyle/>
                        <a:p>
                          <a:pPr algn="ctr">
                            <a:defRPr>
                              <a:solidFill>
                                <a:schemeClr val="tx1"/>
                              </a:solidFill>
                            </a:defRPr>
                          </a:pPr>
                          <a:r>
                            <a:rPr sz="1400"/>
                            <a:t>0.0329</a:t>
                          </a:r>
                          <a:endParaRPr sz="1400">
                            <a:latin typeface="Cambria Math"/>
                          </a:endParaRPr>
                        </a:p>
                      </a:txBody>
                      <a:tcPr/>
                    </a:tc>
                    <a:tc>
                      <a:txBody>
                        <a:bodyPr/>
                        <a:lstStyle/>
                        <a:p>
                          <a:pPr algn="ctr">
                            <a:defRPr>
                              <a:solidFill>
                                <a:schemeClr val="tx1"/>
                              </a:solidFill>
                            </a:defRPr>
                          </a:pPr>
                          <a:r>
                            <a:rPr sz="1400" dirty="0"/>
                            <a:t>0.0336</a:t>
                          </a:r>
                          <a:endParaRPr sz="1400" dirty="0">
                            <a:latin typeface="Cambria Math"/>
                          </a:endParaRPr>
                        </a:p>
                      </a:txBody>
                      <a:tcPr/>
                    </a:tc>
                    <a:tc>
                      <a:txBody>
                        <a:bodyPr/>
                        <a:lstStyle/>
                        <a:p>
                          <a:pPr algn="ctr">
                            <a:defRPr>
                              <a:solidFill>
                                <a:schemeClr val="tx1"/>
                              </a:solidFill>
                            </a:defRPr>
                          </a:pPr>
                          <a:r>
                            <a:rPr sz="1400" dirty="0"/>
                            <a:t>0.0344</a:t>
                          </a:r>
                          <a:endParaRPr sz="1400" dirty="0">
                            <a:latin typeface="Cambria Math"/>
                          </a:endParaRPr>
                        </a:p>
                      </a:txBody>
                      <a:tcPr/>
                    </a:tc>
                    <a:tc>
                      <a:txBody>
                        <a:bodyPr/>
                        <a:lstStyle/>
                        <a:p>
                          <a:pPr algn="ctr">
                            <a:defRPr>
                              <a:solidFill>
                                <a:schemeClr val="tx1"/>
                              </a:solidFill>
                            </a:defRPr>
                          </a:pPr>
                          <a:r>
                            <a:rPr sz="1400"/>
                            <a:t>0.0351</a:t>
                          </a:r>
                          <a:endParaRPr sz="1400">
                            <a:latin typeface="Cambria Math"/>
                          </a:endParaRPr>
                        </a:p>
                      </a:txBody>
                      <a:tcPr/>
                    </a:tc>
                    <a:tc>
                      <a:txBody>
                        <a:bodyPr/>
                        <a:lstStyle/>
                        <a:p>
                          <a:pPr algn="ctr">
                            <a:defRPr>
                              <a:solidFill>
                                <a:schemeClr val="tx1"/>
                              </a:solidFill>
                            </a:defRPr>
                          </a:pPr>
                          <a:r>
                            <a:rPr sz="1400"/>
                            <a:t>0.0359</a:t>
                          </a:r>
                          <a:endParaRPr sz="1400">
                            <a:latin typeface="Cambria Math"/>
                          </a:endParaRPr>
                        </a:p>
                      </a:txBody>
                      <a:tcPr/>
                    </a:tc>
                    <a:extLst>
                      <a:ext uri="{0D108BD9-81ED-4DB2-BD59-A6C34878D82A}">
                        <a16:rowId xmlns:a16="http://schemas.microsoft.com/office/drawing/2014/main" val="10005"/>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−1.7</m:t>
                                </m:r>
                              </m:oMath>
                            </m:oMathPara>
                          </a14:m>
                          <a:endParaRPr/>
                        </a:p>
                      </a:txBody>
                      <a:tcPr/>
                    </a:tc>
                    <a:tc>
                      <a:txBody>
                        <a:bodyPr/>
                        <a:lstStyle/>
                        <a:p>
                          <a:pPr algn="ctr">
                            <a:defRPr>
                              <a:solidFill>
                                <a:schemeClr val="tx1"/>
                              </a:solidFill>
                            </a:defRPr>
                          </a:pPr>
                          <a:r>
                            <a:rPr sz="1400"/>
                            <a:t>0.0409</a:t>
                          </a:r>
                          <a:endParaRPr sz="1400">
                            <a:latin typeface="Cambria Math"/>
                          </a:endParaRPr>
                        </a:p>
                      </a:txBody>
                      <a:tcPr/>
                    </a:tc>
                    <a:tc>
                      <a:txBody>
                        <a:bodyPr/>
                        <a:lstStyle/>
                        <a:p>
                          <a:pPr algn="ctr">
                            <a:defRPr>
                              <a:solidFill>
                                <a:schemeClr val="tx1"/>
                              </a:solidFill>
                            </a:defRPr>
                          </a:pPr>
                          <a:r>
                            <a:rPr sz="1400" dirty="0"/>
                            <a:t>0.0418</a:t>
                          </a:r>
                          <a:endParaRPr sz="1400" dirty="0">
                            <a:latin typeface="Cambria Math"/>
                          </a:endParaRPr>
                        </a:p>
                      </a:txBody>
                      <a:tcPr/>
                    </a:tc>
                    <a:tc>
                      <a:txBody>
                        <a:bodyPr/>
                        <a:lstStyle/>
                        <a:p>
                          <a:pPr algn="ctr">
                            <a:defRPr>
                              <a:solidFill>
                                <a:schemeClr val="tx1"/>
                              </a:solidFill>
                            </a:defRPr>
                          </a:pPr>
                          <a:r>
                            <a:rPr sz="1400" dirty="0"/>
                            <a:t>0.0427</a:t>
                          </a:r>
                          <a:endParaRPr sz="1400" dirty="0">
                            <a:latin typeface="Cambria Math"/>
                          </a:endParaRPr>
                        </a:p>
                      </a:txBody>
                      <a:tcPr/>
                    </a:tc>
                    <a:tc>
                      <a:txBody>
                        <a:bodyPr/>
                        <a:lstStyle/>
                        <a:p>
                          <a:pPr algn="ctr">
                            <a:defRPr>
                              <a:solidFill>
                                <a:schemeClr val="tx1"/>
                              </a:solidFill>
                            </a:defRPr>
                          </a:pPr>
                          <a:r>
                            <a:rPr sz="1400"/>
                            <a:t>0.0436</a:t>
                          </a:r>
                          <a:endParaRPr sz="1400">
                            <a:latin typeface="Cambria Math"/>
                          </a:endParaRPr>
                        </a:p>
                      </a:txBody>
                      <a:tcPr/>
                    </a:tc>
                    <a:tc>
                      <a:txBody>
                        <a:bodyPr/>
                        <a:lstStyle/>
                        <a:p>
                          <a:pPr algn="ctr">
                            <a:defRPr>
                              <a:solidFill>
                                <a:schemeClr val="tx1"/>
                              </a:solidFill>
                            </a:defRPr>
                          </a:pPr>
                          <a:r>
                            <a:rPr sz="1400" dirty="0"/>
                            <a:t>0.0446</a:t>
                          </a:r>
                          <a:endParaRPr sz="1400" dirty="0">
                            <a:latin typeface="Cambria Math"/>
                          </a:endParaRPr>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descr="This table shows cumulative probabilities for z scores in a standard normal distribution. It contains 7 rows and 6 columns. The rows represent z scores ranging from negative 2.2 to negative 1.7 in increments of 0.1, listed in the leftmost column. The columns represent the hundredths place of the z scores, ranging from 0.04 to 0.00 in increments of negative 0.01, listed in the topmost row.&#10;Each cell contains the cumulative probability for the corresponding z score. &#10;For z equals negative 2.2, probabilities are 0.0125, 0.0129, 0.0132, 0.0136, 0.0139.&#10;For z equals negative 2.1, probabilities are 0.0162, 0.0166, 0.0170, 0.0174, 0.0179.&#10;For z equals negative 2.0, probabilities are 0.0207, 0.0212 is highlighted, 0.0217, 0.0222, 0.0228.&#10;For z equals negative 1.9, probabilities are 0.0262, 0.0268, 0.0274, 0.0281, 0.0287,&#10;For z equals negative 1.8, probabilities are 0.0329, 0.0336, 0.0344, 0.0351, 0.0359.&#10;For z equals negative 1.7, probabilities are 0.0409, 0.0418, 0.0427, 0.0436, 0.0446.&#10;The highlighted cell shows a probability of 0.0212 for z equals negative 2.03 which is fourth row z equals negative 2.0 plus third column 0.03.&#10;This table is typically used for statistical calculations involving the standard normal distribution."/>
              <p:cNvGraphicFramePr>
                <a:graphicFrameLocks noGrp="1"/>
              </p:cNvGraphicFramePr>
              <p:nvPr>
                <p:ph type="tbl" sz="quarter" idx="10"/>
                <p:extLst>
                  <p:ext uri="{D42A27DB-BD31-4B8C-83A1-F6EECF244321}">
                    <p14:modId xmlns:p14="http://schemas.microsoft.com/office/powerpoint/2010/main" val="1426249181"/>
                  </p:ext>
                </p:extLst>
              </p:nvPr>
            </p:nvGraphicFramePr>
            <p:xfrm>
              <a:off x="1219200" y="2131060"/>
              <a:ext cx="6705600" cy="2595880"/>
            </p:xfrm>
            <a:graphic>
              <a:graphicData uri="http://schemas.openxmlformats.org/drawingml/2006/table">
                <a:tbl>
                  <a:tblPr firstRow="1" bandRow="1">
                    <a:tableStyleId>{5940675A-B579-460E-94D1-54222C63F5DA}</a:tableStyleId>
                  </a:tblPr>
                  <a:tblGrid>
                    <a:gridCol w="807156">
                      <a:extLst>
                        <a:ext uri="{9D8B030D-6E8A-4147-A177-3AD203B41FA5}">
                          <a16:colId xmlns:a16="http://schemas.microsoft.com/office/drawing/2014/main" val="20000"/>
                        </a:ext>
                      </a:extLst>
                    </a:gridCol>
                    <a:gridCol w="1428044">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117600">
                      <a:extLst>
                        <a:ext uri="{9D8B030D-6E8A-4147-A177-3AD203B41FA5}">
                          <a16:colId xmlns:a16="http://schemas.microsoft.com/office/drawing/2014/main" val="20005"/>
                        </a:ext>
                      </a:extLst>
                    </a:gridCol>
                  </a:tblGrid>
                  <a:tr h="370840">
                    <a:tc>
                      <a:txBody>
                        <a:bodyPr/>
                        <a:lstStyle/>
                        <a:p>
                          <a:endParaRPr lang="en-US"/>
                        </a:p>
                      </a:txBody>
                      <a:tcPr>
                        <a:blipFill>
                          <a:blip r:embed="rId2"/>
                          <a:stretch>
                            <a:fillRect l="-1515" t="-1639" r="-735606" b="-603279"/>
                          </a:stretch>
                        </a:blipFill>
                      </a:tcPr>
                    </a:tc>
                    <a:tc>
                      <a:txBody>
                        <a:bodyPr/>
                        <a:lstStyle/>
                        <a:p>
                          <a:pPr algn="ctr">
                            <a:defRPr b="1">
                              <a:solidFill>
                                <a:schemeClr val="tx1"/>
                              </a:solidFill>
                            </a:defRPr>
                          </a:pPr>
                          <a:r>
                            <a:rPr sz="1400"/>
                            <a:t>0.04</a:t>
                          </a:r>
                          <a:endParaRPr sz="1400">
                            <a:latin typeface="Cambria Math"/>
                          </a:endParaRPr>
                        </a:p>
                      </a:txBody>
                      <a:tcPr/>
                    </a:tc>
                    <a:tc>
                      <a:txBody>
                        <a:bodyPr/>
                        <a:lstStyle/>
                        <a:p>
                          <a:pPr algn="ctr">
                            <a:defRPr b="1">
                              <a:solidFill>
                                <a:schemeClr val="tx1"/>
                              </a:solidFill>
                            </a:defRPr>
                          </a:pPr>
                          <a:r>
                            <a:rPr sz="1400"/>
                            <a:t>0.03</a:t>
                          </a:r>
                          <a:endParaRPr sz="1400">
                            <a:latin typeface="Cambria Math"/>
                          </a:endParaRPr>
                        </a:p>
                      </a:txBody>
                      <a:tcPr/>
                    </a:tc>
                    <a:tc>
                      <a:txBody>
                        <a:bodyPr/>
                        <a:lstStyle/>
                        <a:p>
                          <a:pPr algn="ctr">
                            <a:defRPr b="1">
                              <a:solidFill>
                                <a:schemeClr val="tx1"/>
                              </a:solidFill>
                            </a:defRPr>
                          </a:pPr>
                          <a:r>
                            <a:rPr sz="1400"/>
                            <a:t>0.02</a:t>
                          </a:r>
                          <a:endParaRPr sz="1400">
                            <a:latin typeface="Cambria Math"/>
                          </a:endParaRPr>
                        </a:p>
                      </a:txBody>
                      <a:tcPr/>
                    </a:tc>
                    <a:tc>
                      <a:txBody>
                        <a:bodyPr/>
                        <a:lstStyle/>
                        <a:p>
                          <a:pPr algn="ctr">
                            <a:defRPr b="1">
                              <a:solidFill>
                                <a:schemeClr val="tx1"/>
                              </a:solidFill>
                            </a:defRPr>
                          </a:pPr>
                          <a:r>
                            <a:rPr sz="1400"/>
                            <a:t>0.01</a:t>
                          </a:r>
                          <a:endParaRPr sz="1400">
                            <a:latin typeface="Cambria Math"/>
                          </a:endParaRPr>
                        </a:p>
                      </a:txBody>
                      <a:tcPr/>
                    </a:tc>
                    <a:tc>
                      <a:txBody>
                        <a:bodyPr/>
                        <a:lstStyle/>
                        <a:p>
                          <a:pPr algn="ctr">
                            <a:defRPr b="1">
                              <a:solidFill>
                                <a:schemeClr val="tx1"/>
                              </a:solidFill>
                            </a:defRPr>
                          </a:pPr>
                          <a:r>
                            <a:rPr sz="1400"/>
                            <a:t>0.00</a:t>
                          </a:r>
                          <a:endParaRPr sz="1400">
                            <a:latin typeface="Cambria Math"/>
                          </a:endParaRP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1515" t="-101639" r="-735606" b="-503279"/>
                          </a:stretch>
                        </a:blipFill>
                      </a:tcPr>
                    </a:tc>
                    <a:tc>
                      <a:txBody>
                        <a:bodyPr/>
                        <a:lstStyle/>
                        <a:p>
                          <a:pPr algn="ctr">
                            <a:defRPr>
                              <a:solidFill>
                                <a:schemeClr val="tx1"/>
                              </a:solidFill>
                            </a:defRPr>
                          </a:pPr>
                          <a:r>
                            <a:rPr sz="1400"/>
                            <a:t>0.0125</a:t>
                          </a:r>
                          <a:endParaRPr sz="1400">
                            <a:latin typeface="Cambria Math"/>
                          </a:endParaRPr>
                        </a:p>
                      </a:txBody>
                      <a:tcPr/>
                    </a:tc>
                    <a:tc>
                      <a:txBody>
                        <a:bodyPr/>
                        <a:lstStyle/>
                        <a:p>
                          <a:pPr algn="ctr">
                            <a:defRPr>
                              <a:solidFill>
                                <a:schemeClr val="tx1"/>
                              </a:solidFill>
                            </a:defRPr>
                          </a:pPr>
                          <a:r>
                            <a:rPr sz="1400" dirty="0"/>
                            <a:t>0.0129</a:t>
                          </a:r>
                          <a:endParaRPr sz="1400" dirty="0">
                            <a:latin typeface="Cambria Math"/>
                          </a:endParaRPr>
                        </a:p>
                      </a:txBody>
                      <a:tcPr/>
                    </a:tc>
                    <a:tc>
                      <a:txBody>
                        <a:bodyPr/>
                        <a:lstStyle/>
                        <a:p>
                          <a:pPr algn="ctr">
                            <a:defRPr>
                              <a:solidFill>
                                <a:schemeClr val="tx1"/>
                              </a:solidFill>
                            </a:defRPr>
                          </a:pPr>
                          <a:r>
                            <a:rPr sz="1400" dirty="0"/>
                            <a:t>0.0132</a:t>
                          </a:r>
                          <a:endParaRPr sz="1400" dirty="0">
                            <a:latin typeface="Cambria Math"/>
                          </a:endParaRPr>
                        </a:p>
                      </a:txBody>
                      <a:tcPr/>
                    </a:tc>
                    <a:tc>
                      <a:txBody>
                        <a:bodyPr/>
                        <a:lstStyle/>
                        <a:p>
                          <a:pPr algn="ctr">
                            <a:defRPr>
                              <a:solidFill>
                                <a:schemeClr val="tx1"/>
                              </a:solidFill>
                            </a:defRPr>
                          </a:pPr>
                          <a:r>
                            <a:rPr sz="1400"/>
                            <a:t>0.0136</a:t>
                          </a:r>
                          <a:endParaRPr sz="1400">
                            <a:latin typeface="Cambria Math"/>
                          </a:endParaRPr>
                        </a:p>
                      </a:txBody>
                      <a:tcPr/>
                    </a:tc>
                    <a:tc>
                      <a:txBody>
                        <a:bodyPr/>
                        <a:lstStyle/>
                        <a:p>
                          <a:pPr algn="ctr">
                            <a:defRPr>
                              <a:solidFill>
                                <a:schemeClr val="tx1"/>
                              </a:solidFill>
                            </a:defRPr>
                          </a:pPr>
                          <a:r>
                            <a:rPr sz="1400" dirty="0"/>
                            <a:t>0.0139</a:t>
                          </a:r>
                          <a:endParaRPr sz="1400" dirty="0">
                            <a:latin typeface="Cambria Math"/>
                          </a:endParaRPr>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l="-1515" t="-201639" r="-735606" b="-403279"/>
                          </a:stretch>
                        </a:blipFill>
                      </a:tcPr>
                    </a:tc>
                    <a:tc>
                      <a:txBody>
                        <a:bodyPr/>
                        <a:lstStyle/>
                        <a:p>
                          <a:pPr algn="ctr">
                            <a:defRPr>
                              <a:solidFill>
                                <a:schemeClr val="tx1"/>
                              </a:solidFill>
                            </a:defRPr>
                          </a:pPr>
                          <a:r>
                            <a:rPr sz="1400"/>
                            <a:t>0.0162</a:t>
                          </a:r>
                          <a:endParaRPr sz="1400">
                            <a:latin typeface="Cambria Math"/>
                          </a:endParaRPr>
                        </a:p>
                      </a:txBody>
                      <a:tcPr/>
                    </a:tc>
                    <a:tc>
                      <a:txBody>
                        <a:bodyPr/>
                        <a:lstStyle/>
                        <a:p>
                          <a:pPr algn="ctr">
                            <a:defRPr>
                              <a:solidFill>
                                <a:schemeClr val="tx1"/>
                              </a:solidFill>
                            </a:defRPr>
                          </a:pPr>
                          <a:r>
                            <a:rPr sz="1400" dirty="0"/>
                            <a:t>0.0166</a:t>
                          </a:r>
                          <a:endParaRPr sz="1400" dirty="0">
                            <a:latin typeface="Cambria Math"/>
                          </a:endParaRPr>
                        </a:p>
                      </a:txBody>
                      <a:tcPr/>
                    </a:tc>
                    <a:tc>
                      <a:txBody>
                        <a:bodyPr/>
                        <a:lstStyle/>
                        <a:p>
                          <a:pPr algn="ctr">
                            <a:defRPr>
                              <a:solidFill>
                                <a:schemeClr val="tx1"/>
                              </a:solidFill>
                            </a:defRPr>
                          </a:pPr>
                          <a:r>
                            <a:rPr sz="1400" dirty="0"/>
                            <a:t>0.0170</a:t>
                          </a:r>
                          <a:endParaRPr sz="1400" dirty="0">
                            <a:latin typeface="Cambria Math"/>
                          </a:endParaRPr>
                        </a:p>
                      </a:txBody>
                      <a:tcPr/>
                    </a:tc>
                    <a:tc>
                      <a:txBody>
                        <a:bodyPr/>
                        <a:lstStyle/>
                        <a:p>
                          <a:pPr algn="ctr">
                            <a:defRPr>
                              <a:solidFill>
                                <a:schemeClr val="tx1"/>
                              </a:solidFill>
                            </a:defRPr>
                          </a:pPr>
                          <a:r>
                            <a:rPr sz="1400" dirty="0"/>
                            <a:t>0.0174</a:t>
                          </a:r>
                          <a:endParaRPr sz="1400" dirty="0">
                            <a:latin typeface="Cambria Math"/>
                          </a:endParaRPr>
                        </a:p>
                      </a:txBody>
                      <a:tcPr/>
                    </a:tc>
                    <a:tc>
                      <a:txBody>
                        <a:bodyPr/>
                        <a:lstStyle/>
                        <a:p>
                          <a:pPr algn="ctr">
                            <a:defRPr>
                              <a:solidFill>
                                <a:schemeClr val="tx1"/>
                              </a:solidFill>
                            </a:defRPr>
                          </a:pPr>
                          <a:r>
                            <a:rPr sz="1400"/>
                            <a:t>0.0179</a:t>
                          </a:r>
                          <a:endParaRPr sz="1400">
                            <a:latin typeface="Cambria Math"/>
                          </a:endParaRPr>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l="-1515" t="-301639" r="-735606" b="-303279"/>
                          </a:stretch>
                        </a:blipFill>
                      </a:tcPr>
                    </a:tc>
                    <a:tc>
                      <a:txBody>
                        <a:bodyPr/>
                        <a:lstStyle/>
                        <a:p>
                          <a:pPr algn="ctr">
                            <a:defRPr>
                              <a:solidFill>
                                <a:schemeClr val="tx1"/>
                              </a:solidFill>
                            </a:defRPr>
                          </a:pPr>
                          <a:r>
                            <a:rPr sz="1400" dirty="0"/>
                            <a:t>0.0207</a:t>
                          </a:r>
                          <a:endParaRPr sz="1400" dirty="0">
                            <a:latin typeface="Cambria Math"/>
                          </a:endParaRPr>
                        </a:p>
                      </a:txBody>
                      <a:tcPr/>
                    </a:tc>
                    <a:tc>
                      <a:txBody>
                        <a:bodyPr/>
                        <a:lstStyle/>
                        <a:p>
                          <a:pPr algn="ctr">
                            <a:defRPr sz="1400">
                              <a:solidFill>
                                <a:schemeClr val="tx1"/>
                              </a:solidFill>
                            </a:defRPr>
                          </a:pPr>
                          <a:r>
                            <a:rPr sz="1400">
                              <a:highlight>
                                <a:srgbClr val="FFFF00"/>
                              </a:highlight>
                            </a:rPr>
                            <a:t>0.0212</a:t>
                          </a:r>
                          <a:endParaRPr sz="1400">
                            <a:highlight>
                              <a:srgbClr val="FFFF00"/>
                            </a:highlight>
                            <a:latin typeface="Cambria Math"/>
                          </a:endParaRPr>
                        </a:p>
                      </a:txBody>
                      <a:tcPr/>
                    </a:tc>
                    <a:tc>
                      <a:txBody>
                        <a:bodyPr/>
                        <a:lstStyle/>
                        <a:p>
                          <a:pPr algn="ctr">
                            <a:defRPr>
                              <a:solidFill>
                                <a:schemeClr val="tx1"/>
                              </a:solidFill>
                            </a:defRPr>
                          </a:pPr>
                          <a:r>
                            <a:rPr sz="1400" dirty="0"/>
                            <a:t>0.0217</a:t>
                          </a:r>
                          <a:endParaRPr sz="1400" dirty="0">
                            <a:latin typeface="Cambria Math"/>
                          </a:endParaRPr>
                        </a:p>
                      </a:txBody>
                      <a:tcPr/>
                    </a:tc>
                    <a:tc>
                      <a:txBody>
                        <a:bodyPr/>
                        <a:lstStyle/>
                        <a:p>
                          <a:pPr algn="ctr">
                            <a:defRPr>
                              <a:solidFill>
                                <a:schemeClr val="tx1"/>
                              </a:solidFill>
                            </a:defRPr>
                          </a:pPr>
                          <a:r>
                            <a:rPr sz="1400" dirty="0"/>
                            <a:t>0.0222</a:t>
                          </a:r>
                          <a:endParaRPr sz="1400" dirty="0">
                            <a:latin typeface="Cambria Math"/>
                          </a:endParaRPr>
                        </a:p>
                      </a:txBody>
                      <a:tcPr/>
                    </a:tc>
                    <a:tc>
                      <a:txBody>
                        <a:bodyPr/>
                        <a:lstStyle/>
                        <a:p>
                          <a:pPr algn="ctr">
                            <a:defRPr>
                              <a:solidFill>
                                <a:schemeClr val="tx1"/>
                              </a:solidFill>
                            </a:defRPr>
                          </a:pPr>
                          <a:r>
                            <a:rPr sz="1400" dirty="0"/>
                            <a:t>0.0228</a:t>
                          </a:r>
                          <a:endParaRPr sz="1400" dirty="0">
                            <a:latin typeface="Cambria Math"/>
                          </a:endParaRPr>
                        </a:p>
                      </a:txBody>
                      <a:tcPr/>
                    </a:tc>
                    <a:extLst>
                      <a:ext uri="{0D108BD9-81ED-4DB2-BD59-A6C34878D82A}">
                        <a16:rowId xmlns:a16="http://schemas.microsoft.com/office/drawing/2014/main" val="10003"/>
                      </a:ext>
                    </a:extLst>
                  </a:tr>
                  <a:tr h="370840">
                    <a:tc>
                      <a:txBody>
                        <a:bodyPr/>
                        <a:lstStyle/>
                        <a:p>
                          <a:endParaRPr lang="en-US"/>
                        </a:p>
                      </a:txBody>
                      <a:tcPr>
                        <a:blipFill>
                          <a:blip r:embed="rId2"/>
                          <a:stretch>
                            <a:fillRect l="-1515" t="-401639" r="-735606" b="-203279"/>
                          </a:stretch>
                        </a:blipFill>
                      </a:tcPr>
                    </a:tc>
                    <a:tc>
                      <a:txBody>
                        <a:bodyPr/>
                        <a:lstStyle/>
                        <a:p>
                          <a:pPr algn="ctr">
                            <a:defRPr>
                              <a:solidFill>
                                <a:schemeClr val="tx1"/>
                              </a:solidFill>
                            </a:defRPr>
                          </a:pPr>
                          <a:r>
                            <a:rPr sz="1400"/>
                            <a:t>0.0262</a:t>
                          </a:r>
                          <a:endParaRPr sz="1400">
                            <a:latin typeface="Cambria Math"/>
                          </a:endParaRPr>
                        </a:p>
                      </a:txBody>
                      <a:tcPr/>
                    </a:tc>
                    <a:tc>
                      <a:txBody>
                        <a:bodyPr/>
                        <a:lstStyle/>
                        <a:p>
                          <a:pPr algn="ctr">
                            <a:defRPr>
                              <a:solidFill>
                                <a:schemeClr val="tx1"/>
                              </a:solidFill>
                            </a:defRPr>
                          </a:pPr>
                          <a:r>
                            <a:rPr sz="1400" dirty="0"/>
                            <a:t>0.0268</a:t>
                          </a:r>
                          <a:endParaRPr sz="1400" dirty="0">
                            <a:latin typeface="Cambria Math"/>
                          </a:endParaRPr>
                        </a:p>
                      </a:txBody>
                      <a:tcPr/>
                    </a:tc>
                    <a:tc>
                      <a:txBody>
                        <a:bodyPr/>
                        <a:lstStyle/>
                        <a:p>
                          <a:pPr algn="ctr">
                            <a:defRPr>
                              <a:solidFill>
                                <a:schemeClr val="tx1"/>
                              </a:solidFill>
                            </a:defRPr>
                          </a:pPr>
                          <a:r>
                            <a:rPr sz="1400" dirty="0"/>
                            <a:t>0.0274</a:t>
                          </a:r>
                          <a:endParaRPr sz="1400" dirty="0">
                            <a:latin typeface="Cambria Math"/>
                          </a:endParaRPr>
                        </a:p>
                      </a:txBody>
                      <a:tcPr/>
                    </a:tc>
                    <a:tc>
                      <a:txBody>
                        <a:bodyPr/>
                        <a:lstStyle/>
                        <a:p>
                          <a:pPr algn="ctr">
                            <a:defRPr>
                              <a:solidFill>
                                <a:schemeClr val="tx1"/>
                              </a:solidFill>
                            </a:defRPr>
                          </a:pPr>
                          <a:r>
                            <a:rPr sz="1400"/>
                            <a:t>0.0281</a:t>
                          </a:r>
                          <a:endParaRPr sz="1400">
                            <a:latin typeface="Cambria Math"/>
                          </a:endParaRPr>
                        </a:p>
                      </a:txBody>
                      <a:tcPr/>
                    </a:tc>
                    <a:tc>
                      <a:txBody>
                        <a:bodyPr/>
                        <a:lstStyle/>
                        <a:p>
                          <a:pPr algn="ctr">
                            <a:defRPr>
                              <a:solidFill>
                                <a:schemeClr val="tx1"/>
                              </a:solidFill>
                            </a:defRPr>
                          </a:pPr>
                          <a:r>
                            <a:rPr sz="1400"/>
                            <a:t>0.0287</a:t>
                          </a:r>
                          <a:endParaRPr sz="1400">
                            <a:latin typeface="Cambria Math"/>
                          </a:endParaRPr>
                        </a:p>
                      </a:txBody>
                      <a:tcPr/>
                    </a:tc>
                    <a:extLst>
                      <a:ext uri="{0D108BD9-81ED-4DB2-BD59-A6C34878D82A}">
                        <a16:rowId xmlns:a16="http://schemas.microsoft.com/office/drawing/2014/main" val="10004"/>
                      </a:ext>
                    </a:extLst>
                  </a:tr>
                  <a:tr h="370840">
                    <a:tc>
                      <a:txBody>
                        <a:bodyPr/>
                        <a:lstStyle/>
                        <a:p>
                          <a:endParaRPr lang="en-US"/>
                        </a:p>
                      </a:txBody>
                      <a:tcPr>
                        <a:blipFill>
                          <a:blip r:embed="rId2"/>
                          <a:stretch>
                            <a:fillRect l="-1515" t="-501639" r="-735606" b="-103279"/>
                          </a:stretch>
                        </a:blipFill>
                      </a:tcPr>
                    </a:tc>
                    <a:tc>
                      <a:txBody>
                        <a:bodyPr/>
                        <a:lstStyle/>
                        <a:p>
                          <a:pPr algn="ctr">
                            <a:defRPr>
                              <a:solidFill>
                                <a:schemeClr val="tx1"/>
                              </a:solidFill>
                            </a:defRPr>
                          </a:pPr>
                          <a:r>
                            <a:rPr sz="1400"/>
                            <a:t>0.0329</a:t>
                          </a:r>
                          <a:endParaRPr sz="1400">
                            <a:latin typeface="Cambria Math"/>
                          </a:endParaRPr>
                        </a:p>
                      </a:txBody>
                      <a:tcPr/>
                    </a:tc>
                    <a:tc>
                      <a:txBody>
                        <a:bodyPr/>
                        <a:lstStyle/>
                        <a:p>
                          <a:pPr algn="ctr">
                            <a:defRPr>
                              <a:solidFill>
                                <a:schemeClr val="tx1"/>
                              </a:solidFill>
                            </a:defRPr>
                          </a:pPr>
                          <a:r>
                            <a:rPr sz="1400" dirty="0"/>
                            <a:t>0.0336</a:t>
                          </a:r>
                          <a:endParaRPr sz="1400" dirty="0">
                            <a:latin typeface="Cambria Math"/>
                          </a:endParaRPr>
                        </a:p>
                      </a:txBody>
                      <a:tcPr/>
                    </a:tc>
                    <a:tc>
                      <a:txBody>
                        <a:bodyPr/>
                        <a:lstStyle/>
                        <a:p>
                          <a:pPr algn="ctr">
                            <a:defRPr>
                              <a:solidFill>
                                <a:schemeClr val="tx1"/>
                              </a:solidFill>
                            </a:defRPr>
                          </a:pPr>
                          <a:r>
                            <a:rPr sz="1400" dirty="0"/>
                            <a:t>0.0344</a:t>
                          </a:r>
                          <a:endParaRPr sz="1400" dirty="0">
                            <a:latin typeface="Cambria Math"/>
                          </a:endParaRPr>
                        </a:p>
                      </a:txBody>
                      <a:tcPr/>
                    </a:tc>
                    <a:tc>
                      <a:txBody>
                        <a:bodyPr/>
                        <a:lstStyle/>
                        <a:p>
                          <a:pPr algn="ctr">
                            <a:defRPr>
                              <a:solidFill>
                                <a:schemeClr val="tx1"/>
                              </a:solidFill>
                            </a:defRPr>
                          </a:pPr>
                          <a:r>
                            <a:rPr sz="1400"/>
                            <a:t>0.0351</a:t>
                          </a:r>
                          <a:endParaRPr sz="1400">
                            <a:latin typeface="Cambria Math"/>
                          </a:endParaRPr>
                        </a:p>
                      </a:txBody>
                      <a:tcPr/>
                    </a:tc>
                    <a:tc>
                      <a:txBody>
                        <a:bodyPr/>
                        <a:lstStyle/>
                        <a:p>
                          <a:pPr algn="ctr">
                            <a:defRPr>
                              <a:solidFill>
                                <a:schemeClr val="tx1"/>
                              </a:solidFill>
                            </a:defRPr>
                          </a:pPr>
                          <a:r>
                            <a:rPr sz="1400"/>
                            <a:t>0.0359</a:t>
                          </a:r>
                          <a:endParaRPr sz="1400">
                            <a:latin typeface="Cambria Math"/>
                          </a:endParaRPr>
                        </a:p>
                      </a:txBody>
                      <a:tcPr/>
                    </a:tc>
                    <a:extLst>
                      <a:ext uri="{0D108BD9-81ED-4DB2-BD59-A6C34878D82A}">
                        <a16:rowId xmlns:a16="http://schemas.microsoft.com/office/drawing/2014/main" val="10005"/>
                      </a:ext>
                    </a:extLst>
                  </a:tr>
                  <a:tr h="370840">
                    <a:tc>
                      <a:txBody>
                        <a:bodyPr/>
                        <a:lstStyle/>
                        <a:p>
                          <a:endParaRPr lang="en-US"/>
                        </a:p>
                      </a:txBody>
                      <a:tcPr>
                        <a:blipFill>
                          <a:blip r:embed="rId2"/>
                          <a:stretch>
                            <a:fillRect l="-1515" t="-601639" r="-735606" b="-3279"/>
                          </a:stretch>
                        </a:blipFill>
                      </a:tcPr>
                    </a:tc>
                    <a:tc>
                      <a:txBody>
                        <a:bodyPr/>
                        <a:lstStyle/>
                        <a:p>
                          <a:pPr algn="ctr">
                            <a:defRPr>
                              <a:solidFill>
                                <a:schemeClr val="tx1"/>
                              </a:solidFill>
                            </a:defRPr>
                          </a:pPr>
                          <a:r>
                            <a:rPr sz="1400"/>
                            <a:t>0.0409</a:t>
                          </a:r>
                          <a:endParaRPr sz="1400">
                            <a:latin typeface="Cambria Math"/>
                          </a:endParaRPr>
                        </a:p>
                      </a:txBody>
                      <a:tcPr/>
                    </a:tc>
                    <a:tc>
                      <a:txBody>
                        <a:bodyPr/>
                        <a:lstStyle/>
                        <a:p>
                          <a:pPr algn="ctr">
                            <a:defRPr>
                              <a:solidFill>
                                <a:schemeClr val="tx1"/>
                              </a:solidFill>
                            </a:defRPr>
                          </a:pPr>
                          <a:r>
                            <a:rPr sz="1400" dirty="0"/>
                            <a:t>0.0418</a:t>
                          </a:r>
                          <a:endParaRPr sz="1400" dirty="0">
                            <a:latin typeface="Cambria Math"/>
                          </a:endParaRPr>
                        </a:p>
                      </a:txBody>
                      <a:tcPr/>
                    </a:tc>
                    <a:tc>
                      <a:txBody>
                        <a:bodyPr/>
                        <a:lstStyle/>
                        <a:p>
                          <a:pPr algn="ctr">
                            <a:defRPr>
                              <a:solidFill>
                                <a:schemeClr val="tx1"/>
                              </a:solidFill>
                            </a:defRPr>
                          </a:pPr>
                          <a:r>
                            <a:rPr sz="1400" dirty="0"/>
                            <a:t>0.0427</a:t>
                          </a:r>
                          <a:endParaRPr sz="1400" dirty="0">
                            <a:latin typeface="Cambria Math"/>
                          </a:endParaRPr>
                        </a:p>
                      </a:txBody>
                      <a:tcPr/>
                    </a:tc>
                    <a:tc>
                      <a:txBody>
                        <a:bodyPr/>
                        <a:lstStyle/>
                        <a:p>
                          <a:pPr algn="ctr">
                            <a:defRPr>
                              <a:solidFill>
                                <a:schemeClr val="tx1"/>
                              </a:solidFill>
                            </a:defRPr>
                          </a:pPr>
                          <a:r>
                            <a:rPr sz="1400"/>
                            <a:t>0.0436</a:t>
                          </a:r>
                          <a:endParaRPr sz="1400">
                            <a:latin typeface="Cambria Math"/>
                          </a:endParaRPr>
                        </a:p>
                      </a:txBody>
                      <a:tcPr/>
                    </a:tc>
                    <a:tc>
                      <a:txBody>
                        <a:bodyPr/>
                        <a:lstStyle/>
                        <a:p>
                          <a:pPr algn="ctr">
                            <a:defRPr>
                              <a:solidFill>
                                <a:schemeClr val="tx1"/>
                              </a:solidFill>
                            </a:defRPr>
                          </a:pPr>
                          <a:r>
                            <a:rPr sz="1400" dirty="0"/>
                            <a:t>0.0446</a:t>
                          </a:r>
                          <a:endParaRPr sz="1400" dirty="0">
                            <a:latin typeface="Cambria Math"/>
                          </a:endParaRPr>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6.2.3: Finding Area to the Left of a Negative </a:t>
            </a:r>
            <a:r>
              <a:rPr i="1" dirty="0"/>
              <a:t>z</a:t>
            </a:r>
            <a:r>
              <a:rPr dirty="0"/>
              <a:t>-value Using a Table</a:t>
            </a:r>
            <a:r>
              <a:rPr lang="en-US" baseline="-25000" dirty="0"/>
              <a:t>4</a:t>
            </a:r>
            <a:endParaRPr dirty="0"/>
          </a:p>
        </p:txBody>
      </p:sp>
      <p:pic>
        <p:nvPicPr>
          <p:cNvPr id="5" name="Content Placeholder 4" descr="An illustration shows a normal distribution graph with the mean marked as 0. It has a bell shaped curve centered about the horizontal axis labeled “z.” A point on the horizontal axis lying to the left of the mean is labeled with the z value as  negative 2.03. A vertical line touching the curve is drawn from negative 2.03. The area under the curve to the left of z value is shaded and labeled  0.0212.">
            <a:extLst>
              <a:ext uri="{FF2B5EF4-FFF2-40B4-BE49-F238E27FC236}">
                <a16:creationId xmlns:a16="http://schemas.microsoft.com/office/drawing/2014/main" id="{8ED56222-48F3-4EAD-9875-3F94FFED2E3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4095" y="1295400"/>
            <a:ext cx="5795809" cy="3455194"/>
          </a:xfr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8F82238-22AF-0786-E5D6-09F9263BCB2D}"/>
                  </a:ext>
                </a:extLst>
              </p:cNvPr>
              <p:cNvSpPr txBox="1"/>
              <p:nvPr/>
            </p:nvSpPr>
            <p:spPr>
              <a:xfrm>
                <a:off x="457200" y="4419600"/>
                <a:ext cx="807720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Thus, the area under the standard normal curve to the left of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 </a:t>
                </a:r>
                <a14:m>
                  <m:oMath xmlns:m="http://schemas.openxmlformats.org/officeDocument/2006/math">
                    <m:r>
                      <a:rPr kumimoji="0" lang="en-US" sz="2800" b="0" i="1" u="none" strike="noStrike" kern="1200" cap="none" spc="0" normalizeH="0" baseline="0" noProof="0">
                        <a:ln>
                          <a:noFill/>
                        </a:ln>
                        <a:solidFill>
                          <a:srgbClr val="366092"/>
                        </a:solidFill>
                        <a:effectLst/>
                        <a:uLnTx/>
                        <a:uFillTx/>
                        <a:latin typeface="Cambria Math" panose="02040503050406030204" pitchFamily="18" charset="0"/>
                        <a:ea typeface="Cambria Math" panose="02040503050406030204" pitchFamily="18" charset="0"/>
                        <a:cs typeface="+mn-cs"/>
                      </a:rPr>
                      <m:t>−</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2.03 is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0.0212</a:t>
                </a:r>
                <a:r>
                  <a:rPr kumimoji="0" lang="en-US" sz="2800" b="0" i="0" u="none" strike="noStrike" kern="1200" cap="none" spc="0" normalizeH="0" baseline="0" noProof="0" dirty="0">
                    <a:ln>
                      <a:noFill/>
                    </a:ln>
                    <a:solidFill>
                      <a:srgbClr val="366092"/>
                    </a:solidFill>
                    <a:effectLst/>
                    <a:uLnTx/>
                    <a:uFillTx/>
                    <a:latin typeface="Calibri"/>
                    <a:ea typeface="+mn-ea"/>
                    <a:cs typeface="+mn-cs"/>
                  </a:rPr>
                  <a:t>, which is indeed less than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0.5000</a:t>
                </a:r>
                <a:r>
                  <a:rPr kumimoji="0" lang="en-US"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xmlns="">
          <p:sp>
            <p:nvSpPr>
              <p:cNvPr id="6" name="TextBox 5">
                <a:extLst>
                  <a:ext uri="{FF2B5EF4-FFF2-40B4-BE49-F238E27FC236}">
                    <a16:creationId xmlns:a16="http://schemas.microsoft.com/office/drawing/2014/main" id="{18F82238-22AF-0786-E5D6-09F9263BCB2D}"/>
                  </a:ext>
                </a:extLst>
              </p:cNvPr>
              <p:cNvSpPr txBox="1">
                <a:spLocks noRot="1" noChangeAspect="1" noMove="1" noResize="1" noEditPoints="1" noAdjustHandles="1" noChangeArrowheads="1" noChangeShapeType="1" noTextEdit="1"/>
              </p:cNvSpPr>
              <p:nvPr/>
            </p:nvSpPr>
            <p:spPr>
              <a:xfrm>
                <a:off x="457200" y="4419600"/>
                <a:ext cx="8077200" cy="1384995"/>
              </a:xfrm>
              <a:prstGeom prst="rect">
                <a:avLst/>
              </a:prstGeom>
              <a:blipFill>
                <a:blip r:embed="rId4"/>
                <a:stretch>
                  <a:fillRect l="-1509" t="-3965" r="-2038" b="-11894"/>
                </a:stretch>
              </a:blipFill>
            </p:spPr>
            <p:txBody>
              <a:bodyPr/>
              <a:lstStyle/>
              <a:p>
                <a:r>
                  <a:rPr lang="en-IN">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Memory Booster</a:t>
            </a:r>
            <a:r>
              <a:rPr lang="en-US" baseline="-25000" dirty="0"/>
              <a:t>1</a:t>
            </a:r>
            <a:endParaRPr dirty="0"/>
          </a:p>
        </p:txBody>
      </p:sp>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dirty="0"/>
              <a:t>A standard score, or </a:t>
            </a:r>
            <a:r>
              <a:rPr lang="en-US" sz="2800" i="1" dirty="0"/>
              <a:t>z</a:t>
            </a:r>
            <a:r>
              <a:rPr sz="2800" dirty="0"/>
              <a:t>-score, is a number which indicates how many standard deviations a data point is from the mean.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Memory Booster</a:t>
            </a:r>
            <a:r>
              <a:rPr lang="en-US" dirty="0"/>
              <a:t>:</a:t>
            </a:r>
            <a:r>
              <a:rPr lang="en-US" baseline="-25000" dirty="0"/>
              <a:t>2</a:t>
            </a:r>
            <a:endParaRPr dirty="0"/>
          </a:p>
        </p:txBody>
      </p:sp>
      <p:sp>
        <p:nvSpPr>
          <p:cNvPr id="3" name="Text Placeholder 2"/>
          <p:cNvSpPr>
            <a:spLocks noGrp="1"/>
          </p:cNvSpPr>
          <p:nvPr>
            <p:ph type="body" sz="quarter" idx="10"/>
          </p:nvPr>
        </p:nvSpPr>
        <p:spPr>
          <a:xfrm>
            <a:off x="457200" y="1082078"/>
            <a:ext cx="8229600" cy="594322"/>
          </a:xfrm>
        </p:spPr>
        <p:txBody>
          <a:bodyPr>
            <a:normAutofit/>
          </a:bodyPr>
          <a:lstStyle/>
          <a:p>
            <a:pPr>
              <a:defRPr sz="2800"/>
            </a:pPr>
            <a:r>
              <a:rPr sz="2800" dirty="0"/>
              <a:t>The total area under a normal curve </a:t>
            </a:r>
            <a:r>
              <a:rPr lang="en-US" sz="2800" dirty="0"/>
              <a:t>= 1.</a:t>
            </a:r>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Example 6.2.4: Finding Area to the Right of a Positive </a:t>
            </a:r>
            <a:r>
              <a:rPr i="1" dirty="0"/>
              <a:t>z</a:t>
            </a:r>
            <a:r>
              <a:rPr dirty="0"/>
              <a:t>-value Using a Cumulative Normal Table</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area under the standard normal curve to the right of </a:t>
            </a:r>
            <a:r>
              <a:rPr lang="en-US" sz="2800" i="1" dirty="0"/>
              <a:t>z</a:t>
            </a:r>
            <a:r>
              <a:rPr lang="en-US" sz="2800" dirty="0"/>
              <a:t> = 1.37</a:t>
            </a:r>
            <a:r>
              <a:rPr sz="2800" dirty="0"/>
              <a:t> using both methods described.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6.2.4: Finding Area to the Right of a Positive </a:t>
            </a:r>
            <a:r>
              <a:rPr i="1" dirty="0"/>
              <a:t>z</a:t>
            </a:r>
            <a:r>
              <a:rPr dirty="0"/>
              <a:t>-value Using a Cumulative Normal Table</a:t>
            </a:r>
            <a:r>
              <a:rPr lang="en-US" baseline="-25000" dirty="0"/>
              <a:t>2</a:t>
            </a:r>
            <a:endParaRPr dirty="0"/>
          </a:p>
        </p:txBody>
      </p:sp>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Take a moment to consider how large the value should be regardless of the method we use. Since we are looking for the area to the right of a positive </a:t>
            </a:r>
            <a:r>
              <a:rPr lang="en-US" sz="2800" i="1" dirty="0"/>
              <a:t>z</a:t>
            </a:r>
            <a:r>
              <a:rPr sz="2800" dirty="0"/>
              <a:t>-value, our answer should be a value less than 0.5000.</a:t>
            </a:r>
          </a:p>
          <a:p>
            <a:pPr marL="514350" indent="-514350">
              <a:buFont typeface="+mj-lt"/>
              <a:buChar char="•"/>
              <a:defRPr sz="2800"/>
            </a:pPr>
            <a:r>
              <a:rPr dirty="0"/>
              <a:t>​</a:t>
            </a:r>
            <a:r>
              <a:rPr sz="2800" dirty="0"/>
              <a:t>Method 1: From Example 6.2.2, we know that the area under the standard normal curve to the left of </a:t>
            </a:r>
            <a:r>
              <a:rPr lang="en-US" sz="2800" i="1" dirty="0"/>
              <a:t>z</a:t>
            </a:r>
            <a:r>
              <a:rPr lang="en-US" sz="2800" dirty="0"/>
              <a:t> </a:t>
            </a:r>
            <a:r>
              <a:rPr lang="en-US" dirty="0"/>
              <a:t>=</a:t>
            </a:r>
            <a:r>
              <a:rPr lang="en-US" sz="2800" dirty="0"/>
              <a:t> 1.37</a:t>
            </a:r>
            <a:r>
              <a:rPr sz="2800" dirty="0"/>
              <a:t> is 0.9147. So, the area under the standard normal curve to the right of </a:t>
            </a:r>
            <a:r>
              <a:rPr lang="en-US" sz="2800" i="1" dirty="0"/>
              <a:t>z</a:t>
            </a:r>
            <a:r>
              <a:rPr lang="en-US" sz="2800" dirty="0"/>
              <a:t> </a:t>
            </a:r>
            <a:r>
              <a:rPr lang="en-US" dirty="0"/>
              <a:t>=</a:t>
            </a:r>
            <a:r>
              <a:rPr lang="en-US" sz="2800" dirty="0"/>
              <a:t> 1.37</a:t>
            </a:r>
            <a:r>
              <a:rPr sz="2800" dirty="0"/>
              <a:t> is </a:t>
            </a:r>
            <a:br>
              <a:rPr lang="en-US" dirty="0"/>
            </a:br>
            <a:r>
              <a:rPr lang="en-US" dirty="0"/>
              <a:t>1 </a:t>
            </a:r>
            <a:r>
              <a:rPr lang="en-US" dirty="0">
                <a:ea typeface="Calibri" panose="020F0502020204030204" pitchFamily="34" charset="0"/>
                <a:cs typeface="Calibri" panose="020F0502020204030204" pitchFamily="34" charset="0"/>
              </a:rPr>
              <a:t>− </a:t>
            </a:r>
            <a:r>
              <a:rPr lang="en-US" dirty="0"/>
              <a:t>0.9147 = 0.0853.</a:t>
            </a:r>
            <a:endParaRPr sz="2800" dirty="0"/>
          </a:p>
          <a:p>
            <a:r>
              <a:rPr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6.2.4: Finding Area to the Right of a Positive </a:t>
            </a:r>
            <a:r>
              <a:rPr i="1" dirty="0"/>
              <a:t>z</a:t>
            </a:r>
            <a:r>
              <a:rPr dirty="0"/>
              <a:t>-value Using a Cumulative Normal Table</a:t>
            </a:r>
            <a:r>
              <a:rPr lang="en-US" baseline="-25000" dirty="0"/>
              <a:t>3</a:t>
            </a:r>
            <a:endParaRPr dirty="0"/>
          </a:p>
        </p:txBody>
      </p:sp>
      <p:pic>
        <p:nvPicPr>
          <p:cNvPr id="5" name="Content Placeholder 4" descr="An illustration shows a normal distribution graph with the mean marked as  0. It has a bell shaped curve centered about the horizontal axis labeled &quot;z.&quot; A point on the horizontal axis lying to the right of the mean is labeled with the z value as  1.37. A vertical line touching the curve is drawn from  1.37. The area under the curve to the right of the statistic value is shaded and labeled, &quot;  0.0853.&quot; The area under the curve to the left of the z value is labeled  0.9147.">
            <a:extLst>
              <a:ext uri="{FF2B5EF4-FFF2-40B4-BE49-F238E27FC236}">
                <a16:creationId xmlns:a16="http://schemas.microsoft.com/office/drawing/2014/main" id="{042E1995-7D1B-4766-9A03-BB8D5B6A73D5}"/>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4950" y="1659548"/>
            <a:ext cx="6134100" cy="3538904"/>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6.2.4: Finding Area to the Right of a Positive </a:t>
            </a:r>
            <a:r>
              <a:rPr i="1" dirty="0"/>
              <a:t>z</a:t>
            </a:r>
            <a:r>
              <a:rPr dirty="0"/>
              <a:t>-value Using a Cumulative Normal Table</a:t>
            </a:r>
            <a:r>
              <a:rPr lang="en-US" baseline="-25000" dirty="0"/>
              <a:t>4</a:t>
            </a:r>
            <a:endParaRPr dirty="0"/>
          </a:p>
        </p:txBody>
      </p:sp>
      <p:sp>
        <p:nvSpPr>
          <p:cNvPr id="3" name="Text Placeholder 2"/>
          <p:cNvSpPr>
            <a:spLocks noGrp="1"/>
          </p:cNvSpPr>
          <p:nvPr>
            <p:ph type="body" sz="quarter" idx="10"/>
          </p:nvPr>
        </p:nvSpPr>
        <p:spPr/>
        <p:txBody>
          <a:bodyPr>
            <a:normAutofit/>
          </a:bodyPr>
          <a:lstStyle/>
          <a:p>
            <a:pPr marL="514350" indent="-514350">
              <a:buFont typeface="+mj-lt"/>
              <a:buChar char="•"/>
              <a:defRPr sz="2800"/>
            </a:pPr>
            <a:r>
              <a:rPr dirty="0"/>
              <a:t>​</a:t>
            </a:r>
            <a:r>
              <a:rPr sz="2800" dirty="0"/>
              <a:t>Method 2: We obtain the same solution by looking up the negative of the </a:t>
            </a:r>
            <a:r>
              <a:rPr lang="en-US" sz="2800" i="1" dirty="0"/>
              <a:t>z</a:t>
            </a:r>
            <a:r>
              <a:rPr sz="2800" dirty="0"/>
              <a:t>-value, </a:t>
            </a:r>
            <a:r>
              <a:rPr lang="en-US" sz="2800" i="1" dirty="0"/>
              <a:t>z</a:t>
            </a:r>
            <a:r>
              <a:rPr lang="en-US" sz="2800" dirty="0"/>
              <a:t> = </a:t>
            </a:r>
            <a:r>
              <a:rPr lang="en-US" dirty="0">
                <a:ea typeface="Calibri" panose="020F0502020204030204" pitchFamily="34" charset="0"/>
                <a:cs typeface="Calibri" panose="020F0502020204030204" pitchFamily="34" charset="0"/>
              </a:rPr>
              <a:t>−</a:t>
            </a:r>
            <a:r>
              <a:rPr lang="en-US" sz="2800" dirty="0"/>
              <a:t>1.37,</a:t>
            </a:r>
            <a:r>
              <a:rPr sz="2800" dirty="0"/>
              <a:t> in the standard normal distribution table for Area </a:t>
            </a:r>
            <a:r>
              <a:rPr lang="en-US" dirty="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a:t>
            </a:r>
            <a:r>
              <a:rPr sz="2800" dirty="0"/>
              <a:t> to </a:t>
            </a:r>
            <a:r>
              <a:rPr lang="en-US" sz="2800" i="1" dirty="0"/>
              <a:t>z</a:t>
            </a:r>
            <a:r>
              <a:rPr sz="2800" dirty="0"/>
              <a:t>. This also gives us an area of </a:t>
            </a:r>
            <a:r>
              <a:rPr sz="2800" dirty="0">
                <a:latin typeface="Cambria Math"/>
              </a:rPr>
              <a:t>0.0853</a:t>
            </a:r>
            <a:r>
              <a:rPr sz="2800" dirty="0"/>
              <a:t>.</a:t>
            </a:r>
          </a:p>
        </p:txBody>
      </p:sp>
      <mc:AlternateContent xmlns:mc="http://schemas.openxmlformats.org/markup-compatibility/2006" xmlns:a14="http://schemas.microsoft.com/office/drawing/2010/main">
        <mc:Choice Requires="a14">
          <p:graphicFrame>
            <p:nvGraphicFramePr>
              <p:cNvPr id="4" name="Table Placeholder 2" descr="This table shows cumulative probabilities for z scores in a standard normal distribution. It contains 7 rows and 6 columns. The rows represent z scores ranging from negative 1.6 to negative 1.1 in increments of 0.1, listed in the leftmost column. The columns represent the hundredths place of the z scores, ranging from 0.09 to 0.05 in increments of negative 0.01, listed in the topmost row.&#10;Each cell contains the cumulative probability for the corresponding z score. &#10;For z equals negative 1.6, probabilities are 0.0455, 0.0465, 0.0475, 0.0485, 0.0495.&#10;For z equals negative 1.5, probabilities are 0.0559, 0.0571, 0.0582, 0.0594, 0.0606.&#10;For z equals negative 1.4, probabilities are 0.0681, 0.0694, 0.0708, 0.0721, 0.0735.&#10;For z equals negative 1.3, probabilities are 0.0823, 0.0838, 0.0853 is highlighted, 0.0869, 0.0885,&#10;For z equals negative 1.2, probabilities are 0.0985, 0.1003, 0.1020, 0.1038, 0.1056.&#10;For z equals negative 1.1, probabilities are 0.1170, 0.1190, 0.1210, 0.1230, 0.1251.&#10;The highlighted cell shows a probability of 0.0853 for z equals negative 1.37 which is fifth row z equals negative 1.3 plus fourth column 0.07.&#10;This table is typically used for statistical calculations involving the standard normal distribution.">
                <a:extLst>
                  <a:ext uri="{FF2B5EF4-FFF2-40B4-BE49-F238E27FC236}">
                    <a16:creationId xmlns:a16="http://schemas.microsoft.com/office/drawing/2014/main" id="{F3FA4B12-F9FD-40F1-AC33-CD10AE83CF60}"/>
                  </a:ext>
                </a:extLst>
              </p:cNvPr>
              <p:cNvGraphicFramePr>
                <a:graphicFrameLocks/>
              </p:cNvGraphicFramePr>
              <p:nvPr>
                <p:extLst>
                  <p:ext uri="{D42A27DB-BD31-4B8C-83A1-F6EECF244321}">
                    <p14:modId xmlns:p14="http://schemas.microsoft.com/office/powerpoint/2010/main" val="2980071999"/>
                  </p:ext>
                </p:extLst>
              </p:nvPr>
            </p:nvGraphicFramePr>
            <p:xfrm>
              <a:off x="1600200" y="3048000"/>
              <a:ext cx="5638800" cy="2323475"/>
            </p:xfrm>
            <a:graphic>
              <a:graphicData uri="http://schemas.openxmlformats.org/drawingml/2006/table">
                <a:tbl>
                  <a:tblPr firstRow="1" bandRow="1">
                    <a:tableStyleId>{5940675A-B579-460E-94D1-54222C63F5DA}</a:tableStyleId>
                  </a:tblPr>
                  <a:tblGrid>
                    <a:gridCol w="626533">
                      <a:extLst>
                        <a:ext uri="{9D8B030D-6E8A-4147-A177-3AD203B41FA5}">
                          <a16:colId xmlns:a16="http://schemas.microsoft.com/office/drawing/2014/main" val="20000"/>
                        </a:ext>
                      </a:extLst>
                    </a:gridCol>
                    <a:gridCol w="1253067">
                      <a:extLst>
                        <a:ext uri="{9D8B030D-6E8A-4147-A177-3AD203B41FA5}">
                          <a16:colId xmlns:a16="http://schemas.microsoft.com/office/drawing/2014/main" val="20001"/>
                        </a:ext>
                      </a:extLst>
                    </a:gridCol>
                    <a:gridCol w="939800">
                      <a:extLst>
                        <a:ext uri="{9D8B030D-6E8A-4147-A177-3AD203B41FA5}">
                          <a16:colId xmlns:a16="http://schemas.microsoft.com/office/drawing/2014/main" val="20002"/>
                        </a:ext>
                      </a:extLst>
                    </a:gridCol>
                    <a:gridCol w="939800">
                      <a:extLst>
                        <a:ext uri="{9D8B030D-6E8A-4147-A177-3AD203B41FA5}">
                          <a16:colId xmlns:a16="http://schemas.microsoft.com/office/drawing/2014/main" val="20003"/>
                        </a:ext>
                      </a:extLst>
                    </a:gridCol>
                    <a:gridCol w="939800">
                      <a:extLst>
                        <a:ext uri="{9D8B030D-6E8A-4147-A177-3AD203B41FA5}">
                          <a16:colId xmlns:a16="http://schemas.microsoft.com/office/drawing/2014/main" val="20004"/>
                        </a:ext>
                      </a:extLst>
                    </a:gridCol>
                    <a:gridCol w="939800">
                      <a:extLst>
                        <a:ext uri="{9D8B030D-6E8A-4147-A177-3AD203B41FA5}">
                          <a16:colId xmlns:a16="http://schemas.microsoft.com/office/drawing/2014/main" val="20005"/>
                        </a:ext>
                      </a:extLst>
                    </a:gridCol>
                  </a:tblGrid>
                  <a:tr h="331925">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𝑧</m:t>
                                </m:r>
                              </m:oMath>
                            </m:oMathPara>
                          </a14:m>
                          <a:endParaRPr/>
                        </a:p>
                      </a:txBody>
                      <a:tcPr/>
                    </a:tc>
                    <a:tc>
                      <a:txBody>
                        <a:bodyPr/>
                        <a:lstStyle/>
                        <a:p>
                          <a:pPr algn="ctr">
                            <a:defRPr b="1">
                              <a:solidFill>
                                <a:schemeClr val="tx1"/>
                              </a:solidFill>
                            </a:defRPr>
                          </a:pPr>
                          <a:r>
                            <a:rPr sz="1400" dirty="0"/>
                            <a:t>0.09</a:t>
                          </a:r>
                          <a:endParaRPr sz="1400" dirty="0">
                            <a:latin typeface="Cambria Math"/>
                          </a:endParaRPr>
                        </a:p>
                      </a:txBody>
                      <a:tcPr/>
                    </a:tc>
                    <a:tc>
                      <a:txBody>
                        <a:bodyPr/>
                        <a:lstStyle/>
                        <a:p>
                          <a:pPr algn="ctr">
                            <a:defRPr b="1">
                              <a:solidFill>
                                <a:schemeClr val="tx1"/>
                              </a:solidFill>
                            </a:defRPr>
                          </a:pPr>
                          <a:r>
                            <a:rPr sz="1400"/>
                            <a:t>0.08</a:t>
                          </a:r>
                          <a:endParaRPr sz="1400">
                            <a:latin typeface="Cambria Math"/>
                          </a:endParaRPr>
                        </a:p>
                      </a:txBody>
                      <a:tcPr/>
                    </a:tc>
                    <a:tc>
                      <a:txBody>
                        <a:bodyPr/>
                        <a:lstStyle/>
                        <a:p>
                          <a:pPr algn="ctr">
                            <a:defRPr b="1">
                              <a:solidFill>
                                <a:schemeClr val="tx1"/>
                              </a:solidFill>
                            </a:defRPr>
                          </a:pPr>
                          <a:r>
                            <a:rPr sz="1400"/>
                            <a:t>0.07</a:t>
                          </a:r>
                          <a:endParaRPr sz="1400">
                            <a:latin typeface="Cambria Math"/>
                          </a:endParaRPr>
                        </a:p>
                      </a:txBody>
                      <a:tcPr/>
                    </a:tc>
                    <a:tc>
                      <a:txBody>
                        <a:bodyPr/>
                        <a:lstStyle/>
                        <a:p>
                          <a:pPr algn="ctr">
                            <a:defRPr b="1">
                              <a:solidFill>
                                <a:schemeClr val="tx1"/>
                              </a:solidFill>
                            </a:defRPr>
                          </a:pPr>
                          <a:r>
                            <a:rPr sz="1400"/>
                            <a:t>0.06</a:t>
                          </a:r>
                          <a:endParaRPr sz="1400">
                            <a:latin typeface="Cambria Math"/>
                          </a:endParaRPr>
                        </a:p>
                      </a:txBody>
                      <a:tcPr/>
                    </a:tc>
                    <a:tc>
                      <a:txBody>
                        <a:bodyPr/>
                        <a:lstStyle/>
                        <a:p>
                          <a:pPr algn="ctr">
                            <a:defRPr b="1">
                              <a:solidFill>
                                <a:schemeClr val="tx1"/>
                              </a:solidFill>
                            </a:defRPr>
                          </a:pPr>
                          <a:r>
                            <a:rPr sz="1400"/>
                            <a:t>0.05</a:t>
                          </a:r>
                          <a:endParaRPr sz="1400">
                            <a:latin typeface="Cambria Math"/>
                          </a:endParaRPr>
                        </a:p>
                      </a:txBody>
                      <a:tcPr/>
                    </a:tc>
                    <a:extLst>
                      <a:ext uri="{0D108BD9-81ED-4DB2-BD59-A6C34878D82A}">
                        <a16:rowId xmlns:a16="http://schemas.microsoft.com/office/drawing/2014/main" val="10000"/>
                      </a:ext>
                    </a:extLst>
                  </a:tr>
                  <a:tr h="331925">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−1.6</m:t>
                                </m:r>
                              </m:oMath>
                            </m:oMathPara>
                          </a14:m>
                          <a:endParaRPr/>
                        </a:p>
                      </a:txBody>
                      <a:tcPr/>
                    </a:tc>
                    <a:tc>
                      <a:txBody>
                        <a:bodyPr/>
                        <a:lstStyle/>
                        <a:p>
                          <a:pPr algn="ctr">
                            <a:defRPr>
                              <a:solidFill>
                                <a:schemeClr val="tx1"/>
                              </a:solidFill>
                            </a:defRPr>
                          </a:pPr>
                          <a:r>
                            <a:rPr sz="1400"/>
                            <a:t>0.0455</a:t>
                          </a:r>
                          <a:endParaRPr sz="1400">
                            <a:latin typeface="Cambria Math"/>
                          </a:endParaRPr>
                        </a:p>
                      </a:txBody>
                      <a:tcPr/>
                    </a:tc>
                    <a:tc>
                      <a:txBody>
                        <a:bodyPr/>
                        <a:lstStyle/>
                        <a:p>
                          <a:pPr algn="ctr">
                            <a:defRPr>
                              <a:solidFill>
                                <a:schemeClr val="tx1"/>
                              </a:solidFill>
                            </a:defRPr>
                          </a:pPr>
                          <a:r>
                            <a:rPr sz="1400"/>
                            <a:t>0.0465</a:t>
                          </a:r>
                          <a:endParaRPr sz="1400">
                            <a:latin typeface="Cambria Math"/>
                          </a:endParaRPr>
                        </a:p>
                      </a:txBody>
                      <a:tcPr/>
                    </a:tc>
                    <a:tc>
                      <a:txBody>
                        <a:bodyPr/>
                        <a:lstStyle/>
                        <a:p>
                          <a:pPr algn="ctr">
                            <a:defRPr>
                              <a:solidFill>
                                <a:schemeClr val="tx1"/>
                              </a:solidFill>
                            </a:defRPr>
                          </a:pPr>
                          <a:r>
                            <a:rPr sz="1400" dirty="0"/>
                            <a:t>0.0475</a:t>
                          </a:r>
                          <a:endParaRPr sz="1400" dirty="0">
                            <a:latin typeface="Cambria Math"/>
                          </a:endParaRPr>
                        </a:p>
                      </a:txBody>
                      <a:tcPr/>
                    </a:tc>
                    <a:tc>
                      <a:txBody>
                        <a:bodyPr/>
                        <a:lstStyle/>
                        <a:p>
                          <a:pPr algn="ctr">
                            <a:defRPr>
                              <a:solidFill>
                                <a:schemeClr val="tx1"/>
                              </a:solidFill>
                            </a:defRPr>
                          </a:pPr>
                          <a:r>
                            <a:rPr sz="1400"/>
                            <a:t>0.0485</a:t>
                          </a:r>
                          <a:endParaRPr sz="1400">
                            <a:latin typeface="Cambria Math"/>
                          </a:endParaRPr>
                        </a:p>
                      </a:txBody>
                      <a:tcPr/>
                    </a:tc>
                    <a:tc>
                      <a:txBody>
                        <a:bodyPr/>
                        <a:lstStyle/>
                        <a:p>
                          <a:pPr algn="ctr">
                            <a:defRPr>
                              <a:solidFill>
                                <a:schemeClr val="tx1"/>
                              </a:solidFill>
                            </a:defRPr>
                          </a:pPr>
                          <a:r>
                            <a:rPr sz="1400"/>
                            <a:t>0.0495</a:t>
                          </a:r>
                          <a:endParaRPr sz="1400">
                            <a:latin typeface="Cambria Math"/>
                          </a:endParaRPr>
                        </a:p>
                      </a:txBody>
                      <a:tcPr/>
                    </a:tc>
                    <a:extLst>
                      <a:ext uri="{0D108BD9-81ED-4DB2-BD59-A6C34878D82A}">
                        <a16:rowId xmlns:a16="http://schemas.microsoft.com/office/drawing/2014/main" val="10001"/>
                      </a:ext>
                    </a:extLst>
                  </a:tr>
                  <a:tr h="331925">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−1.5</m:t>
                                </m:r>
                              </m:oMath>
                            </m:oMathPara>
                          </a14:m>
                          <a:endParaRPr/>
                        </a:p>
                      </a:txBody>
                      <a:tcPr/>
                    </a:tc>
                    <a:tc>
                      <a:txBody>
                        <a:bodyPr/>
                        <a:lstStyle/>
                        <a:p>
                          <a:pPr algn="ctr">
                            <a:defRPr>
                              <a:solidFill>
                                <a:schemeClr val="tx1"/>
                              </a:solidFill>
                            </a:defRPr>
                          </a:pPr>
                          <a:r>
                            <a:rPr sz="1400"/>
                            <a:t>0.0559</a:t>
                          </a:r>
                          <a:endParaRPr sz="1400">
                            <a:latin typeface="Cambria Math"/>
                          </a:endParaRPr>
                        </a:p>
                      </a:txBody>
                      <a:tcPr/>
                    </a:tc>
                    <a:tc>
                      <a:txBody>
                        <a:bodyPr/>
                        <a:lstStyle/>
                        <a:p>
                          <a:pPr algn="ctr">
                            <a:defRPr>
                              <a:solidFill>
                                <a:schemeClr val="tx1"/>
                              </a:solidFill>
                            </a:defRPr>
                          </a:pPr>
                          <a:r>
                            <a:rPr sz="1400"/>
                            <a:t>0.0571</a:t>
                          </a:r>
                          <a:endParaRPr sz="1400">
                            <a:latin typeface="Cambria Math"/>
                          </a:endParaRPr>
                        </a:p>
                      </a:txBody>
                      <a:tcPr/>
                    </a:tc>
                    <a:tc>
                      <a:txBody>
                        <a:bodyPr/>
                        <a:lstStyle/>
                        <a:p>
                          <a:pPr algn="ctr">
                            <a:defRPr>
                              <a:solidFill>
                                <a:schemeClr val="tx1"/>
                              </a:solidFill>
                            </a:defRPr>
                          </a:pPr>
                          <a:r>
                            <a:rPr sz="1400" dirty="0"/>
                            <a:t>0.0582</a:t>
                          </a:r>
                          <a:endParaRPr sz="1400" dirty="0">
                            <a:latin typeface="Cambria Math"/>
                          </a:endParaRPr>
                        </a:p>
                      </a:txBody>
                      <a:tcPr/>
                    </a:tc>
                    <a:tc>
                      <a:txBody>
                        <a:bodyPr/>
                        <a:lstStyle/>
                        <a:p>
                          <a:pPr algn="ctr">
                            <a:defRPr>
                              <a:solidFill>
                                <a:schemeClr val="tx1"/>
                              </a:solidFill>
                            </a:defRPr>
                          </a:pPr>
                          <a:r>
                            <a:rPr sz="1400" dirty="0"/>
                            <a:t>0.0594</a:t>
                          </a:r>
                          <a:endParaRPr sz="1400" dirty="0">
                            <a:latin typeface="Cambria Math"/>
                          </a:endParaRPr>
                        </a:p>
                      </a:txBody>
                      <a:tcPr/>
                    </a:tc>
                    <a:tc>
                      <a:txBody>
                        <a:bodyPr/>
                        <a:lstStyle/>
                        <a:p>
                          <a:pPr algn="ctr">
                            <a:defRPr>
                              <a:solidFill>
                                <a:schemeClr val="tx1"/>
                              </a:solidFill>
                            </a:defRPr>
                          </a:pPr>
                          <a:r>
                            <a:rPr sz="1400"/>
                            <a:t>0.0606</a:t>
                          </a:r>
                          <a:endParaRPr sz="1400">
                            <a:latin typeface="Cambria Math"/>
                          </a:endParaRPr>
                        </a:p>
                      </a:txBody>
                      <a:tcPr/>
                    </a:tc>
                    <a:extLst>
                      <a:ext uri="{0D108BD9-81ED-4DB2-BD59-A6C34878D82A}">
                        <a16:rowId xmlns:a16="http://schemas.microsoft.com/office/drawing/2014/main" val="10002"/>
                      </a:ext>
                    </a:extLst>
                  </a:tr>
                  <a:tr h="331925">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−1.4</m:t>
                                </m:r>
                              </m:oMath>
                            </m:oMathPara>
                          </a14:m>
                          <a:endParaRPr/>
                        </a:p>
                      </a:txBody>
                      <a:tcPr/>
                    </a:tc>
                    <a:tc>
                      <a:txBody>
                        <a:bodyPr/>
                        <a:lstStyle/>
                        <a:p>
                          <a:pPr algn="ctr">
                            <a:defRPr>
                              <a:solidFill>
                                <a:schemeClr val="tx1"/>
                              </a:solidFill>
                            </a:defRPr>
                          </a:pPr>
                          <a:r>
                            <a:rPr sz="1400"/>
                            <a:t>0.0681</a:t>
                          </a:r>
                          <a:endParaRPr sz="1400">
                            <a:latin typeface="Cambria Math"/>
                          </a:endParaRPr>
                        </a:p>
                      </a:txBody>
                      <a:tcPr/>
                    </a:tc>
                    <a:tc>
                      <a:txBody>
                        <a:bodyPr/>
                        <a:lstStyle/>
                        <a:p>
                          <a:pPr algn="ctr">
                            <a:defRPr>
                              <a:solidFill>
                                <a:schemeClr val="tx1"/>
                              </a:solidFill>
                            </a:defRPr>
                          </a:pPr>
                          <a:r>
                            <a:rPr sz="1400"/>
                            <a:t>0.0694</a:t>
                          </a:r>
                          <a:endParaRPr sz="1400">
                            <a:latin typeface="Cambria Math"/>
                          </a:endParaRPr>
                        </a:p>
                      </a:txBody>
                      <a:tcPr/>
                    </a:tc>
                    <a:tc>
                      <a:txBody>
                        <a:bodyPr/>
                        <a:lstStyle/>
                        <a:p>
                          <a:pPr algn="ctr">
                            <a:defRPr>
                              <a:solidFill>
                                <a:schemeClr val="tx1"/>
                              </a:solidFill>
                            </a:defRPr>
                          </a:pPr>
                          <a:r>
                            <a:rPr sz="1400" dirty="0"/>
                            <a:t>0.0708</a:t>
                          </a:r>
                          <a:endParaRPr sz="1400" dirty="0">
                            <a:latin typeface="Cambria Math"/>
                          </a:endParaRPr>
                        </a:p>
                      </a:txBody>
                      <a:tcPr/>
                    </a:tc>
                    <a:tc>
                      <a:txBody>
                        <a:bodyPr/>
                        <a:lstStyle/>
                        <a:p>
                          <a:pPr algn="ctr">
                            <a:defRPr>
                              <a:solidFill>
                                <a:schemeClr val="tx1"/>
                              </a:solidFill>
                            </a:defRPr>
                          </a:pPr>
                          <a:r>
                            <a:rPr sz="1400"/>
                            <a:t>0.0721</a:t>
                          </a:r>
                          <a:endParaRPr sz="1400">
                            <a:latin typeface="Cambria Math"/>
                          </a:endParaRPr>
                        </a:p>
                      </a:txBody>
                      <a:tcPr/>
                    </a:tc>
                    <a:tc>
                      <a:txBody>
                        <a:bodyPr/>
                        <a:lstStyle/>
                        <a:p>
                          <a:pPr algn="ctr">
                            <a:defRPr>
                              <a:solidFill>
                                <a:schemeClr val="tx1"/>
                              </a:solidFill>
                            </a:defRPr>
                          </a:pPr>
                          <a:r>
                            <a:rPr sz="1400"/>
                            <a:t>0.0735</a:t>
                          </a:r>
                          <a:endParaRPr sz="1400">
                            <a:latin typeface="Cambria Math"/>
                          </a:endParaRPr>
                        </a:p>
                      </a:txBody>
                      <a:tcPr/>
                    </a:tc>
                    <a:extLst>
                      <a:ext uri="{0D108BD9-81ED-4DB2-BD59-A6C34878D82A}">
                        <a16:rowId xmlns:a16="http://schemas.microsoft.com/office/drawing/2014/main" val="10003"/>
                      </a:ext>
                    </a:extLst>
                  </a:tr>
                  <a:tr h="331925">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−1.3</m:t>
                                </m:r>
                              </m:oMath>
                            </m:oMathPara>
                          </a14:m>
                          <a:endParaRPr/>
                        </a:p>
                      </a:txBody>
                      <a:tcPr/>
                    </a:tc>
                    <a:tc>
                      <a:txBody>
                        <a:bodyPr/>
                        <a:lstStyle/>
                        <a:p>
                          <a:pPr algn="ctr">
                            <a:defRPr>
                              <a:solidFill>
                                <a:schemeClr val="tx1"/>
                              </a:solidFill>
                            </a:defRPr>
                          </a:pPr>
                          <a:r>
                            <a:rPr sz="1400" dirty="0"/>
                            <a:t>0.0823</a:t>
                          </a:r>
                          <a:endParaRPr sz="1400" dirty="0">
                            <a:latin typeface="Cambria Math"/>
                          </a:endParaRPr>
                        </a:p>
                      </a:txBody>
                      <a:tcPr/>
                    </a:tc>
                    <a:tc>
                      <a:txBody>
                        <a:bodyPr/>
                        <a:lstStyle/>
                        <a:p>
                          <a:pPr algn="ctr">
                            <a:defRPr>
                              <a:solidFill>
                                <a:schemeClr val="tx1"/>
                              </a:solidFill>
                            </a:defRPr>
                          </a:pPr>
                          <a:r>
                            <a:rPr sz="1400" dirty="0"/>
                            <a:t>0.0838</a:t>
                          </a:r>
                          <a:endParaRPr sz="1400" dirty="0">
                            <a:latin typeface="Cambria Math"/>
                          </a:endParaRPr>
                        </a:p>
                      </a:txBody>
                      <a:tcPr/>
                    </a:tc>
                    <a:tc>
                      <a:txBody>
                        <a:bodyPr/>
                        <a:lstStyle/>
                        <a:p>
                          <a:pPr algn="ctr">
                            <a:defRPr sz="1400">
                              <a:solidFill>
                                <a:schemeClr val="tx1"/>
                              </a:solidFill>
                            </a:defRPr>
                          </a:pPr>
                          <a:r>
                            <a:rPr sz="1400" dirty="0">
                              <a:highlight>
                                <a:srgbClr val="FFFF00"/>
                              </a:highlight>
                            </a:rPr>
                            <a:t>0.0853</a:t>
                          </a:r>
                          <a:endParaRPr sz="1400" dirty="0">
                            <a:highlight>
                              <a:srgbClr val="FFFF00"/>
                            </a:highlight>
                            <a:latin typeface="Cambria Math"/>
                          </a:endParaRPr>
                        </a:p>
                      </a:txBody>
                      <a:tcPr/>
                    </a:tc>
                    <a:tc>
                      <a:txBody>
                        <a:bodyPr/>
                        <a:lstStyle/>
                        <a:p>
                          <a:pPr algn="ctr">
                            <a:defRPr>
                              <a:solidFill>
                                <a:schemeClr val="tx1"/>
                              </a:solidFill>
                            </a:defRPr>
                          </a:pPr>
                          <a:r>
                            <a:rPr sz="1400" dirty="0"/>
                            <a:t>0.0869</a:t>
                          </a:r>
                          <a:endParaRPr sz="1400" dirty="0">
                            <a:latin typeface="Cambria Math"/>
                          </a:endParaRPr>
                        </a:p>
                      </a:txBody>
                      <a:tcPr/>
                    </a:tc>
                    <a:tc>
                      <a:txBody>
                        <a:bodyPr/>
                        <a:lstStyle/>
                        <a:p>
                          <a:pPr algn="ctr">
                            <a:defRPr>
                              <a:solidFill>
                                <a:schemeClr val="tx1"/>
                              </a:solidFill>
                            </a:defRPr>
                          </a:pPr>
                          <a:r>
                            <a:rPr sz="1400" dirty="0"/>
                            <a:t>0.0885</a:t>
                          </a:r>
                          <a:endParaRPr sz="1400" dirty="0">
                            <a:latin typeface="Cambria Math"/>
                          </a:endParaRPr>
                        </a:p>
                      </a:txBody>
                      <a:tcPr/>
                    </a:tc>
                    <a:extLst>
                      <a:ext uri="{0D108BD9-81ED-4DB2-BD59-A6C34878D82A}">
                        <a16:rowId xmlns:a16="http://schemas.microsoft.com/office/drawing/2014/main" val="10004"/>
                      </a:ext>
                    </a:extLst>
                  </a:tr>
                  <a:tr h="331925">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−1.2</m:t>
                                </m:r>
                              </m:oMath>
                            </m:oMathPara>
                          </a14:m>
                          <a:endParaRPr/>
                        </a:p>
                      </a:txBody>
                      <a:tcPr/>
                    </a:tc>
                    <a:tc>
                      <a:txBody>
                        <a:bodyPr/>
                        <a:lstStyle/>
                        <a:p>
                          <a:pPr algn="ctr">
                            <a:defRPr>
                              <a:solidFill>
                                <a:schemeClr val="tx1"/>
                              </a:solidFill>
                            </a:defRPr>
                          </a:pPr>
                          <a:r>
                            <a:rPr sz="1400"/>
                            <a:t>0.0985</a:t>
                          </a:r>
                          <a:endParaRPr sz="1400">
                            <a:latin typeface="Cambria Math"/>
                          </a:endParaRPr>
                        </a:p>
                      </a:txBody>
                      <a:tcPr/>
                    </a:tc>
                    <a:tc>
                      <a:txBody>
                        <a:bodyPr/>
                        <a:lstStyle/>
                        <a:p>
                          <a:pPr algn="ctr">
                            <a:defRPr>
                              <a:solidFill>
                                <a:schemeClr val="tx1"/>
                              </a:solidFill>
                            </a:defRPr>
                          </a:pPr>
                          <a:r>
                            <a:rPr sz="1400"/>
                            <a:t>0.1003</a:t>
                          </a:r>
                          <a:endParaRPr sz="1400">
                            <a:latin typeface="Cambria Math"/>
                          </a:endParaRPr>
                        </a:p>
                      </a:txBody>
                      <a:tcPr/>
                    </a:tc>
                    <a:tc>
                      <a:txBody>
                        <a:bodyPr/>
                        <a:lstStyle/>
                        <a:p>
                          <a:pPr algn="ctr">
                            <a:defRPr>
                              <a:solidFill>
                                <a:schemeClr val="tx1"/>
                              </a:solidFill>
                            </a:defRPr>
                          </a:pPr>
                          <a:r>
                            <a:rPr sz="1400" dirty="0"/>
                            <a:t>0.1020</a:t>
                          </a:r>
                          <a:endParaRPr sz="1400" dirty="0">
                            <a:latin typeface="Cambria Math"/>
                          </a:endParaRPr>
                        </a:p>
                      </a:txBody>
                      <a:tcPr/>
                    </a:tc>
                    <a:tc>
                      <a:txBody>
                        <a:bodyPr/>
                        <a:lstStyle/>
                        <a:p>
                          <a:pPr algn="ctr">
                            <a:defRPr>
                              <a:solidFill>
                                <a:schemeClr val="tx1"/>
                              </a:solidFill>
                            </a:defRPr>
                          </a:pPr>
                          <a:r>
                            <a:rPr sz="1400"/>
                            <a:t>0.1038</a:t>
                          </a:r>
                          <a:endParaRPr sz="1400">
                            <a:latin typeface="Cambria Math"/>
                          </a:endParaRPr>
                        </a:p>
                      </a:txBody>
                      <a:tcPr/>
                    </a:tc>
                    <a:tc>
                      <a:txBody>
                        <a:bodyPr/>
                        <a:lstStyle/>
                        <a:p>
                          <a:pPr algn="ctr">
                            <a:defRPr>
                              <a:solidFill>
                                <a:schemeClr val="tx1"/>
                              </a:solidFill>
                            </a:defRPr>
                          </a:pPr>
                          <a:r>
                            <a:rPr sz="1400"/>
                            <a:t>0.1056</a:t>
                          </a:r>
                          <a:endParaRPr sz="1400">
                            <a:latin typeface="Cambria Math"/>
                          </a:endParaRPr>
                        </a:p>
                      </a:txBody>
                      <a:tcPr/>
                    </a:tc>
                    <a:extLst>
                      <a:ext uri="{0D108BD9-81ED-4DB2-BD59-A6C34878D82A}">
                        <a16:rowId xmlns:a16="http://schemas.microsoft.com/office/drawing/2014/main" val="10005"/>
                      </a:ext>
                    </a:extLst>
                  </a:tr>
                  <a:tr h="331925">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−1.1</m:t>
                                </m:r>
                              </m:oMath>
                            </m:oMathPara>
                          </a14:m>
                          <a:endParaRPr/>
                        </a:p>
                      </a:txBody>
                      <a:tcPr/>
                    </a:tc>
                    <a:tc>
                      <a:txBody>
                        <a:bodyPr/>
                        <a:lstStyle/>
                        <a:p>
                          <a:pPr algn="ctr">
                            <a:defRPr>
                              <a:solidFill>
                                <a:schemeClr val="tx1"/>
                              </a:solidFill>
                            </a:defRPr>
                          </a:pPr>
                          <a:r>
                            <a:rPr sz="1400"/>
                            <a:t>0.1170</a:t>
                          </a:r>
                          <a:endParaRPr sz="1400">
                            <a:latin typeface="Cambria Math"/>
                          </a:endParaRPr>
                        </a:p>
                      </a:txBody>
                      <a:tcPr/>
                    </a:tc>
                    <a:tc>
                      <a:txBody>
                        <a:bodyPr/>
                        <a:lstStyle/>
                        <a:p>
                          <a:pPr algn="ctr">
                            <a:defRPr>
                              <a:solidFill>
                                <a:schemeClr val="tx1"/>
                              </a:solidFill>
                            </a:defRPr>
                          </a:pPr>
                          <a:r>
                            <a:rPr sz="1400"/>
                            <a:t>0.1190</a:t>
                          </a:r>
                          <a:endParaRPr sz="1400">
                            <a:latin typeface="Cambria Math"/>
                          </a:endParaRPr>
                        </a:p>
                      </a:txBody>
                      <a:tcPr/>
                    </a:tc>
                    <a:tc>
                      <a:txBody>
                        <a:bodyPr/>
                        <a:lstStyle/>
                        <a:p>
                          <a:pPr algn="ctr">
                            <a:defRPr>
                              <a:solidFill>
                                <a:schemeClr val="tx1"/>
                              </a:solidFill>
                            </a:defRPr>
                          </a:pPr>
                          <a:r>
                            <a:rPr sz="1400" dirty="0"/>
                            <a:t>0.1210</a:t>
                          </a:r>
                          <a:endParaRPr sz="1400" dirty="0">
                            <a:latin typeface="Cambria Math"/>
                          </a:endParaRPr>
                        </a:p>
                      </a:txBody>
                      <a:tcPr/>
                    </a:tc>
                    <a:tc>
                      <a:txBody>
                        <a:bodyPr/>
                        <a:lstStyle/>
                        <a:p>
                          <a:pPr algn="ctr">
                            <a:defRPr>
                              <a:solidFill>
                                <a:schemeClr val="tx1"/>
                              </a:solidFill>
                            </a:defRPr>
                          </a:pPr>
                          <a:r>
                            <a:rPr sz="1400"/>
                            <a:t>0.1230</a:t>
                          </a:r>
                          <a:endParaRPr sz="1400">
                            <a:latin typeface="Cambria Math"/>
                          </a:endParaRPr>
                        </a:p>
                      </a:txBody>
                      <a:tcPr/>
                    </a:tc>
                    <a:tc>
                      <a:txBody>
                        <a:bodyPr/>
                        <a:lstStyle/>
                        <a:p>
                          <a:pPr algn="ctr">
                            <a:defRPr>
                              <a:solidFill>
                                <a:schemeClr val="tx1"/>
                              </a:solidFill>
                            </a:defRPr>
                          </a:pPr>
                          <a:r>
                            <a:rPr sz="1400" dirty="0"/>
                            <a:t>0.1251</a:t>
                          </a:r>
                          <a:endParaRPr sz="1400" dirty="0">
                            <a:latin typeface="Cambria Math"/>
                          </a:endParaRPr>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descr="This table shows cumulative probabilities for z scores in a standard normal distribution. It contains 7 rows and 6 columns. The rows represent z scores ranging from negative 1.6 to negative 1.1 in increments of 0.1, listed in the leftmost column. The columns represent the hundredths place of the z scores, ranging from 0.09 to 0.05 in increments of negative 0.01, listed in the topmost row.&#10;Each cell contains the cumulative probability for the corresponding z score. &#10;For z equals negative 1.6, probabilities are 0.0455, 0.0465, 0.0475, 0.0485, 0.0495.&#10;For z equals negative 1.5, probabilities are 0.0559, 0.0571, 0.0582, 0.0594, 0.0606.&#10;For z equals negative 1.4, probabilities are 0.0681, 0.0694, 0.0708, 0.0721, 0.0735.&#10;For z equals negative 1.3, probabilities are 0.0823, 0.0838, 0.0853 is highlighted, 0.0869, 0.0885,&#10;For z equals negative 1.2, probabilities are 0.0985, 0.1003, 0.1020, 0.1038, 0.1056.&#10;For z equals negative 1.1, probabilities are 0.1170, 0.1190, 0.1210, 0.1230, 0.1251.&#10;The highlighted cell shows a probability of 0.0853 for z equals negative 1.37 which is fifth row z equals negative 1.3 plus fourth column 0.07.&#10;This table is typically used for statistical calculations involving the standard normal distribution.">
                <a:extLst>
                  <a:ext uri="{FF2B5EF4-FFF2-40B4-BE49-F238E27FC236}">
                    <a16:creationId xmlns:a16="http://schemas.microsoft.com/office/drawing/2014/main" id="{F3FA4B12-F9FD-40F1-AC33-CD10AE83CF60}"/>
                  </a:ext>
                </a:extLst>
              </p:cNvPr>
              <p:cNvGraphicFramePr>
                <a:graphicFrameLocks/>
              </p:cNvGraphicFramePr>
              <p:nvPr>
                <p:extLst>
                  <p:ext uri="{D42A27DB-BD31-4B8C-83A1-F6EECF244321}">
                    <p14:modId xmlns:p14="http://schemas.microsoft.com/office/powerpoint/2010/main" val="2980071999"/>
                  </p:ext>
                </p:extLst>
              </p:nvPr>
            </p:nvGraphicFramePr>
            <p:xfrm>
              <a:off x="1600200" y="3048000"/>
              <a:ext cx="5638800" cy="2323475"/>
            </p:xfrm>
            <a:graphic>
              <a:graphicData uri="http://schemas.openxmlformats.org/drawingml/2006/table">
                <a:tbl>
                  <a:tblPr firstRow="1" bandRow="1">
                    <a:tableStyleId>{5940675A-B579-460E-94D1-54222C63F5DA}</a:tableStyleId>
                  </a:tblPr>
                  <a:tblGrid>
                    <a:gridCol w="626533">
                      <a:extLst>
                        <a:ext uri="{9D8B030D-6E8A-4147-A177-3AD203B41FA5}">
                          <a16:colId xmlns:a16="http://schemas.microsoft.com/office/drawing/2014/main" val="20000"/>
                        </a:ext>
                      </a:extLst>
                    </a:gridCol>
                    <a:gridCol w="1253067">
                      <a:extLst>
                        <a:ext uri="{9D8B030D-6E8A-4147-A177-3AD203B41FA5}">
                          <a16:colId xmlns:a16="http://schemas.microsoft.com/office/drawing/2014/main" val="20001"/>
                        </a:ext>
                      </a:extLst>
                    </a:gridCol>
                    <a:gridCol w="939800">
                      <a:extLst>
                        <a:ext uri="{9D8B030D-6E8A-4147-A177-3AD203B41FA5}">
                          <a16:colId xmlns:a16="http://schemas.microsoft.com/office/drawing/2014/main" val="20002"/>
                        </a:ext>
                      </a:extLst>
                    </a:gridCol>
                    <a:gridCol w="939800">
                      <a:extLst>
                        <a:ext uri="{9D8B030D-6E8A-4147-A177-3AD203B41FA5}">
                          <a16:colId xmlns:a16="http://schemas.microsoft.com/office/drawing/2014/main" val="20003"/>
                        </a:ext>
                      </a:extLst>
                    </a:gridCol>
                    <a:gridCol w="939800">
                      <a:extLst>
                        <a:ext uri="{9D8B030D-6E8A-4147-A177-3AD203B41FA5}">
                          <a16:colId xmlns:a16="http://schemas.microsoft.com/office/drawing/2014/main" val="20004"/>
                        </a:ext>
                      </a:extLst>
                    </a:gridCol>
                    <a:gridCol w="939800">
                      <a:extLst>
                        <a:ext uri="{9D8B030D-6E8A-4147-A177-3AD203B41FA5}">
                          <a16:colId xmlns:a16="http://schemas.microsoft.com/office/drawing/2014/main" val="20005"/>
                        </a:ext>
                      </a:extLst>
                    </a:gridCol>
                  </a:tblGrid>
                  <a:tr h="331925">
                    <a:tc>
                      <a:txBody>
                        <a:bodyPr/>
                        <a:lstStyle/>
                        <a:p>
                          <a:endParaRPr lang="en-US"/>
                        </a:p>
                      </a:txBody>
                      <a:tcPr>
                        <a:blipFill>
                          <a:blip r:embed="rId2"/>
                          <a:stretch>
                            <a:fillRect l="-971" t="-3636" r="-800971" b="-605455"/>
                          </a:stretch>
                        </a:blipFill>
                      </a:tcPr>
                    </a:tc>
                    <a:tc>
                      <a:txBody>
                        <a:bodyPr/>
                        <a:lstStyle/>
                        <a:p>
                          <a:pPr algn="ctr">
                            <a:defRPr b="1">
                              <a:solidFill>
                                <a:schemeClr val="tx1"/>
                              </a:solidFill>
                            </a:defRPr>
                          </a:pPr>
                          <a:r>
                            <a:rPr sz="1400" dirty="0"/>
                            <a:t>0.09</a:t>
                          </a:r>
                          <a:endParaRPr sz="1400" dirty="0">
                            <a:latin typeface="Cambria Math"/>
                          </a:endParaRPr>
                        </a:p>
                      </a:txBody>
                      <a:tcPr/>
                    </a:tc>
                    <a:tc>
                      <a:txBody>
                        <a:bodyPr/>
                        <a:lstStyle/>
                        <a:p>
                          <a:pPr algn="ctr">
                            <a:defRPr b="1">
                              <a:solidFill>
                                <a:schemeClr val="tx1"/>
                              </a:solidFill>
                            </a:defRPr>
                          </a:pPr>
                          <a:r>
                            <a:rPr sz="1400"/>
                            <a:t>0.08</a:t>
                          </a:r>
                          <a:endParaRPr sz="1400">
                            <a:latin typeface="Cambria Math"/>
                          </a:endParaRPr>
                        </a:p>
                      </a:txBody>
                      <a:tcPr/>
                    </a:tc>
                    <a:tc>
                      <a:txBody>
                        <a:bodyPr/>
                        <a:lstStyle/>
                        <a:p>
                          <a:pPr algn="ctr">
                            <a:defRPr b="1">
                              <a:solidFill>
                                <a:schemeClr val="tx1"/>
                              </a:solidFill>
                            </a:defRPr>
                          </a:pPr>
                          <a:r>
                            <a:rPr sz="1400"/>
                            <a:t>0.07</a:t>
                          </a:r>
                          <a:endParaRPr sz="1400">
                            <a:latin typeface="Cambria Math"/>
                          </a:endParaRPr>
                        </a:p>
                      </a:txBody>
                      <a:tcPr/>
                    </a:tc>
                    <a:tc>
                      <a:txBody>
                        <a:bodyPr/>
                        <a:lstStyle/>
                        <a:p>
                          <a:pPr algn="ctr">
                            <a:defRPr b="1">
                              <a:solidFill>
                                <a:schemeClr val="tx1"/>
                              </a:solidFill>
                            </a:defRPr>
                          </a:pPr>
                          <a:r>
                            <a:rPr sz="1400"/>
                            <a:t>0.06</a:t>
                          </a:r>
                          <a:endParaRPr sz="1400">
                            <a:latin typeface="Cambria Math"/>
                          </a:endParaRPr>
                        </a:p>
                      </a:txBody>
                      <a:tcPr/>
                    </a:tc>
                    <a:tc>
                      <a:txBody>
                        <a:bodyPr/>
                        <a:lstStyle/>
                        <a:p>
                          <a:pPr algn="ctr">
                            <a:defRPr b="1">
                              <a:solidFill>
                                <a:schemeClr val="tx1"/>
                              </a:solidFill>
                            </a:defRPr>
                          </a:pPr>
                          <a:r>
                            <a:rPr sz="1400"/>
                            <a:t>0.05</a:t>
                          </a:r>
                          <a:endParaRPr sz="1400">
                            <a:latin typeface="Cambria Math"/>
                          </a:endParaRPr>
                        </a:p>
                      </a:txBody>
                      <a:tcPr/>
                    </a:tc>
                    <a:extLst>
                      <a:ext uri="{0D108BD9-81ED-4DB2-BD59-A6C34878D82A}">
                        <a16:rowId xmlns:a16="http://schemas.microsoft.com/office/drawing/2014/main" val="10000"/>
                      </a:ext>
                    </a:extLst>
                  </a:tr>
                  <a:tr h="331925">
                    <a:tc>
                      <a:txBody>
                        <a:bodyPr/>
                        <a:lstStyle/>
                        <a:p>
                          <a:endParaRPr lang="en-US"/>
                        </a:p>
                      </a:txBody>
                      <a:tcPr>
                        <a:blipFill>
                          <a:blip r:embed="rId2"/>
                          <a:stretch>
                            <a:fillRect l="-971" t="-105556" r="-800971" b="-516667"/>
                          </a:stretch>
                        </a:blipFill>
                      </a:tcPr>
                    </a:tc>
                    <a:tc>
                      <a:txBody>
                        <a:bodyPr/>
                        <a:lstStyle/>
                        <a:p>
                          <a:pPr algn="ctr">
                            <a:defRPr>
                              <a:solidFill>
                                <a:schemeClr val="tx1"/>
                              </a:solidFill>
                            </a:defRPr>
                          </a:pPr>
                          <a:r>
                            <a:rPr sz="1400"/>
                            <a:t>0.0455</a:t>
                          </a:r>
                          <a:endParaRPr sz="1400">
                            <a:latin typeface="Cambria Math"/>
                          </a:endParaRPr>
                        </a:p>
                      </a:txBody>
                      <a:tcPr/>
                    </a:tc>
                    <a:tc>
                      <a:txBody>
                        <a:bodyPr/>
                        <a:lstStyle/>
                        <a:p>
                          <a:pPr algn="ctr">
                            <a:defRPr>
                              <a:solidFill>
                                <a:schemeClr val="tx1"/>
                              </a:solidFill>
                            </a:defRPr>
                          </a:pPr>
                          <a:r>
                            <a:rPr sz="1400"/>
                            <a:t>0.0465</a:t>
                          </a:r>
                          <a:endParaRPr sz="1400">
                            <a:latin typeface="Cambria Math"/>
                          </a:endParaRPr>
                        </a:p>
                      </a:txBody>
                      <a:tcPr/>
                    </a:tc>
                    <a:tc>
                      <a:txBody>
                        <a:bodyPr/>
                        <a:lstStyle/>
                        <a:p>
                          <a:pPr algn="ctr">
                            <a:defRPr>
                              <a:solidFill>
                                <a:schemeClr val="tx1"/>
                              </a:solidFill>
                            </a:defRPr>
                          </a:pPr>
                          <a:r>
                            <a:rPr sz="1400" dirty="0"/>
                            <a:t>0.0475</a:t>
                          </a:r>
                          <a:endParaRPr sz="1400" dirty="0">
                            <a:latin typeface="Cambria Math"/>
                          </a:endParaRPr>
                        </a:p>
                      </a:txBody>
                      <a:tcPr/>
                    </a:tc>
                    <a:tc>
                      <a:txBody>
                        <a:bodyPr/>
                        <a:lstStyle/>
                        <a:p>
                          <a:pPr algn="ctr">
                            <a:defRPr>
                              <a:solidFill>
                                <a:schemeClr val="tx1"/>
                              </a:solidFill>
                            </a:defRPr>
                          </a:pPr>
                          <a:r>
                            <a:rPr sz="1400"/>
                            <a:t>0.0485</a:t>
                          </a:r>
                          <a:endParaRPr sz="1400">
                            <a:latin typeface="Cambria Math"/>
                          </a:endParaRPr>
                        </a:p>
                      </a:txBody>
                      <a:tcPr/>
                    </a:tc>
                    <a:tc>
                      <a:txBody>
                        <a:bodyPr/>
                        <a:lstStyle/>
                        <a:p>
                          <a:pPr algn="ctr">
                            <a:defRPr>
                              <a:solidFill>
                                <a:schemeClr val="tx1"/>
                              </a:solidFill>
                            </a:defRPr>
                          </a:pPr>
                          <a:r>
                            <a:rPr sz="1400"/>
                            <a:t>0.0495</a:t>
                          </a:r>
                          <a:endParaRPr sz="1400">
                            <a:latin typeface="Cambria Math"/>
                          </a:endParaRPr>
                        </a:p>
                      </a:txBody>
                      <a:tcPr/>
                    </a:tc>
                    <a:extLst>
                      <a:ext uri="{0D108BD9-81ED-4DB2-BD59-A6C34878D82A}">
                        <a16:rowId xmlns:a16="http://schemas.microsoft.com/office/drawing/2014/main" val="10001"/>
                      </a:ext>
                    </a:extLst>
                  </a:tr>
                  <a:tr h="331925">
                    <a:tc>
                      <a:txBody>
                        <a:bodyPr/>
                        <a:lstStyle/>
                        <a:p>
                          <a:endParaRPr lang="en-US"/>
                        </a:p>
                      </a:txBody>
                      <a:tcPr>
                        <a:blipFill>
                          <a:blip r:embed="rId2"/>
                          <a:stretch>
                            <a:fillRect l="-971" t="-201818" r="-800971" b="-407273"/>
                          </a:stretch>
                        </a:blipFill>
                      </a:tcPr>
                    </a:tc>
                    <a:tc>
                      <a:txBody>
                        <a:bodyPr/>
                        <a:lstStyle/>
                        <a:p>
                          <a:pPr algn="ctr">
                            <a:defRPr>
                              <a:solidFill>
                                <a:schemeClr val="tx1"/>
                              </a:solidFill>
                            </a:defRPr>
                          </a:pPr>
                          <a:r>
                            <a:rPr sz="1400"/>
                            <a:t>0.0559</a:t>
                          </a:r>
                          <a:endParaRPr sz="1400">
                            <a:latin typeface="Cambria Math"/>
                          </a:endParaRPr>
                        </a:p>
                      </a:txBody>
                      <a:tcPr/>
                    </a:tc>
                    <a:tc>
                      <a:txBody>
                        <a:bodyPr/>
                        <a:lstStyle/>
                        <a:p>
                          <a:pPr algn="ctr">
                            <a:defRPr>
                              <a:solidFill>
                                <a:schemeClr val="tx1"/>
                              </a:solidFill>
                            </a:defRPr>
                          </a:pPr>
                          <a:r>
                            <a:rPr sz="1400"/>
                            <a:t>0.0571</a:t>
                          </a:r>
                          <a:endParaRPr sz="1400">
                            <a:latin typeface="Cambria Math"/>
                          </a:endParaRPr>
                        </a:p>
                      </a:txBody>
                      <a:tcPr/>
                    </a:tc>
                    <a:tc>
                      <a:txBody>
                        <a:bodyPr/>
                        <a:lstStyle/>
                        <a:p>
                          <a:pPr algn="ctr">
                            <a:defRPr>
                              <a:solidFill>
                                <a:schemeClr val="tx1"/>
                              </a:solidFill>
                            </a:defRPr>
                          </a:pPr>
                          <a:r>
                            <a:rPr sz="1400" dirty="0"/>
                            <a:t>0.0582</a:t>
                          </a:r>
                          <a:endParaRPr sz="1400" dirty="0">
                            <a:latin typeface="Cambria Math"/>
                          </a:endParaRPr>
                        </a:p>
                      </a:txBody>
                      <a:tcPr/>
                    </a:tc>
                    <a:tc>
                      <a:txBody>
                        <a:bodyPr/>
                        <a:lstStyle/>
                        <a:p>
                          <a:pPr algn="ctr">
                            <a:defRPr>
                              <a:solidFill>
                                <a:schemeClr val="tx1"/>
                              </a:solidFill>
                            </a:defRPr>
                          </a:pPr>
                          <a:r>
                            <a:rPr sz="1400" dirty="0"/>
                            <a:t>0.0594</a:t>
                          </a:r>
                          <a:endParaRPr sz="1400" dirty="0">
                            <a:latin typeface="Cambria Math"/>
                          </a:endParaRPr>
                        </a:p>
                      </a:txBody>
                      <a:tcPr/>
                    </a:tc>
                    <a:tc>
                      <a:txBody>
                        <a:bodyPr/>
                        <a:lstStyle/>
                        <a:p>
                          <a:pPr algn="ctr">
                            <a:defRPr>
                              <a:solidFill>
                                <a:schemeClr val="tx1"/>
                              </a:solidFill>
                            </a:defRPr>
                          </a:pPr>
                          <a:r>
                            <a:rPr sz="1400"/>
                            <a:t>0.0606</a:t>
                          </a:r>
                          <a:endParaRPr sz="1400">
                            <a:latin typeface="Cambria Math"/>
                          </a:endParaRPr>
                        </a:p>
                      </a:txBody>
                      <a:tcPr/>
                    </a:tc>
                    <a:extLst>
                      <a:ext uri="{0D108BD9-81ED-4DB2-BD59-A6C34878D82A}">
                        <a16:rowId xmlns:a16="http://schemas.microsoft.com/office/drawing/2014/main" val="10002"/>
                      </a:ext>
                    </a:extLst>
                  </a:tr>
                  <a:tr h="331925">
                    <a:tc>
                      <a:txBody>
                        <a:bodyPr/>
                        <a:lstStyle/>
                        <a:p>
                          <a:endParaRPr lang="en-US"/>
                        </a:p>
                      </a:txBody>
                      <a:tcPr>
                        <a:blipFill>
                          <a:blip r:embed="rId2"/>
                          <a:stretch>
                            <a:fillRect l="-971" t="-307407" r="-800971" b="-314815"/>
                          </a:stretch>
                        </a:blipFill>
                      </a:tcPr>
                    </a:tc>
                    <a:tc>
                      <a:txBody>
                        <a:bodyPr/>
                        <a:lstStyle/>
                        <a:p>
                          <a:pPr algn="ctr">
                            <a:defRPr>
                              <a:solidFill>
                                <a:schemeClr val="tx1"/>
                              </a:solidFill>
                            </a:defRPr>
                          </a:pPr>
                          <a:r>
                            <a:rPr sz="1400"/>
                            <a:t>0.0681</a:t>
                          </a:r>
                          <a:endParaRPr sz="1400">
                            <a:latin typeface="Cambria Math"/>
                          </a:endParaRPr>
                        </a:p>
                      </a:txBody>
                      <a:tcPr/>
                    </a:tc>
                    <a:tc>
                      <a:txBody>
                        <a:bodyPr/>
                        <a:lstStyle/>
                        <a:p>
                          <a:pPr algn="ctr">
                            <a:defRPr>
                              <a:solidFill>
                                <a:schemeClr val="tx1"/>
                              </a:solidFill>
                            </a:defRPr>
                          </a:pPr>
                          <a:r>
                            <a:rPr sz="1400"/>
                            <a:t>0.0694</a:t>
                          </a:r>
                          <a:endParaRPr sz="1400">
                            <a:latin typeface="Cambria Math"/>
                          </a:endParaRPr>
                        </a:p>
                      </a:txBody>
                      <a:tcPr/>
                    </a:tc>
                    <a:tc>
                      <a:txBody>
                        <a:bodyPr/>
                        <a:lstStyle/>
                        <a:p>
                          <a:pPr algn="ctr">
                            <a:defRPr>
                              <a:solidFill>
                                <a:schemeClr val="tx1"/>
                              </a:solidFill>
                            </a:defRPr>
                          </a:pPr>
                          <a:r>
                            <a:rPr sz="1400" dirty="0"/>
                            <a:t>0.0708</a:t>
                          </a:r>
                          <a:endParaRPr sz="1400" dirty="0">
                            <a:latin typeface="Cambria Math"/>
                          </a:endParaRPr>
                        </a:p>
                      </a:txBody>
                      <a:tcPr/>
                    </a:tc>
                    <a:tc>
                      <a:txBody>
                        <a:bodyPr/>
                        <a:lstStyle/>
                        <a:p>
                          <a:pPr algn="ctr">
                            <a:defRPr>
                              <a:solidFill>
                                <a:schemeClr val="tx1"/>
                              </a:solidFill>
                            </a:defRPr>
                          </a:pPr>
                          <a:r>
                            <a:rPr sz="1400"/>
                            <a:t>0.0721</a:t>
                          </a:r>
                          <a:endParaRPr sz="1400">
                            <a:latin typeface="Cambria Math"/>
                          </a:endParaRPr>
                        </a:p>
                      </a:txBody>
                      <a:tcPr/>
                    </a:tc>
                    <a:tc>
                      <a:txBody>
                        <a:bodyPr/>
                        <a:lstStyle/>
                        <a:p>
                          <a:pPr algn="ctr">
                            <a:defRPr>
                              <a:solidFill>
                                <a:schemeClr val="tx1"/>
                              </a:solidFill>
                            </a:defRPr>
                          </a:pPr>
                          <a:r>
                            <a:rPr sz="1400"/>
                            <a:t>0.0735</a:t>
                          </a:r>
                          <a:endParaRPr sz="1400">
                            <a:latin typeface="Cambria Math"/>
                          </a:endParaRPr>
                        </a:p>
                      </a:txBody>
                      <a:tcPr/>
                    </a:tc>
                    <a:extLst>
                      <a:ext uri="{0D108BD9-81ED-4DB2-BD59-A6C34878D82A}">
                        <a16:rowId xmlns:a16="http://schemas.microsoft.com/office/drawing/2014/main" val="10003"/>
                      </a:ext>
                    </a:extLst>
                  </a:tr>
                  <a:tr h="331925">
                    <a:tc>
                      <a:txBody>
                        <a:bodyPr/>
                        <a:lstStyle/>
                        <a:p>
                          <a:endParaRPr lang="en-US"/>
                        </a:p>
                      </a:txBody>
                      <a:tcPr>
                        <a:blipFill>
                          <a:blip r:embed="rId2"/>
                          <a:stretch>
                            <a:fillRect l="-971" t="-400000" r="-800971" b="-209091"/>
                          </a:stretch>
                        </a:blipFill>
                      </a:tcPr>
                    </a:tc>
                    <a:tc>
                      <a:txBody>
                        <a:bodyPr/>
                        <a:lstStyle/>
                        <a:p>
                          <a:pPr algn="ctr">
                            <a:defRPr>
                              <a:solidFill>
                                <a:schemeClr val="tx1"/>
                              </a:solidFill>
                            </a:defRPr>
                          </a:pPr>
                          <a:r>
                            <a:rPr sz="1400" dirty="0"/>
                            <a:t>0.0823</a:t>
                          </a:r>
                          <a:endParaRPr sz="1400" dirty="0">
                            <a:latin typeface="Cambria Math"/>
                          </a:endParaRPr>
                        </a:p>
                      </a:txBody>
                      <a:tcPr/>
                    </a:tc>
                    <a:tc>
                      <a:txBody>
                        <a:bodyPr/>
                        <a:lstStyle/>
                        <a:p>
                          <a:pPr algn="ctr">
                            <a:defRPr>
                              <a:solidFill>
                                <a:schemeClr val="tx1"/>
                              </a:solidFill>
                            </a:defRPr>
                          </a:pPr>
                          <a:r>
                            <a:rPr sz="1400" dirty="0"/>
                            <a:t>0.0838</a:t>
                          </a:r>
                          <a:endParaRPr sz="1400" dirty="0">
                            <a:latin typeface="Cambria Math"/>
                          </a:endParaRPr>
                        </a:p>
                      </a:txBody>
                      <a:tcPr/>
                    </a:tc>
                    <a:tc>
                      <a:txBody>
                        <a:bodyPr/>
                        <a:lstStyle/>
                        <a:p>
                          <a:pPr algn="ctr">
                            <a:defRPr sz="1400">
                              <a:solidFill>
                                <a:schemeClr val="tx1"/>
                              </a:solidFill>
                            </a:defRPr>
                          </a:pPr>
                          <a:r>
                            <a:rPr sz="1400" dirty="0">
                              <a:highlight>
                                <a:srgbClr val="FFFF00"/>
                              </a:highlight>
                            </a:rPr>
                            <a:t>0.0853</a:t>
                          </a:r>
                          <a:endParaRPr sz="1400" dirty="0">
                            <a:highlight>
                              <a:srgbClr val="FFFF00"/>
                            </a:highlight>
                            <a:latin typeface="Cambria Math"/>
                          </a:endParaRPr>
                        </a:p>
                      </a:txBody>
                      <a:tcPr/>
                    </a:tc>
                    <a:tc>
                      <a:txBody>
                        <a:bodyPr/>
                        <a:lstStyle/>
                        <a:p>
                          <a:pPr algn="ctr">
                            <a:defRPr>
                              <a:solidFill>
                                <a:schemeClr val="tx1"/>
                              </a:solidFill>
                            </a:defRPr>
                          </a:pPr>
                          <a:r>
                            <a:rPr sz="1400" dirty="0"/>
                            <a:t>0.0869</a:t>
                          </a:r>
                          <a:endParaRPr sz="1400" dirty="0">
                            <a:latin typeface="Cambria Math"/>
                          </a:endParaRPr>
                        </a:p>
                      </a:txBody>
                      <a:tcPr/>
                    </a:tc>
                    <a:tc>
                      <a:txBody>
                        <a:bodyPr/>
                        <a:lstStyle/>
                        <a:p>
                          <a:pPr algn="ctr">
                            <a:defRPr>
                              <a:solidFill>
                                <a:schemeClr val="tx1"/>
                              </a:solidFill>
                            </a:defRPr>
                          </a:pPr>
                          <a:r>
                            <a:rPr sz="1400" dirty="0"/>
                            <a:t>0.0885</a:t>
                          </a:r>
                          <a:endParaRPr sz="1400" dirty="0">
                            <a:latin typeface="Cambria Math"/>
                          </a:endParaRPr>
                        </a:p>
                      </a:txBody>
                      <a:tcPr/>
                    </a:tc>
                    <a:extLst>
                      <a:ext uri="{0D108BD9-81ED-4DB2-BD59-A6C34878D82A}">
                        <a16:rowId xmlns:a16="http://schemas.microsoft.com/office/drawing/2014/main" val="10004"/>
                      </a:ext>
                    </a:extLst>
                  </a:tr>
                  <a:tr h="331925">
                    <a:tc>
                      <a:txBody>
                        <a:bodyPr/>
                        <a:lstStyle/>
                        <a:p>
                          <a:endParaRPr lang="en-US"/>
                        </a:p>
                      </a:txBody>
                      <a:tcPr>
                        <a:blipFill>
                          <a:blip r:embed="rId2"/>
                          <a:stretch>
                            <a:fillRect l="-971" t="-509259" r="-800971" b="-112963"/>
                          </a:stretch>
                        </a:blipFill>
                      </a:tcPr>
                    </a:tc>
                    <a:tc>
                      <a:txBody>
                        <a:bodyPr/>
                        <a:lstStyle/>
                        <a:p>
                          <a:pPr algn="ctr">
                            <a:defRPr>
                              <a:solidFill>
                                <a:schemeClr val="tx1"/>
                              </a:solidFill>
                            </a:defRPr>
                          </a:pPr>
                          <a:r>
                            <a:rPr sz="1400"/>
                            <a:t>0.0985</a:t>
                          </a:r>
                          <a:endParaRPr sz="1400">
                            <a:latin typeface="Cambria Math"/>
                          </a:endParaRPr>
                        </a:p>
                      </a:txBody>
                      <a:tcPr/>
                    </a:tc>
                    <a:tc>
                      <a:txBody>
                        <a:bodyPr/>
                        <a:lstStyle/>
                        <a:p>
                          <a:pPr algn="ctr">
                            <a:defRPr>
                              <a:solidFill>
                                <a:schemeClr val="tx1"/>
                              </a:solidFill>
                            </a:defRPr>
                          </a:pPr>
                          <a:r>
                            <a:rPr sz="1400"/>
                            <a:t>0.1003</a:t>
                          </a:r>
                          <a:endParaRPr sz="1400">
                            <a:latin typeface="Cambria Math"/>
                          </a:endParaRPr>
                        </a:p>
                      </a:txBody>
                      <a:tcPr/>
                    </a:tc>
                    <a:tc>
                      <a:txBody>
                        <a:bodyPr/>
                        <a:lstStyle/>
                        <a:p>
                          <a:pPr algn="ctr">
                            <a:defRPr>
                              <a:solidFill>
                                <a:schemeClr val="tx1"/>
                              </a:solidFill>
                            </a:defRPr>
                          </a:pPr>
                          <a:r>
                            <a:rPr sz="1400" dirty="0"/>
                            <a:t>0.1020</a:t>
                          </a:r>
                          <a:endParaRPr sz="1400" dirty="0">
                            <a:latin typeface="Cambria Math"/>
                          </a:endParaRPr>
                        </a:p>
                      </a:txBody>
                      <a:tcPr/>
                    </a:tc>
                    <a:tc>
                      <a:txBody>
                        <a:bodyPr/>
                        <a:lstStyle/>
                        <a:p>
                          <a:pPr algn="ctr">
                            <a:defRPr>
                              <a:solidFill>
                                <a:schemeClr val="tx1"/>
                              </a:solidFill>
                            </a:defRPr>
                          </a:pPr>
                          <a:r>
                            <a:rPr sz="1400"/>
                            <a:t>0.1038</a:t>
                          </a:r>
                          <a:endParaRPr sz="1400">
                            <a:latin typeface="Cambria Math"/>
                          </a:endParaRPr>
                        </a:p>
                      </a:txBody>
                      <a:tcPr/>
                    </a:tc>
                    <a:tc>
                      <a:txBody>
                        <a:bodyPr/>
                        <a:lstStyle/>
                        <a:p>
                          <a:pPr algn="ctr">
                            <a:defRPr>
                              <a:solidFill>
                                <a:schemeClr val="tx1"/>
                              </a:solidFill>
                            </a:defRPr>
                          </a:pPr>
                          <a:r>
                            <a:rPr sz="1400"/>
                            <a:t>0.1056</a:t>
                          </a:r>
                          <a:endParaRPr sz="1400">
                            <a:latin typeface="Cambria Math"/>
                          </a:endParaRPr>
                        </a:p>
                      </a:txBody>
                      <a:tcPr/>
                    </a:tc>
                    <a:extLst>
                      <a:ext uri="{0D108BD9-81ED-4DB2-BD59-A6C34878D82A}">
                        <a16:rowId xmlns:a16="http://schemas.microsoft.com/office/drawing/2014/main" val="10005"/>
                      </a:ext>
                    </a:extLst>
                  </a:tr>
                  <a:tr h="331925">
                    <a:tc>
                      <a:txBody>
                        <a:bodyPr/>
                        <a:lstStyle/>
                        <a:p>
                          <a:endParaRPr lang="en-US"/>
                        </a:p>
                      </a:txBody>
                      <a:tcPr>
                        <a:blipFill>
                          <a:blip r:embed="rId2"/>
                          <a:stretch>
                            <a:fillRect l="-971" t="-598182" r="-800971" b="-10909"/>
                          </a:stretch>
                        </a:blipFill>
                      </a:tcPr>
                    </a:tc>
                    <a:tc>
                      <a:txBody>
                        <a:bodyPr/>
                        <a:lstStyle/>
                        <a:p>
                          <a:pPr algn="ctr">
                            <a:defRPr>
                              <a:solidFill>
                                <a:schemeClr val="tx1"/>
                              </a:solidFill>
                            </a:defRPr>
                          </a:pPr>
                          <a:r>
                            <a:rPr sz="1400"/>
                            <a:t>0.1170</a:t>
                          </a:r>
                          <a:endParaRPr sz="1400">
                            <a:latin typeface="Cambria Math"/>
                          </a:endParaRPr>
                        </a:p>
                      </a:txBody>
                      <a:tcPr/>
                    </a:tc>
                    <a:tc>
                      <a:txBody>
                        <a:bodyPr/>
                        <a:lstStyle/>
                        <a:p>
                          <a:pPr algn="ctr">
                            <a:defRPr>
                              <a:solidFill>
                                <a:schemeClr val="tx1"/>
                              </a:solidFill>
                            </a:defRPr>
                          </a:pPr>
                          <a:r>
                            <a:rPr sz="1400"/>
                            <a:t>0.1190</a:t>
                          </a:r>
                          <a:endParaRPr sz="1400">
                            <a:latin typeface="Cambria Math"/>
                          </a:endParaRPr>
                        </a:p>
                      </a:txBody>
                      <a:tcPr/>
                    </a:tc>
                    <a:tc>
                      <a:txBody>
                        <a:bodyPr/>
                        <a:lstStyle/>
                        <a:p>
                          <a:pPr algn="ctr">
                            <a:defRPr>
                              <a:solidFill>
                                <a:schemeClr val="tx1"/>
                              </a:solidFill>
                            </a:defRPr>
                          </a:pPr>
                          <a:r>
                            <a:rPr sz="1400" dirty="0"/>
                            <a:t>0.1210</a:t>
                          </a:r>
                          <a:endParaRPr sz="1400" dirty="0">
                            <a:latin typeface="Cambria Math"/>
                          </a:endParaRPr>
                        </a:p>
                      </a:txBody>
                      <a:tcPr/>
                    </a:tc>
                    <a:tc>
                      <a:txBody>
                        <a:bodyPr/>
                        <a:lstStyle/>
                        <a:p>
                          <a:pPr algn="ctr">
                            <a:defRPr>
                              <a:solidFill>
                                <a:schemeClr val="tx1"/>
                              </a:solidFill>
                            </a:defRPr>
                          </a:pPr>
                          <a:r>
                            <a:rPr sz="1400"/>
                            <a:t>0.1230</a:t>
                          </a:r>
                          <a:endParaRPr sz="1400">
                            <a:latin typeface="Cambria Math"/>
                          </a:endParaRPr>
                        </a:p>
                      </a:txBody>
                      <a:tcPr/>
                    </a:tc>
                    <a:tc>
                      <a:txBody>
                        <a:bodyPr/>
                        <a:lstStyle/>
                        <a:p>
                          <a:pPr algn="ctr">
                            <a:defRPr>
                              <a:solidFill>
                                <a:schemeClr val="tx1"/>
                              </a:solidFill>
                            </a:defRPr>
                          </a:pPr>
                          <a:r>
                            <a:rPr sz="1400" dirty="0"/>
                            <a:t>0.1251</a:t>
                          </a:r>
                          <a:endParaRPr sz="1400" dirty="0">
                            <a:latin typeface="Cambria Math"/>
                          </a:endParaRPr>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6.2.4: Finding Area to the Right of a Positive </a:t>
            </a:r>
            <a:r>
              <a:rPr i="1" dirty="0"/>
              <a:t>z</a:t>
            </a:r>
            <a:r>
              <a:rPr dirty="0"/>
              <a:t>-value Using a Cumulative Normal Table</a:t>
            </a:r>
            <a:r>
              <a:rPr lang="en-US" baseline="-25000" dirty="0"/>
              <a:t>5</a:t>
            </a:r>
            <a:endParaRPr dirty="0"/>
          </a:p>
        </p:txBody>
      </p:sp>
      <p:sp>
        <p:nvSpPr>
          <p:cNvPr id="3" name="Text Placeholder 2"/>
          <p:cNvSpPr>
            <a:spLocks noGrp="1"/>
          </p:cNvSpPr>
          <p:nvPr>
            <p:ph type="body" sz="quarter" idx="10"/>
          </p:nvPr>
        </p:nvSpPr>
        <p:spPr/>
        <p:txBody>
          <a:bodyPr>
            <a:normAutofit/>
          </a:bodyPr>
          <a:lstStyle/>
          <a:p>
            <a:pPr>
              <a:defRPr sz="2800"/>
            </a:pPr>
            <a:r>
              <a:rPr sz="2800" dirty="0"/>
              <a:t>Thus, the area under the standard normal curve to the right of </a:t>
            </a:r>
            <a:r>
              <a:rPr lang="en-US" sz="2800" i="1" dirty="0"/>
              <a:t>z</a:t>
            </a:r>
            <a:r>
              <a:rPr lang="en-US" sz="2800" dirty="0"/>
              <a:t> = 1.37</a:t>
            </a:r>
            <a:r>
              <a:rPr sz="2800" dirty="0"/>
              <a:t> is 0.0853.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6.2.5: Finding Area to the Right of a Negative </a:t>
            </a:r>
            <a:r>
              <a:rPr i="1" dirty="0"/>
              <a:t>z</a:t>
            </a:r>
            <a:r>
              <a:rPr dirty="0"/>
              <a:t>-value Using a Table</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area under the standard normal curve to the right of </a:t>
            </a:r>
            <a:r>
              <a:rPr lang="en-US" sz="2800" i="1" dirty="0"/>
              <a:t>z</a:t>
            </a:r>
            <a:r>
              <a:rPr lang="en-US" sz="2800" dirty="0"/>
              <a:t> = </a:t>
            </a:r>
            <a:r>
              <a:rPr lang="en-US" dirty="0">
                <a:ea typeface="Calibri" panose="020F0502020204030204" pitchFamily="34" charset="0"/>
                <a:cs typeface="Calibri" panose="020F0502020204030204" pitchFamily="34" charset="0"/>
              </a:rPr>
              <a:t>−</a:t>
            </a:r>
            <a:r>
              <a:rPr lang="en-US" sz="2800" dirty="0"/>
              <a:t>0.90.</a:t>
            </a:r>
            <a:endParaRPr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6.2.5: Finding Area to the Right of a Negative </a:t>
            </a:r>
            <a:r>
              <a:rPr i="1" dirty="0"/>
              <a:t>z</a:t>
            </a:r>
            <a:r>
              <a:rPr dirty="0"/>
              <a:t>-value Using a Table</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Begin by considering how much area is to the right of a negative </a:t>
            </a:r>
            <a:r>
              <a:rPr lang="en-US" sz="2800" i="1" dirty="0"/>
              <a:t>z</a:t>
            </a:r>
            <a:r>
              <a:rPr sz="2800" dirty="0"/>
              <a:t>-value. The </a:t>
            </a:r>
            <a:r>
              <a:rPr lang="en-US" dirty="0">
                <a:solidFill>
                  <a:srgbClr val="366092"/>
                </a:solidFill>
              </a:rPr>
              <a:t>following </a:t>
            </a:r>
            <a:r>
              <a:rPr sz="2800" dirty="0"/>
              <a:t>figure illustrates that the area we are looking for will be larger than 0.5000.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6.2.5: Finding Area to the Right of a Negative </a:t>
            </a:r>
            <a:r>
              <a:rPr i="1" dirty="0"/>
              <a:t>z</a:t>
            </a:r>
            <a:r>
              <a:rPr dirty="0"/>
              <a:t>-value Using a Table</a:t>
            </a:r>
            <a:r>
              <a:rPr lang="en-US" baseline="-25000" dirty="0"/>
              <a:t>3</a:t>
            </a:r>
            <a:endParaRPr dirty="0"/>
          </a:p>
        </p:txBody>
      </p:sp>
      <p:pic>
        <p:nvPicPr>
          <p:cNvPr id="5" name="Content Placeholder 4" descr="An illustration shows a normal distribution graph with the mean marked as 0. It has a bell shaped curve centered about the horizontal axis labeled “z.” A point on the horizontal axis lying to the left of the mean is labeled with z value, negative 0.90. A vertical line touching the curve is drawn from the z value. The region lying to the right of the statistic value is labeled 1 minus 0.1841 equals 0.8159.">
            <a:extLst>
              <a:ext uri="{FF2B5EF4-FFF2-40B4-BE49-F238E27FC236}">
                <a16:creationId xmlns:a16="http://schemas.microsoft.com/office/drawing/2014/main" id="{755BE051-6468-40F7-B381-DABA4B859BCB}"/>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8773" y="1725215"/>
            <a:ext cx="5906453" cy="3407569"/>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6.2.5: Finding Area to the Right of a Negative </a:t>
            </a:r>
            <a:r>
              <a:rPr i="1" dirty="0"/>
              <a:t>z</a:t>
            </a:r>
            <a:r>
              <a:rPr dirty="0"/>
              <a:t>-value Using a Table</a:t>
            </a:r>
            <a:r>
              <a:rPr lang="en-US" baseline="-25000" dirty="0"/>
              <a:t>4</a:t>
            </a:r>
            <a:endParaRPr dirty="0"/>
          </a:p>
        </p:txBody>
      </p:sp>
      <p:sp>
        <p:nvSpPr>
          <p:cNvPr id="3" name="Text Placeholder 2"/>
          <p:cNvSpPr>
            <a:spLocks noGrp="1"/>
          </p:cNvSpPr>
          <p:nvPr>
            <p:ph type="body" sz="quarter" idx="10"/>
          </p:nvPr>
        </p:nvSpPr>
        <p:spPr/>
        <p:txBody>
          <a:bodyPr>
            <a:normAutofit/>
          </a:bodyPr>
          <a:lstStyle/>
          <a:p>
            <a:pPr>
              <a:defRPr sz="2800"/>
            </a:pPr>
            <a:r>
              <a:rPr sz="2800" dirty="0"/>
              <a:t>Method 1: If we look up </a:t>
            </a:r>
            <a:r>
              <a:rPr lang="en-US" sz="2800" i="1" dirty="0"/>
              <a:t>z</a:t>
            </a:r>
            <a:r>
              <a:rPr lang="en-US" sz="2800" dirty="0"/>
              <a:t> =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0.90</a:t>
            </a:r>
            <a:r>
              <a:rPr sz="2800" dirty="0"/>
              <a:t> in the standard normal distribution table for area </a:t>
            </a:r>
            <a:r>
              <a:rPr lang="en-US" dirty="0">
                <a:latin typeface="Calibri" panose="020F0502020204030204" pitchFamily="34" charset="0"/>
                <a:ea typeface="Calibri" panose="020F0502020204030204" pitchFamily="34" charset="0"/>
                <a:cs typeface="Calibri" panose="020F0502020204030204" pitchFamily="34" charset="0"/>
              </a:rPr>
              <a:t>−∞ </a:t>
            </a:r>
            <a:r>
              <a:rPr sz="2800" dirty="0"/>
              <a:t>to </a:t>
            </a:r>
            <a:r>
              <a:rPr lang="en-US" dirty="0">
                <a:latin typeface="Calibri" panose="020F0502020204030204" pitchFamily="34" charset="0"/>
                <a:ea typeface="Calibri" panose="020F0502020204030204" pitchFamily="34" charset="0"/>
                <a:cs typeface="Calibri" panose="020F0502020204030204" pitchFamily="34" charset="0"/>
              </a:rPr>
              <a:t>−</a:t>
            </a:r>
            <a:r>
              <a:rPr lang="en-US" i="1" dirty="0">
                <a:latin typeface="Calibri" panose="020F0502020204030204" pitchFamily="34" charset="0"/>
                <a:ea typeface="Calibri" panose="020F0502020204030204" pitchFamily="34" charset="0"/>
                <a:cs typeface="Calibri" panose="020F0502020204030204" pitchFamily="34" charset="0"/>
              </a:rPr>
              <a:t>z</a:t>
            </a:r>
            <a:r>
              <a:rPr lang="en-US" dirty="0">
                <a:latin typeface="Calibri" panose="020F0502020204030204" pitchFamily="34" charset="0"/>
                <a:ea typeface="Calibri" panose="020F0502020204030204" pitchFamily="34" charset="0"/>
                <a:cs typeface="Calibri" panose="020F0502020204030204" pitchFamily="34" charset="0"/>
              </a:rPr>
              <a:t>, </a:t>
            </a:r>
            <a:r>
              <a:rPr sz="2800" dirty="0"/>
              <a:t>we see that an area of 0.1841 lies to the left of </a:t>
            </a:r>
            <a:r>
              <a:rPr lang="en-US" sz="2800" i="1" dirty="0"/>
              <a:t>z</a:t>
            </a:r>
            <a:r>
              <a:rPr sz="2800" dirty="0"/>
              <a:t>. Then, subtract this area from 1 to find the amount of area to the right of </a:t>
            </a:r>
            <a:r>
              <a:rPr lang="en-US" sz="2800" i="1" dirty="0"/>
              <a:t>z</a:t>
            </a:r>
            <a:r>
              <a:rPr sz="2800" dirty="0"/>
              <a:t>. Hence, an area of</a:t>
            </a:r>
            <a:r>
              <a:rPr lang="en-US" sz="2800" dirty="0"/>
              <a:t> 1 </a:t>
            </a:r>
            <a:r>
              <a:rPr lang="en-US" dirty="0">
                <a:latin typeface="Calibri" panose="020F0502020204030204" pitchFamily="34" charset="0"/>
                <a:ea typeface="Calibri" panose="020F0502020204030204" pitchFamily="34" charset="0"/>
                <a:cs typeface="Calibri" panose="020F0502020204030204" pitchFamily="34" charset="0"/>
              </a:rPr>
              <a:t>− 0.1841 = 0.8159</a:t>
            </a:r>
            <a:r>
              <a:rPr sz="2800" dirty="0"/>
              <a:t> lies to the right of </a:t>
            </a:r>
            <a:r>
              <a:rPr lang="en-US" sz="2800" i="1" dirty="0"/>
              <a:t>z</a:t>
            </a:r>
            <a:r>
              <a:rPr sz="2800" dirty="0"/>
              <a:t>.</a:t>
            </a:r>
          </a:p>
          <a:p>
            <a:pPr>
              <a:defRPr sz="2800"/>
            </a:pPr>
            <a:r>
              <a:rPr sz="2800" dirty="0"/>
              <a:t>Method 2: Look up the negative of the </a:t>
            </a:r>
            <a:r>
              <a:rPr lang="en-US" sz="2800" i="1" dirty="0"/>
              <a:t>z</a:t>
            </a:r>
            <a:r>
              <a:rPr sz="2800" dirty="0"/>
              <a:t>-value, </a:t>
            </a:r>
            <a:br>
              <a:rPr lang="en-US" sz="2800" dirty="0"/>
            </a:br>
            <a:r>
              <a:rPr lang="en-US" sz="2800" i="1" dirty="0"/>
              <a:t>z</a:t>
            </a:r>
            <a:r>
              <a:rPr lang="en-US" sz="2800" dirty="0"/>
              <a:t> = 0.90,</a:t>
            </a:r>
            <a:r>
              <a:rPr sz="2800" dirty="0"/>
              <a:t> in the standard normal distribution table for area</a:t>
            </a:r>
            <a:r>
              <a:rPr lang="en-US" sz="2800" dirty="0"/>
              <a:t> </a:t>
            </a:r>
            <a:r>
              <a:rPr lang="en-US" dirty="0">
                <a:ea typeface="Calibri" panose="020F0502020204030204" pitchFamily="34" charset="0"/>
                <a:cs typeface="Calibri" panose="020F0502020204030204" pitchFamily="34" charset="0"/>
              </a:rPr>
              <a:t>−∞ </a:t>
            </a:r>
            <a:r>
              <a:rPr sz="2800" dirty="0"/>
              <a:t>to </a:t>
            </a:r>
            <a:r>
              <a:rPr lang="en-US" sz="2800" i="1" dirty="0"/>
              <a:t>z</a:t>
            </a:r>
            <a:r>
              <a:rPr sz="2800" dirty="0"/>
              <a:t> which also gives a value of 0.8159.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lang="en-IN" dirty="0"/>
              <a:t>Distribution</a:t>
            </a:r>
            <a:endParaRPr dirty="0"/>
          </a:p>
        </p:txBody>
      </p:sp>
      <p:sp>
        <p:nvSpPr>
          <p:cNvPr id="3" name="Text Placeholder 2"/>
          <p:cNvSpPr>
            <a:spLocks noGrp="1"/>
          </p:cNvSpPr>
          <p:nvPr>
            <p:ph type="body" sz="quarter" idx="10"/>
          </p:nvPr>
        </p:nvSpPr>
        <p:spPr>
          <a:xfrm>
            <a:off x="457200" y="1082078"/>
            <a:ext cx="8229600" cy="4785322"/>
          </a:xfrm>
        </p:spPr>
        <p:txBody>
          <a:bodyPr>
            <a:normAutofit fontScale="92500"/>
          </a:bodyPr>
          <a:lstStyle/>
          <a:p>
            <a:r>
              <a:rPr lang="en-US" sz="2800" dirty="0"/>
              <a:t>The </a:t>
            </a:r>
            <a:r>
              <a:rPr lang="en-US" sz="2800" b="1" dirty="0"/>
              <a:t>standard normal distribution</a:t>
            </a:r>
            <a:r>
              <a:rPr lang="en-US" sz="2800" dirty="0"/>
              <a:t> is a normal distribution with a mean equal to 0 and standard deviation equal to 1, such that the following properties are true:</a:t>
            </a:r>
          </a:p>
          <a:p>
            <a:pPr marL="447675" indent="-447675">
              <a:defRPr sz="2800"/>
            </a:pPr>
            <a:r>
              <a:rPr lang="en-US" dirty="0"/>
              <a:t>1.	​</a:t>
            </a:r>
            <a:r>
              <a:rPr lang="en-US" sz="2800" dirty="0"/>
              <a:t>The standard normal distribution is bell-shaped and symmetric about its mean.</a:t>
            </a:r>
          </a:p>
          <a:p>
            <a:pPr marL="447675" indent="-447675">
              <a:defRPr sz="2800"/>
            </a:pPr>
            <a:r>
              <a:rPr lang="en-US" dirty="0"/>
              <a:t>2.	​</a:t>
            </a:r>
            <a:r>
              <a:rPr lang="en-US" sz="2800" dirty="0"/>
              <a:t>The standard normal distribution is completely defined by its mean, </a:t>
            </a:r>
            <a:r>
              <a:rPr lang="el-GR" sz="2800" i="1" dirty="0">
                <a:latin typeface="Calibri" panose="020F0502020204030204" pitchFamily="34" charset="0"/>
                <a:ea typeface="Calibri" panose="020F0502020204030204" pitchFamily="34" charset="0"/>
                <a:cs typeface="Calibri" panose="020F0502020204030204" pitchFamily="34" charset="0"/>
              </a:rPr>
              <a:t>μ</a:t>
            </a:r>
            <a:r>
              <a:rPr lang="en-US" sz="2800" dirty="0"/>
              <a:t> = 0, and standard deviation, </a:t>
            </a:r>
            <a:r>
              <a:rPr lang="el-GR" sz="2800" i="1" dirty="0">
                <a:latin typeface="Calibri" panose="020F0502020204030204" pitchFamily="34" charset="0"/>
                <a:ea typeface="Calibri" panose="020F0502020204030204" pitchFamily="34" charset="0"/>
                <a:cs typeface="Calibri" panose="020F0502020204030204" pitchFamily="34" charset="0"/>
              </a:rPr>
              <a:t>σ</a:t>
            </a:r>
            <a:r>
              <a:rPr lang="en-US" sz="2800" dirty="0"/>
              <a:t> = 1</a:t>
            </a:r>
            <a:r>
              <a:rPr lang="en-US" dirty="0">
                <a:latin typeface="Cambria Math" panose="02040503050406030204" pitchFamily="18" charset="0"/>
                <a:ea typeface="Cambria Math" panose="02040503050406030204" pitchFamily="18" charset="0"/>
              </a:rPr>
              <a:t>.</a:t>
            </a:r>
            <a:endParaRPr lang="en-US" sz="2800" dirty="0"/>
          </a:p>
          <a:p>
            <a:pPr marL="447675" indent="-447675">
              <a:defRPr sz="2800"/>
            </a:pPr>
            <a:r>
              <a:rPr lang="en-US" dirty="0"/>
              <a:t>3.	​</a:t>
            </a:r>
            <a:r>
              <a:rPr lang="en-US" sz="2800" dirty="0"/>
              <a:t>The total area under the standard normal distribution curve equals 1.</a:t>
            </a:r>
          </a:p>
          <a:p>
            <a:pPr marL="447675" indent="-447675">
              <a:defRPr sz="2800"/>
            </a:pPr>
            <a:r>
              <a:rPr lang="en-US" dirty="0"/>
              <a:t>4.	​</a:t>
            </a:r>
            <a:r>
              <a:rPr lang="en-US" sz="2800" dirty="0"/>
              <a:t>The </a:t>
            </a:r>
            <a:r>
              <a:rPr lang="en-US" sz="2800" i="1" dirty="0"/>
              <a:t>x</a:t>
            </a:r>
            <a:r>
              <a:rPr lang="en-US" sz="2800" dirty="0"/>
              <a:t>-axis is a horizontal asymptote for the standard normal distribution curve.</a:t>
            </a:r>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6.2.5: Finding Area to the Right of a Negative </a:t>
            </a:r>
            <a:r>
              <a:rPr i="1" dirty="0"/>
              <a:t>z</a:t>
            </a:r>
            <a:r>
              <a:rPr dirty="0"/>
              <a:t>-value Using a Table</a:t>
            </a:r>
            <a:r>
              <a:rPr lang="en-US" baseline="-25000" dirty="0"/>
              <a:t>5</a:t>
            </a:r>
            <a:endParaRPr dirty="0"/>
          </a:p>
        </p:txBody>
      </p:sp>
      <p:graphicFrame>
        <p:nvGraphicFramePr>
          <p:cNvPr id="3" name="Table Placeholder 2" descr="This table shows cumulative probabilities for z scores in a standard normal distribution. It contains 7 rows and 6 columns. The rows represent z scores ranging from 0.6 to 1.1 in increments of 0.1, listed in the leftmost column. The columns represent the hundredths place of the z scores, ranging from 0.00 to 0.04 in increments of 0.01, listed in the topmost row.&#10;Each cell contains the cumulative probability for the corresponding z score. &#10;For z equals 0.6, probabilities are 0.7257, 0.7291, 0.7234, 0.7357, 0.7389.&#10;For z equals 0.7, probabilities are 0.7580, 0.7611, 0.7642, 0.7673, 0.7704.&#10;For z equals 0.8, probabilities are 0.7881, 0.7910, 0.79369, 0.7967, 0.7995.&#10;For z equals 0.9, probabilities are 0.8159, 0.8186, 0.8212, 0.8238, 0.8264,&#10;For z equals 1.0, probabilities are 0.8413, 0.8438, 0.8461, 0.8485, 0.8508.&#10;For z equals 1.1, probabilities are 0.8643, 0.8665, 0.8686, 0.8708, 0.8729.&#10;This table helps calculate the cumulative probability for Z values between 0.60 and 1.14."/>
          <p:cNvGraphicFramePr>
            <a:graphicFrameLocks noGrp="1"/>
          </p:cNvGraphicFramePr>
          <p:nvPr>
            <p:ph type="tbl" sz="quarter" idx="10"/>
            <p:extLst>
              <p:ext uri="{D42A27DB-BD31-4B8C-83A1-F6EECF244321}">
                <p14:modId xmlns:p14="http://schemas.microsoft.com/office/powerpoint/2010/main" val="2404731541"/>
              </p:ext>
            </p:extLst>
          </p:nvPr>
        </p:nvGraphicFramePr>
        <p:xfrm>
          <a:off x="952500" y="1752600"/>
          <a:ext cx="7239000" cy="2595880"/>
        </p:xfrm>
        <a:graphic>
          <a:graphicData uri="http://schemas.openxmlformats.org/drawingml/2006/table">
            <a:tbl>
              <a:tblPr firstRow="1" bandRow="1">
                <a:tableStyleId>{2D5ABB26-0587-4C30-8999-92F81FD0307C}</a:tableStyleId>
              </a:tblPr>
              <a:tblGrid>
                <a:gridCol w="1206500">
                  <a:extLst>
                    <a:ext uri="{9D8B030D-6E8A-4147-A177-3AD203B41FA5}">
                      <a16:colId xmlns:a16="http://schemas.microsoft.com/office/drawing/2014/main" val="20000"/>
                    </a:ext>
                  </a:extLst>
                </a:gridCol>
                <a:gridCol w="1206500">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gridCol w="1206500">
                  <a:extLst>
                    <a:ext uri="{9D8B030D-6E8A-4147-A177-3AD203B41FA5}">
                      <a16:colId xmlns:a16="http://schemas.microsoft.com/office/drawing/2014/main" val="20003"/>
                    </a:ext>
                  </a:extLst>
                </a:gridCol>
                <a:gridCol w="1206500">
                  <a:extLst>
                    <a:ext uri="{9D8B030D-6E8A-4147-A177-3AD203B41FA5}">
                      <a16:colId xmlns:a16="http://schemas.microsoft.com/office/drawing/2014/main" val="20004"/>
                    </a:ext>
                  </a:extLst>
                </a:gridCol>
                <a:gridCol w="1206500">
                  <a:extLst>
                    <a:ext uri="{9D8B030D-6E8A-4147-A177-3AD203B41FA5}">
                      <a16:colId xmlns:a16="http://schemas.microsoft.com/office/drawing/2014/main" val="20005"/>
                    </a:ext>
                  </a:extLst>
                </a:gridCol>
              </a:tblGrid>
              <a:tr h="370840">
                <a:tc>
                  <a:txBody>
                    <a:bodyPr/>
                    <a:lstStyle/>
                    <a:p>
                      <a:pPr algn="ctr">
                        <a:defRPr sz="1400" b="1"/>
                      </a:pPr>
                      <a:r>
                        <a: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1"/>
                      </a:pPr>
                      <a:r>
                        <a:rPr sz="1400">
                          <a:latin typeface="Cambria Math"/>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1"/>
                      </a:pPr>
                      <a:r>
                        <a:rPr sz="1400">
                          <a:latin typeface="Cambria Math"/>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1"/>
                      </a:pPr>
                      <a:r>
                        <a:rPr sz="1400">
                          <a:latin typeface="Cambria Math"/>
                        </a:rPr>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1"/>
                      </a:pPr>
                      <a:r>
                        <a:rPr sz="1400">
                          <a:latin typeface="Cambria Math"/>
                        </a:rPr>
                        <a:t>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b="1"/>
                      </a:pPr>
                      <a:r>
                        <a:rPr sz="1400">
                          <a:latin typeface="Cambria Math"/>
                        </a:rPr>
                        <a:t>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b="1"/>
                      </a:pPr>
                      <a:r>
                        <a:rPr sz="1400">
                          <a:latin typeface="Cambria Math"/>
                        </a:rPr>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0.7257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0.7291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0.7357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0.7389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b="1"/>
                      </a:pPr>
                      <a:r>
                        <a:rPr sz="1400">
                          <a:latin typeface="Cambria Math"/>
                        </a:rPr>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0.7580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0.7611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0.7642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0.7673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0.7704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b="1"/>
                      </a:pPr>
                      <a:r>
                        <a:rPr sz="1400">
                          <a:latin typeface="Cambria Math"/>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0.7881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0.79369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0.7967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0.7995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b="1"/>
                      </a:pPr>
                      <a:r>
                        <a:rPr sz="1400">
                          <a:latin typeface="Cambria Math"/>
                        </a:rPr>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0.8159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0.8186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0.8238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0.8264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defRPr b="1"/>
                      </a:pPr>
                      <a:r>
                        <a:rPr sz="1400">
                          <a:latin typeface="Cambria Math"/>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0.8413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0.8438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0.8461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0.8485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0.8508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defRPr b="1"/>
                      </a:pPr>
                      <a:r>
                        <a:rPr sz="1400">
                          <a:latin typeface="Cambria Math"/>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0.8643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0.8665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0.8686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a:latin typeface="Cambria Math"/>
                        </a:rPr>
                        <a:t>0.8708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400" dirty="0">
                          <a:latin typeface="Cambria Math"/>
                        </a:rPr>
                        <a:t>0.8729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4">
            <a:extLst>
              <a:ext uri="{FF2B5EF4-FFF2-40B4-BE49-F238E27FC236}">
                <a16:creationId xmlns:a16="http://schemas.microsoft.com/office/drawing/2014/main" id="{5A64F252-79C4-A37C-6DE1-404103D7B520}"/>
              </a:ext>
            </a:extLst>
          </p:cNvPr>
          <p:cNvSpPr txBox="1"/>
          <p:nvPr/>
        </p:nvSpPr>
        <p:spPr>
          <a:xfrm>
            <a:off x="457200" y="4958426"/>
            <a:ext cx="8229600" cy="954107"/>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rPr>
              <a:t>Thus, the area </a:t>
            </a:r>
            <a:r>
              <a:rPr kumimoji="0" lang="en-US" sz="2800" b="0" i="0" u="none" strike="noStrike" kern="1200" cap="none" spc="0" normalizeH="0" baseline="0" noProof="0" dirty="0">
                <a:ln>
                  <a:noFill/>
                </a:ln>
                <a:solidFill>
                  <a:srgbClr val="366092"/>
                </a:solidFill>
                <a:effectLst/>
                <a:uLnTx/>
                <a:uFillTx/>
              </a:rPr>
              <a:t>under the standard normal curve to the right of </a:t>
            </a:r>
            <a:r>
              <a:rPr kumimoji="0" lang="en-US" sz="2800" b="0" i="1" u="none" strike="noStrike" kern="1200" cap="none" spc="0" normalizeH="0" baseline="0" noProof="0" dirty="0">
                <a:ln>
                  <a:noFill/>
                </a:ln>
                <a:solidFill>
                  <a:srgbClr val="366092"/>
                </a:solidFill>
                <a:effectLst/>
                <a:uLnTx/>
                <a:uFillTx/>
              </a:rPr>
              <a:t>z</a:t>
            </a:r>
            <a:r>
              <a:rPr kumimoji="0" lang="en-US" sz="2800" b="0" i="0" u="none" strike="noStrike" kern="1200" cap="none" spc="0" normalizeH="0" baseline="0" noProof="0" dirty="0">
                <a:ln>
                  <a:noFill/>
                </a:ln>
                <a:solidFill>
                  <a:srgbClr val="366092"/>
                </a:solidFill>
                <a:effectLst/>
                <a:uLnTx/>
                <a:uFillTx/>
              </a:rPr>
              <a:t> = </a:t>
            </a:r>
            <a:r>
              <a:rPr kumimoji="0" lang="en-US" sz="2800" b="0" i="0" u="none" strike="noStrike" kern="1200" cap="none" spc="0" normalizeH="0" baseline="0" noProof="0" dirty="0">
                <a:ln>
                  <a:noFill/>
                </a:ln>
                <a:solidFill>
                  <a:srgbClr val="366092"/>
                </a:solidFill>
                <a:effectLst/>
                <a:uLnTx/>
                <a:uFillTx/>
                <a:ea typeface="Calibri" panose="020F0502020204030204" pitchFamily="34" charset="0"/>
                <a:cs typeface="Calibri" panose="020F0502020204030204" pitchFamily="34" charset="0"/>
              </a:rPr>
              <a:t>−</a:t>
            </a:r>
            <a:r>
              <a:rPr kumimoji="0" lang="en-US" sz="2800" b="0" i="0" u="none" strike="noStrike" kern="1200" cap="none" spc="0" normalizeH="0" baseline="0" noProof="0" dirty="0">
                <a:ln>
                  <a:noFill/>
                </a:ln>
                <a:solidFill>
                  <a:srgbClr val="366092"/>
                </a:solidFill>
                <a:effectLst/>
                <a:uLnTx/>
                <a:uFillTx/>
              </a:rPr>
              <a:t>0.90 is 0.8159.</a:t>
            </a:r>
            <a:endParaRPr lang="en-IN"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6.2.6: Finding Area between Two </a:t>
            </a:r>
            <a:br>
              <a:rPr lang="en-US" dirty="0"/>
            </a:br>
            <a:r>
              <a:rPr i="1" dirty="0"/>
              <a:t>z</a:t>
            </a:r>
            <a:r>
              <a:rPr dirty="0"/>
              <a:t>-values Using Tables</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area under the standard normal curve between</a:t>
            </a:r>
          </a:p>
        </p:txBody>
      </p:sp>
      <p:pic>
        <p:nvPicPr>
          <p:cNvPr id="5" name="Picture 4" descr="z sub 1 equals negative 1.68 and z sub 2 equals 2.00.">
            <a:extLst>
              <a:ext uri="{FF2B5EF4-FFF2-40B4-BE49-F238E27FC236}">
                <a16:creationId xmlns:a16="http://schemas.microsoft.com/office/drawing/2014/main" id="{E658E3ED-3626-89D8-E279-D0870F7B72B7}"/>
              </a:ext>
            </a:extLst>
          </p:cNvPr>
          <p:cNvPicPr>
            <a:picLocks noChangeAspect="1"/>
          </p:cNvPicPr>
          <p:nvPr/>
        </p:nvPicPr>
        <p:blipFill>
          <a:blip r:embed="rId2"/>
          <a:stretch>
            <a:fillRect/>
          </a:stretch>
        </p:blipFill>
        <p:spPr>
          <a:xfrm>
            <a:off x="1885952" y="1502570"/>
            <a:ext cx="3584454" cy="46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6.2.6: Finding Area between Two </a:t>
            </a:r>
            <a:br>
              <a:rPr lang="en-US" dirty="0"/>
            </a:br>
            <a:r>
              <a:rPr i="1" dirty="0"/>
              <a:t>z</a:t>
            </a:r>
            <a:r>
              <a:rPr dirty="0"/>
              <a:t>-values Using Tables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First look up the area to the left of</a:t>
            </a:r>
          </a:p>
        </p:txBody>
      </p:sp>
      <p:pic>
        <p:nvPicPr>
          <p:cNvPr id="8" name="Picture 7" descr="z sub 2 equals 2.00, which is">
            <a:extLst>
              <a:ext uri="{FF2B5EF4-FFF2-40B4-BE49-F238E27FC236}">
                <a16:creationId xmlns:a16="http://schemas.microsoft.com/office/drawing/2014/main" id="{B02BA311-4F10-BAFE-EC60-878A175B2F10}"/>
              </a:ext>
            </a:extLst>
          </p:cNvPr>
          <p:cNvPicPr>
            <a:picLocks noChangeAspect="1"/>
          </p:cNvPicPr>
          <p:nvPr/>
        </p:nvPicPr>
        <p:blipFill>
          <a:blip r:embed="rId2"/>
          <a:stretch>
            <a:fillRect/>
          </a:stretch>
        </p:blipFill>
        <p:spPr>
          <a:xfrm>
            <a:off x="5560219" y="1621629"/>
            <a:ext cx="2438400" cy="419100"/>
          </a:xfrm>
          <a:prstGeom prst="rect">
            <a:avLst/>
          </a:prstGeom>
        </p:spPr>
      </p:pic>
      <p:sp>
        <p:nvSpPr>
          <p:cNvPr id="9" name="TextBox 8">
            <a:extLst>
              <a:ext uri="{FF2B5EF4-FFF2-40B4-BE49-F238E27FC236}">
                <a16:creationId xmlns:a16="http://schemas.microsoft.com/office/drawing/2014/main" id="{86CE7DA1-FC68-F9D8-3112-5D8F236819F8}"/>
              </a:ext>
            </a:extLst>
          </p:cNvPr>
          <p:cNvSpPr txBox="1"/>
          <p:nvPr/>
        </p:nvSpPr>
        <p:spPr>
          <a:xfrm>
            <a:off x="457200" y="1965960"/>
            <a:ext cx="822960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ea typeface="+mn-ea"/>
                <a:cs typeface="+mn-cs"/>
              </a:rPr>
              <a:t>0.9772. </a:t>
            </a:r>
            <a:r>
              <a:rPr kumimoji="0" lang="en-US" sz="2800" b="0" i="0" u="none" strike="noStrike" kern="1200" cap="none" spc="0" normalizeH="0" baseline="0" noProof="0" dirty="0">
                <a:ln>
                  <a:noFill/>
                </a:ln>
                <a:solidFill>
                  <a:srgbClr val="366092"/>
                </a:solidFill>
                <a:effectLst/>
                <a:uLnTx/>
                <a:uFillTx/>
                <a:latin typeface="Calibri"/>
                <a:ea typeface="+mn-ea"/>
                <a:cs typeface="+mn-cs"/>
              </a:rPr>
              <a:t>Second, look up the area to the left of</a:t>
            </a:r>
            <a:endParaRPr lang="en-IN" dirty="0"/>
          </a:p>
        </p:txBody>
      </p:sp>
      <p:pic>
        <p:nvPicPr>
          <p:cNvPr id="11" name="Picture 10" descr="z sub 1 equals negative 1.68, which is 0.0465. Finally, subtract: 0.9772 minus 0.0465 equals 0.9307.">
            <a:extLst>
              <a:ext uri="{FF2B5EF4-FFF2-40B4-BE49-F238E27FC236}">
                <a16:creationId xmlns:a16="http://schemas.microsoft.com/office/drawing/2014/main" id="{2A84CCB5-D303-BA90-B36C-22DEE1E45A82}"/>
              </a:ext>
            </a:extLst>
          </p:cNvPr>
          <p:cNvPicPr>
            <a:picLocks noChangeAspect="1"/>
          </p:cNvPicPr>
          <p:nvPr/>
        </p:nvPicPr>
        <p:blipFill>
          <a:blip r:embed="rId3"/>
          <a:stretch>
            <a:fillRect/>
          </a:stretch>
        </p:blipFill>
        <p:spPr>
          <a:xfrm>
            <a:off x="522823" y="2476499"/>
            <a:ext cx="6258977" cy="864000"/>
          </a:xfrm>
          <a:prstGeom prst="rect">
            <a:avLst/>
          </a:prstGeom>
        </p:spPr>
      </p:pic>
      <p:pic>
        <p:nvPicPr>
          <p:cNvPr id="4" name="Content Placeholder 4" descr="An illustration shows a set of three normal distribution graphs representing z values. Each graph has a bell shaped curve centered about the horizontal axis labeled “z.” In the first graph, a point lying on the horizontal axis to the right of 0 is labeled “ z sub 2 equals 2.00 .” The region between the left tail and the z value is shaded and labeled  0.9772. There is a minus sign between the first graph and the second graph. In the second graph, a point lying on the horizontal axis to the left of the mean is labeled “  z sub 1 equals negative 1.68 ”. The region between the left tail and the z value is shaded and labeled 0.0465. There is an equal sign between the second graph and the third graph. In the third graph, two points on the horizontal axis, are labeled “ z sub 1 equals negative1.68 ” and “  z sub 2 equals 2.00” respectively. The region between both the z values is shaded and labeled as 0.9307.">
            <a:extLst>
              <a:ext uri="{FF2B5EF4-FFF2-40B4-BE49-F238E27FC236}">
                <a16:creationId xmlns:a16="http://schemas.microsoft.com/office/drawing/2014/main" id="{EDCEF403-8330-485B-96B5-E07B2DC063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3810000"/>
            <a:ext cx="8229600" cy="210312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6.2.6: Finding Area between Two </a:t>
            </a:r>
            <a:br>
              <a:rPr lang="en-US" dirty="0"/>
            </a:br>
            <a:r>
              <a:rPr i="1" dirty="0"/>
              <a:t>z</a:t>
            </a:r>
            <a:r>
              <a:rPr dirty="0"/>
              <a:t>-values Using Tables</a:t>
            </a:r>
            <a:r>
              <a:rPr lang="en-US" baseline="-25000" dirty="0"/>
              <a:t>3</a:t>
            </a:r>
            <a:endParaRPr dirty="0"/>
          </a:p>
        </p:txBody>
      </p:sp>
      <p:sp>
        <p:nvSpPr>
          <p:cNvPr id="3" name="Text Placeholder 2"/>
          <p:cNvSpPr>
            <a:spLocks noGrp="1"/>
          </p:cNvSpPr>
          <p:nvPr>
            <p:ph type="body" sz="quarter" idx="10"/>
          </p:nvPr>
        </p:nvSpPr>
        <p:spPr/>
        <p:txBody>
          <a:bodyPr>
            <a:normAutofit/>
          </a:bodyPr>
          <a:lstStyle/>
          <a:p>
            <a:pPr>
              <a:defRPr sz="2800"/>
            </a:pPr>
            <a:r>
              <a:rPr sz="2800" dirty="0"/>
              <a:t>Thus, the area between the two </a:t>
            </a:r>
            <a:r>
              <a:rPr lang="en-US" sz="2800" i="1" dirty="0"/>
              <a:t>z</a:t>
            </a:r>
            <a:r>
              <a:rPr sz="2800" dirty="0"/>
              <a:t>-values is 0.9307.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6.2.7: Finding Area in the Tails for Two </a:t>
            </a:r>
            <a:r>
              <a:rPr i="1" dirty="0"/>
              <a:t>z</a:t>
            </a:r>
            <a:r>
              <a:rPr dirty="0"/>
              <a:t>-values</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total of the areas under the standard normal curve to the left of</a:t>
            </a:r>
          </a:p>
        </p:txBody>
      </p:sp>
      <p:pic>
        <p:nvPicPr>
          <p:cNvPr id="7" name="Picture 6" descr="z sub 1 equals negative 2.50 and to the right of">
            <a:extLst>
              <a:ext uri="{FF2B5EF4-FFF2-40B4-BE49-F238E27FC236}">
                <a16:creationId xmlns:a16="http://schemas.microsoft.com/office/drawing/2014/main" id="{728646E3-B9CF-9C95-BB75-B8806B01776B}"/>
              </a:ext>
            </a:extLst>
          </p:cNvPr>
          <p:cNvPicPr>
            <a:picLocks noChangeAspect="1"/>
          </p:cNvPicPr>
          <p:nvPr/>
        </p:nvPicPr>
        <p:blipFill>
          <a:blip r:embed="rId2"/>
          <a:stretch>
            <a:fillRect/>
          </a:stretch>
        </p:blipFill>
        <p:spPr>
          <a:xfrm>
            <a:off x="3286124" y="1482548"/>
            <a:ext cx="4639092" cy="504000"/>
          </a:xfrm>
          <a:prstGeom prst="rect">
            <a:avLst/>
          </a:prstGeom>
        </p:spPr>
      </p:pic>
      <p:pic>
        <p:nvPicPr>
          <p:cNvPr id="9" name="Picture 8" descr="z sub 2 equals 3.00.">
            <a:extLst>
              <a:ext uri="{FF2B5EF4-FFF2-40B4-BE49-F238E27FC236}">
                <a16:creationId xmlns:a16="http://schemas.microsoft.com/office/drawing/2014/main" id="{33D9DA03-7F12-1DFD-C0FE-AB586FCAE2D3}"/>
              </a:ext>
            </a:extLst>
          </p:cNvPr>
          <p:cNvPicPr>
            <a:picLocks noChangeAspect="1"/>
          </p:cNvPicPr>
          <p:nvPr/>
        </p:nvPicPr>
        <p:blipFill>
          <a:blip r:embed="rId3"/>
          <a:stretch>
            <a:fillRect/>
          </a:stretch>
        </p:blipFill>
        <p:spPr>
          <a:xfrm>
            <a:off x="521546" y="1937020"/>
            <a:ext cx="1404000" cy="46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6.2.7: Finding Area in the Tails for Two </a:t>
            </a:r>
            <a:r>
              <a:rPr i="1" dirty="0"/>
              <a:t>z</a:t>
            </a:r>
            <a:r>
              <a:rPr dirty="0"/>
              <a:t>-values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There are two areas that we must find. The total we are interested in is the sum of these two areas. Let's begin by finding the area to the left of</a:t>
            </a:r>
          </a:p>
        </p:txBody>
      </p:sp>
      <p:pic>
        <p:nvPicPr>
          <p:cNvPr id="9" name="Picture 8" descr="z sub 1 equals negative 2.50. The tables">
            <a:extLst>
              <a:ext uri="{FF2B5EF4-FFF2-40B4-BE49-F238E27FC236}">
                <a16:creationId xmlns:a16="http://schemas.microsoft.com/office/drawing/2014/main" id="{F5E8A405-2963-C8AE-01B1-E7D3A5D2CB3E}"/>
              </a:ext>
            </a:extLst>
          </p:cNvPr>
          <p:cNvPicPr>
            <a:picLocks noChangeAspect="1"/>
          </p:cNvPicPr>
          <p:nvPr/>
        </p:nvPicPr>
        <p:blipFill>
          <a:blip r:embed="rId2"/>
          <a:stretch>
            <a:fillRect/>
          </a:stretch>
        </p:blipFill>
        <p:spPr>
          <a:xfrm>
            <a:off x="5194300" y="2446052"/>
            <a:ext cx="3222818" cy="468000"/>
          </a:xfrm>
          <a:prstGeom prst="rect">
            <a:avLst/>
          </a:prstGeom>
        </p:spPr>
      </p:pic>
      <p:sp>
        <p:nvSpPr>
          <p:cNvPr id="4" name="TextBox 3">
            <a:extLst>
              <a:ext uri="{FF2B5EF4-FFF2-40B4-BE49-F238E27FC236}">
                <a16:creationId xmlns:a16="http://schemas.microsoft.com/office/drawing/2014/main" id="{2089A0FB-421D-7665-602F-85653F56DBA1}"/>
              </a:ext>
            </a:extLst>
          </p:cNvPr>
          <p:cNvSpPr txBox="1"/>
          <p:nvPr/>
        </p:nvSpPr>
        <p:spPr>
          <a:xfrm>
            <a:off x="457200" y="2824163"/>
            <a:ext cx="807720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tell us </a:t>
            </a:r>
            <a:r>
              <a:rPr kumimoji="0" lang="en-US" sz="2800" b="0" i="0" u="none" strike="noStrike" kern="1200" cap="none" spc="0" normalizeH="0" baseline="0" noProof="0" dirty="0">
                <a:ln>
                  <a:noFill/>
                </a:ln>
                <a:solidFill>
                  <a:srgbClr val="366092"/>
                </a:solidFill>
                <a:effectLst/>
                <a:uLnTx/>
                <a:uFillTx/>
                <a:ea typeface="+mn-ea"/>
                <a:cs typeface="+mn-cs"/>
              </a:rPr>
              <a:t>this is 0.0062. Next</a:t>
            </a:r>
            <a:r>
              <a:rPr kumimoji="0" lang="en-US" sz="2800" b="0" i="0" u="none" strike="noStrike" kern="1200" cap="none" spc="0" normalizeH="0" baseline="0" noProof="0" dirty="0">
                <a:ln>
                  <a:noFill/>
                </a:ln>
                <a:solidFill>
                  <a:srgbClr val="366092"/>
                </a:solidFill>
                <a:effectLst/>
                <a:uLnTx/>
                <a:uFillTx/>
                <a:latin typeface="Calibri"/>
                <a:ea typeface="+mn-ea"/>
                <a:cs typeface="+mn-cs"/>
              </a:rPr>
              <a:t>, we need to find the area to</a:t>
            </a:r>
            <a:endParaRPr lang="en-IN" dirty="0"/>
          </a:p>
        </p:txBody>
      </p:sp>
      <p:pic>
        <p:nvPicPr>
          <p:cNvPr id="7" name="Picture 6" descr="the right of z sub 2 equals 3.00. By looking up the negative value">
            <a:extLst>
              <a:ext uri="{FF2B5EF4-FFF2-40B4-BE49-F238E27FC236}">
                <a16:creationId xmlns:a16="http://schemas.microsoft.com/office/drawing/2014/main" id="{A265B97B-EB54-3690-FF42-C592A30AF9BD}"/>
              </a:ext>
            </a:extLst>
          </p:cNvPr>
          <p:cNvPicPr>
            <a:picLocks noChangeAspect="1"/>
          </p:cNvPicPr>
          <p:nvPr/>
        </p:nvPicPr>
        <p:blipFill>
          <a:blip r:embed="rId3"/>
          <a:stretch>
            <a:fillRect/>
          </a:stretch>
        </p:blipFill>
        <p:spPr>
          <a:xfrm>
            <a:off x="531019" y="3322210"/>
            <a:ext cx="7402909" cy="432000"/>
          </a:xfrm>
          <a:prstGeom prst="rect">
            <a:avLst/>
          </a:prstGeom>
        </p:spPr>
      </p:pic>
      <p:sp>
        <p:nvSpPr>
          <p:cNvPr id="5" name="TextBox 4">
            <a:extLst>
              <a:ext uri="{FF2B5EF4-FFF2-40B4-BE49-F238E27FC236}">
                <a16:creationId xmlns:a16="http://schemas.microsoft.com/office/drawing/2014/main" id="{938FB205-E234-6DA5-1F20-E4492D4D0ED1}"/>
              </a:ext>
            </a:extLst>
          </p:cNvPr>
          <p:cNvSpPr txBox="1"/>
          <p:nvPr/>
        </p:nvSpPr>
        <p:spPr>
          <a:xfrm>
            <a:off x="457200" y="3676650"/>
            <a:ext cx="8153400" cy="954107"/>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Of</a:t>
            </a:r>
            <a:r>
              <a:rPr kumimoji="0" lang="en-US" sz="2800" b="0" i="0" u="none" strike="noStrike" kern="1200" cap="none" spc="0" normalizeH="0" noProof="0" dirty="0">
                <a:ln>
                  <a:noFill/>
                </a:ln>
                <a:solidFill>
                  <a:srgbClr val="366092"/>
                </a:solidFill>
                <a:effectLst/>
                <a:uLnTx/>
                <a:uFillTx/>
                <a:latin typeface="Calibri"/>
                <a:ea typeface="+mn-ea"/>
                <a:cs typeface="+mn-cs"/>
              </a:rPr>
              <a:t> </a:t>
            </a:r>
            <a:r>
              <a:rPr kumimoji="0" lang="en-US" sz="2800" b="0" i="1" u="none" strike="noStrike" kern="1200" cap="none" spc="0" normalizeH="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we know that the area to the right is equal to </a:t>
            </a:r>
            <a:r>
              <a:rPr kumimoji="0" lang="en-US" sz="2800" b="0" i="0" u="none" strike="noStrike" kern="1200" cap="none" spc="0" normalizeH="0" baseline="0" noProof="0" dirty="0">
                <a:ln>
                  <a:noFill/>
                </a:ln>
                <a:solidFill>
                  <a:srgbClr val="366092"/>
                </a:solidFill>
                <a:effectLst/>
                <a:uLnTx/>
                <a:uFillTx/>
                <a:ea typeface="+mn-ea"/>
                <a:cs typeface="+mn-cs"/>
              </a:rPr>
              <a:t>0.0013.</a:t>
            </a: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6.2.7: Finding Area in the Tails for Two </a:t>
            </a:r>
            <a:r>
              <a:rPr i="1" dirty="0"/>
              <a:t>z</a:t>
            </a:r>
            <a:r>
              <a:rPr dirty="0"/>
              <a:t>-values</a:t>
            </a:r>
            <a:r>
              <a:rPr lang="en-US" baseline="-25000" dirty="0"/>
              <a:t>3</a:t>
            </a:r>
            <a:endParaRPr dirty="0"/>
          </a:p>
        </p:txBody>
      </p:sp>
      <p:pic>
        <p:nvPicPr>
          <p:cNvPr id="5" name="Content Placeholder 4" descr="A standard normal curve centered about the horizontal axis labeled z. The value z sub 1 equals negative 2.50 is marked to the left of the mean and the value z sub 2 equals 3.00 is marked to the right of the mean. The area under the curve to the left of z sub 1 is shaded and labeled as 0.0062. The area under the curve to the right of z sub 2 is shaded and labeled as 0.0013.">
            <a:extLst>
              <a:ext uri="{FF2B5EF4-FFF2-40B4-BE49-F238E27FC236}">
                <a16:creationId xmlns:a16="http://schemas.microsoft.com/office/drawing/2014/main" id="{F2E59B7A-4694-40D2-9FEF-CDE8B3807357}"/>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0" y="1725215"/>
            <a:ext cx="5906453" cy="3407569"/>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6.2.7: Finding Area in the Tails for Two </a:t>
            </a:r>
            <a:r>
              <a:rPr i="1" dirty="0"/>
              <a:t>z</a:t>
            </a:r>
            <a:r>
              <a:rPr dirty="0"/>
              <a:t>-values</a:t>
            </a:r>
            <a:r>
              <a:rPr lang="en-US" baseline="-25000" dirty="0"/>
              <a:t>4</a:t>
            </a:r>
            <a:endParaRPr dirty="0"/>
          </a:p>
        </p:txBody>
      </p:sp>
      <p:sp>
        <p:nvSpPr>
          <p:cNvPr id="3" name="Text Placeholder 2"/>
          <p:cNvSpPr>
            <a:spLocks noGrp="1"/>
          </p:cNvSpPr>
          <p:nvPr>
            <p:ph type="body" sz="quarter" idx="10"/>
          </p:nvPr>
        </p:nvSpPr>
        <p:spPr/>
        <p:txBody>
          <a:bodyPr>
            <a:normAutofit/>
          </a:bodyPr>
          <a:lstStyle/>
          <a:p>
            <a:pPr>
              <a:defRPr sz="2800"/>
            </a:pPr>
            <a:r>
              <a:rPr sz="2800" dirty="0"/>
              <a:t>Thus, the total area in the tails is the sum of the two areas, </a:t>
            </a:r>
            <a:r>
              <a:rPr lang="en-US" sz="2800" dirty="0"/>
              <a:t>0.0062 + 0.0013 = 0.0075.</a:t>
            </a:r>
            <a:endParaRP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6.2.8: Finding Area in the Tails for Two </a:t>
            </a:r>
            <a:r>
              <a:rPr i="1" dirty="0"/>
              <a:t>z</a:t>
            </a:r>
            <a:r>
              <a:rPr dirty="0"/>
              <a:t>-values</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total of the areas under the standard normal curve to the left of</a:t>
            </a:r>
          </a:p>
        </p:txBody>
      </p:sp>
      <p:pic>
        <p:nvPicPr>
          <p:cNvPr id="5" name="Picture 4" descr="z sub equals negative 1.23 and to the right of">
            <a:extLst>
              <a:ext uri="{FF2B5EF4-FFF2-40B4-BE49-F238E27FC236}">
                <a16:creationId xmlns:a16="http://schemas.microsoft.com/office/drawing/2014/main" id="{DE938EE7-787E-BA18-5AAD-801C0BD90B87}"/>
              </a:ext>
            </a:extLst>
          </p:cNvPr>
          <p:cNvPicPr>
            <a:picLocks noChangeAspect="1"/>
          </p:cNvPicPr>
          <p:nvPr/>
        </p:nvPicPr>
        <p:blipFill>
          <a:blip r:embed="rId2"/>
          <a:stretch>
            <a:fillRect/>
          </a:stretch>
        </p:blipFill>
        <p:spPr>
          <a:xfrm>
            <a:off x="3290889" y="1509028"/>
            <a:ext cx="4307728" cy="468000"/>
          </a:xfrm>
          <a:prstGeom prst="rect">
            <a:avLst/>
          </a:prstGeom>
        </p:spPr>
      </p:pic>
      <p:pic>
        <p:nvPicPr>
          <p:cNvPr id="7" name="Picture 6" descr="z sub 2 equals 1.23">
            <a:extLst>
              <a:ext uri="{FF2B5EF4-FFF2-40B4-BE49-F238E27FC236}">
                <a16:creationId xmlns:a16="http://schemas.microsoft.com/office/drawing/2014/main" id="{60DD0FDB-33DE-0991-FAAF-E02E0FE3A5A8}"/>
              </a:ext>
            </a:extLst>
          </p:cNvPr>
          <p:cNvPicPr>
            <a:picLocks noChangeAspect="1"/>
          </p:cNvPicPr>
          <p:nvPr/>
        </p:nvPicPr>
        <p:blipFill>
          <a:blip r:embed="rId3"/>
          <a:stretch>
            <a:fillRect/>
          </a:stretch>
        </p:blipFill>
        <p:spPr>
          <a:xfrm>
            <a:off x="526257" y="1938925"/>
            <a:ext cx="1382728" cy="46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6.2.8: Finding Area in the Tails for Two </a:t>
            </a:r>
            <a:r>
              <a:rPr i="1" dirty="0"/>
              <a:t>z</a:t>
            </a:r>
            <a:r>
              <a:rPr dirty="0"/>
              <a:t>-values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Notice that the absolute values of</a:t>
            </a:r>
          </a:p>
        </p:txBody>
      </p:sp>
      <p:pic>
        <p:nvPicPr>
          <p:cNvPr id="6" name="Picture 5" descr="z sub 1 and z sub 2 are the">
            <a:extLst>
              <a:ext uri="{FF2B5EF4-FFF2-40B4-BE49-F238E27FC236}">
                <a16:creationId xmlns:a16="http://schemas.microsoft.com/office/drawing/2014/main" id="{F572C294-9949-BD70-1E53-F2696420E9B6}"/>
              </a:ext>
            </a:extLst>
          </p:cNvPr>
          <p:cNvPicPr>
            <a:picLocks noChangeAspect="1"/>
          </p:cNvPicPr>
          <p:nvPr/>
        </p:nvPicPr>
        <p:blipFill>
          <a:blip r:embed="rId2"/>
          <a:stretch>
            <a:fillRect/>
          </a:stretch>
        </p:blipFill>
        <p:spPr>
          <a:xfrm>
            <a:off x="5479257" y="1595438"/>
            <a:ext cx="2510182" cy="468000"/>
          </a:xfrm>
          <a:prstGeom prst="rect">
            <a:avLst/>
          </a:prstGeom>
        </p:spPr>
      </p:pic>
      <p:sp>
        <p:nvSpPr>
          <p:cNvPr id="9" name="TextBox 8">
            <a:extLst>
              <a:ext uri="{FF2B5EF4-FFF2-40B4-BE49-F238E27FC236}">
                <a16:creationId xmlns:a16="http://schemas.microsoft.com/office/drawing/2014/main" id="{1BE8C202-E686-1B9E-E889-ECC1F96CD64D}"/>
              </a:ext>
            </a:extLst>
          </p:cNvPr>
          <p:cNvSpPr txBox="1"/>
          <p:nvPr/>
        </p:nvSpPr>
        <p:spPr>
          <a:xfrm>
            <a:off x="457200" y="1967497"/>
            <a:ext cx="8229600" cy="276383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same. Thus, the areas in the two tails of the distribution will be the same because of the symmetric property of the standard normal curve. So, to find the total area in the two tails we only need to look up the area in the left tail and multiply that by 2.</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We find that the area to the left of</a:t>
            </a:r>
            <a:endParaRPr lang="en-IN" dirty="0"/>
          </a:p>
        </p:txBody>
      </p:sp>
      <p:pic>
        <p:nvPicPr>
          <p:cNvPr id="8" name="Picture 7" descr="z sub 1 equals negative 1.23 is">
            <a:extLst>
              <a:ext uri="{FF2B5EF4-FFF2-40B4-BE49-F238E27FC236}">
                <a16:creationId xmlns:a16="http://schemas.microsoft.com/office/drawing/2014/main" id="{C692C4C8-7EB1-CE6B-3AF7-905F9EAE3B88}"/>
              </a:ext>
            </a:extLst>
          </p:cNvPr>
          <p:cNvPicPr>
            <a:picLocks noChangeAspect="1"/>
          </p:cNvPicPr>
          <p:nvPr/>
        </p:nvPicPr>
        <p:blipFill>
          <a:blip r:embed="rId3"/>
          <a:stretch>
            <a:fillRect/>
          </a:stretch>
        </p:blipFill>
        <p:spPr>
          <a:xfrm>
            <a:off x="5564981" y="4241899"/>
            <a:ext cx="1840090" cy="468000"/>
          </a:xfrm>
          <a:prstGeom prst="rect">
            <a:avLst/>
          </a:prstGeom>
        </p:spPr>
      </p:pic>
      <p:sp>
        <p:nvSpPr>
          <p:cNvPr id="10" name="TextBox 9">
            <a:extLst>
              <a:ext uri="{FF2B5EF4-FFF2-40B4-BE49-F238E27FC236}">
                <a16:creationId xmlns:a16="http://schemas.microsoft.com/office/drawing/2014/main" id="{7EDE594C-4762-C977-FD72-36D069F02F26}"/>
              </a:ext>
            </a:extLst>
          </p:cNvPr>
          <p:cNvSpPr txBox="1"/>
          <p:nvPr/>
        </p:nvSpPr>
        <p:spPr>
          <a:xfrm>
            <a:off x="457200" y="4614649"/>
            <a:ext cx="8229600" cy="954107"/>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ea typeface="+mn-ea"/>
                <a:cs typeface="+mn-cs"/>
              </a:rPr>
              <a:t>0.1093. </a:t>
            </a:r>
            <a:r>
              <a:rPr kumimoji="0" lang="en-US" sz="2800" b="0" i="0" u="none" strike="noStrike" kern="1200" cap="none" spc="0" normalizeH="0" baseline="0" noProof="0" dirty="0">
                <a:ln>
                  <a:noFill/>
                </a:ln>
                <a:solidFill>
                  <a:srgbClr val="366092"/>
                </a:solidFill>
                <a:effectLst/>
                <a:uLnTx/>
                <a:uFillTx/>
                <a:latin typeface="Calibri"/>
                <a:ea typeface="+mn-ea"/>
                <a:cs typeface="+mn-cs"/>
              </a:rPr>
              <a:t>Multiply this area by 2 in order to obtain the combined area in the tails.</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lang="en-US" sz="2800" dirty="0"/>
              <a:t>A standard score may also be referred to as a </a:t>
            </a:r>
            <a:r>
              <a:rPr lang="en-US" i="1" dirty="0"/>
              <a:t>z</a:t>
            </a:r>
            <a:r>
              <a:rPr lang="en-US" sz="2800" dirty="0"/>
              <a:t>-score or a </a:t>
            </a:r>
            <a:r>
              <a:rPr lang="en-US" sz="2800" i="1" dirty="0"/>
              <a:t>z</a:t>
            </a:r>
            <a:r>
              <a:rPr lang="en-US" sz="2800" dirty="0"/>
              <a:t>-value. Statisticians use these three terms interchangeably.</a:t>
            </a:r>
            <a:endParaRPr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6.2.8: Finding Area in the Tails for Two </a:t>
            </a:r>
            <a:r>
              <a:rPr i="1" dirty="0"/>
              <a:t>z</a:t>
            </a:r>
            <a:r>
              <a:rPr dirty="0"/>
              <a:t>-values</a:t>
            </a:r>
            <a:r>
              <a:rPr lang="en-US" baseline="-25000" dirty="0"/>
              <a:t>3</a:t>
            </a:r>
            <a:endParaRPr dirty="0"/>
          </a:p>
        </p:txBody>
      </p:sp>
      <p:pic>
        <p:nvPicPr>
          <p:cNvPr id="5" name="Content Placeholder 4" descr="An illustration shows a normal distribution graph representing two z values. It has a bell shaped curve centered about the horizontal axis labeled “z.” The first z value is marked as “z sub 1 equals negative 1.23” and the second z value as “z sub 2 equals 1.23.” The area under the curve to the left of the first z value and to the right of second z value is shaded and labeled 0.1093.">
            <a:extLst>
              <a:ext uri="{FF2B5EF4-FFF2-40B4-BE49-F238E27FC236}">
                <a16:creationId xmlns:a16="http://schemas.microsoft.com/office/drawing/2014/main" id="{94CDA569-4BAD-4275-BABD-72D39F02974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0653" y="1295400"/>
            <a:ext cx="6302693" cy="3636169"/>
          </a:xfrm>
        </p:spPr>
      </p:pic>
      <p:pic>
        <p:nvPicPr>
          <p:cNvPr id="4" name="Picture 3" descr="thus, 0.1093 times 2 equals 0.2186.">
            <a:extLst>
              <a:ext uri="{FF2B5EF4-FFF2-40B4-BE49-F238E27FC236}">
                <a16:creationId xmlns:a16="http://schemas.microsoft.com/office/drawing/2014/main" id="{A38B27C3-D031-254A-6794-3B3ACC15FFB9}"/>
              </a:ext>
            </a:extLst>
          </p:cNvPr>
          <p:cNvPicPr>
            <a:picLocks noChangeAspect="1"/>
          </p:cNvPicPr>
          <p:nvPr/>
        </p:nvPicPr>
        <p:blipFill>
          <a:blip r:embed="rId4"/>
          <a:stretch>
            <a:fillRect/>
          </a:stretch>
        </p:blipFill>
        <p:spPr>
          <a:xfrm>
            <a:off x="228600" y="4835236"/>
            <a:ext cx="3886200" cy="498764"/>
          </a:xfrm>
          <a:prstGeom prst="rect">
            <a:avLst/>
          </a:prstGeom>
        </p:spPr>
      </p:pic>
      <p:sp>
        <p:nvSpPr>
          <p:cNvPr id="8" name="TextBox 7">
            <a:extLst>
              <a:ext uri="{FF2B5EF4-FFF2-40B4-BE49-F238E27FC236}">
                <a16:creationId xmlns:a16="http://schemas.microsoft.com/office/drawing/2014/main" id="{25FF2261-9EC6-4CC6-71BA-5D51F8C56C9D}"/>
              </a:ext>
            </a:extLst>
          </p:cNvPr>
          <p:cNvSpPr txBox="1"/>
          <p:nvPr/>
        </p:nvSpPr>
        <p:spPr>
          <a:xfrm>
            <a:off x="228600" y="5267980"/>
            <a:ext cx="86868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So, the total area in the two tails is approximately 0.2186.</a:t>
            </a:r>
            <a:endParaRPr kumimoji="0" lang="en-IN" sz="2800" b="0" i="0" u="none" strike="noStrike" kern="1200" cap="none" spc="0" normalizeH="0" baseline="0" noProof="0" dirty="0">
              <a:ln>
                <a:noFill/>
              </a:ln>
              <a:solidFill>
                <a:srgbClr val="366092"/>
              </a:solidFill>
              <a:effectLst/>
              <a:uLnTx/>
              <a:uFillTx/>
              <a:latin typeface="Calibri"/>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600" dirty="0"/>
              <a:t>Procedure: Using the Cumulative Normal Distribution Tables to Find Areas under the Standard Normal Curve</a:t>
            </a:r>
            <a:r>
              <a:rPr lang="en-US" sz="2600" baseline="-25000" dirty="0"/>
              <a:t>1</a:t>
            </a:r>
            <a:endParaRPr lang="en-US" sz="2600" dirty="0"/>
          </a:p>
        </p:txBody>
      </p:sp>
      <p:pic>
        <p:nvPicPr>
          <p:cNvPr id="10" name="Content Placeholder 4" descr="A standard normal distribution with z sub 0 labeled on the horizontal axis. z sub 0 is located to the left of the mean 0. The area under the curve and to the left of z sub 0 is shaded and labeled with a question mark. Directions are given: Look up z sub 0.">
            <a:extLst>
              <a:ext uri="{FF2B5EF4-FFF2-40B4-BE49-F238E27FC236}">
                <a16:creationId xmlns:a16="http://schemas.microsoft.com/office/drawing/2014/main" id="{17AF5E43-03BA-41FB-B518-867BF472860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7350" y="1676400"/>
            <a:ext cx="5829300" cy="392356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50F15-35BE-790A-A1C2-9D4D77B6A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47CEE-B092-B0BF-C150-E7E87B2D8454}"/>
              </a:ext>
            </a:extLst>
          </p:cNvPr>
          <p:cNvSpPr>
            <a:spLocks noGrp="1"/>
          </p:cNvSpPr>
          <p:nvPr>
            <p:ph type="title"/>
          </p:nvPr>
        </p:nvSpPr>
        <p:spPr/>
        <p:txBody>
          <a:bodyPr>
            <a:noAutofit/>
          </a:bodyPr>
          <a:lstStyle/>
          <a:p>
            <a:pPr>
              <a:defRPr sz="3200"/>
            </a:pPr>
            <a:r>
              <a:rPr sz="2600" dirty="0"/>
              <a:t>Procedure: Using the Cumulative Normal Distribution Tables to Find Areas under the Standard Normal Curve</a:t>
            </a:r>
            <a:r>
              <a:rPr lang="en-US" sz="2600" baseline="-25000" dirty="0"/>
              <a:t>2</a:t>
            </a:r>
            <a:endParaRPr sz="2600" dirty="0"/>
          </a:p>
        </p:txBody>
      </p:sp>
      <p:pic>
        <p:nvPicPr>
          <p:cNvPr id="5" name="Content Placeholder 4" descr="A standard normal distribution with z sub 0 labeled on the horizontal axis. z sub 0 is located to the right of the mean 0. The area under the curve and to the right of z sub 0 is shaded and labeled with a question mark. Directions are given: Look up negative z sub 0.">
            <a:extLst>
              <a:ext uri="{FF2B5EF4-FFF2-40B4-BE49-F238E27FC236}">
                <a16:creationId xmlns:a16="http://schemas.microsoft.com/office/drawing/2014/main" id="{AB630DCF-F89F-E663-337A-BD9973E716B6}"/>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85925" y="1676400"/>
            <a:ext cx="5772150" cy="3885101"/>
          </a:xfrm>
        </p:spPr>
      </p:pic>
    </p:spTree>
    <p:extLst>
      <p:ext uri="{BB962C8B-B14F-4D97-AF65-F5344CB8AC3E}">
        <p14:creationId xmlns:p14="http://schemas.microsoft.com/office/powerpoint/2010/main" val="323256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600" dirty="0"/>
              <a:t>Procedure: Using the Cumulative Normal Distribution Tables to Find Areas under the Standard Normal Curve</a:t>
            </a:r>
            <a:r>
              <a:rPr lang="en-US" sz="2600" baseline="-25000" dirty="0"/>
              <a:t>3</a:t>
            </a:r>
            <a:endParaRPr sz="2600" dirty="0"/>
          </a:p>
        </p:txBody>
      </p:sp>
      <p:pic>
        <p:nvPicPr>
          <p:cNvPr id="5" name="Content Placeholder 4" descr="A standard normal distribution with z sub 1 and z sub 2 labeled on the horizontal axis. z sub 1 is located to the left of the mean 0 and  z sub 2 is located to the right of the mean 0. The area under the curve and in between z sub 1 and z sub 2 is shaded and labeled with a question mark. Directions are given: Look up z sub 1 and z sub 2 and subtract area to the left of z sub1 from area to the left of z sub 2.">
            <a:extLst>
              <a:ext uri="{FF2B5EF4-FFF2-40B4-BE49-F238E27FC236}">
                <a16:creationId xmlns:a16="http://schemas.microsoft.com/office/drawing/2014/main" id="{07DDB66C-3212-432A-A77C-407D71E6897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52600" y="1447800"/>
            <a:ext cx="5829300" cy="4315924"/>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600" dirty="0"/>
              <a:t>Procedure: Using the Cumulative Normal Distribution Tables to Find Areas under the Standard Normal Curve</a:t>
            </a:r>
            <a:r>
              <a:rPr lang="en-US" sz="2600" baseline="-25000" dirty="0"/>
              <a:t>4</a:t>
            </a:r>
            <a:endParaRPr sz="2600" dirty="0"/>
          </a:p>
        </p:txBody>
      </p:sp>
      <p:pic>
        <p:nvPicPr>
          <p:cNvPr id="5" name="Content Placeholder 4" descr="A standard normal distribution with z sub 1 and z sub 2 labeled on the horizontal axis. z sub 1 is located to the left of the mean 0 and  z sub 2 is located to the right of the mean 0. The area under the curve and to the left of z sub 1 is shaded and labeled with a question mark, and the area under the curve and to the right of z sub 2 is shaded and labeled with a question mark. Look up z sub 1 and negative z sub 2 and add areas.">
            <a:extLst>
              <a:ext uri="{FF2B5EF4-FFF2-40B4-BE49-F238E27FC236}">
                <a16:creationId xmlns:a16="http://schemas.microsoft.com/office/drawing/2014/main" id="{C9743F5E-857D-4673-9B60-6DFEA9529A5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7825" y="1371600"/>
            <a:ext cx="5848350" cy="421756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800" dirty="0"/>
              <a:t>Example 6.2.9: Interpreting Probability for the Standard Normal Distribution as an Area under the Curve</a:t>
            </a:r>
            <a:r>
              <a:rPr lang="en-US" sz="2800" baseline="-25000" dirty="0"/>
              <a:t>1</a:t>
            </a:r>
            <a:endParaRPr sz="2800" dirty="0"/>
          </a:p>
        </p:txBody>
      </p:sp>
      <p:sp>
        <p:nvSpPr>
          <p:cNvPr id="3" name="Text Placeholder 2"/>
          <p:cNvSpPr>
            <a:spLocks noGrp="1"/>
          </p:cNvSpPr>
          <p:nvPr>
            <p:ph type="body" sz="quarter" idx="10"/>
          </p:nvPr>
        </p:nvSpPr>
        <p:spPr/>
        <p:txBody>
          <a:bodyPr>
            <a:normAutofit/>
          </a:bodyPr>
          <a:lstStyle/>
          <a:p>
            <a:pPr>
              <a:defRPr sz="2800"/>
            </a:pPr>
            <a:r>
              <a:rPr sz="2800" dirty="0"/>
              <a:t>Interpret </a:t>
            </a:r>
          </a:p>
        </p:txBody>
      </p:sp>
      <p:pic>
        <p:nvPicPr>
          <p:cNvPr id="9" name="Picture 8" descr="P of z less than or equals negative 2.67">
            <a:extLst>
              <a:ext uri="{FF2B5EF4-FFF2-40B4-BE49-F238E27FC236}">
                <a16:creationId xmlns:a16="http://schemas.microsoft.com/office/drawing/2014/main" id="{D110A3D2-6297-0C7F-A9C6-96A753A10398}"/>
              </a:ext>
            </a:extLst>
          </p:cNvPr>
          <p:cNvPicPr>
            <a:picLocks noChangeAspect="1"/>
          </p:cNvPicPr>
          <p:nvPr/>
        </p:nvPicPr>
        <p:blipFill>
          <a:blip r:embed="rId2"/>
          <a:stretch>
            <a:fillRect/>
          </a:stretch>
        </p:blipFill>
        <p:spPr>
          <a:xfrm>
            <a:off x="1905000" y="1066800"/>
            <a:ext cx="1898650" cy="4953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6.2.9: Interpreting Probability for the Standard Normal Distribution as an Area under the Curve</a:t>
            </a:r>
            <a:r>
              <a:rPr lang="en-US" sz="2800" baseline="-25000" dirty="0"/>
              <a:t>2</a:t>
            </a:r>
            <a:endParaRPr sz="2800" dirty="0"/>
          </a:p>
        </p:txBody>
      </p:sp>
      <p:sp>
        <p:nvSpPr>
          <p:cNvPr id="3" name="Text Placeholder 2"/>
          <p:cNvSpPr>
            <a:spLocks noGrp="1"/>
          </p:cNvSpPr>
          <p:nvPr>
            <p:ph type="body" sz="quarter" idx="10"/>
          </p:nvPr>
        </p:nvSpPr>
        <p:spPr/>
        <p:txBody>
          <a:bodyPr>
            <a:normAutofit/>
          </a:bodyPr>
          <a:lstStyle/>
          <a:p>
            <a:r>
              <a:rPr sz="2800" b="1" dirty="0"/>
              <a:t>Solution</a:t>
            </a:r>
          </a:p>
        </p:txBody>
      </p:sp>
      <p:pic>
        <p:nvPicPr>
          <p:cNvPr id="7" name="Picture 6" descr="P of z less than or equals negative 2.67">
            <a:extLst>
              <a:ext uri="{FF2B5EF4-FFF2-40B4-BE49-F238E27FC236}">
                <a16:creationId xmlns:a16="http://schemas.microsoft.com/office/drawing/2014/main" id="{FC38D380-EC92-5630-1844-330358310018}"/>
              </a:ext>
            </a:extLst>
          </p:cNvPr>
          <p:cNvPicPr>
            <a:picLocks noChangeAspect="1"/>
          </p:cNvPicPr>
          <p:nvPr/>
        </p:nvPicPr>
        <p:blipFill>
          <a:blip r:embed="rId2"/>
          <a:stretch>
            <a:fillRect/>
          </a:stretch>
        </p:blipFill>
        <p:spPr>
          <a:xfrm>
            <a:off x="495300" y="1626794"/>
            <a:ext cx="1714500" cy="467591"/>
          </a:xfrm>
          <a:prstGeom prst="rect">
            <a:avLst/>
          </a:prstGeom>
        </p:spPr>
      </p:pic>
      <p:sp>
        <p:nvSpPr>
          <p:cNvPr id="11" name="TextBox 10">
            <a:extLst>
              <a:ext uri="{FF2B5EF4-FFF2-40B4-BE49-F238E27FC236}">
                <a16:creationId xmlns:a16="http://schemas.microsoft.com/office/drawing/2014/main" id="{F6A6DDB6-2D2F-3388-7D01-CE407A2E1C73}"/>
              </a:ext>
            </a:extLst>
          </p:cNvPr>
          <p:cNvSpPr txBox="1"/>
          <p:nvPr/>
        </p:nvSpPr>
        <p:spPr>
          <a:xfrm>
            <a:off x="2209800" y="1543916"/>
            <a:ext cx="61722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represents the probability that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is less</a:t>
            </a:r>
          </a:p>
        </p:txBody>
      </p:sp>
      <p:sp>
        <p:nvSpPr>
          <p:cNvPr id="5" name="TextBox 4">
            <a:extLst>
              <a:ext uri="{FF2B5EF4-FFF2-40B4-BE49-F238E27FC236}">
                <a16:creationId xmlns:a16="http://schemas.microsoft.com/office/drawing/2014/main" id="{681C7010-7A01-19C2-AE92-613CB3D20D4F}"/>
              </a:ext>
            </a:extLst>
          </p:cNvPr>
          <p:cNvSpPr txBox="1"/>
          <p:nvPr/>
        </p:nvSpPr>
        <p:spPr>
          <a:xfrm>
            <a:off x="457200" y="1981200"/>
            <a:ext cx="8077200" cy="1384995"/>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than or equal to </a:t>
            </a:r>
            <a:r>
              <a:rPr kumimoji="0" lang="en-US" sz="28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0" i="0" u="none" strike="noStrike" kern="1200" cap="none" spc="0" normalizeH="0" baseline="0" noProof="0" dirty="0">
                <a:ln>
                  <a:noFill/>
                </a:ln>
                <a:solidFill>
                  <a:srgbClr val="366092"/>
                </a:solidFill>
                <a:effectLst/>
                <a:uLnTx/>
                <a:uFillTx/>
                <a:latin typeface="Calibri"/>
                <a:ea typeface="+mn-ea"/>
                <a:cs typeface="+mn-cs"/>
              </a:rPr>
              <a:t>2.67. This is equal to the area under the standard normal curve to the left of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 </a:t>
            </a:r>
            <a:r>
              <a:rPr kumimoji="0" lang="en-US" sz="28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−2.67</a:t>
            </a:r>
            <a:r>
              <a:rPr kumimoji="0" lang="en-US" sz="2800" b="0" i="0" u="none" strike="noStrike" kern="1200" cap="none" spc="0" normalizeH="0" baseline="0" noProof="0" dirty="0">
                <a:ln>
                  <a:noFill/>
                </a:ln>
                <a:solidFill>
                  <a:srgbClr val="366092"/>
                </a:solidFill>
                <a:effectLst/>
                <a:uLnTx/>
                <a:uFillTx/>
                <a:latin typeface="Calibri"/>
                <a:ea typeface="+mn-ea"/>
                <a:cs typeface="+mn-cs"/>
              </a:rPr>
              <a:t>, which is shaded in the following graph.</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6.2.9: Interpreting Probability for the Standard Normal Distribution as an Area under the Curve</a:t>
            </a:r>
            <a:r>
              <a:rPr lang="en-US" sz="2800" baseline="-25000" dirty="0"/>
              <a:t>3</a:t>
            </a:r>
            <a:endParaRPr sz="2800" dirty="0"/>
          </a:p>
        </p:txBody>
      </p:sp>
      <p:pic>
        <p:nvPicPr>
          <p:cNvPr id="5" name="Content Placeholder 4" descr="A Standard normal distribution graph with the area under the curve and to the left of z equals negative 2.67 shaded.">
            <a:extLst>
              <a:ext uri="{FF2B5EF4-FFF2-40B4-BE49-F238E27FC236}">
                <a16:creationId xmlns:a16="http://schemas.microsoft.com/office/drawing/2014/main" id="{F08E5B84-94D0-41B8-9D2F-BFF87A13701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6375" y="1643062"/>
            <a:ext cx="6191250" cy="357187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6.2.9: Interpreting Probability for the Standard Normal Distribution as an Area under the Curve</a:t>
            </a:r>
            <a:r>
              <a:rPr lang="en-US" sz="2800" baseline="-25000" dirty="0"/>
              <a:t>4</a:t>
            </a:r>
            <a:endParaRPr sz="2800" dirty="0"/>
          </a:p>
        </p:txBody>
      </p:sp>
      <p:sp>
        <p:nvSpPr>
          <p:cNvPr id="3" name="Text Placeholder 2"/>
          <p:cNvSpPr>
            <a:spLocks noGrp="1"/>
          </p:cNvSpPr>
          <p:nvPr>
            <p:ph type="body" sz="quarter" idx="10"/>
          </p:nvPr>
        </p:nvSpPr>
        <p:spPr/>
        <p:txBody>
          <a:bodyPr>
            <a:normAutofit/>
          </a:bodyPr>
          <a:lstStyle/>
          <a:p>
            <a:pPr>
              <a:defRPr sz="2800"/>
            </a:pPr>
            <a:r>
              <a:rPr sz="2800" dirty="0"/>
              <a:t>Note that the probability that </a:t>
            </a:r>
            <a:r>
              <a:rPr lang="en-US" sz="2800" i="1" dirty="0"/>
              <a:t>z</a:t>
            </a:r>
            <a:r>
              <a:rPr sz="2800" dirty="0"/>
              <a:t> is less than a value is the same as the probability that </a:t>
            </a:r>
            <a:r>
              <a:rPr lang="en-US" sz="2800" i="1" dirty="0"/>
              <a:t>z</a:t>
            </a:r>
            <a:r>
              <a:rPr sz="2800" dirty="0"/>
              <a:t> is less than or equal to that value, or symbolically,</a:t>
            </a:r>
            <a:br>
              <a:rPr lang="en-US" sz="2800" dirty="0"/>
            </a:br>
            <a:endParaRPr sz="2800" dirty="0"/>
          </a:p>
        </p:txBody>
      </p:sp>
      <p:pic>
        <p:nvPicPr>
          <p:cNvPr id="5" name="Picture 4" descr="P of z less than or equals negative 2.67 equals P of z less than negative 2.67">
            <a:extLst>
              <a:ext uri="{FF2B5EF4-FFF2-40B4-BE49-F238E27FC236}">
                <a16:creationId xmlns:a16="http://schemas.microsoft.com/office/drawing/2014/main" id="{5AF71673-AE8C-9F1B-9740-C7463DB8D2F6}"/>
              </a:ext>
            </a:extLst>
          </p:cNvPr>
          <p:cNvPicPr>
            <a:picLocks noChangeAspect="1"/>
          </p:cNvPicPr>
          <p:nvPr/>
        </p:nvPicPr>
        <p:blipFill>
          <a:blip r:embed="rId2"/>
          <a:stretch>
            <a:fillRect/>
          </a:stretch>
        </p:blipFill>
        <p:spPr>
          <a:xfrm>
            <a:off x="4772026" y="1972262"/>
            <a:ext cx="3886199" cy="49088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500" dirty="0"/>
              <a:t>Example 10: Finding Probabilities for the Standard Normal Distribution Using Tables or a TI-83/84 Plus Calculator</a:t>
            </a:r>
            <a:r>
              <a:rPr lang="en-US" sz="2500" baseline="-25000" dirty="0"/>
              <a:t>1</a:t>
            </a:r>
            <a:endParaRPr sz="2500" dirty="0"/>
          </a:p>
        </p:txBody>
      </p:sp>
      <p:sp>
        <p:nvSpPr>
          <p:cNvPr id="3" name="Text Placeholder 2"/>
          <p:cNvSpPr>
            <a:spLocks noGrp="1"/>
          </p:cNvSpPr>
          <p:nvPr>
            <p:ph type="body" sz="quarter" idx="10"/>
          </p:nvPr>
        </p:nvSpPr>
        <p:spPr/>
        <p:txBody>
          <a:bodyPr>
            <a:normAutofit/>
          </a:bodyPr>
          <a:lstStyle/>
          <a:p>
            <a:r>
              <a:rPr sz="2800" dirty="0"/>
              <a:t>Find the following probabilities using the cumulative normal distribution tables or a TI-83/84 Plus calculator.</a:t>
            </a:r>
          </a:p>
        </p:txBody>
      </p:sp>
      <p:pic>
        <p:nvPicPr>
          <p:cNvPr id="6" name="Picture 5" descr="Example a, P of z less than 1.45,&#10;Example b, P of z greater than or equal to negative 1.37,&#10;Example c, P of 1.25 less than z less than 2.31,&#10;Example d, z less than negative 2.5 or z greater than 2.5,&#10;Example e, P of z less than negative 4.01,&#10;Example f, P of z less than or equal to 3.98.">
            <a:extLst>
              <a:ext uri="{FF2B5EF4-FFF2-40B4-BE49-F238E27FC236}">
                <a16:creationId xmlns:a16="http://schemas.microsoft.com/office/drawing/2014/main" id="{42B3F553-4553-A3AB-2CA1-E7477CA05BE8}"/>
              </a:ext>
            </a:extLst>
          </p:cNvPr>
          <p:cNvPicPr>
            <a:picLocks noChangeAspect="1"/>
          </p:cNvPicPr>
          <p:nvPr/>
        </p:nvPicPr>
        <p:blipFill>
          <a:blip r:embed="rId2"/>
          <a:stretch>
            <a:fillRect/>
          </a:stretch>
        </p:blipFill>
        <p:spPr>
          <a:xfrm>
            <a:off x="609600" y="2133600"/>
            <a:ext cx="3657600" cy="308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975322"/>
          </a:xfrm>
        </p:spPr>
        <p:txBody>
          <a:bodyPr>
            <a:normAutofit/>
          </a:bodyPr>
          <a:lstStyle/>
          <a:p>
            <a:pPr>
              <a:defRPr sz="2800"/>
            </a:pPr>
            <a:r>
              <a:rPr sz="2800" dirty="0"/>
              <a:t>When calculating a </a:t>
            </a:r>
            <a:r>
              <a:rPr lang="en-US" sz="2800" i="1" dirty="0"/>
              <a:t>z</a:t>
            </a:r>
            <a:r>
              <a:rPr sz="2800" dirty="0"/>
              <a:t>-score, round to two decimal places.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500" dirty="0"/>
              <a:t>Example 10: Finding Probabilities for the Standard Normal Distribution Using Tables or a TI-83/84 Plus Calculator</a:t>
            </a:r>
            <a:r>
              <a:rPr lang="en-US" sz="2500" baseline="-25000" dirty="0"/>
              <a:t>2</a:t>
            </a:r>
            <a:endParaRPr sz="2500" dirty="0"/>
          </a:p>
        </p:txBody>
      </p:sp>
      <p:sp>
        <p:nvSpPr>
          <p:cNvPr id="3" name="Text Placeholder 2"/>
          <p:cNvSpPr>
            <a:spLocks noGrp="1"/>
          </p:cNvSpPr>
          <p:nvPr>
            <p:ph type="body" sz="quarter" idx="10"/>
          </p:nvPr>
        </p:nvSpPr>
        <p:spPr/>
        <p:txBody>
          <a:bodyPr>
            <a:normAutofit/>
          </a:bodyPr>
          <a:lstStyle/>
          <a:p>
            <a:r>
              <a:rPr sz="2800" b="1" dirty="0"/>
              <a:t>Solution</a:t>
            </a:r>
          </a:p>
          <a:p>
            <a:r>
              <a:rPr sz="2800" dirty="0"/>
              <a:t>For each part of this example, the solution first describes the method for finding the answer using the cumulative normal distribution tables and then explains how to find the answer using a TI-83/84 Plus calculator.</a:t>
            </a:r>
          </a:p>
          <a:p>
            <a:pPr>
              <a:defRPr sz="2800"/>
            </a:pPr>
            <a:r>
              <a:rPr lang="en-US" dirty="0"/>
              <a:t> </a:t>
            </a:r>
            <a:r>
              <a:rPr dirty="0"/>
              <a:t>​​</a:t>
            </a:r>
          </a:p>
        </p:txBody>
      </p:sp>
      <p:pic>
        <p:nvPicPr>
          <p:cNvPr id="9" name="Picture 8" descr="Example a, P of z less than 1.45">
            <a:extLst>
              <a:ext uri="{FF2B5EF4-FFF2-40B4-BE49-F238E27FC236}">
                <a16:creationId xmlns:a16="http://schemas.microsoft.com/office/drawing/2014/main" id="{B0751462-6452-8DDF-40CE-F25B5FCBABE6}"/>
              </a:ext>
            </a:extLst>
          </p:cNvPr>
          <p:cNvPicPr>
            <a:picLocks noChangeAspect="1"/>
          </p:cNvPicPr>
          <p:nvPr/>
        </p:nvPicPr>
        <p:blipFill>
          <a:blip r:embed="rId2"/>
          <a:stretch>
            <a:fillRect/>
          </a:stretch>
        </p:blipFill>
        <p:spPr>
          <a:xfrm>
            <a:off x="533401" y="3352800"/>
            <a:ext cx="2133600" cy="461319"/>
          </a:xfrm>
          <a:prstGeom prst="rect">
            <a:avLst/>
          </a:prstGeom>
        </p:spPr>
      </p:pic>
      <p:sp>
        <p:nvSpPr>
          <p:cNvPr id="7" name="TextBox 6">
            <a:extLst>
              <a:ext uri="{FF2B5EF4-FFF2-40B4-BE49-F238E27FC236}">
                <a16:creationId xmlns:a16="http://schemas.microsoft.com/office/drawing/2014/main" id="{41CBB244-F1D4-E7EE-1871-5E491BD3E262}"/>
              </a:ext>
            </a:extLst>
          </p:cNvPr>
          <p:cNvSpPr txBox="1"/>
          <p:nvPr/>
        </p:nvSpPr>
        <p:spPr>
          <a:xfrm>
            <a:off x="2590800" y="3286780"/>
            <a:ext cx="57150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is the area under the standard normal </a:t>
            </a:r>
            <a:endParaRPr lang="en-IN" dirty="0"/>
          </a:p>
        </p:txBody>
      </p:sp>
      <p:sp>
        <p:nvSpPr>
          <p:cNvPr id="5" name="TextBox 4">
            <a:extLst>
              <a:ext uri="{FF2B5EF4-FFF2-40B4-BE49-F238E27FC236}">
                <a16:creationId xmlns:a16="http://schemas.microsoft.com/office/drawing/2014/main" id="{9726A5D6-59FA-3CCB-B481-6761891BEBA4}"/>
              </a:ext>
            </a:extLst>
          </p:cNvPr>
          <p:cNvSpPr txBox="1"/>
          <p:nvPr/>
        </p:nvSpPr>
        <p:spPr>
          <a:xfrm>
            <a:off x="990600" y="3743980"/>
            <a:ext cx="4267200" cy="523220"/>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curve to the left of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 1.45.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10: Finding Probabilities for the Standard Normal Distribution Using Tables or a TI-83/84 Plus Calculator</a:t>
            </a:r>
            <a:r>
              <a:rPr lang="en-US" sz="2400" baseline="-25000" dirty="0"/>
              <a:t>3</a:t>
            </a:r>
            <a:endParaRPr sz="2400" dirty="0"/>
          </a:p>
        </p:txBody>
      </p:sp>
      <p:sp>
        <p:nvSpPr>
          <p:cNvPr id="3" name="Text Placeholder 2"/>
          <p:cNvSpPr>
            <a:spLocks noGrp="1"/>
          </p:cNvSpPr>
          <p:nvPr>
            <p:ph type="body" sz="quarter" idx="10"/>
          </p:nvPr>
        </p:nvSpPr>
        <p:spPr/>
        <p:txBody>
          <a:bodyPr>
            <a:normAutofit/>
          </a:bodyPr>
          <a:lstStyle/>
          <a:p>
            <a:pPr>
              <a:defRPr b="1"/>
            </a:pPr>
            <a:r>
              <a:rPr dirty="0"/>
              <a:t>​</a:t>
            </a:r>
            <a:r>
              <a:rPr sz="2800" dirty="0"/>
              <a:t>Tables:</a:t>
            </a:r>
          </a:p>
          <a:p>
            <a:pPr>
              <a:defRPr sz="2800"/>
            </a:pPr>
            <a:r>
              <a:rPr dirty="0"/>
              <a:t>​</a:t>
            </a:r>
            <a:r>
              <a:rPr sz="2800" dirty="0"/>
              <a:t>Look up</a:t>
            </a:r>
            <a:r>
              <a:rPr lang="en-US" sz="2800" dirty="0"/>
              <a:t> </a:t>
            </a:r>
            <a:r>
              <a:rPr lang="en-US" sz="2800" i="1" dirty="0"/>
              <a:t>z</a:t>
            </a:r>
            <a:r>
              <a:rPr lang="en-US" sz="2800" dirty="0"/>
              <a:t> = 1.45</a:t>
            </a:r>
            <a:r>
              <a:rPr sz="2800" dirty="0"/>
              <a:t> in the cumulative normal table for positive </a:t>
            </a:r>
            <a:r>
              <a:rPr lang="en-US" sz="2800" i="1" dirty="0"/>
              <a:t>z</a:t>
            </a:r>
            <a:r>
              <a:rPr sz="2800" dirty="0"/>
              <a:t>-values. The area is 0.9265.</a:t>
            </a:r>
          </a:p>
        </p:txBody>
      </p:sp>
      <p:pic>
        <p:nvPicPr>
          <p:cNvPr id="4" name="Content Placeholder 4" descr="A standard normal curve centered about the horizontal axis labeled z. The value 1.45 is marked to the right of the mean. The area under the curve to the left of 1.45 is shaded and labeled as 0.9265.">
            <a:extLst>
              <a:ext uri="{FF2B5EF4-FFF2-40B4-BE49-F238E27FC236}">
                <a16:creationId xmlns:a16="http://schemas.microsoft.com/office/drawing/2014/main" id="{5CB3D816-A4E3-419C-83F3-2BA3B2FFCF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3600" y="2743200"/>
            <a:ext cx="5143500" cy="2762250"/>
          </a:xfrm>
          <a:prstGeom prst="rect">
            <a:avLst/>
          </a:prstGeom>
        </p:spPr>
      </p:pic>
      <p:pic>
        <p:nvPicPr>
          <p:cNvPr id="7" name="Picture 6" descr="P of z less than 1.45">
            <a:extLst>
              <a:ext uri="{FF2B5EF4-FFF2-40B4-BE49-F238E27FC236}">
                <a16:creationId xmlns:a16="http://schemas.microsoft.com/office/drawing/2014/main" id="{ABD1FE8A-FABF-B9AC-0B8A-48BABD295EE2}"/>
              </a:ext>
            </a:extLst>
          </p:cNvPr>
          <p:cNvPicPr>
            <a:picLocks noChangeAspect="1"/>
          </p:cNvPicPr>
          <p:nvPr/>
        </p:nvPicPr>
        <p:blipFill>
          <a:blip r:embed="rId4"/>
          <a:stretch>
            <a:fillRect/>
          </a:stretch>
        </p:blipFill>
        <p:spPr>
          <a:xfrm>
            <a:off x="3905250" y="5483817"/>
            <a:ext cx="1600200" cy="505326"/>
          </a:xfrm>
          <a:prstGeom prst="rect">
            <a:avLst/>
          </a:prstGeom>
        </p:spPr>
      </p:pic>
    </p:spTree>
    <p:extLst>
      <p:ext uri="{BB962C8B-B14F-4D97-AF65-F5344CB8AC3E}">
        <p14:creationId xmlns:p14="http://schemas.microsoft.com/office/powerpoint/2010/main" val="2078958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500" dirty="0"/>
              <a:t>Example 10: Finding Probabilities for the Standard Normal Distribution Using Tables or a TI-83/84 Plus Calculator</a:t>
            </a:r>
            <a:r>
              <a:rPr lang="en-US" sz="2500" baseline="-25000" dirty="0"/>
              <a:t>4</a:t>
            </a:r>
            <a:endParaRPr sz="2500" dirty="0"/>
          </a:p>
        </p:txBody>
      </p:sp>
      <p:sp>
        <p:nvSpPr>
          <p:cNvPr id="3" name="Text Placeholder 2"/>
          <p:cNvSpPr>
            <a:spLocks noGrp="1"/>
          </p:cNvSpPr>
          <p:nvPr>
            <p:ph type="body" sz="quarter" idx="10"/>
          </p:nvPr>
        </p:nvSpPr>
        <p:spPr/>
        <p:txBody>
          <a:bodyPr>
            <a:normAutofit/>
          </a:bodyPr>
          <a:lstStyle/>
          <a:p>
            <a:pPr>
              <a:defRPr b="1"/>
            </a:pPr>
            <a:r>
              <a:rPr dirty="0"/>
              <a:t>​</a:t>
            </a:r>
            <a:r>
              <a:rPr sz="2800" dirty="0"/>
              <a:t>TI-83/84 Plus:</a:t>
            </a:r>
          </a:p>
          <a:p>
            <a:r>
              <a:rPr dirty="0"/>
              <a:t>​</a:t>
            </a:r>
            <a:r>
              <a:rPr sz="2800" dirty="0"/>
              <a:t>The calculator function </a:t>
            </a:r>
            <a:r>
              <a:rPr sz="2800" b="1" dirty="0"/>
              <a:t>normal</a:t>
            </a:r>
            <a:r>
              <a:rPr lang="en-US" sz="1000" b="1" dirty="0"/>
              <a:t> </a:t>
            </a:r>
            <a:r>
              <a:rPr sz="2800" b="1" dirty="0" err="1"/>
              <a:t>cdf</a:t>
            </a:r>
            <a:r>
              <a:rPr sz="2800" dirty="0"/>
              <a:t> (normal cumulative distribution function) will calculate a specific area under any normal curve. The calculator asks for both the lower and upper boundaries of the area we are interested in in the form normal</a:t>
            </a:r>
            <a:r>
              <a:rPr lang="en-US" sz="1000" dirty="0"/>
              <a:t> </a:t>
            </a:r>
            <a:r>
              <a:rPr sz="2800" dirty="0" err="1"/>
              <a:t>cdf</a:t>
            </a:r>
            <a:r>
              <a:rPr sz="2800" dirty="0"/>
              <a:t>(lower bound, upper bound,</a:t>
            </a:r>
            <a:r>
              <a:rPr lang="en-US" sz="2800" dirty="0"/>
              <a:t> </a:t>
            </a:r>
            <a:r>
              <a:rPr lang="el-GR" sz="2800" i="1" dirty="0">
                <a:latin typeface="Calibri" panose="020F0502020204030204" pitchFamily="34" charset="0"/>
                <a:ea typeface="Calibri" panose="020F0502020204030204" pitchFamily="34" charset="0"/>
                <a:cs typeface="Calibri" panose="020F0502020204030204" pitchFamily="34" charset="0"/>
              </a:rPr>
              <a:t>μ</a:t>
            </a:r>
            <a:r>
              <a:rPr sz="2800" dirty="0"/>
              <a:t>,</a:t>
            </a:r>
            <a:r>
              <a:rPr lang="en-US" sz="2800" dirty="0"/>
              <a:t> </a:t>
            </a:r>
            <a:r>
              <a:rPr lang="el-GR" i="1" dirty="0">
                <a:latin typeface="Calibri" panose="020F0502020204030204" pitchFamily="34" charset="0"/>
                <a:ea typeface="Calibri" panose="020F0502020204030204" pitchFamily="34" charset="0"/>
                <a:cs typeface="Calibri" panose="020F0502020204030204" pitchFamily="34" charset="0"/>
              </a:rPr>
              <a:t>σ</a:t>
            </a:r>
            <a:r>
              <a:rPr sz="2800" dirty="0"/>
              <a:t>). This function can be accessed in the distribution menu, DISTR, by pressing </a:t>
            </a:r>
            <a:r>
              <a:rPr sz="2800" b="1" dirty="0"/>
              <a:t>2ND</a:t>
            </a:r>
            <a:r>
              <a:rPr sz="2800" dirty="0"/>
              <a:t> </a:t>
            </a:r>
            <a:r>
              <a:rPr sz="2800" b="1" dirty="0"/>
              <a:t>VARS</a:t>
            </a:r>
            <a:r>
              <a:rPr sz="2800"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500" dirty="0"/>
              <a:t>Example 10: Finding Probabilities for the Standard Normal Distribution Using Tables or a TI-83/84 Plus Calculator</a:t>
            </a:r>
            <a:r>
              <a:rPr lang="en-US" sz="2500" baseline="-25000" dirty="0"/>
              <a:t>5</a:t>
            </a:r>
            <a:endParaRPr sz="2500" dirty="0"/>
          </a:p>
        </p:txBody>
      </p:sp>
      <p:sp>
        <p:nvSpPr>
          <p:cNvPr id="3" name="Text Placeholder 2"/>
          <p:cNvSpPr>
            <a:spLocks noGrp="1"/>
          </p:cNvSpPr>
          <p:nvPr>
            <p:ph type="body" sz="quarter" idx="10"/>
          </p:nvPr>
        </p:nvSpPr>
        <p:spPr/>
        <p:txBody>
          <a:bodyPr>
            <a:normAutofit/>
          </a:bodyPr>
          <a:lstStyle/>
          <a:p>
            <a:pPr>
              <a:defRPr b="1"/>
            </a:pPr>
            <a:r>
              <a:rPr lang="en-US" sz="2600" dirty="0"/>
              <a:t>​​Under the </a:t>
            </a:r>
            <a:r>
              <a:rPr lang="en-US" sz="2600" b="1" dirty="0"/>
              <a:t>DISTR</a:t>
            </a:r>
            <a:r>
              <a:rPr lang="en-US" sz="2600" dirty="0"/>
              <a:t> menu, choose option </a:t>
            </a:r>
            <a:r>
              <a:rPr lang="en-US" sz="2600" b="1" dirty="0"/>
              <a:t>normal</a:t>
            </a:r>
            <a:r>
              <a:rPr lang="en-US" sz="1000" b="1" dirty="0"/>
              <a:t> </a:t>
            </a:r>
            <a:r>
              <a:rPr lang="en-US" sz="2600" b="1" dirty="0" err="1"/>
              <a:t>cdf</a:t>
            </a:r>
            <a:r>
              <a:rPr lang="en-US" sz="2600" dirty="0"/>
              <a:t>.</a:t>
            </a:r>
          </a:p>
          <a:p>
            <a:pPr>
              <a:defRPr sz="2800"/>
            </a:pPr>
            <a:r>
              <a:rPr lang="en-US" sz="2600" dirty="0"/>
              <a:t>​</a:t>
            </a:r>
            <a:r>
              <a:rPr lang="en-US" sz="2600" b="1" dirty="0"/>
              <a:t>lower bound</a:t>
            </a:r>
            <a:r>
              <a:rPr lang="en-US" sz="2600" dirty="0"/>
              <a:t>: Since we are asked to find the area to the left of </a:t>
            </a:r>
            <a:r>
              <a:rPr lang="en-US" sz="2600" i="1" dirty="0"/>
              <a:t>z</a:t>
            </a:r>
            <a:r>
              <a:rPr lang="en-US" sz="2600" dirty="0"/>
              <a:t>, the lower </a:t>
            </a:r>
            <a:r>
              <a:rPr lang="en-US" sz="2600" dirty="0">
                <a:solidFill>
                  <a:schemeClr val="accent1"/>
                </a:solidFill>
              </a:rPr>
              <a:t>bound is </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a:t>
            </a:r>
            <a:r>
              <a:rPr lang="en-IN" sz="2400" dirty="0">
                <a:solidFill>
                  <a:schemeClr val="accent1"/>
                </a:solidFill>
                <a:latin typeface="Calibri" panose="020F0502020204030204" pitchFamily="34" charset="0"/>
                <a:ea typeface="Calibri" panose="020F0502020204030204" pitchFamily="34" charset="0"/>
                <a:cs typeface="Calibri" panose="020F0502020204030204" pitchFamily="34" charset="0"/>
              </a:rPr>
              <a:t>∞</a:t>
            </a:r>
            <a:r>
              <a:rPr lang="en-US" sz="2600" dirty="0">
                <a:solidFill>
                  <a:schemeClr val="accent1"/>
                </a:solidFill>
              </a:rPr>
              <a:t>. We cannot enter </a:t>
            </a:r>
            <a:r>
              <a:rPr lang="en-US" sz="2400" dirty="0">
                <a:solidFill>
                  <a:schemeClr val="accent1"/>
                </a:solidFill>
                <a:latin typeface="Calibri" panose="020F0502020204030204" pitchFamily="34" charset="0"/>
                <a:ea typeface="Calibri" panose="020F0502020204030204" pitchFamily="34" charset="0"/>
                <a:cs typeface="Calibri" panose="020F0502020204030204" pitchFamily="34" charset="0"/>
              </a:rPr>
              <a:t>−</a:t>
            </a:r>
            <a:r>
              <a:rPr lang="en-IN"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2600" dirty="0">
                <a:solidFill>
                  <a:schemeClr val="accent1"/>
                </a:solidFill>
              </a:rPr>
              <a:t>into the calculator so we will enter a very small value for the </a:t>
            </a:r>
            <a:r>
              <a:rPr lang="en-US" sz="2600" dirty="0"/>
              <a:t>endpoint, such as</a:t>
            </a:r>
            <a:endParaRPr sz="2600" dirty="0"/>
          </a:p>
        </p:txBody>
      </p:sp>
      <p:pic>
        <p:nvPicPr>
          <p:cNvPr id="10" name="Picture 9" descr="Negative 10 to the power of 99.">
            <a:extLst>
              <a:ext uri="{FF2B5EF4-FFF2-40B4-BE49-F238E27FC236}">
                <a16:creationId xmlns:a16="http://schemas.microsoft.com/office/drawing/2014/main" id="{D7D82B51-6599-4B50-2E8C-9A61527A047C}"/>
              </a:ext>
            </a:extLst>
          </p:cNvPr>
          <p:cNvPicPr>
            <a:picLocks noChangeAspect="1"/>
          </p:cNvPicPr>
          <p:nvPr/>
        </p:nvPicPr>
        <p:blipFill>
          <a:blip r:embed="rId2"/>
          <a:stretch>
            <a:fillRect/>
          </a:stretch>
        </p:blipFill>
        <p:spPr>
          <a:xfrm>
            <a:off x="2946400" y="2738800"/>
            <a:ext cx="886154" cy="360000"/>
          </a:xfrm>
          <a:prstGeom prst="rect">
            <a:avLst/>
          </a:prstGeom>
        </p:spPr>
      </p:pic>
      <p:sp>
        <p:nvSpPr>
          <p:cNvPr id="8" name="TextBox 7">
            <a:extLst>
              <a:ext uri="{FF2B5EF4-FFF2-40B4-BE49-F238E27FC236}">
                <a16:creationId xmlns:a16="http://schemas.microsoft.com/office/drawing/2014/main" id="{D5AEDAB6-54D8-BD01-B393-089815F63DA3}"/>
              </a:ext>
            </a:extLst>
          </p:cNvPr>
          <p:cNvSpPr txBox="1"/>
          <p:nvPr/>
        </p:nvSpPr>
        <p:spPr>
          <a:xfrm>
            <a:off x="3733800" y="2698750"/>
            <a:ext cx="4343400" cy="492443"/>
          </a:xfrm>
          <a:prstGeom prst="rect">
            <a:avLst/>
          </a:prstGeom>
          <a:noFill/>
        </p:spPr>
        <p:txBody>
          <a:bodyPr wrap="square" rtlCol="0">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This number appears as </a:t>
            </a:r>
            <a:r>
              <a:rPr kumimoji="0" lang="en-US" sz="2600" b="1" i="0" u="none" strike="noStrike" kern="1200" cap="none" spc="0" normalizeH="0" baseline="0" noProof="0" dirty="0">
                <a:ln>
                  <a:noFill/>
                </a:ln>
                <a:solidFill>
                  <a:srgbClr val="366092"/>
                </a:solidFill>
                <a:effectLst/>
                <a:uLnTx/>
                <a:uFillTx/>
                <a:latin typeface="Calibri"/>
                <a:ea typeface="+mn-ea"/>
                <a:cs typeface="+mn-cs"/>
              </a:rPr>
              <a:t>−1E99</a:t>
            </a:r>
            <a:endParaRPr lang="en-IN" dirty="0"/>
          </a:p>
        </p:txBody>
      </p:sp>
      <p:sp>
        <p:nvSpPr>
          <p:cNvPr id="12" name="TextBox 11">
            <a:extLst>
              <a:ext uri="{FF2B5EF4-FFF2-40B4-BE49-F238E27FC236}">
                <a16:creationId xmlns:a16="http://schemas.microsoft.com/office/drawing/2014/main" id="{AC39DDAF-D303-F00C-F7DA-4D66EE4ECFD8}"/>
              </a:ext>
            </a:extLst>
          </p:cNvPr>
          <p:cNvSpPr txBox="1"/>
          <p:nvPr/>
        </p:nvSpPr>
        <p:spPr>
          <a:xfrm>
            <a:off x="457200" y="3072835"/>
            <a:ext cx="8305800" cy="97257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when entered correctly into the calculator.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a:t>
            </a:r>
            <a:r>
              <a:rPr kumimoji="0" lang="en-US" sz="2600" b="1" i="0" u="none" strike="noStrike" kern="1200" cap="none" spc="0" normalizeH="0" baseline="0" noProof="0" dirty="0">
                <a:ln>
                  <a:noFill/>
                </a:ln>
                <a:solidFill>
                  <a:srgbClr val="366092"/>
                </a:solidFill>
                <a:effectLst/>
                <a:uLnTx/>
                <a:uFillTx/>
                <a:latin typeface="Calibri"/>
                <a:ea typeface="+mn-ea"/>
                <a:cs typeface="+mn-cs"/>
              </a:rPr>
              <a:t>upper bound</a:t>
            </a:r>
            <a:r>
              <a:rPr kumimoji="0" lang="en-US" sz="2600" b="0" i="0" u="none" strike="noStrike" kern="1200" cap="none" spc="0" normalizeH="0" baseline="0" noProof="0" dirty="0">
                <a:ln>
                  <a:noFill/>
                </a:ln>
                <a:solidFill>
                  <a:srgbClr val="366092"/>
                </a:solidFill>
                <a:effectLst/>
                <a:uLnTx/>
                <a:uFillTx/>
                <a:latin typeface="Calibri"/>
                <a:ea typeface="+mn-ea"/>
                <a:cs typeface="+mn-cs"/>
              </a:rPr>
              <a:t>: Our </a:t>
            </a:r>
            <a:r>
              <a:rPr kumimoji="0" lang="en-US" sz="2600" b="0" i="1" u="none" strike="noStrike" kern="1200" cap="none" spc="0" normalizeH="0" baseline="0" noProof="0" dirty="0">
                <a:ln>
                  <a:noFill/>
                </a:ln>
                <a:solidFill>
                  <a:srgbClr val="366092"/>
                </a:solidFill>
                <a:effectLst/>
                <a:uLnTx/>
                <a:uFillTx/>
                <a:latin typeface="Calibri"/>
                <a:ea typeface="+mn-ea"/>
                <a:cs typeface="+mn-cs"/>
              </a:rPr>
              <a:t>z</a:t>
            </a:r>
            <a:r>
              <a:rPr kumimoji="0" lang="en-US" sz="2600" b="0" i="0" u="none" strike="noStrike" kern="1200" cap="none" spc="0" normalizeH="0" baseline="0" noProof="0" dirty="0">
                <a:ln>
                  <a:noFill/>
                </a:ln>
                <a:solidFill>
                  <a:srgbClr val="366092"/>
                </a:solidFill>
                <a:effectLst/>
                <a:uLnTx/>
                <a:uFillTx/>
                <a:latin typeface="Calibri"/>
                <a:ea typeface="+mn-ea"/>
                <a:cs typeface="+mn-cs"/>
              </a:rPr>
              <a:t>-value is the upper bound here, </a:t>
            </a:r>
            <a:r>
              <a:rPr kumimoji="0" lang="en-US" sz="2600" b="0" i="1" u="none" strike="noStrike" kern="1200" cap="none" spc="0" normalizeH="0" baseline="0" noProof="0" dirty="0">
                <a:ln>
                  <a:noFill/>
                </a:ln>
                <a:solidFill>
                  <a:srgbClr val="366092"/>
                </a:solidFill>
                <a:effectLst/>
                <a:uLnTx/>
                <a:uFillTx/>
                <a:latin typeface="Calibri"/>
                <a:ea typeface="+mn-ea"/>
                <a:cs typeface="+mn-cs"/>
              </a:rPr>
              <a:t>z </a:t>
            </a:r>
            <a:r>
              <a:rPr kumimoji="0" lang="en-US" sz="2600" b="0" i="0" u="none" strike="noStrike" kern="1200" cap="none" spc="0" normalizeH="0" baseline="0" noProof="0" dirty="0">
                <a:ln>
                  <a:noFill/>
                </a:ln>
                <a:solidFill>
                  <a:srgbClr val="366092"/>
                </a:solidFill>
                <a:effectLst/>
                <a:uLnTx/>
                <a:uFillTx/>
                <a:latin typeface="Calibri"/>
                <a:ea typeface="+mn-ea"/>
                <a:cs typeface="+mn-cs"/>
              </a:rPr>
              <a:t>=</a:t>
            </a:r>
            <a:r>
              <a:rPr kumimoji="0" lang="en-US" sz="2600" b="0" i="1" u="none" strike="noStrike" kern="1200" cap="none" spc="0" normalizeH="0" baseline="0" noProof="0" dirty="0">
                <a:ln>
                  <a:noFill/>
                </a:ln>
                <a:solidFill>
                  <a:srgbClr val="366092"/>
                </a:solidFill>
                <a:effectLst/>
                <a:uLnTx/>
                <a:uFillTx/>
                <a:latin typeface="Calibri"/>
                <a:ea typeface="+mn-ea"/>
                <a:cs typeface="+mn-cs"/>
              </a:rPr>
              <a:t> </a:t>
            </a:r>
            <a:r>
              <a:rPr kumimoji="0" lang="en-US" sz="2600" b="0" i="0" u="none" strike="noStrike" kern="1200" cap="none" spc="0" normalizeH="0" baseline="0" noProof="0" dirty="0">
                <a:ln>
                  <a:noFill/>
                </a:ln>
                <a:solidFill>
                  <a:srgbClr val="366092"/>
                </a:solidFill>
                <a:effectLst/>
                <a:uLnTx/>
                <a:uFillTx/>
                <a:latin typeface="Calibri"/>
                <a:ea typeface="+mn-ea"/>
                <a:cs typeface="+mn-cs"/>
              </a:rPr>
              <a:t>1.45.</a:t>
            </a:r>
            <a:endParaRPr lang="en-IN" dirty="0"/>
          </a:p>
        </p:txBody>
      </p:sp>
      <p:sp>
        <p:nvSpPr>
          <p:cNvPr id="13" name="TextBox 12">
            <a:extLst>
              <a:ext uri="{FF2B5EF4-FFF2-40B4-BE49-F238E27FC236}">
                <a16:creationId xmlns:a16="http://schemas.microsoft.com/office/drawing/2014/main" id="{FE568F78-E3BB-3CF6-46EF-18475018A533}"/>
              </a:ext>
            </a:extLst>
          </p:cNvPr>
          <p:cNvSpPr txBox="1"/>
          <p:nvPr/>
        </p:nvSpPr>
        <p:spPr>
          <a:xfrm>
            <a:off x="441960" y="3942050"/>
            <a:ext cx="8229600" cy="220983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The calculator’s default mode is the standard normal curve where </a:t>
            </a:r>
            <a:r>
              <a:rPr kumimoji="0" lang="el-GR" sz="2600" b="0" i="1" u="none" strike="noStrike" kern="1200" cap="none" spc="0" normalizeH="0" baseline="0" noProof="0" dirty="0">
                <a:ln>
                  <a:noFill/>
                </a:ln>
                <a:solidFill>
                  <a:srgbClr val="366092"/>
                </a:solidFill>
                <a:effectLst/>
                <a:uLnTx/>
                <a:uFillTx/>
                <a:latin typeface="Calibri"/>
                <a:ea typeface="+mn-ea"/>
                <a:cs typeface="+mn-cs"/>
              </a:rPr>
              <a:t>μ</a:t>
            </a:r>
            <a:r>
              <a:rPr kumimoji="0" lang="en-US" sz="2600" b="0" i="0" u="none" strike="noStrike" kern="1200" cap="none" spc="0" normalizeH="0" baseline="0" noProof="0" dirty="0">
                <a:ln>
                  <a:noFill/>
                </a:ln>
                <a:solidFill>
                  <a:srgbClr val="366092"/>
                </a:solidFill>
                <a:effectLst/>
                <a:uLnTx/>
                <a:uFillTx/>
                <a:latin typeface="Calibri"/>
                <a:ea typeface="+mn-ea"/>
                <a:cs typeface="+mn-cs"/>
              </a:rPr>
              <a:t> = 0 and </a:t>
            </a:r>
            <a:r>
              <a:rPr kumimoji="0" lang="en-US" sz="2600" b="0" i="1" u="none" strike="noStrike" kern="1200" cap="none" spc="0" normalizeH="0" baseline="0" noProof="0" dirty="0">
                <a:ln>
                  <a:noFill/>
                </a:ln>
                <a:solidFill>
                  <a:srgbClr val="366092"/>
                </a:solidFill>
                <a:effectLst/>
                <a:uLnTx/>
                <a:uFillTx/>
                <a:latin typeface="Calibri"/>
                <a:ea typeface="+mn-ea"/>
                <a:cs typeface="+mn-cs"/>
              </a:rPr>
              <a:t>σ</a:t>
            </a:r>
            <a:r>
              <a:rPr kumimoji="0" lang="en-US" sz="2600" b="0" i="0" u="none" strike="noStrike" kern="1200" cap="none" spc="0" normalizeH="0" baseline="0" noProof="0" dirty="0">
                <a:ln>
                  <a:noFill/>
                </a:ln>
                <a:solidFill>
                  <a:srgbClr val="366092"/>
                </a:solidFill>
                <a:effectLst/>
                <a:uLnTx/>
                <a:uFillTx/>
                <a:latin typeface="Calibri"/>
                <a:ea typeface="+mn-ea"/>
                <a:cs typeface="+mn-cs"/>
              </a:rPr>
              <a:t> = 1,</a:t>
            </a:r>
            <a:r>
              <a:rPr kumimoji="0" lang="el-GR" sz="2600" b="0" i="0" u="none" strike="noStrike" kern="1200" cap="none" spc="0" normalizeH="0" baseline="0" noProof="0" dirty="0">
                <a:ln>
                  <a:noFill/>
                </a:ln>
                <a:solidFill>
                  <a:srgbClr val="366092"/>
                </a:solidFill>
                <a:effectLst/>
                <a:uLnTx/>
                <a:uFillTx/>
                <a:latin typeface="Calibri"/>
                <a:ea typeface="+mn-ea"/>
                <a:cs typeface="+mn-cs"/>
              </a:rPr>
              <a:t> </a:t>
            </a:r>
            <a:r>
              <a:rPr kumimoji="0" lang="en-US" sz="2600" b="0" i="0" u="none" strike="noStrike" kern="1200" cap="none" spc="0" normalizeH="0" baseline="0" noProof="0" dirty="0">
                <a:ln>
                  <a:noFill/>
                </a:ln>
                <a:solidFill>
                  <a:srgbClr val="366092"/>
                </a:solidFill>
                <a:effectLst/>
                <a:uLnTx/>
                <a:uFillTx/>
                <a:latin typeface="Calibri"/>
                <a:ea typeface="+mn-ea"/>
                <a:cs typeface="+mn-cs"/>
              </a:rPr>
              <a:t>so we do not need to enter </a:t>
            </a:r>
            <a:r>
              <a:rPr kumimoji="0" lang="el-GR" sz="2600" b="0" i="1" u="none" strike="noStrike" kern="1200" cap="none" spc="0" normalizeH="0" baseline="0" noProof="0" dirty="0">
                <a:ln>
                  <a:noFill/>
                </a:ln>
                <a:solidFill>
                  <a:srgbClr val="366092"/>
                </a:solidFill>
                <a:effectLst/>
                <a:uLnTx/>
                <a:uFillTx/>
                <a:latin typeface="Calibri"/>
                <a:ea typeface="+mn-ea"/>
                <a:cs typeface="+mn-cs"/>
              </a:rPr>
              <a:t>μ</a:t>
            </a:r>
            <a:r>
              <a:rPr kumimoji="0" lang="en-US" sz="2600" b="0" i="0" u="none" strike="noStrike" kern="1200" cap="none" spc="0" normalizeH="0" baseline="0" noProof="0" dirty="0">
                <a:ln>
                  <a:noFill/>
                </a:ln>
                <a:solidFill>
                  <a:srgbClr val="366092"/>
                </a:solidFill>
                <a:effectLst/>
                <a:uLnTx/>
                <a:uFillTx/>
                <a:latin typeface="Calibri"/>
                <a:ea typeface="+mn-ea"/>
                <a:cs typeface="+mn-cs"/>
              </a:rPr>
              <a:t> or </a:t>
            </a:r>
            <a:r>
              <a:rPr kumimoji="0" lang="en-US" sz="2600" b="0" i="1" u="none" strike="noStrike" kern="1200" cap="none" spc="0" normalizeH="0" baseline="0" noProof="0" dirty="0">
                <a:ln>
                  <a:noFill/>
                </a:ln>
                <a:solidFill>
                  <a:srgbClr val="366092"/>
                </a:solidFill>
                <a:effectLst/>
                <a:uLnTx/>
                <a:uFillTx/>
                <a:latin typeface="Calibri"/>
                <a:ea typeface="+mn-ea"/>
                <a:cs typeface="+mn-cs"/>
              </a:rPr>
              <a:t>σ</a:t>
            </a:r>
            <a:r>
              <a:rPr kumimoji="0" lang="en-US" sz="2600" b="0" i="0" u="none" strike="noStrike" kern="1200" cap="none" spc="0" normalizeH="0" baseline="0" noProof="0" dirty="0">
                <a:ln>
                  <a:noFill/>
                </a:ln>
                <a:solidFill>
                  <a:srgbClr val="366092"/>
                </a:solidFill>
                <a:effectLst/>
                <a:uLnTx/>
                <a:uFillTx/>
                <a:latin typeface="Calibri"/>
                <a:ea typeface="+mn-ea"/>
                <a:cs typeface="+mn-cs"/>
              </a:rPr>
              <a:t>.</a:t>
            </a:r>
          </a:p>
          <a:p>
            <a:pPr lvl="0">
              <a:spcBef>
                <a:spcPct val="20000"/>
              </a:spcBef>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​By entering </a:t>
            </a:r>
            <a:r>
              <a:rPr kumimoji="0" lang="en-US" sz="2600" b="1" i="0" u="none" strike="noStrike" kern="1200" cap="none" spc="0" normalizeH="0" baseline="0" noProof="0" dirty="0">
                <a:ln>
                  <a:noFill/>
                </a:ln>
                <a:solidFill>
                  <a:srgbClr val="366092"/>
                </a:solidFill>
                <a:effectLst/>
                <a:uLnTx/>
                <a:uFillTx/>
                <a:latin typeface="Calibri"/>
                <a:ea typeface="+mn-ea"/>
                <a:cs typeface="+mn-cs"/>
              </a:rPr>
              <a:t>normal</a:t>
            </a:r>
            <a:r>
              <a:rPr kumimoji="0" lang="en-US" sz="1000" b="1" i="0" u="none" strike="noStrike" kern="1200" cap="none" spc="0" normalizeH="0" baseline="0" noProof="0" dirty="0">
                <a:ln>
                  <a:noFill/>
                </a:ln>
                <a:solidFill>
                  <a:srgbClr val="366092"/>
                </a:solidFill>
                <a:effectLst/>
                <a:uLnTx/>
                <a:uFillTx/>
                <a:latin typeface="Calibri"/>
                <a:ea typeface="+mn-ea"/>
                <a:cs typeface="+mn-cs"/>
              </a:rPr>
              <a:t> </a:t>
            </a:r>
            <a:r>
              <a:rPr kumimoji="0" lang="en-US" sz="2600" b="1" i="0" u="none" strike="noStrike" kern="1200" cap="none" spc="0" normalizeH="0" baseline="0" noProof="0" dirty="0" err="1">
                <a:ln>
                  <a:noFill/>
                </a:ln>
                <a:solidFill>
                  <a:srgbClr val="366092"/>
                </a:solidFill>
                <a:effectLst/>
                <a:uLnTx/>
                <a:uFillTx/>
                <a:latin typeface="Calibri"/>
                <a:ea typeface="+mn-ea"/>
                <a:cs typeface="+mn-cs"/>
              </a:rPr>
              <a:t>cdf</a:t>
            </a:r>
            <a:r>
              <a:rPr kumimoji="0" lang="en-US" sz="2600" b="1" i="0" u="none" strike="noStrike" kern="1200" cap="none" spc="0" normalizeH="0" baseline="0" noProof="0" dirty="0">
                <a:ln>
                  <a:noFill/>
                </a:ln>
                <a:solidFill>
                  <a:srgbClr val="366092"/>
                </a:solidFill>
                <a:effectLst/>
                <a:uLnTx/>
                <a:uFillTx/>
                <a:latin typeface="Calibri"/>
                <a:ea typeface="+mn-ea"/>
                <a:cs typeface="+mn-cs"/>
              </a:rPr>
              <a:t> (</a:t>
            </a: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a:t>
            </a:r>
            <a:r>
              <a:rPr kumimoji="0" lang="en-US" sz="2600" b="1" i="0" u="none" strike="noStrike" kern="1200" cap="none" spc="0" normalizeH="0" baseline="0" noProof="0" dirty="0">
                <a:ln>
                  <a:noFill/>
                </a:ln>
                <a:solidFill>
                  <a:srgbClr val="366092"/>
                </a:solidFill>
                <a:effectLst/>
                <a:uLnTx/>
                <a:uFillTx/>
                <a:latin typeface="Calibri"/>
                <a:ea typeface="+mn-ea"/>
                <a:cs typeface="+mn-cs"/>
              </a:rPr>
              <a:t>1E99, 1.45)</a:t>
            </a:r>
            <a:r>
              <a:rPr kumimoji="0" lang="en-US" sz="2600" b="0" i="0" u="none" strike="noStrike" kern="1200" cap="none" spc="0" normalizeH="0" baseline="0" noProof="0" dirty="0">
                <a:ln>
                  <a:noFill/>
                </a:ln>
                <a:solidFill>
                  <a:srgbClr val="366092"/>
                </a:solidFill>
                <a:effectLst/>
                <a:uLnTx/>
                <a:uFillTx/>
                <a:latin typeface="Calibri"/>
                <a:ea typeface="+mn-ea"/>
                <a:cs typeface="+mn-cs"/>
              </a:rPr>
              <a:t>, we find the area to the left of </a:t>
            </a:r>
            <a:r>
              <a:rPr kumimoji="0" lang="en-US" sz="2600" b="0" i="1" u="none" strike="noStrike" kern="1200" cap="none" spc="0" normalizeH="0" baseline="0" noProof="0" dirty="0">
                <a:ln>
                  <a:noFill/>
                </a:ln>
                <a:solidFill>
                  <a:srgbClr val="366092"/>
                </a:solidFill>
                <a:effectLst/>
                <a:uLnTx/>
                <a:uFillTx/>
                <a:latin typeface="Calibri"/>
                <a:ea typeface="+mn-ea"/>
                <a:cs typeface="+mn-cs"/>
              </a:rPr>
              <a:t>z</a:t>
            </a:r>
            <a:r>
              <a:rPr kumimoji="0" lang="en-US" sz="2600" b="0" i="0" u="none" strike="noStrike" kern="1200" cap="none" spc="0" normalizeH="0" baseline="0" noProof="0" dirty="0">
                <a:ln>
                  <a:noFill/>
                </a:ln>
                <a:solidFill>
                  <a:srgbClr val="366092"/>
                </a:solidFill>
                <a:effectLst/>
                <a:uLnTx/>
                <a:uFillTx/>
                <a:latin typeface="Calibri"/>
                <a:ea typeface="+mn-ea"/>
                <a:cs typeface="+mn-cs"/>
              </a:rPr>
              <a:t> = 1.45 is approxima</a:t>
            </a:r>
            <a:r>
              <a:rPr kumimoji="0" lang="en-US" sz="2600" b="0" i="0" u="none" strike="noStrike" kern="1200" cap="none" spc="0" normalizeH="0" baseline="0" noProof="0" dirty="0">
                <a:ln>
                  <a:noFill/>
                </a:ln>
                <a:solidFill>
                  <a:srgbClr val="366092"/>
                </a:solidFill>
                <a:effectLst/>
                <a:uLnTx/>
                <a:uFillTx/>
                <a:ea typeface="+mn-ea"/>
                <a:cs typeface="+mn-cs"/>
              </a:rPr>
              <a:t>tely 0.9265, as shown in the screenshot.</a:t>
            </a:r>
            <a:endParaRPr lang="en-IN" dirty="0"/>
          </a:p>
        </p:txBody>
      </p:sp>
    </p:spTree>
    <p:extLst>
      <p:ext uri="{BB962C8B-B14F-4D97-AF65-F5344CB8AC3E}">
        <p14:creationId xmlns:p14="http://schemas.microsoft.com/office/powerpoint/2010/main" val="788534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p:sp>
        <p:nvSpPr>
          <p:cNvPr id="3" name="Text Placeholder 2"/>
          <p:cNvSpPr>
            <a:spLocks noGrp="1"/>
          </p:cNvSpPr>
          <p:nvPr>
            <p:ph type="body" sz="quarter" idx="10"/>
          </p:nvPr>
        </p:nvSpPr>
        <p:spPr>
          <a:xfrm>
            <a:off x="457200" y="1082078"/>
            <a:ext cx="8229600" cy="1051522"/>
          </a:xfrm>
        </p:spPr>
        <p:txBody>
          <a:bodyPr>
            <a:normAutofit/>
          </a:bodyPr>
          <a:lstStyle/>
          <a:p>
            <a:r>
              <a:rPr sz="2800" dirty="0"/>
              <a:t>To enter </a:t>
            </a:r>
            <a:r>
              <a:rPr lang="en-US" b="1" dirty="0">
                <a:solidFill>
                  <a:srgbClr val="366092"/>
                </a:solidFill>
                <a:latin typeface="Calibri" panose="020F0502020204030204" pitchFamily="34" charset="0"/>
                <a:ea typeface="Calibri" panose="020F0502020204030204" pitchFamily="34" charset="0"/>
                <a:cs typeface="Calibri" panose="020F0502020204030204" pitchFamily="34" charset="0"/>
              </a:rPr>
              <a:t>−</a:t>
            </a:r>
            <a:r>
              <a:rPr sz="2800" b="1" dirty="0"/>
              <a:t>1E99</a:t>
            </a:r>
            <a:r>
              <a:rPr sz="2800" dirty="0"/>
              <a:t> on a TI-83/84 Plus calculator, press </a:t>
            </a:r>
            <a:r>
              <a:rPr sz="2800" b="1" dirty="0"/>
              <a:t>(</a:t>
            </a:r>
            <a:r>
              <a:rPr lang="en-US" b="1" dirty="0">
                <a:solidFill>
                  <a:srgbClr val="366092"/>
                </a:solidFill>
                <a:latin typeface="Calibri" panose="020F0502020204030204" pitchFamily="34" charset="0"/>
                <a:ea typeface="Calibri" panose="020F0502020204030204" pitchFamily="34" charset="0"/>
                <a:cs typeface="Calibri" panose="020F0502020204030204" pitchFamily="34" charset="0"/>
              </a:rPr>
              <a:t>−</a:t>
            </a:r>
            <a:r>
              <a:rPr sz="2800" b="1" dirty="0"/>
              <a:t>)</a:t>
            </a:r>
            <a:r>
              <a:rPr sz="2800" dirty="0"/>
              <a:t> </a:t>
            </a:r>
            <a:r>
              <a:rPr sz="2800" b="1" dirty="0"/>
              <a:t>1</a:t>
            </a:r>
            <a:r>
              <a:rPr sz="2800" dirty="0"/>
              <a:t> </a:t>
            </a:r>
            <a:r>
              <a:rPr sz="2800" b="1" dirty="0"/>
              <a:t>2ND,</a:t>
            </a:r>
            <a:r>
              <a:rPr sz="2800" dirty="0"/>
              <a:t> </a:t>
            </a:r>
            <a:r>
              <a:rPr sz="2800" b="1" dirty="0"/>
              <a:t>9</a:t>
            </a:r>
            <a:r>
              <a:rPr sz="2800" dirty="0"/>
              <a:t> </a:t>
            </a:r>
            <a:r>
              <a:rPr sz="2800" b="1" dirty="0"/>
              <a:t>9</a:t>
            </a:r>
            <a:r>
              <a:rPr sz="2800" dirty="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a:t>Example 10: Finding Probabilities for the Standard Normal Distribution Using Tables or a TI-83/84 Plus Calculator</a:t>
            </a:r>
            <a:r>
              <a:rPr lang="en-US" sz="2500" baseline="-25000" dirty="0"/>
              <a:t>6</a:t>
            </a:r>
            <a:endParaRPr sz="2500" dirty="0"/>
          </a:p>
        </p:txBody>
      </p:sp>
      <p:pic>
        <p:nvPicPr>
          <p:cNvPr id="4" name="Content Placeholder 4" descr="Screenshot showing normal c d f (negative 1E99 comma 1.45) equals .9264706996">
            <a:extLst>
              <a:ext uri="{FF2B5EF4-FFF2-40B4-BE49-F238E27FC236}">
                <a16:creationId xmlns:a16="http://schemas.microsoft.com/office/drawing/2014/main" id="{E8438A34-5294-439D-94E2-FCEF8413D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189" y="2514600"/>
            <a:ext cx="4571622" cy="3047748"/>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500" dirty="0"/>
              <a:t>Example 10: Finding Probabilities for the Standard Normal Distribution Using Tables or a TI-83/84 Plus Calculator</a:t>
            </a:r>
            <a:r>
              <a:rPr lang="en-US" sz="2500" baseline="-25000" dirty="0"/>
              <a:t>7</a:t>
            </a:r>
            <a:endParaRPr sz="2500" dirty="0"/>
          </a:p>
        </p:txBody>
      </p:sp>
      <p:pic>
        <p:nvPicPr>
          <p:cNvPr id="5" name="Picture 4" descr="Example b, P of z greater than or equal to negative 1.37">
            <a:extLst>
              <a:ext uri="{FF2B5EF4-FFF2-40B4-BE49-F238E27FC236}">
                <a16:creationId xmlns:a16="http://schemas.microsoft.com/office/drawing/2014/main" id="{D528D31A-503F-EA05-10F4-CAC1C37C1D7C}"/>
              </a:ext>
            </a:extLst>
          </p:cNvPr>
          <p:cNvPicPr>
            <a:picLocks noChangeAspect="1"/>
          </p:cNvPicPr>
          <p:nvPr/>
        </p:nvPicPr>
        <p:blipFill>
          <a:blip r:embed="rId2"/>
          <a:stretch>
            <a:fillRect/>
          </a:stretch>
        </p:blipFill>
        <p:spPr>
          <a:xfrm>
            <a:off x="457200" y="1143000"/>
            <a:ext cx="2362200" cy="464695"/>
          </a:xfrm>
          <a:prstGeom prst="rect">
            <a:avLst/>
          </a:prstGeom>
        </p:spPr>
      </p:pic>
      <p:sp>
        <p:nvSpPr>
          <p:cNvPr id="9" name="TextBox 8">
            <a:extLst>
              <a:ext uri="{FF2B5EF4-FFF2-40B4-BE49-F238E27FC236}">
                <a16:creationId xmlns:a16="http://schemas.microsoft.com/office/drawing/2014/main" id="{703AA98F-4C49-C072-A02C-7B1A0A576C2A}"/>
              </a:ext>
            </a:extLst>
          </p:cNvPr>
          <p:cNvSpPr txBox="1"/>
          <p:nvPr/>
        </p:nvSpPr>
        <p:spPr>
          <a:xfrm>
            <a:off x="2819400" y="1084475"/>
            <a:ext cx="57912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is the area under the standard normal </a:t>
            </a:r>
            <a:endParaRPr lang="en-IN" dirty="0"/>
          </a:p>
        </p:txBody>
      </p:sp>
      <p:sp>
        <p:nvSpPr>
          <p:cNvPr id="11" name="TextBox 10">
            <a:extLst>
              <a:ext uri="{FF2B5EF4-FFF2-40B4-BE49-F238E27FC236}">
                <a16:creationId xmlns:a16="http://schemas.microsoft.com/office/drawing/2014/main" id="{5748DB51-0C8D-DBE3-D0AB-5287DB553CC6}"/>
              </a:ext>
            </a:extLst>
          </p:cNvPr>
          <p:cNvSpPr txBox="1"/>
          <p:nvPr/>
        </p:nvSpPr>
        <p:spPr>
          <a:xfrm>
            <a:off x="1066800" y="1534180"/>
            <a:ext cx="45720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curve to the right of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 </a:t>
            </a:r>
            <a:r>
              <a:rPr kumimoji="0" lang="en-US" sz="28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0" i="0" u="none" strike="noStrike" kern="1200" cap="none" spc="0" normalizeH="0" baseline="0" noProof="0" dirty="0">
                <a:ln>
                  <a:noFill/>
                </a:ln>
                <a:solidFill>
                  <a:srgbClr val="366092"/>
                </a:solidFill>
                <a:effectLst/>
                <a:uLnTx/>
                <a:uFillTx/>
                <a:latin typeface="Calibri"/>
                <a:ea typeface="+mn-ea"/>
                <a:cs typeface="+mn-cs"/>
              </a:rPr>
              <a:t>1.37. </a:t>
            </a:r>
            <a:endParaRPr lang="en-IN"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500" dirty="0"/>
              <a:t>Example 10: Finding Probabilities for the Standard Normal Distribution Using Tables or a TI-83/84 Plus Calculator</a:t>
            </a:r>
            <a:r>
              <a:rPr lang="en-US" sz="2500" baseline="-25000" dirty="0"/>
              <a:t>8</a:t>
            </a:r>
            <a:endParaRPr sz="2500" dirty="0"/>
          </a:p>
        </p:txBody>
      </p:sp>
      <p:sp>
        <p:nvSpPr>
          <p:cNvPr id="3" name="Text Placeholder 2"/>
          <p:cNvSpPr>
            <a:spLocks noGrp="1"/>
          </p:cNvSpPr>
          <p:nvPr>
            <p:ph type="body" sz="quarter" idx="10"/>
          </p:nvPr>
        </p:nvSpPr>
        <p:spPr/>
        <p:txBody>
          <a:bodyPr>
            <a:normAutofit/>
          </a:bodyPr>
          <a:lstStyle/>
          <a:p>
            <a:pPr>
              <a:defRPr b="1"/>
            </a:pPr>
            <a:r>
              <a:rPr dirty="0"/>
              <a:t>​</a:t>
            </a:r>
            <a:r>
              <a:rPr sz="2800" dirty="0"/>
              <a:t>Tables:</a:t>
            </a:r>
          </a:p>
          <a:p>
            <a:pPr>
              <a:defRPr sz="2800"/>
            </a:pPr>
            <a:r>
              <a:rPr dirty="0"/>
              <a:t>​</a:t>
            </a:r>
            <a:r>
              <a:rPr sz="2800" dirty="0"/>
              <a:t>Use the symmetry property of the standard normal curve and find </a:t>
            </a:r>
            <a:r>
              <a:rPr lang="en-US" sz="2800" i="1" dirty="0"/>
              <a:t>z</a:t>
            </a:r>
            <a:r>
              <a:rPr lang="en-US" sz="2800" dirty="0"/>
              <a:t> = 1.37</a:t>
            </a:r>
            <a:r>
              <a:rPr sz="2800" dirty="0"/>
              <a:t> in the cumulative normal table for positive </a:t>
            </a:r>
            <a:r>
              <a:rPr lang="en-US" sz="2800" i="1" dirty="0"/>
              <a:t>z</a:t>
            </a:r>
            <a:r>
              <a:rPr sz="2800" dirty="0"/>
              <a:t>-values. The area to the right of </a:t>
            </a:r>
            <a:br>
              <a:rPr lang="en-US" dirty="0"/>
            </a:br>
            <a:r>
              <a:rPr lang="en-US" i="1" dirty="0"/>
              <a:t>z</a:t>
            </a:r>
            <a:r>
              <a:rPr lang="en-US" dirty="0"/>
              <a:t> = </a:t>
            </a:r>
            <a:r>
              <a:rPr lang="en-US" dirty="0">
                <a:ea typeface="Calibri" panose="020F0502020204030204" pitchFamily="34" charset="0"/>
                <a:cs typeface="Calibri" panose="020F0502020204030204" pitchFamily="34" charset="0"/>
              </a:rPr>
              <a:t>−</a:t>
            </a:r>
            <a:r>
              <a:rPr lang="en-US" dirty="0"/>
              <a:t>1.37</a:t>
            </a:r>
            <a:r>
              <a:rPr sz="2800" dirty="0"/>
              <a:t> is 0.9147.</a:t>
            </a:r>
          </a:p>
          <a:p>
            <a:r>
              <a:rPr dirty="0"/>
              <a:t>​</a:t>
            </a:r>
          </a:p>
        </p:txBody>
      </p:sp>
      <p:pic>
        <p:nvPicPr>
          <p:cNvPr id="4" name="Content Placeholder 4" descr="A standard normal curve centered about the horizontal axis labeled z. The value negative 1.37 is marked to the left of the mean. The area under the curve to the right of negative 1.37 is shaded and labeled as 0.9147.">
            <a:extLst>
              <a:ext uri="{FF2B5EF4-FFF2-40B4-BE49-F238E27FC236}">
                <a16:creationId xmlns:a16="http://schemas.microsoft.com/office/drawing/2014/main" id="{3255290B-5217-4C0C-BDB5-9A1B67E21F9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5083" y="2944946"/>
            <a:ext cx="5143500" cy="2762250"/>
          </a:xfrm>
          <a:prstGeom prst="rect">
            <a:avLst/>
          </a:prstGeom>
        </p:spPr>
      </p:pic>
      <p:pic>
        <p:nvPicPr>
          <p:cNvPr id="6" name="Picture 5" descr=" P of z greater than or equal to negative 1.37">
            <a:extLst>
              <a:ext uri="{FF2B5EF4-FFF2-40B4-BE49-F238E27FC236}">
                <a16:creationId xmlns:a16="http://schemas.microsoft.com/office/drawing/2014/main" id="{CA7D48B4-D1EA-DB3B-0270-C0C7A79433FA}"/>
              </a:ext>
            </a:extLst>
          </p:cNvPr>
          <p:cNvPicPr>
            <a:picLocks noChangeAspect="1"/>
          </p:cNvPicPr>
          <p:nvPr/>
        </p:nvPicPr>
        <p:blipFill>
          <a:blip r:embed="rId4"/>
          <a:stretch>
            <a:fillRect/>
          </a:stretch>
        </p:blipFill>
        <p:spPr>
          <a:xfrm>
            <a:off x="3657600" y="5512282"/>
            <a:ext cx="1774927" cy="484071"/>
          </a:xfrm>
          <a:prstGeom prst="rect">
            <a:avLst/>
          </a:prstGeom>
        </p:spPr>
      </p:pic>
    </p:spTree>
    <p:extLst>
      <p:ext uri="{BB962C8B-B14F-4D97-AF65-F5344CB8AC3E}">
        <p14:creationId xmlns:p14="http://schemas.microsoft.com/office/powerpoint/2010/main" val="43322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500" dirty="0"/>
              <a:t>Example 10: Finding Probabilities for the Standard Normal Distribution Using Tables or a TI-83/84 Plus Calculator</a:t>
            </a:r>
            <a:r>
              <a:rPr lang="en-US" sz="2500" baseline="-25000" dirty="0"/>
              <a:t>9</a:t>
            </a:r>
            <a:endParaRPr sz="2500" dirty="0"/>
          </a:p>
        </p:txBody>
      </p:sp>
      <p:sp>
        <p:nvSpPr>
          <p:cNvPr id="3" name="Text Placeholder 2"/>
          <p:cNvSpPr>
            <a:spLocks noGrp="1"/>
          </p:cNvSpPr>
          <p:nvPr>
            <p:ph type="body" sz="quarter" idx="10"/>
          </p:nvPr>
        </p:nvSpPr>
        <p:spPr/>
        <p:txBody>
          <a:bodyPr>
            <a:noAutofit/>
          </a:bodyPr>
          <a:lstStyle/>
          <a:p>
            <a:pPr>
              <a:defRPr b="1"/>
            </a:pPr>
            <a:r>
              <a:rPr sz="2400" dirty="0"/>
              <a:t>​TI-83/84 Plus:</a:t>
            </a:r>
          </a:p>
          <a:p>
            <a:r>
              <a:rPr sz="2400" dirty="0"/>
              <a:t>​Under the </a:t>
            </a:r>
            <a:r>
              <a:rPr sz="2400" b="1" dirty="0"/>
              <a:t>DISTR</a:t>
            </a:r>
            <a:r>
              <a:rPr sz="2400" dirty="0"/>
              <a:t> menu, choose option </a:t>
            </a:r>
            <a:r>
              <a:rPr sz="2400" b="1" dirty="0"/>
              <a:t>normal</a:t>
            </a:r>
            <a:r>
              <a:rPr lang="en-US" sz="1000" b="1" dirty="0"/>
              <a:t> </a:t>
            </a:r>
            <a:r>
              <a:rPr sz="2400" b="1" dirty="0" err="1"/>
              <a:t>cdf</a:t>
            </a:r>
            <a:r>
              <a:rPr sz="2400" b="1" dirty="0"/>
              <a:t>(</a:t>
            </a:r>
            <a:r>
              <a:rPr sz="2400" dirty="0"/>
              <a:t>.</a:t>
            </a:r>
          </a:p>
          <a:p>
            <a:pPr>
              <a:defRPr sz="2800"/>
            </a:pPr>
            <a:r>
              <a:rPr sz="2400" dirty="0"/>
              <a:t>​</a:t>
            </a:r>
            <a:r>
              <a:rPr sz="2400" b="1" dirty="0"/>
              <a:t>lower bound</a:t>
            </a:r>
            <a:r>
              <a:rPr sz="2400" dirty="0"/>
              <a:t>: Because we want the area to the right of </a:t>
            </a:r>
            <a:r>
              <a:rPr lang="en-US" sz="2400" i="1" dirty="0"/>
              <a:t>z</a:t>
            </a:r>
            <a:r>
              <a:rPr lang="en-US" sz="2400" dirty="0"/>
              <a:t>,</a:t>
            </a:r>
            <a:r>
              <a:rPr sz="2400" dirty="0"/>
              <a:t> the </a:t>
            </a:r>
            <a:br>
              <a:rPr lang="en-US" sz="2400" dirty="0"/>
            </a:br>
            <a:r>
              <a:rPr lang="en-US" sz="2400" i="1" dirty="0"/>
              <a:t>z</a:t>
            </a:r>
            <a:r>
              <a:rPr lang="en-US" sz="2400" dirty="0"/>
              <a:t>-</a:t>
            </a:r>
            <a:r>
              <a:rPr sz="2400" dirty="0"/>
              <a:t>value is the lower bound here, </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a:t>1.37.</a:t>
            </a:r>
            <a:endParaRPr sz="2400" dirty="0"/>
          </a:p>
          <a:p>
            <a:pPr>
              <a:defRPr sz="2800"/>
            </a:pPr>
            <a:r>
              <a:rPr sz="2400" dirty="0"/>
              <a:t>​</a:t>
            </a:r>
            <a:r>
              <a:rPr sz="2400" b="1" dirty="0"/>
              <a:t>upper bound</a:t>
            </a:r>
            <a:r>
              <a:rPr sz="2400" dirty="0"/>
              <a:t>: The upper bound is ∞. Because the calculator will not allow us to enter ∞ for the upper endpoint, we will choose a sufficiently large number, such as</a:t>
            </a:r>
            <a:endParaRPr lang="en-IN" sz="2400" dirty="0"/>
          </a:p>
          <a:p>
            <a:pPr>
              <a:defRPr sz="2800"/>
            </a:pPr>
            <a:r>
              <a:rPr sz="2400" dirty="0"/>
              <a:t>​</a:t>
            </a:r>
            <a:endParaRPr lang="en-US" sz="2400" dirty="0"/>
          </a:p>
          <a:p>
            <a:pPr>
              <a:defRPr sz="2800"/>
            </a:pPr>
            <a:endParaRPr lang="en-US" sz="2400" dirty="0"/>
          </a:p>
          <a:p>
            <a:pPr>
              <a:defRPr sz="2800"/>
            </a:pPr>
            <a:endParaRPr lang="en-US" sz="2400" dirty="0"/>
          </a:p>
          <a:p>
            <a:pPr>
              <a:defRPr sz="2800"/>
            </a:pPr>
            <a:endParaRPr lang="en-US" sz="2400" dirty="0"/>
          </a:p>
          <a:p>
            <a:pPr>
              <a:defRPr sz="2800"/>
            </a:pPr>
            <a:r>
              <a:rPr sz="2400" dirty="0"/>
              <a:t>​</a:t>
            </a:r>
          </a:p>
        </p:txBody>
      </p:sp>
      <p:pic>
        <p:nvPicPr>
          <p:cNvPr id="7" name="Picture 6" descr="10 to the power of 99.">
            <a:extLst>
              <a:ext uri="{FF2B5EF4-FFF2-40B4-BE49-F238E27FC236}">
                <a16:creationId xmlns:a16="http://schemas.microsoft.com/office/drawing/2014/main" id="{81FD37C0-F516-439B-5F96-014273A8D44F}"/>
              </a:ext>
            </a:extLst>
          </p:cNvPr>
          <p:cNvPicPr>
            <a:picLocks noChangeAspect="1"/>
          </p:cNvPicPr>
          <p:nvPr/>
        </p:nvPicPr>
        <p:blipFill>
          <a:blip r:embed="rId2"/>
          <a:stretch>
            <a:fillRect/>
          </a:stretch>
        </p:blipFill>
        <p:spPr>
          <a:xfrm>
            <a:off x="4697414" y="3462341"/>
            <a:ext cx="619125" cy="371475"/>
          </a:xfrm>
          <a:prstGeom prst="rect">
            <a:avLst/>
          </a:prstGeom>
        </p:spPr>
      </p:pic>
      <p:sp>
        <p:nvSpPr>
          <p:cNvPr id="6" name="TextBox 5">
            <a:extLst>
              <a:ext uri="{FF2B5EF4-FFF2-40B4-BE49-F238E27FC236}">
                <a16:creationId xmlns:a16="http://schemas.microsoft.com/office/drawing/2014/main" id="{5EB275CC-A28F-B21B-42D4-7A2017218FF2}"/>
              </a:ext>
            </a:extLst>
          </p:cNvPr>
          <p:cNvSpPr txBox="1"/>
          <p:nvPr/>
        </p:nvSpPr>
        <p:spPr>
          <a:xfrm>
            <a:off x="463296" y="3764280"/>
            <a:ext cx="6074663" cy="461665"/>
          </a:xfrm>
          <a:prstGeom prst="rect">
            <a:avLst/>
          </a:prstGeom>
          <a:noFill/>
        </p:spPr>
        <p:txBody>
          <a:bodyPr wrap="square">
            <a:spAutoFit/>
          </a:bodyPr>
          <a:lstStyle/>
          <a:p>
            <a:r>
              <a:rPr lang="en-US" sz="2400" dirty="0"/>
              <a:t>This number appears as </a:t>
            </a:r>
            <a:r>
              <a:rPr lang="en-US" sz="2400" b="1" dirty="0"/>
              <a:t>1E99</a:t>
            </a:r>
            <a:r>
              <a:rPr lang="en-US" sz="2400" dirty="0"/>
              <a:t> on the calculator.</a:t>
            </a:r>
            <a:endParaRPr lang="en-IN" sz="2400" dirty="0"/>
          </a:p>
        </p:txBody>
      </p:sp>
      <p:sp>
        <p:nvSpPr>
          <p:cNvPr id="8" name="TextBox 7">
            <a:extLst>
              <a:ext uri="{FF2B5EF4-FFF2-40B4-BE49-F238E27FC236}">
                <a16:creationId xmlns:a16="http://schemas.microsoft.com/office/drawing/2014/main" id="{7F1C2026-BF1B-5352-03FB-55BCD5B72EF7}"/>
              </a:ext>
            </a:extLst>
          </p:cNvPr>
          <p:cNvSpPr txBox="1"/>
          <p:nvPr/>
        </p:nvSpPr>
        <p:spPr>
          <a:xfrm>
            <a:off x="442722" y="4114800"/>
            <a:ext cx="8156448" cy="1938992"/>
          </a:xfrm>
          <a:prstGeom prst="rect">
            <a:avLst/>
          </a:prstGeom>
          <a:noFill/>
        </p:spPr>
        <p:txBody>
          <a:bodyPr wrap="square">
            <a:spAutoFit/>
          </a:bodyPr>
          <a:lstStyle/>
          <a:p>
            <a:pPr>
              <a:defRPr sz="2800"/>
            </a:pPr>
            <a:r>
              <a:rPr lang="en-US" sz="2400" dirty="0"/>
              <a:t>Once again, we are using the standard normal curve, which is the calculator's default, so we do not need to enter </a:t>
            </a:r>
            <a:r>
              <a:rPr lang="el-GR" sz="2400" i="1" dirty="0">
                <a:solidFill>
                  <a:srgbClr val="366092"/>
                </a:solidFill>
              </a:rPr>
              <a:t>μ</a:t>
            </a:r>
            <a:r>
              <a:rPr lang="el-GR" sz="2400" dirty="0">
                <a:solidFill>
                  <a:srgbClr val="366092"/>
                </a:solidFill>
              </a:rPr>
              <a:t> </a:t>
            </a:r>
            <a:r>
              <a:rPr lang="en-US" sz="2400" dirty="0">
                <a:solidFill>
                  <a:srgbClr val="366092"/>
                </a:solidFill>
              </a:rPr>
              <a:t>or </a:t>
            </a:r>
            <a:r>
              <a:rPr lang="en-US" sz="2400" i="1" dirty="0"/>
              <a:t>σ</a:t>
            </a:r>
            <a:r>
              <a:rPr lang="en-US" sz="2400" dirty="0"/>
              <a:t>.</a:t>
            </a:r>
          </a:p>
          <a:p>
            <a:pPr>
              <a:defRPr sz="2800"/>
            </a:pPr>
            <a:r>
              <a:rPr lang="en-US" sz="2400" dirty="0"/>
              <a:t>​By entering </a:t>
            </a:r>
            <a:r>
              <a:rPr lang="en-US" sz="2400" b="1" dirty="0"/>
              <a:t>normal</a:t>
            </a:r>
            <a:r>
              <a:rPr lang="en-US" sz="1000" b="1" dirty="0"/>
              <a:t> </a:t>
            </a:r>
            <a:r>
              <a:rPr lang="en-US" sz="2400" b="1" dirty="0" err="1"/>
              <a:t>cdf</a:t>
            </a:r>
            <a:r>
              <a:rPr lang="en-US" sz="2400" b="1" dirty="0"/>
              <a:t> (−1.37, 1E99)</a:t>
            </a:r>
            <a:r>
              <a:rPr lang="en-US" sz="2400" dirty="0"/>
              <a:t>, we find the area to the right of </a:t>
            </a:r>
            <a:r>
              <a:rPr lang="en-US" sz="2400" i="1" dirty="0"/>
              <a:t>z</a:t>
            </a:r>
            <a:r>
              <a:rPr lang="en-US" sz="2400" dirty="0"/>
              <a:t> = </a:t>
            </a:r>
            <a:r>
              <a:rPr lang="en-US" sz="2400" dirty="0">
                <a:ea typeface="Calibri" panose="020F0502020204030204" pitchFamily="34" charset="0"/>
                <a:cs typeface="Calibri" panose="020F0502020204030204" pitchFamily="34" charset="0"/>
              </a:rPr>
              <a:t>−</a:t>
            </a:r>
            <a:r>
              <a:rPr lang="en-US" sz="2400" dirty="0"/>
              <a:t>1.37 is approximately 0.9147, as shown in the screenshot.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500" dirty="0"/>
              <a:t>Example 10: Finding Probabilities for the Standard Normal Distribution Using Tables or a TI-83/84 Plus Calculator</a:t>
            </a:r>
            <a:r>
              <a:rPr lang="en-US" sz="2500" baseline="-25000" dirty="0"/>
              <a:t>10</a:t>
            </a:r>
            <a:endParaRPr sz="2500" dirty="0"/>
          </a:p>
        </p:txBody>
      </p:sp>
      <p:pic>
        <p:nvPicPr>
          <p:cNvPr id="5" name="Content Placeholder 4" descr="Screenshot showing normal c d f (negative 1.37 comma 1E99) equals .9146564919">
            <a:extLst>
              <a:ext uri="{FF2B5EF4-FFF2-40B4-BE49-F238E27FC236}">
                <a16:creationId xmlns:a16="http://schemas.microsoft.com/office/drawing/2014/main" id="{AA5DB7C2-2082-4419-ACE9-376567B3AA09}"/>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6.2.1: Calculating and Graphing </a:t>
            </a:r>
            <a:br>
              <a:rPr lang="en-US" dirty="0"/>
            </a:br>
            <a:r>
              <a:rPr i="1" dirty="0"/>
              <a:t>z</a:t>
            </a:r>
            <a:r>
              <a:rPr dirty="0"/>
              <a:t>-values</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Consider a normal distribution with</a:t>
            </a:r>
            <a:r>
              <a:rPr lang="en-US" sz="2800" dirty="0"/>
              <a:t> </a:t>
            </a:r>
            <a:r>
              <a:rPr lang="el-GR" sz="2800" i="1" dirty="0">
                <a:latin typeface="Calibri" panose="020F0502020204030204" pitchFamily="34" charset="0"/>
                <a:ea typeface="Calibri" panose="020F0502020204030204" pitchFamily="34" charset="0"/>
                <a:cs typeface="Calibri" panose="020F0502020204030204" pitchFamily="34" charset="0"/>
              </a:rPr>
              <a:t>μ</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a:t>= 48</a:t>
            </a:r>
            <a:r>
              <a:rPr sz="2800" dirty="0"/>
              <a:t> and</a:t>
            </a:r>
            <a:r>
              <a:rPr lang="en-US" dirty="0"/>
              <a:t> </a:t>
            </a:r>
            <a:r>
              <a:rPr lang="el-GR" i="1" dirty="0">
                <a:latin typeface="Calibri" panose="020F0502020204030204" pitchFamily="34" charset="0"/>
                <a:ea typeface="Calibri" panose="020F0502020204030204" pitchFamily="34" charset="0"/>
                <a:cs typeface="Calibri" panose="020F0502020204030204" pitchFamily="34" charset="0"/>
              </a:rPr>
              <a:t>σ</a:t>
            </a:r>
            <a:r>
              <a:rPr lang="en-US" dirty="0"/>
              <a:t> = 5.</a:t>
            </a:r>
            <a:r>
              <a:rPr sz="2800" dirty="0"/>
              <a:t> </a:t>
            </a:r>
          </a:p>
          <a:p>
            <a:pPr marL="447675" indent="-447675">
              <a:defRPr sz="2800"/>
            </a:pPr>
            <a:r>
              <a:rPr lang="en-US" dirty="0"/>
              <a:t>a.	</a:t>
            </a:r>
            <a:r>
              <a:rPr dirty="0"/>
              <a:t>​</a:t>
            </a:r>
            <a:r>
              <a:rPr sz="2800" dirty="0"/>
              <a:t>Convert an</a:t>
            </a:r>
            <a:r>
              <a:rPr lang="en-US" sz="2800" dirty="0"/>
              <a:t> </a:t>
            </a:r>
            <a:r>
              <a:rPr lang="en-US" sz="2800" i="1" dirty="0"/>
              <a:t>x</a:t>
            </a:r>
            <a:r>
              <a:rPr sz="2800" dirty="0"/>
              <a:t>-value of</a:t>
            </a:r>
            <a:r>
              <a:rPr lang="en-US" sz="2800" dirty="0"/>
              <a:t> 45</a:t>
            </a:r>
            <a:r>
              <a:rPr sz="2800" dirty="0"/>
              <a:t> to a</a:t>
            </a:r>
            <a:r>
              <a:rPr lang="en-US" sz="2800" dirty="0"/>
              <a:t> </a:t>
            </a:r>
            <a:r>
              <a:rPr lang="en-US" sz="2800" i="1" dirty="0"/>
              <a:t>z</a:t>
            </a:r>
            <a:r>
              <a:rPr sz="2800" dirty="0"/>
              <a:t>-value.</a:t>
            </a:r>
          </a:p>
          <a:p>
            <a:pPr marL="447675" indent="-447675">
              <a:defRPr sz="2800"/>
            </a:pPr>
            <a:r>
              <a:rPr lang="en-US" dirty="0"/>
              <a:t>b.	</a:t>
            </a:r>
            <a:r>
              <a:rPr dirty="0"/>
              <a:t>​</a:t>
            </a:r>
            <a:r>
              <a:rPr sz="2800" dirty="0"/>
              <a:t>Draw two normal curves: one indicating the placement of the </a:t>
            </a:r>
            <a:r>
              <a:rPr lang="en-US" sz="2800" i="1" dirty="0"/>
              <a:t>x</a:t>
            </a:r>
            <a:r>
              <a:rPr sz="2800" dirty="0"/>
              <a:t>-value in relation to the mean one standard deviation, and the other indicating the placement of the </a:t>
            </a:r>
            <a:r>
              <a:rPr lang="en-US" sz="2800" i="1" dirty="0"/>
              <a:t>z</a:t>
            </a:r>
            <a:r>
              <a:rPr sz="2800" dirty="0"/>
              <a:t>-value on the standard normal distribution.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500" dirty="0"/>
              <a:t>Example 10: Finding Probabilities for the Standard Normal Distribution Using Tables or a TI-83/84 Plus Calculator</a:t>
            </a:r>
            <a:r>
              <a:rPr lang="en-US" sz="2500" baseline="-25000" dirty="0"/>
              <a:t>11</a:t>
            </a:r>
            <a:endParaRPr sz="2500" dirty="0"/>
          </a:p>
        </p:txBody>
      </p:sp>
      <p:pic>
        <p:nvPicPr>
          <p:cNvPr id="7" name="Picture 6" descr="Example c, P of 1.25 less than z less than 2.31">
            <a:extLst>
              <a:ext uri="{FF2B5EF4-FFF2-40B4-BE49-F238E27FC236}">
                <a16:creationId xmlns:a16="http://schemas.microsoft.com/office/drawing/2014/main" id="{CF44D198-B0AF-F5CF-AE8A-0C665EFC1338}"/>
              </a:ext>
            </a:extLst>
          </p:cNvPr>
          <p:cNvPicPr>
            <a:picLocks noChangeAspect="1"/>
          </p:cNvPicPr>
          <p:nvPr/>
        </p:nvPicPr>
        <p:blipFill>
          <a:blip r:embed="rId2"/>
          <a:stretch>
            <a:fillRect/>
          </a:stretch>
        </p:blipFill>
        <p:spPr>
          <a:xfrm>
            <a:off x="457200" y="1074982"/>
            <a:ext cx="3042000" cy="468000"/>
          </a:xfrm>
          <a:prstGeom prst="rect">
            <a:avLst/>
          </a:prstGeom>
        </p:spPr>
      </p:pic>
      <p:sp>
        <p:nvSpPr>
          <p:cNvPr id="12" name="TextBox 11">
            <a:extLst>
              <a:ext uri="{FF2B5EF4-FFF2-40B4-BE49-F238E27FC236}">
                <a16:creationId xmlns:a16="http://schemas.microsoft.com/office/drawing/2014/main" id="{23440ADA-6F16-0FE0-88D7-1157D6083FC5}"/>
              </a:ext>
            </a:extLst>
          </p:cNvPr>
          <p:cNvSpPr txBox="1"/>
          <p:nvPr/>
        </p:nvSpPr>
        <p:spPr>
          <a:xfrm>
            <a:off x="3429000" y="1000780"/>
            <a:ext cx="48387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is the area under the standard</a:t>
            </a:r>
            <a:endParaRPr lang="en-IN" dirty="0"/>
          </a:p>
        </p:txBody>
      </p:sp>
      <p:sp>
        <p:nvSpPr>
          <p:cNvPr id="10" name="TextBox 9">
            <a:extLst>
              <a:ext uri="{FF2B5EF4-FFF2-40B4-BE49-F238E27FC236}">
                <a16:creationId xmlns:a16="http://schemas.microsoft.com/office/drawing/2014/main" id="{2939E80C-BAAF-E0F1-4691-D490F2AD6A6B}"/>
              </a:ext>
            </a:extLst>
          </p:cNvPr>
          <p:cNvSpPr txBox="1"/>
          <p:nvPr/>
        </p:nvSpPr>
        <p:spPr>
          <a:xfrm>
            <a:off x="958470" y="1453807"/>
            <a:ext cx="3537330" cy="523220"/>
          </a:xfrm>
          <a:prstGeom prst="rect">
            <a:avLst/>
          </a:prstGeom>
          <a:noFill/>
        </p:spPr>
        <p:txBody>
          <a:bodyPr wrap="square">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normal curve between</a:t>
            </a:r>
            <a:endParaRPr lang="en-IN" dirty="0"/>
          </a:p>
        </p:txBody>
      </p:sp>
      <p:pic>
        <p:nvPicPr>
          <p:cNvPr id="5" name="Picture 4" descr="z sub 1 equals 1 point 2 5 and z sub 2 equals 2 point 3 1.">
            <a:extLst>
              <a:ext uri="{FF2B5EF4-FFF2-40B4-BE49-F238E27FC236}">
                <a16:creationId xmlns:a16="http://schemas.microsoft.com/office/drawing/2014/main" id="{A1B40C84-AD60-9F36-DCD6-3DB9FADFE03C}"/>
              </a:ext>
            </a:extLst>
          </p:cNvPr>
          <p:cNvPicPr>
            <a:picLocks noChangeAspect="1"/>
          </p:cNvPicPr>
          <p:nvPr/>
        </p:nvPicPr>
        <p:blipFill>
          <a:blip r:embed="rId3"/>
          <a:stretch>
            <a:fillRect/>
          </a:stretch>
        </p:blipFill>
        <p:spPr>
          <a:xfrm>
            <a:off x="4395786" y="1511409"/>
            <a:ext cx="3350454" cy="468000"/>
          </a:xfrm>
          <a:prstGeom prst="rect">
            <a:avLst/>
          </a:prstGeom>
        </p:spPr>
      </p:pic>
      <p:sp>
        <p:nvSpPr>
          <p:cNvPr id="6" name="TextBox 5">
            <a:extLst>
              <a:ext uri="{FF2B5EF4-FFF2-40B4-BE49-F238E27FC236}">
                <a16:creationId xmlns:a16="http://schemas.microsoft.com/office/drawing/2014/main" id="{C4BD865D-3E2E-E80D-37C5-BFD46D969DE2}"/>
              </a:ext>
            </a:extLst>
          </p:cNvPr>
          <p:cNvSpPr txBox="1"/>
          <p:nvPr/>
        </p:nvSpPr>
        <p:spPr>
          <a:xfrm>
            <a:off x="457200" y="1967502"/>
            <a:ext cx="8229600" cy="147117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800" b="1" i="0" u="none" strike="noStrike" kern="1200" cap="none" spc="0" normalizeH="0" baseline="0" noProof="0" dirty="0">
                <a:ln>
                  <a:noFill/>
                </a:ln>
                <a:solidFill>
                  <a:srgbClr val="366092"/>
                </a:solidFill>
                <a:effectLst/>
                <a:uLnTx/>
                <a:uFillTx/>
                <a:latin typeface="Calibri"/>
                <a:ea typeface="+mn-ea"/>
                <a:cs typeface="+mn-cs"/>
              </a:rPr>
              <a:t>Tables: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​Look up each value in the cumulative normal table for positive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-values, Table </a:t>
            </a:r>
            <a:r>
              <a:rPr kumimoji="0" lang="en-US" sz="2800" b="0" i="1" u="none" strike="noStrike" kern="1200" cap="none" spc="0" normalizeH="0" baseline="0" noProof="0" dirty="0">
                <a:ln>
                  <a:noFill/>
                </a:ln>
                <a:solidFill>
                  <a:srgbClr val="366092"/>
                </a:solidFill>
                <a:effectLst/>
                <a:uLnTx/>
                <a:uFillTx/>
                <a:latin typeface="Calibri"/>
                <a:ea typeface="+mn-ea"/>
                <a:cs typeface="+mn-cs"/>
              </a:rPr>
              <a:t>B</a:t>
            </a:r>
            <a:r>
              <a:rPr kumimoji="0" lang="en-US" sz="2800" b="0" i="0" u="none" strike="noStrike" kern="1200" cap="none" spc="0" normalizeH="0" baseline="0" noProof="0" dirty="0">
                <a:ln>
                  <a:noFill/>
                </a:ln>
                <a:solidFill>
                  <a:srgbClr val="366092"/>
                </a:solidFill>
                <a:effectLst/>
                <a:uLnTx/>
                <a:uFillTx/>
                <a:latin typeface="Calibri"/>
                <a:ea typeface="+mn-ea"/>
                <a:cs typeface="+mn-cs"/>
              </a:rPr>
              <a:t>. The area to the left of</a:t>
            </a:r>
            <a:endParaRPr lang="en-IN" dirty="0"/>
          </a:p>
        </p:txBody>
      </p:sp>
      <p:pic>
        <p:nvPicPr>
          <p:cNvPr id="13" name="Picture 12" descr="z sub 1 equals 1 point 2 5 is 0 point 8 9 4 4. The area to the left of z sub 2 equals 2 point 3 1 is 0 point 9 8 9 6. The area between z sub 1 point 2 5 and z sub 2 equals 2 point 3 1 is">
            <a:extLst>
              <a:ext uri="{FF2B5EF4-FFF2-40B4-BE49-F238E27FC236}">
                <a16:creationId xmlns:a16="http://schemas.microsoft.com/office/drawing/2014/main" id="{35B6BB29-87A3-838D-B4B2-81350398C121}"/>
              </a:ext>
            </a:extLst>
          </p:cNvPr>
          <p:cNvPicPr>
            <a:picLocks noChangeAspect="1"/>
          </p:cNvPicPr>
          <p:nvPr/>
        </p:nvPicPr>
        <p:blipFill>
          <a:blip r:embed="rId4"/>
          <a:stretch>
            <a:fillRect/>
          </a:stretch>
        </p:blipFill>
        <p:spPr>
          <a:xfrm>
            <a:off x="533400" y="3380917"/>
            <a:ext cx="7417895" cy="972000"/>
          </a:xfrm>
          <a:prstGeom prst="rect">
            <a:avLst/>
          </a:prstGeom>
        </p:spPr>
      </p:pic>
      <p:sp>
        <p:nvSpPr>
          <p:cNvPr id="9" name="TextBox 8">
            <a:extLst>
              <a:ext uri="{FF2B5EF4-FFF2-40B4-BE49-F238E27FC236}">
                <a16:creationId xmlns:a16="http://schemas.microsoft.com/office/drawing/2014/main" id="{7F64BEDC-9830-EA9F-1FE4-7946B73D358E}"/>
              </a:ext>
            </a:extLst>
          </p:cNvPr>
          <p:cNvSpPr txBox="1"/>
          <p:nvPr/>
        </p:nvSpPr>
        <p:spPr>
          <a:xfrm>
            <a:off x="457200" y="4261961"/>
            <a:ext cx="8229600" cy="954107"/>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the difference between these two areas. Thus, the area is 0.9896 </a:t>
            </a:r>
            <a:r>
              <a:rPr kumimoji="0" lang="en-US" sz="28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− 0.8944 = 0.0952</a:t>
            </a:r>
            <a:r>
              <a:rPr kumimoji="0" lang="en-US" sz="28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2500" dirty="0"/>
              <a:t> </a:t>
            </a:r>
            <a:r>
              <a:rPr lang="en-US" sz="2500" dirty="0"/>
              <a:t>Example 10: Finding Probabilities for the Standard Normal Distribution Using Tables or a TI-83/84 Plus Calculator</a:t>
            </a:r>
            <a:r>
              <a:rPr lang="en-US" sz="2500" baseline="-25000" dirty="0"/>
              <a:t>12</a:t>
            </a:r>
            <a:endParaRPr sz="2500" dirty="0"/>
          </a:p>
        </p:txBody>
      </p:sp>
      <p:pic>
        <p:nvPicPr>
          <p:cNvPr id="5" name="Content Placeholder 4" descr="A normal distribution graph with the mean marked as 0 is shown. It has a normal bell shaped curve centered about the horizontal axis labeled “z.” two points on the horizontal axis are marked to the right of the mean is labeled with the first statistic value as “ 1 point 2 5 ” and the second statistic value as “ 2 point 3 1.” The area under the curve between both the statistic values is shaded and labeled as 0 point 0 9 5 2.">
            <a:extLst>
              <a:ext uri="{FF2B5EF4-FFF2-40B4-BE49-F238E27FC236}">
                <a16:creationId xmlns:a16="http://schemas.microsoft.com/office/drawing/2014/main" id="{E4CF0577-B2CA-4126-ACFC-59A471F062D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250" y="1962150"/>
            <a:ext cx="5143500" cy="2762250"/>
          </a:xfrm>
        </p:spPr>
      </p:pic>
      <p:pic>
        <p:nvPicPr>
          <p:cNvPr id="4" name="Picture 3" descr="P of 1.25 less than z less than 2.31">
            <a:extLst>
              <a:ext uri="{FF2B5EF4-FFF2-40B4-BE49-F238E27FC236}">
                <a16:creationId xmlns:a16="http://schemas.microsoft.com/office/drawing/2014/main" id="{CBBCD16A-2EB6-6190-6FC3-E1EB43CCCC89}"/>
              </a:ext>
            </a:extLst>
          </p:cNvPr>
          <p:cNvPicPr>
            <a:picLocks noChangeAspect="1"/>
          </p:cNvPicPr>
          <p:nvPr/>
        </p:nvPicPr>
        <p:blipFill>
          <a:blip r:embed="rId4"/>
          <a:stretch>
            <a:fillRect/>
          </a:stretch>
        </p:blipFill>
        <p:spPr>
          <a:xfrm>
            <a:off x="3313112" y="4800600"/>
            <a:ext cx="2517775" cy="4953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500" dirty="0"/>
              <a:t>Example 10: Finding Probabilities for the Standard Normal Distribution Using Tables or a TI-83/84 Plus Calculator</a:t>
            </a:r>
            <a:r>
              <a:rPr lang="en-US" sz="2500" baseline="-25000" dirty="0"/>
              <a:t>13</a:t>
            </a:r>
            <a:endParaRPr sz="2500" dirty="0"/>
          </a:p>
        </p:txBody>
      </p:sp>
      <p:sp>
        <p:nvSpPr>
          <p:cNvPr id="3" name="Text Placeholder 2"/>
          <p:cNvSpPr>
            <a:spLocks noGrp="1"/>
          </p:cNvSpPr>
          <p:nvPr>
            <p:ph type="body" sz="quarter" idx="10"/>
          </p:nvPr>
        </p:nvSpPr>
        <p:spPr/>
        <p:txBody>
          <a:bodyPr>
            <a:normAutofit/>
          </a:bodyPr>
          <a:lstStyle/>
          <a:p>
            <a:pPr>
              <a:defRPr b="1"/>
            </a:pPr>
            <a:r>
              <a:rPr dirty="0"/>
              <a:t>​</a:t>
            </a:r>
            <a:r>
              <a:rPr sz="2800" dirty="0"/>
              <a:t>TI-83/84 Plus:</a:t>
            </a:r>
          </a:p>
          <a:p>
            <a:r>
              <a:rPr dirty="0"/>
              <a:t>​</a:t>
            </a:r>
            <a:r>
              <a:rPr sz="2800" dirty="0"/>
              <a:t>Under the </a:t>
            </a:r>
            <a:r>
              <a:rPr sz="2800" b="1" dirty="0"/>
              <a:t>DISTR</a:t>
            </a:r>
            <a:r>
              <a:rPr sz="2800" dirty="0"/>
              <a:t> menu, choose option </a:t>
            </a:r>
            <a:r>
              <a:rPr sz="2800" b="1" dirty="0"/>
              <a:t>normal</a:t>
            </a:r>
            <a:r>
              <a:rPr lang="en-US" sz="1000" b="1" dirty="0"/>
              <a:t> </a:t>
            </a:r>
            <a:r>
              <a:rPr sz="2800" b="1" dirty="0" err="1"/>
              <a:t>cdf</a:t>
            </a:r>
            <a:endParaRPr sz="2800" b="1" dirty="0"/>
          </a:p>
          <a:p>
            <a:pPr>
              <a:defRPr sz="2800"/>
            </a:pPr>
            <a:r>
              <a:rPr dirty="0"/>
              <a:t>​</a:t>
            </a:r>
            <a:r>
              <a:rPr sz="2800" b="1" dirty="0"/>
              <a:t>lower bound</a:t>
            </a:r>
            <a:r>
              <a:rPr sz="2800" dirty="0"/>
              <a:t>: The smaller </a:t>
            </a:r>
            <a:r>
              <a:rPr lang="en-US" sz="2800" i="1" dirty="0"/>
              <a:t>z</a:t>
            </a:r>
            <a:r>
              <a:rPr sz="2800" dirty="0"/>
              <a:t>-value is the lower bound, 1.25.</a:t>
            </a:r>
          </a:p>
          <a:p>
            <a:pPr>
              <a:defRPr sz="2800"/>
            </a:pPr>
            <a:r>
              <a:rPr dirty="0"/>
              <a:t>​</a:t>
            </a:r>
            <a:r>
              <a:rPr sz="2800" b="1" dirty="0"/>
              <a:t>upper bound</a:t>
            </a:r>
            <a:r>
              <a:rPr sz="2800" dirty="0"/>
              <a:t>: The larger </a:t>
            </a:r>
            <a:r>
              <a:rPr lang="en-US" sz="2800" i="1" dirty="0"/>
              <a:t>z</a:t>
            </a:r>
            <a:r>
              <a:rPr sz="2800" dirty="0"/>
              <a:t>-value is the upper bound, 2.31.</a:t>
            </a:r>
          </a:p>
          <a:p>
            <a:pPr>
              <a:defRPr sz="2800"/>
            </a:pPr>
            <a:r>
              <a:rPr dirty="0"/>
              <a:t>​</a:t>
            </a:r>
            <a:r>
              <a:rPr sz="2800" dirty="0"/>
              <a:t>By entering </a:t>
            </a:r>
            <a:r>
              <a:rPr sz="2800" b="1" dirty="0"/>
              <a:t>normal</a:t>
            </a:r>
            <a:r>
              <a:rPr lang="en-US" sz="1000" b="1" dirty="0"/>
              <a:t> </a:t>
            </a:r>
            <a:r>
              <a:rPr sz="2800" b="1" dirty="0" err="1"/>
              <a:t>cdf</a:t>
            </a:r>
            <a:r>
              <a:rPr sz="2800" b="1" dirty="0"/>
              <a:t>(1.25,</a:t>
            </a:r>
            <a:r>
              <a:rPr lang="en-US" sz="2800" b="1" dirty="0"/>
              <a:t> </a:t>
            </a:r>
            <a:r>
              <a:rPr sz="2800" b="1" dirty="0"/>
              <a:t>2.31)</a:t>
            </a:r>
            <a:r>
              <a:rPr sz="2800" dirty="0"/>
              <a:t>, we find that the area</a:t>
            </a:r>
            <a:r>
              <a:rPr lang="en-US" sz="2800" dirty="0"/>
              <a:t> between </a:t>
            </a:r>
            <a:r>
              <a:rPr lang="en-US" sz="2800" i="1" dirty="0"/>
              <a:t>z</a:t>
            </a:r>
            <a:r>
              <a:rPr lang="en-US" sz="2800" dirty="0">
                <a:latin typeface="Calibri" panose="020F0502020204030204" pitchFamily="34" charset="0"/>
                <a:ea typeface="Calibri" panose="020F0502020204030204" pitchFamily="34" charset="0"/>
                <a:cs typeface="Calibri" panose="020F0502020204030204" pitchFamily="34" charset="0"/>
              </a:rPr>
              <a:t>₁</a:t>
            </a:r>
            <a:r>
              <a:rPr lang="en-US" sz="2800" dirty="0"/>
              <a:t> = 1.25 and </a:t>
            </a:r>
            <a:r>
              <a:rPr lang="en-US" sz="2800" i="1" dirty="0"/>
              <a:t>z</a:t>
            </a:r>
            <a:r>
              <a:rPr lang="en-US" dirty="0">
                <a:latin typeface="Calibri" panose="020F0502020204030204" pitchFamily="34" charset="0"/>
                <a:ea typeface="Calibri" panose="020F0502020204030204" pitchFamily="34" charset="0"/>
                <a:cs typeface="Calibri" panose="020F0502020204030204" pitchFamily="34" charset="0"/>
              </a:rPr>
              <a:t>₂</a:t>
            </a:r>
            <a:r>
              <a:rPr lang="en-US" sz="2800" dirty="0"/>
              <a:t> = 2.31 is approximately 0.0952, as shown in the following screenshot.</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500" dirty="0"/>
              <a:t>Example 10: Finding Probabilities for the Standard Normal Distribution Using Tables or a TI-83/84 Plus Calculator</a:t>
            </a:r>
            <a:r>
              <a:rPr lang="en-US" sz="2500" baseline="-25000" dirty="0"/>
              <a:t>14</a:t>
            </a:r>
            <a:endParaRPr sz="2500" dirty="0"/>
          </a:p>
        </p:txBody>
      </p:sp>
      <p:pic>
        <p:nvPicPr>
          <p:cNvPr id="5" name="Content Placeholder 4" descr="Screenshot showing normal c d f (1 point 2 5 comma 2 point 3 1) equals .0952057887">
            <a:extLst>
              <a:ext uri="{FF2B5EF4-FFF2-40B4-BE49-F238E27FC236}">
                <a16:creationId xmlns:a16="http://schemas.microsoft.com/office/drawing/2014/main" id="{F73F063C-2DBB-47E6-9EFA-9F6FAD9ED76D}"/>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2057400"/>
            <a:ext cx="4571622" cy="3047748"/>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400" dirty="0"/>
              <a:t>Example 10: Finding Probabilities for the Standard Normal Distribution Using Tables or a TI-83/84 Plus Calculator</a:t>
            </a:r>
            <a:r>
              <a:rPr lang="en-US" sz="2400" baseline="-25000" dirty="0"/>
              <a:t>15</a:t>
            </a:r>
            <a:endParaRPr sz="2400" dirty="0"/>
          </a:p>
        </p:txBody>
      </p:sp>
      <p:pic>
        <p:nvPicPr>
          <p:cNvPr id="16" name="Picture 15" descr="Example d, z less than negative 2.5 or z greater than 2.5">
            <a:extLst>
              <a:ext uri="{FF2B5EF4-FFF2-40B4-BE49-F238E27FC236}">
                <a16:creationId xmlns:a16="http://schemas.microsoft.com/office/drawing/2014/main" id="{E166E6F0-1AF6-F4E1-69BC-B3007C52B8F7}"/>
              </a:ext>
            </a:extLst>
          </p:cNvPr>
          <p:cNvPicPr>
            <a:picLocks noChangeAspect="1"/>
          </p:cNvPicPr>
          <p:nvPr/>
        </p:nvPicPr>
        <p:blipFill>
          <a:blip r:embed="rId2"/>
          <a:stretch>
            <a:fillRect/>
          </a:stretch>
        </p:blipFill>
        <p:spPr>
          <a:xfrm>
            <a:off x="457200" y="1068379"/>
            <a:ext cx="3542618" cy="472349"/>
          </a:xfrm>
          <a:prstGeom prst="rect">
            <a:avLst/>
          </a:prstGeom>
        </p:spPr>
      </p:pic>
      <p:sp>
        <p:nvSpPr>
          <p:cNvPr id="11" name="TextBox 10">
            <a:extLst>
              <a:ext uri="{FF2B5EF4-FFF2-40B4-BE49-F238E27FC236}">
                <a16:creationId xmlns:a16="http://schemas.microsoft.com/office/drawing/2014/main" id="{74F87EA0-3E8D-5D43-BBD2-1C4E4D0B7D99}"/>
              </a:ext>
            </a:extLst>
          </p:cNvPr>
          <p:cNvSpPr txBox="1"/>
          <p:nvPr/>
        </p:nvSpPr>
        <p:spPr>
          <a:xfrm>
            <a:off x="3886200" y="1000780"/>
            <a:ext cx="45720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is the sum of the areas to the</a:t>
            </a:r>
            <a:endParaRPr lang="en-IN" dirty="0"/>
          </a:p>
        </p:txBody>
      </p:sp>
      <p:pic>
        <p:nvPicPr>
          <p:cNvPr id="12" name="Picture 11" descr="left of z sub 1 equals minus 2 point 5 and to the right of z sub equals 2 point 5.">
            <a:extLst>
              <a:ext uri="{FF2B5EF4-FFF2-40B4-BE49-F238E27FC236}">
                <a16:creationId xmlns:a16="http://schemas.microsoft.com/office/drawing/2014/main" id="{B2F88D6F-3B81-AAF7-DF73-DE58FDF98CE3}"/>
              </a:ext>
            </a:extLst>
          </p:cNvPr>
          <p:cNvPicPr>
            <a:picLocks noChangeAspect="1"/>
          </p:cNvPicPr>
          <p:nvPr/>
        </p:nvPicPr>
        <p:blipFill>
          <a:blip r:embed="rId3"/>
          <a:stretch>
            <a:fillRect/>
          </a:stretch>
        </p:blipFill>
        <p:spPr>
          <a:xfrm>
            <a:off x="1055268" y="1476429"/>
            <a:ext cx="6275454" cy="468000"/>
          </a:xfrm>
          <a:prstGeom prst="rect">
            <a:avLst/>
          </a:prstGeom>
        </p:spPr>
      </p:pic>
      <p:sp>
        <p:nvSpPr>
          <p:cNvPr id="13" name="TextBox 12">
            <a:extLst>
              <a:ext uri="{FF2B5EF4-FFF2-40B4-BE49-F238E27FC236}">
                <a16:creationId xmlns:a16="http://schemas.microsoft.com/office/drawing/2014/main" id="{DB88C802-5C55-01E7-81F2-6868F22FEC18}"/>
              </a:ext>
            </a:extLst>
          </p:cNvPr>
          <p:cNvSpPr txBox="1"/>
          <p:nvPr/>
        </p:nvSpPr>
        <p:spPr>
          <a:xfrm>
            <a:off x="457200" y="1832364"/>
            <a:ext cx="5334000" cy="104028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800" b="1" i="0" u="none" strike="noStrike" kern="1200" cap="none" spc="0" normalizeH="0" baseline="0" noProof="0" dirty="0">
                <a:ln>
                  <a:noFill/>
                </a:ln>
                <a:solidFill>
                  <a:srgbClr val="366092"/>
                </a:solidFill>
                <a:effectLst/>
                <a:uLnTx/>
                <a:uFillTx/>
                <a:latin typeface="Calibri"/>
                <a:ea typeface="+mn-ea"/>
                <a:cs typeface="+mn-cs"/>
              </a:rPr>
              <a:t>Tables: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​Notice that the absolute values of</a:t>
            </a:r>
            <a:endParaRPr lang="en-IN" dirty="0"/>
          </a:p>
        </p:txBody>
      </p:sp>
      <p:pic>
        <p:nvPicPr>
          <p:cNvPr id="9" name="Picture 8" descr="z sub 1 and z sub 2 are the">
            <a:extLst>
              <a:ext uri="{FF2B5EF4-FFF2-40B4-BE49-F238E27FC236}">
                <a16:creationId xmlns:a16="http://schemas.microsoft.com/office/drawing/2014/main" id="{3132D320-498F-CE33-2003-386DB87E515F}"/>
              </a:ext>
            </a:extLst>
          </p:cNvPr>
          <p:cNvPicPr>
            <a:picLocks noChangeAspect="1"/>
          </p:cNvPicPr>
          <p:nvPr/>
        </p:nvPicPr>
        <p:blipFill>
          <a:blip r:embed="rId4"/>
          <a:stretch>
            <a:fillRect/>
          </a:stretch>
        </p:blipFill>
        <p:spPr>
          <a:xfrm>
            <a:off x="5486399" y="2394746"/>
            <a:ext cx="2510182" cy="468000"/>
          </a:xfrm>
          <a:prstGeom prst="rect">
            <a:avLst/>
          </a:prstGeom>
        </p:spPr>
      </p:pic>
      <p:sp>
        <p:nvSpPr>
          <p:cNvPr id="10" name="TextBox 9">
            <a:extLst>
              <a:ext uri="{FF2B5EF4-FFF2-40B4-BE49-F238E27FC236}">
                <a16:creationId xmlns:a16="http://schemas.microsoft.com/office/drawing/2014/main" id="{EE7F6A67-CFF8-BEC5-4E57-F277BC0F8E44}"/>
              </a:ext>
            </a:extLst>
          </p:cNvPr>
          <p:cNvSpPr txBox="1"/>
          <p:nvPr/>
        </p:nvSpPr>
        <p:spPr>
          <a:xfrm>
            <a:off x="466725" y="2703056"/>
            <a:ext cx="8077200" cy="2246769"/>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same. Since the normal curve is symmetric, these two areas are the same; therefore, look up the area to the left of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 </a:t>
            </a:r>
            <a:r>
              <a:rPr kumimoji="0" lang="en-US" sz="28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0" i="0" u="none" strike="noStrike" kern="1200" cap="none" spc="0" normalizeH="0" baseline="0" noProof="0" dirty="0">
                <a:ln>
                  <a:noFill/>
                </a:ln>
                <a:solidFill>
                  <a:srgbClr val="366092"/>
                </a:solidFill>
                <a:effectLst/>
                <a:uLnTx/>
                <a:uFillTx/>
                <a:latin typeface="Calibri"/>
                <a:ea typeface="+mn-ea"/>
                <a:cs typeface="+mn-cs"/>
              </a:rPr>
              <a:t>2.50 in the cumulative normal table for negative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-values, and multiply that area by 2. The area to the left of </a:t>
            </a:r>
            <a:endParaRPr lang="en-IN" dirty="0"/>
          </a:p>
        </p:txBody>
      </p:sp>
      <p:pic>
        <p:nvPicPr>
          <p:cNvPr id="15" name="Picture 14" descr="z sub 1 equals negative 2 point 5 0 is 0 point 0 0 6 2. Thus, the area we">
            <a:extLst>
              <a:ext uri="{FF2B5EF4-FFF2-40B4-BE49-F238E27FC236}">
                <a16:creationId xmlns:a16="http://schemas.microsoft.com/office/drawing/2014/main" id="{2CEC33F4-0B63-ED38-7F6C-5C1CFC2A48D5}"/>
              </a:ext>
            </a:extLst>
          </p:cNvPr>
          <p:cNvPicPr>
            <a:picLocks noChangeAspect="1"/>
          </p:cNvPicPr>
          <p:nvPr/>
        </p:nvPicPr>
        <p:blipFill>
          <a:blip r:embed="rId5"/>
          <a:stretch>
            <a:fillRect/>
          </a:stretch>
        </p:blipFill>
        <p:spPr>
          <a:xfrm>
            <a:off x="3171825" y="4495618"/>
            <a:ext cx="5143500" cy="419100"/>
          </a:xfrm>
          <a:prstGeom prst="rect">
            <a:avLst/>
          </a:prstGeom>
        </p:spPr>
      </p:pic>
      <p:sp>
        <p:nvSpPr>
          <p:cNvPr id="17" name="TextBox 16">
            <a:extLst>
              <a:ext uri="{FF2B5EF4-FFF2-40B4-BE49-F238E27FC236}">
                <a16:creationId xmlns:a16="http://schemas.microsoft.com/office/drawing/2014/main" id="{D25CAAFA-77AC-1C30-F60D-842F2FFAF65A}"/>
              </a:ext>
            </a:extLst>
          </p:cNvPr>
          <p:cNvSpPr txBox="1"/>
          <p:nvPr/>
        </p:nvSpPr>
        <p:spPr>
          <a:xfrm>
            <a:off x="466726" y="4886980"/>
            <a:ext cx="2962274"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are interested in is</a:t>
            </a:r>
            <a:endParaRPr lang="en-IN" sz="2800" dirty="0"/>
          </a:p>
        </p:txBody>
      </p:sp>
      <p:pic>
        <p:nvPicPr>
          <p:cNvPr id="7" name="Picture 6" descr="0.0062 multiplied by 2, which is equals 0.0124">
            <a:extLst>
              <a:ext uri="{FF2B5EF4-FFF2-40B4-BE49-F238E27FC236}">
                <a16:creationId xmlns:a16="http://schemas.microsoft.com/office/drawing/2014/main" id="{1199CC67-B9EC-C3F2-6314-A3C7289CAEBB}"/>
              </a:ext>
            </a:extLst>
          </p:cNvPr>
          <p:cNvPicPr>
            <a:picLocks noChangeAspect="1"/>
          </p:cNvPicPr>
          <p:nvPr/>
        </p:nvPicPr>
        <p:blipFill>
          <a:blip r:embed="rId6"/>
          <a:stretch>
            <a:fillRect/>
          </a:stretch>
        </p:blipFill>
        <p:spPr>
          <a:xfrm>
            <a:off x="3276600" y="4968592"/>
            <a:ext cx="3048000" cy="504497"/>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500" dirty="0"/>
              <a:t>Example 10: Finding Probabilities for the Standard Normal Distribution Using Tables or a TI-83/84 Plus Calculator</a:t>
            </a:r>
            <a:r>
              <a:rPr lang="en-US" sz="2500" baseline="-25000" dirty="0"/>
              <a:t>16</a:t>
            </a:r>
            <a:endParaRPr sz="2500" dirty="0"/>
          </a:p>
        </p:txBody>
      </p:sp>
      <p:pic>
        <p:nvPicPr>
          <p:cNvPr id="5" name="Content Placeholder 4" descr="An illustration shows a normal distribution graph representing two z values. It has a bell shaped curve centered about the horizontal axis labeled “z.” The first z value is marked at “negative 2 point 5 ” and the second z value at “ 2 point 5.” The area under the curve to the left of the first z value and to the right of the second z value are shaded and labeled as 0 point 0 0 6 2.">
            <a:extLst>
              <a:ext uri="{FF2B5EF4-FFF2-40B4-BE49-F238E27FC236}">
                <a16:creationId xmlns:a16="http://schemas.microsoft.com/office/drawing/2014/main" id="{0F6D79E9-C972-47F2-B7D2-A2F2D336F27E}"/>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250" y="1828800"/>
            <a:ext cx="5143500" cy="2762250"/>
          </a:xfrm>
        </p:spPr>
      </p:pic>
      <p:pic>
        <p:nvPicPr>
          <p:cNvPr id="4" name="Picture 3" descr="z less than negative 2.5 or z greater than 2.5">
            <a:extLst>
              <a:ext uri="{FF2B5EF4-FFF2-40B4-BE49-F238E27FC236}">
                <a16:creationId xmlns:a16="http://schemas.microsoft.com/office/drawing/2014/main" id="{7926CC92-C1B7-5E64-02BA-A7985D411B3C}"/>
              </a:ext>
            </a:extLst>
          </p:cNvPr>
          <p:cNvPicPr>
            <a:picLocks noChangeAspect="1"/>
          </p:cNvPicPr>
          <p:nvPr/>
        </p:nvPicPr>
        <p:blipFill>
          <a:blip r:embed="rId4"/>
          <a:stretch>
            <a:fillRect/>
          </a:stretch>
        </p:blipFill>
        <p:spPr>
          <a:xfrm>
            <a:off x="2833687" y="4648200"/>
            <a:ext cx="3476625" cy="5715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500" dirty="0"/>
              <a:t>Example 10: Finding Probabilities for the Standard Normal Distribution Using Tables or a TI-83/84 Plus Calculator</a:t>
            </a:r>
            <a:r>
              <a:rPr lang="en-US" sz="2500" baseline="-25000" dirty="0"/>
              <a:t>17</a:t>
            </a:r>
            <a:endParaRPr sz="2500" dirty="0"/>
          </a:p>
        </p:txBody>
      </p:sp>
      <p:sp>
        <p:nvSpPr>
          <p:cNvPr id="3" name="Text Placeholder 2"/>
          <p:cNvSpPr>
            <a:spLocks noGrp="1"/>
          </p:cNvSpPr>
          <p:nvPr>
            <p:ph type="body" sz="quarter" idx="10"/>
          </p:nvPr>
        </p:nvSpPr>
        <p:spPr/>
        <p:txBody>
          <a:bodyPr>
            <a:normAutofit/>
          </a:bodyPr>
          <a:lstStyle/>
          <a:p>
            <a:pPr>
              <a:defRPr b="1"/>
            </a:pPr>
            <a:r>
              <a:rPr dirty="0"/>
              <a:t>​</a:t>
            </a:r>
            <a:r>
              <a:rPr sz="2800" dirty="0"/>
              <a:t>TI-83/84 Plus:</a:t>
            </a:r>
          </a:p>
          <a:p>
            <a:pPr>
              <a:defRPr sz="2800"/>
            </a:pPr>
            <a:r>
              <a:rPr dirty="0"/>
              <a:t>​</a:t>
            </a:r>
            <a:r>
              <a:rPr sz="2800" dirty="0"/>
              <a:t>The area in the tails can be found in one step on the calculator. Notice that since the absolute values of</a:t>
            </a:r>
          </a:p>
          <a:p>
            <a:pPr>
              <a:defRPr sz="2800"/>
            </a:pPr>
            <a:r>
              <a:rPr dirty="0"/>
              <a:t>​​</a:t>
            </a:r>
          </a:p>
        </p:txBody>
      </p:sp>
      <p:pic>
        <p:nvPicPr>
          <p:cNvPr id="9" name="Picture 8" descr="z sub1 and z sub 2 are the same, we actually have two methods">
            <a:extLst>
              <a:ext uri="{FF2B5EF4-FFF2-40B4-BE49-F238E27FC236}">
                <a16:creationId xmlns:a16="http://schemas.microsoft.com/office/drawing/2014/main" id="{78A3CF23-D7BE-3057-481F-D310D139780F}"/>
              </a:ext>
            </a:extLst>
          </p:cNvPr>
          <p:cNvPicPr>
            <a:picLocks noChangeAspect="1"/>
          </p:cNvPicPr>
          <p:nvPr/>
        </p:nvPicPr>
        <p:blipFill>
          <a:blip r:embed="rId2"/>
          <a:stretch>
            <a:fillRect/>
          </a:stretch>
        </p:blipFill>
        <p:spPr>
          <a:xfrm>
            <a:off x="523900" y="2468083"/>
            <a:ext cx="7442182" cy="432000"/>
          </a:xfrm>
          <a:prstGeom prst="rect">
            <a:avLst/>
          </a:prstGeom>
        </p:spPr>
      </p:pic>
      <p:sp>
        <p:nvSpPr>
          <p:cNvPr id="5" name="TextBox 4">
            <a:extLst>
              <a:ext uri="{FF2B5EF4-FFF2-40B4-BE49-F238E27FC236}">
                <a16:creationId xmlns:a16="http://schemas.microsoft.com/office/drawing/2014/main" id="{94282618-2943-720C-8774-E3A55F0244DF}"/>
              </a:ext>
            </a:extLst>
          </p:cNvPr>
          <p:cNvSpPr txBox="1"/>
          <p:nvPr/>
        </p:nvSpPr>
        <p:spPr>
          <a:xfrm>
            <a:off x="457200" y="2822575"/>
            <a:ext cx="8229600" cy="2677656"/>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to choose from. We can either double the area to the left of the negative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or we can find the area between the two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-values and subtract it from one. We will use the second method here. Remember that to find the area between two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-values, we need the upper and lower endpoints.</a:t>
            </a:r>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3A6A0-7279-D794-F976-1839A06B1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4DCAF7-D1B6-D93D-4088-F9B821435905}"/>
              </a:ext>
            </a:extLst>
          </p:cNvPr>
          <p:cNvSpPr>
            <a:spLocks noGrp="1"/>
          </p:cNvSpPr>
          <p:nvPr>
            <p:ph type="title"/>
          </p:nvPr>
        </p:nvSpPr>
        <p:spPr/>
        <p:txBody>
          <a:bodyPr>
            <a:noAutofit/>
          </a:bodyPr>
          <a:lstStyle/>
          <a:p>
            <a:pPr>
              <a:defRPr sz="3200"/>
            </a:pPr>
            <a:r>
              <a:rPr lang="en-US" sz="2500" dirty="0"/>
              <a:t>Example 10: Finding Probabilities for the Standard Normal Distribution Using Tables or a TI-83/84 Plus Calculator</a:t>
            </a:r>
            <a:r>
              <a:rPr lang="en-US" sz="2500" baseline="-25000" dirty="0"/>
              <a:t>18</a:t>
            </a:r>
            <a:endParaRPr sz="2500" dirty="0"/>
          </a:p>
        </p:txBody>
      </p:sp>
      <p:sp>
        <p:nvSpPr>
          <p:cNvPr id="3" name="Text Placeholder 2">
            <a:extLst>
              <a:ext uri="{FF2B5EF4-FFF2-40B4-BE49-F238E27FC236}">
                <a16:creationId xmlns:a16="http://schemas.microsoft.com/office/drawing/2014/main" id="{0524B648-5229-DF29-0C53-42498BE1667E}"/>
              </a:ext>
            </a:extLst>
          </p:cNvPr>
          <p:cNvSpPr>
            <a:spLocks noGrp="1"/>
          </p:cNvSpPr>
          <p:nvPr>
            <p:ph type="body" sz="quarter" idx="10"/>
          </p:nvPr>
        </p:nvSpPr>
        <p:spPr/>
        <p:txBody>
          <a:bodyPr>
            <a:normAutofit/>
          </a:bodyPr>
          <a:lstStyle/>
          <a:p>
            <a:pPr>
              <a:defRPr sz="2800"/>
            </a:pPr>
            <a:r>
              <a:rPr dirty="0"/>
              <a:t>​</a:t>
            </a:r>
            <a:r>
              <a:rPr sz="2800" b="1" dirty="0"/>
              <a:t>lower bound</a:t>
            </a:r>
            <a:r>
              <a:rPr sz="2800" dirty="0"/>
              <a:t>: The smaller </a:t>
            </a:r>
            <a:r>
              <a:rPr lang="en-US" sz="2800" i="1" dirty="0"/>
              <a:t>z</a:t>
            </a:r>
            <a:r>
              <a:rPr sz="2800" dirty="0"/>
              <a:t>-value is the lower bound,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2.5</a:t>
            </a:r>
            <a:r>
              <a:rPr sz="2800" dirty="0"/>
              <a:t>.</a:t>
            </a:r>
          </a:p>
          <a:p>
            <a:pPr>
              <a:defRPr sz="2800"/>
            </a:pPr>
            <a:r>
              <a:rPr dirty="0"/>
              <a:t>​</a:t>
            </a:r>
            <a:r>
              <a:rPr sz="2800" b="1" dirty="0"/>
              <a:t>upper bound</a:t>
            </a:r>
            <a:r>
              <a:rPr sz="2800" dirty="0"/>
              <a:t>: The larger </a:t>
            </a:r>
            <a:r>
              <a:rPr lang="en-US" sz="2800" i="1" dirty="0"/>
              <a:t>z</a:t>
            </a:r>
            <a:r>
              <a:rPr sz="2800" dirty="0"/>
              <a:t>-value is the upper bound, </a:t>
            </a:r>
            <a:r>
              <a:rPr lang="en-US" sz="2800" dirty="0"/>
              <a:t>2.5</a:t>
            </a:r>
            <a:r>
              <a:rPr sz="2800" dirty="0"/>
              <a:t>.</a:t>
            </a:r>
          </a:p>
          <a:p>
            <a:pPr>
              <a:defRPr sz="2800"/>
            </a:pPr>
            <a:r>
              <a:rPr dirty="0"/>
              <a:t>​</a:t>
            </a:r>
            <a:r>
              <a:rPr sz="2800" dirty="0"/>
              <a:t>Enter </a:t>
            </a:r>
            <a:r>
              <a:rPr sz="2800" b="1" dirty="0"/>
              <a:t>1−normal</a:t>
            </a:r>
            <a:r>
              <a:rPr lang="en-US" sz="1000" b="1" dirty="0"/>
              <a:t> </a:t>
            </a:r>
            <a:r>
              <a:rPr sz="2800" b="1" dirty="0" err="1"/>
              <a:t>cdf</a:t>
            </a:r>
            <a:r>
              <a:rPr sz="2800" b="1" dirty="0"/>
              <a:t>(−2.5,2.5)</a:t>
            </a:r>
            <a:r>
              <a:rPr sz="2800" dirty="0"/>
              <a:t> using option </a:t>
            </a:r>
            <a:br>
              <a:rPr lang="en-US" sz="2800" dirty="0"/>
            </a:br>
            <a:r>
              <a:rPr sz="2800" b="1" dirty="0"/>
              <a:t>normal</a:t>
            </a:r>
            <a:r>
              <a:rPr lang="en-US" sz="1000" b="1" dirty="0"/>
              <a:t> </a:t>
            </a:r>
            <a:r>
              <a:rPr sz="2800" b="1" dirty="0" err="1"/>
              <a:t>cdf</a:t>
            </a:r>
            <a:r>
              <a:rPr sz="2800" b="1" dirty="0"/>
              <a:t>(</a:t>
            </a:r>
            <a:r>
              <a:rPr sz="2800" dirty="0"/>
              <a:t>under the </a:t>
            </a:r>
            <a:r>
              <a:rPr sz="2800" b="1" dirty="0"/>
              <a:t>DIST</a:t>
            </a:r>
            <a:r>
              <a:rPr sz="2800" dirty="0"/>
              <a:t> menu. We find that the sum of the areas to the left of</a:t>
            </a:r>
          </a:p>
          <a:p>
            <a:r>
              <a:rPr dirty="0"/>
              <a:t>​</a:t>
            </a:r>
          </a:p>
        </p:txBody>
      </p:sp>
      <p:pic>
        <p:nvPicPr>
          <p:cNvPr id="8" name="Picture 7" descr="z sub 1 equals negative 2 point 5 and to the right of z sub 2 equals 2 point 5 is approximately 0 point 0 1 2 4, as shown in the screenshot.">
            <a:extLst>
              <a:ext uri="{FF2B5EF4-FFF2-40B4-BE49-F238E27FC236}">
                <a16:creationId xmlns:a16="http://schemas.microsoft.com/office/drawing/2014/main" id="{690E7DA0-EBD2-2284-25AD-5AF02DDE6565}"/>
              </a:ext>
            </a:extLst>
          </p:cNvPr>
          <p:cNvPicPr>
            <a:picLocks noChangeAspect="1"/>
          </p:cNvPicPr>
          <p:nvPr/>
        </p:nvPicPr>
        <p:blipFill>
          <a:blip r:embed="rId2"/>
          <a:stretch>
            <a:fillRect/>
          </a:stretch>
        </p:blipFill>
        <p:spPr>
          <a:xfrm>
            <a:off x="521495" y="4262438"/>
            <a:ext cx="7698337" cy="936000"/>
          </a:xfrm>
          <a:prstGeom prst="rect">
            <a:avLst/>
          </a:prstGeom>
        </p:spPr>
      </p:pic>
    </p:spTree>
    <p:extLst>
      <p:ext uri="{BB962C8B-B14F-4D97-AF65-F5344CB8AC3E}">
        <p14:creationId xmlns:p14="http://schemas.microsoft.com/office/powerpoint/2010/main" val="14171758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500" dirty="0"/>
              <a:t> </a:t>
            </a:r>
            <a:r>
              <a:rPr lang="en-US" sz="2500" dirty="0"/>
              <a:t>Example 10: Finding Probabilities for the Standard Normal Distribution Using Tables or a TI-83/84 Plus Calculator</a:t>
            </a:r>
            <a:r>
              <a:rPr lang="en-US" sz="2500" baseline="-25000" dirty="0"/>
              <a:t>19</a:t>
            </a:r>
            <a:endParaRPr sz="2500" dirty="0"/>
          </a:p>
        </p:txBody>
      </p:sp>
      <p:pic>
        <p:nvPicPr>
          <p:cNvPr id="5" name="Content Placeholder 4" descr="Screenshot showing 1 minus normal c d f (negative 2 point 5 comma 2 point 5) equals 0.0124193597">
            <a:extLst>
              <a:ext uri="{FF2B5EF4-FFF2-40B4-BE49-F238E27FC236}">
                <a16:creationId xmlns:a16="http://schemas.microsoft.com/office/drawing/2014/main" id="{A42DDF28-0810-4032-A649-4F4D1F2CEA67}"/>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lang="en-US" sz="2500" dirty="0"/>
              <a:t>Example 10: Finding Probabilities for the Standard Normal Distribution Using Tables or a TI-83/84 Plus Calculator</a:t>
            </a:r>
            <a:r>
              <a:rPr lang="en-US" sz="2500" baseline="-25000" dirty="0"/>
              <a:t>20</a:t>
            </a:r>
            <a:endParaRPr sz="2500" dirty="0"/>
          </a:p>
        </p:txBody>
      </p:sp>
      <p:pic>
        <p:nvPicPr>
          <p:cNvPr id="5" name="Picture 4" descr="Example e, P of z less than negative 4.01">
            <a:extLst>
              <a:ext uri="{FF2B5EF4-FFF2-40B4-BE49-F238E27FC236}">
                <a16:creationId xmlns:a16="http://schemas.microsoft.com/office/drawing/2014/main" id="{2E17C841-0A3B-AAA6-B7EB-2C8EDFF721B6}"/>
              </a:ext>
            </a:extLst>
          </p:cNvPr>
          <p:cNvPicPr>
            <a:picLocks noChangeAspect="1"/>
          </p:cNvPicPr>
          <p:nvPr/>
        </p:nvPicPr>
        <p:blipFill>
          <a:blip r:embed="rId2"/>
          <a:stretch>
            <a:fillRect/>
          </a:stretch>
        </p:blipFill>
        <p:spPr>
          <a:xfrm>
            <a:off x="457200" y="1138323"/>
            <a:ext cx="2438400" cy="479685"/>
          </a:xfrm>
          <a:prstGeom prst="rect">
            <a:avLst/>
          </a:prstGeom>
        </p:spPr>
      </p:pic>
      <p:sp>
        <p:nvSpPr>
          <p:cNvPr id="11" name="TextBox 10">
            <a:extLst>
              <a:ext uri="{FF2B5EF4-FFF2-40B4-BE49-F238E27FC236}">
                <a16:creationId xmlns:a16="http://schemas.microsoft.com/office/drawing/2014/main" id="{903BEF96-E6D1-F970-EB91-BCFE9D510CB6}"/>
              </a:ext>
            </a:extLst>
          </p:cNvPr>
          <p:cNvSpPr txBox="1"/>
          <p:nvPr/>
        </p:nvSpPr>
        <p:spPr>
          <a:xfrm>
            <a:off x="2819400" y="1066800"/>
            <a:ext cx="5791200" cy="523220"/>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is the area under the standard normal</a:t>
            </a:r>
          </a:p>
        </p:txBody>
      </p:sp>
      <p:sp>
        <p:nvSpPr>
          <p:cNvPr id="9" name="TextBox 8">
            <a:extLst>
              <a:ext uri="{FF2B5EF4-FFF2-40B4-BE49-F238E27FC236}">
                <a16:creationId xmlns:a16="http://schemas.microsoft.com/office/drawing/2014/main" id="{28D46650-A0A9-EB04-83F8-4EA41631BC4F}"/>
              </a:ext>
            </a:extLst>
          </p:cNvPr>
          <p:cNvSpPr txBox="1"/>
          <p:nvPr/>
        </p:nvSpPr>
        <p:spPr>
          <a:xfrm>
            <a:off x="914400" y="1534180"/>
            <a:ext cx="45720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curve to the left of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 </a:t>
            </a:r>
            <a:r>
              <a:rPr kumimoji="0" lang="en-US" sz="28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0" i="0" u="none" strike="noStrike" kern="1200" cap="none" spc="0" normalizeH="0" baseline="0" noProof="0" dirty="0">
                <a:ln>
                  <a:noFill/>
                </a:ln>
                <a:solidFill>
                  <a:srgbClr val="366092"/>
                </a:solidFill>
                <a:effectLst/>
                <a:uLnTx/>
                <a:uFillTx/>
                <a:latin typeface="Calibri"/>
                <a:ea typeface="+mn-ea"/>
                <a:cs typeface="+mn-cs"/>
              </a:rPr>
              <a:t>4.01.</a:t>
            </a:r>
            <a:r>
              <a:rPr kumimoji="0" lang="en-US" sz="2800" b="0" i="1" u="none" strike="noStrike" kern="1200" cap="none" spc="0" normalizeH="0" baseline="0" noProof="0" dirty="0">
                <a:ln>
                  <a:noFill/>
                </a:ln>
                <a:solidFill>
                  <a:srgbClr val="366092"/>
                </a:solidFill>
                <a:effectLst/>
                <a:uLnTx/>
                <a:uFillTx/>
                <a:latin typeface="Calibri"/>
                <a:ea typeface="+mn-ea"/>
                <a:cs typeface="+mn-cs"/>
              </a:rPr>
              <a:t> </a:t>
            </a:r>
            <a:endParaRPr lang="en-IN" dirty="0"/>
          </a:p>
        </p:txBody>
      </p:sp>
      <p:sp>
        <p:nvSpPr>
          <p:cNvPr id="7" name="TextBox 6">
            <a:extLst>
              <a:ext uri="{FF2B5EF4-FFF2-40B4-BE49-F238E27FC236}">
                <a16:creationId xmlns:a16="http://schemas.microsoft.com/office/drawing/2014/main" id="{5D74AA51-5729-A1F5-EBF3-2C2042F29332}"/>
              </a:ext>
            </a:extLst>
          </p:cNvPr>
          <p:cNvSpPr txBox="1"/>
          <p:nvPr/>
        </p:nvSpPr>
        <p:spPr>
          <a:xfrm>
            <a:off x="457200" y="2209800"/>
            <a:ext cx="8229600" cy="3194721"/>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800" b="1" i="0" u="none" strike="noStrike" kern="1200" cap="none" spc="0" normalizeH="0" baseline="0" noProof="0" dirty="0">
                <a:ln>
                  <a:noFill/>
                </a:ln>
                <a:solidFill>
                  <a:srgbClr val="366092"/>
                </a:solidFill>
                <a:effectLst/>
                <a:uLnTx/>
                <a:uFillTx/>
                <a:latin typeface="Calibri"/>
                <a:ea typeface="+mn-ea"/>
                <a:cs typeface="+mn-cs"/>
              </a:rPr>
              <a:t>​Tables: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​Notice that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 </a:t>
            </a:r>
            <a:r>
              <a:rPr kumimoji="0" lang="en-US" sz="28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0" i="0" u="none" strike="noStrike" kern="1200" cap="none" spc="0" normalizeH="0" baseline="0" noProof="0" dirty="0">
                <a:ln>
                  <a:noFill/>
                </a:ln>
                <a:solidFill>
                  <a:srgbClr val="366092"/>
                </a:solidFill>
                <a:effectLst/>
                <a:uLnTx/>
                <a:uFillTx/>
                <a:latin typeface="Calibri"/>
                <a:ea typeface="+mn-ea"/>
                <a:cs typeface="+mn-cs"/>
              </a:rPr>
              <a:t>4.01 is not in the cumulative normal table for negative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-values. It is smaller than the </a:t>
            </a:r>
            <a:br>
              <a:rPr kumimoji="0" lang="en-US" sz="2800" b="0" i="0" u="none" strike="noStrike" kern="1200" cap="none" spc="0" normalizeH="0" baseline="0" noProof="0" dirty="0">
                <a:ln>
                  <a:noFill/>
                </a:ln>
                <a:solidFill>
                  <a:srgbClr val="366092"/>
                </a:solidFill>
                <a:effectLst/>
                <a:uLnTx/>
                <a:uFillTx/>
                <a:latin typeface="Calibri"/>
                <a:ea typeface="+mn-ea"/>
                <a:cs typeface="+mn-cs"/>
              </a:rPr>
            </a:b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-values in the table, which means that it is further to the left. Thus, the area under the curve is smaller than all of the areas listed in the table. Therefore, </a:t>
            </a:r>
            <a:br>
              <a:rPr kumimoji="0" lang="en-US" sz="2800" b="0" i="0" u="none" strike="noStrike" kern="1200" cap="none" spc="0" normalizeH="0" baseline="0" noProof="0" dirty="0">
                <a:ln>
                  <a:noFill/>
                </a:ln>
                <a:solidFill>
                  <a:srgbClr val="366092"/>
                </a:solidFill>
                <a:effectLst/>
                <a:uLnTx/>
                <a:uFillTx/>
                <a:latin typeface="Calibri"/>
                <a:ea typeface="+mn-ea"/>
                <a:cs typeface="+mn-cs"/>
              </a:rPr>
            </a:br>
            <a:r>
              <a:rPr kumimoji="0" lang="en-US" sz="2800" b="0" i="1" u="none" strike="noStrike" kern="1200" cap="none" spc="0" normalizeH="0" baseline="0" noProof="0" dirty="0">
                <a:ln>
                  <a:noFill/>
                </a:ln>
                <a:solidFill>
                  <a:srgbClr val="366092"/>
                </a:solidFill>
                <a:effectLst/>
                <a:uLnTx/>
                <a:uFillTx/>
                <a:latin typeface="Calibri"/>
                <a:ea typeface="+mn-ea"/>
                <a:cs typeface="+mn-cs"/>
              </a:rPr>
              <a:t>P</a:t>
            </a:r>
            <a:r>
              <a:rPr kumimoji="0" lang="en-US"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&lt; </a:t>
            </a:r>
            <a:r>
              <a:rPr kumimoji="0" lang="en-US" sz="2800" b="0" i="0" u="none" strike="noStrike" kern="1200" cap="none" spc="0" normalizeH="0" baseline="0" noProof="0" dirty="0">
                <a:ln>
                  <a:noFill/>
                </a:ln>
                <a:solidFill>
                  <a:srgbClr val="366092"/>
                </a:solidFill>
                <a:effectLst/>
                <a:uLnTx/>
                <a:uFillTx/>
                <a:latin typeface="Calibri"/>
                <a:ea typeface="Calibri" panose="020F0502020204030204" pitchFamily="34" charset="0"/>
                <a:cs typeface="Calibri" panose="020F0502020204030204" pitchFamily="34" charset="0"/>
              </a:rPr>
              <a:t>−</a:t>
            </a:r>
            <a:r>
              <a:rPr kumimoji="0" lang="en-US" sz="2800" b="0" i="0" u="none" strike="noStrike" kern="1200" cap="none" spc="0" normalizeH="0" baseline="0" noProof="0" dirty="0">
                <a:ln>
                  <a:noFill/>
                </a:ln>
                <a:solidFill>
                  <a:srgbClr val="366092"/>
                </a:solidFill>
                <a:effectLst/>
                <a:uLnTx/>
                <a:uFillTx/>
                <a:latin typeface="Calibri"/>
                <a:ea typeface="+mn-ea"/>
                <a:cs typeface="+mn-cs"/>
              </a:rPr>
              <a:t>4.01) is approximately 0.0000.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6.2.1: Calculating and Graphing </a:t>
            </a:r>
            <a:br>
              <a:rPr lang="en-US" dirty="0"/>
            </a:br>
            <a:r>
              <a:rPr i="1" dirty="0"/>
              <a:t>z</a:t>
            </a:r>
            <a:r>
              <a:rPr dirty="0"/>
              <a:t>-values</a:t>
            </a:r>
            <a:r>
              <a:rPr lang="en-US" baseline="-25000" dirty="0"/>
              <a:t>2</a:t>
            </a:r>
            <a:endParaRPr baseline="-25000" dirty="0"/>
          </a:p>
        </p:txBody>
      </p:sp>
      <p:sp>
        <p:nvSpPr>
          <p:cNvPr id="3" name="Text Placeholder 2"/>
          <p:cNvSpPr>
            <a:spLocks noGrp="1"/>
          </p:cNvSpPr>
          <p:nvPr>
            <p:ph type="body" sz="quarter" idx="10"/>
          </p:nvPr>
        </p:nvSpPr>
        <p:spPr/>
        <p:txBody>
          <a:bodyPr>
            <a:normAutofit/>
          </a:bodyPr>
          <a:lstStyle/>
          <a:p>
            <a:r>
              <a:rPr lang="en-US" sz="2800" b="1" dirty="0"/>
              <a:t>Solution</a:t>
            </a:r>
          </a:p>
          <a:p>
            <a:pPr marL="447675" indent="-447675">
              <a:defRPr sz="2800"/>
            </a:pPr>
            <a:r>
              <a:rPr lang="en-US" dirty="0"/>
              <a:t>a.	​</a:t>
            </a:r>
            <a:r>
              <a:rPr lang="en-US" sz="2800" dirty="0"/>
              <a:t>Find the </a:t>
            </a:r>
            <a:r>
              <a:rPr lang="en-US" sz="2800" i="1" dirty="0"/>
              <a:t>z</a:t>
            </a:r>
            <a:r>
              <a:rPr lang="en-US" sz="2800" dirty="0"/>
              <a:t>-score for </a:t>
            </a:r>
            <a:r>
              <a:rPr lang="en-US" sz="2800" i="1" dirty="0"/>
              <a:t>x </a:t>
            </a:r>
            <a:r>
              <a:rPr lang="en-US" sz="2800" dirty="0"/>
              <a:t>= 45 as follows.</a:t>
            </a:r>
          </a:p>
          <a:p>
            <a:endParaRPr sz="2800" dirty="0"/>
          </a:p>
        </p:txBody>
      </p:sp>
      <p:pic>
        <p:nvPicPr>
          <p:cNvPr id="6" name="Picture 5" descr="z is equal to open parenthesis x minus Mu close parenthesis divided by Sigma, which equals open parenthesis 45 minus 48 close parenthesis divided by 5, and this equals negative 0.60.">
            <a:extLst>
              <a:ext uri="{FF2B5EF4-FFF2-40B4-BE49-F238E27FC236}">
                <a16:creationId xmlns:a16="http://schemas.microsoft.com/office/drawing/2014/main" id="{88A673A8-8841-9F03-8016-69B8C21B5422}"/>
              </a:ext>
            </a:extLst>
          </p:cNvPr>
          <p:cNvPicPr>
            <a:picLocks noChangeAspect="1"/>
          </p:cNvPicPr>
          <p:nvPr/>
        </p:nvPicPr>
        <p:blipFill>
          <a:blip r:embed="rId2"/>
          <a:stretch>
            <a:fillRect/>
          </a:stretch>
        </p:blipFill>
        <p:spPr>
          <a:xfrm>
            <a:off x="3833812" y="2395537"/>
            <a:ext cx="1476375" cy="2066925"/>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2500" dirty="0"/>
              <a:t> </a:t>
            </a:r>
            <a:r>
              <a:rPr lang="en-US" sz="2500" dirty="0"/>
              <a:t>Example 10: Finding Probabilities for the Standard Normal Distribution Using Tables or a TI-83/84 Plus Calculator</a:t>
            </a:r>
            <a:r>
              <a:rPr lang="en-US" sz="2500" baseline="-25000" dirty="0"/>
              <a:t>21</a:t>
            </a:r>
            <a:endParaRPr sz="2500" dirty="0"/>
          </a:p>
        </p:txBody>
      </p:sp>
      <p:pic>
        <p:nvPicPr>
          <p:cNvPr id="5" name="Content Placeholder 4" descr="An illustration shows a normal distribution graph representing a z value. It has a bell shaped curve centered about the horizontal axis labeled “z.” The z value is marked at “ negative 4 point 0 1.” The area under the curve to the left of the z value is shaded and labeled as  0 point 0 0 0 0.">
            <a:extLst>
              <a:ext uri="{FF2B5EF4-FFF2-40B4-BE49-F238E27FC236}">
                <a16:creationId xmlns:a16="http://schemas.microsoft.com/office/drawing/2014/main" id="{47641300-DD7E-4C74-89C0-C401F83ED21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250" y="2126456"/>
            <a:ext cx="5143500" cy="2762250"/>
          </a:xfrm>
        </p:spPr>
      </p:pic>
      <p:pic>
        <p:nvPicPr>
          <p:cNvPr id="4" name="Picture 3" descr="P of z less than negative 4.01">
            <a:extLst>
              <a:ext uri="{FF2B5EF4-FFF2-40B4-BE49-F238E27FC236}">
                <a16:creationId xmlns:a16="http://schemas.microsoft.com/office/drawing/2014/main" id="{BED01BD0-E7F8-106F-D38D-A5122DB6EEFE}"/>
              </a:ext>
            </a:extLst>
          </p:cNvPr>
          <p:cNvPicPr>
            <a:picLocks noChangeAspect="1"/>
          </p:cNvPicPr>
          <p:nvPr/>
        </p:nvPicPr>
        <p:blipFill>
          <a:blip r:embed="rId4"/>
          <a:stretch>
            <a:fillRect/>
          </a:stretch>
        </p:blipFill>
        <p:spPr>
          <a:xfrm>
            <a:off x="3505200" y="4888706"/>
            <a:ext cx="1981200" cy="540328"/>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sz="2500" dirty="0"/>
              <a:t> Example 10: Finding Probabilities for the Standard Normal Distribution Using Tables or a TI-83/84 Plus Calculator</a:t>
            </a:r>
            <a:r>
              <a:rPr lang="en-US" sz="2500" baseline="-25000" dirty="0"/>
              <a:t>22</a:t>
            </a:r>
            <a:endParaRPr sz="2500" dirty="0"/>
          </a:p>
        </p:txBody>
      </p:sp>
      <p:sp>
        <p:nvSpPr>
          <p:cNvPr id="3" name="Text Placeholder 2"/>
          <p:cNvSpPr>
            <a:spLocks noGrp="1"/>
          </p:cNvSpPr>
          <p:nvPr>
            <p:ph type="body" sz="quarter" idx="10"/>
          </p:nvPr>
        </p:nvSpPr>
        <p:spPr/>
        <p:txBody>
          <a:bodyPr>
            <a:normAutofit fontScale="92500"/>
          </a:bodyPr>
          <a:lstStyle/>
          <a:p>
            <a:pPr>
              <a:defRPr b="1"/>
            </a:pPr>
            <a:r>
              <a:rPr dirty="0"/>
              <a:t>​</a:t>
            </a:r>
            <a:r>
              <a:rPr sz="2800" dirty="0"/>
              <a:t>TI-83/84 Plus:</a:t>
            </a:r>
          </a:p>
          <a:p>
            <a:r>
              <a:rPr dirty="0"/>
              <a:t>​</a:t>
            </a:r>
            <a:r>
              <a:rPr sz="2800" dirty="0"/>
              <a:t>Under the </a:t>
            </a:r>
            <a:r>
              <a:rPr sz="2800" b="1" dirty="0"/>
              <a:t>DISTR</a:t>
            </a:r>
            <a:r>
              <a:rPr sz="2800" dirty="0"/>
              <a:t> menu, choose option </a:t>
            </a:r>
            <a:r>
              <a:rPr sz="2800" b="1" dirty="0"/>
              <a:t>normal</a:t>
            </a:r>
            <a:r>
              <a:rPr lang="en-US" sz="1100" b="1" dirty="0"/>
              <a:t> </a:t>
            </a:r>
            <a:r>
              <a:rPr sz="2800" b="1" dirty="0" err="1"/>
              <a:t>cdf</a:t>
            </a:r>
            <a:r>
              <a:rPr sz="2800" dirty="0"/>
              <a:t>.</a:t>
            </a:r>
          </a:p>
          <a:p>
            <a:pPr>
              <a:defRPr sz="2800"/>
            </a:pPr>
            <a:r>
              <a:rPr dirty="0"/>
              <a:t>​</a:t>
            </a:r>
            <a:r>
              <a:rPr sz="2800" b="1" dirty="0"/>
              <a:t>lower bound</a:t>
            </a:r>
            <a:r>
              <a:rPr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a:t>
            </a:r>
            <a:r>
              <a:rPr sz="2800" dirty="0"/>
              <a:t>, which we estimate on the calculator using </a:t>
            </a:r>
            <a:r>
              <a:rPr sz="2800" b="1" dirty="0"/>
              <a:t>−1E99</a:t>
            </a:r>
            <a:r>
              <a:rPr sz="2800" dirty="0"/>
              <a:t>.</a:t>
            </a:r>
          </a:p>
          <a:p>
            <a:pPr>
              <a:defRPr sz="2800"/>
            </a:pPr>
            <a:r>
              <a:rPr dirty="0"/>
              <a:t>​</a:t>
            </a:r>
            <a:r>
              <a:rPr sz="2800" b="1" dirty="0"/>
              <a:t>upper bound</a:t>
            </a:r>
            <a:r>
              <a:rPr sz="2800" dirty="0"/>
              <a:t>: </a:t>
            </a:r>
            <a:r>
              <a:rPr lang="en-US" sz="2800" i="1" dirty="0"/>
              <a:t>z</a:t>
            </a:r>
            <a:r>
              <a:rPr lang="en-US" sz="2800" dirty="0"/>
              <a:t> =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4.01.</a:t>
            </a:r>
            <a:endParaRPr sz="2800" dirty="0"/>
          </a:p>
          <a:p>
            <a:pPr>
              <a:defRPr sz="2800"/>
            </a:pPr>
            <a:r>
              <a:rPr dirty="0"/>
              <a:t>​</a:t>
            </a:r>
            <a:r>
              <a:rPr sz="2800" dirty="0"/>
              <a:t>By entering </a:t>
            </a:r>
            <a:r>
              <a:rPr sz="2800" b="1" dirty="0"/>
              <a:t>normal</a:t>
            </a:r>
            <a:r>
              <a:rPr lang="en-US" sz="1100" b="1" dirty="0"/>
              <a:t> </a:t>
            </a:r>
            <a:r>
              <a:rPr sz="2800" b="1" dirty="0" err="1"/>
              <a:t>cdf</a:t>
            </a:r>
            <a:r>
              <a:rPr sz="2800" b="1" dirty="0"/>
              <a:t>(−1E99,−4.01)</a:t>
            </a:r>
            <a:r>
              <a:rPr sz="2800" dirty="0"/>
              <a:t>, the calculator displays an answer in scientific notation that is approximately equal to </a:t>
            </a:r>
            <a:r>
              <a:rPr sz="2800" dirty="0">
                <a:latin typeface="Cambria Math"/>
              </a:rPr>
              <a:t>0.00003</a:t>
            </a:r>
            <a:r>
              <a:rPr sz="2800" dirty="0"/>
              <a:t> for the area to the left of</a:t>
            </a:r>
            <a:r>
              <a:rPr lang="en-US" sz="2800" dirty="0"/>
              <a:t> </a:t>
            </a:r>
            <a:r>
              <a:rPr lang="en-US" sz="2800" i="1" dirty="0"/>
              <a:t>z</a:t>
            </a:r>
            <a:r>
              <a:rPr lang="en-US" sz="2800" dirty="0"/>
              <a:t> =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4.01,</a:t>
            </a:r>
            <a:r>
              <a:rPr sz="2800" dirty="0"/>
              <a:t> as shown in the screenshot. Notice that the calculator answer gives a finer precision than the tables allow.</a:t>
            </a:r>
          </a:p>
          <a:p>
            <a:r>
              <a:rPr dirty="0"/>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sz="2500" dirty="0"/>
              <a:t> Example 10: Finding Probabilities for the Standard Normal Distribution Using Tables or a TI-83/84 Plus Calculator</a:t>
            </a:r>
            <a:r>
              <a:rPr lang="en-US" sz="2500" baseline="-25000" dirty="0"/>
              <a:t>23</a:t>
            </a:r>
            <a:endParaRPr sz="2500" dirty="0"/>
          </a:p>
        </p:txBody>
      </p:sp>
      <p:pic>
        <p:nvPicPr>
          <p:cNvPr id="5" name="Content Placeholder 4" descr="Screenshot showing normal c d f (negative 1E99 comma negative 4.01) equals 3.037377337 times 10 to the power of negative 5&#10;">
            <a:extLst>
              <a:ext uri="{FF2B5EF4-FFF2-40B4-BE49-F238E27FC236}">
                <a16:creationId xmlns:a16="http://schemas.microsoft.com/office/drawing/2014/main" id="{466F7189-BE6D-4D6B-83EC-278EE8307E2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sz="2500" dirty="0"/>
              <a:t> Example 10: Finding Probabilities for the Standard Normal Distribution Using Tables or a TI-83/84 Plus Calculator</a:t>
            </a:r>
            <a:r>
              <a:rPr lang="en-US" sz="2500" baseline="-25000" dirty="0"/>
              <a:t>24</a:t>
            </a:r>
            <a:endParaRPr sz="2500" dirty="0"/>
          </a:p>
        </p:txBody>
      </p:sp>
      <p:pic>
        <p:nvPicPr>
          <p:cNvPr id="15" name="Picture 14" descr="Example f, P of z less than or equal to 3.98">
            <a:extLst>
              <a:ext uri="{FF2B5EF4-FFF2-40B4-BE49-F238E27FC236}">
                <a16:creationId xmlns:a16="http://schemas.microsoft.com/office/drawing/2014/main" id="{83B3FF4F-1A2A-1D48-1054-113B530A692B}"/>
              </a:ext>
            </a:extLst>
          </p:cNvPr>
          <p:cNvPicPr>
            <a:picLocks noChangeAspect="1"/>
          </p:cNvPicPr>
          <p:nvPr/>
        </p:nvPicPr>
        <p:blipFill>
          <a:blip r:embed="rId2"/>
          <a:stretch>
            <a:fillRect/>
          </a:stretch>
        </p:blipFill>
        <p:spPr>
          <a:xfrm>
            <a:off x="457200" y="1095894"/>
            <a:ext cx="2084189" cy="476386"/>
          </a:xfrm>
          <a:prstGeom prst="rect">
            <a:avLst/>
          </a:prstGeom>
        </p:spPr>
      </p:pic>
      <p:sp>
        <p:nvSpPr>
          <p:cNvPr id="5" name="TextBox 4">
            <a:extLst>
              <a:ext uri="{FF2B5EF4-FFF2-40B4-BE49-F238E27FC236}">
                <a16:creationId xmlns:a16="http://schemas.microsoft.com/office/drawing/2014/main" id="{CBED9A54-A25F-45C6-7801-B694C70ED810}"/>
              </a:ext>
            </a:extLst>
          </p:cNvPr>
          <p:cNvSpPr txBox="1"/>
          <p:nvPr/>
        </p:nvSpPr>
        <p:spPr>
          <a:xfrm>
            <a:off x="2514600" y="1029287"/>
            <a:ext cx="58674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is the area under the standard normal </a:t>
            </a:r>
            <a:endParaRPr lang="en-IN" dirty="0"/>
          </a:p>
        </p:txBody>
      </p:sp>
      <p:sp>
        <p:nvSpPr>
          <p:cNvPr id="7" name="TextBox 6">
            <a:extLst>
              <a:ext uri="{FF2B5EF4-FFF2-40B4-BE49-F238E27FC236}">
                <a16:creationId xmlns:a16="http://schemas.microsoft.com/office/drawing/2014/main" id="{C8AE0577-738E-8B94-3242-6B0F6EE47A39}"/>
              </a:ext>
            </a:extLst>
          </p:cNvPr>
          <p:cNvSpPr txBox="1"/>
          <p:nvPr/>
        </p:nvSpPr>
        <p:spPr>
          <a:xfrm>
            <a:off x="914400" y="1552507"/>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curve to the left of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 3.98.</a:t>
            </a:r>
          </a:p>
        </p:txBody>
      </p:sp>
      <p:sp>
        <p:nvSpPr>
          <p:cNvPr id="11" name="TextBox 10">
            <a:extLst>
              <a:ext uri="{FF2B5EF4-FFF2-40B4-BE49-F238E27FC236}">
                <a16:creationId xmlns:a16="http://schemas.microsoft.com/office/drawing/2014/main" id="{280915C3-B99D-1290-57BE-77ABE9B6E672}"/>
              </a:ext>
            </a:extLst>
          </p:cNvPr>
          <p:cNvSpPr txBox="1"/>
          <p:nvPr/>
        </p:nvSpPr>
        <p:spPr>
          <a:xfrm>
            <a:off x="457200" y="2104302"/>
            <a:ext cx="8458200" cy="2763834"/>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b="1"/>
            </a:pPr>
            <a:r>
              <a:rPr kumimoji="0" lang="en-US" sz="2800" b="1" i="0" u="none" strike="noStrike" kern="1200" cap="none" spc="0" normalizeH="0" baseline="0" noProof="0" dirty="0">
                <a:ln>
                  <a:noFill/>
                </a:ln>
                <a:solidFill>
                  <a:srgbClr val="366092"/>
                </a:solidFill>
                <a:effectLst/>
                <a:uLnTx/>
                <a:uFillTx/>
                <a:latin typeface="Calibri"/>
                <a:ea typeface="+mn-ea"/>
                <a:cs typeface="+mn-cs"/>
              </a:rPr>
              <a:t>Tables: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​Notice that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 3.98 is not in the cumulative normal table for positive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-values. It is larger than the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-values in the table, which means that it is further to the right. Thus, the area under the curve is larger than all of the areas listed in the table. Therefore, </a:t>
            </a:r>
          </a:p>
        </p:txBody>
      </p:sp>
      <p:pic>
        <p:nvPicPr>
          <p:cNvPr id="4" name="Picture 3" descr="P of z less than or equal to 3.98 is">
            <a:extLst>
              <a:ext uri="{FF2B5EF4-FFF2-40B4-BE49-F238E27FC236}">
                <a16:creationId xmlns:a16="http://schemas.microsoft.com/office/drawing/2014/main" id="{C46CD90C-FEBD-F896-B52E-FB867E131A38}"/>
              </a:ext>
            </a:extLst>
          </p:cNvPr>
          <p:cNvPicPr>
            <a:picLocks noChangeAspect="1"/>
          </p:cNvPicPr>
          <p:nvPr/>
        </p:nvPicPr>
        <p:blipFill>
          <a:blip r:embed="rId3"/>
          <a:stretch>
            <a:fillRect/>
          </a:stretch>
        </p:blipFill>
        <p:spPr>
          <a:xfrm>
            <a:off x="4800600" y="4382361"/>
            <a:ext cx="1882379" cy="485775"/>
          </a:xfrm>
          <a:prstGeom prst="rect">
            <a:avLst/>
          </a:prstGeom>
        </p:spPr>
      </p:pic>
      <p:sp>
        <p:nvSpPr>
          <p:cNvPr id="8" name="TextBox 7">
            <a:extLst>
              <a:ext uri="{FF2B5EF4-FFF2-40B4-BE49-F238E27FC236}">
                <a16:creationId xmlns:a16="http://schemas.microsoft.com/office/drawing/2014/main" id="{3959EB96-7802-9E92-F709-21A341BB41CD}"/>
              </a:ext>
            </a:extLst>
          </p:cNvPr>
          <p:cNvSpPr txBox="1"/>
          <p:nvPr/>
        </p:nvSpPr>
        <p:spPr>
          <a:xfrm>
            <a:off x="457200" y="4800600"/>
            <a:ext cx="4572000"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approximately 1.0000.</a:t>
            </a:r>
            <a:endParaRPr lang="en-I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sz="2500" dirty="0"/>
              <a:t> Example 10: Finding Probabilities for the Standard Normal Distribution Using Tables or a TI-83/84 Plus Calculator</a:t>
            </a:r>
            <a:r>
              <a:rPr lang="en-US" sz="2500" baseline="-25000" dirty="0"/>
              <a:t>25</a:t>
            </a:r>
            <a:endParaRPr sz="2500" dirty="0"/>
          </a:p>
        </p:txBody>
      </p:sp>
      <p:pic>
        <p:nvPicPr>
          <p:cNvPr id="5" name="Content Placeholder 4" descr="An illustration shows a normal distribution graph representing a z value. It has a bell-shaped curve centered about the horizontal axis labeled “z.” The z value is marked at “ 3 point 9 8 ” The area under the curve from the z value to the end of the left tail is shaded and labeled approximately equals to 1 point 0 0 0 0.">
            <a:extLst>
              <a:ext uri="{FF2B5EF4-FFF2-40B4-BE49-F238E27FC236}">
                <a16:creationId xmlns:a16="http://schemas.microsoft.com/office/drawing/2014/main" id="{3783CF49-4495-43CD-BEEF-122C0320423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250" y="2126456"/>
            <a:ext cx="5143500" cy="2762250"/>
          </a:xfrm>
        </p:spPr>
      </p:pic>
      <p:pic>
        <p:nvPicPr>
          <p:cNvPr id="4" name="Picture 3" descr="P of z less than or equal to 3.98">
            <a:extLst>
              <a:ext uri="{FF2B5EF4-FFF2-40B4-BE49-F238E27FC236}">
                <a16:creationId xmlns:a16="http://schemas.microsoft.com/office/drawing/2014/main" id="{902B0423-D387-6DFB-192D-D012AE02E2C3}"/>
              </a:ext>
            </a:extLst>
          </p:cNvPr>
          <p:cNvPicPr>
            <a:picLocks noChangeAspect="1"/>
          </p:cNvPicPr>
          <p:nvPr/>
        </p:nvPicPr>
        <p:blipFill>
          <a:blip r:embed="rId4"/>
          <a:stretch>
            <a:fillRect/>
          </a:stretch>
        </p:blipFill>
        <p:spPr>
          <a:xfrm>
            <a:off x="3657600" y="5029200"/>
            <a:ext cx="1733550" cy="5334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sz="2500" dirty="0"/>
              <a:t> Example 10: Finding Probabilities for the Standard Normal Distribution Using Tables or a TI-83/84 Plus Calculator</a:t>
            </a:r>
            <a:r>
              <a:rPr lang="en-US" sz="2500" baseline="-25000" dirty="0"/>
              <a:t>26</a:t>
            </a:r>
            <a:endParaRPr sz="2500" dirty="0"/>
          </a:p>
        </p:txBody>
      </p:sp>
      <p:sp>
        <p:nvSpPr>
          <p:cNvPr id="3" name="Text Placeholder 2"/>
          <p:cNvSpPr>
            <a:spLocks noGrp="1"/>
          </p:cNvSpPr>
          <p:nvPr>
            <p:ph type="body" sz="quarter" idx="10"/>
          </p:nvPr>
        </p:nvSpPr>
        <p:spPr/>
        <p:txBody>
          <a:bodyPr>
            <a:normAutofit/>
          </a:bodyPr>
          <a:lstStyle/>
          <a:p>
            <a:pPr>
              <a:defRPr b="1"/>
            </a:pPr>
            <a:r>
              <a:rPr dirty="0"/>
              <a:t>​</a:t>
            </a:r>
            <a:r>
              <a:rPr sz="2800" dirty="0"/>
              <a:t>TI-83/84 Plus:</a:t>
            </a:r>
          </a:p>
          <a:p>
            <a:r>
              <a:rPr dirty="0"/>
              <a:t>​</a:t>
            </a:r>
            <a:r>
              <a:rPr sz="2800" dirty="0"/>
              <a:t>Under the </a:t>
            </a:r>
            <a:r>
              <a:rPr sz="2800" b="1" dirty="0"/>
              <a:t>DISTR</a:t>
            </a:r>
            <a:r>
              <a:rPr sz="2800" dirty="0"/>
              <a:t> menu, choose option </a:t>
            </a:r>
            <a:r>
              <a:rPr sz="2800" b="1" dirty="0"/>
              <a:t>normal</a:t>
            </a:r>
            <a:r>
              <a:rPr lang="en-US" sz="1000" b="1" dirty="0"/>
              <a:t> </a:t>
            </a:r>
            <a:r>
              <a:rPr sz="2800" b="1" dirty="0" err="1"/>
              <a:t>cdf</a:t>
            </a:r>
            <a:r>
              <a:rPr sz="2800" dirty="0"/>
              <a:t>.</a:t>
            </a:r>
          </a:p>
          <a:p>
            <a:pPr>
              <a:defRPr sz="2800"/>
            </a:pPr>
            <a:r>
              <a:rPr dirty="0"/>
              <a:t>​</a:t>
            </a:r>
            <a:r>
              <a:rPr sz="2800" b="1" dirty="0"/>
              <a:t>lower bound</a:t>
            </a:r>
            <a:r>
              <a:rPr sz="2800" dirty="0"/>
              <a:t>:</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a:t>
            </a:r>
            <a:r>
              <a:rPr sz="2800" dirty="0"/>
              <a:t>. We cannot enter</a:t>
            </a:r>
            <a:r>
              <a:rPr lang="en-US" sz="2800" dirty="0"/>
              <a: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a:t>
            </a:r>
            <a:r>
              <a:rPr sz="2800" dirty="0"/>
              <a:t> into the calculator so we will enter a very small value for the endpoint, such as</a:t>
            </a:r>
            <a:endParaRPr dirty="0"/>
          </a:p>
        </p:txBody>
      </p:sp>
      <p:pic>
        <p:nvPicPr>
          <p:cNvPr id="8" name="Picture 7" descr="Negative 10 to the power of 99">
            <a:extLst>
              <a:ext uri="{FF2B5EF4-FFF2-40B4-BE49-F238E27FC236}">
                <a16:creationId xmlns:a16="http://schemas.microsoft.com/office/drawing/2014/main" id="{2BA6EFB5-C833-3A14-6149-544E74382CB8}"/>
              </a:ext>
            </a:extLst>
          </p:cNvPr>
          <p:cNvPicPr>
            <a:picLocks noChangeAspect="1"/>
          </p:cNvPicPr>
          <p:nvPr/>
        </p:nvPicPr>
        <p:blipFill>
          <a:blip r:embed="rId2"/>
          <a:stretch>
            <a:fillRect/>
          </a:stretch>
        </p:blipFill>
        <p:spPr>
          <a:xfrm>
            <a:off x="3143250" y="2879725"/>
            <a:ext cx="948000" cy="468000"/>
          </a:xfrm>
          <a:prstGeom prst="rect">
            <a:avLst/>
          </a:prstGeom>
        </p:spPr>
      </p:pic>
      <p:sp>
        <p:nvSpPr>
          <p:cNvPr id="6" name="TextBox 5">
            <a:extLst>
              <a:ext uri="{FF2B5EF4-FFF2-40B4-BE49-F238E27FC236}">
                <a16:creationId xmlns:a16="http://schemas.microsoft.com/office/drawing/2014/main" id="{A3F10CA7-33E7-CF9A-F9FB-F5CEA2BE7E34}"/>
              </a:ext>
            </a:extLst>
          </p:cNvPr>
          <p:cNvSpPr txBox="1"/>
          <p:nvPr/>
        </p:nvSpPr>
        <p:spPr>
          <a:xfrm>
            <a:off x="4064000" y="2909883"/>
            <a:ext cx="3784600" cy="523220"/>
          </a:xfrm>
          <a:prstGeom prst="rect">
            <a:avLst/>
          </a:prstGeom>
          <a:noFill/>
        </p:spPr>
        <p:txBody>
          <a:bodyPr wrap="square" rtlCol="0">
            <a:spAutoFit/>
          </a:bodyPr>
          <a:lstStyle/>
          <a:p>
            <a:r>
              <a:rPr kumimoji="0" lang="en-IN" sz="2800" b="0" i="0" u="none" strike="noStrike" kern="1200" cap="none" spc="0" normalizeH="0" baseline="0" noProof="0">
                <a:ln>
                  <a:noFill/>
                </a:ln>
                <a:solidFill>
                  <a:srgbClr val="366092"/>
                </a:solidFill>
                <a:effectLst/>
                <a:uLnTx/>
                <a:uFillTx/>
                <a:latin typeface="Calibri"/>
                <a:ea typeface="+mn-ea"/>
                <a:cs typeface="+mn-cs"/>
              </a:rPr>
              <a:t>This number appears as</a:t>
            </a:r>
            <a:endParaRPr lang="en-IN" dirty="0"/>
          </a:p>
        </p:txBody>
      </p:sp>
      <p:sp>
        <p:nvSpPr>
          <p:cNvPr id="5" name="TextBox 4">
            <a:extLst>
              <a:ext uri="{FF2B5EF4-FFF2-40B4-BE49-F238E27FC236}">
                <a16:creationId xmlns:a16="http://schemas.microsoft.com/office/drawing/2014/main" id="{C8129F83-DC48-141E-FE39-52212BD9EB4E}"/>
              </a:ext>
            </a:extLst>
          </p:cNvPr>
          <p:cNvSpPr txBox="1"/>
          <p:nvPr/>
        </p:nvSpPr>
        <p:spPr>
          <a:xfrm>
            <a:off x="457200" y="3429000"/>
            <a:ext cx="3962400" cy="523220"/>
          </a:xfrm>
          <a:prstGeom prst="rect">
            <a:avLst/>
          </a:prstGeom>
          <a:noFill/>
        </p:spPr>
        <p:txBody>
          <a:bodyPr wrap="square" rtlCol="0">
            <a:spAutoFit/>
          </a:bodyPr>
          <a:lstStyle/>
          <a:p>
            <a:r>
              <a:rPr kumimoji="0" lang="en-IN" sz="2800" b="1" i="0" u="none" strike="noStrike" kern="1200" cap="none" spc="0" normalizeH="0" baseline="0" noProof="0" dirty="0">
                <a:ln>
                  <a:noFill/>
                </a:ln>
                <a:solidFill>
                  <a:srgbClr val="366092"/>
                </a:solidFill>
                <a:effectLst/>
                <a:uLnTx/>
                <a:uFillTx/>
                <a:latin typeface="Calibri"/>
                <a:ea typeface="+mn-ea"/>
                <a:cs typeface="+mn-cs"/>
              </a:rPr>
              <a:t>−1E99</a:t>
            </a:r>
            <a:r>
              <a:rPr kumimoji="0" lang="en-IN" sz="2800" b="0" i="0" u="none" strike="noStrike" kern="1200" cap="none" spc="0" normalizeH="0" baseline="0" noProof="0" dirty="0">
                <a:ln>
                  <a:noFill/>
                </a:ln>
                <a:solidFill>
                  <a:srgbClr val="366092"/>
                </a:solidFill>
                <a:effectLst/>
                <a:uLnTx/>
                <a:uFillTx/>
                <a:latin typeface="Calibri"/>
                <a:ea typeface="+mn-ea"/>
                <a:cs typeface="+mn-cs"/>
              </a:rPr>
              <a:t> on the calculator.</a:t>
            </a:r>
            <a:endParaRPr lang="en-IN" dirty="0"/>
          </a:p>
        </p:txBody>
      </p:sp>
      <p:sp>
        <p:nvSpPr>
          <p:cNvPr id="4" name="TextBox 3">
            <a:extLst>
              <a:ext uri="{FF2B5EF4-FFF2-40B4-BE49-F238E27FC236}">
                <a16:creationId xmlns:a16="http://schemas.microsoft.com/office/drawing/2014/main" id="{1E5F32AF-A834-3AED-2D0C-40D19BC9051C}"/>
              </a:ext>
            </a:extLst>
          </p:cNvPr>
          <p:cNvSpPr txBox="1"/>
          <p:nvPr/>
        </p:nvSpPr>
        <p:spPr>
          <a:xfrm>
            <a:off x="457200" y="3965341"/>
            <a:ext cx="8229600" cy="1902059"/>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a:t>
            </a:r>
            <a:r>
              <a:rPr kumimoji="0" lang="en-US" sz="2800" b="1" i="0" u="none" strike="noStrike" kern="1200" cap="none" spc="0" normalizeH="0" baseline="0" noProof="0" dirty="0">
                <a:ln>
                  <a:noFill/>
                </a:ln>
                <a:solidFill>
                  <a:srgbClr val="366092"/>
                </a:solidFill>
                <a:effectLst/>
                <a:uLnTx/>
                <a:uFillTx/>
                <a:latin typeface="Calibri"/>
                <a:ea typeface="+mn-ea"/>
                <a:cs typeface="+mn-cs"/>
              </a:rPr>
              <a:t>upper bound</a:t>
            </a:r>
            <a:r>
              <a:rPr kumimoji="0" lang="en-US"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 3.98.</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​By entering </a:t>
            </a:r>
            <a:r>
              <a:rPr kumimoji="0" lang="en-US" sz="2800" b="1" i="0" u="none" strike="noStrike" kern="1200" cap="none" spc="0" normalizeH="0" baseline="0" noProof="0" dirty="0">
                <a:ln>
                  <a:noFill/>
                </a:ln>
                <a:solidFill>
                  <a:srgbClr val="366092"/>
                </a:solidFill>
                <a:effectLst/>
                <a:uLnTx/>
                <a:uFillTx/>
                <a:latin typeface="Calibri"/>
                <a:ea typeface="+mn-ea"/>
                <a:cs typeface="+mn-cs"/>
              </a:rPr>
              <a:t>normal</a:t>
            </a:r>
            <a:r>
              <a:rPr kumimoji="0" lang="en-US" sz="1000" b="1" i="0" u="none" strike="noStrike" kern="1200" cap="none" spc="0" normalizeH="0" baseline="0" noProof="0" dirty="0">
                <a:ln>
                  <a:noFill/>
                </a:ln>
                <a:solidFill>
                  <a:srgbClr val="366092"/>
                </a:solidFill>
                <a:effectLst/>
                <a:uLnTx/>
                <a:uFillTx/>
                <a:latin typeface="Calibri"/>
                <a:ea typeface="+mn-ea"/>
                <a:cs typeface="+mn-cs"/>
              </a:rPr>
              <a:t> </a:t>
            </a:r>
            <a:r>
              <a:rPr kumimoji="0" lang="en-US" sz="2800" b="1" i="0" u="none" strike="noStrike" kern="1200" cap="none" spc="0" normalizeH="0" baseline="0" noProof="0" dirty="0" err="1">
                <a:ln>
                  <a:noFill/>
                </a:ln>
                <a:solidFill>
                  <a:srgbClr val="366092"/>
                </a:solidFill>
                <a:effectLst/>
                <a:uLnTx/>
                <a:uFillTx/>
                <a:latin typeface="Calibri"/>
                <a:ea typeface="+mn-ea"/>
                <a:cs typeface="+mn-cs"/>
              </a:rPr>
              <a:t>cdf</a:t>
            </a:r>
            <a:r>
              <a:rPr kumimoji="0" lang="en-US" sz="2800" b="1" i="0" u="none" strike="noStrike" kern="1200" cap="none" spc="0" normalizeH="0" baseline="0" noProof="0" dirty="0">
                <a:ln>
                  <a:noFill/>
                </a:ln>
                <a:solidFill>
                  <a:srgbClr val="366092"/>
                </a:solidFill>
                <a:effectLst/>
                <a:uLnTx/>
                <a:uFillTx/>
                <a:latin typeface="Calibri"/>
                <a:ea typeface="+mn-ea"/>
                <a:cs typeface="+mn-cs"/>
              </a:rPr>
              <a:t>(−1E99, 3.98)</a:t>
            </a:r>
            <a:r>
              <a:rPr kumimoji="0" lang="en-US" sz="2800" b="0" i="0" u="none" strike="noStrike" kern="1200" cap="none" spc="0" normalizeH="0" baseline="0" noProof="0" dirty="0">
                <a:ln>
                  <a:noFill/>
                </a:ln>
                <a:solidFill>
                  <a:srgbClr val="366092"/>
                </a:solidFill>
                <a:effectLst/>
                <a:uLnTx/>
                <a:uFillTx/>
                <a:latin typeface="Calibri"/>
                <a:ea typeface="+mn-ea"/>
                <a:cs typeface="+mn-cs"/>
              </a:rPr>
              <a:t>, we find that the area to the left of </a:t>
            </a:r>
            <a:r>
              <a:rPr kumimoji="0" lang="en-US" sz="2800" b="0" i="1" u="none" strike="noStrike" kern="1200" cap="none" spc="0" normalizeH="0" baseline="0" noProof="0" dirty="0">
                <a:ln>
                  <a:noFill/>
                </a:ln>
                <a:solidFill>
                  <a:srgbClr val="366092"/>
                </a:solidFill>
                <a:effectLst/>
                <a:uLnTx/>
                <a:uFillTx/>
                <a:latin typeface="Calibri"/>
                <a:ea typeface="+mn-ea"/>
                <a:cs typeface="+mn-cs"/>
              </a:rPr>
              <a:t>z</a:t>
            </a:r>
            <a:r>
              <a:rPr kumimoji="0" lang="en-US" sz="2800" b="0" i="0" u="none" strike="noStrike" kern="1200" cap="none" spc="0" normalizeH="0" baseline="0" noProof="0" dirty="0">
                <a:ln>
                  <a:noFill/>
                </a:ln>
                <a:solidFill>
                  <a:srgbClr val="366092"/>
                </a:solidFill>
                <a:effectLst/>
                <a:uLnTx/>
                <a:uFillTx/>
                <a:latin typeface="Calibri"/>
                <a:ea typeface="+mn-ea"/>
                <a:cs typeface="+mn-cs"/>
              </a:rPr>
              <a:t> = 3.98 is approximately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1.0000</a:t>
            </a:r>
            <a:r>
              <a:rPr kumimoji="0" lang="en-US" sz="2800" b="0" i="0" u="none" strike="noStrike" kern="1200" cap="none" spc="0" normalizeH="0" baseline="0" noProof="0" dirty="0">
                <a:ln>
                  <a:noFill/>
                </a:ln>
                <a:solidFill>
                  <a:srgbClr val="366092"/>
                </a:solidFill>
                <a:effectLst/>
                <a:uLnTx/>
                <a:uFillTx/>
                <a:latin typeface="Calibri"/>
                <a:ea typeface="+mn-ea"/>
                <a:cs typeface="+mn-cs"/>
              </a:rPr>
              <a:t>, as shown in the screenshot.</a:t>
            </a:r>
            <a:endParaRPr lang="en-IN"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500" dirty="0"/>
              <a:t> </a:t>
            </a:r>
            <a:r>
              <a:rPr lang="en-US" sz="2500" dirty="0"/>
              <a:t>Example 10: Finding Probabilities for the Standard Normal Distribution Using Tables or a TI-83/84 Plus Calculator</a:t>
            </a:r>
            <a:r>
              <a:rPr lang="en-US" sz="2500" baseline="-25000" dirty="0"/>
              <a:t>27</a:t>
            </a:r>
            <a:endParaRPr sz="2500" dirty="0"/>
          </a:p>
        </p:txBody>
      </p:sp>
      <p:pic>
        <p:nvPicPr>
          <p:cNvPr id="5" name="Content Placeholder 4" descr="Screenshot showing normal c d f (negative 1E99 comma 3.98) equals 0.9999655268">
            <a:extLst>
              <a:ext uri="{FF2B5EF4-FFF2-40B4-BE49-F238E27FC236}">
                <a16:creationId xmlns:a16="http://schemas.microsoft.com/office/drawing/2014/main" id="{9F890562-6504-4E7D-B2A3-39DC7DEA54AC}"/>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Using a TI-83/84 Plus Calculator to Find Areas under the Standard Normal Curve</a:t>
            </a:r>
            <a:r>
              <a:rPr lang="en-US" baseline="-25000" dirty="0"/>
              <a:t>1</a:t>
            </a:r>
            <a:endParaRPr baseline="-25000" dirty="0"/>
          </a:p>
        </p:txBody>
      </p:sp>
      <p:pic>
        <p:nvPicPr>
          <p:cNvPr id="4" name="Content Placeholder 4" descr="An illustration shows a normal distribution graph representing an area under a z value titled P open parentheses z less than or equal to z sub 0 close parentheses. It has a bell shaped curve centered about the horizontal axis labeled “z.” The z value is marked at “ z sub 0” to the left of the mean. The region between the z value and the left tail is shaded and labeled with a question mark.">
            <a:extLst>
              <a:ext uri="{FF2B5EF4-FFF2-40B4-BE49-F238E27FC236}">
                <a16:creationId xmlns:a16="http://schemas.microsoft.com/office/drawing/2014/main" id="{2CB66EF6-28DE-43DE-A621-21C31378CA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2040731"/>
            <a:ext cx="4953000" cy="3000375"/>
          </a:xfrm>
          <a:prstGeom prst="rect">
            <a:avLst/>
          </a:prstGeom>
        </p:spPr>
      </p:pic>
      <p:pic>
        <p:nvPicPr>
          <p:cNvPr id="5" name="Picture 4" descr="normal c d f open parentheses negative 1 E 99 comma z sub zero close parentheses">
            <a:extLst>
              <a:ext uri="{FF2B5EF4-FFF2-40B4-BE49-F238E27FC236}">
                <a16:creationId xmlns:a16="http://schemas.microsoft.com/office/drawing/2014/main" id="{111C210F-4920-57C0-2940-4C7BD65399D4}"/>
              </a:ext>
            </a:extLst>
          </p:cNvPr>
          <p:cNvPicPr>
            <a:picLocks noChangeAspect="1"/>
          </p:cNvPicPr>
          <p:nvPr/>
        </p:nvPicPr>
        <p:blipFill>
          <a:blip r:embed="rId4"/>
          <a:stretch>
            <a:fillRect/>
          </a:stretch>
        </p:blipFill>
        <p:spPr>
          <a:xfrm>
            <a:off x="2998527" y="5029200"/>
            <a:ext cx="2994545" cy="4320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2D8D-C1D3-D919-D3CD-1C8CA0AA1B0C}"/>
              </a:ext>
            </a:extLst>
          </p:cNvPr>
          <p:cNvSpPr>
            <a:spLocks noGrp="1"/>
          </p:cNvSpPr>
          <p:nvPr>
            <p:ph type="title"/>
          </p:nvPr>
        </p:nvSpPr>
        <p:spPr/>
        <p:txBody>
          <a:bodyPr/>
          <a:lstStyle/>
          <a:p>
            <a:r>
              <a:rPr lang="en-US" dirty="0"/>
              <a:t>Procedure: Using a TI-83/84 Plus Calculator to Find Areas under the Standard Normal Curve</a:t>
            </a:r>
            <a:r>
              <a:rPr lang="en-US" baseline="-25000" dirty="0"/>
              <a:t>2</a:t>
            </a:r>
            <a:endParaRPr lang="en-IN" dirty="0"/>
          </a:p>
        </p:txBody>
      </p:sp>
      <p:pic>
        <p:nvPicPr>
          <p:cNvPr id="4" name="Content Placeholder 4" descr="An illustration shows a normal distribution graph representing an area under a z value titled  P open parentheses z greater than equals to z sub 0 close parentheses. It has a bell shaped curve centered about the horizontal axis labeled “z.” The z value is marked at “  z sub 0 ” to the right of the mean. The area under the curve between the z value and the right tail is shaded and labeled with a question mark.">
            <a:extLst>
              <a:ext uri="{FF2B5EF4-FFF2-40B4-BE49-F238E27FC236}">
                <a16:creationId xmlns:a16="http://schemas.microsoft.com/office/drawing/2014/main" id="{A349F48E-71D3-A0CE-CC03-BE3B94291DC5}"/>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2040731"/>
            <a:ext cx="4953000" cy="3000375"/>
          </a:xfrm>
        </p:spPr>
      </p:pic>
      <p:pic>
        <p:nvPicPr>
          <p:cNvPr id="6" name="Picture 5" descr="normal cdf open parentheses z sub zero comma 1 E 99 close parentheses">
            <a:extLst>
              <a:ext uri="{FF2B5EF4-FFF2-40B4-BE49-F238E27FC236}">
                <a16:creationId xmlns:a16="http://schemas.microsoft.com/office/drawing/2014/main" id="{029BD14B-0E83-4DDE-D181-DDC7DF4BF844}"/>
              </a:ext>
            </a:extLst>
          </p:cNvPr>
          <p:cNvPicPr>
            <a:picLocks noChangeAspect="1"/>
          </p:cNvPicPr>
          <p:nvPr/>
        </p:nvPicPr>
        <p:blipFill>
          <a:blip r:embed="rId4"/>
          <a:stretch>
            <a:fillRect/>
          </a:stretch>
        </p:blipFill>
        <p:spPr>
          <a:xfrm>
            <a:off x="3152775" y="5105400"/>
            <a:ext cx="2749091" cy="432000"/>
          </a:xfrm>
          <a:prstGeom prst="rect">
            <a:avLst/>
          </a:prstGeom>
        </p:spPr>
      </p:pic>
    </p:spTree>
    <p:extLst>
      <p:ext uri="{BB962C8B-B14F-4D97-AF65-F5344CB8AC3E}">
        <p14:creationId xmlns:p14="http://schemas.microsoft.com/office/powerpoint/2010/main" val="34952582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Using a TI-83/84 Plus Calculator to Find Areas under the Standard Normal Curve</a:t>
            </a:r>
            <a:r>
              <a:rPr lang="en-US" baseline="-25000" dirty="0"/>
              <a:t>3</a:t>
            </a:r>
            <a:endParaRPr dirty="0"/>
          </a:p>
        </p:txBody>
      </p:sp>
      <p:pic>
        <p:nvPicPr>
          <p:cNvPr id="4" name="Content Placeholder 4" descr="An illustration shows a normal distribution graph representing an area under two z values titled  P open parentheses z sub 1 less than or equals to z less than or equals to z sub 2 close parentheses. It has a bell shaped curve centered about the horizontal axis labeled “z.” The first z value is marked at “  z sub 1  ” to the left of the mean. The second z value is marked at “  z sub 2 ” to the right of the mean. The area under the curve between both the z values is shaded and labeled with a question mark.">
            <a:extLst>
              <a:ext uri="{FF2B5EF4-FFF2-40B4-BE49-F238E27FC236}">
                <a16:creationId xmlns:a16="http://schemas.microsoft.com/office/drawing/2014/main" id="{23B6E234-F6DB-4D3A-9C41-70C0EB519E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52625"/>
            <a:ext cx="4953000" cy="3000375"/>
          </a:xfrm>
          <a:prstGeom prst="rect">
            <a:avLst/>
          </a:prstGeom>
        </p:spPr>
      </p:pic>
      <p:pic>
        <p:nvPicPr>
          <p:cNvPr id="5" name="Picture 4" descr="normal c d f open parentheses z sub one comma z sub 2 close parentheses&#10;">
            <a:extLst>
              <a:ext uri="{FF2B5EF4-FFF2-40B4-BE49-F238E27FC236}">
                <a16:creationId xmlns:a16="http://schemas.microsoft.com/office/drawing/2014/main" id="{76FFB1EB-2E36-07AB-46E9-B3BB9C1CEB1E}"/>
              </a:ext>
            </a:extLst>
          </p:cNvPr>
          <p:cNvPicPr>
            <a:picLocks noChangeAspect="1"/>
          </p:cNvPicPr>
          <p:nvPr/>
        </p:nvPicPr>
        <p:blipFill>
          <a:blip r:embed="rId4"/>
          <a:stretch>
            <a:fillRect/>
          </a:stretch>
        </p:blipFill>
        <p:spPr>
          <a:xfrm>
            <a:off x="3478391" y="4968020"/>
            <a:ext cx="2346545" cy="432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6.2.1: Calculating and Graphing </a:t>
            </a:r>
            <a:br>
              <a:rPr lang="en-US" dirty="0"/>
            </a:br>
            <a:r>
              <a:rPr i="1" dirty="0"/>
              <a:t>z</a:t>
            </a:r>
            <a:r>
              <a:rPr dirty="0"/>
              <a:t>-values</a:t>
            </a:r>
            <a:r>
              <a:rPr lang="en-US" baseline="-25000" dirty="0"/>
              <a:t>3</a:t>
            </a:r>
            <a:endParaRPr dirty="0"/>
          </a:p>
        </p:txBody>
      </p:sp>
      <p:sp>
        <p:nvSpPr>
          <p:cNvPr id="3" name="Text Placeholder 2"/>
          <p:cNvSpPr>
            <a:spLocks noGrp="1"/>
          </p:cNvSpPr>
          <p:nvPr>
            <p:ph type="body" sz="quarter" idx="10"/>
          </p:nvPr>
        </p:nvSpPr>
        <p:spPr/>
        <p:txBody>
          <a:bodyPr>
            <a:normAutofit/>
          </a:bodyPr>
          <a:lstStyle/>
          <a:p>
            <a:pPr marL="447675" indent="-447675">
              <a:defRPr sz="2800"/>
            </a:pPr>
            <a:r>
              <a:rPr lang="en-US" dirty="0"/>
              <a:t>b.	</a:t>
            </a:r>
            <a:r>
              <a:rPr dirty="0"/>
              <a:t>​</a:t>
            </a:r>
            <a:r>
              <a:rPr sz="2800" dirty="0"/>
              <a:t>Draw each of the distributions, marking a standard score of</a:t>
            </a:r>
            <a:r>
              <a:rPr lang="en-US" sz="2800" dirty="0"/>
              <a:t> </a:t>
            </a:r>
            <a:r>
              <a:rPr lang="en-US" sz="2800" i="1" dirty="0"/>
              <a:t>z</a:t>
            </a:r>
            <a:r>
              <a:rPr lang="en-US" sz="2800" dirty="0"/>
              <a:t> =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0.60</a:t>
            </a:r>
            <a:r>
              <a:rPr sz="2800" dirty="0"/>
              <a:t> on the standard normal distribution. Remember that a negative</a:t>
            </a:r>
            <a:r>
              <a:rPr lang="en-US" sz="2800" dirty="0"/>
              <a:t> </a:t>
            </a:r>
            <a:r>
              <a:rPr lang="en-US" sz="2800" i="1" dirty="0"/>
              <a:t>z</a:t>
            </a:r>
            <a:r>
              <a:rPr sz="2800" dirty="0"/>
              <a:t>-score falls to the left of center on the curve.</a:t>
            </a:r>
          </a:p>
          <a:p>
            <a:r>
              <a:rPr dirty="0"/>
              <a:t>​</a:t>
            </a:r>
          </a:p>
        </p:txBody>
      </p:sp>
      <p:pic>
        <p:nvPicPr>
          <p:cNvPr id="4" name="Content Placeholder 4" descr="Two normal distributions are displayed side by side. The normal curve on the left has mean  x equals 48 and inflection points at  x equals  43 and  x equals 53. The value  x equals 45 is marked on the x axis. The standard normal curve on the right has mean  z equals 0 with corresponding inflection points z equals negative 1 and z equals 1. The value  z equals negative 0.60 is marked on the z axis.">
            <a:extLst>
              <a:ext uri="{FF2B5EF4-FFF2-40B4-BE49-F238E27FC236}">
                <a16:creationId xmlns:a16="http://schemas.microsoft.com/office/drawing/2014/main" id="{D1905F5B-1EF6-4B2C-A271-83E510D730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3124200"/>
            <a:ext cx="8229600" cy="2506287"/>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Using a TI-83/84 Plus Calculator to Find Areas under the Standard Normal Curve</a:t>
            </a:r>
            <a:r>
              <a:rPr lang="en-US" baseline="-25000" dirty="0"/>
              <a:t>4</a:t>
            </a:r>
            <a:endParaRPr dirty="0"/>
          </a:p>
        </p:txBody>
      </p:sp>
      <p:pic>
        <p:nvPicPr>
          <p:cNvPr id="4" name="Content Placeholder 4" descr="An illustration shows a normal distribution graph representing an area under two z values titled  P open parentheses z less than or equals to z sub 1 or z greater than or equals to z sub 2 close parentheses. It has a bell shaped curve centered about the horizontal axis labeled “z.” The first z value is marked at “  z sub 1 ” to the left of the mean. The second z value is marked at “  z sub 2 ” to the right of the mean. The area under the curve between the first z-value and the left tail is shaded and labeled with a question mark. The area under the curve between the second z-value and the right tail is shaded and labeled with a question mark.">
            <a:extLst>
              <a:ext uri="{FF2B5EF4-FFF2-40B4-BE49-F238E27FC236}">
                <a16:creationId xmlns:a16="http://schemas.microsoft.com/office/drawing/2014/main" id="{632AE1C1-A0A6-4A2E-878A-AF74E99E93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3600" y="2057400"/>
            <a:ext cx="4953000" cy="3000375"/>
          </a:xfrm>
          <a:prstGeom prst="rect">
            <a:avLst/>
          </a:prstGeom>
        </p:spPr>
      </p:pic>
      <p:pic>
        <p:nvPicPr>
          <p:cNvPr id="8" name="Picture 7" descr="1 minus normal c d f open parentheses z sub one comma z sub 2 close parentheses">
            <a:extLst>
              <a:ext uri="{FF2B5EF4-FFF2-40B4-BE49-F238E27FC236}">
                <a16:creationId xmlns:a16="http://schemas.microsoft.com/office/drawing/2014/main" id="{27747A91-C282-543A-8425-84A315084402}"/>
              </a:ext>
            </a:extLst>
          </p:cNvPr>
          <p:cNvPicPr>
            <a:picLocks noChangeAspect="1"/>
          </p:cNvPicPr>
          <p:nvPr/>
        </p:nvPicPr>
        <p:blipFill>
          <a:blip r:embed="rId4"/>
          <a:stretch>
            <a:fillRect/>
          </a:stretch>
        </p:blipFill>
        <p:spPr>
          <a:xfrm>
            <a:off x="3276600" y="5105400"/>
            <a:ext cx="2726266" cy="53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6.2.1: Calculating and Graphing </a:t>
            </a:r>
            <a:br>
              <a:rPr lang="en-US" dirty="0"/>
            </a:br>
            <a:r>
              <a:rPr i="1" dirty="0"/>
              <a:t>z</a:t>
            </a:r>
            <a:r>
              <a:rPr dirty="0"/>
              <a:t>-values</a:t>
            </a:r>
            <a:r>
              <a:rPr lang="en-US" baseline="-25000" dirty="0"/>
              <a:t>4</a:t>
            </a:r>
            <a:endParaRPr dirty="0"/>
          </a:p>
        </p:txBody>
      </p:sp>
      <p:sp>
        <p:nvSpPr>
          <p:cNvPr id="3" name="Text Placeholder 2"/>
          <p:cNvSpPr>
            <a:spLocks noGrp="1"/>
          </p:cNvSpPr>
          <p:nvPr>
            <p:ph type="body" sz="quarter" idx="10"/>
          </p:nvPr>
        </p:nvSpPr>
        <p:spPr/>
        <p:txBody>
          <a:bodyPr>
            <a:normAutofit/>
          </a:bodyPr>
          <a:lstStyle/>
          <a:p>
            <a:pPr>
              <a:defRPr sz="2800"/>
            </a:pPr>
            <a:r>
              <a:rPr dirty="0"/>
              <a:t>​</a:t>
            </a:r>
            <a:r>
              <a:rPr sz="2800" dirty="0"/>
              <a:t>The distribution on the left is a normal distribution with a mean of</a:t>
            </a:r>
            <a:r>
              <a:rPr lang="en-US" sz="2800" dirty="0"/>
              <a:t> 48</a:t>
            </a:r>
            <a:r>
              <a:rPr sz="2800" dirty="0"/>
              <a:t> and a standard deviation of</a:t>
            </a:r>
            <a:r>
              <a:rPr lang="en-US" sz="2800" dirty="0"/>
              <a:t> 5</a:t>
            </a:r>
            <a:r>
              <a:rPr sz="2800" dirty="0"/>
              <a:t>. The distribution on the right is a standard normal distribution with a standard score of</a:t>
            </a:r>
            <a:r>
              <a:rPr lang="en-US" sz="2800" dirty="0"/>
              <a:t> </a:t>
            </a:r>
            <a:r>
              <a:rPr lang="en-US" sz="2800" i="1" dirty="0"/>
              <a:t>z</a:t>
            </a:r>
            <a:r>
              <a:rPr lang="en-US" sz="2800" dirty="0"/>
              <a:t> =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0.60</a:t>
            </a:r>
            <a:r>
              <a:rPr sz="2800" dirty="0"/>
              <a:t> indicated.</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3616</TotalTime>
  <Words>4047</Words>
  <Application>Microsoft Office PowerPoint</Application>
  <PresentationFormat>On-screen Show (4:3)</PresentationFormat>
  <Paragraphs>391</Paragraphs>
  <Slides>80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Cambria Math</vt:lpstr>
      <vt:lpstr>Calibri</vt:lpstr>
      <vt:lpstr>Courier New</vt:lpstr>
      <vt:lpstr>Office Theme</vt:lpstr>
      <vt:lpstr>Section 6.2</vt:lpstr>
      <vt:lpstr>Memory Booster1</vt:lpstr>
      <vt:lpstr>Definition: Distribution</vt:lpstr>
      <vt:lpstr>Side Note</vt:lpstr>
      <vt:lpstr>Rounding Rule</vt:lpstr>
      <vt:lpstr>Example 6.2.1: Calculating and Graphing  z-values1</vt:lpstr>
      <vt:lpstr>Example 6.2.1: Calculating and Graphing  z-values2</vt:lpstr>
      <vt:lpstr>Example 6.2.1: Calculating and Graphing  z-values3</vt:lpstr>
      <vt:lpstr>Example 6.2.1: Calculating and Graphing  z-values4</vt:lpstr>
      <vt:lpstr>Example 6.2.2: Finding Area to the Left of a Positive  z-value Using a Cumulative Normal Table1</vt:lpstr>
      <vt:lpstr>Example 6.2.2: Finding Area to the Left of a Positive  z-value Using a Cumulative Normal Table2</vt:lpstr>
      <vt:lpstr>Example 6.2.2: Finding Area to the Left of a Positive  z-value Using a Cumulative Normal Table3</vt:lpstr>
      <vt:lpstr>Example 6.2.2: Finding Area to the Left of a Positive  z-value Using a Cumulative Normal Table4</vt:lpstr>
      <vt:lpstr>Example 6.2.2: Finding Area to the Left of a Positive  z-value Using a Cumulative Normal Table5</vt:lpstr>
      <vt:lpstr>Example 6.2.2: Finding Area to the Left of a Positive  z-value Using a Cumulative Normal Table6</vt:lpstr>
      <vt:lpstr>Example 6.2.3: Finding Area to the Left of a Negative z-value Using a Table1</vt:lpstr>
      <vt:lpstr>Example 6.2.3: Finding Area to the Left of a Negative z-value Using a Table2</vt:lpstr>
      <vt:lpstr>Example 6.2.3: Finding Area to the Left of a Negative z-value Using a Table3</vt:lpstr>
      <vt:lpstr>Example 6.2.3: Finding Area to the Left of a Negative z-value Using a Table4</vt:lpstr>
      <vt:lpstr>Memory Booster:2</vt:lpstr>
      <vt:lpstr>Example 6.2.4: Finding Area to the Right of a Positive z-value Using a Cumulative Normal Table1</vt:lpstr>
      <vt:lpstr>Example 6.2.4: Finding Area to the Right of a Positive z-value Using a Cumulative Normal Table2</vt:lpstr>
      <vt:lpstr>Example 6.2.4: Finding Area to the Right of a Positive z-value Using a Cumulative Normal Table3</vt:lpstr>
      <vt:lpstr>Example 6.2.4: Finding Area to the Right of a Positive z-value Using a Cumulative Normal Table4</vt:lpstr>
      <vt:lpstr>Example 6.2.4: Finding Area to the Right of a Positive z-value Using a Cumulative Normal Table5</vt:lpstr>
      <vt:lpstr>Example 6.2.5: Finding Area to the Right of a Negative z-value Using a Table1</vt:lpstr>
      <vt:lpstr>Example 6.2.5: Finding Area to the Right of a Negative z-value Using a Table2</vt:lpstr>
      <vt:lpstr>Example 6.2.5: Finding Area to the Right of a Negative z-value Using a Table3</vt:lpstr>
      <vt:lpstr>Example 6.2.5: Finding Area to the Right of a Negative z-value Using a Table4</vt:lpstr>
      <vt:lpstr>Example 6.2.5: Finding Area to the Right of a Negative z-value Using a Table5</vt:lpstr>
      <vt:lpstr>Example 6.2.6: Finding Area between Two  z-values Using Tables1</vt:lpstr>
      <vt:lpstr>Example 6.2.6: Finding Area between Two  z-values Using Tables2</vt:lpstr>
      <vt:lpstr>Example 6.2.6: Finding Area between Two  z-values Using Tables3</vt:lpstr>
      <vt:lpstr>Example 6.2.7: Finding Area in the Tails for Two z-values1</vt:lpstr>
      <vt:lpstr>Example 6.2.7: Finding Area in the Tails for Two z-values2</vt:lpstr>
      <vt:lpstr>Example 6.2.7: Finding Area in the Tails for Two z-values3</vt:lpstr>
      <vt:lpstr>Example 6.2.7: Finding Area in the Tails for Two z-values4</vt:lpstr>
      <vt:lpstr>Example 6.2.8: Finding Area in the Tails for Two z-values1</vt:lpstr>
      <vt:lpstr>Example 6.2.8: Finding Area in the Tails for Two z-values2</vt:lpstr>
      <vt:lpstr>Example 6.2.8: Finding Area in the Tails for Two z-values3</vt:lpstr>
      <vt:lpstr>Procedure: Using the Cumulative Normal Distribution Tables to Find Areas under the Standard Normal Curve1</vt:lpstr>
      <vt:lpstr>Procedure: Using the Cumulative Normal Distribution Tables to Find Areas under the Standard Normal Curve2</vt:lpstr>
      <vt:lpstr>Procedure: Using the Cumulative Normal Distribution Tables to Find Areas under the Standard Normal Curve3</vt:lpstr>
      <vt:lpstr>Procedure: Using the Cumulative Normal Distribution Tables to Find Areas under the Standard Normal Curve4</vt:lpstr>
      <vt:lpstr>Example 6.2.9: Interpreting Probability for the Standard Normal Distribution as an Area under the Curve1</vt:lpstr>
      <vt:lpstr>Example 6.2.9: Interpreting Probability for the Standard Normal Distribution as an Area under the Curve2</vt:lpstr>
      <vt:lpstr>Example 6.2.9: Interpreting Probability for the Standard Normal Distribution as an Area under the Curve3</vt:lpstr>
      <vt:lpstr>Example 6.2.9: Interpreting Probability for the Standard Normal Distribution as an Area under the Curve4</vt:lpstr>
      <vt:lpstr>Example 10: Finding Probabilities for the Standard Normal Distribution Using Tables or a TI-83/84 Plus Calculator1</vt:lpstr>
      <vt:lpstr>Example 10: Finding Probabilities for the Standard Normal Distribution Using Tables or a TI-83/84 Plus Calculator2</vt:lpstr>
      <vt:lpstr>Example 10: Finding Probabilities for the Standard Normal Distribution Using Tables or a TI-83/84 Plus Calculator3</vt:lpstr>
      <vt:lpstr>Example 10: Finding Probabilities for the Standard Normal Distribution Using Tables or a TI-83/84 Plus Calculator4</vt:lpstr>
      <vt:lpstr>Example 10: Finding Probabilities for the Standard Normal Distribution Using Tables or a TI-83/84 Plus Calculator5</vt:lpstr>
      <vt:lpstr>Technology Tip</vt:lpstr>
      <vt:lpstr>Example 10: Finding Probabilities for the Standard Normal Distribution Using Tables or a TI-83/84 Plus Calculator6</vt:lpstr>
      <vt:lpstr>Example 10: Finding Probabilities for the Standard Normal Distribution Using Tables or a TI-83/84 Plus Calculator7</vt:lpstr>
      <vt:lpstr>Example 10: Finding Probabilities for the Standard Normal Distribution Using Tables or a TI-83/84 Plus Calculator8</vt:lpstr>
      <vt:lpstr>Example 10: Finding Probabilities for the Standard Normal Distribution Using Tables or a TI-83/84 Plus Calculator9</vt:lpstr>
      <vt:lpstr>Example 10: Finding Probabilities for the Standard Normal Distribution Using Tables or a TI-83/84 Plus Calculator10</vt:lpstr>
      <vt:lpstr>Example 10: Finding Probabilities for the Standard Normal Distribution Using Tables or a TI-83/84 Plus Calculator11</vt:lpstr>
      <vt:lpstr> Example 10: Finding Probabilities for the Standard Normal Distribution Using Tables or a TI-83/84 Plus Calculator12</vt:lpstr>
      <vt:lpstr>Example 10: Finding Probabilities for the Standard Normal Distribution Using Tables or a TI-83/84 Plus Calculator13</vt:lpstr>
      <vt:lpstr>Example 10: Finding Probabilities for the Standard Normal Distribution Using Tables or a TI-83/84 Plus Calculator14</vt:lpstr>
      <vt:lpstr>Example 10: Finding Probabilities for the Standard Normal Distribution Using Tables or a TI-83/84 Plus Calculator15</vt:lpstr>
      <vt:lpstr>Example 10: Finding Probabilities for the Standard Normal Distribution Using Tables or a TI-83/84 Plus Calculator16</vt:lpstr>
      <vt:lpstr>Example 10: Finding Probabilities for the Standard Normal Distribution Using Tables or a TI-83/84 Plus Calculator17</vt:lpstr>
      <vt:lpstr>Example 10: Finding Probabilities for the Standard Normal Distribution Using Tables or a TI-83/84 Plus Calculator18</vt:lpstr>
      <vt:lpstr> Example 10: Finding Probabilities for the Standard Normal Distribution Using Tables or a TI-83/84 Plus Calculator19</vt:lpstr>
      <vt:lpstr>Example 10: Finding Probabilities for the Standard Normal Distribution Using Tables or a TI-83/84 Plus Calculator20</vt:lpstr>
      <vt:lpstr> Example 10: Finding Probabilities for the Standard Normal Distribution Using Tables or a TI-83/84 Plus Calculator21</vt:lpstr>
      <vt:lpstr> Example 10: Finding Probabilities for the Standard Normal Distribution Using Tables or a TI-83/84 Plus Calculator22</vt:lpstr>
      <vt:lpstr> Example 10: Finding Probabilities for the Standard Normal Distribution Using Tables or a TI-83/84 Plus Calculator23</vt:lpstr>
      <vt:lpstr> Example 10: Finding Probabilities for the Standard Normal Distribution Using Tables or a TI-83/84 Plus Calculator24</vt:lpstr>
      <vt:lpstr> Example 10: Finding Probabilities for the Standard Normal Distribution Using Tables or a TI-83/84 Plus Calculator25</vt:lpstr>
      <vt:lpstr> Example 10: Finding Probabilities for the Standard Normal Distribution Using Tables or a TI-83/84 Plus Calculator26</vt:lpstr>
      <vt:lpstr> Example 10: Finding Probabilities for the Standard Normal Distribution Using Tables or a TI-83/84 Plus Calculator27</vt:lpstr>
      <vt:lpstr>Procedure: Using a TI-83/84 Plus Calculator to Find Areas under the Standard Normal Curve1</vt:lpstr>
      <vt:lpstr>Procedure: Using a TI-83/84 Plus Calculator to Find Areas under the Standard Normal Curve2</vt:lpstr>
      <vt:lpstr>Procedure: Using a TI-83/84 Plus Calculator to Find Areas under the Standard Normal Curve3</vt:lpstr>
      <vt:lpstr>Procedure: Using a TI-83/84 Plus Calculator to Find Areas under the Standard Normal Curve4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kanthi</cp:lastModifiedBy>
  <cp:revision>410</cp:revision>
  <dcterms:created xsi:type="dcterms:W3CDTF">2013-04-26T14:43:13Z</dcterms:created>
  <dcterms:modified xsi:type="dcterms:W3CDTF">2025-08-14T11:44:13Z</dcterms:modified>
</cp:coreProperties>
</file>