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4"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2"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07" d="100"/>
          <a:sy n="107" d="100"/>
        </p:scale>
        <p:origin x="113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6.1</a:t>
            </a:r>
          </a:p>
        </p:txBody>
      </p:sp>
      <p:sp>
        <p:nvSpPr>
          <p:cNvPr id="2" name="Text Placeholder 1"/>
          <p:cNvSpPr>
            <a:spLocks noGrp="1"/>
          </p:cNvSpPr>
          <p:nvPr>
            <p:ph type="body" sz="quarter" idx="10"/>
          </p:nvPr>
        </p:nvSpPr>
        <p:spPr/>
        <p:txBody>
          <a:bodyPr/>
          <a:lstStyle/>
          <a:p>
            <a:pPr algn="ctr"/>
            <a:r>
              <a:t>Introduction to the Normal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6.1.1: Identifying Properties of Normal Curves</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Normal distributions with a larger standard deviation will have inflection points further away from the mean. Conversely, smaller deviations mean that the inflection points of the graph will be closer to the mean. Therefore, curve</a:t>
            </a:r>
            <a:r>
              <a:rPr lang="en-US" sz="2800" dirty="0"/>
              <a:t> </a:t>
            </a:r>
            <a:r>
              <a:rPr lang="en-US" sz="2800" i="1" dirty="0"/>
              <a:t>C</a:t>
            </a:r>
            <a:r>
              <a:rPr sz="2800" dirty="0"/>
              <a:t> appears to have the largest standard deviation; whereas curve </a:t>
            </a:r>
            <a:r>
              <a:rPr lang="en-US" sz="2800" i="1" dirty="0"/>
              <a:t>A</a:t>
            </a:r>
            <a:r>
              <a:rPr sz="2800" dirty="0"/>
              <a:t> appears to have the smallest standard deviation.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6.1.1: Identifying Properties of Normal Curves</a:t>
            </a:r>
            <a:r>
              <a:rPr lang="en-US" baseline="-25000" dirty="0"/>
              <a:t>4</a:t>
            </a:r>
            <a:endParaRPr baseline="-25000"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We know that normal distribution curves are centered above their means. Therefore, we can determine the mean of each distribution by identifying where its peak is located along the </a:t>
            </a:r>
            <a:br>
              <a:rPr lang="en-US" sz="2800" dirty="0"/>
            </a:br>
            <a:r>
              <a:rPr lang="en-US" sz="2800" i="1" dirty="0"/>
              <a:t>x</a:t>
            </a:r>
            <a:r>
              <a:rPr sz="2800" dirty="0"/>
              <a:t>-axis. Even though the </a:t>
            </a:r>
            <a:r>
              <a:rPr lang="en-US" i="1" dirty="0"/>
              <a:t>x</a:t>
            </a:r>
            <a:r>
              <a:rPr sz="2800" dirty="0"/>
              <a:t>-axis is not labeled, we can tell from the location of the peaks which mean is larger or smaller in relation to the other curves. Curve</a:t>
            </a:r>
            <a:r>
              <a:rPr lang="en-US" sz="2800" dirty="0"/>
              <a:t> </a:t>
            </a:r>
            <a:r>
              <a:rPr lang="en-US" sz="2800" i="1" dirty="0"/>
              <a:t>C</a:t>
            </a:r>
            <a:r>
              <a:rPr sz="2800" dirty="0"/>
              <a:t> has the largest mean and curve</a:t>
            </a:r>
            <a:r>
              <a:rPr lang="en-US" sz="2800" dirty="0"/>
              <a:t> </a:t>
            </a:r>
            <a:r>
              <a:rPr lang="en-US" sz="2800" i="1" dirty="0"/>
              <a:t>A</a:t>
            </a:r>
            <a:r>
              <a:rPr sz="2800" dirty="0"/>
              <a:t> has the smallest mean.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6.1.1: Identifying Properties of Normal Curves</a:t>
            </a:r>
            <a:r>
              <a:rPr lang="en-US" baseline="-25000" dirty="0"/>
              <a:t>5</a:t>
            </a:r>
            <a:endParaRPr baseline="-25000"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Because most of curve</a:t>
            </a:r>
            <a:r>
              <a:rPr lang="en-US" sz="2800" dirty="0"/>
              <a:t> </a:t>
            </a:r>
            <a:r>
              <a:rPr lang="en-US" sz="2800" i="1" dirty="0"/>
              <a:t>B</a:t>
            </a:r>
            <a:r>
              <a:rPr sz="2800" dirty="0"/>
              <a:t> is to the right of curve</a:t>
            </a:r>
            <a:r>
              <a:rPr lang="en-US" sz="2800" dirty="0"/>
              <a:t> </a:t>
            </a:r>
            <a:r>
              <a:rPr lang="en-US" sz="2800" i="1" dirty="0"/>
              <a:t>A</a:t>
            </a:r>
            <a:r>
              <a:rPr sz="2800" dirty="0"/>
              <a:t> along the</a:t>
            </a:r>
            <a:r>
              <a:rPr lang="en-US" sz="2800" dirty="0"/>
              <a:t> </a:t>
            </a:r>
            <a:r>
              <a:rPr lang="en-US" sz="2800" i="1" dirty="0"/>
              <a:t>x</a:t>
            </a:r>
            <a:r>
              <a:rPr sz="2800" dirty="0"/>
              <a:t>-axis, curve</a:t>
            </a:r>
            <a:r>
              <a:rPr lang="en-US" sz="2800" dirty="0"/>
              <a:t> </a:t>
            </a:r>
            <a:r>
              <a:rPr lang="en-US" i="1" dirty="0"/>
              <a:t>B</a:t>
            </a:r>
            <a:r>
              <a:rPr sz="2800" dirty="0"/>
              <a:t> appears to have larger data values than that of curve</a:t>
            </a:r>
            <a:r>
              <a:rPr lang="en-US" sz="2800" dirty="0"/>
              <a:t> </a:t>
            </a:r>
            <a:r>
              <a:rPr lang="en-US" sz="2800" i="1" dirty="0"/>
              <a:t>A</a:t>
            </a:r>
            <a:r>
              <a:rPr sz="28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6.1.2: Determining if a Distribution is Normal</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Determine if the following distributions could be classified as normal distributions based on the information given.</a:t>
            </a:r>
          </a:p>
          <a:p>
            <a:pPr marL="447675" indent="-447675">
              <a:defRPr sz="2800"/>
            </a:pPr>
            <a:r>
              <a:rPr lang="en-US" dirty="0"/>
              <a:t>a.	</a:t>
            </a:r>
            <a:r>
              <a:rPr dirty="0"/>
              <a:t>​</a:t>
            </a:r>
            <a:r>
              <a:rPr sz="2800" dirty="0"/>
              <a:t>Ratings for customer service taken from an online survey based on a scale from</a:t>
            </a:r>
            <a:r>
              <a:rPr lang="en-US" sz="2800" dirty="0"/>
              <a:t> 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10</a:t>
            </a:r>
            <a:r>
              <a:rPr sz="2800" dirty="0"/>
              <a:t>.</a:t>
            </a:r>
          </a:p>
          <a:p>
            <a:pPr marL="447675" indent="-447675">
              <a:defRPr sz="2800"/>
            </a:pPr>
            <a:r>
              <a:rPr lang="en-US" dirty="0"/>
              <a:t>b.	</a:t>
            </a:r>
            <a:r>
              <a:rPr dirty="0"/>
              <a:t>​</a:t>
            </a:r>
            <a:r>
              <a:rPr sz="2800" dirty="0"/>
              <a:t>Finishing times (in minutes) for runners in the Labor Day 5K race.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6.1.2: Determining if a Distribution is Normal</a:t>
            </a:r>
            <a:r>
              <a:rPr lang="en-US" baseline="-25000" dirty="0"/>
              <a:t>2</a:t>
            </a:r>
            <a:endParaRPr baseline="-25000"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447675" indent="-447675">
              <a:defRPr sz="2800"/>
            </a:pPr>
            <a:r>
              <a:rPr lang="en-US" dirty="0"/>
              <a:t>a.	</a:t>
            </a:r>
            <a:r>
              <a:rPr dirty="0"/>
              <a:t>​</a:t>
            </a:r>
            <a:r>
              <a:rPr sz="2800" dirty="0"/>
              <a:t>Ratings on a scale of</a:t>
            </a:r>
            <a:r>
              <a:rPr lang="en-US" sz="2800" dirty="0"/>
              <a:t> 1</a:t>
            </a:r>
            <a:r>
              <a:rPr sz="2800" dirty="0"/>
              <a:t> to</a:t>
            </a:r>
            <a:r>
              <a:rPr lang="en-US" sz="2800" dirty="0"/>
              <a:t> 10</a:t>
            </a:r>
            <a:r>
              <a:rPr sz="2800" dirty="0"/>
              <a:t> are classified as discrete data, and therefore cannot be considered a normal distribution.</a:t>
            </a:r>
          </a:p>
          <a:p>
            <a:pPr marL="447675" indent="-447675">
              <a:defRPr sz="2800"/>
            </a:pPr>
            <a:r>
              <a:rPr lang="en-US" sz="2800" dirty="0"/>
              <a:t>b.	</a:t>
            </a:r>
            <a:r>
              <a:rPr sz="2800" dirty="0"/>
              <a:t>To begin with, time meets the requirement that normal distributions consist of continuous data. Secondly, times of runners in a 5K are likely to have some times that are considered very fast and some that are considered very slow. However, most of the runners will likely come in somewhere near the middle of the pack. So, the shape of the distribution is likely to be bell-shaped about the mean. Based on this, this distribution might be classified as a normal distribution.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dirty="0"/>
              <a:t>For any probability distribution, all of the probabilities lie between</a:t>
            </a:r>
            <a:r>
              <a:rPr lang="en-US" sz="2800" dirty="0"/>
              <a:t> 0 </a:t>
            </a:r>
            <a:r>
              <a:rPr sz="2800" dirty="0"/>
              <a:t>and</a:t>
            </a:r>
            <a:r>
              <a:rPr lang="en-US" sz="2800" dirty="0"/>
              <a:t> 1</a:t>
            </a:r>
            <a:r>
              <a:rPr sz="2800" dirty="0"/>
              <a:t>, inclusive.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Continuous Random Variable</a:t>
            </a:r>
            <a:endParaRPr dirty="0"/>
          </a:p>
        </p:txBody>
      </p:sp>
      <p:sp>
        <p:nvSpPr>
          <p:cNvPr id="3" name="Text Placeholder 2"/>
          <p:cNvSpPr>
            <a:spLocks noGrp="1"/>
          </p:cNvSpPr>
          <p:nvPr>
            <p:ph type="body" sz="quarter" idx="10"/>
          </p:nvPr>
        </p:nvSpPr>
        <p:spPr>
          <a:xfrm>
            <a:off x="457200" y="1041987"/>
            <a:ext cx="8229600" cy="1396413"/>
          </a:xfrm>
        </p:spPr>
        <p:txBody>
          <a:bodyPr>
            <a:normAutofit/>
          </a:bodyPr>
          <a:lstStyle/>
          <a:p>
            <a:r>
              <a:rPr sz="2800" dirty="0"/>
              <a:t>A </a:t>
            </a:r>
            <a:r>
              <a:rPr sz="2800" b="1" dirty="0"/>
              <a:t>continuous random variable</a:t>
            </a:r>
            <a:r>
              <a:rPr sz="2800" dirty="0"/>
              <a:t> is a continuous variable whose numeric value is determined by the outcome of a probability experiment.</a:t>
            </a:r>
          </a:p>
          <a:p>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Side </a:t>
            </a:r>
            <a:r>
              <a:rPr dirty="0"/>
              <a:t>Note</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3947122"/>
          </a:xfrm>
        </p:spPr>
        <p:txBody>
          <a:bodyPr>
            <a:normAutofit/>
          </a:bodyPr>
          <a:lstStyle/>
          <a:p>
            <a:r>
              <a:rPr sz="2800" dirty="0"/>
              <a:t>The exponential function for the normal distribution, also sometimes referred to as the Gaussian normal distribution, was first developed by German mathematician Carl Friedrich Gauss (1777–1855). He is generally regarded as one of the greatest mathematicians of all time and is sometimes called "the prince of mathematics." As a child he often surprised both his parents and his teachers with the complicated arithmetic he could do in his head.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Side </a:t>
            </a:r>
            <a:r>
              <a:rPr dirty="0"/>
              <a:t>Note</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2727922"/>
          </a:xfrm>
        </p:spPr>
        <p:txBody>
          <a:bodyPr>
            <a:normAutofit/>
          </a:bodyPr>
          <a:lstStyle/>
          <a:p>
            <a:pPr>
              <a:defRPr sz="2800"/>
            </a:pPr>
            <a:r>
              <a:rPr sz="2800" dirty="0"/>
              <a:t>Since normal distributions often appear as curves drawn above the </a:t>
            </a:r>
            <a:r>
              <a:rPr lang="en-US" sz="2800" i="1" dirty="0"/>
              <a:t>x</a:t>
            </a:r>
            <a:r>
              <a:rPr sz="2800" dirty="0"/>
              <a:t>-axis, it is common to see normal distributions referred to as </a:t>
            </a:r>
            <a:r>
              <a:rPr sz="2800" b="1" dirty="0"/>
              <a:t>normal curves</a:t>
            </a:r>
            <a:r>
              <a:rPr sz="2800" dirty="0"/>
              <a:t> as well. This practice comes from the term </a:t>
            </a:r>
            <a:r>
              <a:rPr sz="2800" b="1" dirty="0"/>
              <a:t>density curve</a:t>
            </a:r>
            <a:r>
              <a:rPr sz="2800" dirty="0"/>
              <a:t>, which is the name of the line drawn to show the shape of the distribution.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1</a:t>
            </a:r>
            <a:endParaRPr dirty="0"/>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dirty="0"/>
              <a:t>For any probability distribution, the sum of the probabilities is</a:t>
            </a:r>
            <a:r>
              <a:rPr lang="en-US" sz="2800" dirty="0"/>
              <a:t> 1</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lang="en-IN" dirty="0"/>
              <a:t>Distribution</a:t>
            </a:r>
            <a:r>
              <a:rPr lang="en-IN" baseline="-25000" dirty="0"/>
              <a:t>1</a:t>
            </a:r>
            <a:endParaRPr baseline="-25000" dirty="0"/>
          </a:p>
        </p:txBody>
      </p:sp>
      <p:sp>
        <p:nvSpPr>
          <p:cNvPr id="3" name="Text Placeholder 2"/>
          <p:cNvSpPr>
            <a:spLocks noGrp="1"/>
          </p:cNvSpPr>
          <p:nvPr>
            <p:ph type="body" sz="quarter" idx="10"/>
          </p:nvPr>
        </p:nvSpPr>
        <p:spPr>
          <a:xfrm>
            <a:off x="457200" y="1082078"/>
            <a:ext cx="8229600" cy="4404322"/>
          </a:xfrm>
        </p:spPr>
        <p:txBody>
          <a:bodyPr>
            <a:normAutofit fontScale="92500" lnSpcReduction="20000"/>
          </a:bodyPr>
          <a:lstStyle/>
          <a:p>
            <a:pPr>
              <a:defRPr sz="2800"/>
            </a:pPr>
            <a:r>
              <a:rPr sz="2800" dirty="0"/>
              <a:t>A </a:t>
            </a:r>
            <a:r>
              <a:rPr sz="2800" b="1" dirty="0"/>
              <a:t>normal distribution</a:t>
            </a:r>
            <a:r>
              <a:rPr sz="2800" dirty="0"/>
              <a:t> is a probability distribution for a continuous random variable, </a:t>
            </a:r>
            <a:r>
              <a:rPr lang="en-US" sz="2800" i="1" dirty="0"/>
              <a:t>X</a:t>
            </a:r>
            <a:r>
              <a:rPr sz="2800" dirty="0"/>
              <a:t>, defined completely by its mean and standard deviation, such that the following properties are true:</a:t>
            </a:r>
          </a:p>
          <a:p>
            <a:pPr marL="447675" indent="-447675">
              <a:defRPr sz="2800"/>
            </a:pPr>
            <a:r>
              <a:rPr lang="en-US" dirty="0"/>
              <a:t>1.	</a:t>
            </a:r>
            <a:r>
              <a:rPr dirty="0"/>
              <a:t>​</a:t>
            </a:r>
            <a:r>
              <a:rPr sz="2800" dirty="0"/>
              <a:t>A normal distribution is bell-shaped and symmetric about its mean.</a:t>
            </a:r>
          </a:p>
          <a:p>
            <a:pPr marL="447675" indent="-447675">
              <a:defRPr sz="2800"/>
            </a:pPr>
            <a:r>
              <a:rPr lang="en-US" dirty="0"/>
              <a:t>2.	</a:t>
            </a:r>
            <a:r>
              <a:rPr dirty="0"/>
              <a:t>​</a:t>
            </a:r>
            <a:r>
              <a:rPr sz="2800" dirty="0"/>
              <a:t>A normal distribution is completely defined by its mean,</a:t>
            </a:r>
            <a:r>
              <a:rPr lang="en-US" sz="2800" dirty="0"/>
              <a:t> </a:t>
            </a:r>
            <a:r>
              <a:rPr lang="el-GR" sz="2800" i="1" dirty="0">
                <a:latin typeface="Calibri" panose="020F0502020204030204" pitchFamily="34" charset="0"/>
                <a:ea typeface="Calibri" panose="020F0502020204030204" pitchFamily="34" charset="0"/>
                <a:cs typeface="Calibri" panose="020F0502020204030204" pitchFamily="34" charset="0"/>
              </a:rPr>
              <a:t>μ</a:t>
            </a:r>
            <a:r>
              <a:rPr sz="2800" dirty="0"/>
              <a:t>, and standard deviation,</a:t>
            </a:r>
            <a:r>
              <a:rPr lang="en-US" sz="2800" dirty="0"/>
              <a:t> </a:t>
            </a:r>
            <a:r>
              <a:rPr lang="el-GR" sz="2800" i="1" dirty="0">
                <a:latin typeface="Calibri" panose="020F0502020204030204" pitchFamily="34" charset="0"/>
                <a:ea typeface="Calibri" panose="020F0502020204030204" pitchFamily="34" charset="0"/>
                <a:cs typeface="Calibri" panose="020F0502020204030204" pitchFamily="34" charset="0"/>
              </a:rPr>
              <a:t>σ</a:t>
            </a:r>
            <a:r>
              <a:rPr sz="2800" dirty="0"/>
              <a:t>.</a:t>
            </a:r>
          </a:p>
          <a:p>
            <a:pPr marL="447675" indent="-447675">
              <a:defRPr sz="2800"/>
            </a:pPr>
            <a:r>
              <a:rPr lang="en-US" dirty="0"/>
              <a:t>3.	</a:t>
            </a:r>
            <a:r>
              <a:rPr dirty="0"/>
              <a:t>​</a:t>
            </a:r>
            <a:r>
              <a:rPr sz="2800" dirty="0"/>
              <a:t>The total area under a normal distribution curve equals</a:t>
            </a:r>
            <a:r>
              <a:rPr lang="en-US" sz="2800" dirty="0"/>
              <a:t> 1</a:t>
            </a:r>
            <a:r>
              <a:rPr sz="2800" dirty="0"/>
              <a:t>.</a:t>
            </a:r>
          </a:p>
          <a:p>
            <a:pPr marL="447675" indent="-447675">
              <a:defRPr sz="2800"/>
            </a:pPr>
            <a:r>
              <a:rPr lang="en-US" dirty="0"/>
              <a:t>4.	</a:t>
            </a:r>
            <a:r>
              <a:rPr dirty="0"/>
              <a:t>​</a:t>
            </a:r>
            <a:r>
              <a:rPr sz="2800" dirty="0"/>
              <a:t>The </a:t>
            </a:r>
            <a:r>
              <a:rPr lang="en-US" sz="2800" i="1" dirty="0"/>
              <a:t>x</a:t>
            </a:r>
            <a:r>
              <a:rPr sz="2800" dirty="0"/>
              <a:t>-axis is a horizontal asymptote for a normal distribution curve.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lang="en-IN" dirty="0"/>
              <a:t>Distribution</a:t>
            </a:r>
            <a:r>
              <a:rPr lang="en-IN" baseline="-25000" dirty="0"/>
              <a:t>2</a:t>
            </a:r>
            <a:endParaRPr dirty="0"/>
          </a:p>
        </p:txBody>
      </p:sp>
      <p:pic>
        <p:nvPicPr>
          <p:cNvPr id="5" name="Content Placeholder 4" descr="Normal distribution centered at x equals mu&#10;with a scale along the horizontal axis ranging from  mu minus 4 sigma to mu plus 4 sigma &#10;in increments of 1 sigma. A vertical dashed line segment runs from the mean, mu , on the x axis to the peak of the curve.">
            <a:extLst>
              <a:ext uri="{FF2B5EF4-FFF2-40B4-BE49-F238E27FC236}">
                <a16:creationId xmlns:a16="http://schemas.microsoft.com/office/drawing/2014/main" id="{95ABE6E1-275A-4B8D-9992-5EF55296ADA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46015" y="1642235"/>
            <a:ext cx="5467350" cy="3290535"/>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6.1.1: Identifying Properties of Normal Curves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Use the following graphs of three normal distributions to answer the following questions</a:t>
            </a:r>
          </a:p>
        </p:txBody>
      </p:sp>
      <p:pic>
        <p:nvPicPr>
          <p:cNvPr id="4" name="Content Placeholder 4" descr="Three normal curves with varying means and standard deviations are shown on the same horizontal x axis. The curve labeled A has the left-most peak and the tallest, narrowest shape. The curve labeled B has a peak in the middle of the other curves. The curve labeled C has the right most peak and the shortest, widest shape.">
            <a:extLst>
              <a:ext uri="{FF2B5EF4-FFF2-40B4-BE49-F238E27FC236}">
                <a16:creationId xmlns:a16="http://schemas.microsoft.com/office/drawing/2014/main" id="{205556F8-A297-45F8-B162-3DD7B7AAFD5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79894" y="1808559"/>
            <a:ext cx="5384211" cy="324088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6.1.1: Identifying Properties of Normal Curves</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a.	​</a:t>
            </a:r>
            <a:r>
              <a:rPr lang="en-US" sz="2800" dirty="0"/>
              <a:t>Determine which distribution has the smallest standard deviation and which has the largest.</a:t>
            </a:r>
          </a:p>
          <a:p>
            <a:pPr marL="447675" indent="-447675">
              <a:defRPr sz="2800"/>
            </a:pPr>
            <a:r>
              <a:rPr lang="en-US" dirty="0"/>
              <a:t>b.	​</a:t>
            </a:r>
            <a:r>
              <a:rPr lang="en-US" sz="2800" dirty="0"/>
              <a:t>Determine which distribution has the smallest mean and which has the largest.</a:t>
            </a:r>
          </a:p>
          <a:p>
            <a:pPr marL="447675" indent="-447675">
              <a:defRPr sz="2800"/>
            </a:pPr>
            <a:r>
              <a:rPr lang="en-US" dirty="0"/>
              <a:t>c.	​</a:t>
            </a:r>
            <a:r>
              <a:rPr lang="en-US" sz="2800" dirty="0"/>
              <a:t>What does the position of curve </a:t>
            </a:r>
            <a:r>
              <a:rPr lang="en-US" sz="2800" i="1" dirty="0"/>
              <a:t>B </a:t>
            </a:r>
            <a:r>
              <a:rPr lang="en-US" sz="2800" dirty="0"/>
              <a:t>in relation to curve </a:t>
            </a:r>
            <a:r>
              <a:rPr lang="en-US" i="1" dirty="0"/>
              <a:t>A</a:t>
            </a:r>
            <a:r>
              <a:rPr lang="en-US" sz="2800" dirty="0"/>
              <a:t> tell you about the data of the distributions?</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1652</TotalTime>
  <Words>812</Words>
  <Application>Microsoft Office PowerPoint</Application>
  <PresentationFormat>On-screen Show (4:3)</PresentationFormat>
  <Paragraphs>40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Courier New</vt:lpstr>
      <vt:lpstr>Office Theme</vt:lpstr>
      <vt:lpstr>Section 6.1</vt:lpstr>
      <vt:lpstr>Definition: Continuous Random Variable</vt:lpstr>
      <vt:lpstr>Side Note1</vt:lpstr>
      <vt:lpstr>Side Note2</vt:lpstr>
      <vt:lpstr>Memory Booster1</vt:lpstr>
      <vt:lpstr>Definition: Distribution1</vt:lpstr>
      <vt:lpstr>Definition: Distribution2</vt:lpstr>
      <vt:lpstr>Example 6.1.1: Identifying Properties of Normal Curves1</vt:lpstr>
      <vt:lpstr>Example 6.1.1: Identifying Properties of Normal Curves2</vt:lpstr>
      <vt:lpstr>Example 6.1.1: Identifying Properties of Normal Curves3</vt:lpstr>
      <vt:lpstr>Example 6.1.1: Identifying Properties of Normal Curves4</vt:lpstr>
      <vt:lpstr>Example 6.1.1: Identifying Properties of Normal Curves5</vt:lpstr>
      <vt:lpstr>Example 6.1.2: Determining if a Distribution is Normal1</vt:lpstr>
      <vt:lpstr>Example 6.1.2: Determining if a Distribution is Normal2</vt:lpstr>
      <vt:lpstr>Memory Booster2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161</cp:revision>
  <dcterms:created xsi:type="dcterms:W3CDTF">2013-04-26T14:43:13Z</dcterms:created>
  <dcterms:modified xsi:type="dcterms:W3CDTF">2025-08-14T11:21:48Z</dcterms:modified>
</cp:coreProperties>
</file>