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1"/>
  </p:notesMasterIdLst>
  <p:handoutMasterIdLst>
    <p:handoutMasterId r:id="rId42"/>
  </p:handoutMasterIdLst>
  <p:sldIdLst>
    <p:sldId id="256" r:id="rId2"/>
    <p:sldId id="257" r:id="rId3"/>
    <p:sldId id="287" r:id="rId4"/>
    <p:sldId id="258" r:id="rId5"/>
    <p:sldId id="259" r:id="rId6"/>
    <p:sldId id="260" r:id="rId7"/>
    <p:sldId id="277" r:id="rId8"/>
    <p:sldId id="261" r:id="rId9"/>
    <p:sldId id="262" r:id="rId10"/>
    <p:sldId id="263" r:id="rId11"/>
    <p:sldId id="264" r:id="rId12"/>
    <p:sldId id="288" r:id="rId13"/>
    <p:sldId id="278" r:id="rId14"/>
    <p:sldId id="279" r:id="rId15"/>
    <p:sldId id="289" r:id="rId16"/>
    <p:sldId id="265" r:id="rId17"/>
    <p:sldId id="280" r:id="rId18"/>
    <p:sldId id="290" r:id="rId19"/>
    <p:sldId id="286" r:id="rId20"/>
    <p:sldId id="281" r:id="rId21"/>
    <p:sldId id="291" r:id="rId22"/>
    <p:sldId id="267" r:id="rId23"/>
    <p:sldId id="268" r:id="rId24"/>
    <p:sldId id="292" r:id="rId25"/>
    <p:sldId id="282" r:id="rId26"/>
    <p:sldId id="283" r:id="rId27"/>
    <p:sldId id="293" r:id="rId28"/>
    <p:sldId id="269" r:id="rId29"/>
    <p:sldId id="270" r:id="rId30"/>
    <p:sldId id="294" r:id="rId31"/>
    <p:sldId id="284" r:id="rId32"/>
    <p:sldId id="285" r:id="rId33"/>
    <p:sldId id="295" r:id="rId34"/>
    <p:sldId id="271" r:id="rId35"/>
    <p:sldId id="272" r:id="rId36"/>
    <p:sldId id="273" r:id="rId37"/>
    <p:sldId id="274" r:id="rId38"/>
    <p:sldId id="275" r:id="rId39"/>
    <p:sldId id="276" r:id="rId40"/>
  </p:sldIdLst>
  <p:sldSz cx="9144000" cy="6858000" type="screen4x3"/>
  <p:notesSz cx="6858000" cy="9144000"/>
  <p:embeddedFontLst>
    <p:embeddedFont>
      <p:font typeface="Cambria Math" panose="02040503050406030204" pitchFamily="18" charset="0"/>
      <p:regular r:id="rId4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62" autoAdjust="0"/>
    <p:restoredTop sz="94673" autoAdjust="0"/>
  </p:normalViewPr>
  <p:slideViewPr>
    <p:cSldViewPr>
      <p:cViewPr varScale="1">
        <p:scale>
          <a:sx n="101" d="100"/>
          <a:sy n="101" d="100"/>
        </p:scale>
        <p:origin x="178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1.fntdata"/><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a:t>
            </a:fld>
            <a:endParaRPr lang="en-US"/>
          </a:p>
        </p:txBody>
      </p:sp>
    </p:spTree>
    <p:extLst>
      <p:ext uri="{BB962C8B-B14F-4D97-AF65-F5344CB8AC3E}">
        <p14:creationId xmlns:p14="http://schemas.microsoft.com/office/powerpoint/2010/main" val="2443113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DAED6-EAD2-56EA-9170-BF4BFA958E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62FA37-9BF6-AE03-1037-B13F849C79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939098-B2C3-986A-9E82-CF87802CA225}"/>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39E2240C-43FA-C288-4521-3E44915D30D2}"/>
              </a:ext>
            </a:extLst>
          </p:cNvPr>
          <p:cNvSpPr>
            <a:spLocks noGrp="1"/>
          </p:cNvSpPr>
          <p:nvPr>
            <p:ph type="sldNum" sz="quarter" idx="5"/>
          </p:nvPr>
        </p:nvSpPr>
        <p:spPr/>
        <p:txBody>
          <a:bodyPr/>
          <a:lstStyle/>
          <a:p>
            <a:fld id="{7E6DA207-A26B-4388-9112-E8BB699F6246}" type="slidenum">
              <a:rPr lang="en-US" smtClean="0"/>
              <a:pPr/>
              <a:t>19</a:t>
            </a:fld>
            <a:endParaRPr lang="en-US"/>
          </a:p>
        </p:txBody>
      </p:sp>
    </p:spTree>
    <p:extLst>
      <p:ext uri="{BB962C8B-B14F-4D97-AF65-F5344CB8AC3E}">
        <p14:creationId xmlns:p14="http://schemas.microsoft.com/office/powerpoint/2010/main" val="10389652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20</a:t>
            </a:fld>
            <a:endParaRPr lang="en-US"/>
          </a:p>
        </p:txBody>
      </p:sp>
    </p:spTree>
    <p:extLst>
      <p:ext uri="{BB962C8B-B14F-4D97-AF65-F5344CB8AC3E}">
        <p14:creationId xmlns:p14="http://schemas.microsoft.com/office/powerpoint/2010/main" val="16311253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B1EC4-B03D-DED2-4C84-35BDB86B32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368724-212C-D3F6-2C3E-E0217A6D03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8E372D-6E17-2E2B-B0DC-BB21030AB590}"/>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48A3EC19-7C24-D009-933B-7C769ABA5AD9}"/>
              </a:ext>
            </a:extLst>
          </p:cNvPr>
          <p:cNvSpPr>
            <a:spLocks noGrp="1"/>
          </p:cNvSpPr>
          <p:nvPr>
            <p:ph type="sldNum" sz="quarter" idx="5"/>
          </p:nvPr>
        </p:nvSpPr>
        <p:spPr/>
        <p:txBody>
          <a:bodyPr/>
          <a:lstStyle/>
          <a:p>
            <a:fld id="{7E6DA207-A26B-4388-9112-E8BB699F6246}" type="slidenum">
              <a:rPr lang="en-US" smtClean="0"/>
              <a:pPr/>
              <a:t>21</a:t>
            </a:fld>
            <a:endParaRPr lang="en-US"/>
          </a:p>
        </p:txBody>
      </p:sp>
    </p:spTree>
    <p:extLst>
      <p:ext uri="{BB962C8B-B14F-4D97-AF65-F5344CB8AC3E}">
        <p14:creationId xmlns:p14="http://schemas.microsoft.com/office/powerpoint/2010/main" val="13011659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23</a:t>
            </a:fld>
            <a:endParaRPr lang="en-US"/>
          </a:p>
        </p:txBody>
      </p:sp>
    </p:spTree>
    <p:extLst>
      <p:ext uri="{BB962C8B-B14F-4D97-AF65-F5344CB8AC3E}">
        <p14:creationId xmlns:p14="http://schemas.microsoft.com/office/powerpoint/2010/main" val="39806455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46185-C348-CA2E-6E66-720AC6BE50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94F91C-8761-A8F6-83CF-9D6CAA5A08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EEB3BF-2F1F-78EC-97CF-378205808F8F}"/>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53980C1C-C278-CD1F-EDC3-0869EAC7EB42}"/>
              </a:ext>
            </a:extLst>
          </p:cNvPr>
          <p:cNvSpPr>
            <a:spLocks noGrp="1"/>
          </p:cNvSpPr>
          <p:nvPr>
            <p:ph type="sldNum" sz="quarter" idx="5"/>
          </p:nvPr>
        </p:nvSpPr>
        <p:spPr/>
        <p:txBody>
          <a:bodyPr/>
          <a:lstStyle/>
          <a:p>
            <a:fld id="{7E6DA207-A26B-4388-9112-E8BB699F6246}" type="slidenum">
              <a:rPr lang="en-US" smtClean="0"/>
              <a:pPr/>
              <a:t>24</a:t>
            </a:fld>
            <a:endParaRPr lang="en-US"/>
          </a:p>
        </p:txBody>
      </p:sp>
    </p:spTree>
    <p:extLst>
      <p:ext uri="{BB962C8B-B14F-4D97-AF65-F5344CB8AC3E}">
        <p14:creationId xmlns:p14="http://schemas.microsoft.com/office/powerpoint/2010/main" val="10378821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25</a:t>
            </a:fld>
            <a:endParaRPr lang="en-US"/>
          </a:p>
        </p:txBody>
      </p:sp>
    </p:spTree>
    <p:extLst>
      <p:ext uri="{BB962C8B-B14F-4D97-AF65-F5344CB8AC3E}">
        <p14:creationId xmlns:p14="http://schemas.microsoft.com/office/powerpoint/2010/main" val="2085040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26</a:t>
            </a:fld>
            <a:endParaRPr lang="en-US"/>
          </a:p>
        </p:txBody>
      </p:sp>
    </p:spTree>
    <p:extLst>
      <p:ext uri="{BB962C8B-B14F-4D97-AF65-F5344CB8AC3E}">
        <p14:creationId xmlns:p14="http://schemas.microsoft.com/office/powerpoint/2010/main" val="21936137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AF366-F6FC-318A-FCC2-831765C76E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349A65-FF0F-E95F-067F-CF4218E4E9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00EF8A-CCDC-5BD1-9A1D-7C5C3870A949}"/>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699A0EC9-B871-BD96-2FC7-73D4F46DA0EF}"/>
              </a:ext>
            </a:extLst>
          </p:cNvPr>
          <p:cNvSpPr>
            <a:spLocks noGrp="1"/>
          </p:cNvSpPr>
          <p:nvPr>
            <p:ph type="sldNum" sz="quarter" idx="5"/>
          </p:nvPr>
        </p:nvSpPr>
        <p:spPr/>
        <p:txBody>
          <a:bodyPr/>
          <a:lstStyle/>
          <a:p>
            <a:fld id="{7E6DA207-A26B-4388-9112-E8BB699F6246}" type="slidenum">
              <a:rPr lang="en-US" smtClean="0"/>
              <a:pPr/>
              <a:t>27</a:t>
            </a:fld>
            <a:endParaRPr lang="en-US"/>
          </a:p>
        </p:txBody>
      </p:sp>
    </p:spTree>
    <p:extLst>
      <p:ext uri="{BB962C8B-B14F-4D97-AF65-F5344CB8AC3E}">
        <p14:creationId xmlns:p14="http://schemas.microsoft.com/office/powerpoint/2010/main" val="29728522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29</a:t>
            </a:fld>
            <a:endParaRPr lang="en-US"/>
          </a:p>
        </p:txBody>
      </p:sp>
    </p:spTree>
    <p:extLst>
      <p:ext uri="{BB962C8B-B14F-4D97-AF65-F5344CB8AC3E}">
        <p14:creationId xmlns:p14="http://schemas.microsoft.com/office/powerpoint/2010/main" val="10983078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AD2BE-5E00-CC4A-229A-00F13D21C7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9E9BBE-1E4E-EDD6-DE77-D76D25C369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DCB1A1-E54B-4F0B-2672-19307785DC19}"/>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05420545-61C7-25D0-3692-FE6ABEB712D9}"/>
              </a:ext>
            </a:extLst>
          </p:cNvPr>
          <p:cNvSpPr>
            <a:spLocks noGrp="1"/>
          </p:cNvSpPr>
          <p:nvPr>
            <p:ph type="sldNum" sz="quarter" idx="5"/>
          </p:nvPr>
        </p:nvSpPr>
        <p:spPr/>
        <p:txBody>
          <a:bodyPr/>
          <a:lstStyle/>
          <a:p>
            <a:fld id="{7E6DA207-A26B-4388-9112-E8BB699F6246}" type="slidenum">
              <a:rPr lang="en-US" smtClean="0"/>
              <a:pPr/>
              <a:t>30</a:t>
            </a:fld>
            <a:endParaRPr lang="en-US"/>
          </a:p>
        </p:txBody>
      </p:sp>
    </p:spTree>
    <p:extLst>
      <p:ext uri="{BB962C8B-B14F-4D97-AF65-F5344CB8AC3E}">
        <p14:creationId xmlns:p14="http://schemas.microsoft.com/office/powerpoint/2010/main" val="746340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a:t>
            </a:fld>
            <a:endParaRPr lang="en-US"/>
          </a:p>
        </p:txBody>
      </p:sp>
    </p:spTree>
    <p:extLst>
      <p:ext uri="{BB962C8B-B14F-4D97-AF65-F5344CB8AC3E}">
        <p14:creationId xmlns:p14="http://schemas.microsoft.com/office/powerpoint/2010/main" val="26033418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43221-660E-EFC3-97CD-4C5F003FE2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275343-441E-CFA4-8842-DAA964E033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F0BAF6-E162-D1D3-168A-CA3201E65B68}"/>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7BA3110E-952E-5FFB-E922-928A92BF0BA5}"/>
              </a:ext>
            </a:extLst>
          </p:cNvPr>
          <p:cNvSpPr>
            <a:spLocks noGrp="1"/>
          </p:cNvSpPr>
          <p:nvPr>
            <p:ph type="sldNum" sz="quarter" idx="5"/>
          </p:nvPr>
        </p:nvSpPr>
        <p:spPr/>
        <p:txBody>
          <a:bodyPr/>
          <a:lstStyle/>
          <a:p>
            <a:fld id="{7E6DA207-A26B-4388-9112-E8BB699F6246}" type="slidenum">
              <a:rPr lang="en-US" smtClean="0"/>
              <a:pPr/>
              <a:t>3</a:t>
            </a:fld>
            <a:endParaRPr lang="en-US"/>
          </a:p>
        </p:txBody>
      </p:sp>
    </p:spTree>
    <p:extLst>
      <p:ext uri="{BB962C8B-B14F-4D97-AF65-F5344CB8AC3E}">
        <p14:creationId xmlns:p14="http://schemas.microsoft.com/office/powerpoint/2010/main" val="571725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4</a:t>
            </a:fld>
            <a:endParaRPr lang="en-US"/>
          </a:p>
        </p:txBody>
      </p:sp>
    </p:spTree>
    <p:extLst>
      <p:ext uri="{BB962C8B-B14F-4D97-AF65-F5344CB8AC3E}">
        <p14:creationId xmlns:p14="http://schemas.microsoft.com/office/powerpoint/2010/main" val="798380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13</a:t>
            </a:fld>
            <a:endParaRPr lang="en-US"/>
          </a:p>
        </p:txBody>
      </p:sp>
    </p:spTree>
    <p:extLst>
      <p:ext uri="{BB962C8B-B14F-4D97-AF65-F5344CB8AC3E}">
        <p14:creationId xmlns:p14="http://schemas.microsoft.com/office/powerpoint/2010/main" val="4041902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14</a:t>
            </a:fld>
            <a:endParaRPr lang="en-US"/>
          </a:p>
        </p:txBody>
      </p:sp>
    </p:spTree>
    <p:extLst>
      <p:ext uri="{BB962C8B-B14F-4D97-AF65-F5344CB8AC3E}">
        <p14:creationId xmlns:p14="http://schemas.microsoft.com/office/powerpoint/2010/main" val="172805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A128E4-6FC8-515E-B47C-D38EA365DC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37FF8B-6113-275D-9A90-9BCECC3F0F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5DBD6E-5132-AC2C-C5B7-AEEBDF2ACAD2}"/>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15513B73-BA7D-5763-BB4C-37A7D9B5C1D0}"/>
              </a:ext>
            </a:extLst>
          </p:cNvPr>
          <p:cNvSpPr>
            <a:spLocks noGrp="1"/>
          </p:cNvSpPr>
          <p:nvPr>
            <p:ph type="sldNum" sz="quarter" idx="5"/>
          </p:nvPr>
        </p:nvSpPr>
        <p:spPr/>
        <p:txBody>
          <a:bodyPr/>
          <a:lstStyle/>
          <a:p>
            <a:fld id="{7E6DA207-A26B-4388-9112-E8BB699F6246}" type="slidenum">
              <a:rPr lang="en-US" smtClean="0"/>
              <a:pPr/>
              <a:t>15</a:t>
            </a:fld>
            <a:endParaRPr lang="en-US"/>
          </a:p>
        </p:txBody>
      </p:sp>
    </p:spTree>
    <p:extLst>
      <p:ext uri="{BB962C8B-B14F-4D97-AF65-F5344CB8AC3E}">
        <p14:creationId xmlns:p14="http://schemas.microsoft.com/office/powerpoint/2010/main" val="25770294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17</a:t>
            </a:fld>
            <a:endParaRPr lang="en-US"/>
          </a:p>
        </p:txBody>
      </p:sp>
    </p:spTree>
    <p:extLst>
      <p:ext uri="{BB962C8B-B14F-4D97-AF65-F5344CB8AC3E}">
        <p14:creationId xmlns:p14="http://schemas.microsoft.com/office/powerpoint/2010/main" val="2822379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5A31D2-EFD9-D6CA-99DF-34B62404EC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58020D-6473-6740-3998-B33C44378E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7F363A-8201-61CA-F175-77927895DE2F}"/>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99707E57-3DA3-6216-0BFC-094B4D869465}"/>
              </a:ext>
            </a:extLst>
          </p:cNvPr>
          <p:cNvSpPr>
            <a:spLocks noGrp="1"/>
          </p:cNvSpPr>
          <p:nvPr>
            <p:ph type="sldNum" sz="quarter" idx="5"/>
          </p:nvPr>
        </p:nvSpPr>
        <p:spPr/>
        <p:txBody>
          <a:bodyPr/>
          <a:lstStyle/>
          <a:p>
            <a:fld id="{7E6DA207-A26B-4388-9112-E8BB699F6246}" type="slidenum">
              <a:rPr lang="en-US" smtClean="0"/>
              <a:pPr/>
              <a:t>18</a:t>
            </a:fld>
            <a:endParaRPr lang="en-US"/>
          </a:p>
        </p:txBody>
      </p:sp>
    </p:spTree>
    <p:extLst>
      <p:ext uri="{BB962C8B-B14F-4D97-AF65-F5344CB8AC3E}">
        <p14:creationId xmlns:p14="http://schemas.microsoft.com/office/powerpoint/2010/main" val="1801239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9.emf"/></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3.xml"/><Relationship Id="rId4" Type="http://schemas.openxmlformats.org/officeDocument/2006/relationships/image" Target="../media/image5.emf"/></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5.4</a:t>
            </a:r>
          </a:p>
        </p:txBody>
      </p:sp>
      <p:sp>
        <p:nvSpPr>
          <p:cNvPr id="2" name="Text Placeholder 1"/>
          <p:cNvSpPr>
            <a:spLocks noGrp="1"/>
          </p:cNvSpPr>
          <p:nvPr>
            <p:ph type="body" sz="quarter" idx="10"/>
          </p:nvPr>
        </p:nvSpPr>
        <p:spPr/>
        <p:txBody>
          <a:bodyPr/>
          <a:lstStyle/>
          <a:p>
            <a:pPr algn="ctr"/>
            <a:r>
              <a:t>Hypergeometric Distribution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5.4.2: Calculating a Hypergeometric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At the local grocery store there are twenty boxes of cereal on one shelf, half of which contain a prize. Suppose that you buy three boxes of cereal. What is the probability that all three boxes contain a prize?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5.4.2: Calculating a Hypergeometric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There are twenty boxes total, so the entire population contains </a:t>
            </a:r>
            <a:r>
              <a:rPr lang="en-US" sz="2800" dirty="0"/>
              <a:t>  </a:t>
            </a:r>
            <a:r>
              <a:rPr lang="en-US" sz="2800" i="1" dirty="0"/>
              <a:t>N</a:t>
            </a:r>
            <a:r>
              <a:rPr lang="en-US" sz="2800" dirty="0"/>
              <a:t> = 20</a:t>
            </a:r>
            <a:r>
              <a:rPr sz="2800" dirty="0"/>
              <a:t> boxes. Three boxes are purchased and each is considered a trial, so there are a fixed number of trials </a:t>
            </a:r>
            <a:r>
              <a:rPr lang="en-US" sz="2800" dirty="0"/>
              <a:t>(</a:t>
            </a:r>
            <a:r>
              <a:rPr lang="en-US" sz="2800" i="1" dirty="0"/>
              <a:t>n</a:t>
            </a:r>
            <a:r>
              <a:rPr lang="en-US" sz="2800" dirty="0"/>
              <a:t> = 3). </a:t>
            </a:r>
            <a:r>
              <a:rPr sz="2800" dirty="0"/>
              <a:t>Since we would not buy a box of cereal and then put it back on the shelf, we can assume that these trials are performed without replacement, and thus the trials are dependent. For each trial, there are two possible outcomes: the box of cereal either contains a prize or it does not.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9ACD24-09EE-5174-9720-7FE0CE88ED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A01429-4964-E95E-BB5F-6EA00FAC4DF1}"/>
              </a:ext>
            </a:extLst>
          </p:cNvPr>
          <p:cNvSpPr>
            <a:spLocks noGrp="1"/>
          </p:cNvSpPr>
          <p:nvPr>
            <p:ph type="title"/>
          </p:nvPr>
        </p:nvSpPr>
        <p:spPr/>
        <p:txBody>
          <a:bodyPr>
            <a:normAutofit/>
          </a:bodyPr>
          <a:lstStyle/>
          <a:p>
            <a:pPr>
              <a:defRPr sz="3200"/>
            </a:pPr>
            <a:r>
              <a:rPr dirty="0"/>
              <a:t>Example 5.4.2: Calculating a Hypergeometric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3</a:t>
            </a:r>
            <a:endParaRPr dirty="0"/>
          </a:p>
        </p:txBody>
      </p:sp>
      <p:sp>
        <p:nvSpPr>
          <p:cNvPr id="3" name="Text Placeholder 2">
            <a:extLst>
              <a:ext uri="{FF2B5EF4-FFF2-40B4-BE49-F238E27FC236}">
                <a16:creationId xmlns:a16="http://schemas.microsoft.com/office/drawing/2014/main" id="{E7557DBB-B4AB-6C22-C803-00F76F8A9FD0}"/>
              </a:ext>
            </a:extLst>
          </p:cNvPr>
          <p:cNvSpPr>
            <a:spLocks noGrp="1"/>
          </p:cNvSpPr>
          <p:nvPr>
            <p:ph type="body" sz="quarter" idx="10"/>
          </p:nvPr>
        </p:nvSpPr>
        <p:spPr/>
        <p:txBody>
          <a:bodyPr>
            <a:normAutofit/>
          </a:bodyPr>
          <a:lstStyle/>
          <a:p>
            <a:r>
              <a:rPr sz="2800" dirty="0"/>
              <a:t>Let </a:t>
            </a:r>
            <a:r>
              <a:rPr lang="en-US" sz="2800" i="1" dirty="0"/>
              <a:t>X</a:t>
            </a:r>
            <a:r>
              <a:rPr sz="2800" dirty="0"/>
              <a:t> be the number of boxes with prizes out of the three boxes purchased. A box with a prize is considered a success, and we are looking for the probability that </a:t>
            </a:r>
            <a:r>
              <a:rPr sz="2800" b="1" dirty="0"/>
              <a:t>all three</a:t>
            </a:r>
            <a:r>
              <a:rPr sz="2800" dirty="0"/>
              <a:t> trials are successes, so </a:t>
            </a:r>
            <a:r>
              <a:rPr lang="en-US" sz="2800" i="1" dirty="0"/>
              <a:t>x</a:t>
            </a:r>
            <a:r>
              <a:rPr lang="en-US" sz="2800" dirty="0"/>
              <a:t> = 3.</a:t>
            </a:r>
            <a:r>
              <a:rPr sz="2800" dirty="0"/>
              <a:t> Because half of the </a:t>
            </a:r>
            <a:r>
              <a:rPr sz="2800" dirty="0">
                <a:latin typeface="Cambria Math"/>
              </a:rPr>
              <a:t>20</a:t>
            </a:r>
            <a:r>
              <a:rPr sz="2800" dirty="0"/>
              <a:t> boxes on the shelf have prizes, we know that there are </a:t>
            </a:r>
            <a:r>
              <a:rPr sz="2800" dirty="0">
                <a:latin typeface="Cambria Math"/>
              </a:rPr>
              <a:t>10</a:t>
            </a:r>
            <a:r>
              <a:rPr sz="2800" dirty="0"/>
              <a:t> possible successes in the entire population and</a:t>
            </a:r>
            <a:r>
              <a:rPr lang="en-US" sz="2800" dirty="0"/>
              <a:t> </a:t>
            </a:r>
            <a:r>
              <a:rPr lang="en-US" sz="2800" i="1" dirty="0"/>
              <a:t>k</a:t>
            </a:r>
            <a:r>
              <a:rPr lang="en-US" sz="2800" dirty="0"/>
              <a:t> = 10.</a:t>
            </a:r>
            <a:r>
              <a:rPr sz="2800" dirty="0"/>
              <a:t> Therefore, we can conclude that this process meets the criteria of a hypergeometric distribution.</a:t>
            </a:r>
          </a:p>
        </p:txBody>
      </p:sp>
    </p:spTree>
    <p:extLst>
      <p:ext uri="{BB962C8B-B14F-4D97-AF65-F5344CB8AC3E}">
        <p14:creationId xmlns:p14="http://schemas.microsoft.com/office/powerpoint/2010/main" val="29456079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5.4.2: Calculating a Hypergeometric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400" dirty="0"/>
              <a:t>By Hand:</a:t>
            </a:r>
          </a:p>
          <a:p>
            <a:r>
              <a:rPr sz="2400" dirty="0"/>
              <a:t>Substituting into the hypergeometric probability formula, we have the following.</a:t>
            </a:r>
          </a:p>
        </p:txBody>
      </p:sp>
      <p:pic>
        <p:nvPicPr>
          <p:cNvPr id="6" name="Picture 5" descr="P of X equals x equals k choose x multiplied by N minus k choose n minus x, divided by N choose n. For P of X equals 3, equals 10 choose 3 multiplied by 20 minus 10 choose 3 minus 3, divided by 20 choose 3. This expands to 10 choose 3 multiplied by 10 choose 0, divided by 20 choose 3. The result is 120 multiplied by 1, divided by 1140, which is approximately 0.1053.">
            <a:extLst>
              <a:ext uri="{FF2B5EF4-FFF2-40B4-BE49-F238E27FC236}">
                <a16:creationId xmlns:a16="http://schemas.microsoft.com/office/drawing/2014/main" id="{D0C3024C-28BC-BAFC-070C-D73BC42A748B}"/>
              </a:ext>
            </a:extLst>
          </p:cNvPr>
          <p:cNvPicPr>
            <a:picLocks noChangeAspect="1"/>
          </p:cNvPicPr>
          <p:nvPr/>
        </p:nvPicPr>
        <p:blipFill>
          <a:blip r:embed="rId3"/>
          <a:stretch>
            <a:fillRect/>
          </a:stretch>
        </p:blipFill>
        <p:spPr>
          <a:xfrm>
            <a:off x="3124200" y="2070530"/>
            <a:ext cx="3121152" cy="3925824"/>
          </a:xfrm>
          <a:prstGeom prst="rect">
            <a:avLst/>
          </a:prstGeom>
        </p:spPr>
      </p:pic>
    </p:spTree>
    <p:extLst>
      <p:ext uri="{BB962C8B-B14F-4D97-AF65-F5344CB8AC3E}">
        <p14:creationId xmlns:p14="http://schemas.microsoft.com/office/powerpoint/2010/main" val="21347933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5.4.2: Calculating a Hypergeometric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5</a:t>
            </a:r>
            <a:endParaRPr dirty="0"/>
          </a:p>
        </p:txBody>
      </p:sp>
      <p:sp>
        <p:nvSpPr>
          <p:cNvPr id="3" name="Text Placeholder 2"/>
          <p:cNvSpPr>
            <a:spLocks noGrp="1"/>
          </p:cNvSpPr>
          <p:nvPr>
            <p:ph type="body" sz="quarter" idx="10"/>
          </p:nvPr>
        </p:nvSpPr>
        <p:spPr/>
        <p:txBody>
          <a:bodyPr>
            <a:normAutofit fontScale="92500"/>
          </a:bodyPr>
          <a:lstStyle/>
          <a:p>
            <a:pPr>
              <a:defRPr b="1"/>
            </a:pPr>
            <a:r>
              <a:rPr sz="2800" dirty="0"/>
              <a:t>Microsoft Excel:</a:t>
            </a:r>
          </a:p>
          <a:p>
            <a:r>
              <a:rPr sz="2800" dirty="0"/>
              <a:t>Use the formula </a:t>
            </a:r>
            <a:r>
              <a:rPr sz="2800" b="1" dirty="0"/>
              <a:t>=HYPGEOM.DIST(</a:t>
            </a:r>
            <a:r>
              <a:rPr sz="2800" b="1" dirty="0" err="1"/>
              <a:t>sample_s,number_sample,population_s,number_pop,cumulative</a:t>
            </a:r>
            <a:r>
              <a:rPr sz="2800" b="1" dirty="0"/>
              <a:t>)</a:t>
            </a:r>
            <a:r>
              <a:rPr sz="2800" dirty="0"/>
              <a:t>, with the following values:</a:t>
            </a:r>
          </a:p>
          <a:p>
            <a:pPr>
              <a:defRPr sz="2800"/>
            </a:pPr>
            <a:r>
              <a:rPr sz="2800" b="1" dirty="0" err="1"/>
              <a:t>sample_s</a:t>
            </a:r>
            <a:r>
              <a:rPr sz="2800" dirty="0"/>
              <a:t> is the number of successes in the sample, </a:t>
            </a:r>
            <a:r>
              <a:rPr lang="en-US" sz="2800" i="1" dirty="0"/>
              <a:t>x</a:t>
            </a:r>
            <a:r>
              <a:rPr lang="en-US" sz="2800" dirty="0"/>
              <a:t> = 3.</a:t>
            </a:r>
            <a:endParaRPr sz="2800" dirty="0"/>
          </a:p>
          <a:p>
            <a:pPr>
              <a:defRPr sz="2800"/>
            </a:pPr>
            <a:r>
              <a:rPr sz="2800" b="1" dirty="0" err="1"/>
              <a:t>number_sample</a:t>
            </a:r>
            <a:r>
              <a:rPr sz="2800" dirty="0"/>
              <a:t> is the number in the sample, or the number of trials,</a:t>
            </a:r>
            <a:r>
              <a:rPr lang="en-US" sz="2800" dirty="0"/>
              <a:t> </a:t>
            </a:r>
            <a:r>
              <a:rPr lang="en-US" sz="2800" i="1" dirty="0"/>
              <a:t>n</a:t>
            </a:r>
            <a:r>
              <a:rPr lang="en-US" sz="2800" dirty="0"/>
              <a:t> = 3.</a:t>
            </a:r>
            <a:endParaRPr sz="2800" dirty="0"/>
          </a:p>
          <a:p>
            <a:pPr>
              <a:defRPr sz="2800"/>
            </a:pPr>
            <a:r>
              <a:rPr sz="2800" b="1" dirty="0" err="1"/>
              <a:t>population_s</a:t>
            </a:r>
            <a:r>
              <a:rPr sz="2800" dirty="0"/>
              <a:t> is the number of successes in the population, </a:t>
            </a:r>
            <a:r>
              <a:rPr lang="en-US" sz="2800" i="1" dirty="0"/>
              <a:t>k</a:t>
            </a:r>
            <a:r>
              <a:rPr lang="en-US" sz="2800" dirty="0"/>
              <a:t> = 10.</a:t>
            </a:r>
            <a:endParaRPr sz="2800" dirty="0"/>
          </a:p>
          <a:p>
            <a:pPr>
              <a:defRPr sz="2800"/>
            </a:pPr>
            <a:r>
              <a:rPr sz="2800" b="1" dirty="0" err="1"/>
              <a:t>number_pop</a:t>
            </a:r>
            <a:r>
              <a:rPr sz="2800" dirty="0"/>
              <a:t> is the number in the population,</a:t>
            </a:r>
            <a:r>
              <a:rPr lang="en-US" sz="2800" dirty="0"/>
              <a:t> </a:t>
            </a:r>
            <a:r>
              <a:rPr lang="en-US" sz="2800" i="1" dirty="0"/>
              <a:t>N</a:t>
            </a:r>
            <a:r>
              <a:rPr lang="en-US" sz="2800" dirty="0"/>
              <a:t> = 20.</a:t>
            </a:r>
            <a:endParaRPr sz="2800" dirty="0"/>
          </a:p>
        </p:txBody>
      </p:sp>
    </p:spTree>
    <p:extLst>
      <p:ext uri="{BB962C8B-B14F-4D97-AF65-F5344CB8AC3E}">
        <p14:creationId xmlns:p14="http://schemas.microsoft.com/office/powerpoint/2010/main" val="3354523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BFB02-828A-EFAD-0DE4-9B98088326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7F823C-52AF-81CF-5A26-958517D27AB0}"/>
              </a:ext>
            </a:extLst>
          </p:cNvPr>
          <p:cNvSpPr>
            <a:spLocks noGrp="1"/>
          </p:cNvSpPr>
          <p:nvPr>
            <p:ph type="title"/>
          </p:nvPr>
        </p:nvSpPr>
        <p:spPr/>
        <p:txBody>
          <a:bodyPr>
            <a:normAutofit/>
          </a:bodyPr>
          <a:lstStyle/>
          <a:p>
            <a:pPr>
              <a:defRPr sz="3200"/>
            </a:pPr>
            <a:r>
              <a:rPr dirty="0"/>
              <a:t>Example 5.4.2: Calculating a Hypergeometric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6</a:t>
            </a:r>
            <a:endParaRPr dirty="0"/>
          </a:p>
        </p:txBody>
      </p:sp>
      <p:sp>
        <p:nvSpPr>
          <p:cNvPr id="3" name="Text Placeholder 2">
            <a:extLst>
              <a:ext uri="{FF2B5EF4-FFF2-40B4-BE49-F238E27FC236}">
                <a16:creationId xmlns:a16="http://schemas.microsoft.com/office/drawing/2014/main" id="{0A4A9D27-8FE0-8D18-DD65-2E1583097855}"/>
              </a:ext>
            </a:extLst>
          </p:cNvPr>
          <p:cNvSpPr>
            <a:spLocks noGrp="1"/>
          </p:cNvSpPr>
          <p:nvPr>
            <p:ph type="body" sz="quarter" idx="10"/>
          </p:nvPr>
        </p:nvSpPr>
        <p:spPr/>
        <p:txBody>
          <a:bodyPr>
            <a:normAutofit/>
          </a:bodyPr>
          <a:lstStyle/>
          <a:p>
            <a:pPr>
              <a:defRPr sz="2800"/>
            </a:pPr>
            <a:r>
              <a:rPr lang="en-US" sz="2800" b="1" dirty="0"/>
              <a:t>cumulative</a:t>
            </a:r>
            <a:r>
              <a:rPr lang="en-US" sz="2800" dirty="0"/>
              <a:t> is </a:t>
            </a:r>
            <a:r>
              <a:rPr lang="en-US" sz="2800" b="1" dirty="0"/>
              <a:t>TRUE</a:t>
            </a:r>
            <a:r>
              <a:rPr lang="en-US" sz="2800" dirty="0"/>
              <a:t> if you want to use the cumulative distribution or </a:t>
            </a:r>
            <a:r>
              <a:rPr lang="en-US" sz="2800" b="1" dirty="0"/>
              <a:t>FALSE</a:t>
            </a:r>
            <a:r>
              <a:rPr lang="en-US" sz="2800" dirty="0"/>
              <a:t> if you do not. Since we want </a:t>
            </a:r>
            <a:r>
              <a:rPr lang="en-US" sz="2800" i="1" dirty="0"/>
              <a:t>P</a:t>
            </a:r>
            <a:r>
              <a:rPr lang="en-US" sz="2800" dirty="0"/>
              <a:t>(</a:t>
            </a:r>
            <a:r>
              <a:rPr lang="en-US" sz="2800" i="1" dirty="0"/>
              <a:t>X</a:t>
            </a:r>
            <a:r>
              <a:rPr lang="en-US" sz="2800" dirty="0"/>
              <a:t> = 3), then we do not want to use the cumulative distribution. Therefore, we enter the formula into Microsoft Excel as follows,</a:t>
            </a:r>
          </a:p>
          <a:p>
            <a:r>
              <a:rPr sz="2800" b="1" dirty="0"/>
              <a:t>=HYPGEOM.DIST(3,3,10,20,FALSE)</a:t>
            </a:r>
          </a:p>
          <a:p>
            <a:pPr>
              <a:defRPr sz="2800"/>
            </a:pPr>
            <a:r>
              <a:rPr lang="en-IN" sz="2800" dirty="0">
                <a:latin typeface="Calibri" panose="020F0502020204030204" pitchFamily="34" charset="0"/>
                <a:ea typeface="Calibri" panose="020F0502020204030204" pitchFamily="34" charset="0"/>
                <a:cs typeface="Calibri" panose="020F0502020204030204" pitchFamily="34" charset="0"/>
              </a:rPr>
              <a:t>≈ 0.1053.</a:t>
            </a:r>
            <a:endParaRPr sz="2800" dirty="0"/>
          </a:p>
          <a:p>
            <a:pPr>
              <a:defRPr sz="2800"/>
            </a:pPr>
            <a:r>
              <a:rPr sz="2800" dirty="0"/>
              <a:t>Thus, </a:t>
            </a:r>
            <a:r>
              <a:rPr lang="en-US" sz="2800" i="1" dirty="0"/>
              <a:t>P</a:t>
            </a:r>
            <a:r>
              <a:rPr lang="en-US" sz="2800" dirty="0"/>
              <a:t>(</a:t>
            </a:r>
            <a:r>
              <a:rPr lang="en-US" sz="2800" i="1" dirty="0"/>
              <a:t>X</a:t>
            </a:r>
            <a:r>
              <a:rPr lang="en-US" sz="2800" dirty="0"/>
              <a:t> = 3) </a:t>
            </a:r>
            <a:r>
              <a:rPr lang="en-US" sz="2800" dirty="0">
                <a:latin typeface="Calibri" panose="020F0502020204030204" pitchFamily="34" charset="0"/>
                <a:ea typeface="Calibri" panose="020F0502020204030204" pitchFamily="34" charset="0"/>
                <a:cs typeface="Calibri" panose="020F0502020204030204" pitchFamily="34" charset="0"/>
              </a:rPr>
              <a:t>≈ 0.1053.</a:t>
            </a:r>
            <a:r>
              <a:rPr sz="2800" dirty="0"/>
              <a:t> This means that you have a </a:t>
            </a:r>
            <a:r>
              <a:rPr lang="en-US" sz="2800" dirty="0"/>
              <a:t>10.53%</a:t>
            </a:r>
            <a:r>
              <a:rPr sz="2800" dirty="0"/>
              <a:t> chance of getting a prize in all three boxes of cereal.</a:t>
            </a:r>
          </a:p>
        </p:txBody>
      </p:sp>
    </p:spTree>
    <p:extLst>
      <p:ext uri="{BB962C8B-B14F-4D97-AF65-F5344CB8AC3E}">
        <p14:creationId xmlns:p14="http://schemas.microsoft.com/office/powerpoint/2010/main" val="649669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5.4.3: Calculating a Hypergeometric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There are seven yellow and nine green marbles in a bag. If five marbles are chosen at random without replacement, what is the probability that exactly three of the marbles chosen will be yellow?</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5.4.3: Calculating a Hypergeometric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2</a:t>
            </a:r>
            <a:endParaRPr dirty="0"/>
          </a:p>
        </p:txBody>
      </p:sp>
      <p:sp>
        <p:nvSpPr>
          <p:cNvPr id="3" name="Text Placeholder 2"/>
          <p:cNvSpPr>
            <a:spLocks noGrp="1"/>
          </p:cNvSpPr>
          <p:nvPr>
            <p:ph type="body" sz="quarter" idx="10"/>
          </p:nvPr>
        </p:nvSpPr>
        <p:spPr/>
        <p:txBody>
          <a:bodyPr>
            <a:noAutofit/>
          </a:bodyPr>
          <a:lstStyle/>
          <a:p>
            <a:r>
              <a:rPr b="1" dirty="0"/>
              <a:t>Solution</a:t>
            </a:r>
          </a:p>
          <a:p>
            <a:pPr>
              <a:defRPr sz="2800"/>
            </a:pPr>
            <a:r>
              <a:rPr dirty="0"/>
              <a:t>There are </a:t>
            </a:r>
            <a:r>
              <a:rPr lang="en-US" dirty="0"/>
              <a:t>7 + 9 = 16</a:t>
            </a:r>
            <a:r>
              <a:rPr dirty="0"/>
              <a:t> total marbles in the bag, so the entire population contains </a:t>
            </a:r>
            <a:r>
              <a:rPr lang="en-US" i="1" dirty="0"/>
              <a:t>N</a:t>
            </a:r>
            <a:r>
              <a:rPr lang="en-US" dirty="0"/>
              <a:t> = 16</a:t>
            </a:r>
            <a:r>
              <a:rPr dirty="0"/>
              <a:t> marbles. Because five marbles are to be taken out and their colors noted, the number of trials is</a:t>
            </a:r>
            <a:r>
              <a:rPr lang="en-US" dirty="0"/>
              <a:t> </a:t>
            </a:r>
            <a:r>
              <a:rPr lang="en-US" i="1" dirty="0"/>
              <a:t>n</a:t>
            </a:r>
            <a:r>
              <a:rPr lang="en-US" dirty="0"/>
              <a:t> = 5.</a:t>
            </a:r>
            <a:r>
              <a:rPr dirty="0"/>
              <a:t> The marbles are drawn without replacement, so these trials are dependent. For each trial, there are two possible outcomes: either the marble chosen is yellow or it is green.</a:t>
            </a:r>
          </a:p>
        </p:txBody>
      </p:sp>
    </p:spTree>
    <p:extLst>
      <p:ext uri="{BB962C8B-B14F-4D97-AF65-F5344CB8AC3E}">
        <p14:creationId xmlns:p14="http://schemas.microsoft.com/office/powerpoint/2010/main" val="72948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EE396-7B1F-7C4E-5E2E-3A75B07EB5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76AB94-670A-AAA2-D253-46209B7F3AC4}"/>
              </a:ext>
            </a:extLst>
          </p:cNvPr>
          <p:cNvSpPr>
            <a:spLocks noGrp="1"/>
          </p:cNvSpPr>
          <p:nvPr>
            <p:ph type="title"/>
          </p:nvPr>
        </p:nvSpPr>
        <p:spPr/>
        <p:txBody>
          <a:bodyPr>
            <a:normAutofit/>
          </a:bodyPr>
          <a:lstStyle/>
          <a:p>
            <a:pPr>
              <a:defRPr sz="3200"/>
            </a:pPr>
            <a:r>
              <a:rPr dirty="0"/>
              <a:t>Example 5.4.3: Calculating a Hypergeometric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3</a:t>
            </a:r>
            <a:endParaRPr dirty="0"/>
          </a:p>
        </p:txBody>
      </p:sp>
      <p:sp>
        <p:nvSpPr>
          <p:cNvPr id="3" name="Text Placeholder 2">
            <a:extLst>
              <a:ext uri="{FF2B5EF4-FFF2-40B4-BE49-F238E27FC236}">
                <a16:creationId xmlns:a16="http://schemas.microsoft.com/office/drawing/2014/main" id="{F116246A-26B2-16A0-36A6-F7FEBD871DD5}"/>
              </a:ext>
            </a:extLst>
          </p:cNvPr>
          <p:cNvSpPr>
            <a:spLocks noGrp="1"/>
          </p:cNvSpPr>
          <p:nvPr>
            <p:ph type="body" sz="quarter" idx="10"/>
          </p:nvPr>
        </p:nvSpPr>
        <p:spPr/>
        <p:txBody>
          <a:bodyPr>
            <a:noAutofit/>
          </a:bodyPr>
          <a:lstStyle/>
          <a:p>
            <a:r>
              <a:rPr dirty="0"/>
              <a:t>We will consider a success to be obtaining a yellow marble. Out of the entire population, seven marbles are yellow, so the total number of successes in the entire population is</a:t>
            </a:r>
            <a:r>
              <a:rPr lang="en-US" dirty="0"/>
              <a:t> </a:t>
            </a:r>
            <a:r>
              <a:rPr lang="en-US" i="1" dirty="0"/>
              <a:t>k</a:t>
            </a:r>
            <a:r>
              <a:rPr lang="en-US" dirty="0"/>
              <a:t> = 7.</a:t>
            </a:r>
            <a:r>
              <a:rPr dirty="0"/>
              <a:t> Thus, we can conclude that this process follows a hypergeometric distribution. Let </a:t>
            </a:r>
            <a:r>
              <a:rPr lang="en-US" i="1" dirty="0"/>
              <a:t>X</a:t>
            </a:r>
            <a:r>
              <a:rPr dirty="0"/>
              <a:t> be the number of yellow marbles out of the five marbles chosen. We are looking for the probability that </a:t>
            </a:r>
            <a:r>
              <a:rPr b="1" dirty="0"/>
              <a:t>exactly three</a:t>
            </a:r>
            <a:r>
              <a:rPr dirty="0"/>
              <a:t> trials are successes, so </a:t>
            </a:r>
            <a:r>
              <a:rPr lang="en-US" i="1" dirty="0"/>
              <a:t>x</a:t>
            </a:r>
            <a:r>
              <a:rPr lang="en-US" dirty="0"/>
              <a:t> = 3.</a:t>
            </a:r>
            <a:endParaRPr dirty="0"/>
          </a:p>
        </p:txBody>
      </p:sp>
    </p:spTree>
    <p:extLst>
      <p:ext uri="{BB962C8B-B14F-4D97-AF65-F5344CB8AC3E}">
        <p14:creationId xmlns:p14="http://schemas.microsoft.com/office/powerpoint/2010/main" val="28058505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33227-0F8B-BAF8-922E-4BE08FD1D8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7D1321-966B-987D-BE63-76A10FBDF2D8}"/>
              </a:ext>
            </a:extLst>
          </p:cNvPr>
          <p:cNvSpPr>
            <a:spLocks noGrp="1"/>
          </p:cNvSpPr>
          <p:nvPr>
            <p:ph type="title"/>
          </p:nvPr>
        </p:nvSpPr>
        <p:spPr/>
        <p:txBody>
          <a:bodyPr>
            <a:normAutofit/>
          </a:bodyPr>
          <a:lstStyle/>
          <a:p>
            <a:pPr>
              <a:defRPr sz="3200"/>
            </a:pPr>
            <a:r>
              <a:rPr dirty="0"/>
              <a:t>Example 5.4.3: Calculating a Hypergeometric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4</a:t>
            </a:r>
            <a:endParaRPr dirty="0"/>
          </a:p>
        </p:txBody>
      </p:sp>
      <p:sp>
        <p:nvSpPr>
          <p:cNvPr id="3" name="Text Placeholder 2">
            <a:extLst>
              <a:ext uri="{FF2B5EF4-FFF2-40B4-BE49-F238E27FC236}">
                <a16:creationId xmlns:a16="http://schemas.microsoft.com/office/drawing/2014/main" id="{5C58E4E5-A412-6AB4-EC79-D650B8D2B22A}"/>
              </a:ext>
            </a:extLst>
          </p:cNvPr>
          <p:cNvSpPr>
            <a:spLocks noGrp="1"/>
          </p:cNvSpPr>
          <p:nvPr>
            <p:ph type="body" sz="quarter" idx="10"/>
          </p:nvPr>
        </p:nvSpPr>
        <p:spPr/>
        <p:txBody>
          <a:bodyPr>
            <a:normAutofit/>
          </a:bodyPr>
          <a:lstStyle/>
          <a:p>
            <a:r>
              <a:rPr b="1" dirty="0"/>
              <a:t>By Hand:</a:t>
            </a:r>
            <a:r>
              <a:rPr dirty="0"/>
              <a:t> We then have the following.</a:t>
            </a:r>
          </a:p>
        </p:txBody>
      </p:sp>
      <p:pic>
        <p:nvPicPr>
          <p:cNvPr id="6" name="Picture 5" descr="P of X equals x equals k choose x multiplied by N minus k choose n minus x, divided by N choose n. For P of X equals 3, equals 7 choose 3 multiplied by 16 minus 7 choose 5 minus 3, divided by 16 choose 5. This expands to 7 choose 3 multiplied by 9 choose 2, divided by 16 choose 5. The result is 35 multiplied by 36, divided by 4368, which is approximately 0.2885.">
            <a:extLst>
              <a:ext uri="{FF2B5EF4-FFF2-40B4-BE49-F238E27FC236}">
                <a16:creationId xmlns:a16="http://schemas.microsoft.com/office/drawing/2014/main" id="{A5F50076-CE4B-38B0-9193-08BF7AC2C50B}"/>
              </a:ext>
            </a:extLst>
          </p:cNvPr>
          <p:cNvPicPr>
            <a:picLocks noChangeAspect="1"/>
          </p:cNvPicPr>
          <p:nvPr/>
        </p:nvPicPr>
        <p:blipFill>
          <a:blip r:embed="rId3"/>
          <a:stretch>
            <a:fillRect/>
          </a:stretch>
        </p:blipFill>
        <p:spPr>
          <a:xfrm>
            <a:off x="2514600" y="1569104"/>
            <a:ext cx="3232404" cy="4285488"/>
          </a:xfrm>
          <a:prstGeom prst="rect">
            <a:avLst/>
          </a:prstGeom>
        </p:spPr>
      </p:pic>
    </p:spTree>
    <p:extLst>
      <p:ext uri="{BB962C8B-B14F-4D97-AF65-F5344CB8AC3E}">
        <p14:creationId xmlns:p14="http://schemas.microsoft.com/office/powerpoint/2010/main" val="3739819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4815322"/>
          </a:xfrm>
        </p:spPr>
        <p:txBody>
          <a:bodyPr>
            <a:noAutofit/>
          </a:bodyPr>
          <a:lstStyle/>
          <a:p>
            <a:r>
              <a:rPr sz="2600" dirty="0"/>
              <a:t>A </a:t>
            </a:r>
            <a:r>
              <a:rPr sz="2600" b="1" dirty="0"/>
              <a:t>hypergeometric distribution</a:t>
            </a:r>
            <a:r>
              <a:rPr sz="2600" dirty="0"/>
              <a:t> is a discrete probability distribution with a fixed number of dependent trials and a specified number of countable successes, which has the following properties:</a:t>
            </a:r>
          </a:p>
          <a:p>
            <a:pPr marL="447675" indent="-447675">
              <a:defRPr sz="2800"/>
            </a:pPr>
            <a:r>
              <a:rPr lang="en-US" sz="2600" dirty="0"/>
              <a:t>1.	</a:t>
            </a:r>
            <a:r>
              <a:rPr sz="2600" dirty="0"/>
              <a:t>​Each trial consists of selecting one of the </a:t>
            </a:r>
            <a:r>
              <a:rPr lang="en-US" sz="2600" i="1" dirty="0"/>
              <a:t>N</a:t>
            </a:r>
            <a:r>
              <a:rPr sz="2600" dirty="0"/>
              <a:t> items in the population and results in either a </a:t>
            </a:r>
            <a:r>
              <a:rPr sz="2600" b="1" dirty="0"/>
              <a:t>success</a:t>
            </a:r>
            <a:r>
              <a:rPr sz="2600" dirty="0"/>
              <a:t> or a </a:t>
            </a:r>
            <a:r>
              <a:rPr sz="2600" b="1" dirty="0"/>
              <a:t>failure</a:t>
            </a:r>
            <a:r>
              <a:rPr sz="2600" dirty="0"/>
              <a:t>. Note that this means that the population is of a </a:t>
            </a:r>
            <a:r>
              <a:rPr sz="2600" b="1" dirty="0"/>
              <a:t>known</a:t>
            </a:r>
            <a:r>
              <a:rPr sz="2600" dirty="0"/>
              <a:t> size.</a:t>
            </a:r>
          </a:p>
          <a:p>
            <a:pPr marL="447675" indent="-447675">
              <a:defRPr sz="2800"/>
            </a:pPr>
            <a:r>
              <a:rPr lang="en-US" sz="2600" dirty="0"/>
              <a:t>2.	</a:t>
            </a:r>
            <a:r>
              <a:rPr sz="2600" dirty="0"/>
              <a:t>​The experiment consists of </a:t>
            </a:r>
            <a:r>
              <a:rPr lang="en-US" sz="2600" i="1" dirty="0"/>
              <a:t>n</a:t>
            </a:r>
            <a:r>
              <a:rPr sz="2600" dirty="0"/>
              <a:t> trials.</a:t>
            </a:r>
          </a:p>
          <a:p>
            <a:pPr marL="447675" indent="-447675">
              <a:defRPr sz="2800"/>
            </a:pPr>
            <a:r>
              <a:rPr lang="en-US" sz="2600" dirty="0"/>
              <a:t>3.	</a:t>
            </a:r>
            <a:r>
              <a:rPr sz="2600" dirty="0"/>
              <a:t>​The total number of possible successes in the entire population is </a:t>
            </a:r>
            <a:r>
              <a:rPr lang="en-US" sz="2600" i="1" dirty="0"/>
              <a:t>k</a:t>
            </a:r>
            <a:r>
              <a:rPr sz="2600"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5.4.3: Calculating a Hypergeometric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5</a:t>
            </a:r>
            <a:endParaRPr dirty="0"/>
          </a:p>
        </p:txBody>
      </p:sp>
      <p:sp>
        <p:nvSpPr>
          <p:cNvPr id="3" name="Text Placeholder 2"/>
          <p:cNvSpPr>
            <a:spLocks noGrp="1"/>
          </p:cNvSpPr>
          <p:nvPr>
            <p:ph type="body" sz="quarter" idx="10"/>
          </p:nvPr>
        </p:nvSpPr>
        <p:spPr/>
        <p:txBody>
          <a:bodyPr>
            <a:normAutofit fontScale="92500"/>
          </a:bodyPr>
          <a:lstStyle/>
          <a:p>
            <a:pPr>
              <a:defRPr b="1"/>
            </a:pPr>
            <a:r>
              <a:rPr sz="2800" dirty="0"/>
              <a:t>Microsoft Excel:</a:t>
            </a:r>
          </a:p>
          <a:p>
            <a:r>
              <a:rPr sz="2800" dirty="0"/>
              <a:t>Use the formula </a:t>
            </a:r>
            <a:r>
              <a:rPr sz="2800" b="1" dirty="0"/>
              <a:t>=HYPGEOM.DIST(</a:t>
            </a:r>
            <a:r>
              <a:rPr sz="2800" b="1" dirty="0" err="1"/>
              <a:t>sample_s,number_sample,population_s,number_pop,cumulative</a:t>
            </a:r>
            <a:r>
              <a:rPr sz="2800" b="1" dirty="0"/>
              <a:t>)</a:t>
            </a:r>
            <a:r>
              <a:rPr sz="2800" dirty="0"/>
              <a:t>, with the following values:</a:t>
            </a:r>
          </a:p>
          <a:p>
            <a:pPr>
              <a:defRPr sz="2800"/>
            </a:pPr>
            <a:r>
              <a:rPr sz="2800" b="1" dirty="0" err="1"/>
              <a:t>sample_s</a:t>
            </a:r>
            <a:r>
              <a:rPr sz="2800" dirty="0"/>
              <a:t> is the number of successes in the sample, </a:t>
            </a:r>
            <a:r>
              <a:rPr lang="en-US" sz="2800" i="1" dirty="0"/>
              <a:t>x</a:t>
            </a:r>
            <a:r>
              <a:rPr lang="en-US" sz="2800" dirty="0"/>
              <a:t> = 3.</a:t>
            </a:r>
            <a:endParaRPr sz="2800" dirty="0"/>
          </a:p>
          <a:p>
            <a:pPr>
              <a:defRPr sz="2800"/>
            </a:pPr>
            <a:r>
              <a:rPr sz="2800" b="1" dirty="0" err="1"/>
              <a:t>number_sample</a:t>
            </a:r>
            <a:r>
              <a:rPr sz="2800" dirty="0"/>
              <a:t> is the number in the sample, or the number of trials,</a:t>
            </a:r>
            <a:r>
              <a:rPr lang="en-US" sz="2800" dirty="0"/>
              <a:t> </a:t>
            </a:r>
            <a:r>
              <a:rPr lang="en-US" sz="2800" i="1" dirty="0"/>
              <a:t>n</a:t>
            </a:r>
            <a:r>
              <a:rPr lang="en-US" sz="2800" dirty="0"/>
              <a:t> = 5.</a:t>
            </a:r>
            <a:endParaRPr sz="2800" dirty="0"/>
          </a:p>
          <a:p>
            <a:pPr>
              <a:defRPr sz="2800"/>
            </a:pPr>
            <a:r>
              <a:rPr sz="2800" b="1" dirty="0" err="1"/>
              <a:t>population_s</a:t>
            </a:r>
            <a:r>
              <a:rPr sz="2800" dirty="0"/>
              <a:t> is the number of successes in the population, </a:t>
            </a:r>
            <a:r>
              <a:rPr lang="en-US" sz="2800" i="1" dirty="0"/>
              <a:t>k</a:t>
            </a:r>
            <a:r>
              <a:rPr lang="en-US" sz="2800" dirty="0"/>
              <a:t> = 7.</a:t>
            </a:r>
            <a:endParaRPr sz="2800" dirty="0"/>
          </a:p>
          <a:p>
            <a:pPr>
              <a:defRPr sz="2800"/>
            </a:pPr>
            <a:r>
              <a:rPr sz="2800" b="1" dirty="0" err="1"/>
              <a:t>number_pop</a:t>
            </a:r>
            <a:r>
              <a:rPr sz="2800" dirty="0"/>
              <a:t> is the number in the population, </a:t>
            </a:r>
            <a:r>
              <a:rPr lang="en-US" sz="2800" i="1" dirty="0"/>
              <a:t>N</a:t>
            </a:r>
            <a:r>
              <a:rPr lang="en-US" sz="2800" dirty="0"/>
              <a:t> = 16.</a:t>
            </a:r>
            <a:endParaRPr sz="2800" dirty="0"/>
          </a:p>
        </p:txBody>
      </p:sp>
    </p:spTree>
    <p:extLst>
      <p:ext uri="{BB962C8B-B14F-4D97-AF65-F5344CB8AC3E}">
        <p14:creationId xmlns:p14="http://schemas.microsoft.com/office/powerpoint/2010/main" val="21696975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B4899-EC9A-DE80-7526-DE58CB9B2B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F94BA3-7618-D8E5-8351-DC6F8C62B820}"/>
              </a:ext>
            </a:extLst>
          </p:cNvPr>
          <p:cNvSpPr>
            <a:spLocks noGrp="1"/>
          </p:cNvSpPr>
          <p:nvPr>
            <p:ph type="title"/>
          </p:nvPr>
        </p:nvSpPr>
        <p:spPr/>
        <p:txBody>
          <a:bodyPr>
            <a:normAutofit/>
          </a:bodyPr>
          <a:lstStyle/>
          <a:p>
            <a:pPr>
              <a:defRPr sz="3200"/>
            </a:pPr>
            <a:r>
              <a:rPr dirty="0"/>
              <a:t>Example 5.4.3: Calculating a Hypergeometric Probability,</a:t>
            </a:r>
            <a:r>
              <a:rPr lang="en-US" dirty="0"/>
              <a:t> </a:t>
            </a:r>
            <a:r>
              <a:rPr lang="en-IN" i="1" dirty="0"/>
              <a:t>P</a:t>
            </a:r>
            <a:r>
              <a:rPr lang="en-IN" dirty="0"/>
              <a:t>(</a:t>
            </a:r>
            <a:r>
              <a:rPr lang="en-IN" i="1" dirty="0"/>
              <a:t>X</a:t>
            </a:r>
            <a:r>
              <a:rPr lang="en-IN" dirty="0"/>
              <a:t> = </a:t>
            </a:r>
            <a:r>
              <a:rPr lang="en-IN" i="1" dirty="0"/>
              <a:t>x</a:t>
            </a:r>
            <a:r>
              <a:rPr lang="en-IN" dirty="0"/>
              <a:t>)</a:t>
            </a:r>
            <a:r>
              <a:rPr lang="en-US" baseline="-25000" dirty="0"/>
              <a:t>6</a:t>
            </a:r>
            <a:endParaRPr dirty="0"/>
          </a:p>
        </p:txBody>
      </p:sp>
      <p:sp>
        <p:nvSpPr>
          <p:cNvPr id="3" name="Text Placeholder 2">
            <a:extLst>
              <a:ext uri="{FF2B5EF4-FFF2-40B4-BE49-F238E27FC236}">
                <a16:creationId xmlns:a16="http://schemas.microsoft.com/office/drawing/2014/main" id="{FB9C41CE-3E16-406C-12EF-289A91DF640F}"/>
              </a:ext>
            </a:extLst>
          </p:cNvPr>
          <p:cNvSpPr>
            <a:spLocks noGrp="1"/>
          </p:cNvSpPr>
          <p:nvPr>
            <p:ph type="body" sz="quarter" idx="10"/>
          </p:nvPr>
        </p:nvSpPr>
        <p:spPr/>
        <p:txBody>
          <a:bodyPr>
            <a:normAutofit/>
          </a:bodyPr>
          <a:lstStyle/>
          <a:p>
            <a:pPr>
              <a:defRPr sz="2800"/>
            </a:pPr>
            <a:r>
              <a:rPr sz="2800" b="1" dirty="0"/>
              <a:t>cumulative</a:t>
            </a:r>
            <a:r>
              <a:rPr sz="2800" dirty="0"/>
              <a:t> is </a:t>
            </a:r>
            <a:r>
              <a:rPr sz="2800" b="1" dirty="0"/>
              <a:t>TRUE</a:t>
            </a:r>
            <a:r>
              <a:rPr sz="2800" dirty="0"/>
              <a:t> if you want to use the cumulative distribution or </a:t>
            </a:r>
            <a:r>
              <a:rPr sz="2800" b="1" dirty="0"/>
              <a:t>FALSE</a:t>
            </a:r>
            <a:r>
              <a:rPr sz="2800" dirty="0"/>
              <a:t> if you do not. Since we want</a:t>
            </a:r>
            <a:br>
              <a:rPr lang="en-US" sz="2800" dirty="0"/>
            </a:br>
            <a:r>
              <a:rPr lang="en-US" sz="2800" i="1" dirty="0"/>
              <a:t>P</a:t>
            </a:r>
            <a:r>
              <a:rPr lang="en-US" sz="2800" dirty="0"/>
              <a:t>(</a:t>
            </a:r>
            <a:r>
              <a:rPr lang="en-US" sz="2800" i="1" dirty="0"/>
              <a:t>X</a:t>
            </a:r>
            <a:r>
              <a:rPr lang="en-US" sz="2800" dirty="0"/>
              <a:t> = 3),</a:t>
            </a:r>
            <a:r>
              <a:rPr sz="2800" dirty="0"/>
              <a:t> then we do not want to use the cumulative distribution, so </a:t>
            </a:r>
            <a:r>
              <a:rPr sz="2800" b="1" dirty="0"/>
              <a:t>FALSE</a:t>
            </a:r>
            <a:r>
              <a:rPr sz="2800" dirty="0"/>
              <a:t>. Therefore, we enter the formula into Microsoft Excel as follows,</a:t>
            </a:r>
          </a:p>
          <a:p>
            <a:r>
              <a:rPr sz="2800" b="1" dirty="0"/>
              <a:t>=HYPGEOM.DIST(3,5,7,16,FALSE)</a:t>
            </a:r>
          </a:p>
          <a:p>
            <a:pPr>
              <a:defRPr sz="2800"/>
            </a:pPr>
            <a:r>
              <a:rPr sz="2800" dirty="0"/>
              <a:t> </a:t>
            </a:r>
            <a:r>
              <a:rPr lang="en-IN" sz="2800" dirty="0">
                <a:latin typeface="Calibri" panose="020F0502020204030204" pitchFamily="34" charset="0"/>
                <a:ea typeface="Calibri" panose="020F0502020204030204" pitchFamily="34" charset="0"/>
                <a:cs typeface="Calibri" panose="020F0502020204030204" pitchFamily="34" charset="0"/>
              </a:rPr>
              <a:t>≈ 0.2885.</a:t>
            </a:r>
            <a:endParaRPr sz="2800" dirty="0"/>
          </a:p>
          <a:p>
            <a:pPr>
              <a:defRPr sz="2800"/>
            </a:pPr>
            <a:r>
              <a:rPr sz="2800" dirty="0"/>
              <a:t>The probability of getting exactly three yellow marbles when choosing five marbles without replacement is</a:t>
            </a:r>
            <a:br>
              <a:rPr lang="en-US" sz="2800" dirty="0"/>
            </a:br>
            <a:r>
              <a:rPr lang="en-US" sz="2800" i="1" dirty="0"/>
              <a:t>P</a:t>
            </a:r>
            <a:r>
              <a:rPr lang="en-US" sz="2800" dirty="0"/>
              <a:t>(</a:t>
            </a:r>
            <a:r>
              <a:rPr lang="en-US" sz="2800" i="1" dirty="0"/>
              <a:t>X</a:t>
            </a:r>
            <a:r>
              <a:rPr lang="en-US" sz="2800" dirty="0"/>
              <a:t> = 3) </a:t>
            </a:r>
            <a:r>
              <a:rPr lang="en-US" sz="2800" dirty="0">
                <a:latin typeface="Calibri" panose="020F0502020204030204" pitchFamily="34" charset="0"/>
                <a:ea typeface="Calibri" panose="020F0502020204030204" pitchFamily="34" charset="0"/>
                <a:cs typeface="Calibri" panose="020F0502020204030204" pitchFamily="34" charset="0"/>
              </a:rPr>
              <a:t>≈ 0.2885, or 28.85%.</a:t>
            </a:r>
            <a:endParaRPr sz="2800" dirty="0"/>
          </a:p>
        </p:txBody>
      </p:sp>
    </p:spTree>
    <p:extLst>
      <p:ext uri="{BB962C8B-B14F-4D97-AF65-F5344CB8AC3E}">
        <p14:creationId xmlns:p14="http://schemas.microsoft.com/office/powerpoint/2010/main" val="661219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5.4.4: Calculating a Cumulative Hypergeometric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&lt;</m:t>
                    </m:r>
                  </m:oMath>
                </a14:m>
                <a:r>
                  <a:rPr lang="en-IN" dirty="0"/>
                  <a:t> </a:t>
                </a:r>
                <a:r>
                  <a:rPr lang="en-IN" i="1" dirty="0"/>
                  <a:t>x</a:t>
                </a:r>
                <a:r>
                  <a:rPr lang="en-IN" dirty="0"/>
                  <a:t>)</a:t>
                </a:r>
                <a:r>
                  <a:rPr lang="en-US" baseline="-25000" dirty="0"/>
                  <a:t>1</a:t>
                </a:r>
                <a:endParaRPr baseline="-25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dirty="0"/>
              <a:t>A shipment of </a:t>
            </a:r>
            <a:r>
              <a:rPr sz="2800" dirty="0">
                <a:latin typeface="Cambria Math"/>
              </a:rPr>
              <a:t>25</a:t>
            </a:r>
            <a:r>
              <a:rPr sz="2800" dirty="0"/>
              <a:t> light bulbs contains </a:t>
            </a:r>
            <a:r>
              <a:rPr sz="2800" dirty="0">
                <a:latin typeface="Cambria Math"/>
              </a:rPr>
              <a:t>3</a:t>
            </a:r>
            <a:r>
              <a:rPr sz="2800" dirty="0"/>
              <a:t> defective bulbs. If </a:t>
            </a:r>
            <a:r>
              <a:rPr sz="2800" dirty="0">
                <a:latin typeface="Cambria Math"/>
              </a:rPr>
              <a:t>5</a:t>
            </a:r>
            <a:r>
              <a:rPr sz="2800" dirty="0"/>
              <a:t> bulbs are selected randomly without replacement, what is the probability that fewer than </a:t>
            </a:r>
            <a:r>
              <a:rPr sz="2800" dirty="0">
                <a:latin typeface="Cambria Math"/>
              </a:rPr>
              <a:t>2</a:t>
            </a:r>
            <a:r>
              <a:rPr sz="2800" dirty="0"/>
              <a:t> of the bulbs chosen are defective?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5.4.4: Calculating a Cumulative Hypergeometric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&lt;</m:t>
                    </m:r>
                  </m:oMath>
                </a14:m>
                <a:r>
                  <a:rPr lang="en-IN" dirty="0"/>
                  <a:t> </a:t>
                </a:r>
                <a:r>
                  <a:rPr lang="en-IN" i="1" dirty="0"/>
                  <a:t>x</a:t>
                </a:r>
                <a:r>
                  <a:rPr lang="en-IN" dirty="0"/>
                  <a:t>)</a:t>
                </a:r>
                <a:r>
                  <a:rPr lang="en-US" baseline="-25000" dirty="0"/>
                  <a:t>2</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There are </a:t>
            </a:r>
            <a:r>
              <a:rPr sz="2800" dirty="0">
                <a:latin typeface="Cambria Math"/>
              </a:rPr>
              <a:t>25</a:t>
            </a:r>
            <a:r>
              <a:rPr sz="2800" dirty="0"/>
              <a:t> light bulbs in the entire population, so</a:t>
            </a:r>
            <a:br>
              <a:rPr lang="en-US" sz="2800" dirty="0"/>
            </a:br>
            <a:r>
              <a:rPr lang="en-US" sz="2800" i="1" dirty="0"/>
              <a:t>N</a:t>
            </a:r>
            <a:r>
              <a:rPr lang="en-US" sz="2800" dirty="0"/>
              <a:t> = 25.</a:t>
            </a:r>
            <a:r>
              <a:rPr sz="2800" dirty="0"/>
              <a:t> Five bulbs are to be selected without replacement and checked for defects, so the trials are dependent and the number of trials is </a:t>
            </a:r>
            <a:r>
              <a:rPr lang="en-US" sz="2800" i="1" dirty="0"/>
              <a:t>n</a:t>
            </a:r>
            <a:r>
              <a:rPr lang="en-US" sz="2800" dirty="0"/>
              <a:t> = 5.</a:t>
            </a:r>
            <a:r>
              <a:rPr sz="2800" dirty="0"/>
              <a:t> For each trial, there are two possible outcomes: either the bulb chosen is defective or it is not. A success for this problem is a defective light bulb, and since there are </a:t>
            </a:r>
            <a:r>
              <a:rPr sz="2800" dirty="0">
                <a:latin typeface="Cambria Math"/>
              </a:rPr>
              <a:t>3</a:t>
            </a:r>
            <a:r>
              <a:rPr sz="2800" dirty="0"/>
              <a:t> defective bulbs in the whole shipment, </a:t>
            </a:r>
            <a:r>
              <a:rPr lang="en-US" sz="2800" i="1" dirty="0"/>
              <a:t>k</a:t>
            </a:r>
            <a:r>
              <a:rPr lang="en-US" sz="2800" dirty="0"/>
              <a:t> = 3. </a:t>
            </a:r>
            <a:r>
              <a:rPr sz="2800" dirty="0"/>
              <a:t>Thus, we can conclude that this process follows a </a:t>
            </a:r>
            <a:r>
              <a:rPr lang="en-IN" sz="2800" dirty="0"/>
              <a:t>h</a:t>
            </a:r>
            <a:r>
              <a:rPr sz="2800" dirty="0" err="1"/>
              <a:t>ypergeometric</a:t>
            </a:r>
            <a:r>
              <a:rPr sz="2800" dirty="0"/>
              <a:t> distribution.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5A3EE-8DDE-9CB9-3340-9E5CC3BB1EC7}"/>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65A23B80-27A6-FC1D-32B6-8FD3DB3EE09B}"/>
                  </a:ext>
                </a:extLst>
              </p:cNvPr>
              <p:cNvSpPr>
                <a:spLocks noGrp="1"/>
              </p:cNvSpPr>
              <p:nvPr>
                <p:ph type="title"/>
              </p:nvPr>
            </p:nvSpPr>
            <p:spPr/>
            <p:txBody>
              <a:bodyPr>
                <a:normAutofit/>
              </a:bodyPr>
              <a:lstStyle/>
              <a:p>
                <a:pPr>
                  <a:defRPr sz="3200"/>
                </a:pPr>
                <a:r>
                  <a:rPr dirty="0"/>
                  <a:t>Example 5.4.4: Calculating a Cumulative Hypergeometric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&lt;</m:t>
                    </m:r>
                  </m:oMath>
                </a14:m>
                <a:r>
                  <a:rPr lang="en-IN" dirty="0"/>
                  <a:t> </a:t>
                </a:r>
                <a:r>
                  <a:rPr lang="en-IN" i="1" dirty="0"/>
                  <a:t>x</a:t>
                </a:r>
                <a:r>
                  <a:rPr lang="en-IN" dirty="0"/>
                  <a:t>)</a:t>
                </a:r>
                <a:r>
                  <a:rPr lang="en-US" baseline="-25000" dirty="0"/>
                  <a:t>3</a:t>
                </a:r>
                <a:endParaRPr dirty="0"/>
              </a:p>
            </p:txBody>
          </p:sp>
        </mc:Choice>
        <mc:Fallback xmlns="">
          <p:sp>
            <p:nvSpPr>
              <p:cNvPr id="2" name="Title 1">
                <a:extLst>
                  <a:ext uri="{FF2B5EF4-FFF2-40B4-BE49-F238E27FC236}">
                    <a16:creationId xmlns:a16="http://schemas.microsoft.com/office/drawing/2014/main" id="{65A23B80-27A6-FC1D-32B6-8FD3DB3EE09B}"/>
                  </a:ext>
                </a:extLst>
              </p:cNvPr>
              <p:cNvSpPr>
                <a:spLocks noGrp="1" noRot="1" noChangeAspect="1" noMove="1" noResize="1" noEditPoints="1" noAdjustHandles="1" noChangeArrowheads="1" noChangeShapeType="1" noTextEdit="1"/>
              </p:cNvSpPr>
              <p:nvPr>
                <p:ph type="title"/>
              </p:nvPr>
            </p:nvSpPr>
            <p:spPr>
              <a:blipFill>
                <a:blip r:embed="rId3"/>
                <a:stretch>
                  <a:fillRect t="-16000" b="-19333"/>
                </a:stretch>
              </a:blipFill>
            </p:spPr>
            <p:txBody>
              <a:bodyPr/>
              <a:lstStyle/>
              <a:p>
                <a:r>
                  <a:rPr lang="en-IN">
                    <a:noFill/>
                  </a:rPr>
                  <a:t> </a:t>
                </a:r>
              </a:p>
            </p:txBody>
          </p:sp>
        </mc:Fallback>
      </mc:AlternateContent>
      <p:sp>
        <p:nvSpPr>
          <p:cNvPr id="3" name="Text Placeholder 2">
            <a:extLst>
              <a:ext uri="{FF2B5EF4-FFF2-40B4-BE49-F238E27FC236}">
                <a16:creationId xmlns:a16="http://schemas.microsoft.com/office/drawing/2014/main" id="{5A3E5F48-13B0-B14D-BCFC-D6E094877A33}"/>
              </a:ext>
            </a:extLst>
          </p:cNvPr>
          <p:cNvSpPr>
            <a:spLocks noGrp="1"/>
          </p:cNvSpPr>
          <p:nvPr>
            <p:ph type="body" sz="quarter" idx="10"/>
          </p:nvPr>
        </p:nvSpPr>
        <p:spPr/>
        <p:txBody>
          <a:bodyPr>
            <a:normAutofit/>
          </a:bodyPr>
          <a:lstStyle/>
          <a:p>
            <a:r>
              <a:rPr sz="2800" dirty="0"/>
              <a:t>Let </a:t>
            </a:r>
            <a:r>
              <a:rPr lang="en-US" sz="2800" i="1" dirty="0"/>
              <a:t>X</a:t>
            </a:r>
            <a:r>
              <a:rPr sz="2800" dirty="0"/>
              <a:t> be the number of defective bulbs out of the </a:t>
            </a:r>
            <a:r>
              <a:rPr sz="2800" dirty="0">
                <a:latin typeface="Cambria Math"/>
              </a:rPr>
              <a:t>5</a:t>
            </a:r>
            <a:r>
              <a:rPr sz="2800" dirty="0"/>
              <a:t> bulbs selected. Because we are looking for the probability that </a:t>
            </a:r>
            <a:r>
              <a:rPr sz="2800" b="1" dirty="0"/>
              <a:t>fewer than</a:t>
            </a:r>
            <a:r>
              <a:rPr sz="2800" dirty="0"/>
              <a:t> </a:t>
            </a:r>
            <a:r>
              <a:rPr sz="2800" dirty="0">
                <a:latin typeface="Cambria Math"/>
              </a:rPr>
              <a:t>2</a:t>
            </a:r>
            <a:r>
              <a:rPr sz="2800" dirty="0"/>
              <a:t> successes occur, we want to find </a:t>
            </a:r>
            <a:r>
              <a:rPr lang="en-US" sz="2800" i="1" dirty="0"/>
              <a:t>P</a:t>
            </a:r>
            <a:r>
              <a:rPr lang="en-US" sz="2800" dirty="0"/>
              <a:t>(</a:t>
            </a:r>
            <a:r>
              <a:rPr lang="en-US" sz="2800" i="1" dirty="0"/>
              <a:t>X</a:t>
            </a:r>
            <a:r>
              <a:rPr lang="en-US" sz="2800" dirty="0"/>
              <a:t> &lt; 2).</a:t>
            </a:r>
            <a:r>
              <a:rPr sz="2800" dirty="0"/>
              <a:t> This example is different from the others because we need to calculate the probability that fewer than </a:t>
            </a:r>
            <a:r>
              <a:rPr sz="2800" dirty="0">
                <a:latin typeface="Cambria Math"/>
              </a:rPr>
              <a:t>2</a:t>
            </a:r>
            <a:r>
              <a:rPr sz="2800" dirty="0"/>
              <a:t> light bulbs chosen are defective. To do this, we must remember that the numbers of successes have to be whole numbers. This means that we can apply the Addition Rule for Probability of Mutually Exclusive Events and write the probability as </a:t>
            </a:r>
            <a:endParaRPr lang="en-US" sz="2800" dirty="0"/>
          </a:p>
          <a:p>
            <a:pPr>
              <a:defRPr sz="2800"/>
            </a:pPr>
            <a:r>
              <a:rPr lang="en-US" i="1" dirty="0"/>
              <a:t>P</a:t>
            </a:r>
            <a:r>
              <a:rPr lang="en-US" dirty="0"/>
              <a:t>(</a:t>
            </a:r>
            <a:r>
              <a:rPr lang="en-US" i="1" dirty="0"/>
              <a:t>X</a:t>
            </a:r>
            <a:r>
              <a:rPr lang="en-US" dirty="0"/>
              <a:t> &lt; 2) = </a:t>
            </a:r>
            <a:r>
              <a:rPr lang="en-US" i="1" dirty="0"/>
              <a:t>P</a:t>
            </a:r>
            <a:r>
              <a:rPr lang="en-US" dirty="0"/>
              <a:t>(</a:t>
            </a:r>
            <a:r>
              <a:rPr lang="en-US" i="1" dirty="0"/>
              <a:t>X</a:t>
            </a:r>
            <a:r>
              <a:rPr lang="en-US" dirty="0"/>
              <a:t> = 0) + </a:t>
            </a:r>
            <a:r>
              <a:rPr lang="en-US" i="1" dirty="0"/>
              <a:t>P</a:t>
            </a:r>
            <a:r>
              <a:rPr lang="en-US" dirty="0"/>
              <a:t>(</a:t>
            </a:r>
            <a:r>
              <a:rPr lang="en-US" i="1" dirty="0"/>
              <a:t>X</a:t>
            </a:r>
            <a:r>
              <a:rPr lang="en-US" dirty="0"/>
              <a:t> = 1).</a:t>
            </a:r>
            <a:endParaRPr sz="2800" dirty="0"/>
          </a:p>
        </p:txBody>
      </p:sp>
    </p:spTree>
    <p:extLst>
      <p:ext uri="{BB962C8B-B14F-4D97-AF65-F5344CB8AC3E}">
        <p14:creationId xmlns:p14="http://schemas.microsoft.com/office/powerpoint/2010/main" val="29873602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5.4.4: Calculating a Cumulative Hypergeometric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&lt;</m:t>
                    </m:r>
                  </m:oMath>
                </a14:m>
                <a:r>
                  <a:rPr lang="en-IN" dirty="0"/>
                  <a:t> </a:t>
                </a:r>
                <a:r>
                  <a:rPr lang="en-IN" i="1" dirty="0"/>
                  <a:t>x</a:t>
                </a:r>
                <a:r>
                  <a:rPr lang="en-IN" dirty="0"/>
                  <a:t>)</a:t>
                </a:r>
                <a:r>
                  <a:rPr lang="en-US" baseline="-25000" dirty="0"/>
                  <a:t>4</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b="1"/>
            </a:pPr>
            <a:r>
              <a:rPr sz="2600" dirty="0"/>
              <a:t>By Hand:</a:t>
            </a:r>
          </a:p>
          <a:p>
            <a:r>
              <a:rPr sz="2600" dirty="0"/>
              <a:t>We use the hypergeometric probability formula to obtain the following.</a:t>
            </a:r>
          </a:p>
        </p:txBody>
      </p:sp>
      <p:pic>
        <p:nvPicPr>
          <p:cNvPr id="6" name="Picture 5" descr="P of X less than 2 equals P of X equals 0 plus P of X equals 1. This is equal to 3 choose 0 multiplied by 25 minus 3 choose 5 minus 0, divided by 25 choose 5, plus 3 choose 1 multiplied by 25 minus 3 choose 5 minus 1, divided by 25 choose 5. This simplifies to 3 choose 0 multiplied by 22 choose 5, divided by 25 choose 5, plus 3 choose 1 multiplied by 22 choose 4, divided by 25 choose 5. The result is 1 multiplied by 26,334, divided by 53,130, plus 3 multiplied by 7315, divided by 53,130, which is approximately 0.9087.">
            <a:extLst>
              <a:ext uri="{FF2B5EF4-FFF2-40B4-BE49-F238E27FC236}">
                <a16:creationId xmlns:a16="http://schemas.microsoft.com/office/drawing/2014/main" id="{9BA2F506-F417-6852-AA00-96CD8C3425FF}"/>
              </a:ext>
            </a:extLst>
          </p:cNvPr>
          <p:cNvPicPr>
            <a:picLocks noChangeAspect="1"/>
          </p:cNvPicPr>
          <p:nvPr/>
        </p:nvPicPr>
        <p:blipFill>
          <a:blip r:embed="rId4"/>
          <a:stretch>
            <a:fillRect/>
          </a:stretch>
        </p:blipFill>
        <p:spPr>
          <a:xfrm>
            <a:off x="2133600" y="2478580"/>
            <a:ext cx="4579620" cy="3386328"/>
          </a:xfrm>
          <a:prstGeom prst="rect">
            <a:avLst/>
          </a:prstGeom>
        </p:spPr>
      </p:pic>
    </p:spTree>
    <p:extLst>
      <p:ext uri="{BB962C8B-B14F-4D97-AF65-F5344CB8AC3E}">
        <p14:creationId xmlns:p14="http://schemas.microsoft.com/office/powerpoint/2010/main" val="42471736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5.4.4: Calculating a Cumulative Hypergeometric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&lt;</m:t>
                    </m:r>
                  </m:oMath>
                </a14:m>
                <a:r>
                  <a:rPr lang="en-IN" dirty="0"/>
                  <a:t> </a:t>
                </a:r>
                <a:r>
                  <a:rPr lang="en-IN" i="1" dirty="0"/>
                  <a:t>x</a:t>
                </a:r>
                <a:r>
                  <a:rPr lang="en-IN" dirty="0"/>
                  <a:t>)</a:t>
                </a:r>
                <a:r>
                  <a:rPr lang="en-US" baseline="-25000" dirty="0"/>
                  <a:t>5</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Autofit/>
          </a:bodyPr>
          <a:lstStyle/>
          <a:p>
            <a:pPr>
              <a:defRPr b="1"/>
            </a:pPr>
            <a:r>
              <a:rPr sz="2400" dirty="0"/>
              <a:t>Microsoft Excel:</a:t>
            </a:r>
          </a:p>
          <a:p>
            <a:pPr>
              <a:defRPr sz="2800"/>
            </a:pPr>
            <a:r>
              <a:rPr sz="2400" dirty="0"/>
              <a:t>Using Microsoft Excel, we can find the cumulative probabilities. Since </a:t>
            </a:r>
            <a:r>
              <a:rPr lang="en-US" sz="2400" dirty="0"/>
              <a:t>x </a:t>
            </a:r>
            <a:r>
              <a:rPr sz="2400" dirty="0"/>
              <a:t>must be a whole number in this distribution, </a:t>
            </a:r>
            <a:r>
              <a:rPr lang="en-US" sz="2400" i="1" dirty="0"/>
              <a:t>P</a:t>
            </a:r>
            <a:r>
              <a:rPr lang="en-US" sz="2400" dirty="0"/>
              <a:t>(</a:t>
            </a:r>
            <a:r>
              <a:rPr lang="en-US" sz="2400" i="1" dirty="0"/>
              <a:t>X</a:t>
            </a:r>
            <a:r>
              <a:rPr lang="en-US" sz="2400" dirty="0"/>
              <a:t> &lt; 2)</a:t>
            </a:r>
            <a:br>
              <a:rPr lang="en-US" sz="2400" dirty="0"/>
            </a:br>
            <a:r>
              <a:rPr lang="en-US" sz="2400" dirty="0"/>
              <a:t>= </a:t>
            </a:r>
            <a:r>
              <a:rPr lang="en-US" sz="2400" i="1" dirty="0"/>
              <a:t>P</a:t>
            </a:r>
            <a:r>
              <a:rPr lang="en-US" sz="2400" dirty="0"/>
              <a:t>(</a:t>
            </a:r>
            <a:r>
              <a:rPr lang="en-US" sz="2400" i="1" dirty="0"/>
              <a:t>X</a:t>
            </a:r>
            <a:r>
              <a:rPr lang="en-US" sz="2400" dirty="0"/>
              <a:t> ≤ 1).</a:t>
            </a:r>
            <a:r>
              <a:rPr sz="2400" dirty="0"/>
              <a:t> Use the formula </a:t>
            </a:r>
            <a:r>
              <a:rPr sz="2400" b="1" dirty="0"/>
              <a:t>=HYPGEOM.DIST(</a:t>
            </a:r>
            <a:r>
              <a:rPr sz="2400" b="1" dirty="0" err="1"/>
              <a:t>sample_s,number_sample,population_s,number_pop</a:t>
            </a:r>
            <a:r>
              <a:rPr sz="2400" b="1" dirty="0"/>
              <a:t>, cumulative)</a:t>
            </a:r>
            <a:r>
              <a:rPr sz="2400" dirty="0"/>
              <a:t>, with the following values:</a:t>
            </a:r>
          </a:p>
          <a:p>
            <a:pPr>
              <a:defRPr sz="2800"/>
            </a:pPr>
            <a:r>
              <a:rPr sz="2400" b="1" dirty="0" err="1"/>
              <a:t>sample_s</a:t>
            </a:r>
            <a:r>
              <a:rPr sz="2400" dirty="0"/>
              <a:t> is the number of successes in the sample, </a:t>
            </a:r>
            <a:r>
              <a:rPr lang="en-US" sz="2400" i="1" dirty="0"/>
              <a:t>x</a:t>
            </a:r>
            <a:r>
              <a:rPr lang="en-US" sz="2400" dirty="0"/>
              <a:t> = 1.</a:t>
            </a:r>
            <a:endParaRPr sz="2400" dirty="0"/>
          </a:p>
          <a:p>
            <a:pPr>
              <a:defRPr sz="2800"/>
            </a:pPr>
            <a:r>
              <a:rPr sz="2400" b="1" dirty="0" err="1"/>
              <a:t>number_sample</a:t>
            </a:r>
            <a:r>
              <a:rPr sz="2400" dirty="0"/>
              <a:t> is the number in the sample, or the number of trials, </a:t>
            </a:r>
            <a:r>
              <a:rPr lang="en-US" sz="2400" i="1" dirty="0"/>
              <a:t>n</a:t>
            </a:r>
            <a:r>
              <a:rPr lang="en-US" sz="2400" dirty="0"/>
              <a:t> = 5.</a:t>
            </a:r>
            <a:endParaRPr sz="2400" dirty="0"/>
          </a:p>
          <a:p>
            <a:pPr>
              <a:defRPr sz="2800"/>
            </a:pPr>
            <a:r>
              <a:rPr sz="2400" b="1" dirty="0" err="1"/>
              <a:t>population_s</a:t>
            </a:r>
            <a:r>
              <a:rPr sz="2400" dirty="0"/>
              <a:t> is the number of successes in the population, </a:t>
            </a:r>
            <a:r>
              <a:rPr lang="en-US" sz="2400" i="1" dirty="0"/>
              <a:t>k</a:t>
            </a:r>
            <a:r>
              <a:rPr lang="en-US" sz="2400" dirty="0"/>
              <a:t> = 3.</a:t>
            </a:r>
            <a:endParaRPr sz="2400" dirty="0"/>
          </a:p>
          <a:p>
            <a:pPr>
              <a:defRPr sz="2800"/>
            </a:pPr>
            <a:r>
              <a:rPr sz="2400" b="1" dirty="0" err="1"/>
              <a:t>number_pop</a:t>
            </a:r>
            <a:r>
              <a:rPr sz="2400" dirty="0"/>
              <a:t> is the number in the population, </a:t>
            </a:r>
            <a:r>
              <a:rPr lang="en-US" sz="2400" i="1" dirty="0"/>
              <a:t>N</a:t>
            </a:r>
            <a:r>
              <a:rPr lang="en-US" sz="2400" dirty="0"/>
              <a:t> = 25.</a:t>
            </a:r>
            <a:endParaRPr sz="2400" dirty="0"/>
          </a:p>
        </p:txBody>
      </p:sp>
    </p:spTree>
    <p:extLst>
      <p:ext uri="{BB962C8B-B14F-4D97-AF65-F5344CB8AC3E}">
        <p14:creationId xmlns:p14="http://schemas.microsoft.com/office/powerpoint/2010/main" val="36951164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2BBEC-21CD-F537-D47A-9D9055979217}"/>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40AC3912-EF42-45FC-498B-007D8490AC4E}"/>
                  </a:ext>
                </a:extLst>
              </p:cNvPr>
              <p:cNvSpPr>
                <a:spLocks noGrp="1"/>
              </p:cNvSpPr>
              <p:nvPr>
                <p:ph type="title"/>
              </p:nvPr>
            </p:nvSpPr>
            <p:spPr/>
            <p:txBody>
              <a:bodyPr>
                <a:normAutofit/>
              </a:bodyPr>
              <a:lstStyle/>
              <a:p>
                <a:pPr>
                  <a:defRPr sz="3200"/>
                </a:pPr>
                <a:r>
                  <a:rPr dirty="0"/>
                  <a:t>Example 5.4.4: Calculating a Cumulative Hypergeometric Probability,</a:t>
                </a:r>
                <a:r>
                  <a:rPr lang="en-US" dirty="0"/>
                  <a:t> </a:t>
                </a:r>
                <a:r>
                  <a:rPr lang="en-IN" i="1" dirty="0"/>
                  <a:t>P</a:t>
                </a:r>
                <a:r>
                  <a:rPr lang="en-IN" dirty="0"/>
                  <a:t>(</a:t>
                </a:r>
                <a:r>
                  <a:rPr lang="en-IN" i="1" dirty="0"/>
                  <a:t>X</a:t>
                </a:r>
                <a:r>
                  <a:rPr lang="en-IN" dirty="0"/>
                  <a:t> </a:t>
                </a:r>
                <a14:m>
                  <m:oMath xmlns:m="http://schemas.openxmlformats.org/officeDocument/2006/math">
                    <m:r>
                      <a:rPr lang="en-IN" i="1">
                        <a:latin typeface="Cambria Math" panose="02040503050406030204" pitchFamily="18" charset="0"/>
                        <a:ea typeface="Cambria Math" panose="02040503050406030204" pitchFamily="18" charset="0"/>
                      </a:rPr>
                      <m:t>&lt;</m:t>
                    </m:r>
                  </m:oMath>
                </a14:m>
                <a:r>
                  <a:rPr lang="en-IN" dirty="0"/>
                  <a:t> </a:t>
                </a:r>
                <a:r>
                  <a:rPr lang="en-IN" i="1" dirty="0"/>
                  <a:t>x</a:t>
                </a:r>
                <a:r>
                  <a:rPr lang="en-IN" dirty="0"/>
                  <a:t>)</a:t>
                </a:r>
                <a:r>
                  <a:rPr lang="en-US" baseline="-25000" dirty="0"/>
                  <a:t>6</a:t>
                </a:r>
                <a:endParaRPr dirty="0"/>
              </a:p>
            </p:txBody>
          </p:sp>
        </mc:Choice>
        <mc:Fallback xmlns="">
          <p:sp>
            <p:nvSpPr>
              <p:cNvPr id="2" name="Title 1">
                <a:extLst>
                  <a:ext uri="{FF2B5EF4-FFF2-40B4-BE49-F238E27FC236}">
                    <a16:creationId xmlns:a16="http://schemas.microsoft.com/office/drawing/2014/main" id="{40AC3912-EF42-45FC-498B-007D8490AC4E}"/>
                  </a:ext>
                </a:extLst>
              </p:cNvPr>
              <p:cNvSpPr>
                <a:spLocks noGrp="1" noRot="1" noChangeAspect="1" noMove="1" noResize="1" noEditPoints="1" noAdjustHandles="1" noChangeArrowheads="1" noChangeShapeType="1" noTextEdit="1"/>
              </p:cNvSpPr>
              <p:nvPr>
                <p:ph type="title"/>
              </p:nvPr>
            </p:nvSpPr>
            <p:spPr>
              <a:blipFill>
                <a:blip r:embed="rId3"/>
                <a:stretch>
                  <a:fillRect t="-16000" b="-19333"/>
                </a:stretch>
              </a:blipFill>
            </p:spPr>
            <p:txBody>
              <a:bodyPr/>
              <a:lstStyle/>
              <a:p>
                <a:r>
                  <a:rPr lang="en-IN">
                    <a:noFill/>
                  </a:rPr>
                  <a:t> </a:t>
                </a:r>
              </a:p>
            </p:txBody>
          </p:sp>
        </mc:Fallback>
      </mc:AlternateContent>
      <p:sp>
        <p:nvSpPr>
          <p:cNvPr id="3" name="Text Placeholder 2">
            <a:extLst>
              <a:ext uri="{FF2B5EF4-FFF2-40B4-BE49-F238E27FC236}">
                <a16:creationId xmlns:a16="http://schemas.microsoft.com/office/drawing/2014/main" id="{DDA71409-A41C-94EB-33E6-D8908421352B}"/>
              </a:ext>
            </a:extLst>
          </p:cNvPr>
          <p:cNvSpPr>
            <a:spLocks noGrp="1"/>
          </p:cNvSpPr>
          <p:nvPr>
            <p:ph type="body" sz="quarter" idx="10"/>
          </p:nvPr>
        </p:nvSpPr>
        <p:spPr/>
        <p:txBody>
          <a:bodyPr>
            <a:noAutofit/>
          </a:bodyPr>
          <a:lstStyle/>
          <a:p>
            <a:pPr>
              <a:defRPr sz="2800"/>
            </a:pPr>
            <a:r>
              <a:rPr sz="2400" b="1" dirty="0"/>
              <a:t>cumulative</a:t>
            </a:r>
            <a:r>
              <a:rPr sz="2400" dirty="0"/>
              <a:t> is </a:t>
            </a:r>
            <a:r>
              <a:rPr sz="2400" b="1" dirty="0"/>
              <a:t>TRUE</a:t>
            </a:r>
            <a:r>
              <a:rPr sz="2400" dirty="0"/>
              <a:t> if you want to use the cumulative distribution or </a:t>
            </a:r>
            <a:r>
              <a:rPr sz="2400" b="1" dirty="0"/>
              <a:t>FALSE</a:t>
            </a:r>
            <a:r>
              <a:rPr sz="2400" dirty="0"/>
              <a:t> if you do not. Since we want</a:t>
            </a:r>
            <a:r>
              <a:rPr lang="en-US" sz="2400" dirty="0"/>
              <a:t> </a:t>
            </a:r>
            <a:r>
              <a:rPr lang="en-US" sz="2400" i="1" dirty="0"/>
              <a:t>P</a:t>
            </a:r>
            <a:r>
              <a:rPr lang="en-US" sz="2400" dirty="0"/>
              <a:t>(</a:t>
            </a:r>
            <a:r>
              <a:rPr lang="en-US" sz="2400" i="1" dirty="0"/>
              <a:t>X</a:t>
            </a:r>
            <a:r>
              <a:rPr lang="en-US" sz="2400" dirty="0"/>
              <a:t> ≤ 1),</a:t>
            </a:r>
            <a:r>
              <a:rPr sz="2400" dirty="0"/>
              <a:t> then we want to use the cumulative distribution, so </a:t>
            </a:r>
            <a:r>
              <a:rPr sz="2400" b="1" dirty="0"/>
              <a:t>TRUE</a:t>
            </a:r>
            <a:r>
              <a:rPr sz="2400" dirty="0"/>
              <a:t>. Therefore, we enter the formula into Microsoft Excel as follows,</a:t>
            </a:r>
          </a:p>
          <a:p>
            <a:r>
              <a:rPr sz="2400" b="1" dirty="0"/>
              <a:t>=HYPGEOM.DIST(1,5,3,25,TRUE)</a:t>
            </a:r>
          </a:p>
          <a:p>
            <a:pPr>
              <a:defRPr sz="2800"/>
            </a:pPr>
            <a:r>
              <a:rPr sz="2400" dirty="0"/>
              <a:t> </a:t>
            </a:r>
            <a:r>
              <a:rPr lang="en-IN" sz="2400" dirty="0">
                <a:latin typeface="Calibri" panose="020F0502020204030204" pitchFamily="34" charset="0"/>
                <a:ea typeface="Calibri" panose="020F0502020204030204" pitchFamily="34" charset="0"/>
                <a:cs typeface="Calibri" panose="020F0502020204030204" pitchFamily="34" charset="0"/>
              </a:rPr>
              <a:t>≈ 0.9087.</a:t>
            </a:r>
            <a:endParaRPr sz="2400" dirty="0"/>
          </a:p>
          <a:p>
            <a:pPr>
              <a:defRPr sz="2800"/>
            </a:pPr>
            <a:r>
              <a:rPr sz="2400" dirty="0"/>
              <a:t>The probability of getting fewer than </a:t>
            </a:r>
            <a:r>
              <a:rPr sz="2400" dirty="0">
                <a:latin typeface="Cambria Math"/>
              </a:rPr>
              <a:t>2</a:t>
            </a:r>
            <a:r>
              <a:rPr sz="2400" dirty="0"/>
              <a:t> defective light bulbs when selecting </a:t>
            </a:r>
            <a:r>
              <a:rPr sz="2400" dirty="0">
                <a:latin typeface="Cambria Math"/>
              </a:rPr>
              <a:t>5</a:t>
            </a:r>
            <a:r>
              <a:rPr sz="2400" dirty="0"/>
              <a:t> bulbs randomly without replacement is </a:t>
            </a:r>
            <a:r>
              <a:rPr lang="en-US" sz="2400" dirty="0"/>
              <a:t>90.87%.</a:t>
            </a:r>
            <a:endParaRPr sz="2400" dirty="0"/>
          </a:p>
        </p:txBody>
      </p:sp>
    </p:spTree>
    <p:extLst>
      <p:ext uri="{BB962C8B-B14F-4D97-AF65-F5344CB8AC3E}">
        <p14:creationId xmlns:p14="http://schemas.microsoft.com/office/powerpoint/2010/main" val="38278711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5.4.5: Calculating Hypergeometric Probabilities,</a:t>
                </a:r>
                <a:r>
                  <a:rPr lang="en-US" dirty="0"/>
                  <a:t> </a:t>
                </a:r>
                <a:r>
                  <a:rPr lang="en-IN" i="1" dirty="0"/>
                  <a:t>P</a:t>
                </a:r>
                <a:r>
                  <a:rPr lang="en-IN" dirty="0"/>
                  <a:t>(</a:t>
                </a:r>
                <a:r>
                  <a:rPr lang="en-IN" i="1" dirty="0"/>
                  <a:t>X</a:t>
                </a:r>
                <a:r>
                  <a:rPr lang="en-IN" dirty="0"/>
                  <a:t> </a:t>
                </a:r>
                <a14:m>
                  <m:oMath xmlns:m="http://schemas.openxmlformats.org/officeDocument/2006/math">
                    <m:r>
                      <a:rPr lang="en-IN" i="1" dirty="0">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1</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a:t>A produce distributor is carrying nine boxes of Granny Smith apples and eight boxes of Golden Delicious apples. If four boxes are randomly delivered to a local market, what is the probability that at least three of the boxes delivered contain Golden Delicious apples?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5.4.5: Calculating Hypergeometric Probabilities,</a:t>
                </a:r>
                <a:r>
                  <a:rPr sz="2800" dirty="0"/>
                  <a:t> </a:t>
                </a:r>
                <a:r>
                  <a:rPr lang="en-IN" i="1" dirty="0"/>
                  <a:t>P</a:t>
                </a:r>
                <a:r>
                  <a:rPr lang="en-IN" dirty="0"/>
                  <a:t>(</a:t>
                </a:r>
                <a:r>
                  <a:rPr lang="en-IN" i="1" dirty="0"/>
                  <a:t>X</a:t>
                </a:r>
                <a:r>
                  <a:rPr lang="en-IN" dirty="0"/>
                  <a:t> </a:t>
                </a:r>
                <a14:m>
                  <m:oMath xmlns:m="http://schemas.openxmlformats.org/officeDocument/2006/math">
                    <m:r>
                      <a:rPr lang="en-IN" i="1" dirty="0" smtClean="0">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2</a:t>
                </a:r>
                <a:endParaRPr baseline="-25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3"/>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truck is carrying a total of </a:t>
            </a:r>
            <a:r>
              <a:rPr lang="en-US" sz="2800" dirty="0"/>
              <a:t>9 + 8 = 17</a:t>
            </a:r>
            <a:r>
              <a:rPr sz="2800" dirty="0"/>
              <a:t> boxes, which means that the entire population contains </a:t>
            </a:r>
            <a:r>
              <a:rPr lang="en-US" sz="2800" i="1" dirty="0"/>
              <a:t>N</a:t>
            </a:r>
            <a:r>
              <a:rPr lang="en-US" sz="2800" dirty="0"/>
              <a:t> = 17</a:t>
            </a:r>
            <a:r>
              <a:rPr sz="2800" dirty="0"/>
              <a:t> boxes. Four of these boxes are actually delivered, so</a:t>
            </a:r>
            <a:br>
              <a:rPr lang="en-US" sz="2800" dirty="0"/>
            </a:br>
            <a:r>
              <a:rPr lang="en-US" sz="2800" i="1" dirty="0"/>
              <a:t>n</a:t>
            </a:r>
            <a:r>
              <a:rPr lang="en-US" sz="2800" dirty="0"/>
              <a:t> = 4.</a:t>
            </a:r>
            <a:r>
              <a:rPr sz="2800" dirty="0"/>
              <a:t> Note that the boxes being delivered are chosen without replacement; thus these are dependent trials. For each trial, there are two possible outcomes: either the box delivered contains Granny Smith apples or it contains Golden Delicious apples. We will consider a box of Golden Delicious apples to be a success, and there are</a:t>
            </a:r>
            <a:r>
              <a:rPr lang="en-US" sz="2800" dirty="0"/>
              <a:t> </a:t>
            </a:r>
            <a:r>
              <a:rPr lang="en-US" sz="2800" i="1" dirty="0"/>
              <a:t>k</a:t>
            </a:r>
            <a:r>
              <a:rPr lang="en-US" sz="2800" dirty="0"/>
              <a:t> = 8</a:t>
            </a:r>
            <a:r>
              <a:rPr sz="2800" dirty="0"/>
              <a:t> successes in the entire population.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5BE47-D788-F31D-3CB2-65DFE798C6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39D367-01C5-474C-E6BA-1568C9AA88AE}"/>
              </a:ext>
            </a:extLst>
          </p:cNvPr>
          <p:cNvSpPr>
            <a:spLocks noGrp="1"/>
          </p:cNvSpPr>
          <p:nvPr>
            <p:ph type="title"/>
          </p:nvPr>
        </p:nvSpPr>
        <p:spPr/>
        <p:txBody>
          <a:bodyPr>
            <a:normAutofit/>
          </a:bodyPr>
          <a:lstStyle/>
          <a:p>
            <a:pPr>
              <a:defRPr sz="3200"/>
            </a:pPr>
            <a:r>
              <a:rPr lang="en-US" dirty="0"/>
              <a:t>Definition</a:t>
            </a:r>
            <a:r>
              <a:rPr lang="en-US" baseline="-25000" dirty="0"/>
              <a:t>2</a:t>
            </a:r>
            <a:endParaRPr dirty="0"/>
          </a:p>
        </p:txBody>
      </p:sp>
      <p:sp>
        <p:nvSpPr>
          <p:cNvPr id="3" name="Text Placeholder 2">
            <a:extLst>
              <a:ext uri="{FF2B5EF4-FFF2-40B4-BE49-F238E27FC236}">
                <a16:creationId xmlns:a16="http://schemas.microsoft.com/office/drawing/2014/main" id="{873CDF34-427D-91ED-7C88-7C1F18E1267B}"/>
              </a:ext>
            </a:extLst>
          </p:cNvPr>
          <p:cNvSpPr>
            <a:spLocks noGrp="1"/>
          </p:cNvSpPr>
          <p:nvPr>
            <p:ph type="body" sz="quarter" idx="10"/>
          </p:nvPr>
        </p:nvSpPr>
        <p:spPr>
          <a:xfrm>
            <a:off x="457200" y="1082078"/>
            <a:ext cx="8229600" cy="4815322"/>
          </a:xfrm>
        </p:spPr>
        <p:txBody>
          <a:bodyPr>
            <a:normAutofit/>
          </a:bodyPr>
          <a:lstStyle/>
          <a:p>
            <a:pPr marL="447675" indent="-447675">
              <a:defRPr sz="2800"/>
            </a:pPr>
            <a:r>
              <a:rPr lang="en-US" sz="2600" dirty="0"/>
              <a:t>4.	</a:t>
            </a:r>
            <a:r>
              <a:rPr sz="2600" dirty="0"/>
              <a:t>​The trials are dependent.</a:t>
            </a:r>
          </a:p>
          <a:p>
            <a:pPr marL="447675" indent="-447675">
              <a:defRPr sz="2800"/>
            </a:pPr>
            <a:r>
              <a:rPr lang="en-US" sz="2600" dirty="0"/>
              <a:t>5.	</a:t>
            </a:r>
            <a:r>
              <a:rPr sz="2600" dirty="0"/>
              <a:t>​The hypergeometric random variable, </a:t>
            </a:r>
            <a:r>
              <a:rPr lang="en-US" sz="2600" i="1" dirty="0"/>
              <a:t>X</a:t>
            </a:r>
            <a:r>
              <a:rPr sz="2600" dirty="0"/>
              <a:t>, counts the number of successes in </a:t>
            </a:r>
            <a:r>
              <a:rPr lang="en-US" sz="2600" i="1" dirty="0"/>
              <a:t>n</a:t>
            </a:r>
            <a:r>
              <a:rPr sz="2600" dirty="0"/>
              <a:t> trials.</a:t>
            </a:r>
          </a:p>
          <a:p>
            <a:pPr marL="447675" indent="-447675">
              <a:defRPr sz="2800"/>
            </a:pPr>
            <a:r>
              <a:rPr lang="en-US" sz="2600" dirty="0"/>
              <a:t>6.	</a:t>
            </a:r>
            <a:r>
              <a:rPr sz="2600" dirty="0"/>
              <a:t>​For a hypergeometric distribution, the mean is given by</a:t>
            </a:r>
          </a:p>
        </p:txBody>
      </p:sp>
      <p:pic>
        <p:nvPicPr>
          <p:cNvPr id="6" name="Picture 5" descr="Mu equals n multiplied by k divided by N.&#10;&#10;and the variance is given by Sigma squared equals n multiplied by k multiplied by N minus k multiplied by N minus n, divided by N squared multiplied by N minus 1.">
            <a:extLst>
              <a:ext uri="{FF2B5EF4-FFF2-40B4-BE49-F238E27FC236}">
                <a16:creationId xmlns:a16="http://schemas.microsoft.com/office/drawing/2014/main" id="{50E54B66-683C-62D5-E44E-A370FADDEDC7}"/>
              </a:ext>
            </a:extLst>
          </p:cNvPr>
          <p:cNvPicPr>
            <a:picLocks noChangeAspect="1"/>
          </p:cNvPicPr>
          <p:nvPr/>
        </p:nvPicPr>
        <p:blipFill>
          <a:blip r:embed="rId3"/>
          <a:stretch>
            <a:fillRect/>
          </a:stretch>
        </p:blipFill>
        <p:spPr>
          <a:xfrm>
            <a:off x="1007852" y="2895600"/>
            <a:ext cx="7425000" cy="900000"/>
          </a:xfrm>
          <a:prstGeom prst="rect">
            <a:avLst/>
          </a:prstGeom>
        </p:spPr>
      </p:pic>
    </p:spTree>
    <p:extLst>
      <p:ext uri="{BB962C8B-B14F-4D97-AF65-F5344CB8AC3E}">
        <p14:creationId xmlns:p14="http://schemas.microsoft.com/office/powerpoint/2010/main" val="20627159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0A7A0-2865-4193-736F-73C8F88F8F2F}"/>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ECCE8E03-E5D2-F6CC-76D7-B07C3EE7A615}"/>
                  </a:ext>
                </a:extLst>
              </p:cNvPr>
              <p:cNvSpPr>
                <a:spLocks noGrp="1"/>
              </p:cNvSpPr>
              <p:nvPr>
                <p:ph type="title"/>
              </p:nvPr>
            </p:nvSpPr>
            <p:spPr/>
            <p:txBody>
              <a:bodyPr>
                <a:normAutofit/>
              </a:bodyPr>
              <a:lstStyle/>
              <a:p>
                <a:pPr>
                  <a:defRPr sz="3200"/>
                </a:pPr>
                <a:r>
                  <a:rPr dirty="0"/>
                  <a:t>Example 5.4.5: Calculating Hypergeometric Probabilities,</a:t>
                </a:r>
                <a:r>
                  <a:rPr sz="2800" dirty="0"/>
                  <a:t> </a:t>
                </a:r>
                <a:r>
                  <a:rPr lang="en-IN" i="1" dirty="0"/>
                  <a:t>P</a:t>
                </a:r>
                <a:r>
                  <a:rPr lang="en-IN" dirty="0"/>
                  <a:t>(</a:t>
                </a:r>
                <a:r>
                  <a:rPr lang="en-IN" i="1" dirty="0"/>
                  <a:t>X</a:t>
                </a:r>
                <a:r>
                  <a:rPr lang="en-IN" dirty="0"/>
                  <a:t> </a:t>
                </a:r>
                <a14:m>
                  <m:oMath xmlns:m="http://schemas.openxmlformats.org/officeDocument/2006/math">
                    <m:r>
                      <a:rPr lang="en-IN" i="1" dirty="0" smtClean="0">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3</a:t>
                </a:r>
                <a:endParaRPr baseline="-25000" dirty="0"/>
              </a:p>
            </p:txBody>
          </p:sp>
        </mc:Choice>
        <mc:Fallback xmlns="">
          <p:sp>
            <p:nvSpPr>
              <p:cNvPr id="2" name="Title 1">
                <a:extLst>
                  <a:ext uri="{FF2B5EF4-FFF2-40B4-BE49-F238E27FC236}">
                    <a16:creationId xmlns:a16="http://schemas.microsoft.com/office/drawing/2014/main" id="{ECCE8E03-E5D2-F6CC-76D7-B07C3EE7A615}"/>
                  </a:ext>
                </a:extLst>
              </p:cNvPr>
              <p:cNvSpPr>
                <a:spLocks noGrp="1" noRot="1" noChangeAspect="1" noMove="1" noResize="1" noEditPoints="1" noAdjustHandles="1" noChangeArrowheads="1" noChangeShapeType="1" noTextEdit="1"/>
              </p:cNvSpPr>
              <p:nvPr>
                <p:ph type="title"/>
              </p:nvPr>
            </p:nvSpPr>
            <p:spPr>
              <a:blipFill>
                <a:blip r:embed="rId3"/>
                <a:stretch>
                  <a:fillRect t="-16000" b="-19333"/>
                </a:stretch>
              </a:blipFill>
            </p:spPr>
            <p:txBody>
              <a:bodyPr/>
              <a:lstStyle/>
              <a:p>
                <a:r>
                  <a:rPr lang="en-IN">
                    <a:noFill/>
                  </a:rPr>
                  <a:t> </a:t>
                </a:r>
              </a:p>
            </p:txBody>
          </p:sp>
        </mc:Fallback>
      </mc:AlternateContent>
      <p:sp>
        <p:nvSpPr>
          <p:cNvPr id="3" name="Text Placeholder 2">
            <a:extLst>
              <a:ext uri="{FF2B5EF4-FFF2-40B4-BE49-F238E27FC236}">
                <a16:creationId xmlns:a16="http://schemas.microsoft.com/office/drawing/2014/main" id="{1CF3376D-4BD4-D71D-154A-4AAF3AF5D4AA}"/>
              </a:ext>
            </a:extLst>
          </p:cNvPr>
          <p:cNvSpPr>
            <a:spLocks noGrp="1"/>
          </p:cNvSpPr>
          <p:nvPr>
            <p:ph type="body" sz="quarter" idx="10"/>
          </p:nvPr>
        </p:nvSpPr>
        <p:spPr/>
        <p:txBody>
          <a:bodyPr>
            <a:normAutofit/>
          </a:bodyPr>
          <a:lstStyle/>
          <a:p>
            <a:r>
              <a:rPr sz="2800" dirty="0"/>
              <a:t>Thus, we can conclude that this process meets the criteria for a hypergeometric distribution. Let </a:t>
            </a:r>
            <a:r>
              <a:rPr lang="en-US" sz="2800" i="1" dirty="0"/>
              <a:t>X</a:t>
            </a:r>
            <a:r>
              <a:rPr sz="2800" dirty="0"/>
              <a:t> be the number of boxes of Golden Delicious apples out of the four boxes delivered. We want to calculate the probability that </a:t>
            </a:r>
            <a:r>
              <a:rPr sz="2800" b="1" dirty="0"/>
              <a:t>at least three</a:t>
            </a:r>
            <a:r>
              <a:rPr sz="2800" dirty="0"/>
              <a:t> successes occur, so we want to find</a:t>
            </a:r>
            <a:r>
              <a:rPr lang="en-US" sz="2800" dirty="0"/>
              <a:t> </a:t>
            </a:r>
            <a:r>
              <a:rPr lang="en-US" sz="2800" i="1" dirty="0"/>
              <a:t>P</a:t>
            </a:r>
            <a:r>
              <a:rPr lang="en-US" sz="2800" dirty="0"/>
              <a:t>(</a:t>
            </a:r>
            <a:r>
              <a:rPr lang="en-US" sz="2800" i="1" dirty="0"/>
              <a:t>x</a:t>
            </a:r>
            <a:r>
              <a:rPr lang="en-US" sz="2800" dirty="0"/>
              <a:t> ≥ 3).</a:t>
            </a:r>
            <a:r>
              <a:rPr sz="2800" dirty="0"/>
              <a:t> However, if at least three of the four boxes delivered are successes, then it is possible that either three or four successes occur.</a:t>
            </a:r>
          </a:p>
        </p:txBody>
      </p:sp>
    </p:spTree>
    <p:extLst>
      <p:ext uri="{BB962C8B-B14F-4D97-AF65-F5344CB8AC3E}">
        <p14:creationId xmlns:p14="http://schemas.microsoft.com/office/powerpoint/2010/main" val="35618013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5.4.5: Calculating Hypergeometric Probabilities,</a:t>
                </a:r>
                <a:r>
                  <a:rPr lang="en-US" dirty="0"/>
                  <a:t> </a:t>
                </a:r>
                <a:r>
                  <a:rPr lang="en-IN" i="1" dirty="0"/>
                  <a:t>P</a:t>
                </a:r>
                <a:r>
                  <a:rPr lang="en-IN" dirty="0"/>
                  <a:t>(</a:t>
                </a:r>
                <a:r>
                  <a:rPr lang="en-IN" i="1" dirty="0"/>
                  <a:t>X</a:t>
                </a:r>
                <a:r>
                  <a:rPr lang="en-IN" dirty="0"/>
                  <a:t> </a:t>
                </a:r>
                <a14:m>
                  <m:oMath xmlns:m="http://schemas.openxmlformats.org/officeDocument/2006/math">
                    <m:r>
                      <a:rPr lang="en-IN" i="1" dirty="0">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4</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a:bodyPr>
          <a:lstStyle/>
          <a:p>
            <a:pPr>
              <a:defRPr b="1"/>
            </a:pPr>
            <a:r>
              <a:rPr sz="2800" dirty="0"/>
              <a:t>By Hand:</a:t>
            </a:r>
          </a:p>
          <a:p>
            <a:r>
              <a:rPr sz="2800" dirty="0"/>
              <a:t>We then have the following.</a:t>
            </a:r>
          </a:p>
        </p:txBody>
      </p:sp>
      <p:pic>
        <p:nvPicPr>
          <p:cNvPr id="7" name="Picture 6" descr="P of X greater than or equal to 3 equals P of X equals 3 plus P of X equals 4. This is equal to 8 choose 3 multiplied by 17 minus 8 choose 4 minus 3, divided by 17 choose 4, plus 8 choose 4 multiplied by 17 minus 8 choose 4 minus 4, divided by 17 choose 4. This simplifies to 8 choose 3 multiplied by 9 choose 1, divided by 17 choose 4, plus 8 choose 4 multiplied by 9 choose 0, divided by 17 choose 4. The result is 56 multiplied by 9, divided by 2380, plus 70 multiplied by 1, divided by 2380, which is approximately 0.2412.">
            <a:extLst>
              <a:ext uri="{FF2B5EF4-FFF2-40B4-BE49-F238E27FC236}">
                <a16:creationId xmlns:a16="http://schemas.microsoft.com/office/drawing/2014/main" id="{323AF6F9-56FB-BDE7-CE1D-D796DD698B34}"/>
              </a:ext>
            </a:extLst>
          </p:cNvPr>
          <p:cNvPicPr>
            <a:picLocks noChangeAspect="1"/>
          </p:cNvPicPr>
          <p:nvPr/>
        </p:nvPicPr>
        <p:blipFill>
          <a:blip r:embed="rId3"/>
          <a:stretch>
            <a:fillRect/>
          </a:stretch>
        </p:blipFill>
        <p:spPr>
          <a:xfrm>
            <a:off x="1981200" y="2227501"/>
            <a:ext cx="4957572" cy="3601212"/>
          </a:xfrm>
          <a:prstGeom prst="rect">
            <a:avLst/>
          </a:prstGeom>
        </p:spPr>
      </p:pic>
    </p:spTree>
    <p:extLst>
      <p:ext uri="{BB962C8B-B14F-4D97-AF65-F5344CB8AC3E}">
        <p14:creationId xmlns:p14="http://schemas.microsoft.com/office/powerpoint/2010/main" val="18388738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normAutofit/>
              </a:bodyPr>
              <a:lstStyle/>
              <a:p>
                <a:pPr>
                  <a:defRPr sz="3200"/>
                </a:pPr>
                <a:r>
                  <a:rPr dirty="0"/>
                  <a:t>Example 5.4.5: Calculating Hypergeometric Probabilities,</a:t>
                </a:r>
                <a:r>
                  <a:rPr lang="en-US" dirty="0"/>
                  <a:t> </a:t>
                </a:r>
                <a:r>
                  <a:rPr lang="en-IN" i="1" dirty="0"/>
                  <a:t>P</a:t>
                </a:r>
                <a:r>
                  <a:rPr lang="en-IN" dirty="0"/>
                  <a:t>(</a:t>
                </a:r>
                <a:r>
                  <a:rPr lang="en-IN" i="1" dirty="0"/>
                  <a:t>X</a:t>
                </a:r>
                <a:r>
                  <a:rPr lang="en-IN" dirty="0"/>
                  <a:t> </a:t>
                </a:r>
                <a14:m>
                  <m:oMath xmlns:m="http://schemas.openxmlformats.org/officeDocument/2006/math">
                    <m:r>
                      <a:rPr lang="en-IN" i="1" dirty="0">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5</a:t>
                </a:r>
                <a:endParaRPr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p:cNvSpPr>
            <a:spLocks noGrp="1"/>
          </p:cNvSpPr>
          <p:nvPr>
            <p:ph type="body" sz="quarter" idx="10"/>
          </p:nvPr>
        </p:nvSpPr>
        <p:spPr/>
        <p:txBody>
          <a:bodyPr>
            <a:normAutofit fontScale="92500" lnSpcReduction="20000"/>
          </a:bodyPr>
          <a:lstStyle/>
          <a:p>
            <a:pPr>
              <a:defRPr b="1"/>
            </a:pPr>
            <a:r>
              <a:rPr sz="2800" dirty="0"/>
              <a:t>Microsoft Excel:</a:t>
            </a:r>
          </a:p>
          <a:p>
            <a:pPr>
              <a:defRPr sz="2800"/>
            </a:pPr>
            <a:r>
              <a:rPr sz="2800" dirty="0"/>
              <a:t>Using Microsoft Excel, we can find cumulative probabilities. Let's use the fact that since </a:t>
            </a:r>
            <a:r>
              <a:rPr lang="en-US" sz="2800" i="1" dirty="0"/>
              <a:t>x</a:t>
            </a:r>
            <a:r>
              <a:rPr sz="2800" dirty="0"/>
              <a:t> must be a whole number for this distribution, </a:t>
            </a:r>
            <a:r>
              <a:rPr lang="en-US" sz="2800" i="1" dirty="0"/>
              <a:t>P</a:t>
            </a:r>
            <a:r>
              <a:rPr lang="en-US" sz="2800" dirty="0"/>
              <a:t>(</a:t>
            </a:r>
            <a:r>
              <a:rPr lang="en-US" sz="2800" i="1" dirty="0"/>
              <a:t>X</a:t>
            </a:r>
            <a:r>
              <a:rPr lang="en-US" sz="2800" dirty="0"/>
              <a:t> ≥ 3) = 1</a:t>
            </a:r>
            <a:r>
              <a:rPr lang="en-US" dirty="0"/>
              <a:t> − </a:t>
            </a:r>
            <a:r>
              <a:rPr lang="en-US" sz="2800" i="1" dirty="0"/>
              <a:t>P</a:t>
            </a:r>
            <a:r>
              <a:rPr lang="en-US" sz="2800" dirty="0"/>
              <a:t>(</a:t>
            </a:r>
            <a:r>
              <a:rPr lang="en-US" sz="2800" i="1" dirty="0"/>
              <a:t>X</a:t>
            </a:r>
            <a:r>
              <a:rPr lang="en-US" sz="2800" dirty="0"/>
              <a:t> &lt; 3) = 1 − </a:t>
            </a:r>
            <a:r>
              <a:rPr lang="en-US" sz="2800" i="1" dirty="0"/>
              <a:t>P</a:t>
            </a:r>
            <a:r>
              <a:rPr lang="en-US" sz="2800" dirty="0"/>
              <a:t>(</a:t>
            </a:r>
            <a:r>
              <a:rPr lang="en-US" sz="2800" i="1" dirty="0"/>
              <a:t>X</a:t>
            </a:r>
            <a:r>
              <a:rPr lang="en-US" sz="2800" dirty="0"/>
              <a:t> ≤ 2). </a:t>
            </a:r>
            <a:r>
              <a:rPr sz="2800" dirty="0"/>
              <a:t>Use the formula </a:t>
            </a:r>
            <a:r>
              <a:rPr sz="2800" b="1" dirty="0"/>
              <a:t>=HYPGEOM.DIST(</a:t>
            </a:r>
            <a:r>
              <a:rPr sz="2800" b="1" dirty="0" err="1"/>
              <a:t>sample_s,number_sample,population_s,number_pop,cumulative</a:t>
            </a:r>
            <a:r>
              <a:rPr sz="2800" b="1" dirty="0"/>
              <a:t>)</a:t>
            </a:r>
            <a:r>
              <a:rPr sz="2800" dirty="0"/>
              <a:t>, with the following values:</a:t>
            </a:r>
          </a:p>
          <a:p>
            <a:pPr>
              <a:defRPr sz="2800"/>
            </a:pPr>
            <a:r>
              <a:rPr sz="2800" b="1" dirty="0" err="1"/>
              <a:t>sample_s</a:t>
            </a:r>
            <a:r>
              <a:rPr sz="2800" dirty="0"/>
              <a:t> is the number of successes in the sample,</a:t>
            </a:r>
            <a:r>
              <a:rPr lang="en-US" sz="2800" dirty="0"/>
              <a:t> </a:t>
            </a:r>
            <a:r>
              <a:rPr lang="en-US" sz="2800" i="1" dirty="0"/>
              <a:t>x</a:t>
            </a:r>
            <a:r>
              <a:rPr lang="en-US" sz="2800" dirty="0"/>
              <a:t> = 2.</a:t>
            </a:r>
            <a:endParaRPr sz="2800" dirty="0"/>
          </a:p>
          <a:p>
            <a:pPr>
              <a:defRPr sz="2800"/>
            </a:pPr>
            <a:r>
              <a:rPr sz="2800" b="1" dirty="0" err="1"/>
              <a:t>number_sample</a:t>
            </a:r>
            <a:r>
              <a:rPr sz="2800" dirty="0"/>
              <a:t> is the number in the sample, or the number of trials, </a:t>
            </a:r>
            <a:r>
              <a:rPr lang="en-US" sz="2800" i="1" dirty="0"/>
              <a:t>n</a:t>
            </a:r>
            <a:r>
              <a:rPr lang="en-US" sz="2800" dirty="0"/>
              <a:t> = 4.</a:t>
            </a:r>
            <a:endParaRPr sz="2800" dirty="0"/>
          </a:p>
          <a:p>
            <a:pPr>
              <a:defRPr sz="2800"/>
            </a:pPr>
            <a:r>
              <a:rPr sz="2800" b="1" dirty="0" err="1"/>
              <a:t>population_s</a:t>
            </a:r>
            <a:r>
              <a:rPr sz="2800" dirty="0"/>
              <a:t> is the number of successes in the population,</a:t>
            </a:r>
            <a:r>
              <a:rPr lang="en-US" sz="2800" dirty="0"/>
              <a:t> </a:t>
            </a:r>
            <a:r>
              <a:rPr lang="en-US" sz="2800" i="1" dirty="0"/>
              <a:t>k</a:t>
            </a:r>
            <a:r>
              <a:rPr lang="en-US" sz="2800" dirty="0"/>
              <a:t> = 8.</a:t>
            </a:r>
            <a:endParaRPr sz="2800" dirty="0"/>
          </a:p>
          <a:p>
            <a:pPr>
              <a:defRPr sz="2800"/>
            </a:pPr>
            <a:r>
              <a:rPr sz="2800" b="1" dirty="0" err="1"/>
              <a:t>number_pop</a:t>
            </a:r>
            <a:r>
              <a:rPr sz="2800" dirty="0"/>
              <a:t> is the number in the population, </a:t>
            </a:r>
            <a:r>
              <a:rPr lang="en-US" sz="2800" i="1" dirty="0"/>
              <a:t>N</a:t>
            </a:r>
            <a:r>
              <a:rPr lang="en-US" sz="2800" dirty="0"/>
              <a:t> = 17.</a:t>
            </a:r>
            <a:endParaRPr sz="2800" dirty="0"/>
          </a:p>
        </p:txBody>
      </p:sp>
    </p:spTree>
    <p:extLst>
      <p:ext uri="{BB962C8B-B14F-4D97-AF65-F5344CB8AC3E}">
        <p14:creationId xmlns:p14="http://schemas.microsoft.com/office/powerpoint/2010/main" val="38444510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B905F-63F7-ECB3-F938-0B944AF4DC48}"/>
            </a:ext>
          </a:extLst>
        </p:cNvPr>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a:extLst>
                  <a:ext uri="{FF2B5EF4-FFF2-40B4-BE49-F238E27FC236}">
                    <a16:creationId xmlns:a16="http://schemas.microsoft.com/office/drawing/2014/main" id="{80F7BC0D-8CF0-6468-4392-B0BC670B37FB}"/>
                  </a:ext>
                </a:extLst>
              </p:cNvPr>
              <p:cNvSpPr>
                <a:spLocks noGrp="1"/>
              </p:cNvSpPr>
              <p:nvPr>
                <p:ph type="title"/>
              </p:nvPr>
            </p:nvSpPr>
            <p:spPr/>
            <p:txBody>
              <a:bodyPr>
                <a:normAutofit/>
              </a:bodyPr>
              <a:lstStyle/>
              <a:p>
                <a:pPr>
                  <a:defRPr sz="3200"/>
                </a:pPr>
                <a:r>
                  <a:rPr dirty="0"/>
                  <a:t>Example 5.4.5: Calculating Hypergeometric Probabilities,</a:t>
                </a:r>
                <a:r>
                  <a:rPr lang="en-US" dirty="0"/>
                  <a:t> </a:t>
                </a:r>
                <a:r>
                  <a:rPr lang="en-IN" i="1" dirty="0"/>
                  <a:t>P</a:t>
                </a:r>
                <a:r>
                  <a:rPr lang="en-IN" dirty="0"/>
                  <a:t>(</a:t>
                </a:r>
                <a:r>
                  <a:rPr lang="en-IN" i="1" dirty="0"/>
                  <a:t>X</a:t>
                </a:r>
                <a:r>
                  <a:rPr lang="en-IN" dirty="0"/>
                  <a:t> </a:t>
                </a:r>
                <a14:m>
                  <m:oMath xmlns:m="http://schemas.openxmlformats.org/officeDocument/2006/math">
                    <m:r>
                      <a:rPr lang="en-IN" i="1" dirty="0">
                        <a:latin typeface="Cambria Math" panose="02040503050406030204" pitchFamily="18" charset="0"/>
                        <a:ea typeface="Cambria Math" panose="02040503050406030204" pitchFamily="18" charset="0"/>
                      </a:rPr>
                      <m:t>≥</m:t>
                    </m:r>
                  </m:oMath>
                </a14:m>
                <a:r>
                  <a:rPr lang="en-IN" dirty="0"/>
                  <a:t> </a:t>
                </a:r>
                <a:r>
                  <a:rPr lang="en-IN" i="1" dirty="0"/>
                  <a:t>x</a:t>
                </a:r>
                <a:r>
                  <a:rPr lang="en-IN" dirty="0"/>
                  <a:t>)</a:t>
                </a:r>
                <a:r>
                  <a:rPr lang="en-US" baseline="-25000" dirty="0"/>
                  <a:t>6</a:t>
                </a:r>
                <a:endParaRPr dirty="0"/>
              </a:p>
            </p:txBody>
          </p:sp>
        </mc:Choice>
        <mc:Fallback xmlns="">
          <p:sp>
            <p:nvSpPr>
              <p:cNvPr id="2" name="Title 1">
                <a:extLst>
                  <a:ext uri="{FF2B5EF4-FFF2-40B4-BE49-F238E27FC236}">
                    <a16:creationId xmlns:a16="http://schemas.microsoft.com/office/drawing/2014/main" id="{80F7BC0D-8CF0-6468-4392-B0BC670B37FB}"/>
                  </a:ext>
                </a:extLst>
              </p:cNvPr>
              <p:cNvSpPr>
                <a:spLocks noGrp="1" noRot="1" noChangeAspect="1" noMove="1" noResize="1" noEditPoints="1" noAdjustHandles="1" noChangeArrowheads="1" noChangeShapeType="1" noTextEdit="1"/>
              </p:cNvSpPr>
              <p:nvPr>
                <p:ph type="title"/>
              </p:nvPr>
            </p:nvSpPr>
            <p:spPr>
              <a:blipFill>
                <a:blip r:embed="rId2"/>
                <a:stretch>
                  <a:fillRect t="-16000" b="-19333"/>
                </a:stretch>
              </a:blipFill>
            </p:spPr>
            <p:txBody>
              <a:bodyPr/>
              <a:lstStyle/>
              <a:p>
                <a:r>
                  <a:rPr lang="en-IN">
                    <a:noFill/>
                  </a:rPr>
                  <a:t> </a:t>
                </a:r>
              </a:p>
            </p:txBody>
          </p:sp>
        </mc:Fallback>
      </mc:AlternateContent>
      <p:sp>
        <p:nvSpPr>
          <p:cNvPr id="3" name="Text Placeholder 2">
            <a:extLst>
              <a:ext uri="{FF2B5EF4-FFF2-40B4-BE49-F238E27FC236}">
                <a16:creationId xmlns:a16="http://schemas.microsoft.com/office/drawing/2014/main" id="{38393C9B-B079-B6A0-44B0-2F7D52B063BC}"/>
              </a:ext>
            </a:extLst>
          </p:cNvPr>
          <p:cNvSpPr>
            <a:spLocks noGrp="1"/>
          </p:cNvSpPr>
          <p:nvPr>
            <p:ph type="body" sz="quarter" idx="10"/>
          </p:nvPr>
        </p:nvSpPr>
        <p:spPr/>
        <p:txBody>
          <a:bodyPr>
            <a:normAutofit/>
          </a:bodyPr>
          <a:lstStyle/>
          <a:p>
            <a:pPr>
              <a:defRPr sz="2800"/>
            </a:pPr>
            <a:r>
              <a:rPr sz="2800" b="1" dirty="0"/>
              <a:t>cumulative</a:t>
            </a:r>
            <a:r>
              <a:rPr sz="2800" dirty="0"/>
              <a:t> is </a:t>
            </a:r>
            <a:r>
              <a:rPr sz="2800" b="1" dirty="0"/>
              <a:t>TRUE</a:t>
            </a:r>
            <a:r>
              <a:rPr sz="2800" dirty="0"/>
              <a:t> if you want to use the cumulative distribution or </a:t>
            </a:r>
            <a:r>
              <a:rPr sz="2800" b="1" dirty="0"/>
              <a:t>FALSE</a:t>
            </a:r>
            <a:r>
              <a:rPr sz="2800" dirty="0"/>
              <a:t> if you do not. Since we want</a:t>
            </a:r>
            <a:br>
              <a:rPr lang="en-US" sz="2800" dirty="0"/>
            </a:br>
            <a:r>
              <a:rPr lang="en-US" sz="2800" i="1" dirty="0"/>
              <a:t>P</a:t>
            </a:r>
            <a:r>
              <a:rPr lang="en-US" sz="2800" dirty="0"/>
              <a:t>(</a:t>
            </a:r>
            <a:r>
              <a:rPr lang="en-US" sz="2800" i="1" dirty="0"/>
              <a:t>X</a:t>
            </a:r>
            <a:r>
              <a:rPr lang="en-US" sz="2800" dirty="0"/>
              <a:t> ≤ 2),</a:t>
            </a:r>
            <a:r>
              <a:rPr sz="2800" dirty="0"/>
              <a:t> then we want to use the cumulative distribution, so </a:t>
            </a:r>
            <a:r>
              <a:rPr sz="2800" b="1" dirty="0"/>
              <a:t>TRUE</a:t>
            </a:r>
            <a:r>
              <a:rPr sz="2800" dirty="0"/>
              <a:t>. Therefore, we enter the formula into Microsoft Excel as follows,</a:t>
            </a:r>
          </a:p>
          <a:p>
            <a:r>
              <a:rPr sz="2800" b="1" dirty="0"/>
              <a:t>=1-HYPGEOM.DIST(2,4,8,17,TRUE)</a:t>
            </a:r>
          </a:p>
          <a:p>
            <a:pPr>
              <a:defRPr sz="2800"/>
            </a:pPr>
            <a:r>
              <a:rPr lang="en-IN" sz="2800" dirty="0">
                <a:latin typeface="Calibri" panose="020F0502020204030204" pitchFamily="34" charset="0"/>
                <a:ea typeface="Calibri" panose="020F0502020204030204" pitchFamily="34" charset="0"/>
                <a:cs typeface="Calibri" panose="020F0502020204030204" pitchFamily="34" charset="0"/>
              </a:rPr>
              <a:t>≈ 0.2412.</a:t>
            </a:r>
            <a:endParaRPr sz="2800" dirty="0"/>
          </a:p>
          <a:p>
            <a:pPr>
              <a:defRPr sz="2800"/>
            </a:pPr>
            <a:r>
              <a:rPr sz="2800" dirty="0"/>
              <a:t>The probability that at least three boxes of Golden Delicious apples are delivered to the market is </a:t>
            </a:r>
            <a:r>
              <a:rPr lang="en-US" sz="2800" dirty="0"/>
              <a:t>24.12%.</a:t>
            </a:r>
            <a:endParaRPr sz="2800" dirty="0"/>
          </a:p>
        </p:txBody>
      </p:sp>
    </p:spTree>
    <p:extLst>
      <p:ext uri="{BB962C8B-B14F-4D97-AF65-F5344CB8AC3E}">
        <p14:creationId xmlns:p14="http://schemas.microsoft.com/office/powerpoint/2010/main" val="15539883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5.4.6: Determining Which Discrete Probability Distribution to Use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For each scenario, determine the discrete probability distribution that should be used.</a:t>
            </a:r>
          </a:p>
          <a:p>
            <a:pPr marL="447675" indent="-447675">
              <a:defRPr sz="2800"/>
            </a:pPr>
            <a:r>
              <a:rPr lang="en-US" dirty="0"/>
              <a:t>a.	</a:t>
            </a:r>
            <a:r>
              <a:rPr dirty="0"/>
              <a:t>​</a:t>
            </a:r>
            <a:r>
              <a:rPr sz="2800" dirty="0"/>
              <a:t>Based on data from an online search provider, a new company believes that its website is viewed </a:t>
            </a:r>
            <a:r>
              <a:rPr sz="2800" dirty="0">
                <a:latin typeface="Cambria Math"/>
              </a:rPr>
              <a:t>1500</a:t>
            </a:r>
            <a:r>
              <a:rPr sz="2800" dirty="0"/>
              <a:t> times a week. What is the probability that in the next four weeks, the company's website will be viewed more than </a:t>
            </a:r>
            <a:r>
              <a:rPr sz="2800" dirty="0">
                <a:latin typeface="Cambria Math"/>
              </a:rPr>
              <a:t>5000</a:t>
            </a:r>
            <a:r>
              <a:rPr sz="2800" dirty="0"/>
              <a:t> times?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5.4.6: Determining Which Discrete Probability Distribution to Use</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b.	</a:t>
            </a:r>
            <a:r>
              <a:rPr dirty="0"/>
              <a:t>​</a:t>
            </a:r>
            <a:r>
              <a:rPr sz="2800" dirty="0"/>
              <a:t>Assume that the proportions of in-state and out-of-state applicants to the state university has remained constant for the last several years, and that </a:t>
            </a:r>
            <a:r>
              <a:rPr lang="en-US" sz="2800" dirty="0"/>
              <a:t>58%</a:t>
            </a:r>
            <a:r>
              <a:rPr sz="2800" dirty="0"/>
              <a:t> of applicants are in-state residents and </a:t>
            </a:r>
            <a:r>
              <a:rPr lang="en-US" sz="2800" dirty="0"/>
              <a:t>42%</a:t>
            </a:r>
            <a:r>
              <a:rPr sz="2800" dirty="0"/>
              <a:t> are not in-state. What is the probability that of the next </a:t>
            </a:r>
            <a:r>
              <a:rPr sz="2800" dirty="0">
                <a:latin typeface="Cambria Math"/>
              </a:rPr>
              <a:t>250</a:t>
            </a:r>
            <a:r>
              <a:rPr sz="2800" dirty="0"/>
              <a:t> applicants, no more than </a:t>
            </a:r>
            <a:r>
              <a:rPr sz="2800" dirty="0">
                <a:latin typeface="Cambria Math"/>
              </a:rPr>
              <a:t>100</a:t>
            </a:r>
            <a:r>
              <a:rPr sz="2800" dirty="0"/>
              <a:t> of them are in-state?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5.4.6: Determining Which Discrete Probability Distribution to Use</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c.	</a:t>
            </a:r>
            <a:r>
              <a:rPr dirty="0"/>
              <a:t>​</a:t>
            </a:r>
            <a:r>
              <a:rPr sz="2800" dirty="0"/>
              <a:t>Of the </a:t>
            </a:r>
            <a:r>
              <a:rPr sz="2800" dirty="0">
                <a:latin typeface="Cambria Math"/>
              </a:rPr>
              <a:t>500</a:t>
            </a:r>
            <a:r>
              <a:rPr sz="2800" dirty="0"/>
              <a:t> programs printed for the University Opera, several contain coupons for the local coffee shop. Of these coupons, </a:t>
            </a:r>
            <a:r>
              <a:rPr sz="2800" dirty="0">
                <a:latin typeface="Cambria Math"/>
              </a:rPr>
              <a:t>100</a:t>
            </a:r>
            <a:r>
              <a:rPr sz="2800" dirty="0"/>
              <a:t> are </a:t>
            </a:r>
            <a:r>
              <a:rPr lang="en-US" sz="2800" dirty="0"/>
              <a:t>$1</a:t>
            </a:r>
            <a:r>
              <a:rPr sz="2800" dirty="0"/>
              <a:t>-off coupons and </a:t>
            </a:r>
            <a:r>
              <a:rPr sz="2800" dirty="0">
                <a:latin typeface="Cambria Math"/>
              </a:rPr>
              <a:t>50</a:t>
            </a:r>
            <a:r>
              <a:rPr sz="2800" dirty="0"/>
              <a:t> are for a free latte. Assuming that the different coupons are randomly disbursed throughout the programs, what is the probability that the first </a:t>
            </a:r>
            <a:r>
              <a:rPr sz="2800" dirty="0">
                <a:latin typeface="Cambria Math"/>
              </a:rPr>
              <a:t>50</a:t>
            </a:r>
            <a:r>
              <a:rPr sz="2800" dirty="0"/>
              <a:t> programs that are handed out each contain a coupon for the coffee shop?</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5.4.6: Determining Which Discrete Probability Distribution to Use</a:t>
            </a:r>
            <a:r>
              <a:rPr lang="en-US" baseline="-25000" dirty="0"/>
              <a:t>4</a:t>
            </a:r>
            <a:endParaRPr dirty="0"/>
          </a:p>
        </p:txBody>
      </p:sp>
      <p:sp>
        <p:nvSpPr>
          <p:cNvPr id="3" name="Text Placeholder 2"/>
          <p:cNvSpPr>
            <a:spLocks noGrp="1"/>
          </p:cNvSpPr>
          <p:nvPr>
            <p:ph type="body" sz="quarter" idx="10"/>
          </p:nvPr>
        </p:nvSpPr>
        <p:spPr/>
        <p:txBody>
          <a:bodyPr>
            <a:normAutofit fontScale="92500"/>
          </a:bodyPr>
          <a:lstStyle/>
          <a:p>
            <a:r>
              <a:rPr sz="2800" b="1" dirty="0"/>
              <a:t>Solution</a:t>
            </a:r>
          </a:p>
          <a:p>
            <a:pPr marL="447675" indent="-447675">
              <a:defRPr sz="2800"/>
            </a:pPr>
            <a:r>
              <a:rPr lang="en-US" dirty="0"/>
              <a:t>a.	</a:t>
            </a:r>
            <a:r>
              <a:rPr dirty="0"/>
              <a:t>​</a:t>
            </a:r>
            <a:r>
              <a:rPr sz="2800" dirty="0"/>
              <a:t>In this scenario, there is not a fixed number of trials. We are counting the number of times the website is viewed in a given period of time. In a fixed number of trials, a precise number of people would report either looking at the website or not looking at the website. Furthermore, the fact that one person chooses to access the website does not affect the probability of another person accessing the website. Therefore, this is a scenario with an unknown number of independent trials where successes occur in a given interval. A Poisson distribution should be used.</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5.4.6: Determining Which Discrete Probability Distribution to Use</a:t>
            </a:r>
            <a:r>
              <a:rPr lang="en-US" baseline="-25000" dirty="0"/>
              <a:t>5</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b.	</a:t>
            </a:r>
            <a:r>
              <a:rPr dirty="0"/>
              <a:t>​</a:t>
            </a:r>
            <a:r>
              <a:rPr sz="2800" dirty="0"/>
              <a:t>In this scenario, there is a fixed number of trials, namely</a:t>
            </a:r>
            <a:r>
              <a:rPr lang="en-US" sz="2800" dirty="0"/>
              <a:t> </a:t>
            </a:r>
            <a:r>
              <a:rPr lang="en-US" sz="2800" i="1" dirty="0"/>
              <a:t>n</a:t>
            </a:r>
            <a:r>
              <a:rPr lang="en-US" sz="2800" dirty="0"/>
              <a:t> = 250.</a:t>
            </a:r>
            <a:r>
              <a:rPr sz="2800" dirty="0"/>
              <a:t> These trials are independent since where one applicant lives does not affect where the next applicant lives. For each applicant, there are only two possible outcomes for where the applicant lives: in-state or not in-state. Thus, a binomial distribution should be used.</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5.4.6: Determining Which Discrete Probability Distribution to Use</a:t>
            </a:r>
            <a:r>
              <a:rPr lang="en-US" baseline="-25000" dirty="0"/>
              <a:t>6</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c.	</a:t>
            </a:r>
            <a:r>
              <a:rPr dirty="0"/>
              <a:t>​</a:t>
            </a:r>
            <a:r>
              <a:rPr sz="2800" dirty="0"/>
              <a:t>In the last scenario, there is a fixed number of trials, namely</a:t>
            </a:r>
            <a:r>
              <a:rPr lang="en-US" sz="2800" dirty="0"/>
              <a:t> </a:t>
            </a:r>
            <a:r>
              <a:rPr lang="en-US" sz="2800" i="1" dirty="0"/>
              <a:t>n</a:t>
            </a:r>
            <a:r>
              <a:rPr lang="en-US" sz="2800" dirty="0"/>
              <a:t> = 50.</a:t>
            </a:r>
            <a:r>
              <a:rPr sz="2800" dirty="0"/>
              <a:t> However, these trials are dependent since the probability of getting a coupon changes with each program that is handed out. With a fixed number of dependent trials, use a hypergeometric distribution.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594322"/>
          </a:xfrm>
        </p:spPr>
        <p:txBody>
          <a:bodyPr>
            <a:normAutofit/>
          </a:bodyPr>
          <a:lstStyle/>
          <a:p>
            <a:r>
              <a:rPr lang="en-US" i="1" dirty="0"/>
              <a:t>E</a:t>
            </a:r>
            <a:r>
              <a:rPr lang="en-US" dirty="0"/>
              <a:t>(</a:t>
            </a:r>
            <a:r>
              <a:rPr lang="en-US" i="1" dirty="0"/>
              <a:t>X</a:t>
            </a:r>
            <a:r>
              <a:rPr lang="en-US" dirty="0"/>
              <a:t>) = </a:t>
            </a:r>
            <a:r>
              <a:rPr lang="el-GR" dirty="0">
                <a:latin typeface="Calibri" panose="020F0502020204030204" pitchFamily="34" charset="0"/>
                <a:ea typeface="Calibri" panose="020F0502020204030204" pitchFamily="34" charset="0"/>
                <a:cs typeface="Calibri" panose="020F0502020204030204" pitchFamily="34" charset="0"/>
              </a:rPr>
              <a:t>μ</a:t>
            </a:r>
            <a:r>
              <a:rPr sz="2800" dirty="0"/>
              <a:t> for a random variable </a:t>
            </a:r>
            <a:r>
              <a:rPr lang="en-US" sz="2800" i="1" dirty="0"/>
              <a:t>X</a:t>
            </a:r>
            <a:r>
              <a:rPr sz="28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5.4.1: Finding the Mean and Variance of a Hypergeometric Distribution</a:t>
            </a:r>
            <a:r>
              <a:rPr lang="en-US" baseline="-25000" dirty="0"/>
              <a:t>1</a:t>
            </a:r>
            <a:endParaRPr baseline="-25000" dirty="0"/>
          </a:p>
        </p:txBody>
      </p:sp>
      <p:sp>
        <p:nvSpPr>
          <p:cNvPr id="3" name="Text Placeholder 2"/>
          <p:cNvSpPr>
            <a:spLocks noGrp="1"/>
          </p:cNvSpPr>
          <p:nvPr>
            <p:ph type="body" sz="quarter" idx="10"/>
          </p:nvPr>
        </p:nvSpPr>
        <p:spPr/>
        <p:txBody>
          <a:bodyPr>
            <a:normAutofit/>
          </a:bodyPr>
          <a:lstStyle/>
          <a:p>
            <a:r>
              <a:rPr sz="2800" dirty="0"/>
              <a:t>You bring a cooler full of soft drinks to a football tailgate party. You have packed </a:t>
            </a:r>
            <a:r>
              <a:rPr sz="2800" dirty="0">
                <a:latin typeface="Cambria Math"/>
              </a:rPr>
              <a:t>12</a:t>
            </a:r>
            <a:r>
              <a:rPr sz="2800" dirty="0"/>
              <a:t> cans of regular soda and </a:t>
            </a:r>
            <a:r>
              <a:rPr sz="2800" dirty="0">
                <a:latin typeface="Cambria Math"/>
              </a:rPr>
              <a:t>6</a:t>
            </a:r>
            <a:r>
              <a:rPr sz="2800" dirty="0"/>
              <a:t> cans of diet soda scattered randomly throughout the cooler. Suppose you grab </a:t>
            </a:r>
            <a:r>
              <a:rPr sz="2800" dirty="0">
                <a:latin typeface="Cambria Math"/>
              </a:rPr>
              <a:t>3</a:t>
            </a:r>
            <a:r>
              <a:rPr sz="2800" dirty="0"/>
              <a:t> drinks for your friends without looking.</a:t>
            </a:r>
          </a:p>
          <a:p>
            <a:pPr marL="447675" indent="-447675">
              <a:defRPr sz="2800"/>
            </a:pPr>
            <a:r>
              <a:rPr lang="en-US" dirty="0"/>
              <a:t>a.	</a:t>
            </a:r>
            <a:r>
              <a:rPr dirty="0"/>
              <a:t>​</a:t>
            </a:r>
            <a:r>
              <a:rPr sz="2800" dirty="0"/>
              <a:t>What is the average number of diet sodas that you would grab?</a:t>
            </a:r>
          </a:p>
          <a:p>
            <a:pPr marL="447675" indent="-447675">
              <a:defRPr sz="2800"/>
            </a:pPr>
            <a:r>
              <a:rPr lang="en-US" dirty="0"/>
              <a:t>b.	</a:t>
            </a:r>
            <a:r>
              <a:rPr dirty="0"/>
              <a:t>​</a:t>
            </a:r>
            <a:r>
              <a:rPr sz="2800" dirty="0"/>
              <a:t>What is the variance of this hypergeometric distribution?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5.4.1: Finding the Mean and Variance of a Hypergeometric Distribution</a:t>
            </a:r>
            <a:r>
              <a:rPr lang="en-US" baseline="-25000" dirty="0"/>
              <a:t>2</a:t>
            </a:r>
            <a:endParaRPr dirty="0"/>
          </a:p>
        </p:txBody>
      </p:sp>
      <p:sp>
        <p:nvSpPr>
          <p:cNvPr id="3" name="Text Placeholder 2"/>
          <p:cNvSpPr>
            <a:spLocks noGrp="1"/>
          </p:cNvSpPr>
          <p:nvPr>
            <p:ph type="body" sz="quarter" idx="10"/>
          </p:nvPr>
        </p:nvSpPr>
        <p:spPr/>
        <p:txBody>
          <a:bodyPr>
            <a:noAutofit/>
          </a:bodyPr>
          <a:lstStyle/>
          <a:p>
            <a:r>
              <a:rPr sz="2400" b="1" dirty="0"/>
              <a:t>Solution</a:t>
            </a:r>
          </a:p>
          <a:p>
            <a:pPr>
              <a:defRPr sz="2800"/>
            </a:pPr>
            <a:r>
              <a:rPr sz="2400" dirty="0"/>
              <a:t>Notice that this is a hypergeometric distribution because you are selecting from a finite population without replacement. That is, the drink you pull out first affects the probability of which drink you will pull out second. We now need to determine all of the necessary variables. There are </a:t>
            </a:r>
            <a:r>
              <a:rPr lang="en-US" sz="2400" dirty="0"/>
              <a:t>12 + 6 = 18</a:t>
            </a:r>
            <a:r>
              <a:rPr sz="2400" dirty="0"/>
              <a:t> drinks in the cooler, so the entire population size is</a:t>
            </a:r>
            <a:r>
              <a:rPr lang="en-US" sz="2400" dirty="0"/>
              <a:t> </a:t>
            </a:r>
            <a:r>
              <a:rPr lang="en-US" sz="2400" i="1" dirty="0"/>
              <a:t>N</a:t>
            </a:r>
            <a:r>
              <a:rPr lang="en-US" sz="2400" dirty="0"/>
              <a:t> = 18.</a:t>
            </a:r>
            <a:r>
              <a:rPr sz="2400" dirty="0"/>
              <a:t> Just </a:t>
            </a:r>
            <a:r>
              <a:rPr sz="2400" dirty="0">
                <a:latin typeface="Cambria Math"/>
              </a:rPr>
              <a:t>3</a:t>
            </a:r>
            <a:r>
              <a:rPr sz="2400" dirty="0"/>
              <a:t> drinks are actually taken out of the cooler, making the number of trials </a:t>
            </a:r>
            <a:r>
              <a:rPr lang="en-US" sz="2400" i="1" dirty="0"/>
              <a:t>n</a:t>
            </a:r>
            <a:r>
              <a:rPr lang="en-US" sz="2400" dirty="0"/>
              <a:t> = 3.</a:t>
            </a:r>
            <a:r>
              <a:rPr sz="2400" dirty="0"/>
              <a:t> Let </a:t>
            </a:r>
            <a:r>
              <a:rPr lang="en-US" sz="2400" i="1" dirty="0"/>
              <a:t>X</a:t>
            </a:r>
            <a:r>
              <a:rPr sz="2400" dirty="0"/>
              <a:t> the number of diet sodas out of the </a:t>
            </a:r>
            <a:r>
              <a:rPr sz="2400" dirty="0">
                <a:latin typeface="Cambria Math"/>
              </a:rPr>
              <a:t>3</a:t>
            </a:r>
            <a:r>
              <a:rPr sz="2400" dirty="0"/>
              <a:t> drinks chosen. For this example, we will consider a diet soda to be a success. Because there are </a:t>
            </a:r>
            <a:r>
              <a:rPr sz="2400" dirty="0">
                <a:latin typeface="Cambria Math"/>
              </a:rPr>
              <a:t>6</a:t>
            </a:r>
            <a:r>
              <a:rPr sz="2400" dirty="0"/>
              <a:t> diet sodas in the cooler, there are </a:t>
            </a:r>
            <a:r>
              <a:rPr sz="2400" dirty="0">
                <a:latin typeface="Cambria Math"/>
              </a:rPr>
              <a:t>6</a:t>
            </a:r>
            <a:r>
              <a:rPr sz="2400" dirty="0"/>
              <a:t> successes in the entire population, so</a:t>
            </a:r>
            <a:r>
              <a:rPr lang="en-US" sz="2400" dirty="0"/>
              <a:t> </a:t>
            </a:r>
            <a:r>
              <a:rPr lang="en-US" sz="2400" i="1" dirty="0"/>
              <a:t>k</a:t>
            </a:r>
            <a:r>
              <a:rPr lang="en-US" sz="2400" dirty="0"/>
              <a:t> = 6.</a:t>
            </a:r>
            <a:endParaRP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5.4.1: Finding the Mean and Variance of a Hypergeometric Distribution</a:t>
            </a:r>
            <a:r>
              <a:rPr lang="en-US" baseline="-25000" dirty="0"/>
              <a:t>3</a:t>
            </a:r>
            <a:endParaRPr dirty="0"/>
          </a:p>
        </p:txBody>
      </p:sp>
      <p:sp>
        <p:nvSpPr>
          <p:cNvPr id="3" name="Text Placeholder 2"/>
          <p:cNvSpPr>
            <a:spLocks noGrp="1"/>
          </p:cNvSpPr>
          <p:nvPr>
            <p:ph type="body" sz="quarter" idx="10"/>
          </p:nvPr>
        </p:nvSpPr>
        <p:spPr>
          <a:xfrm>
            <a:off x="457200" y="1143001"/>
            <a:ext cx="8229600" cy="4876800"/>
          </a:xfrm>
        </p:spPr>
        <p:txBody>
          <a:bodyPr>
            <a:normAutofit/>
          </a:bodyPr>
          <a:lstStyle/>
          <a:p>
            <a:pPr>
              <a:tabLst>
                <a:tab pos="538163" algn="l"/>
              </a:tabLst>
              <a:defRPr sz="2800"/>
            </a:pPr>
            <a:r>
              <a:rPr lang="en-US" sz="2800" dirty="0"/>
              <a:t>a.	The mean of a hypergeometric distribution</a:t>
            </a:r>
            <a:endParaRPr lang="en-US" dirty="0"/>
          </a:p>
        </p:txBody>
      </p:sp>
      <p:pic>
        <p:nvPicPr>
          <p:cNvPr id="5" name="Picture 4" descr="Mu equals n times k over N">
            <a:extLst>
              <a:ext uri="{FF2B5EF4-FFF2-40B4-BE49-F238E27FC236}">
                <a16:creationId xmlns:a16="http://schemas.microsoft.com/office/drawing/2014/main" id="{5DED554E-86A7-34F3-24EB-021960DEEE12}"/>
              </a:ext>
            </a:extLst>
          </p:cNvPr>
          <p:cNvPicPr>
            <a:picLocks noChangeAspect="1"/>
          </p:cNvPicPr>
          <p:nvPr/>
        </p:nvPicPr>
        <p:blipFill>
          <a:blip r:embed="rId2"/>
          <a:stretch>
            <a:fillRect/>
          </a:stretch>
        </p:blipFill>
        <p:spPr>
          <a:xfrm>
            <a:off x="7389927" y="979160"/>
            <a:ext cx="1211708" cy="864000"/>
          </a:xfrm>
          <a:prstGeom prst="rect">
            <a:avLst/>
          </a:prstGeom>
        </p:spPr>
      </p:pic>
      <p:sp>
        <p:nvSpPr>
          <p:cNvPr id="10" name="TextBox 9">
            <a:extLst>
              <a:ext uri="{FF2B5EF4-FFF2-40B4-BE49-F238E27FC236}">
                <a16:creationId xmlns:a16="http://schemas.microsoft.com/office/drawing/2014/main" id="{8C5B5E88-68B5-5A07-D983-509F213FDB05}"/>
              </a:ext>
            </a:extLst>
          </p:cNvPr>
          <p:cNvSpPr txBox="1"/>
          <p:nvPr/>
        </p:nvSpPr>
        <p:spPr>
          <a:xfrm>
            <a:off x="1021975" y="1734670"/>
            <a:ext cx="2209800" cy="523220"/>
          </a:xfrm>
          <a:prstGeom prst="rect">
            <a:avLst/>
          </a:prstGeom>
          <a:noFill/>
        </p:spPr>
        <p:txBody>
          <a:bodyPr wrap="square" rtlCol="0">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For example,</a:t>
            </a:r>
            <a:endParaRPr lang="en-IN" sz="2800" dirty="0"/>
          </a:p>
        </p:txBody>
      </p:sp>
      <p:pic>
        <p:nvPicPr>
          <p:cNvPr id="9" name="Picture 8" descr="Mu equals 3 multiplied by 6 divided by 18 equals 1.">
            <a:extLst>
              <a:ext uri="{FF2B5EF4-FFF2-40B4-BE49-F238E27FC236}">
                <a16:creationId xmlns:a16="http://schemas.microsoft.com/office/drawing/2014/main" id="{0BA315A7-9242-8F4A-1693-D153F40E882B}"/>
              </a:ext>
            </a:extLst>
          </p:cNvPr>
          <p:cNvPicPr>
            <a:picLocks noChangeAspect="1"/>
          </p:cNvPicPr>
          <p:nvPr/>
        </p:nvPicPr>
        <p:blipFill>
          <a:blip r:embed="rId3"/>
          <a:stretch>
            <a:fillRect/>
          </a:stretch>
        </p:blipFill>
        <p:spPr>
          <a:xfrm>
            <a:off x="3084388" y="1606063"/>
            <a:ext cx="1785687" cy="828000"/>
          </a:xfrm>
          <a:prstGeom prst="rect">
            <a:avLst/>
          </a:prstGeom>
        </p:spPr>
      </p:pic>
      <p:sp>
        <p:nvSpPr>
          <p:cNvPr id="14" name="TextBox 13">
            <a:extLst>
              <a:ext uri="{FF2B5EF4-FFF2-40B4-BE49-F238E27FC236}">
                <a16:creationId xmlns:a16="http://schemas.microsoft.com/office/drawing/2014/main" id="{699CA08E-4D78-FDE2-7044-633901F3574E}"/>
              </a:ext>
            </a:extLst>
          </p:cNvPr>
          <p:cNvSpPr txBox="1"/>
          <p:nvPr/>
        </p:nvSpPr>
        <p:spPr>
          <a:xfrm>
            <a:off x="1026460" y="2358353"/>
            <a:ext cx="7549825"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the average number of diet sodas that you would grab is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1</a:t>
            </a:r>
            <a:r>
              <a:rPr kumimoji="0" lang="en-US" sz="2800" b="0" i="0" u="none" strike="noStrike" kern="1200" cap="none" spc="0" normalizeH="0" baseline="0" noProof="0" dirty="0">
                <a:ln>
                  <a:noFill/>
                </a:ln>
                <a:solidFill>
                  <a:srgbClr val="366092"/>
                </a:solidFill>
                <a:effectLst/>
                <a:uLnTx/>
                <a:uFillTx/>
                <a:latin typeface="Calibri"/>
                <a:ea typeface="+mn-ea"/>
                <a:cs typeface="+mn-cs"/>
              </a:rPr>
              <a:t> diet soda.</a:t>
            </a:r>
            <a:endParaRPr lang="en-IN" sz="2800" dirty="0"/>
          </a:p>
        </p:txBody>
      </p:sp>
      <p:sp>
        <p:nvSpPr>
          <p:cNvPr id="6" name="TextBox 5">
            <a:extLst>
              <a:ext uri="{FF2B5EF4-FFF2-40B4-BE49-F238E27FC236}">
                <a16:creationId xmlns:a16="http://schemas.microsoft.com/office/drawing/2014/main" id="{9A28B5AA-E642-7C03-A4FA-2C9B73FB4889}"/>
              </a:ext>
            </a:extLst>
          </p:cNvPr>
          <p:cNvSpPr txBox="1"/>
          <p:nvPr/>
        </p:nvSpPr>
        <p:spPr>
          <a:xfrm>
            <a:off x="527375" y="3303495"/>
            <a:ext cx="7549825" cy="523220"/>
          </a:xfrm>
          <a:prstGeom prst="rect">
            <a:avLst/>
          </a:prstGeom>
          <a:noFill/>
        </p:spPr>
        <p:txBody>
          <a:bodyPr wrap="square">
            <a:spAutoFit/>
          </a:bodyPr>
          <a:lstStyle/>
          <a:p>
            <a:pPr>
              <a:tabLst>
                <a:tab pos="447675" algn="l"/>
              </a:tabLst>
              <a:defRPr sz="2800"/>
            </a:pPr>
            <a:r>
              <a:rPr lang="en-US" sz="2800" dirty="0"/>
              <a:t>b.	The variance of a hypergeometric distribution is</a:t>
            </a:r>
          </a:p>
        </p:txBody>
      </p:sp>
      <p:pic>
        <p:nvPicPr>
          <p:cNvPr id="18" name="Picture 17" descr="Sigma squared equals n multiplied by k multiplied by N minus k multiplied by N minus n, divided by N squared multiplied by N minus 1. So for this example,&#10;&#10;Sigma squared equals 3 multiplied by 6 multiplied by 18 minus 6 multiplied by 18 minus 3, divided by 18 squared multiplied by 18 minus 1. The result is approximately 0.6.">
            <a:extLst>
              <a:ext uri="{FF2B5EF4-FFF2-40B4-BE49-F238E27FC236}">
                <a16:creationId xmlns:a16="http://schemas.microsoft.com/office/drawing/2014/main" id="{E893CE6B-4C95-BD03-85FD-6053E2E16FC0}"/>
              </a:ext>
            </a:extLst>
          </p:cNvPr>
          <p:cNvPicPr>
            <a:picLocks noChangeAspect="1"/>
          </p:cNvPicPr>
          <p:nvPr/>
        </p:nvPicPr>
        <p:blipFill>
          <a:blip r:embed="rId4"/>
          <a:stretch>
            <a:fillRect/>
          </a:stretch>
        </p:blipFill>
        <p:spPr>
          <a:xfrm>
            <a:off x="1939109" y="3923974"/>
            <a:ext cx="5724525" cy="1990725"/>
          </a:xfrm>
          <a:prstGeom prst="rect">
            <a:avLst/>
          </a:prstGeom>
        </p:spPr>
      </p:pic>
    </p:spTree>
    <p:extLst>
      <p:ext uri="{BB962C8B-B14F-4D97-AF65-F5344CB8AC3E}">
        <p14:creationId xmlns:p14="http://schemas.microsoft.com/office/powerpoint/2010/main" val="1858594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Probability for a Hypergeometric Distribution</a:t>
            </a:r>
          </a:p>
        </p:txBody>
      </p:sp>
      <p:sp>
        <p:nvSpPr>
          <p:cNvPr id="3" name="Text Placeholder 2"/>
          <p:cNvSpPr>
            <a:spLocks noGrp="1"/>
          </p:cNvSpPr>
          <p:nvPr>
            <p:ph type="body" sz="quarter" idx="10"/>
          </p:nvPr>
        </p:nvSpPr>
        <p:spPr>
          <a:xfrm>
            <a:off x="457200" y="1082078"/>
            <a:ext cx="8229600" cy="4355960"/>
          </a:xfrm>
        </p:spPr>
        <p:txBody>
          <a:bodyPr>
            <a:normAutofit/>
          </a:bodyPr>
          <a:lstStyle/>
          <a:p>
            <a:pPr>
              <a:defRPr sz="2800"/>
            </a:pPr>
            <a:r>
              <a:rPr sz="2600" dirty="0"/>
              <a:t>For a hypergeometric random variable </a:t>
            </a:r>
            <a:r>
              <a:rPr lang="en-US" sz="2600" i="1" dirty="0"/>
              <a:t>X</a:t>
            </a:r>
            <a:r>
              <a:rPr sz="2600" dirty="0"/>
              <a:t>, the probability of obtaining </a:t>
            </a:r>
            <a:r>
              <a:rPr lang="en-US" sz="2600" i="1" dirty="0"/>
              <a:t>x</a:t>
            </a:r>
            <a:r>
              <a:rPr sz="2600" dirty="0"/>
              <a:t> successes in </a:t>
            </a:r>
            <a:r>
              <a:rPr lang="en-US" sz="2600" i="1" dirty="0"/>
              <a:t>n</a:t>
            </a:r>
            <a:r>
              <a:rPr sz="2600" dirty="0"/>
              <a:t> dependent trials is given by</a:t>
            </a:r>
          </a:p>
        </p:txBody>
      </p:sp>
      <p:pic>
        <p:nvPicPr>
          <p:cNvPr id="7" name="Picture 6" descr="P of X equals x equals k choose x multiplied by N minus k choose n minus x, divided by N choose n.&#10;">
            <a:extLst>
              <a:ext uri="{FF2B5EF4-FFF2-40B4-BE49-F238E27FC236}">
                <a16:creationId xmlns:a16="http://schemas.microsoft.com/office/drawing/2014/main" id="{F8B74205-FAEE-AF8A-5057-6C941654DC44}"/>
              </a:ext>
            </a:extLst>
          </p:cNvPr>
          <p:cNvPicPr>
            <a:picLocks noChangeAspect="1"/>
          </p:cNvPicPr>
          <p:nvPr/>
        </p:nvPicPr>
        <p:blipFill>
          <a:blip r:embed="rId2"/>
          <a:stretch>
            <a:fillRect/>
          </a:stretch>
        </p:blipFill>
        <p:spPr>
          <a:xfrm>
            <a:off x="2667000" y="2276856"/>
            <a:ext cx="3595116" cy="1075944"/>
          </a:xfrm>
          <a:prstGeom prst="rect">
            <a:avLst/>
          </a:prstGeom>
        </p:spPr>
      </p:pic>
      <p:sp>
        <p:nvSpPr>
          <p:cNvPr id="4" name="TextBox 3">
            <a:extLst>
              <a:ext uri="{FF2B5EF4-FFF2-40B4-BE49-F238E27FC236}">
                <a16:creationId xmlns:a16="http://schemas.microsoft.com/office/drawing/2014/main" id="{79BE392A-0668-19F6-F221-28C8ECC7BBC4}"/>
              </a:ext>
            </a:extLst>
          </p:cNvPr>
          <p:cNvSpPr txBox="1"/>
          <p:nvPr/>
        </p:nvSpPr>
        <p:spPr>
          <a:xfrm>
            <a:off x="457200" y="3505200"/>
            <a:ext cx="8229600" cy="1932838"/>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000000"/>
                </a:solidFill>
                <a:effectLst/>
                <a:uLnTx/>
                <a:uFillTx/>
                <a:latin typeface="Calibri"/>
              </a:rPr>
              <a:t>where </a:t>
            </a:r>
            <a:r>
              <a:rPr kumimoji="0" lang="en-US" sz="2600" b="0" i="1" u="none" strike="noStrike" kern="1200" cap="none" spc="0" normalizeH="0" baseline="0" noProof="0" dirty="0">
                <a:ln>
                  <a:noFill/>
                </a:ln>
                <a:solidFill>
                  <a:srgbClr val="000000"/>
                </a:solidFill>
                <a:effectLst/>
                <a:uLnTx/>
                <a:uFillTx/>
                <a:latin typeface="Calibri"/>
              </a:rPr>
              <a:t>N</a:t>
            </a:r>
            <a:r>
              <a:rPr kumimoji="0" lang="en-US" sz="2600" b="0" i="0" u="none" strike="noStrike" kern="1200" cap="none" spc="0" normalizeH="0" baseline="0" noProof="0" dirty="0">
                <a:ln>
                  <a:noFill/>
                </a:ln>
                <a:solidFill>
                  <a:srgbClr val="000000"/>
                </a:solidFill>
                <a:effectLst/>
                <a:uLnTx/>
                <a:uFillTx/>
                <a:latin typeface="Calibri"/>
              </a:rPr>
              <a:t> is the number of items in the entire population,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600" b="0" i="1" u="none" strike="noStrike" kern="1200" cap="none" spc="0" normalizeH="0" baseline="0" noProof="0" dirty="0">
                <a:ln>
                  <a:noFill/>
                </a:ln>
                <a:solidFill>
                  <a:srgbClr val="000000"/>
                </a:solidFill>
                <a:effectLst/>
                <a:uLnTx/>
                <a:uFillTx/>
              </a:rPr>
              <a:t>n</a:t>
            </a:r>
            <a:r>
              <a:rPr kumimoji="0" lang="en-US" sz="2600" b="0" i="0" u="none" strike="noStrike" kern="1200" cap="none" spc="0" normalizeH="0" baseline="0" noProof="0" dirty="0">
                <a:ln>
                  <a:noFill/>
                </a:ln>
                <a:solidFill>
                  <a:srgbClr val="000000"/>
                </a:solidFill>
                <a:effectLst/>
                <a:uLnTx/>
                <a:uFillTx/>
                <a:latin typeface="Calibri"/>
              </a:rPr>
              <a:t> is the number of trials,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600" b="0" i="1" u="none" strike="noStrike" kern="1200" cap="none" spc="0" normalizeH="0" baseline="0" noProof="0" dirty="0">
                <a:ln>
                  <a:noFill/>
                </a:ln>
                <a:solidFill>
                  <a:srgbClr val="000000"/>
                </a:solidFill>
                <a:effectLst/>
                <a:uLnTx/>
                <a:uFillTx/>
              </a:rPr>
              <a:t>k</a:t>
            </a:r>
            <a:r>
              <a:rPr kumimoji="0" lang="en-US" sz="2600" b="0" i="0" u="none" strike="noStrike" kern="1200" cap="none" spc="0" normalizeH="0" baseline="0" noProof="0" dirty="0">
                <a:ln>
                  <a:noFill/>
                </a:ln>
                <a:solidFill>
                  <a:srgbClr val="000000"/>
                </a:solidFill>
                <a:effectLst/>
                <a:uLnTx/>
                <a:uFillTx/>
                <a:latin typeface="Calibri"/>
              </a:rPr>
              <a:t> is the number of successes in the entire population,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600" b="0" i="1" u="none" strike="noStrike" kern="1200" cap="none" spc="0" normalizeH="0" baseline="0" noProof="0" dirty="0">
                <a:ln>
                  <a:noFill/>
                </a:ln>
                <a:solidFill>
                  <a:srgbClr val="000000"/>
                </a:solidFill>
                <a:effectLst/>
                <a:uLnTx/>
                <a:uFillTx/>
              </a:rPr>
              <a:t>x</a:t>
            </a:r>
            <a:r>
              <a:rPr kumimoji="0" lang="en-US" sz="2600" b="0" i="0" u="none" strike="noStrike" kern="1200" cap="none" spc="0" normalizeH="0" baseline="0" noProof="0" dirty="0">
                <a:ln>
                  <a:noFill/>
                </a:ln>
                <a:solidFill>
                  <a:srgbClr val="000000"/>
                </a:solidFill>
                <a:effectLst/>
                <a:uLnTx/>
                <a:uFillTx/>
                <a:latin typeface="Calibri"/>
              </a:rPr>
              <a:t> is the number of successes obtained in </a:t>
            </a:r>
            <a:r>
              <a:rPr kumimoji="0" lang="en-US" sz="2600" b="0" i="1" u="none" strike="noStrike" kern="1200" cap="none" spc="0" normalizeH="0" baseline="0" noProof="0" dirty="0">
                <a:ln>
                  <a:noFill/>
                </a:ln>
                <a:solidFill>
                  <a:srgbClr val="000000"/>
                </a:solidFill>
                <a:effectLst/>
                <a:uLnTx/>
                <a:uFillTx/>
                <a:latin typeface="Calibri"/>
              </a:rPr>
              <a:t>n</a:t>
            </a:r>
            <a:r>
              <a:rPr kumimoji="0" lang="en-US" sz="2600" b="0" i="0" u="none" strike="noStrike" kern="1200" cap="none" spc="0" normalizeH="0" baseline="0" noProof="0" dirty="0">
                <a:ln>
                  <a:noFill/>
                </a:ln>
                <a:solidFill>
                  <a:srgbClr val="000000"/>
                </a:solidFill>
                <a:effectLst/>
                <a:uLnTx/>
                <a:uFillTx/>
                <a:latin typeface="Calibri"/>
              </a:rPr>
              <a:t> trials.</a:t>
            </a:r>
            <a:endParaRPr lang="en-IN" sz="2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Rounding Rule</a:t>
            </a:r>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dirty="0"/>
              <a:t>When calculating probabilities for hypergeometric distributions, round to four decimal places.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1580</TotalTime>
  <Words>3253</Words>
  <Application>Microsoft Office PowerPoint</Application>
  <PresentationFormat>On-screen Show (4:3)</PresentationFormat>
  <Paragraphs>154</Paragraphs>
  <Slides>39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Calibri</vt:lpstr>
      <vt:lpstr>Courier New</vt:lpstr>
      <vt:lpstr>Arial</vt:lpstr>
      <vt:lpstr>Cambria Math</vt:lpstr>
      <vt:lpstr>Office Theme</vt:lpstr>
      <vt:lpstr>Section 5.4</vt:lpstr>
      <vt:lpstr>Definition1</vt:lpstr>
      <vt:lpstr>Definition2</vt:lpstr>
      <vt:lpstr>Memory Booster</vt:lpstr>
      <vt:lpstr>Example 5.4.1: Finding the Mean and Variance of a Hypergeometric Distribution1</vt:lpstr>
      <vt:lpstr>Example 5.4.1: Finding the Mean and Variance of a Hypergeometric Distribution2</vt:lpstr>
      <vt:lpstr>Example 5.4.1: Finding the Mean and Variance of a Hypergeometric Distribution3</vt:lpstr>
      <vt:lpstr>Formula: Probability for a Hypergeometric Distribution</vt:lpstr>
      <vt:lpstr>Rounding Rule</vt:lpstr>
      <vt:lpstr>Example 5.4.2: Calculating a Hypergeometric Probability, P(X = x)1</vt:lpstr>
      <vt:lpstr>Example 5.4.2: Calculating a Hypergeometric Probability, P(X = x)2</vt:lpstr>
      <vt:lpstr>Example 5.4.2: Calculating a Hypergeometric Probability, P(X = x)3</vt:lpstr>
      <vt:lpstr>Example 5.4.2: Calculating a Hypergeometric Probability, P(X = x)4</vt:lpstr>
      <vt:lpstr>Example 5.4.2: Calculating a Hypergeometric Probability, P(X = x)5</vt:lpstr>
      <vt:lpstr>Example 5.4.2: Calculating a Hypergeometric Probability, P(X = x)6</vt:lpstr>
      <vt:lpstr>Example 5.4.3: Calculating a Hypergeometric Probability, P(X = x)1</vt:lpstr>
      <vt:lpstr>Example 5.4.3: Calculating a Hypergeometric Probability, P(X = x)2</vt:lpstr>
      <vt:lpstr>Example 5.4.3: Calculating a Hypergeometric Probability, P(X = x)3</vt:lpstr>
      <vt:lpstr>Example 5.4.3: Calculating a Hypergeometric Probability, P(X = x)4</vt:lpstr>
      <vt:lpstr>Example 5.4.3: Calculating a Hypergeometric Probability, P(X = x)5</vt:lpstr>
      <vt:lpstr>Example 5.4.3: Calculating a Hypergeometric Probability, P(X = x)6</vt:lpstr>
      <vt:lpstr>Example 5.4.4: Calculating a Cumulative Hypergeometric Probability, P(X &lt; x)1</vt:lpstr>
      <vt:lpstr>Example 5.4.4: Calculating a Cumulative Hypergeometric Probability, P(X &lt; x)2</vt:lpstr>
      <vt:lpstr>Example 5.4.4: Calculating a Cumulative Hypergeometric Probability, P(X &lt; x)3</vt:lpstr>
      <vt:lpstr>Example 5.4.4: Calculating a Cumulative Hypergeometric Probability, P(X &lt; x)4</vt:lpstr>
      <vt:lpstr>Example 5.4.4: Calculating a Cumulative Hypergeometric Probability, P(X &lt; x)5</vt:lpstr>
      <vt:lpstr>Example 5.4.4: Calculating a Cumulative Hypergeometric Probability, P(X &lt; x)6</vt:lpstr>
      <vt:lpstr>Example 5.4.5: Calculating Hypergeometric Probabilities, P(X ≥ x)1</vt:lpstr>
      <vt:lpstr>Example 5.4.5: Calculating Hypergeometric Probabilities, P(X ≥ x)2</vt:lpstr>
      <vt:lpstr>Example 5.4.5: Calculating Hypergeometric Probabilities, P(X ≥ x)3</vt:lpstr>
      <vt:lpstr>Example 5.4.5: Calculating Hypergeometric Probabilities, P(X ≥ x)4</vt:lpstr>
      <vt:lpstr>Example 5.4.5: Calculating Hypergeometric Probabilities, P(X ≥ x)5</vt:lpstr>
      <vt:lpstr>Example 5.4.5: Calculating Hypergeometric Probabilities, P(X ≥ x)6</vt:lpstr>
      <vt:lpstr>Example 5.4.6: Determining Which Discrete Probability Distribution to Use1</vt:lpstr>
      <vt:lpstr>Example 5.4.6: Determining Which Discrete Probability Distribution to Use2</vt:lpstr>
      <vt:lpstr>Example 5.4.6: Determining Which Discrete Probability Distribution to Use3</vt:lpstr>
      <vt:lpstr>Example 5.4.6: Determining Which Discrete Probability Distribution to Use4</vt:lpstr>
      <vt:lpstr>Example 5.4.6: Determining Which Discrete Probability Distribution to Use5</vt:lpstr>
      <vt:lpstr>Example 5.4.6: Determining Which Discrete Probability Distribution to Use6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Anil</cp:lastModifiedBy>
  <cp:revision>242</cp:revision>
  <dcterms:created xsi:type="dcterms:W3CDTF">2013-04-26T14:43:13Z</dcterms:created>
  <dcterms:modified xsi:type="dcterms:W3CDTF">2025-08-21T11:40:49Z</dcterms:modified>
</cp:coreProperties>
</file>