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7"/>
  </p:notesMasterIdLst>
  <p:handoutMasterIdLst>
    <p:handoutMasterId r:id="rId48"/>
  </p:handoutMasterIdLst>
  <p:sldIdLst>
    <p:sldId id="256" r:id="rId2"/>
    <p:sldId id="257" r:id="rId3"/>
    <p:sldId id="258" r:id="rId4"/>
    <p:sldId id="259" r:id="rId5"/>
    <p:sldId id="260" r:id="rId6"/>
    <p:sldId id="261" r:id="rId7"/>
    <p:sldId id="262" r:id="rId8"/>
    <p:sldId id="263" r:id="rId9"/>
    <p:sldId id="264" r:id="rId10"/>
    <p:sldId id="300" r:id="rId11"/>
    <p:sldId id="265" r:id="rId12"/>
    <p:sldId id="266" r:id="rId13"/>
    <p:sldId id="267" r:id="rId14"/>
    <p:sldId id="268" r:id="rId15"/>
    <p:sldId id="269" r:id="rId16"/>
    <p:sldId id="270" r:id="rId17"/>
    <p:sldId id="271" r:id="rId18"/>
    <p:sldId id="294" r:id="rId19"/>
    <p:sldId id="295" r:id="rId20"/>
    <p:sldId id="272" r:id="rId21"/>
    <p:sldId id="273" r:id="rId22"/>
    <p:sldId id="274" r:id="rId23"/>
    <p:sldId id="275" r:id="rId24"/>
    <p:sldId id="276" r:id="rId25"/>
    <p:sldId id="296" r:id="rId26"/>
    <p:sldId id="297" r:id="rId27"/>
    <p:sldId id="277" r:id="rId28"/>
    <p:sldId id="279" r:id="rId29"/>
    <p:sldId id="280" r:id="rId30"/>
    <p:sldId id="281" r:id="rId31"/>
    <p:sldId id="282" r:id="rId32"/>
    <p:sldId id="298" r:id="rId33"/>
    <p:sldId id="299" r:id="rId34"/>
    <p:sldId id="283" r:id="rId35"/>
    <p:sldId id="284" r:id="rId36"/>
    <p:sldId id="285" r:id="rId37"/>
    <p:sldId id="286" r:id="rId38"/>
    <p:sldId id="287" r:id="rId39"/>
    <p:sldId id="301" r:id="rId40"/>
    <p:sldId id="288" r:id="rId41"/>
    <p:sldId id="289" r:id="rId42"/>
    <p:sldId id="290" r:id="rId43"/>
    <p:sldId id="291" r:id="rId44"/>
    <p:sldId id="292" r:id="rId45"/>
    <p:sldId id="293" r:id="rId46"/>
  </p:sldIdLst>
  <p:sldSz cx="9144000" cy="6858000" type="screen4x3"/>
  <p:notesSz cx="6858000" cy="9144000"/>
  <p:embeddedFontLst>
    <p:embeddedFont>
      <p:font typeface="Cambria Math" panose="02040503050406030204" pitchFamily="18" charset="0"/>
      <p:regular r:id="rId4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1" clrIdx="1">
    <p:extLst>
      <p:ext uri="{19B8F6BF-5375-455C-9EA6-DF929625EA0E}">
        <p15:presenceInfo xmlns:p15="http://schemas.microsoft.com/office/powerpoint/2012/main" userId="Allison Cong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94" autoAdjust="0"/>
    <p:restoredTop sz="94673" autoAdjust="0"/>
  </p:normalViewPr>
  <p:slideViewPr>
    <p:cSldViewPr>
      <p:cViewPr varScale="1">
        <p:scale>
          <a:sx n="101" d="100"/>
          <a:sy n="101" d="100"/>
        </p:scale>
        <p:origin x="1020"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1.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1</a:t>
            </a:fld>
            <a:endParaRPr lang="en-US"/>
          </a:p>
        </p:txBody>
      </p:sp>
    </p:spTree>
    <p:extLst>
      <p:ext uri="{BB962C8B-B14F-4D97-AF65-F5344CB8AC3E}">
        <p14:creationId xmlns:p14="http://schemas.microsoft.com/office/powerpoint/2010/main" val="40916224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3</a:t>
            </a:fld>
            <a:endParaRPr lang="en-US"/>
          </a:p>
        </p:txBody>
      </p:sp>
    </p:spTree>
    <p:extLst>
      <p:ext uri="{BB962C8B-B14F-4D97-AF65-F5344CB8AC3E}">
        <p14:creationId xmlns:p14="http://schemas.microsoft.com/office/powerpoint/2010/main" val="24092281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25</a:t>
            </a:fld>
            <a:endParaRPr lang="en-US"/>
          </a:p>
        </p:txBody>
      </p:sp>
    </p:spTree>
    <p:extLst>
      <p:ext uri="{BB962C8B-B14F-4D97-AF65-F5344CB8AC3E}">
        <p14:creationId xmlns:p14="http://schemas.microsoft.com/office/powerpoint/2010/main" val="692559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32</a:t>
            </a:fld>
            <a:endParaRPr lang="en-US"/>
          </a:p>
        </p:txBody>
      </p:sp>
    </p:spTree>
    <p:extLst>
      <p:ext uri="{BB962C8B-B14F-4D97-AF65-F5344CB8AC3E}">
        <p14:creationId xmlns:p14="http://schemas.microsoft.com/office/powerpoint/2010/main" val="11258409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130.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12.emf"/></Relationships>
</file>

<file path=ppt/slides/_rels/slide3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20.pn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31.png"/><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5.3</a:t>
            </a:r>
          </a:p>
        </p:txBody>
      </p:sp>
      <p:sp>
        <p:nvSpPr>
          <p:cNvPr id="2" name="Text Placeholder 1"/>
          <p:cNvSpPr>
            <a:spLocks noGrp="1"/>
          </p:cNvSpPr>
          <p:nvPr>
            <p:ph type="body" sz="quarter" idx="10"/>
          </p:nvPr>
        </p:nvSpPr>
        <p:spPr/>
        <p:txBody>
          <a:bodyPr/>
          <a:lstStyle/>
          <a:p>
            <a:pPr algn="ctr"/>
            <a:r>
              <a:t>Poisson Distribution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D8B447-0D87-5F83-5D85-CE4A7B7B01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ACB99B-1F7F-A966-10B6-A1A9EC5165EB}"/>
              </a:ext>
            </a:extLst>
          </p:cNvPr>
          <p:cNvSpPr>
            <a:spLocks noGrp="1"/>
          </p:cNvSpPr>
          <p:nvPr>
            <p:ph type="title"/>
          </p:nvPr>
        </p:nvSpPr>
        <p:spPr/>
        <p:txBody>
          <a:bodyPr>
            <a:normAutofit/>
          </a:bodyPr>
          <a:lstStyle/>
          <a:p>
            <a:pPr>
              <a:defRPr sz="3200"/>
            </a:pPr>
            <a:r>
              <a:rPr dirty="0"/>
              <a:t>Example 5.3.1: Calculating a Poisson Probability Using the Formula</a:t>
            </a:r>
            <a:r>
              <a:rPr lang="en-US" baseline="-25000" dirty="0"/>
              <a:t>3</a:t>
            </a:r>
            <a:endParaRPr dirty="0"/>
          </a:p>
        </p:txBody>
      </p:sp>
      <p:sp>
        <p:nvSpPr>
          <p:cNvPr id="3" name="Text Placeholder 2">
            <a:extLst>
              <a:ext uri="{FF2B5EF4-FFF2-40B4-BE49-F238E27FC236}">
                <a16:creationId xmlns:a16="http://schemas.microsoft.com/office/drawing/2014/main" id="{C61BCEC3-A000-8DB6-35F4-DABF3B7AB7D3}"/>
              </a:ext>
            </a:extLst>
          </p:cNvPr>
          <p:cNvSpPr>
            <a:spLocks noGrp="1"/>
          </p:cNvSpPr>
          <p:nvPr>
            <p:ph type="body" sz="quarter" idx="10"/>
          </p:nvPr>
        </p:nvSpPr>
        <p:spPr/>
        <p:txBody>
          <a:bodyPr>
            <a:normAutofit/>
          </a:bodyPr>
          <a:lstStyle/>
          <a:p>
            <a:r>
              <a:rPr sz="2600" dirty="0"/>
              <a:t>We have the two values needed for the Poisson probability formula, so we can substitute into the formula as follows.</a:t>
            </a:r>
          </a:p>
        </p:txBody>
      </p:sp>
      <p:pic>
        <p:nvPicPr>
          <p:cNvPr id="6" name="Picture 5" descr="P of X equals x equals e raised to the power of negative lambda, multiplied by lambda raised to the power of x, divided by x factorial. For P of X equals 6 equals e raised to the power of negative 4, multiplied by 4 raised to the power of 6, divided by 6 factorial. This simplifies approximately to 0.018316 multiplied by &#10;4096 divided by 720, which is approximately 0.1042.">
            <a:extLst>
              <a:ext uri="{FF2B5EF4-FFF2-40B4-BE49-F238E27FC236}">
                <a16:creationId xmlns:a16="http://schemas.microsoft.com/office/drawing/2014/main" id="{04659D86-BABF-0545-F08D-12859BCFF198}"/>
              </a:ext>
            </a:extLst>
          </p:cNvPr>
          <p:cNvPicPr>
            <a:picLocks noChangeAspect="1"/>
          </p:cNvPicPr>
          <p:nvPr/>
        </p:nvPicPr>
        <p:blipFill>
          <a:blip r:embed="rId2"/>
          <a:stretch>
            <a:fillRect/>
          </a:stretch>
        </p:blipFill>
        <p:spPr>
          <a:xfrm>
            <a:off x="2706484" y="1884600"/>
            <a:ext cx="3731032" cy="2916000"/>
          </a:xfrm>
          <a:prstGeom prst="rect">
            <a:avLst/>
          </a:prstGeom>
        </p:spPr>
      </p:pic>
      <p:sp>
        <p:nvSpPr>
          <p:cNvPr id="4" name="TextBox 3">
            <a:extLst>
              <a:ext uri="{FF2B5EF4-FFF2-40B4-BE49-F238E27FC236}">
                <a16:creationId xmlns:a16="http://schemas.microsoft.com/office/drawing/2014/main" id="{E303779E-850F-3068-7599-6A7EA8D68FE8}"/>
              </a:ext>
            </a:extLst>
          </p:cNvPr>
          <p:cNvSpPr txBox="1"/>
          <p:nvPr/>
        </p:nvSpPr>
        <p:spPr>
          <a:xfrm>
            <a:off x="457200" y="4800600"/>
            <a:ext cx="8229600" cy="892552"/>
          </a:xfrm>
          <a:prstGeom prst="rect">
            <a:avLst/>
          </a:prstGeom>
          <a:noFill/>
        </p:spPr>
        <p:txBody>
          <a:bodyPr wrap="square" rtlCol="0">
            <a:spAutoFit/>
          </a:bodyPr>
          <a:lstStyle/>
          <a:p>
            <a:r>
              <a:rPr kumimoji="0" lang="en-US" sz="2600" b="0" i="0" u="none" strike="noStrike" kern="1200" cap="none" spc="0" normalizeH="0" baseline="0" noProof="0" dirty="0">
                <a:ln>
                  <a:noFill/>
                </a:ln>
                <a:solidFill>
                  <a:srgbClr val="366092"/>
                </a:solidFill>
                <a:effectLst/>
                <a:uLnTx/>
                <a:uFillTx/>
                <a:latin typeface="Calibri"/>
              </a:rPr>
              <a:t>We see that the probability that he finishes six haircuts in one hour is </a:t>
            </a:r>
            <a:r>
              <a:rPr kumimoji="0" lang="en-US" sz="2600" b="0" i="0" u="none" strike="noStrike" kern="1200" cap="none" spc="0" normalizeH="0" baseline="0" noProof="0" dirty="0">
                <a:ln>
                  <a:noFill/>
                </a:ln>
                <a:solidFill>
                  <a:srgbClr val="366092"/>
                </a:solidFill>
                <a:effectLst/>
                <a:uLnTx/>
                <a:uFillTx/>
                <a:latin typeface="Cambria Math"/>
              </a:rPr>
              <a:t>0.1042</a:t>
            </a:r>
            <a:r>
              <a:rPr kumimoji="0" lang="en-US" sz="2600" b="0" i="0" u="none" strike="noStrike" kern="1200" cap="none" spc="0" normalizeH="0" baseline="0" noProof="0" dirty="0">
                <a:ln>
                  <a:noFill/>
                </a:ln>
                <a:solidFill>
                  <a:srgbClr val="366092"/>
                </a:solidFill>
                <a:effectLst/>
                <a:uLnTx/>
                <a:uFillTx/>
                <a:latin typeface="Calibri"/>
              </a:rPr>
              <a:t> or 10.42%.</a:t>
            </a:r>
            <a:endParaRPr lang="en-IN" sz="2600" dirty="0"/>
          </a:p>
        </p:txBody>
      </p:sp>
    </p:spTree>
    <p:extLst>
      <p:ext uri="{BB962C8B-B14F-4D97-AF65-F5344CB8AC3E}">
        <p14:creationId xmlns:p14="http://schemas.microsoft.com/office/powerpoint/2010/main" val="18450084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Side Note</a:t>
            </a:r>
          </a:p>
        </p:txBody>
      </p:sp>
      <p:sp>
        <p:nvSpPr>
          <p:cNvPr id="3" name="Text Placeholder 2"/>
          <p:cNvSpPr>
            <a:spLocks noGrp="1"/>
          </p:cNvSpPr>
          <p:nvPr>
            <p:ph type="body" sz="quarter" idx="10"/>
          </p:nvPr>
        </p:nvSpPr>
        <p:spPr>
          <a:xfrm>
            <a:off x="457200" y="1082078"/>
            <a:ext cx="8229600" cy="1813522"/>
          </a:xfrm>
        </p:spPr>
        <p:txBody>
          <a:bodyPr>
            <a:normAutofit/>
          </a:bodyPr>
          <a:lstStyle/>
          <a:p>
            <a:pPr>
              <a:defRPr sz="2800"/>
            </a:pPr>
            <a:r>
              <a:rPr sz="2800" dirty="0"/>
              <a:t>When using the Poisson tables, precision is limited to the choices given in the tables for the average number of successes in the given interval, </a:t>
            </a:r>
            <a:r>
              <a:rPr lang="el-GR" dirty="0"/>
              <a:t>λ</a:t>
            </a:r>
            <a:r>
              <a:rPr sz="2800" dirty="0"/>
              <a:t>, and the number of successes, </a:t>
            </a:r>
            <a:r>
              <a:rPr lang="en-US" sz="2800" i="1" dirty="0"/>
              <a:t>x</a:t>
            </a:r>
            <a:r>
              <a:rPr sz="2800" dirty="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5.3.2: Finding a Poisson Probability Using a Table</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Suppose that a length of copper wiring averages one defect every </a:t>
            </a:r>
            <a:r>
              <a:rPr sz="2800" dirty="0">
                <a:latin typeface="Cambria Math"/>
              </a:rPr>
              <a:t>200</a:t>
            </a:r>
            <a:r>
              <a:rPr sz="2800" dirty="0"/>
              <a:t> feet. What is the probability that a </a:t>
            </a:r>
            <a:r>
              <a:rPr sz="2800" dirty="0">
                <a:latin typeface="Cambria Math"/>
              </a:rPr>
              <a:t>300</a:t>
            </a:r>
            <a:r>
              <a:rPr sz="2800" dirty="0"/>
              <a:t>-foot stretch will have no defects?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5.3.2: Finding a Poisson Probability Using a Table</a:t>
            </a:r>
            <a:r>
              <a:rPr lang="en-US" baseline="-25000" dirty="0"/>
              <a:t>2</a:t>
            </a:r>
            <a:endParaRPr dirty="0"/>
          </a:p>
        </p:txBody>
      </p:sp>
      <p:sp>
        <p:nvSpPr>
          <p:cNvPr id="3" name="Text Placeholder 2"/>
          <p:cNvSpPr>
            <a:spLocks noGrp="1"/>
          </p:cNvSpPr>
          <p:nvPr>
            <p:ph type="body" sz="quarter" idx="10"/>
          </p:nvPr>
        </p:nvSpPr>
        <p:spPr/>
        <p:txBody>
          <a:bodyPr>
            <a:normAutofit lnSpcReduction="10000"/>
          </a:bodyPr>
          <a:lstStyle/>
          <a:p>
            <a:r>
              <a:rPr sz="2800" b="1" dirty="0"/>
              <a:t>Solution</a:t>
            </a:r>
          </a:p>
          <a:p>
            <a:pPr>
              <a:defRPr sz="2800"/>
            </a:pPr>
            <a:r>
              <a:rPr sz="2800" dirty="0"/>
              <a:t>Each defect in the wire is independent of any other defect, and the average number of defects in a given length of wire is constant. Thus, this scenario can be modeled by a Poisson distribution. Next, we must determine </a:t>
            </a:r>
            <a:r>
              <a:rPr lang="el-GR" dirty="0"/>
              <a:t>λ</a:t>
            </a:r>
            <a:r>
              <a:rPr sz="2800" dirty="0"/>
              <a:t> and </a:t>
            </a:r>
            <a:r>
              <a:rPr lang="en-US" sz="2800" i="1" dirty="0"/>
              <a:t>x</a:t>
            </a:r>
            <a:r>
              <a:rPr sz="2800" dirty="0"/>
              <a:t>. If there is </a:t>
            </a:r>
            <a:r>
              <a:rPr sz="2800" dirty="0">
                <a:latin typeface="Cambria Math"/>
              </a:rPr>
              <a:t>1</a:t>
            </a:r>
            <a:r>
              <a:rPr sz="2800" dirty="0"/>
              <a:t> defect on average every </a:t>
            </a:r>
            <a:r>
              <a:rPr sz="2800" dirty="0">
                <a:latin typeface="Cambria Math"/>
              </a:rPr>
              <a:t>200</a:t>
            </a:r>
            <a:r>
              <a:rPr sz="2800" dirty="0"/>
              <a:t> feet, then we can expect </a:t>
            </a:r>
            <a:r>
              <a:rPr sz="2800" dirty="0">
                <a:latin typeface="Cambria Math"/>
              </a:rPr>
              <a:t>1.5</a:t>
            </a:r>
            <a:r>
              <a:rPr sz="2800" dirty="0"/>
              <a:t> defects for a </a:t>
            </a:r>
            <a:r>
              <a:rPr sz="2800" dirty="0">
                <a:latin typeface="Cambria Math"/>
              </a:rPr>
              <a:t>300</a:t>
            </a:r>
            <a:r>
              <a:rPr sz="2800" dirty="0"/>
              <a:t>-foot stretch; thus </a:t>
            </a:r>
            <a:r>
              <a:rPr lang="el-GR" dirty="0"/>
              <a:t>λ</a:t>
            </a:r>
            <a:r>
              <a:rPr lang="en-IN" sz="2800" dirty="0">
                <a:sym typeface="Symbol" panose="05050102010706020507" pitchFamily="18" charset="2"/>
              </a:rPr>
              <a:t> = 1.5.</a:t>
            </a:r>
            <a:r>
              <a:rPr sz="2800" dirty="0"/>
              <a:t> Because we are looking for the probability of seeing </a:t>
            </a:r>
            <a:r>
              <a:rPr lang="en-US" sz="2800" i="1" dirty="0"/>
              <a:t>no</a:t>
            </a:r>
            <a:r>
              <a:rPr sz="2800" dirty="0"/>
              <a:t> defects, </a:t>
            </a:r>
            <a:r>
              <a:rPr lang="en-US" sz="2800" i="1" dirty="0"/>
              <a:t>x</a:t>
            </a:r>
            <a:r>
              <a:rPr lang="en-US" sz="2800" dirty="0"/>
              <a:t> = 0.</a:t>
            </a:r>
            <a:r>
              <a:rPr sz="2800" dirty="0"/>
              <a:t> Using the Poisson table, we find that the probability that corresponds with these values of</a:t>
            </a:r>
            <a:r>
              <a:rPr lang="en-US" sz="2800" dirty="0"/>
              <a:t> </a:t>
            </a:r>
            <a:r>
              <a:rPr lang="el-GR" dirty="0"/>
              <a:t>λ</a:t>
            </a:r>
            <a:r>
              <a:rPr lang="en-US" sz="2800" dirty="0">
                <a:sym typeface="Symbol" panose="05050102010706020507" pitchFamily="18" charset="2"/>
              </a:rPr>
              <a:t> = 1.5</a:t>
            </a:r>
            <a:r>
              <a:rPr sz="2800" dirty="0"/>
              <a:t> and </a:t>
            </a:r>
            <a:r>
              <a:rPr lang="en-US" sz="2800" i="1" dirty="0"/>
              <a:t>x</a:t>
            </a:r>
            <a:r>
              <a:rPr lang="en-US" sz="2800" dirty="0"/>
              <a:t> = 0 </a:t>
            </a:r>
            <a:r>
              <a:rPr sz="2800" dirty="0"/>
              <a:t>is </a:t>
            </a:r>
            <a:r>
              <a:rPr sz="2800" dirty="0">
                <a:latin typeface="Cambria Math"/>
              </a:rPr>
              <a:t>0.2231</a:t>
            </a:r>
            <a:r>
              <a:rPr sz="2800" dirty="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5.3.2: Finding a Poisson Probability Using a Table</a:t>
            </a:r>
            <a:r>
              <a:rPr lang="en-US" baseline="-25000" dirty="0"/>
              <a:t>3</a:t>
            </a:r>
            <a:endParaRPr dirty="0"/>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87ED0D0C-2754-E13D-CF0C-E423CB54B925}"/>
                  </a:ext>
                </a:extLst>
              </p:cNvPr>
              <p:cNvSpPr txBox="1"/>
              <p:nvPr/>
            </p:nvSpPr>
            <p:spPr>
              <a:xfrm>
                <a:off x="1143000" y="1047690"/>
                <a:ext cx="7543800" cy="400110"/>
              </a:xfrm>
              <a:prstGeom prst="rect">
                <a:avLst/>
              </a:prstGeom>
              <a:noFill/>
            </p:spPr>
            <p:txBody>
              <a:bodyPr wrap="square">
                <a:spAutoFit/>
              </a:bodyPr>
              <a:lstStyle/>
              <a:p>
                <a:pPr algn="ctr">
                  <a:defRPr sz="1800" b="1"/>
                </a:pPr>
                <a14:m>
                  <m:oMathPara xmlns:m="http://schemas.openxmlformats.org/officeDocument/2006/math">
                    <m:oMathParaPr>
                      <m:jc m:val="centerGroup"/>
                    </m:oMathParaPr>
                    <m:oMath xmlns:m="http://schemas.openxmlformats.org/officeDocument/2006/math">
                      <m:r>
                        <m:rPr>
                          <m:nor/>
                        </m:rPr>
                        <a:rPr lang="el-GR" sz="2000" dirty="0"/>
                        <m:t>λ</m:t>
                      </m:r>
                    </m:oMath>
                  </m:oMathPara>
                </a14:m>
                <a:endParaRPr lang="en-US" sz="2000" dirty="0"/>
              </a:p>
            </p:txBody>
          </p:sp>
        </mc:Choice>
        <mc:Fallback xmlns="">
          <p:sp>
            <p:nvSpPr>
              <p:cNvPr id="4" name="TextBox 3">
                <a:extLst>
                  <a:ext uri="{FF2B5EF4-FFF2-40B4-BE49-F238E27FC236}">
                    <a16:creationId xmlns:a16="http://schemas.microsoft.com/office/drawing/2014/main" id="{87ED0D0C-2754-E13D-CF0C-E423CB54B925}"/>
                  </a:ext>
                </a:extLst>
              </p:cNvPr>
              <p:cNvSpPr txBox="1">
                <a:spLocks noRot="1" noChangeAspect="1" noMove="1" noResize="1" noEditPoints="1" noAdjustHandles="1" noChangeArrowheads="1" noChangeShapeType="1" noTextEdit="1"/>
              </p:cNvSpPr>
              <p:nvPr/>
            </p:nvSpPr>
            <p:spPr>
              <a:xfrm>
                <a:off x="1143000" y="1047690"/>
                <a:ext cx="7543800" cy="400110"/>
              </a:xfrm>
              <a:prstGeom prst="rect">
                <a:avLst/>
              </a:prstGeom>
              <a:blipFill>
                <a:blip r:embed="rId2"/>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graphicFrame>
            <p:nvGraphicFramePr>
              <p:cNvPr id="3" name="Table Placeholder 2" descr="The table shows a binomial probability distribution for x values ranging from 0 to 10 in row wise and parameter values from 1.50 to 2.50 in column wise. Each cell provides the probability of x successes for the corresponding parameter value. The table offers a detailed representation of probabilities for various combinations of x and parameter values.&#10;&#10;The first row, where x equals 0, contains the following values for lambda from 1.50 to 2.50:&#10;0.2231, 0.2019, 0.1827, 0.1653, 0.1496, 0.1353, 0.1225, 0.1108, 0.1003, 0.0907, 0.0821.&#10;&#10;The second row, where x equals 1, contains the following values for lambda from 1.50 to 2.50:&#10;0.3347, 0.3230, 0.3106, 0.2975, 0.2842, 0.2707, 0.2572, 0.2438, 0.2306, 0.2177, 0.2052.&#10;&#10;The third row, where x equals 2, contains the following values for lambda from 1.50 to 2.50:&#10;0.2510, 0.2584, 0.2640, 0.2678, 0.2700, 0.2707, 0.2700, 0.2681, 0.2652, 0.2613, 0.2565.&#10;&#10;The fourth row, where x equals 3, contains the following values for lambda from 1.50 to 2.50:&#10;0.1255, 0.1378, 0.1496, 0.1607, 0.1710, 0.1804, 0.1890, 0.1966, 0.2033, 0.2090, 0.2138.&#10;&#10;The fifth row, where x equals 4, contains the following values for lambda from 1.50 to 2.50:&#10;0.0471, 0.0551, 0.0636, 0.0723, 0.0812, 0.0902, 0.0992, 0.1082, 0.1169, 0.1254, 0.1336.&#10;&#10;The sixth row, where x equals 5, contains the following values for lambda from 1.50 to 2.50:&#10;0.0141, 0.0176, 0.0216, 0.0260, 0.0309, 0.0361, 0.0417, 0.0476, 0.0538, 0.0602, 0.0668.&#10;&#10;The seventh row, where x equals 6, contains the following values for lambda from 1.50 to 2.50:&#10;0.0035, 0.0047, 0.0061, 0.0078, 0.0098, 0.0120, 0.0146, 0.0174, 0.0206, 0.0241, 0.0278.&#10;&#10;The eighth row, where x equals 7, contains the following values for lambda from 1.50 to 2.50:&#10;0.0008, 0.0011, 0.0015, 0.0020, 0.0027, 0.0034, 0.0044, 0.0055, 0.0068, 0.0083, 0.0099.&#10;&#10;The ninth row, where x equals 8, contains the following values for lambda from 1.50 to 2.50:&#10;0.0001, 0.0002, 0.0003, 0.0005, 0.0006, 0.0009, 0.0011, 0.0015, 0.0019, 0.0025, 0.0031.&#10;&#10;The tenth row, where x equals 9, contains the following values for lambda from 1.50 to 2.50:&#10;0.0000, 0.0000, 0.0001, 0.0001, 0.0001, 0.0002, 0.0003, 0.0004, 0.0005, 0.0007, 0.0009.&#10;&#10;The eleventh row, where x equals 10, contains the following values for lambda from 1.50 to 2.50:&#10;0.0000, 0.0000, 0.0000, 0.0000, 0.0000, 0.0001, 0.0001, 0.0001, 0.0002, 0.0002, 0.0002.&#10;&#10;&#10;&#10;The table offers a detailed representation of probabilities for various combinations of x and parameter values."/>
              <p:cNvGraphicFramePr>
                <a:graphicFrameLocks noGrp="1"/>
              </p:cNvGraphicFramePr>
              <p:nvPr>
                <p:ph type="tbl" sz="quarter" idx="10"/>
                <p:extLst>
                  <p:ext uri="{D42A27DB-BD31-4B8C-83A1-F6EECF244321}">
                    <p14:modId xmlns:p14="http://schemas.microsoft.com/office/powerpoint/2010/main" val="723151404"/>
                  </p:ext>
                </p:extLst>
              </p:nvPr>
            </p:nvGraphicFramePr>
            <p:xfrm>
              <a:off x="457200" y="1447800"/>
              <a:ext cx="8229600" cy="4450080"/>
            </p:xfrm>
            <a:graphic>
              <a:graphicData uri="http://schemas.openxmlformats.org/drawingml/2006/table">
                <a:tbl>
                  <a:tblPr firstRow="1" bandRow="1">
                    <a:tableStyleId>{5940675A-B579-460E-94D1-54222C63F5DA}</a:tableStyleId>
                  </a:tblPr>
                  <a:tblGrid>
                    <a:gridCol w="685800">
                      <a:extLst>
                        <a:ext uri="{9D8B030D-6E8A-4147-A177-3AD203B41FA5}">
                          <a16:colId xmlns:a16="http://schemas.microsoft.com/office/drawing/2014/main" val="20000"/>
                        </a:ext>
                      </a:extLst>
                    </a:gridCol>
                    <a:gridCol w="685800">
                      <a:extLst>
                        <a:ext uri="{9D8B030D-6E8A-4147-A177-3AD203B41FA5}">
                          <a16:colId xmlns:a16="http://schemas.microsoft.com/office/drawing/2014/main" val="20001"/>
                        </a:ext>
                      </a:extLst>
                    </a:gridCol>
                    <a:gridCol w="6858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685800">
                      <a:extLst>
                        <a:ext uri="{9D8B030D-6E8A-4147-A177-3AD203B41FA5}">
                          <a16:colId xmlns:a16="http://schemas.microsoft.com/office/drawing/2014/main" val="20004"/>
                        </a:ext>
                      </a:extLst>
                    </a:gridCol>
                    <a:gridCol w="685800">
                      <a:extLst>
                        <a:ext uri="{9D8B030D-6E8A-4147-A177-3AD203B41FA5}">
                          <a16:colId xmlns:a16="http://schemas.microsoft.com/office/drawing/2014/main" val="20005"/>
                        </a:ext>
                      </a:extLst>
                    </a:gridCol>
                    <a:gridCol w="685800">
                      <a:extLst>
                        <a:ext uri="{9D8B030D-6E8A-4147-A177-3AD203B41FA5}">
                          <a16:colId xmlns:a16="http://schemas.microsoft.com/office/drawing/2014/main" val="20006"/>
                        </a:ext>
                      </a:extLst>
                    </a:gridCol>
                    <a:gridCol w="685800">
                      <a:extLst>
                        <a:ext uri="{9D8B030D-6E8A-4147-A177-3AD203B41FA5}">
                          <a16:colId xmlns:a16="http://schemas.microsoft.com/office/drawing/2014/main" val="20007"/>
                        </a:ext>
                      </a:extLst>
                    </a:gridCol>
                    <a:gridCol w="685800">
                      <a:extLst>
                        <a:ext uri="{9D8B030D-6E8A-4147-A177-3AD203B41FA5}">
                          <a16:colId xmlns:a16="http://schemas.microsoft.com/office/drawing/2014/main" val="20008"/>
                        </a:ext>
                      </a:extLst>
                    </a:gridCol>
                    <a:gridCol w="685800">
                      <a:extLst>
                        <a:ext uri="{9D8B030D-6E8A-4147-A177-3AD203B41FA5}">
                          <a16:colId xmlns:a16="http://schemas.microsoft.com/office/drawing/2014/main" val="20009"/>
                        </a:ext>
                      </a:extLst>
                    </a:gridCol>
                    <a:gridCol w="685800">
                      <a:extLst>
                        <a:ext uri="{9D8B030D-6E8A-4147-A177-3AD203B41FA5}">
                          <a16:colId xmlns:a16="http://schemas.microsoft.com/office/drawing/2014/main" val="20010"/>
                        </a:ext>
                      </a:extLst>
                    </a:gridCol>
                    <a:gridCol w="685800">
                      <a:extLst>
                        <a:ext uri="{9D8B030D-6E8A-4147-A177-3AD203B41FA5}">
                          <a16:colId xmlns:a16="http://schemas.microsoft.com/office/drawing/2014/main" val="20011"/>
                        </a:ext>
                      </a:extLst>
                    </a:gridCol>
                  </a:tblGrid>
                  <a:tr h="370840">
                    <a:tc>
                      <a:txBody>
                        <a:bodyPr/>
                        <a:lstStyle/>
                        <a:p>
                          <a:pPr algn="ctr">
                            <a:defRPr sz="1200" b="1">
                              <a:solidFill>
                                <a:schemeClr val="tx1"/>
                              </a:solidFill>
                            </a:defRPr>
                          </a:pPr>
                          <a14:m>
                            <m:oMathPara xmlns:m="http://schemas.openxmlformats.org/officeDocument/2006/math">
                              <m:oMathParaPr>
                                <m:jc m:val="centerGroup"/>
                              </m:oMathParaPr>
                              <m:oMath xmlns:m="http://schemas.openxmlformats.org/officeDocument/2006/math">
                                <m:r>
                                  <a:rPr sz="1200">
                                    <a:latin typeface="Cambria Math" panose="02040503050406030204" pitchFamily="18" charset="0"/>
                                  </a:rPr>
                                  <m:t>𝑥</m:t>
                                </m:r>
                              </m:oMath>
                            </m:oMathPara>
                          </a14:m>
                          <a:endParaRPr dirty="0"/>
                        </a:p>
                      </a:txBody>
                      <a:tcPr/>
                    </a:tc>
                    <a:tc>
                      <a:txBody>
                        <a:bodyPr/>
                        <a:lstStyle/>
                        <a:p>
                          <a:pPr algn="ctr">
                            <a:defRPr b="1">
                              <a:solidFill>
                                <a:schemeClr val="tx1"/>
                              </a:solidFill>
                            </a:defRPr>
                          </a:pPr>
                          <a:r>
                            <a:rPr sz="1200" dirty="0"/>
                            <a:t>1.50</a:t>
                          </a:r>
                          <a:endParaRPr sz="1200" dirty="0">
                            <a:latin typeface="Cambria Math"/>
                          </a:endParaRPr>
                        </a:p>
                      </a:txBody>
                      <a:tcPr/>
                    </a:tc>
                    <a:tc>
                      <a:txBody>
                        <a:bodyPr/>
                        <a:lstStyle/>
                        <a:p>
                          <a:pPr algn="ctr">
                            <a:defRPr b="1">
                              <a:solidFill>
                                <a:schemeClr val="tx1"/>
                              </a:solidFill>
                            </a:defRPr>
                          </a:pPr>
                          <a:r>
                            <a:rPr sz="1200" dirty="0"/>
                            <a:t>1.60</a:t>
                          </a:r>
                          <a:endParaRPr sz="1200" dirty="0">
                            <a:latin typeface="Cambria Math"/>
                          </a:endParaRPr>
                        </a:p>
                      </a:txBody>
                      <a:tcPr/>
                    </a:tc>
                    <a:tc>
                      <a:txBody>
                        <a:bodyPr/>
                        <a:lstStyle/>
                        <a:p>
                          <a:pPr algn="ctr">
                            <a:defRPr b="1">
                              <a:solidFill>
                                <a:schemeClr val="tx1"/>
                              </a:solidFill>
                            </a:defRPr>
                          </a:pPr>
                          <a:r>
                            <a:rPr sz="1200" dirty="0"/>
                            <a:t>1.70</a:t>
                          </a:r>
                          <a:endParaRPr sz="1200" dirty="0">
                            <a:latin typeface="Cambria Math"/>
                          </a:endParaRPr>
                        </a:p>
                      </a:txBody>
                      <a:tcPr/>
                    </a:tc>
                    <a:tc>
                      <a:txBody>
                        <a:bodyPr/>
                        <a:lstStyle/>
                        <a:p>
                          <a:pPr algn="ctr">
                            <a:defRPr b="1">
                              <a:solidFill>
                                <a:schemeClr val="tx1"/>
                              </a:solidFill>
                            </a:defRPr>
                          </a:pPr>
                          <a:r>
                            <a:rPr sz="1200" dirty="0"/>
                            <a:t>1.80</a:t>
                          </a:r>
                          <a:endParaRPr sz="1200" dirty="0">
                            <a:latin typeface="Cambria Math"/>
                          </a:endParaRPr>
                        </a:p>
                      </a:txBody>
                      <a:tcPr/>
                    </a:tc>
                    <a:tc>
                      <a:txBody>
                        <a:bodyPr/>
                        <a:lstStyle/>
                        <a:p>
                          <a:pPr algn="ctr">
                            <a:defRPr b="1">
                              <a:solidFill>
                                <a:schemeClr val="tx1"/>
                              </a:solidFill>
                            </a:defRPr>
                          </a:pPr>
                          <a:r>
                            <a:rPr sz="1200" dirty="0"/>
                            <a:t>1.90</a:t>
                          </a:r>
                          <a:endParaRPr sz="1200" dirty="0">
                            <a:latin typeface="Cambria Math"/>
                          </a:endParaRPr>
                        </a:p>
                      </a:txBody>
                      <a:tcPr/>
                    </a:tc>
                    <a:tc>
                      <a:txBody>
                        <a:bodyPr/>
                        <a:lstStyle/>
                        <a:p>
                          <a:pPr algn="ctr">
                            <a:defRPr b="1">
                              <a:solidFill>
                                <a:schemeClr val="tx1"/>
                              </a:solidFill>
                            </a:defRPr>
                          </a:pPr>
                          <a:r>
                            <a:rPr sz="1200" dirty="0"/>
                            <a:t>2.00</a:t>
                          </a:r>
                          <a:endParaRPr sz="1200" dirty="0">
                            <a:latin typeface="Cambria Math"/>
                          </a:endParaRPr>
                        </a:p>
                      </a:txBody>
                      <a:tcPr/>
                    </a:tc>
                    <a:tc>
                      <a:txBody>
                        <a:bodyPr/>
                        <a:lstStyle/>
                        <a:p>
                          <a:pPr algn="ctr">
                            <a:defRPr b="1">
                              <a:solidFill>
                                <a:schemeClr val="tx1"/>
                              </a:solidFill>
                            </a:defRPr>
                          </a:pPr>
                          <a:r>
                            <a:rPr sz="1200" dirty="0"/>
                            <a:t>2.10</a:t>
                          </a:r>
                          <a:endParaRPr sz="1200" dirty="0">
                            <a:latin typeface="Cambria Math"/>
                          </a:endParaRPr>
                        </a:p>
                      </a:txBody>
                      <a:tcPr/>
                    </a:tc>
                    <a:tc>
                      <a:txBody>
                        <a:bodyPr/>
                        <a:lstStyle/>
                        <a:p>
                          <a:pPr algn="ctr">
                            <a:defRPr b="1">
                              <a:solidFill>
                                <a:schemeClr val="tx1"/>
                              </a:solidFill>
                            </a:defRPr>
                          </a:pPr>
                          <a:r>
                            <a:rPr sz="1200" dirty="0"/>
                            <a:t>2.20</a:t>
                          </a:r>
                          <a:endParaRPr sz="1200" dirty="0">
                            <a:latin typeface="Cambria Math"/>
                          </a:endParaRPr>
                        </a:p>
                      </a:txBody>
                      <a:tcPr/>
                    </a:tc>
                    <a:tc>
                      <a:txBody>
                        <a:bodyPr/>
                        <a:lstStyle/>
                        <a:p>
                          <a:pPr algn="ctr">
                            <a:defRPr b="1">
                              <a:solidFill>
                                <a:schemeClr val="tx1"/>
                              </a:solidFill>
                            </a:defRPr>
                          </a:pPr>
                          <a:r>
                            <a:rPr sz="1200" dirty="0"/>
                            <a:t>2.30</a:t>
                          </a:r>
                          <a:endParaRPr sz="1200" dirty="0">
                            <a:latin typeface="Cambria Math"/>
                          </a:endParaRPr>
                        </a:p>
                      </a:txBody>
                      <a:tcPr/>
                    </a:tc>
                    <a:tc>
                      <a:txBody>
                        <a:bodyPr/>
                        <a:lstStyle/>
                        <a:p>
                          <a:pPr algn="ctr">
                            <a:defRPr b="1">
                              <a:solidFill>
                                <a:schemeClr val="tx1"/>
                              </a:solidFill>
                            </a:defRPr>
                          </a:pPr>
                          <a:r>
                            <a:rPr sz="1200" dirty="0"/>
                            <a:t>2.40</a:t>
                          </a:r>
                          <a:endParaRPr sz="1200" dirty="0">
                            <a:latin typeface="Cambria Math"/>
                          </a:endParaRPr>
                        </a:p>
                      </a:txBody>
                      <a:tcPr/>
                    </a:tc>
                    <a:tc>
                      <a:txBody>
                        <a:bodyPr/>
                        <a:lstStyle/>
                        <a:p>
                          <a:pPr algn="ctr">
                            <a:defRPr b="1">
                              <a:solidFill>
                                <a:schemeClr val="tx1"/>
                              </a:solidFill>
                            </a:defRPr>
                          </a:pPr>
                          <a:r>
                            <a:rPr sz="1200" dirty="0"/>
                            <a:t>2.50</a:t>
                          </a:r>
                          <a:endParaRPr sz="1200" dirty="0">
                            <a:latin typeface="Cambria Math"/>
                          </a:endParaRPr>
                        </a:p>
                      </a:txBody>
                      <a:tcPr/>
                    </a:tc>
                    <a:extLst>
                      <a:ext uri="{0D108BD9-81ED-4DB2-BD59-A6C34878D82A}">
                        <a16:rowId xmlns:a16="http://schemas.microsoft.com/office/drawing/2014/main" val="10001"/>
                      </a:ext>
                    </a:extLst>
                  </a:tr>
                  <a:tr h="370840">
                    <a:tc>
                      <a:txBody>
                        <a:bodyPr/>
                        <a:lstStyle/>
                        <a:p>
                          <a:pPr algn="ctr">
                            <a:defRPr b="1">
                              <a:solidFill>
                                <a:schemeClr val="tx1"/>
                              </a:solidFill>
                            </a:defRPr>
                          </a:pPr>
                          <a:r>
                            <a:rPr sz="1200" dirty="0"/>
                            <a:t>0</a:t>
                          </a:r>
                          <a:endParaRPr sz="1200" dirty="0">
                            <a:latin typeface="Cambria Math"/>
                          </a:endParaRPr>
                        </a:p>
                      </a:txBody>
                      <a:tcPr/>
                    </a:tc>
                    <a:tc>
                      <a:txBody>
                        <a:bodyPr/>
                        <a:lstStyle/>
                        <a:p>
                          <a:pPr algn="ctr">
                            <a:defRPr sz="1200">
                              <a:solidFill>
                                <a:schemeClr val="tx1"/>
                              </a:solidFill>
                            </a:defRPr>
                          </a:pPr>
                          <a:r>
                            <a:rPr sz="1200">
                              <a:highlight>
                                <a:srgbClr val="FFFF00"/>
                              </a:highlight>
                            </a:rPr>
                            <a:t>0.2231</a:t>
                          </a:r>
                          <a:endParaRPr sz="1200">
                            <a:highlight>
                              <a:srgbClr val="FFFF00"/>
                            </a:highlight>
                            <a:latin typeface="Cambria Math"/>
                          </a:endParaRPr>
                        </a:p>
                      </a:txBody>
                      <a:tcPr/>
                    </a:tc>
                    <a:tc>
                      <a:txBody>
                        <a:bodyPr/>
                        <a:lstStyle/>
                        <a:p>
                          <a:pPr algn="ctr">
                            <a:defRPr>
                              <a:solidFill>
                                <a:schemeClr val="tx1"/>
                              </a:solidFill>
                            </a:defRPr>
                          </a:pPr>
                          <a:r>
                            <a:rPr sz="1200" dirty="0"/>
                            <a:t>0.2019</a:t>
                          </a:r>
                          <a:endParaRPr sz="1200" dirty="0">
                            <a:latin typeface="Cambria Math"/>
                          </a:endParaRPr>
                        </a:p>
                      </a:txBody>
                      <a:tcPr/>
                    </a:tc>
                    <a:tc>
                      <a:txBody>
                        <a:bodyPr/>
                        <a:lstStyle/>
                        <a:p>
                          <a:pPr algn="ctr">
                            <a:defRPr>
                              <a:solidFill>
                                <a:schemeClr val="tx1"/>
                              </a:solidFill>
                            </a:defRPr>
                          </a:pPr>
                          <a:r>
                            <a:rPr sz="1200" dirty="0"/>
                            <a:t>0.1827</a:t>
                          </a:r>
                          <a:endParaRPr sz="1200" dirty="0">
                            <a:latin typeface="Cambria Math"/>
                          </a:endParaRPr>
                        </a:p>
                      </a:txBody>
                      <a:tcPr/>
                    </a:tc>
                    <a:tc>
                      <a:txBody>
                        <a:bodyPr/>
                        <a:lstStyle/>
                        <a:p>
                          <a:pPr algn="ctr">
                            <a:defRPr>
                              <a:solidFill>
                                <a:schemeClr val="tx1"/>
                              </a:solidFill>
                            </a:defRPr>
                          </a:pPr>
                          <a:r>
                            <a:rPr sz="1200" dirty="0"/>
                            <a:t>0.1653</a:t>
                          </a:r>
                          <a:endParaRPr sz="1200" dirty="0">
                            <a:latin typeface="Cambria Math"/>
                          </a:endParaRPr>
                        </a:p>
                      </a:txBody>
                      <a:tcPr/>
                    </a:tc>
                    <a:tc>
                      <a:txBody>
                        <a:bodyPr/>
                        <a:lstStyle/>
                        <a:p>
                          <a:pPr algn="ctr">
                            <a:defRPr>
                              <a:solidFill>
                                <a:schemeClr val="tx1"/>
                              </a:solidFill>
                            </a:defRPr>
                          </a:pPr>
                          <a:r>
                            <a:rPr sz="1200" dirty="0"/>
                            <a:t>0.1496</a:t>
                          </a:r>
                          <a:endParaRPr sz="1200" dirty="0">
                            <a:latin typeface="Cambria Math"/>
                          </a:endParaRPr>
                        </a:p>
                      </a:txBody>
                      <a:tcPr/>
                    </a:tc>
                    <a:tc>
                      <a:txBody>
                        <a:bodyPr/>
                        <a:lstStyle/>
                        <a:p>
                          <a:pPr algn="ctr">
                            <a:defRPr>
                              <a:solidFill>
                                <a:schemeClr val="tx1"/>
                              </a:solidFill>
                            </a:defRPr>
                          </a:pPr>
                          <a:r>
                            <a:rPr sz="1200" dirty="0"/>
                            <a:t>0.1353</a:t>
                          </a:r>
                          <a:endParaRPr sz="1200" dirty="0">
                            <a:latin typeface="Cambria Math"/>
                          </a:endParaRPr>
                        </a:p>
                      </a:txBody>
                      <a:tcPr/>
                    </a:tc>
                    <a:tc>
                      <a:txBody>
                        <a:bodyPr/>
                        <a:lstStyle/>
                        <a:p>
                          <a:pPr algn="ctr">
                            <a:defRPr>
                              <a:solidFill>
                                <a:schemeClr val="tx1"/>
                              </a:solidFill>
                            </a:defRPr>
                          </a:pPr>
                          <a:r>
                            <a:rPr sz="1200" dirty="0"/>
                            <a:t>0.1225</a:t>
                          </a:r>
                          <a:endParaRPr sz="1200" dirty="0">
                            <a:latin typeface="Cambria Math"/>
                          </a:endParaRPr>
                        </a:p>
                      </a:txBody>
                      <a:tcPr/>
                    </a:tc>
                    <a:tc>
                      <a:txBody>
                        <a:bodyPr/>
                        <a:lstStyle/>
                        <a:p>
                          <a:pPr algn="ctr">
                            <a:defRPr>
                              <a:solidFill>
                                <a:schemeClr val="tx1"/>
                              </a:solidFill>
                            </a:defRPr>
                          </a:pPr>
                          <a:r>
                            <a:rPr sz="1200" dirty="0"/>
                            <a:t>0.1108</a:t>
                          </a:r>
                          <a:endParaRPr sz="1200" dirty="0">
                            <a:latin typeface="Cambria Math"/>
                          </a:endParaRPr>
                        </a:p>
                      </a:txBody>
                      <a:tcPr/>
                    </a:tc>
                    <a:tc>
                      <a:txBody>
                        <a:bodyPr/>
                        <a:lstStyle/>
                        <a:p>
                          <a:pPr algn="ctr">
                            <a:defRPr>
                              <a:solidFill>
                                <a:schemeClr val="tx1"/>
                              </a:solidFill>
                            </a:defRPr>
                          </a:pPr>
                          <a:r>
                            <a:rPr sz="1200" dirty="0"/>
                            <a:t>0.1003</a:t>
                          </a:r>
                          <a:endParaRPr sz="1200" dirty="0">
                            <a:latin typeface="Cambria Math"/>
                          </a:endParaRPr>
                        </a:p>
                      </a:txBody>
                      <a:tcPr/>
                    </a:tc>
                    <a:tc>
                      <a:txBody>
                        <a:bodyPr/>
                        <a:lstStyle/>
                        <a:p>
                          <a:pPr algn="ctr">
                            <a:defRPr>
                              <a:solidFill>
                                <a:schemeClr val="tx1"/>
                              </a:solidFill>
                            </a:defRPr>
                          </a:pPr>
                          <a:r>
                            <a:rPr sz="1200" dirty="0"/>
                            <a:t>0.0907</a:t>
                          </a:r>
                          <a:endParaRPr sz="1200" dirty="0">
                            <a:latin typeface="Cambria Math"/>
                          </a:endParaRPr>
                        </a:p>
                      </a:txBody>
                      <a:tcPr/>
                    </a:tc>
                    <a:tc>
                      <a:txBody>
                        <a:bodyPr/>
                        <a:lstStyle/>
                        <a:p>
                          <a:pPr algn="ctr">
                            <a:defRPr>
                              <a:solidFill>
                                <a:schemeClr val="tx1"/>
                              </a:solidFill>
                            </a:defRPr>
                          </a:pPr>
                          <a:r>
                            <a:rPr sz="1200" dirty="0"/>
                            <a:t>0.0821</a:t>
                          </a:r>
                          <a:endParaRPr sz="1200" dirty="0">
                            <a:latin typeface="Cambria Math"/>
                          </a:endParaRPr>
                        </a:p>
                      </a:txBody>
                      <a:tcPr/>
                    </a:tc>
                    <a:extLst>
                      <a:ext uri="{0D108BD9-81ED-4DB2-BD59-A6C34878D82A}">
                        <a16:rowId xmlns:a16="http://schemas.microsoft.com/office/drawing/2014/main" val="10002"/>
                      </a:ext>
                    </a:extLst>
                  </a:tr>
                  <a:tr h="370840">
                    <a:tc>
                      <a:txBody>
                        <a:bodyPr/>
                        <a:lstStyle/>
                        <a:p>
                          <a:pPr algn="ctr">
                            <a:defRPr b="1">
                              <a:solidFill>
                                <a:schemeClr val="tx1"/>
                              </a:solidFill>
                            </a:defRPr>
                          </a:pPr>
                          <a:r>
                            <a:rPr sz="1200"/>
                            <a:t>1</a:t>
                          </a:r>
                          <a:endParaRPr sz="1200">
                            <a:latin typeface="Cambria Math"/>
                          </a:endParaRPr>
                        </a:p>
                      </a:txBody>
                      <a:tcPr/>
                    </a:tc>
                    <a:tc>
                      <a:txBody>
                        <a:bodyPr/>
                        <a:lstStyle/>
                        <a:p>
                          <a:pPr algn="ctr">
                            <a:defRPr>
                              <a:solidFill>
                                <a:schemeClr val="tx1"/>
                              </a:solidFill>
                            </a:defRPr>
                          </a:pPr>
                          <a:r>
                            <a:rPr sz="1200" dirty="0"/>
                            <a:t>0.3347</a:t>
                          </a:r>
                          <a:endParaRPr sz="1200" dirty="0">
                            <a:latin typeface="Cambria Math"/>
                          </a:endParaRPr>
                        </a:p>
                      </a:txBody>
                      <a:tcPr/>
                    </a:tc>
                    <a:tc>
                      <a:txBody>
                        <a:bodyPr/>
                        <a:lstStyle/>
                        <a:p>
                          <a:pPr algn="ctr">
                            <a:defRPr>
                              <a:solidFill>
                                <a:schemeClr val="tx1"/>
                              </a:solidFill>
                            </a:defRPr>
                          </a:pPr>
                          <a:r>
                            <a:rPr sz="1200"/>
                            <a:t>0.3230</a:t>
                          </a:r>
                          <a:endParaRPr sz="1200">
                            <a:latin typeface="Cambria Math"/>
                          </a:endParaRPr>
                        </a:p>
                      </a:txBody>
                      <a:tcPr/>
                    </a:tc>
                    <a:tc>
                      <a:txBody>
                        <a:bodyPr/>
                        <a:lstStyle/>
                        <a:p>
                          <a:pPr algn="ctr">
                            <a:defRPr>
                              <a:solidFill>
                                <a:schemeClr val="tx1"/>
                              </a:solidFill>
                            </a:defRPr>
                          </a:pPr>
                          <a:r>
                            <a:rPr sz="1200"/>
                            <a:t>0.3106</a:t>
                          </a:r>
                          <a:endParaRPr sz="1200">
                            <a:latin typeface="Cambria Math"/>
                          </a:endParaRPr>
                        </a:p>
                      </a:txBody>
                      <a:tcPr/>
                    </a:tc>
                    <a:tc>
                      <a:txBody>
                        <a:bodyPr/>
                        <a:lstStyle/>
                        <a:p>
                          <a:pPr algn="ctr">
                            <a:defRPr>
                              <a:solidFill>
                                <a:schemeClr val="tx1"/>
                              </a:solidFill>
                            </a:defRPr>
                          </a:pPr>
                          <a:r>
                            <a:rPr sz="1200"/>
                            <a:t>0.2975</a:t>
                          </a:r>
                          <a:endParaRPr sz="1200">
                            <a:latin typeface="Cambria Math"/>
                          </a:endParaRPr>
                        </a:p>
                      </a:txBody>
                      <a:tcPr/>
                    </a:tc>
                    <a:tc>
                      <a:txBody>
                        <a:bodyPr/>
                        <a:lstStyle/>
                        <a:p>
                          <a:pPr algn="ctr">
                            <a:defRPr>
                              <a:solidFill>
                                <a:schemeClr val="tx1"/>
                              </a:solidFill>
                            </a:defRPr>
                          </a:pPr>
                          <a:r>
                            <a:rPr sz="1200"/>
                            <a:t>0.2842</a:t>
                          </a:r>
                          <a:endParaRPr sz="1200">
                            <a:latin typeface="Cambria Math"/>
                          </a:endParaRPr>
                        </a:p>
                      </a:txBody>
                      <a:tcPr/>
                    </a:tc>
                    <a:tc>
                      <a:txBody>
                        <a:bodyPr/>
                        <a:lstStyle/>
                        <a:p>
                          <a:pPr algn="ctr">
                            <a:defRPr>
                              <a:solidFill>
                                <a:schemeClr val="tx1"/>
                              </a:solidFill>
                            </a:defRPr>
                          </a:pPr>
                          <a:r>
                            <a:rPr sz="1200"/>
                            <a:t>0.2707</a:t>
                          </a:r>
                          <a:endParaRPr sz="1200">
                            <a:latin typeface="Cambria Math"/>
                          </a:endParaRPr>
                        </a:p>
                      </a:txBody>
                      <a:tcPr/>
                    </a:tc>
                    <a:tc>
                      <a:txBody>
                        <a:bodyPr/>
                        <a:lstStyle/>
                        <a:p>
                          <a:pPr algn="ctr">
                            <a:defRPr>
                              <a:solidFill>
                                <a:schemeClr val="tx1"/>
                              </a:solidFill>
                            </a:defRPr>
                          </a:pPr>
                          <a:r>
                            <a:rPr sz="1200"/>
                            <a:t>0.2572</a:t>
                          </a:r>
                          <a:endParaRPr sz="1200">
                            <a:latin typeface="Cambria Math"/>
                          </a:endParaRPr>
                        </a:p>
                      </a:txBody>
                      <a:tcPr/>
                    </a:tc>
                    <a:tc>
                      <a:txBody>
                        <a:bodyPr/>
                        <a:lstStyle/>
                        <a:p>
                          <a:pPr algn="ctr">
                            <a:defRPr>
                              <a:solidFill>
                                <a:schemeClr val="tx1"/>
                              </a:solidFill>
                            </a:defRPr>
                          </a:pPr>
                          <a:r>
                            <a:rPr sz="1200"/>
                            <a:t>0.2438</a:t>
                          </a:r>
                          <a:endParaRPr sz="1200">
                            <a:latin typeface="Cambria Math"/>
                          </a:endParaRPr>
                        </a:p>
                      </a:txBody>
                      <a:tcPr/>
                    </a:tc>
                    <a:tc>
                      <a:txBody>
                        <a:bodyPr/>
                        <a:lstStyle/>
                        <a:p>
                          <a:pPr algn="ctr">
                            <a:defRPr>
                              <a:solidFill>
                                <a:schemeClr val="tx1"/>
                              </a:solidFill>
                            </a:defRPr>
                          </a:pPr>
                          <a:r>
                            <a:rPr sz="1200"/>
                            <a:t>0.2306</a:t>
                          </a:r>
                          <a:endParaRPr sz="1200">
                            <a:latin typeface="Cambria Math"/>
                          </a:endParaRPr>
                        </a:p>
                      </a:txBody>
                      <a:tcPr/>
                    </a:tc>
                    <a:tc>
                      <a:txBody>
                        <a:bodyPr/>
                        <a:lstStyle/>
                        <a:p>
                          <a:pPr algn="ctr">
                            <a:defRPr>
                              <a:solidFill>
                                <a:schemeClr val="tx1"/>
                              </a:solidFill>
                            </a:defRPr>
                          </a:pPr>
                          <a:r>
                            <a:rPr sz="1200"/>
                            <a:t>0.2177</a:t>
                          </a:r>
                          <a:endParaRPr sz="1200">
                            <a:latin typeface="Cambria Math"/>
                          </a:endParaRPr>
                        </a:p>
                      </a:txBody>
                      <a:tcPr/>
                    </a:tc>
                    <a:tc>
                      <a:txBody>
                        <a:bodyPr/>
                        <a:lstStyle/>
                        <a:p>
                          <a:pPr algn="ctr">
                            <a:defRPr>
                              <a:solidFill>
                                <a:schemeClr val="tx1"/>
                              </a:solidFill>
                            </a:defRPr>
                          </a:pPr>
                          <a:r>
                            <a:rPr sz="1200"/>
                            <a:t>0.2052</a:t>
                          </a:r>
                          <a:endParaRPr sz="1200">
                            <a:latin typeface="Cambria Math"/>
                          </a:endParaRPr>
                        </a:p>
                      </a:txBody>
                      <a:tcPr/>
                    </a:tc>
                    <a:extLst>
                      <a:ext uri="{0D108BD9-81ED-4DB2-BD59-A6C34878D82A}">
                        <a16:rowId xmlns:a16="http://schemas.microsoft.com/office/drawing/2014/main" val="10003"/>
                      </a:ext>
                    </a:extLst>
                  </a:tr>
                  <a:tr h="370840">
                    <a:tc>
                      <a:txBody>
                        <a:bodyPr/>
                        <a:lstStyle/>
                        <a:p>
                          <a:pPr algn="ctr">
                            <a:defRPr b="1">
                              <a:solidFill>
                                <a:schemeClr val="tx1"/>
                              </a:solidFill>
                            </a:defRPr>
                          </a:pPr>
                          <a:r>
                            <a:rPr sz="1200"/>
                            <a:t>2</a:t>
                          </a:r>
                          <a:endParaRPr sz="1200">
                            <a:latin typeface="Cambria Math"/>
                          </a:endParaRPr>
                        </a:p>
                      </a:txBody>
                      <a:tcPr/>
                    </a:tc>
                    <a:tc>
                      <a:txBody>
                        <a:bodyPr/>
                        <a:lstStyle/>
                        <a:p>
                          <a:pPr algn="ctr">
                            <a:defRPr>
                              <a:solidFill>
                                <a:schemeClr val="tx1"/>
                              </a:solidFill>
                            </a:defRPr>
                          </a:pPr>
                          <a:r>
                            <a:rPr sz="1200" dirty="0"/>
                            <a:t>0.2510</a:t>
                          </a:r>
                          <a:endParaRPr sz="1200" dirty="0">
                            <a:latin typeface="Cambria Math"/>
                          </a:endParaRPr>
                        </a:p>
                      </a:txBody>
                      <a:tcPr/>
                    </a:tc>
                    <a:tc>
                      <a:txBody>
                        <a:bodyPr/>
                        <a:lstStyle/>
                        <a:p>
                          <a:pPr algn="ctr">
                            <a:defRPr>
                              <a:solidFill>
                                <a:schemeClr val="tx1"/>
                              </a:solidFill>
                            </a:defRPr>
                          </a:pPr>
                          <a:r>
                            <a:rPr sz="1200"/>
                            <a:t>0.2584</a:t>
                          </a:r>
                          <a:endParaRPr sz="1200">
                            <a:latin typeface="Cambria Math"/>
                          </a:endParaRPr>
                        </a:p>
                      </a:txBody>
                      <a:tcPr/>
                    </a:tc>
                    <a:tc>
                      <a:txBody>
                        <a:bodyPr/>
                        <a:lstStyle/>
                        <a:p>
                          <a:pPr algn="ctr">
                            <a:defRPr>
                              <a:solidFill>
                                <a:schemeClr val="tx1"/>
                              </a:solidFill>
                            </a:defRPr>
                          </a:pPr>
                          <a:r>
                            <a:rPr sz="1200"/>
                            <a:t>0.2640</a:t>
                          </a:r>
                          <a:endParaRPr sz="1200">
                            <a:latin typeface="Cambria Math"/>
                          </a:endParaRPr>
                        </a:p>
                      </a:txBody>
                      <a:tcPr/>
                    </a:tc>
                    <a:tc>
                      <a:txBody>
                        <a:bodyPr/>
                        <a:lstStyle/>
                        <a:p>
                          <a:pPr algn="ctr">
                            <a:defRPr>
                              <a:solidFill>
                                <a:schemeClr val="tx1"/>
                              </a:solidFill>
                            </a:defRPr>
                          </a:pPr>
                          <a:r>
                            <a:rPr sz="1200"/>
                            <a:t>0.2678</a:t>
                          </a:r>
                          <a:endParaRPr sz="1200">
                            <a:latin typeface="Cambria Math"/>
                          </a:endParaRPr>
                        </a:p>
                      </a:txBody>
                      <a:tcPr/>
                    </a:tc>
                    <a:tc>
                      <a:txBody>
                        <a:bodyPr/>
                        <a:lstStyle/>
                        <a:p>
                          <a:pPr algn="ctr">
                            <a:defRPr>
                              <a:solidFill>
                                <a:schemeClr val="tx1"/>
                              </a:solidFill>
                            </a:defRPr>
                          </a:pPr>
                          <a:r>
                            <a:rPr sz="1200"/>
                            <a:t>0.2700</a:t>
                          </a:r>
                          <a:endParaRPr sz="1200">
                            <a:latin typeface="Cambria Math"/>
                          </a:endParaRPr>
                        </a:p>
                      </a:txBody>
                      <a:tcPr/>
                    </a:tc>
                    <a:tc>
                      <a:txBody>
                        <a:bodyPr/>
                        <a:lstStyle/>
                        <a:p>
                          <a:pPr algn="ctr">
                            <a:defRPr>
                              <a:solidFill>
                                <a:schemeClr val="tx1"/>
                              </a:solidFill>
                            </a:defRPr>
                          </a:pPr>
                          <a:r>
                            <a:rPr sz="1200"/>
                            <a:t>0.2707</a:t>
                          </a:r>
                          <a:endParaRPr sz="1200">
                            <a:latin typeface="Cambria Math"/>
                          </a:endParaRPr>
                        </a:p>
                      </a:txBody>
                      <a:tcPr/>
                    </a:tc>
                    <a:tc>
                      <a:txBody>
                        <a:bodyPr/>
                        <a:lstStyle/>
                        <a:p>
                          <a:pPr algn="ctr">
                            <a:defRPr>
                              <a:solidFill>
                                <a:schemeClr val="tx1"/>
                              </a:solidFill>
                            </a:defRPr>
                          </a:pPr>
                          <a:r>
                            <a:rPr sz="1200"/>
                            <a:t>0.2700</a:t>
                          </a:r>
                          <a:endParaRPr sz="1200">
                            <a:latin typeface="Cambria Math"/>
                          </a:endParaRPr>
                        </a:p>
                      </a:txBody>
                      <a:tcPr/>
                    </a:tc>
                    <a:tc>
                      <a:txBody>
                        <a:bodyPr/>
                        <a:lstStyle/>
                        <a:p>
                          <a:pPr algn="ctr">
                            <a:defRPr>
                              <a:solidFill>
                                <a:schemeClr val="tx1"/>
                              </a:solidFill>
                            </a:defRPr>
                          </a:pPr>
                          <a:r>
                            <a:rPr sz="1200"/>
                            <a:t>0.2681</a:t>
                          </a:r>
                          <a:endParaRPr sz="1200">
                            <a:latin typeface="Cambria Math"/>
                          </a:endParaRPr>
                        </a:p>
                      </a:txBody>
                      <a:tcPr/>
                    </a:tc>
                    <a:tc>
                      <a:txBody>
                        <a:bodyPr/>
                        <a:lstStyle/>
                        <a:p>
                          <a:pPr algn="ctr">
                            <a:defRPr>
                              <a:solidFill>
                                <a:schemeClr val="tx1"/>
                              </a:solidFill>
                            </a:defRPr>
                          </a:pPr>
                          <a:r>
                            <a:rPr sz="1200"/>
                            <a:t>0.2652</a:t>
                          </a:r>
                          <a:endParaRPr sz="1200">
                            <a:latin typeface="Cambria Math"/>
                          </a:endParaRPr>
                        </a:p>
                      </a:txBody>
                      <a:tcPr/>
                    </a:tc>
                    <a:tc>
                      <a:txBody>
                        <a:bodyPr/>
                        <a:lstStyle/>
                        <a:p>
                          <a:pPr algn="ctr">
                            <a:defRPr>
                              <a:solidFill>
                                <a:schemeClr val="tx1"/>
                              </a:solidFill>
                            </a:defRPr>
                          </a:pPr>
                          <a:r>
                            <a:rPr sz="1200"/>
                            <a:t>0.2613</a:t>
                          </a:r>
                          <a:endParaRPr sz="1200">
                            <a:latin typeface="Cambria Math"/>
                          </a:endParaRPr>
                        </a:p>
                      </a:txBody>
                      <a:tcPr/>
                    </a:tc>
                    <a:tc>
                      <a:txBody>
                        <a:bodyPr/>
                        <a:lstStyle/>
                        <a:p>
                          <a:pPr algn="ctr">
                            <a:defRPr>
                              <a:solidFill>
                                <a:schemeClr val="tx1"/>
                              </a:solidFill>
                            </a:defRPr>
                          </a:pPr>
                          <a:r>
                            <a:rPr sz="1200"/>
                            <a:t>0.2565</a:t>
                          </a:r>
                          <a:endParaRPr sz="1200">
                            <a:latin typeface="Cambria Math"/>
                          </a:endParaRPr>
                        </a:p>
                      </a:txBody>
                      <a:tcPr/>
                    </a:tc>
                    <a:extLst>
                      <a:ext uri="{0D108BD9-81ED-4DB2-BD59-A6C34878D82A}">
                        <a16:rowId xmlns:a16="http://schemas.microsoft.com/office/drawing/2014/main" val="10004"/>
                      </a:ext>
                    </a:extLst>
                  </a:tr>
                  <a:tr h="370840">
                    <a:tc>
                      <a:txBody>
                        <a:bodyPr/>
                        <a:lstStyle/>
                        <a:p>
                          <a:pPr algn="ctr">
                            <a:defRPr b="1">
                              <a:solidFill>
                                <a:schemeClr val="tx1"/>
                              </a:solidFill>
                            </a:defRPr>
                          </a:pPr>
                          <a:r>
                            <a:rPr sz="1200"/>
                            <a:t>3</a:t>
                          </a:r>
                          <a:endParaRPr sz="1200">
                            <a:latin typeface="Cambria Math"/>
                          </a:endParaRPr>
                        </a:p>
                      </a:txBody>
                      <a:tcPr/>
                    </a:tc>
                    <a:tc>
                      <a:txBody>
                        <a:bodyPr/>
                        <a:lstStyle/>
                        <a:p>
                          <a:pPr algn="ctr">
                            <a:defRPr>
                              <a:solidFill>
                                <a:schemeClr val="tx1"/>
                              </a:solidFill>
                            </a:defRPr>
                          </a:pPr>
                          <a:r>
                            <a:rPr sz="1200" dirty="0"/>
                            <a:t>0.1255</a:t>
                          </a:r>
                          <a:endParaRPr sz="1200" dirty="0">
                            <a:latin typeface="Cambria Math"/>
                          </a:endParaRPr>
                        </a:p>
                      </a:txBody>
                      <a:tcPr/>
                    </a:tc>
                    <a:tc>
                      <a:txBody>
                        <a:bodyPr/>
                        <a:lstStyle/>
                        <a:p>
                          <a:pPr algn="ctr">
                            <a:defRPr>
                              <a:solidFill>
                                <a:schemeClr val="tx1"/>
                              </a:solidFill>
                            </a:defRPr>
                          </a:pPr>
                          <a:r>
                            <a:rPr sz="1200"/>
                            <a:t>0.1378</a:t>
                          </a:r>
                          <a:endParaRPr sz="1200">
                            <a:latin typeface="Cambria Math"/>
                          </a:endParaRPr>
                        </a:p>
                      </a:txBody>
                      <a:tcPr/>
                    </a:tc>
                    <a:tc>
                      <a:txBody>
                        <a:bodyPr/>
                        <a:lstStyle/>
                        <a:p>
                          <a:pPr algn="ctr">
                            <a:defRPr>
                              <a:solidFill>
                                <a:schemeClr val="tx1"/>
                              </a:solidFill>
                            </a:defRPr>
                          </a:pPr>
                          <a:r>
                            <a:rPr sz="1200"/>
                            <a:t>0.1496</a:t>
                          </a:r>
                          <a:endParaRPr sz="1200">
                            <a:latin typeface="Cambria Math"/>
                          </a:endParaRPr>
                        </a:p>
                      </a:txBody>
                      <a:tcPr/>
                    </a:tc>
                    <a:tc>
                      <a:txBody>
                        <a:bodyPr/>
                        <a:lstStyle/>
                        <a:p>
                          <a:pPr algn="ctr">
                            <a:defRPr>
                              <a:solidFill>
                                <a:schemeClr val="tx1"/>
                              </a:solidFill>
                            </a:defRPr>
                          </a:pPr>
                          <a:r>
                            <a:rPr sz="1200"/>
                            <a:t>0.1607</a:t>
                          </a:r>
                          <a:endParaRPr sz="1200">
                            <a:latin typeface="Cambria Math"/>
                          </a:endParaRPr>
                        </a:p>
                      </a:txBody>
                      <a:tcPr/>
                    </a:tc>
                    <a:tc>
                      <a:txBody>
                        <a:bodyPr/>
                        <a:lstStyle/>
                        <a:p>
                          <a:pPr algn="ctr">
                            <a:defRPr>
                              <a:solidFill>
                                <a:schemeClr val="tx1"/>
                              </a:solidFill>
                            </a:defRPr>
                          </a:pPr>
                          <a:r>
                            <a:rPr sz="1200"/>
                            <a:t>0.1710</a:t>
                          </a:r>
                          <a:endParaRPr sz="1200">
                            <a:latin typeface="Cambria Math"/>
                          </a:endParaRPr>
                        </a:p>
                      </a:txBody>
                      <a:tcPr/>
                    </a:tc>
                    <a:tc>
                      <a:txBody>
                        <a:bodyPr/>
                        <a:lstStyle/>
                        <a:p>
                          <a:pPr algn="ctr">
                            <a:defRPr>
                              <a:solidFill>
                                <a:schemeClr val="tx1"/>
                              </a:solidFill>
                            </a:defRPr>
                          </a:pPr>
                          <a:r>
                            <a:rPr sz="1200"/>
                            <a:t>0.1804</a:t>
                          </a:r>
                          <a:endParaRPr sz="1200">
                            <a:latin typeface="Cambria Math"/>
                          </a:endParaRPr>
                        </a:p>
                      </a:txBody>
                      <a:tcPr/>
                    </a:tc>
                    <a:tc>
                      <a:txBody>
                        <a:bodyPr/>
                        <a:lstStyle/>
                        <a:p>
                          <a:pPr algn="ctr">
                            <a:defRPr>
                              <a:solidFill>
                                <a:schemeClr val="tx1"/>
                              </a:solidFill>
                            </a:defRPr>
                          </a:pPr>
                          <a:r>
                            <a:rPr sz="1200"/>
                            <a:t>0.1890</a:t>
                          </a:r>
                          <a:endParaRPr sz="1200">
                            <a:latin typeface="Cambria Math"/>
                          </a:endParaRPr>
                        </a:p>
                      </a:txBody>
                      <a:tcPr/>
                    </a:tc>
                    <a:tc>
                      <a:txBody>
                        <a:bodyPr/>
                        <a:lstStyle/>
                        <a:p>
                          <a:pPr algn="ctr">
                            <a:defRPr>
                              <a:solidFill>
                                <a:schemeClr val="tx1"/>
                              </a:solidFill>
                            </a:defRPr>
                          </a:pPr>
                          <a:r>
                            <a:rPr sz="1200"/>
                            <a:t>0.1966</a:t>
                          </a:r>
                          <a:endParaRPr sz="1200">
                            <a:latin typeface="Cambria Math"/>
                          </a:endParaRPr>
                        </a:p>
                      </a:txBody>
                      <a:tcPr/>
                    </a:tc>
                    <a:tc>
                      <a:txBody>
                        <a:bodyPr/>
                        <a:lstStyle/>
                        <a:p>
                          <a:pPr algn="ctr">
                            <a:defRPr>
                              <a:solidFill>
                                <a:schemeClr val="tx1"/>
                              </a:solidFill>
                            </a:defRPr>
                          </a:pPr>
                          <a:r>
                            <a:rPr sz="1200"/>
                            <a:t>0.2033</a:t>
                          </a:r>
                          <a:endParaRPr sz="1200">
                            <a:latin typeface="Cambria Math"/>
                          </a:endParaRPr>
                        </a:p>
                      </a:txBody>
                      <a:tcPr/>
                    </a:tc>
                    <a:tc>
                      <a:txBody>
                        <a:bodyPr/>
                        <a:lstStyle/>
                        <a:p>
                          <a:pPr algn="ctr">
                            <a:defRPr>
                              <a:solidFill>
                                <a:schemeClr val="tx1"/>
                              </a:solidFill>
                            </a:defRPr>
                          </a:pPr>
                          <a:r>
                            <a:rPr sz="1200"/>
                            <a:t>0.2090</a:t>
                          </a:r>
                          <a:endParaRPr sz="1200">
                            <a:latin typeface="Cambria Math"/>
                          </a:endParaRPr>
                        </a:p>
                      </a:txBody>
                      <a:tcPr/>
                    </a:tc>
                    <a:tc>
                      <a:txBody>
                        <a:bodyPr/>
                        <a:lstStyle/>
                        <a:p>
                          <a:pPr algn="ctr">
                            <a:defRPr>
                              <a:solidFill>
                                <a:schemeClr val="tx1"/>
                              </a:solidFill>
                            </a:defRPr>
                          </a:pPr>
                          <a:r>
                            <a:rPr sz="1200"/>
                            <a:t>0.2138</a:t>
                          </a:r>
                          <a:endParaRPr sz="1200">
                            <a:latin typeface="Cambria Math"/>
                          </a:endParaRPr>
                        </a:p>
                      </a:txBody>
                      <a:tcPr/>
                    </a:tc>
                    <a:extLst>
                      <a:ext uri="{0D108BD9-81ED-4DB2-BD59-A6C34878D82A}">
                        <a16:rowId xmlns:a16="http://schemas.microsoft.com/office/drawing/2014/main" val="10005"/>
                      </a:ext>
                    </a:extLst>
                  </a:tr>
                  <a:tr h="370840">
                    <a:tc>
                      <a:txBody>
                        <a:bodyPr/>
                        <a:lstStyle/>
                        <a:p>
                          <a:pPr algn="ctr">
                            <a:defRPr b="1">
                              <a:solidFill>
                                <a:schemeClr val="tx1"/>
                              </a:solidFill>
                            </a:defRPr>
                          </a:pPr>
                          <a:r>
                            <a:rPr sz="1200"/>
                            <a:t>4</a:t>
                          </a:r>
                          <a:endParaRPr sz="1200">
                            <a:latin typeface="Cambria Math"/>
                          </a:endParaRPr>
                        </a:p>
                      </a:txBody>
                      <a:tcPr/>
                    </a:tc>
                    <a:tc>
                      <a:txBody>
                        <a:bodyPr/>
                        <a:lstStyle/>
                        <a:p>
                          <a:pPr algn="ctr">
                            <a:defRPr>
                              <a:solidFill>
                                <a:schemeClr val="tx1"/>
                              </a:solidFill>
                            </a:defRPr>
                          </a:pPr>
                          <a:r>
                            <a:rPr sz="1200" dirty="0"/>
                            <a:t>0.0471</a:t>
                          </a:r>
                          <a:endParaRPr sz="1200" dirty="0">
                            <a:latin typeface="Cambria Math"/>
                          </a:endParaRPr>
                        </a:p>
                      </a:txBody>
                      <a:tcPr/>
                    </a:tc>
                    <a:tc>
                      <a:txBody>
                        <a:bodyPr/>
                        <a:lstStyle/>
                        <a:p>
                          <a:pPr algn="ctr">
                            <a:defRPr>
                              <a:solidFill>
                                <a:schemeClr val="tx1"/>
                              </a:solidFill>
                            </a:defRPr>
                          </a:pPr>
                          <a:r>
                            <a:rPr sz="1200"/>
                            <a:t>0.0551</a:t>
                          </a:r>
                          <a:endParaRPr sz="1200">
                            <a:latin typeface="Cambria Math"/>
                          </a:endParaRPr>
                        </a:p>
                      </a:txBody>
                      <a:tcPr/>
                    </a:tc>
                    <a:tc>
                      <a:txBody>
                        <a:bodyPr/>
                        <a:lstStyle/>
                        <a:p>
                          <a:pPr algn="ctr">
                            <a:defRPr>
                              <a:solidFill>
                                <a:schemeClr val="tx1"/>
                              </a:solidFill>
                            </a:defRPr>
                          </a:pPr>
                          <a:r>
                            <a:rPr sz="1200"/>
                            <a:t>0.0636</a:t>
                          </a:r>
                          <a:endParaRPr sz="1200">
                            <a:latin typeface="Cambria Math"/>
                          </a:endParaRPr>
                        </a:p>
                      </a:txBody>
                      <a:tcPr/>
                    </a:tc>
                    <a:tc>
                      <a:txBody>
                        <a:bodyPr/>
                        <a:lstStyle/>
                        <a:p>
                          <a:pPr algn="ctr">
                            <a:defRPr>
                              <a:solidFill>
                                <a:schemeClr val="tx1"/>
                              </a:solidFill>
                            </a:defRPr>
                          </a:pPr>
                          <a:r>
                            <a:rPr sz="1200"/>
                            <a:t>0.0723</a:t>
                          </a:r>
                          <a:endParaRPr sz="1200">
                            <a:latin typeface="Cambria Math"/>
                          </a:endParaRPr>
                        </a:p>
                      </a:txBody>
                      <a:tcPr/>
                    </a:tc>
                    <a:tc>
                      <a:txBody>
                        <a:bodyPr/>
                        <a:lstStyle/>
                        <a:p>
                          <a:pPr algn="ctr">
                            <a:defRPr>
                              <a:solidFill>
                                <a:schemeClr val="tx1"/>
                              </a:solidFill>
                            </a:defRPr>
                          </a:pPr>
                          <a:r>
                            <a:rPr sz="1200"/>
                            <a:t>0.0812</a:t>
                          </a:r>
                          <a:endParaRPr sz="1200">
                            <a:latin typeface="Cambria Math"/>
                          </a:endParaRPr>
                        </a:p>
                      </a:txBody>
                      <a:tcPr/>
                    </a:tc>
                    <a:tc>
                      <a:txBody>
                        <a:bodyPr/>
                        <a:lstStyle/>
                        <a:p>
                          <a:pPr algn="ctr">
                            <a:defRPr>
                              <a:solidFill>
                                <a:schemeClr val="tx1"/>
                              </a:solidFill>
                            </a:defRPr>
                          </a:pPr>
                          <a:r>
                            <a:rPr sz="1200"/>
                            <a:t>0.0902</a:t>
                          </a:r>
                          <a:endParaRPr sz="1200">
                            <a:latin typeface="Cambria Math"/>
                          </a:endParaRPr>
                        </a:p>
                      </a:txBody>
                      <a:tcPr/>
                    </a:tc>
                    <a:tc>
                      <a:txBody>
                        <a:bodyPr/>
                        <a:lstStyle/>
                        <a:p>
                          <a:pPr algn="ctr">
                            <a:defRPr>
                              <a:solidFill>
                                <a:schemeClr val="tx1"/>
                              </a:solidFill>
                            </a:defRPr>
                          </a:pPr>
                          <a:r>
                            <a:rPr sz="1200"/>
                            <a:t>0.0992</a:t>
                          </a:r>
                          <a:endParaRPr sz="1200">
                            <a:latin typeface="Cambria Math"/>
                          </a:endParaRPr>
                        </a:p>
                      </a:txBody>
                      <a:tcPr/>
                    </a:tc>
                    <a:tc>
                      <a:txBody>
                        <a:bodyPr/>
                        <a:lstStyle/>
                        <a:p>
                          <a:pPr algn="ctr">
                            <a:defRPr>
                              <a:solidFill>
                                <a:schemeClr val="tx1"/>
                              </a:solidFill>
                            </a:defRPr>
                          </a:pPr>
                          <a:r>
                            <a:rPr sz="1200"/>
                            <a:t>0.1082</a:t>
                          </a:r>
                          <a:endParaRPr sz="1200">
                            <a:latin typeface="Cambria Math"/>
                          </a:endParaRPr>
                        </a:p>
                      </a:txBody>
                      <a:tcPr/>
                    </a:tc>
                    <a:tc>
                      <a:txBody>
                        <a:bodyPr/>
                        <a:lstStyle/>
                        <a:p>
                          <a:pPr algn="ctr">
                            <a:defRPr>
                              <a:solidFill>
                                <a:schemeClr val="tx1"/>
                              </a:solidFill>
                            </a:defRPr>
                          </a:pPr>
                          <a:r>
                            <a:rPr sz="1200"/>
                            <a:t>0.1169</a:t>
                          </a:r>
                          <a:endParaRPr sz="1200">
                            <a:latin typeface="Cambria Math"/>
                          </a:endParaRPr>
                        </a:p>
                      </a:txBody>
                      <a:tcPr/>
                    </a:tc>
                    <a:tc>
                      <a:txBody>
                        <a:bodyPr/>
                        <a:lstStyle/>
                        <a:p>
                          <a:pPr algn="ctr">
                            <a:defRPr>
                              <a:solidFill>
                                <a:schemeClr val="tx1"/>
                              </a:solidFill>
                            </a:defRPr>
                          </a:pPr>
                          <a:r>
                            <a:rPr sz="1200"/>
                            <a:t>0.1254</a:t>
                          </a:r>
                          <a:endParaRPr sz="1200">
                            <a:latin typeface="Cambria Math"/>
                          </a:endParaRPr>
                        </a:p>
                      </a:txBody>
                      <a:tcPr/>
                    </a:tc>
                    <a:tc>
                      <a:txBody>
                        <a:bodyPr/>
                        <a:lstStyle/>
                        <a:p>
                          <a:pPr algn="ctr">
                            <a:defRPr>
                              <a:solidFill>
                                <a:schemeClr val="tx1"/>
                              </a:solidFill>
                            </a:defRPr>
                          </a:pPr>
                          <a:r>
                            <a:rPr sz="1200"/>
                            <a:t>0.1336</a:t>
                          </a:r>
                          <a:endParaRPr sz="1200">
                            <a:latin typeface="Cambria Math"/>
                          </a:endParaRPr>
                        </a:p>
                      </a:txBody>
                      <a:tcPr/>
                    </a:tc>
                    <a:extLst>
                      <a:ext uri="{0D108BD9-81ED-4DB2-BD59-A6C34878D82A}">
                        <a16:rowId xmlns:a16="http://schemas.microsoft.com/office/drawing/2014/main" val="10006"/>
                      </a:ext>
                    </a:extLst>
                  </a:tr>
                  <a:tr h="370840">
                    <a:tc>
                      <a:txBody>
                        <a:bodyPr/>
                        <a:lstStyle/>
                        <a:p>
                          <a:pPr algn="ctr">
                            <a:defRPr b="1">
                              <a:solidFill>
                                <a:schemeClr val="tx1"/>
                              </a:solidFill>
                            </a:defRPr>
                          </a:pPr>
                          <a:r>
                            <a:rPr sz="1200"/>
                            <a:t>5</a:t>
                          </a:r>
                          <a:endParaRPr sz="1200">
                            <a:latin typeface="Cambria Math"/>
                          </a:endParaRPr>
                        </a:p>
                      </a:txBody>
                      <a:tcPr/>
                    </a:tc>
                    <a:tc>
                      <a:txBody>
                        <a:bodyPr/>
                        <a:lstStyle/>
                        <a:p>
                          <a:pPr algn="ctr">
                            <a:defRPr>
                              <a:solidFill>
                                <a:schemeClr val="tx1"/>
                              </a:solidFill>
                            </a:defRPr>
                          </a:pPr>
                          <a:r>
                            <a:rPr sz="1200" dirty="0"/>
                            <a:t>0.0141</a:t>
                          </a:r>
                          <a:endParaRPr sz="1200" dirty="0">
                            <a:latin typeface="Cambria Math"/>
                          </a:endParaRPr>
                        </a:p>
                      </a:txBody>
                      <a:tcPr/>
                    </a:tc>
                    <a:tc>
                      <a:txBody>
                        <a:bodyPr/>
                        <a:lstStyle/>
                        <a:p>
                          <a:pPr algn="ctr">
                            <a:defRPr>
                              <a:solidFill>
                                <a:schemeClr val="tx1"/>
                              </a:solidFill>
                            </a:defRPr>
                          </a:pPr>
                          <a:r>
                            <a:rPr sz="1200"/>
                            <a:t>0.0176</a:t>
                          </a:r>
                          <a:endParaRPr sz="1200">
                            <a:latin typeface="Cambria Math"/>
                          </a:endParaRPr>
                        </a:p>
                      </a:txBody>
                      <a:tcPr/>
                    </a:tc>
                    <a:tc>
                      <a:txBody>
                        <a:bodyPr/>
                        <a:lstStyle/>
                        <a:p>
                          <a:pPr algn="ctr">
                            <a:defRPr>
                              <a:solidFill>
                                <a:schemeClr val="tx1"/>
                              </a:solidFill>
                            </a:defRPr>
                          </a:pPr>
                          <a:r>
                            <a:rPr sz="1200"/>
                            <a:t>0.0216</a:t>
                          </a:r>
                          <a:endParaRPr sz="1200">
                            <a:latin typeface="Cambria Math"/>
                          </a:endParaRPr>
                        </a:p>
                      </a:txBody>
                      <a:tcPr/>
                    </a:tc>
                    <a:tc>
                      <a:txBody>
                        <a:bodyPr/>
                        <a:lstStyle/>
                        <a:p>
                          <a:pPr algn="ctr">
                            <a:defRPr>
                              <a:solidFill>
                                <a:schemeClr val="tx1"/>
                              </a:solidFill>
                            </a:defRPr>
                          </a:pPr>
                          <a:r>
                            <a:rPr sz="1200"/>
                            <a:t>0.0260</a:t>
                          </a:r>
                          <a:endParaRPr sz="1200">
                            <a:latin typeface="Cambria Math"/>
                          </a:endParaRPr>
                        </a:p>
                      </a:txBody>
                      <a:tcPr/>
                    </a:tc>
                    <a:tc>
                      <a:txBody>
                        <a:bodyPr/>
                        <a:lstStyle/>
                        <a:p>
                          <a:pPr algn="ctr">
                            <a:defRPr>
                              <a:solidFill>
                                <a:schemeClr val="tx1"/>
                              </a:solidFill>
                            </a:defRPr>
                          </a:pPr>
                          <a:r>
                            <a:rPr sz="1200"/>
                            <a:t>0.0309</a:t>
                          </a:r>
                          <a:endParaRPr sz="1200">
                            <a:latin typeface="Cambria Math"/>
                          </a:endParaRPr>
                        </a:p>
                      </a:txBody>
                      <a:tcPr/>
                    </a:tc>
                    <a:tc>
                      <a:txBody>
                        <a:bodyPr/>
                        <a:lstStyle/>
                        <a:p>
                          <a:pPr algn="ctr">
                            <a:defRPr>
                              <a:solidFill>
                                <a:schemeClr val="tx1"/>
                              </a:solidFill>
                            </a:defRPr>
                          </a:pPr>
                          <a:r>
                            <a:rPr sz="1200"/>
                            <a:t>0.0361</a:t>
                          </a:r>
                          <a:endParaRPr sz="1200">
                            <a:latin typeface="Cambria Math"/>
                          </a:endParaRPr>
                        </a:p>
                      </a:txBody>
                      <a:tcPr/>
                    </a:tc>
                    <a:tc>
                      <a:txBody>
                        <a:bodyPr/>
                        <a:lstStyle/>
                        <a:p>
                          <a:pPr algn="ctr">
                            <a:defRPr>
                              <a:solidFill>
                                <a:schemeClr val="tx1"/>
                              </a:solidFill>
                            </a:defRPr>
                          </a:pPr>
                          <a:r>
                            <a:rPr sz="1200"/>
                            <a:t>0.0417</a:t>
                          </a:r>
                          <a:endParaRPr sz="1200">
                            <a:latin typeface="Cambria Math"/>
                          </a:endParaRPr>
                        </a:p>
                      </a:txBody>
                      <a:tcPr/>
                    </a:tc>
                    <a:tc>
                      <a:txBody>
                        <a:bodyPr/>
                        <a:lstStyle/>
                        <a:p>
                          <a:pPr algn="ctr">
                            <a:defRPr>
                              <a:solidFill>
                                <a:schemeClr val="tx1"/>
                              </a:solidFill>
                            </a:defRPr>
                          </a:pPr>
                          <a:r>
                            <a:rPr sz="1200"/>
                            <a:t>0.0476</a:t>
                          </a:r>
                          <a:endParaRPr sz="1200">
                            <a:latin typeface="Cambria Math"/>
                          </a:endParaRPr>
                        </a:p>
                      </a:txBody>
                      <a:tcPr/>
                    </a:tc>
                    <a:tc>
                      <a:txBody>
                        <a:bodyPr/>
                        <a:lstStyle/>
                        <a:p>
                          <a:pPr algn="ctr">
                            <a:defRPr>
                              <a:solidFill>
                                <a:schemeClr val="tx1"/>
                              </a:solidFill>
                            </a:defRPr>
                          </a:pPr>
                          <a:r>
                            <a:rPr sz="1200"/>
                            <a:t>0.0538</a:t>
                          </a:r>
                          <a:endParaRPr sz="1200">
                            <a:latin typeface="Cambria Math"/>
                          </a:endParaRPr>
                        </a:p>
                      </a:txBody>
                      <a:tcPr/>
                    </a:tc>
                    <a:tc>
                      <a:txBody>
                        <a:bodyPr/>
                        <a:lstStyle/>
                        <a:p>
                          <a:pPr algn="ctr">
                            <a:defRPr>
                              <a:solidFill>
                                <a:schemeClr val="tx1"/>
                              </a:solidFill>
                            </a:defRPr>
                          </a:pPr>
                          <a:r>
                            <a:rPr sz="1200"/>
                            <a:t>0.0602</a:t>
                          </a:r>
                          <a:endParaRPr sz="1200">
                            <a:latin typeface="Cambria Math"/>
                          </a:endParaRPr>
                        </a:p>
                      </a:txBody>
                      <a:tcPr/>
                    </a:tc>
                    <a:tc>
                      <a:txBody>
                        <a:bodyPr/>
                        <a:lstStyle/>
                        <a:p>
                          <a:pPr algn="ctr">
                            <a:defRPr>
                              <a:solidFill>
                                <a:schemeClr val="tx1"/>
                              </a:solidFill>
                            </a:defRPr>
                          </a:pPr>
                          <a:r>
                            <a:rPr sz="1200"/>
                            <a:t>0.0668</a:t>
                          </a:r>
                          <a:endParaRPr sz="1200">
                            <a:latin typeface="Cambria Math"/>
                          </a:endParaRPr>
                        </a:p>
                      </a:txBody>
                      <a:tcPr/>
                    </a:tc>
                    <a:extLst>
                      <a:ext uri="{0D108BD9-81ED-4DB2-BD59-A6C34878D82A}">
                        <a16:rowId xmlns:a16="http://schemas.microsoft.com/office/drawing/2014/main" val="10007"/>
                      </a:ext>
                    </a:extLst>
                  </a:tr>
                  <a:tr h="370840">
                    <a:tc>
                      <a:txBody>
                        <a:bodyPr/>
                        <a:lstStyle/>
                        <a:p>
                          <a:pPr algn="ctr">
                            <a:defRPr b="1">
                              <a:solidFill>
                                <a:schemeClr val="tx1"/>
                              </a:solidFill>
                            </a:defRPr>
                          </a:pPr>
                          <a:r>
                            <a:rPr sz="1200"/>
                            <a:t>6</a:t>
                          </a:r>
                          <a:endParaRPr sz="1200">
                            <a:latin typeface="Cambria Math"/>
                          </a:endParaRPr>
                        </a:p>
                      </a:txBody>
                      <a:tcPr/>
                    </a:tc>
                    <a:tc>
                      <a:txBody>
                        <a:bodyPr/>
                        <a:lstStyle/>
                        <a:p>
                          <a:pPr algn="ctr">
                            <a:defRPr>
                              <a:solidFill>
                                <a:schemeClr val="tx1"/>
                              </a:solidFill>
                            </a:defRPr>
                          </a:pPr>
                          <a:r>
                            <a:rPr sz="1200" dirty="0"/>
                            <a:t>0.0035</a:t>
                          </a:r>
                          <a:endParaRPr sz="1200" dirty="0">
                            <a:latin typeface="Cambria Math"/>
                          </a:endParaRPr>
                        </a:p>
                      </a:txBody>
                      <a:tcPr/>
                    </a:tc>
                    <a:tc>
                      <a:txBody>
                        <a:bodyPr/>
                        <a:lstStyle/>
                        <a:p>
                          <a:pPr algn="ctr">
                            <a:defRPr>
                              <a:solidFill>
                                <a:schemeClr val="tx1"/>
                              </a:solidFill>
                            </a:defRPr>
                          </a:pPr>
                          <a:r>
                            <a:rPr sz="1200"/>
                            <a:t>0.0047</a:t>
                          </a:r>
                          <a:endParaRPr sz="1200">
                            <a:latin typeface="Cambria Math"/>
                          </a:endParaRPr>
                        </a:p>
                      </a:txBody>
                      <a:tcPr/>
                    </a:tc>
                    <a:tc>
                      <a:txBody>
                        <a:bodyPr/>
                        <a:lstStyle/>
                        <a:p>
                          <a:pPr algn="ctr">
                            <a:defRPr>
                              <a:solidFill>
                                <a:schemeClr val="tx1"/>
                              </a:solidFill>
                            </a:defRPr>
                          </a:pPr>
                          <a:r>
                            <a:rPr sz="1200"/>
                            <a:t>0.0061</a:t>
                          </a:r>
                          <a:endParaRPr sz="1200">
                            <a:latin typeface="Cambria Math"/>
                          </a:endParaRPr>
                        </a:p>
                      </a:txBody>
                      <a:tcPr/>
                    </a:tc>
                    <a:tc>
                      <a:txBody>
                        <a:bodyPr/>
                        <a:lstStyle/>
                        <a:p>
                          <a:pPr algn="ctr">
                            <a:defRPr>
                              <a:solidFill>
                                <a:schemeClr val="tx1"/>
                              </a:solidFill>
                            </a:defRPr>
                          </a:pPr>
                          <a:r>
                            <a:rPr sz="1200"/>
                            <a:t>0.0078</a:t>
                          </a:r>
                          <a:endParaRPr sz="1200">
                            <a:latin typeface="Cambria Math"/>
                          </a:endParaRPr>
                        </a:p>
                      </a:txBody>
                      <a:tcPr/>
                    </a:tc>
                    <a:tc>
                      <a:txBody>
                        <a:bodyPr/>
                        <a:lstStyle/>
                        <a:p>
                          <a:pPr algn="ctr">
                            <a:defRPr>
                              <a:solidFill>
                                <a:schemeClr val="tx1"/>
                              </a:solidFill>
                            </a:defRPr>
                          </a:pPr>
                          <a:r>
                            <a:rPr sz="1200"/>
                            <a:t>0.0098</a:t>
                          </a:r>
                          <a:endParaRPr sz="1200">
                            <a:latin typeface="Cambria Math"/>
                          </a:endParaRPr>
                        </a:p>
                      </a:txBody>
                      <a:tcPr/>
                    </a:tc>
                    <a:tc>
                      <a:txBody>
                        <a:bodyPr/>
                        <a:lstStyle/>
                        <a:p>
                          <a:pPr algn="ctr">
                            <a:defRPr>
                              <a:solidFill>
                                <a:schemeClr val="tx1"/>
                              </a:solidFill>
                            </a:defRPr>
                          </a:pPr>
                          <a:r>
                            <a:rPr sz="1200"/>
                            <a:t>0.0120</a:t>
                          </a:r>
                          <a:endParaRPr sz="1200">
                            <a:latin typeface="Cambria Math"/>
                          </a:endParaRPr>
                        </a:p>
                      </a:txBody>
                      <a:tcPr/>
                    </a:tc>
                    <a:tc>
                      <a:txBody>
                        <a:bodyPr/>
                        <a:lstStyle/>
                        <a:p>
                          <a:pPr algn="ctr">
                            <a:defRPr>
                              <a:solidFill>
                                <a:schemeClr val="tx1"/>
                              </a:solidFill>
                            </a:defRPr>
                          </a:pPr>
                          <a:r>
                            <a:rPr sz="1200"/>
                            <a:t>0.0146</a:t>
                          </a:r>
                          <a:endParaRPr sz="1200">
                            <a:latin typeface="Cambria Math"/>
                          </a:endParaRPr>
                        </a:p>
                      </a:txBody>
                      <a:tcPr/>
                    </a:tc>
                    <a:tc>
                      <a:txBody>
                        <a:bodyPr/>
                        <a:lstStyle/>
                        <a:p>
                          <a:pPr algn="ctr">
                            <a:defRPr>
                              <a:solidFill>
                                <a:schemeClr val="tx1"/>
                              </a:solidFill>
                            </a:defRPr>
                          </a:pPr>
                          <a:r>
                            <a:rPr sz="1200"/>
                            <a:t>0.0174</a:t>
                          </a:r>
                          <a:endParaRPr sz="1200">
                            <a:latin typeface="Cambria Math"/>
                          </a:endParaRPr>
                        </a:p>
                      </a:txBody>
                      <a:tcPr/>
                    </a:tc>
                    <a:tc>
                      <a:txBody>
                        <a:bodyPr/>
                        <a:lstStyle/>
                        <a:p>
                          <a:pPr algn="ctr">
                            <a:defRPr>
                              <a:solidFill>
                                <a:schemeClr val="tx1"/>
                              </a:solidFill>
                            </a:defRPr>
                          </a:pPr>
                          <a:r>
                            <a:rPr sz="1200"/>
                            <a:t>0.0206</a:t>
                          </a:r>
                          <a:endParaRPr sz="1200">
                            <a:latin typeface="Cambria Math"/>
                          </a:endParaRPr>
                        </a:p>
                      </a:txBody>
                      <a:tcPr/>
                    </a:tc>
                    <a:tc>
                      <a:txBody>
                        <a:bodyPr/>
                        <a:lstStyle/>
                        <a:p>
                          <a:pPr algn="ctr">
                            <a:defRPr>
                              <a:solidFill>
                                <a:schemeClr val="tx1"/>
                              </a:solidFill>
                            </a:defRPr>
                          </a:pPr>
                          <a:r>
                            <a:rPr sz="1200"/>
                            <a:t>0.0241</a:t>
                          </a:r>
                          <a:endParaRPr sz="1200">
                            <a:latin typeface="Cambria Math"/>
                          </a:endParaRPr>
                        </a:p>
                      </a:txBody>
                      <a:tcPr/>
                    </a:tc>
                    <a:tc>
                      <a:txBody>
                        <a:bodyPr/>
                        <a:lstStyle/>
                        <a:p>
                          <a:pPr algn="ctr">
                            <a:defRPr>
                              <a:solidFill>
                                <a:schemeClr val="tx1"/>
                              </a:solidFill>
                            </a:defRPr>
                          </a:pPr>
                          <a:r>
                            <a:rPr sz="1200"/>
                            <a:t>0.0278</a:t>
                          </a:r>
                          <a:endParaRPr sz="1200">
                            <a:latin typeface="Cambria Math"/>
                          </a:endParaRPr>
                        </a:p>
                      </a:txBody>
                      <a:tcPr/>
                    </a:tc>
                    <a:extLst>
                      <a:ext uri="{0D108BD9-81ED-4DB2-BD59-A6C34878D82A}">
                        <a16:rowId xmlns:a16="http://schemas.microsoft.com/office/drawing/2014/main" val="10008"/>
                      </a:ext>
                    </a:extLst>
                  </a:tr>
                  <a:tr h="370840">
                    <a:tc>
                      <a:txBody>
                        <a:bodyPr/>
                        <a:lstStyle/>
                        <a:p>
                          <a:pPr algn="ctr">
                            <a:defRPr b="1">
                              <a:solidFill>
                                <a:schemeClr val="tx1"/>
                              </a:solidFill>
                            </a:defRPr>
                          </a:pPr>
                          <a:r>
                            <a:rPr sz="1200"/>
                            <a:t>7</a:t>
                          </a:r>
                          <a:endParaRPr sz="1200">
                            <a:latin typeface="Cambria Math"/>
                          </a:endParaRPr>
                        </a:p>
                      </a:txBody>
                      <a:tcPr/>
                    </a:tc>
                    <a:tc>
                      <a:txBody>
                        <a:bodyPr/>
                        <a:lstStyle/>
                        <a:p>
                          <a:pPr algn="ctr">
                            <a:defRPr>
                              <a:solidFill>
                                <a:schemeClr val="tx1"/>
                              </a:solidFill>
                            </a:defRPr>
                          </a:pPr>
                          <a:r>
                            <a:rPr sz="1200" dirty="0"/>
                            <a:t>0.0008</a:t>
                          </a:r>
                          <a:endParaRPr sz="1200" dirty="0">
                            <a:latin typeface="Cambria Math"/>
                          </a:endParaRPr>
                        </a:p>
                      </a:txBody>
                      <a:tcPr/>
                    </a:tc>
                    <a:tc>
                      <a:txBody>
                        <a:bodyPr/>
                        <a:lstStyle/>
                        <a:p>
                          <a:pPr algn="ctr">
                            <a:defRPr>
                              <a:solidFill>
                                <a:schemeClr val="tx1"/>
                              </a:solidFill>
                            </a:defRPr>
                          </a:pPr>
                          <a:r>
                            <a:rPr sz="1200"/>
                            <a:t>0.0011</a:t>
                          </a:r>
                          <a:endParaRPr sz="1200">
                            <a:latin typeface="Cambria Math"/>
                          </a:endParaRPr>
                        </a:p>
                      </a:txBody>
                      <a:tcPr/>
                    </a:tc>
                    <a:tc>
                      <a:txBody>
                        <a:bodyPr/>
                        <a:lstStyle/>
                        <a:p>
                          <a:pPr algn="ctr">
                            <a:defRPr>
                              <a:solidFill>
                                <a:schemeClr val="tx1"/>
                              </a:solidFill>
                            </a:defRPr>
                          </a:pPr>
                          <a:r>
                            <a:rPr sz="1200"/>
                            <a:t>0.0015</a:t>
                          </a:r>
                          <a:endParaRPr sz="1200">
                            <a:latin typeface="Cambria Math"/>
                          </a:endParaRPr>
                        </a:p>
                      </a:txBody>
                      <a:tcPr/>
                    </a:tc>
                    <a:tc>
                      <a:txBody>
                        <a:bodyPr/>
                        <a:lstStyle/>
                        <a:p>
                          <a:pPr algn="ctr">
                            <a:defRPr>
                              <a:solidFill>
                                <a:schemeClr val="tx1"/>
                              </a:solidFill>
                            </a:defRPr>
                          </a:pPr>
                          <a:r>
                            <a:rPr sz="1200"/>
                            <a:t>0.0020</a:t>
                          </a:r>
                          <a:endParaRPr sz="1200">
                            <a:latin typeface="Cambria Math"/>
                          </a:endParaRPr>
                        </a:p>
                      </a:txBody>
                      <a:tcPr/>
                    </a:tc>
                    <a:tc>
                      <a:txBody>
                        <a:bodyPr/>
                        <a:lstStyle/>
                        <a:p>
                          <a:pPr algn="ctr">
                            <a:defRPr>
                              <a:solidFill>
                                <a:schemeClr val="tx1"/>
                              </a:solidFill>
                            </a:defRPr>
                          </a:pPr>
                          <a:r>
                            <a:rPr sz="1200"/>
                            <a:t>0.0027</a:t>
                          </a:r>
                          <a:endParaRPr sz="1200">
                            <a:latin typeface="Cambria Math"/>
                          </a:endParaRPr>
                        </a:p>
                      </a:txBody>
                      <a:tcPr/>
                    </a:tc>
                    <a:tc>
                      <a:txBody>
                        <a:bodyPr/>
                        <a:lstStyle/>
                        <a:p>
                          <a:pPr algn="ctr">
                            <a:defRPr>
                              <a:solidFill>
                                <a:schemeClr val="tx1"/>
                              </a:solidFill>
                            </a:defRPr>
                          </a:pPr>
                          <a:r>
                            <a:rPr sz="1200"/>
                            <a:t>0.0034</a:t>
                          </a:r>
                          <a:endParaRPr sz="1200">
                            <a:latin typeface="Cambria Math"/>
                          </a:endParaRPr>
                        </a:p>
                      </a:txBody>
                      <a:tcPr/>
                    </a:tc>
                    <a:tc>
                      <a:txBody>
                        <a:bodyPr/>
                        <a:lstStyle/>
                        <a:p>
                          <a:pPr algn="ctr">
                            <a:defRPr>
                              <a:solidFill>
                                <a:schemeClr val="tx1"/>
                              </a:solidFill>
                            </a:defRPr>
                          </a:pPr>
                          <a:r>
                            <a:rPr sz="1200"/>
                            <a:t>0.0044</a:t>
                          </a:r>
                          <a:endParaRPr sz="1200">
                            <a:latin typeface="Cambria Math"/>
                          </a:endParaRPr>
                        </a:p>
                      </a:txBody>
                      <a:tcPr/>
                    </a:tc>
                    <a:tc>
                      <a:txBody>
                        <a:bodyPr/>
                        <a:lstStyle/>
                        <a:p>
                          <a:pPr algn="ctr">
                            <a:defRPr>
                              <a:solidFill>
                                <a:schemeClr val="tx1"/>
                              </a:solidFill>
                            </a:defRPr>
                          </a:pPr>
                          <a:r>
                            <a:rPr sz="1200"/>
                            <a:t>0.0055</a:t>
                          </a:r>
                          <a:endParaRPr sz="1200">
                            <a:latin typeface="Cambria Math"/>
                          </a:endParaRPr>
                        </a:p>
                      </a:txBody>
                      <a:tcPr/>
                    </a:tc>
                    <a:tc>
                      <a:txBody>
                        <a:bodyPr/>
                        <a:lstStyle/>
                        <a:p>
                          <a:pPr algn="ctr">
                            <a:defRPr>
                              <a:solidFill>
                                <a:schemeClr val="tx1"/>
                              </a:solidFill>
                            </a:defRPr>
                          </a:pPr>
                          <a:r>
                            <a:rPr sz="1200"/>
                            <a:t>0.0068</a:t>
                          </a:r>
                          <a:endParaRPr sz="1200">
                            <a:latin typeface="Cambria Math"/>
                          </a:endParaRPr>
                        </a:p>
                      </a:txBody>
                      <a:tcPr/>
                    </a:tc>
                    <a:tc>
                      <a:txBody>
                        <a:bodyPr/>
                        <a:lstStyle/>
                        <a:p>
                          <a:pPr algn="ctr">
                            <a:defRPr>
                              <a:solidFill>
                                <a:schemeClr val="tx1"/>
                              </a:solidFill>
                            </a:defRPr>
                          </a:pPr>
                          <a:r>
                            <a:rPr sz="1200"/>
                            <a:t>0.0083</a:t>
                          </a:r>
                          <a:endParaRPr sz="1200">
                            <a:latin typeface="Cambria Math"/>
                          </a:endParaRPr>
                        </a:p>
                      </a:txBody>
                      <a:tcPr/>
                    </a:tc>
                    <a:tc>
                      <a:txBody>
                        <a:bodyPr/>
                        <a:lstStyle/>
                        <a:p>
                          <a:pPr algn="ctr">
                            <a:defRPr>
                              <a:solidFill>
                                <a:schemeClr val="tx1"/>
                              </a:solidFill>
                            </a:defRPr>
                          </a:pPr>
                          <a:r>
                            <a:rPr sz="1200"/>
                            <a:t>0.0099</a:t>
                          </a:r>
                          <a:endParaRPr sz="1200">
                            <a:latin typeface="Cambria Math"/>
                          </a:endParaRPr>
                        </a:p>
                      </a:txBody>
                      <a:tcPr/>
                    </a:tc>
                    <a:extLst>
                      <a:ext uri="{0D108BD9-81ED-4DB2-BD59-A6C34878D82A}">
                        <a16:rowId xmlns:a16="http://schemas.microsoft.com/office/drawing/2014/main" val="10009"/>
                      </a:ext>
                    </a:extLst>
                  </a:tr>
                  <a:tr h="370840">
                    <a:tc>
                      <a:txBody>
                        <a:bodyPr/>
                        <a:lstStyle/>
                        <a:p>
                          <a:pPr algn="ctr">
                            <a:defRPr b="1">
                              <a:solidFill>
                                <a:schemeClr val="tx1"/>
                              </a:solidFill>
                            </a:defRPr>
                          </a:pPr>
                          <a:r>
                            <a:rPr sz="1200"/>
                            <a:t>8</a:t>
                          </a:r>
                          <a:endParaRPr sz="1200">
                            <a:latin typeface="Cambria Math"/>
                          </a:endParaRPr>
                        </a:p>
                      </a:txBody>
                      <a:tcPr/>
                    </a:tc>
                    <a:tc>
                      <a:txBody>
                        <a:bodyPr/>
                        <a:lstStyle/>
                        <a:p>
                          <a:pPr algn="ctr">
                            <a:defRPr>
                              <a:solidFill>
                                <a:schemeClr val="tx1"/>
                              </a:solidFill>
                            </a:defRPr>
                          </a:pPr>
                          <a:r>
                            <a:rPr sz="1200" dirty="0"/>
                            <a:t>0.0001</a:t>
                          </a:r>
                          <a:endParaRPr sz="1200" dirty="0">
                            <a:latin typeface="Cambria Math"/>
                          </a:endParaRPr>
                        </a:p>
                      </a:txBody>
                      <a:tcPr/>
                    </a:tc>
                    <a:tc>
                      <a:txBody>
                        <a:bodyPr/>
                        <a:lstStyle/>
                        <a:p>
                          <a:pPr algn="ctr">
                            <a:defRPr>
                              <a:solidFill>
                                <a:schemeClr val="tx1"/>
                              </a:solidFill>
                            </a:defRPr>
                          </a:pPr>
                          <a:r>
                            <a:rPr sz="1200"/>
                            <a:t>0.0002</a:t>
                          </a:r>
                          <a:endParaRPr sz="1200">
                            <a:latin typeface="Cambria Math"/>
                          </a:endParaRPr>
                        </a:p>
                      </a:txBody>
                      <a:tcPr/>
                    </a:tc>
                    <a:tc>
                      <a:txBody>
                        <a:bodyPr/>
                        <a:lstStyle/>
                        <a:p>
                          <a:pPr algn="ctr">
                            <a:defRPr>
                              <a:solidFill>
                                <a:schemeClr val="tx1"/>
                              </a:solidFill>
                            </a:defRPr>
                          </a:pPr>
                          <a:r>
                            <a:rPr sz="1200"/>
                            <a:t>0.0003</a:t>
                          </a:r>
                          <a:endParaRPr sz="1200">
                            <a:latin typeface="Cambria Math"/>
                          </a:endParaRPr>
                        </a:p>
                      </a:txBody>
                      <a:tcPr/>
                    </a:tc>
                    <a:tc>
                      <a:txBody>
                        <a:bodyPr/>
                        <a:lstStyle/>
                        <a:p>
                          <a:pPr algn="ctr">
                            <a:defRPr>
                              <a:solidFill>
                                <a:schemeClr val="tx1"/>
                              </a:solidFill>
                            </a:defRPr>
                          </a:pPr>
                          <a:r>
                            <a:rPr sz="1200"/>
                            <a:t>0.0005</a:t>
                          </a:r>
                          <a:endParaRPr sz="1200">
                            <a:latin typeface="Cambria Math"/>
                          </a:endParaRPr>
                        </a:p>
                      </a:txBody>
                      <a:tcPr/>
                    </a:tc>
                    <a:tc>
                      <a:txBody>
                        <a:bodyPr/>
                        <a:lstStyle/>
                        <a:p>
                          <a:pPr algn="ctr">
                            <a:defRPr>
                              <a:solidFill>
                                <a:schemeClr val="tx1"/>
                              </a:solidFill>
                            </a:defRPr>
                          </a:pPr>
                          <a:r>
                            <a:rPr sz="1200"/>
                            <a:t>0.0006</a:t>
                          </a:r>
                          <a:endParaRPr sz="1200">
                            <a:latin typeface="Cambria Math"/>
                          </a:endParaRPr>
                        </a:p>
                      </a:txBody>
                      <a:tcPr/>
                    </a:tc>
                    <a:tc>
                      <a:txBody>
                        <a:bodyPr/>
                        <a:lstStyle/>
                        <a:p>
                          <a:pPr algn="ctr">
                            <a:defRPr>
                              <a:solidFill>
                                <a:schemeClr val="tx1"/>
                              </a:solidFill>
                            </a:defRPr>
                          </a:pPr>
                          <a:r>
                            <a:rPr sz="1200"/>
                            <a:t>0.0009</a:t>
                          </a:r>
                          <a:endParaRPr sz="1200">
                            <a:latin typeface="Cambria Math"/>
                          </a:endParaRPr>
                        </a:p>
                      </a:txBody>
                      <a:tcPr/>
                    </a:tc>
                    <a:tc>
                      <a:txBody>
                        <a:bodyPr/>
                        <a:lstStyle/>
                        <a:p>
                          <a:pPr algn="ctr">
                            <a:defRPr>
                              <a:solidFill>
                                <a:schemeClr val="tx1"/>
                              </a:solidFill>
                            </a:defRPr>
                          </a:pPr>
                          <a:r>
                            <a:rPr sz="1200"/>
                            <a:t>0.0011</a:t>
                          </a:r>
                          <a:endParaRPr sz="1200">
                            <a:latin typeface="Cambria Math"/>
                          </a:endParaRPr>
                        </a:p>
                      </a:txBody>
                      <a:tcPr/>
                    </a:tc>
                    <a:tc>
                      <a:txBody>
                        <a:bodyPr/>
                        <a:lstStyle/>
                        <a:p>
                          <a:pPr algn="ctr">
                            <a:defRPr>
                              <a:solidFill>
                                <a:schemeClr val="tx1"/>
                              </a:solidFill>
                            </a:defRPr>
                          </a:pPr>
                          <a:r>
                            <a:rPr sz="1200"/>
                            <a:t>0.0015</a:t>
                          </a:r>
                          <a:endParaRPr sz="1200">
                            <a:latin typeface="Cambria Math"/>
                          </a:endParaRPr>
                        </a:p>
                      </a:txBody>
                      <a:tcPr/>
                    </a:tc>
                    <a:tc>
                      <a:txBody>
                        <a:bodyPr/>
                        <a:lstStyle/>
                        <a:p>
                          <a:pPr algn="ctr">
                            <a:defRPr>
                              <a:solidFill>
                                <a:schemeClr val="tx1"/>
                              </a:solidFill>
                            </a:defRPr>
                          </a:pPr>
                          <a:r>
                            <a:rPr sz="1200"/>
                            <a:t>0.0019</a:t>
                          </a:r>
                          <a:endParaRPr sz="1200">
                            <a:latin typeface="Cambria Math"/>
                          </a:endParaRPr>
                        </a:p>
                      </a:txBody>
                      <a:tcPr/>
                    </a:tc>
                    <a:tc>
                      <a:txBody>
                        <a:bodyPr/>
                        <a:lstStyle/>
                        <a:p>
                          <a:pPr algn="ctr">
                            <a:defRPr>
                              <a:solidFill>
                                <a:schemeClr val="tx1"/>
                              </a:solidFill>
                            </a:defRPr>
                          </a:pPr>
                          <a:r>
                            <a:rPr sz="1200"/>
                            <a:t>0.0025</a:t>
                          </a:r>
                          <a:endParaRPr sz="1200">
                            <a:latin typeface="Cambria Math"/>
                          </a:endParaRPr>
                        </a:p>
                      </a:txBody>
                      <a:tcPr/>
                    </a:tc>
                    <a:tc>
                      <a:txBody>
                        <a:bodyPr/>
                        <a:lstStyle/>
                        <a:p>
                          <a:pPr algn="ctr">
                            <a:defRPr>
                              <a:solidFill>
                                <a:schemeClr val="tx1"/>
                              </a:solidFill>
                            </a:defRPr>
                          </a:pPr>
                          <a:r>
                            <a:rPr sz="1200"/>
                            <a:t>0.0031</a:t>
                          </a:r>
                          <a:endParaRPr sz="1200">
                            <a:latin typeface="Cambria Math"/>
                          </a:endParaRPr>
                        </a:p>
                      </a:txBody>
                      <a:tcPr/>
                    </a:tc>
                    <a:extLst>
                      <a:ext uri="{0D108BD9-81ED-4DB2-BD59-A6C34878D82A}">
                        <a16:rowId xmlns:a16="http://schemas.microsoft.com/office/drawing/2014/main" val="10010"/>
                      </a:ext>
                    </a:extLst>
                  </a:tr>
                  <a:tr h="370840">
                    <a:tc>
                      <a:txBody>
                        <a:bodyPr/>
                        <a:lstStyle/>
                        <a:p>
                          <a:pPr algn="ctr">
                            <a:defRPr b="1">
                              <a:solidFill>
                                <a:schemeClr val="tx1"/>
                              </a:solidFill>
                            </a:defRPr>
                          </a:pPr>
                          <a:r>
                            <a:rPr sz="1200"/>
                            <a:t>9</a:t>
                          </a:r>
                          <a:endParaRPr sz="1200">
                            <a:latin typeface="Cambria Math"/>
                          </a:endParaRPr>
                        </a:p>
                      </a:txBody>
                      <a:tcPr/>
                    </a:tc>
                    <a:tc>
                      <a:txBody>
                        <a:bodyPr/>
                        <a:lstStyle/>
                        <a:p>
                          <a:pPr algn="ctr">
                            <a:defRPr>
                              <a:solidFill>
                                <a:schemeClr val="tx1"/>
                              </a:solidFill>
                            </a:defRPr>
                          </a:pPr>
                          <a:r>
                            <a:rPr sz="1200" dirty="0"/>
                            <a:t>0.0000</a:t>
                          </a:r>
                          <a:endParaRPr sz="1200" dirty="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0.0001</a:t>
                          </a:r>
                          <a:endParaRPr sz="1200">
                            <a:latin typeface="Cambria Math"/>
                          </a:endParaRPr>
                        </a:p>
                      </a:txBody>
                      <a:tcPr/>
                    </a:tc>
                    <a:tc>
                      <a:txBody>
                        <a:bodyPr/>
                        <a:lstStyle/>
                        <a:p>
                          <a:pPr algn="ctr">
                            <a:defRPr>
                              <a:solidFill>
                                <a:schemeClr val="tx1"/>
                              </a:solidFill>
                            </a:defRPr>
                          </a:pPr>
                          <a:r>
                            <a:rPr sz="1200"/>
                            <a:t>0.0001</a:t>
                          </a:r>
                          <a:endParaRPr sz="1200">
                            <a:latin typeface="Cambria Math"/>
                          </a:endParaRPr>
                        </a:p>
                      </a:txBody>
                      <a:tcPr/>
                    </a:tc>
                    <a:tc>
                      <a:txBody>
                        <a:bodyPr/>
                        <a:lstStyle/>
                        <a:p>
                          <a:pPr algn="ctr">
                            <a:defRPr>
                              <a:solidFill>
                                <a:schemeClr val="tx1"/>
                              </a:solidFill>
                            </a:defRPr>
                          </a:pPr>
                          <a:r>
                            <a:rPr sz="1200"/>
                            <a:t>0.0001</a:t>
                          </a:r>
                          <a:endParaRPr sz="1200">
                            <a:latin typeface="Cambria Math"/>
                          </a:endParaRPr>
                        </a:p>
                      </a:txBody>
                      <a:tcPr/>
                    </a:tc>
                    <a:tc>
                      <a:txBody>
                        <a:bodyPr/>
                        <a:lstStyle/>
                        <a:p>
                          <a:pPr algn="ctr">
                            <a:defRPr>
                              <a:solidFill>
                                <a:schemeClr val="tx1"/>
                              </a:solidFill>
                            </a:defRPr>
                          </a:pPr>
                          <a:r>
                            <a:rPr sz="1200" dirty="0"/>
                            <a:t>0.0002</a:t>
                          </a:r>
                          <a:endParaRPr sz="1200" dirty="0">
                            <a:latin typeface="Cambria Math"/>
                          </a:endParaRPr>
                        </a:p>
                      </a:txBody>
                      <a:tcPr/>
                    </a:tc>
                    <a:tc>
                      <a:txBody>
                        <a:bodyPr/>
                        <a:lstStyle/>
                        <a:p>
                          <a:pPr algn="ctr">
                            <a:defRPr>
                              <a:solidFill>
                                <a:schemeClr val="tx1"/>
                              </a:solidFill>
                            </a:defRPr>
                          </a:pPr>
                          <a:r>
                            <a:rPr sz="1200"/>
                            <a:t>0.0003</a:t>
                          </a:r>
                          <a:endParaRPr sz="1200">
                            <a:latin typeface="Cambria Math"/>
                          </a:endParaRPr>
                        </a:p>
                      </a:txBody>
                      <a:tcPr/>
                    </a:tc>
                    <a:tc>
                      <a:txBody>
                        <a:bodyPr/>
                        <a:lstStyle/>
                        <a:p>
                          <a:pPr algn="ctr">
                            <a:defRPr>
                              <a:solidFill>
                                <a:schemeClr val="tx1"/>
                              </a:solidFill>
                            </a:defRPr>
                          </a:pPr>
                          <a:r>
                            <a:rPr sz="1200"/>
                            <a:t>0.0004</a:t>
                          </a:r>
                          <a:endParaRPr sz="1200">
                            <a:latin typeface="Cambria Math"/>
                          </a:endParaRPr>
                        </a:p>
                      </a:txBody>
                      <a:tcPr/>
                    </a:tc>
                    <a:tc>
                      <a:txBody>
                        <a:bodyPr/>
                        <a:lstStyle/>
                        <a:p>
                          <a:pPr algn="ctr">
                            <a:defRPr>
                              <a:solidFill>
                                <a:schemeClr val="tx1"/>
                              </a:solidFill>
                            </a:defRPr>
                          </a:pPr>
                          <a:r>
                            <a:rPr sz="1200"/>
                            <a:t>0.0005</a:t>
                          </a:r>
                          <a:endParaRPr sz="1200">
                            <a:latin typeface="Cambria Math"/>
                          </a:endParaRPr>
                        </a:p>
                      </a:txBody>
                      <a:tcPr/>
                    </a:tc>
                    <a:tc>
                      <a:txBody>
                        <a:bodyPr/>
                        <a:lstStyle/>
                        <a:p>
                          <a:pPr algn="ctr">
                            <a:defRPr>
                              <a:solidFill>
                                <a:schemeClr val="tx1"/>
                              </a:solidFill>
                            </a:defRPr>
                          </a:pPr>
                          <a:r>
                            <a:rPr sz="1200"/>
                            <a:t>0.0007</a:t>
                          </a:r>
                          <a:endParaRPr sz="1200">
                            <a:latin typeface="Cambria Math"/>
                          </a:endParaRPr>
                        </a:p>
                      </a:txBody>
                      <a:tcPr/>
                    </a:tc>
                    <a:tc>
                      <a:txBody>
                        <a:bodyPr/>
                        <a:lstStyle/>
                        <a:p>
                          <a:pPr algn="ctr">
                            <a:defRPr>
                              <a:solidFill>
                                <a:schemeClr val="tx1"/>
                              </a:solidFill>
                            </a:defRPr>
                          </a:pPr>
                          <a:r>
                            <a:rPr sz="1200"/>
                            <a:t>0.0009</a:t>
                          </a:r>
                          <a:endParaRPr sz="1200">
                            <a:latin typeface="Cambria Math"/>
                          </a:endParaRPr>
                        </a:p>
                      </a:txBody>
                      <a:tcPr/>
                    </a:tc>
                    <a:extLst>
                      <a:ext uri="{0D108BD9-81ED-4DB2-BD59-A6C34878D82A}">
                        <a16:rowId xmlns:a16="http://schemas.microsoft.com/office/drawing/2014/main" val="10011"/>
                      </a:ext>
                    </a:extLst>
                  </a:tr>
                  <a:tr h="370840">
                    <a:tc>
                      <a:txBody>
                        <a:bodyPr/>
                        <a:lstStyle/>
                        <a:p>
                          <a:pPr algn="ctr">
                            <a:defRPr b="1">
                              <a:solidFill>
                                <a:schemeClr val="tx1"/>
                              </a:solidFill>
                            </a:defRPr>
                          </a:pPr>
                          <a:r>
                            <a:rPr sz="1200" dirty="0"/>
                            <a:t>10</a:t>
                          </a:r>
                          <a:endParaRPr sz="1200" dirty="0">
                            <a:latin typeface="Cambria Math"/>
                          </a:endParaRPr>
                        </a:p>
                      </a:txBody>
                      <a:tcPr/>
                    </a:tc>
                    <a:tc>
                      <a:txBody>
                        <a:bodyPr/>
                        <a:lstStyle/>
                        <a:p>
                          <a:pPr algn="ctr">
                            <a:defRPr>
                              <a:solidFill>
                                <a:schemeClr val="tx1"/>
                              </a:solidFill>
                            </a:defRPr>
                          </a:pPr>
                          <a:r>
                            <a:rPr sz="1200" dirty="0"/>
                            <a:t>0.0000</a:t>
                          </a:r>
                          <a:endParaRPr sz="1200" dirty="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dirty="0"/>
                            <a:t>0.0000</a:t>
                          </a:r>
                          <a:endParaRPr sz="1200" dirty="0">
                            <a:latin typeface="Cambria Math"/>
                          </a:endParaRPr>
                        </a:p>
                      </a:txBody>
                      <a:tcPr/>
                    </a:tc>
                    <a:tc>
                      <a:txBody>
                        <a:bodyPr/>
                        <a:lstStyle/>
                        <a:p>
                          <a:pPr algn="ctr">
                            <a:defRPr>
                              <a:solidFill>
                                <a:schemeClr val="tx1"/>
                              </a:solidFill>
                            </a:defRPr>
                          </a:pPr>
                          <a:r>
                            <a:rPr sz="1200"/>
                            <a:t>0.0001</a:t>
                          </a:r>
                          <a:endParaRPr sz="1200">
                            <a:latin typeface="Cambria Math"/>
                          </a:endParaRPr>
                        </a:p>
                      </a:txBody>
                      <a:tcPr/>
                    </a:tc>
                    <a:tc>
                      <a:txBody>
                        <a:bodyPr/>
                        <a:lstStyle/>
                        <a:p>
                          <a:pPr algn="ctr">
                            <a:defRPr>
                              <a:solidFill>
                                <a:schemeClr val="tx1"/>
                              </a:solidFill>
                            </a:defRPr>
                          </a:pPr>
                          <a:r>
                            <a:rPr sz="1200"/>
                            <a:t>0.0001</a:t>
                          </a:r>
                          <a:endParaRPr sz="1200">
                            <a:latin typeface="Cambria Math"/>
                          </a:endParaRPr>
                        </a:p>
                      </a:txBody>
                      <a:tcPr/>
                    </a:tc>
                    <a:tc>
                      <a:txBody>
                        <a:bodyPr/>
                        <a:lstStyle/>
                        <a:p>
                          <a:pPr algn="ctr">
                            <a:defRPr>
                              <a:solidFill>
                                <a:schemeClr val="tx1"/>
                              </a:solidFill>
                            </a:defRPr>
                          </a:pPr>
                          <a:r>
                            <a:rPr sz="1200"/>
                            <a:t>0.0001</a:t>
                          </a:r>
                          <a:endParaRPr sz="1200">
                            <a:latin typeface="Cambria Math"/>
                          </a:endParaRPr>
                        </a:p>
                      </a:txBody>
                      <a:tcPr/>
                    </a:tc>
                    <a:tc>
                      <a:txBody>
                        <a:bodyPr/>
                        <a:lstStyle/>
                        <a:p>
                          <a:pPr algn="ctr">
                            <a:defRPr>
                              <a:solidFill>
                                <a:schemeClr val="tx1"/>
                              </a:solidFill>
                            </a:defRPr>
                          </a:pPr>
                          <a:r>
                            <a:rPr sz="1200"/>
                            <a:t>0.0002</a:t>
                          </a:r>
                          <a:endParaRPr sz="1200">
                            <a:latin typeface="Cambria Math"/>
                          </a:endParaRPr>
                        </a:p>
                      </a:txBody>
                      <a:tcPr/>
                    </a:tc>
                    <a:tc>
                      <a:txBody>
                        <a:bodyPr/>
                        <a:lstStyle/>
                        <a:p>
                          <a:pPr algn="ctr">
                            <a:defRPr>
                              <a:solidFill>
                                <a:schemeClr val="tx1"/>
                              </a:solidFill>
                            </a:defRPr>
                          </a:pPr>
                          <a:r>
                            <a:rPr sz="1200" dirty="0"/>
                            <a:t>0.0002</a:t>
                          </a:r>
                          <a:endParaRPr sz="1200" dirty="0">
                            <a:latin typeface="Cambria Math"/>
                          </a:endParaRPr>
                        </a:p>
                      </a:txBody>
                      <a:tcPr/>
                    </a:tc>
                    <a:extLst>
                      <a:ext uri="{0D108BD9-81ED-4DB2-BD59-A6C34878D82A}">
                        <a16:rowId xmlns:a16="http://schemas.microsoft.com/office/drawing/2014/main" val="10012"/>
                      </a:ext>
                    </a:extLst>
                  </a:tr>
                </a:tbl>
              </a:graphicData>
            </a:graphic>
          </p:graphicFrame>
        </mc:Choice>
        <mc:Fallback xmlns="">
          <p:graphicFrame>
            <p:nvGraphicFramePr>
              <p:cNvPr id="3" name="Table Placeholder 2" descr="The table shows a binomial probability distribution for x values ranging from 0 to 10 in row wise and parameter values from 1.50 to 2.50 in column wise. Each cell provides the probability of x successes for the corresponding parameter value. The table offers a detailed representation of probabilities for various combinations of x and parameter values.&#10;&#10;The first row, where x equals 0, contains the following values for lambda from 1.50 to 2.50:&#10;0.2231, 0.2019, 0.1827, 0.1653, 0.1496, 0.1353, 0.1225, 0.1108, 0.1003, 0.0907, 0.0821.&#10;&#10;The second row, where x equals 1, contains the following values for lambda from 1.50 to 2.50:&#10;0.3347, 0.3230, 0.3106, 0.2975, 0.2842, 0.2707, 0.2572, 0.2438, 0.2306, 0.2177, 0.2052.&#10;&#10;The third row, where x equals 2, contains the following values for lambda from 1.50 to 2.50:&#10;0.2510, 0.2584, 0.2640, 0.2678, 0.2700, 0.2707, 0.2700, 0.2681, 0.2652, 0.2613, 0.2565.&#10;&#10;The fourth row, where x equals 3, contains the following values for lambda from 1.50 to 2.50:&#10;0.1255, 0.1378, 0.1496, 0.1607, 0.1710, 0.1804, 0.1890, 0.1966, 0.2033, 0.2090, 0.2138.&#10;&#10;The fifth row, where x equals 4, contains the following values for lambda from 1.50 to 2.50:&#10;0.0471, 0.0551, 0.0636, 0.0723, 0.0812, 0.0902, 0.0992, 0.1082, 0.1169, 0.1254, 0.1336.&#10;&#10;The sixth row, where x equals 5, contains the following values for lambda from 1.50 to 2.50:&#10;0.0141, 0.0176, 0.0216, 0.0260, 0.0309, 0.0361, 0.0417, 0.0476, 0.0538, 0.0602, 0.0668.&#10;&#10;The seventh row, where x equals 6, contains the following values for lambda from 1.50 to 2.50:&#10;0.0035, 0.0047, 0.0061, 0.0078, 0.0098, 0.0120, 0.0146, 0.0174, 0.0206, 0.0241, 0.0278.&#10;&#10;The eighth row, where x equals 7, contains the following values for lambda from 1.50 to 2.50:&#10;0.0008, 0.0011, 0.0015, 0.0020, 0.0027, 0.0034, 0.0044, 0.0055, 0.0068, 0.0083, 0.0099.&#10;&#10;The ninth row, where x equals 8, contains the following values for lambda from 1.50 to 2.50:&#10;0.0001, 0.0002, 0.0003, 0.0005, 0.0006, 0.0009, 0.0011, 0.0015, 0.0019, 0.0025, 0.0031.&#10;&#10;The tenth row, where x equals 9, contains the following values for lambda from 1.50 to 2.50:&#10;0.0000, 0.0000, 0.0001, 0.0001, 0.0001, 0.0002, 0.0003, 0.0004, 0.0005, 0.0007, 0.0009.&#10;&#10;The eleventh row, where x equals 10, contains the following values for lambda from 1.50 to 2.50:&#10;0.0000, 0.0000, 0.0000, 0.0000, 0.0000, 0.0001, 0.0001, 0.0001, 0.0002, 0.0002, 0.0002.&#10;&#10;&#10;&#10;The table offers a detailed representation of probabilities for various combinations of x and parameter values."/>
              <p:cNvGraphicFramePr>
                <a:graphicFrameLocks noGrp="1"/>
              </p:cNvGraphicFramePr>
              <p:nvPr>
                <p:ph type="tbl" sz="quarter" idx="10"/>
                <p:extLst>
                  <p:ext uri="{D42A27DB-BD31-4B8C-83A1-F6EECF244321}">
                    <p14:modId xmlns:p14="http://schemas.microsoft.com/office/powerpoint/2010/main" val="723151404"/>
                  </p:ext>
                </p:extLst>
              </p:nvPr>
            </p:nvGraphicFramePr>
            <p:xfrm>
              <a:off x="457200" y="1447800"/>
              <a:ext cx="8229600" cy="4450080"/>
            </p:xfrm>
            <a:graphic>
              <a:graphicData uri="http://schemas.openxmlformats.org/drawingml/2006/table">
                <a:tbl>
                  <a:tblPr firstRow="1" bandRow="1">
                    <a:tableStyleId>{5940675A-B579-460E-94D1-54222C63F5DA}</a:tableStyleId>
                  </a:tblPr>
                  <a:tblGrid>
                    <a:gridCol w="685800">
                      <a:extLst>
                        <a:ext uri="{9D8B030D-6E8A-4147-A177-3AD203B41FA5}">
                          <a16:colId xmlns:a16="http://schemas.microsoft.com/office/drawing/2014/main" val="20000"/>
                        </a:ext>
                      </a:extLst>
                    </a:gridCol>
                    <a:gridCol w="685800">
                      <a:extLst>
                        <a:ext uri="{9D8B030D-6E8A-4147-A177-3AD203B41FA5}">
                          <a16:colId xmlns:a16="http://schemas.microsoft.com/office/drawing/2014/main" val="20001"/>
                        </a:ext>
                      </a:extLst>
                    </a:gridCol>
                    <a:gridCol w="6858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685800">
                      <a:extLst>
                        <a:ext uri="{9D8B030D-6E8A-4147-A177-3AD203B41FA5}">
                          <a16:colId xmlns:a16="http://schemas.microsoft.com/office/drawing/2014/main" val="20004"/>
                        </a:ext>
                      </a:extLst>
                    </a:gridCol>
                    <a:gridCol w="685800">
                      <a:extLst>
                        <a:ext uri="{9D8B030D-6E8A-4147-A177-3AD203B41FA5}">
                          <a16:colId xmlns:a16="http://schemas.microsoft.com/office/drawing/2014/main" val="20005"/>
                        </a:ext>
                      </a:extLst>
                    </a:gridCol>
                    <a:gridCol w="685800">
                      <a:extLst>
                        <a:ext uri="{9D8B030D-6E8A-4147-A177-3AD203B41FA5}">
                          <a16:colId xmlns:a16="http://schemas.microsoft.com/office/drawing/2014/main" val="20006"/>
                        </a:ext>
                      </a:extLst>
                    </a:gridCol>
                    <a:gridCol w="685800">
                      <a:extLst>
                        <a:ext uri="{9D8B030D-6E8A-4147-A177-3AD203B41FA5}">
                          <a16:colId xmlns:a16="http://schemas.microsoft.com/office/drawing/2014/main" val="20007"/>
                        </a:ext>
                      </a:extLst>
                    </a:gridCol>
                    <a:gridCol w="685800">
                      <a:extLst>
                        <a:ext uri="{9D8B030D-6E8A-4147-A177-3AD203B41FA5}">
                          <a16:colId xmlns:a16="http://schemas.microsoft.com/office/drawing/2014/main" val="20008"/>
                        </a:ext>
                      </a:extLst>
                    </a:gridCol>
                    <a:gridCol w="685800">
                      <a:extLst>
                        <a:ext uri="{9D8B030D-6E8A-4147-A177-3AD203B41FA5}">
                          <a16:colId xmlns:a16="http://schemas.microsoft.com/office/drawing/2014/main" val="20009"/>
                        </a:ext>
                      </a:extLst>
                    </a:gridCol>
                    <a:gridCol w="685800">
                      <a:extLst>
                        <a:ext uri="{9D8B030D-6E8A-4147-A177-3AD203B41FA5}">
                          <a16:colId xmlns:a16="http://schemas.microsoft.com/office/drawing/2014/main" val="20010"/>
                        </a:ext>
                      </a:extLst>
                    </a:gridCol>
                    <a:gridCol w="685800">
                      <a:extLst>
                        <a:ext uri="{9D8B030D-6E8A-4147-A177-3AD203B41FA5}">
                          <a16:colId xmlns:a16="http://schemas.microsoft.com/office/drawing/2014/main" val="20011"/>
                        </a:ext>
                      </a:extLst>
                    </a:gridCol>
                  </a:tblGrid>
                  <a:tr h="370840">
                    <a:tc>
                      <a:txBody>
                        <a:bodyPr/>
                        <a:lstStyle/>
                        <a:p>
                          <a:endParaRPr lang="en-US"/>
                        </a:p>
                      </a:txBody>
                      <a:tcPr>
                        <a:blipFill>
                          <a:blip r:embed="rId3"/>
                          <a:stretch>
                            <a:fillRect l="-1770" t="-1639" r="-1097345" b="-1101639"/>
                          </a:stretch>
                        </a:blipFill>
                      </a:tcPr>
                    </a:tc>
                    <a:tc>
                      <a:txBody>
                        <a:bodyPr/>
                        <a:lstStyle/>
                        <a:p>
                          <a:pPr algn="ctr">
                            <a:defRPr b="1">
                              <a:solidFill>
                                <a:schemeClr val="tx1"/>
                              </a:solidFill>
                            </a:defRPr>
                          </a:pPr>
                          <a:r>
                            <a:rPr sz="1200" dirty="0"/>
                            <a:t>1.50</a:t>
                          </a:r>
                          <a:endParaRPr sz="1200" dirty="0">
                            <a:latin typeface="Cambria Math"/>
                          </a:endParaRPr>
                        </a:p>
                      </a:txBody>
                      <a:tcPr/>
                    </a:tc>
                    <a:tc>
                      <a:txBody>
                        <a:bodyPr/>
                        <a:lstStyle/>
                        <a:p>
                          <a:pPr algn="ctr">
                            <a:defRPr b="1">
                              <a:solidFill>
                                <a:schemeClr val="tx1"/>
                              </a:solidFill>
                            </a:defRPr>
                          </a:pPr>
                          <a:r>
                            <a:rPr sz="1200" dirty="0"/>
                            <a:t>1.60</a:t>
                          </a:r>
                          <a:endParaRPr sz="1200" dirty="0">
                            <a:latin typeface="Cambria Math"/>
                          </a:endParaRPr>
                        </a:p>
                      </a:txBody>
                      <a:tcPr/>
                    </a:tc>
                    <a:tc>
                      <a:txBody>
                        <a:bodyPr/>
                        <a:lstStyle/>
                        <a:p>
                          <a:pPr algn="ctr">
                            <a:defRPr b="1">
                              <a:solidFill>
                                <a:schemeClr val="tx1"/>
                              </a:solidFill>
                            </a:defRPr>
                          </a:pPr>
                          <a:r>
                            <a:rPr sz="1200" dirty="0"/>
                            <a:t>1.70</a:t>
                          </a:r>
                          <a:endParaRPr sz="1200" dirty="0">
                            <a:latin typeface="Cambria Math"/>
                          </a:endParaRPr>
                        </a:p>
                      </a:txBody>
                      <a:tcPr/>
                    </a:tc>
                    <a:tc>
                      <a:txBody>
                        <a:bodyPr/>
                        <a:lstStyle/>
                        <a:p>
                          <a:pPr algn="ctr">
                            <a:defRPr b="1">
                              <a:solidFill>
                                <a:schemeClr val="tx1"/>
                              </a:solidFill>
                            </a:defRPr>
                          </a:pPr>
                          <a:r>
                            <a:rPr sz="1200" dirty="0"/>
                            <a:t>1.80</a:t>
                          </a:r>
                          <a:endParaRPr sz="1200" dirty="0">
                            <a:latin typeface="Cambria Math"/>
                          </a:endParaRPr>
                        </a:p>
                      </a:txBody>
                      <a:tcPr/>
                    </a:tc>
                    <a:tc>
                      <a:txBody>
                        <a:bodyPr/>
                        <a:lstStyle/>
                        <a:p>
                          <a:pPr algn="ctr">
                            <a:defRPr b="1">
                              <a:solidFill>
                                <a:schemeClr val="tx1"/>
                              </a:solidFill>
                            </a:defRPr>
                          </a:pPr>
                          <a:r>
                            <a:rPr sz="1200" dirty="0"/>
                            <a:t>1.90</a:t>
                          </a:r>
                          <a:endParaRPr sz="1200" dirty="0">
                            <a:latin typeface="Cambria Math"/>
                          </a:endParaRPr>
                        </a:p>
                      </a:txBody>
                      <a:tcPr/>
                    </a:tc>
                    <a:tc>
                      <a:txBody>
                        <a:bodyPr/>
                        <a:lstStyle/>
                        <a:p>
                          <a:pPr algn="ctr">
                            <a:defRPr b="1">
                              <a:solidFill>
                                <a:schemeClr val="tx1"/>
                              </a:solidFill>
                            </a:defRPr>
                          </a:pPr>
                          <a:r>
                            <a:rPr sz="1200" dirty="0"/>
                            <a:t>2.00</a:t>
                          </a:r>
                          <a:endParaRPr sz="1200" dirty="0">
                            <a:latin typeface="Cambria Math"/>
                          </a:endParaRPr>
                        </a:p>
                      </a:txBody>
                      <a:tcPr/>
                    </a:tc>
                    <a:tc>
                      <a:txBody>
                        <a:bodyPr/>
                        <a:lstStyle/>
                        <a:p>
                          <a:pPr algn="ctr">
                            <a:defRPr b="1">
                              <a:solidFill>
                                <a:schemeClr val="tx1"/>
                              </a:solidFill>
                            </a:defRPr>
                          </a:pPr>
                          <a:r>
                            <a:rPr sz="1200" dirty="0"/>
                            <a:t>2.10</a:t>
                          </a:r>
                          <a:endParaRPr sz="1200" dirty="0">
                            <a:latin typeface="Cambria Math"/>
                          </a:endParaRPr>
                        </a:p>
                      </a:txBody>
                      <a:tcPr/>
                    </a:tc>
                    <a:tc>
                      <a:txBody>
                        <a:bodyPr/>
                        <a:lstStyle/>
                        <a:p>
                          <a:pPr algn="ctr">
                            <a:defRPr b="1">
                              <a:solidFill>
                                <a:schemeClr val="tx1"/>
                              </a:solidFill>
                            </a:defRPr>
                          </a:pPr>
                          <a:r>
                            <a:rPr sz="1200" dirty="0"/>
                            <a:t>2.20</a:t>
                          </a:r>
                          <a:endParaRPr sz="1200" dirty="0">
                            <a:latin typeface="Cambria Math"/>
                          </a:endParaRPr>
                        </a:p>
                      </a:txBody>
                      <a:tcPr/>
                    </a:tc>
                    <a:tc>
                      <a:txBody>
                        <a:bodyPr/>
                        <a:lstStyle/>
                        <a:p>
                          <a:pPr algn="ctr">
                            <a:defRPr b="1">
                              <a:solidFill>
                                <a:schemeClr val="tx1"/>
                              </a:solidFill>
                            </a:defRPr>
                          </a:pPr>
                          <a:r>
                            <a:rPr sz="1200" dirty="0"/>
                            <a:t>2.30</a:t>
                          </a:r>
                          <a:endParaRPr sz="1200" dirty="0">
                            <a:latin typeface="Cambria Math"/>
                          </a:endParaRPr>
                        </a:p>
                      </a:txBody>
                      <a:tcPr/>
                    </a:tc>
                    <a:tc>
                      <a:txBody>
                        <a:bodyPr/>
                        <a:lstStyle/>
                        <a:p>
                          <a:pPr algn="ctr">
                            <a:defRPr b="1">
                              <a:solidFill>
                                <a:schemeClr val="tx1"/>
                              </a:solidFill>
                            </a:defRPr>
                          </a:pPr>
                          <a:r>
                            <a:rPr sz="1200" dirty="0"/>
                            <a:t>2.40</a:t>
                          </a:r>
                          <a:endParaRPr sz="1200" dirty="0">
                            <a:latin typeface="Cambria Math"/>
                          </a:endParaRPr>
                        </a:p>
                      </a:txBody>
                      <a:tcPr/>
                    </a:tc>
                    <a:tc>
                      <a:txBody>
                        <a:bodyPr/>
                        <a:lstStyle/>
                        <a:p>
                          <a:pPr algn="ctr">
                            <a:defRPr b="1">
                              <a:solidFill>
                                <a:schemeClr val="tx1"/>
                              </a:solidFill>
                            </a:defRPr>
                          </a:pPr>
                          <a:r>
                            <a:rPr sz="1200" dirty="0"/>
                            <a:t>2.50</a:t>
                          </a:r>
                          <a:endParaRPr sz="1200" dirty="0">
                            <a:latin typeface="Cambria Math"/>
                          </a:endParaRPr>
                        </a:p>
                      </a:txBody>
                      <a:tcPr/>
                    </a:tc>
                    <a:extLst>
                      <a:ext uri="{0D108BD9-81ED-4DB2-BD59-A6C34878D82A}">
                        <a16:rowId xmlns:a16="http://schemas.microsoft.com/office/drawing/2014/main" val="10001"/>
                      </a:ext>
                    </a:extLst>
                  </a:tr>
                  <a:tr h="370840">
                    <a:tc>
                      <a:txBody>
                        <a:bodyPr/>
                        <a:lstStyle/>
                        <a:p>
                          <a:pPr algn="ctr">
                            <a:defRPr b="1">
                              <a:solidFill>
                                <a:schemeClr val="tx1"/>
                              </a:solidFill>
                            </a:defRPr>
                          </a:pPr>
                          <a:r>
                            <a:rPr sz="1200" dirty="0"/>
                            <a:t>0</a:t>
                          </a:r>
                          <a:endParaRPr sz="1200" dirty="0">
                            <a:latin typeface="Cambria Math"/>
                          </a:endParaRPr>
                        </a:p>
                      </a:txBody>
                      <a:tcPr/>
                    </a:tc>
                    <a:tc>
                      <a:txBody>
                        <a:bodyPr/>
                        <a:lstStyle/>
                        <a:p>
                          <a:pPr algn="ctr">
                            <a:defRPr sz="1200">
                              <a:solidFill>
                                <a:schemeClr val="tx1"/>
                              </a:solidFill>
                            </a:defRPr>
                          </a:pPr>
                          <a:r>
                            <a:rPr sz="1200">
                              <a:highlight>
                                <a:srgbClr val="FFFF00"/>
                              </a:highlight>
                            </a:rPr>
                            <a:t>0.2231</a:t>
                          </a:r>
                          <a:endParaRPr sz="1200">
                            <a:highlight>
                              <a:srgbClr val="FFFF00"/>
                            </a:highlight>
                            <a:latin typeface="Cambria Math"/>
                          </a:endParaRPr>
                        </a:p>
                      </a:txBody>
                      <a:tcPr/>
                    </a:tc>
                    <a:tc>
                      <a:txBody>
                        <a:bodyPr/>
                        <a:lstStyle/>
                        <a:p>
                          <a:pPr algn="ctr">
                            <a:defRPr>
                              <a:solidFill>
                                <a:schemeClr val="tx1"/>
                              </a:solidFill>
                            </a:defRPr>
                          </a:pPr>
                          <a:r>
                            <a:rPr sz="1200" dirty="0"/>
                            <a:t>0.2019</a:t>
                          </a:r>
                          <a:endParaRPr sz="1200" dirty="0">
                            <a:latin typeface="Cambria Math"/>
                          </a:endParaRPr>
                        </a:p>
                      </a:txBody>
                      <a:tcPr/>
                    </a:tc>
                    <a:tc>
                      <a:txBody>
                        <a:bodyPr/>
                        <a:lstStyle/>
                        <a:p>
                          <a:pPr algn="ctr">
                            <a:defRPr>
                              <a:solidFill>
                                <a:schemeClr val="tx1"/>
                              </a:solidFill>
                            </a:defRPr>
                          </a:pPr>
                          <a:r>
                            <a:rPr sz="1200" dirty="0"/>
                            <a:t>0.1827</a:t>
                          </a:r>
                          <a:endParaRPr sz="1200" dirty="0">
                            <a:latin typeface="Cambria Math"/>
                          </a:endParaRPr>
                        </a:p>
                      </a:txBody>
                      <a:tcPr/>
                    </a:tc>
                    <a:tc>
                      <a:txBody>
                        <a:bodyPr/>
                        <a:lstStyle/>
                        <a:p>
                          <a:pPr algn="ctr">
                            <a:defRPr>
                              <a:solidFill>
                                <a:schemeClr val="tx1"/>
                              </a:solidFill>
                            </a:defRPr>
                          </a:pPr>
                          <a:r>
                            <a:rPr sz="1200" dirty="0"/>
                            <a:t>0.1653</a:t>
                          </a:r>
                          <a:endParaRPr sz="1200" dirty="0">
                            <a:latin typeface="Cambria Math"/>
                          </a:endParaRPr>
                        </a:p>
                      </a:txBody>
                      <a:tcPr/>
                    </a:tc>
                    <a:tc>
                      <a:txBody>
                        <a:bodyPr/>
                        <a:lstStyle/>
                        <a:p>
                          <a:pPr algn="ctr">
                            <a:defRPr>
                              <a:solidFill>
                                <a:schemeClr val="tx1"/>
                              </a:solidFill>
                            </a:defRPr>
                          </a:pPr>
                          <a:r>
                            <a:rPr sz="1200" dirty="0"/>
                            <a:t>0.1496</a:t>
                          </a:r>
                          <a:endParaRPr sz="1200" dirty="0">
                            <a:latin typeface="Cambria Math"/>
                          </a:endParaRPr>
                        </a:p>
                      </a:txBody>
                      <a:tcPr/>
                    </a:tc>
                    <a:tc>
                      <a:txBody>
                        <a:bodyPr/>
                        <a:lstStyle/>
                        <a:p>
                          <a:pPr algn="ctr">
                            <a:defRPr>
                              <a:solidFill>
                                <a:schemeClr val="tx1"/>
                              </a:solidFill>
                            </a:defRPr>
                          </a:pPr>
                          <a:r>
                            <a:rPr sz="1200" dirty="0"/>
                            <a:t>0.1353</a:t>
                          </a:r>
                          <a:endParaRPr sz="1200" dirty="0">
                            <a:latin typeface="Cambria Math"/>
                          </a:endParaRPr>
                        </a:p>
                      </a:txBody>
                      <a:tcPr/>
                    </a:tc>
                    <a:tc>
                      <a:txBody>
                        <a:bodyPr/>
                        <a:lstStyle/>
                        <a:p>
                          <a:pPr algn="ctr">
                            <a:defRPr>
                              <a:solidFill>
                                <a:schemeClr val="tx1"/>
                              </a:solidFill>
                            </a:defRPr>
                          </a:pPr>
                          <a:r>
                            <a:rPr sz="1200" dirty="0"/>
                            <a:t>0.1225</a:t>
                          </a:r>
                          <a:endParaRPr sz="1200" dirty="0">
                            <a:latin typeface="Cambria Math"/>
                          </a:endParaRPr>
                        </a:p>
                      </a:txBody>
                      <a:tcPr/>
                    </a:tc>
                    <a:tc>
                      <a:txBody>
                        <a:bodyPr/>
                        <a:lstStyle/>
                        <a:p>
                          <a:pPr algn="ctr">
                            <a:defRPr>
                              <a:solidFill>
                                <a:schemeClr val="tx1"/>
                              </a:solidFill>
                            </a:defRPr>
                          </a:pPr>
                          <a:r>
                            <a:rPr sz="1200" dirty="0"/>
                            <a:t>0.1108</a:t>
                          </a:r>
                          <a:endParaRPr sz="1200" dirty="0">
                            <a:latin typeface="Cambria Math"/>
                          </a:endParaRPr>
                        </a:p>
                      </a:txBody>
                      <a:tcPr/>
                    </a:tc>
                    <a:tc>
                      <a:txBody>
                        <a:bodyPr/>
                        <a:lstStyle/>
                        <a:p>
                          <a:pPr algn="ctr">
                            <a:defRPr>
                              <a:solidFill>
                                <a:schemeClr val="tx1"/>
                              </a:solidFill>
                            </a:defRPr>
                          </a:pPr>
                          <a:r>
                            <a:rPr sz="1200" dirty="0"/>
                            <a:t>0.1003</a:t>
                          </a:r>
                          <a:endParaRPr sz="1200" dirty="0">
                            <a:latin typeface="Cambria Math"/>
                          </a:endParaRPr>
                        </a:p>
                      </a:txBody>
                      <a:tcPr/>
                    </a:tc>
                    <a:tc>
                      <a:txBody>
                        <a:bodyPr/>
                        <a:lstStyle/>
                        <a:p>
                          <a:pPr algn="ctr">
                            <a:defRPr>
                              <a:solidFill>
                                <a:schemeClr val="tx1"/>
                              </a:solidFill>
                            </a:defRPr>
                          </a:pPr>
                          <a:r>
                            <a:rPr sz="1200" dirty="0"/>
                            <a:t>0.0907</a:t>
                          </a:r>
                          <a:endParaRPr sz="1200" dirty="0">
                            <a:latin typeface="Cambria Math"/>
                          </a:endParaRPr>
                        </a:p>
                      </a:txBody>
                      <a:tcPr/>
                    </a:tc>
                    <a:tc>
                      <a:txBody>
                        <a:bodyPr/>
                        <a:lstStyle/>
                        <a:p>
                          <a:pPr algn="ctr">
                            <a:defRPr>
                              <a:solidFill>
                                <a:schemeClr val="tx1"/>
                              </a:solidFill>
                            </a:defRPr>
                          </a:pPr>
                          <a:r>
                            <a:rPr sz="1200" dirty="0"/>
                            <a:t>0.0821</a:t>
                          </a:r>
                          <a:endParaRPr sz="1200" dirty="0">
                            <a:latin typeface="Cambria Math"/>
                          </a:endParaRPr>
                        </a:p>
                      </a:txBody>
                      <a:tcPr/>
                    </a:tc>
                    <a:extLst>
                      <a:ext uri="{0D108BD9-81ED-4DB2-BD59-A6C34878D82A}">
                        <a16:rowId xmlns:a16="http://schemas.microsoft.com/office/drawing/2014/main" val="10002"/>
                      </a:ext>
                    </a:extLst>
                  </a:tr>
                  <a:tr h="370840">
                    <a:tc>
                      <a:txBody>
                        <a:bodyPr/>
                        <a:lstStyle/>
                        <a:p>
                          <a:pPr algn="ctr">
                            <a:defRPr b="1">
                              <a:solidFill>
                                <a:schemeClr val="tx1"/>
                              </a:solidFill>
                            </a:defRPr>
                          </a:pPr>
                          <a:r>
                            <a:rPr sz="1200"/>
                            <a:t>1</a:t>
                          </a:r>
                          <a:endParaRPr sz="1200">
                            <a:latin typeface="Cambria Math"/>
                          </a:endParaRPr>
                        </a:p>
                      </a:txBody>
                      <a:tcPr/>
                    </a:tc>
                    <a:tc>
                      <a:txBody>
                        <a:bodyPr/>
                        <a:lstStyle/>
                        <a:p>
                          <a:pPr algn="ctr">
                            <a:defRPr>
                              <a:solidFill>
                                <a:schemeClr val="tx1"/>
                              </a:solidFill>
                            </a:defRPr>
                          </a:pPr>
                          <a:r>
                            <a:rPr sz="1200" dirty="0"/>
                            <a:t>0.3347</a:t>
                          </a:r>
                          <a:endParaRPr sz="1200" dirty="0">
                            <a:latin typeface="Cambria Math"/>
                          </a:endParaRPr>
                        </a:p>
                      </a:txBody>
                      <a:tcPr/>
                    </a:tc>
                    <a:tc>
                      <a:txBody>
                        <a:bodyPr/>
                        <a:lstStyle/>
                        <a:p>
                          <a:pPr algn="ctr">
                            <a:defRPr>
                              <a:solidFill>
                                <a:schemeClr val="tx1"/>
                              </a:solidFill>
                            </a:defRPr>
                          </a:pPr>
                          <a:r>
                            <a:rPr sz="1200"/>
                            <a:t>0.3230</a:t>
                          </a:r>
                          <a:endParaRPr sz="1200">
                            <a:latin typeface="Cambria Math"/>
                          </a:endParaRPr>
                        </a:p>
                      </a:txBody>
                      <a:tcPr/>
                    </a:tc>
                    <a:tc>
                      <a:txBody>
                        <a:bodyPr/>
                        <a:lstStyle/>
                        <a:p>
                          <a:pPr algn="ctr">
                            <a:defRPr>
                              <a:solidFill>
                                <a:schemeClr val="tx1"/>
                              </a:solidFill>
                            </a:defRPr>
                          </a:pPr>
                          <a:r>
                            <a:rPr sz="1200"/>
                            <a:t>0.3106</a:t>
                          </a:r>
                          <a:endParaRPr sz="1200">
                            <a:latin typeface="Cambria Math"/>
                          </a:endParaRPr>
                        </a:p>
                      </a:txBody>
                      <a:tcPr/>
                    </a:tc>
                    <a:tc>
                      <a:txBody>
                        <a:bodyPr/>
                        <a:lstStyle/>
                        <a:p>
                          <a:pPr algn="ctr">
                            <a:defRPr>
                              <a:solidFill>
                                <a:schemeClr val="tx1"/>
                              </a:solidFill>
                            </a:defRPr>
                          </a:pPr>
                          <a:r>
                            <a:rPr sz="1200"/>
                            <a:t>0.2975</a:t>
                          </a:r>
                          <a:endParaRPr sz="1200">
                            <a:latin typeface="Cambria Math"/>
                          </a:endParaRPr>
                        </a:p>
                      </a:txBody>
                      <a:tcPr/>
                    </a:tc>
                    <a:tc>
                      <a:txBody>
                        <a:bodyPr/>
                        <a:lstStyle/>
                        <a:p>
                          <a:pPr algn="ctr">
                            <a:defRPr>
                              <a:solidFill>
                                <a:schemeClr val="tx1"/>
                              </a:solidFill>
                            </a:defRPr>
                          </a:pPr>
                          <a:r>
                            <a:rPr sz="1200"/>
                            <a:t>0.2842</a:t>
                          </a:r>
                          <a:endParaRPr sz="1200">
                            <a:latin typeface="Cambria Math"/>
                          </a:endParaRPr>
                        </a:p>
                      </a:txBody>
                      <a:tcPr/>
                    </a:tc>
                    <a:tc>
                      <a:txBody>
                        <a:bodyPr/>
                        <a:lstStyle/>
                        <a:p>
                          <a:pPr algn="ctr">
                            <a:defRPr>
                              <a:solidFill>
                                <a:schemeClr val="tx1"/>
                              </a:solidFill>
                            </a:defRPr>
                          </a:pPr>
                          <a:r>
                            <a:rPr sz="1200"/>
                            <a:t>0.2707</a:t>
                          </a:r>
                          <a:endParaRPr sz="1200">
                            <a:latin typeface="Cambria Math"/>
                          </a:endParaRPr>
                        </a:p>
                      </a:txBody>
                      <a:tcPr/>
                    </a:tc>
                    <a:tc>
                      <a:txBody>
                        <a:bodyPr/>
                        <a:lstStyle/>
                        <a:p>
                          <a:pPr algn="ctr">
                            <a:defRPr>
                              <a:solidFill>
                                <a:schemeClr val="tx1"/>
                              </a:solidFill>
                            </a:defRPr>
                          </a:pPr>
                          <a:r>
                            <a:rPr sz="1200"/>
                            <a:t>0.2572</a:t>
                          </a:r>
                          <a:endParaRPr sz="1200">
                            <a:latin typeface="Cambria Math"/>
                          </a:endParaRPr>
                        </a:p>
                      </a:txBody>
                      <a:tcPr/>
                    </a:tc>
                    <a:tc>
                      <a:txBody>
                        <a:bodyPr/>
                        <a:lstStyle/>
                        <a:p>
                          <a:pPr algn="ctr">
                            <a:defRPr>
                              <a:solidFill>
                                <a:schemeClr val="tx1"/>
                              </a:solidFill>
                            </a:defRPr>
                          </a:pPr>
                          <a:r>
                            <a:rPr sz="1200"/>
                            <a:t>0.2438</a:t>
                          </a:r>
                          <a:endParaRPr sz="1200">
                            <a:latin typeface="Cambria Math"/>
                          </a:endParaRPr>
                        </a:p>
                      </a:txBody>
                      <a:tcPr/>
                    </a:tc>
                    <a:tc>
                      <a:txBody>
                        <a:bodyPr/>
                        <a:lstStyle/>
                        <a:p>
                          <a:pPr algn="ctr">
                            <a:defRPr>
                              <a:solidFill>
                                <a:schemeClr val="tx1"/>
                              </a:solidFill>
                            </a:defRPr>
                          </a:pPr>
                          <a:r>
                            <a:rPr sz="1200"/>
                            <a:t>0.2306</a:t>
                          </a:r>
                          <a:endParaRPr sz="1200">
                            <a:latin typeface="Cambria Math"/>
                          </a:endParaRPr>
                        </a:p>
                      </a:txBody>
                      <a:tcPr/>
                    </a:tc>
                    <a:tc>
                      <a:txBody>
                        <a:bodyPr/>
                        <a:lstStyle/>
                        <a:p>
                          <a:pPr algn="ctr">
                            <a:defRPr>
                              <a:solidFill>
                                <a:schemeClr val="tx1"/>
                              </a:solidFill>
                            </a:defRPr>
                          </a:pPr>
                          <a:r>
                            <a:rPr sz="1200"/>
                            <a:t>0.2177</a:t>
                          </a:r>
                          <a:endParaRPr sz="1200">
                            <a:latin typeface="Cambria Math"/>
                          </a:endParaRPr>
                        </a:p>
                      </a:txBody>
                      <a:tcPr/>
                    </a:tc>
                    <a:tc>
                      <a:txBody>
                        <a:bodyPr/>
                        <a:lstStyle/>
                        <a:p>
                          <a:pPr algn="ctr">
                            <a:defRPr>
                              <a:solidFill>
                                <a:schemeClr val="tx1"/>
                              </a:solidFill>
                            </a:defRPr>
                          </a:pPr>
                          <a:r>
                            <a:rPr sz="1200"/>
                            <a:t>0.2052</a:t>
                          </a:r>
                          <a:endParaRPr sz="1200">
                            <a:latin typeface="Cambria Math"/>
                          </a:endParaRPr>
                        </a:p>
                      </a:txBody>
                      <a:tcPr/>
                    </a:tc>
                    <a:extLst>
                      <a:ext uri="{0D108BD9-81ED-4DB2-BD59-A6C34878D82A}">
                        <a16:rowId xmlns:a16="http://schemas.microsoft.com/office/drawing/2014/main" val="10003"/>
                      </a:ext>
                    </a:extLst>
                  </a:tr>
                  <a:tr h="370840">
                    <a:tc>
                      <a:txBody>
                        <a:bodyPr/>
                        <a:lstStyle/>
                        <a:p>
                          <a:pPr algn="ctr">
                            <a:defRPr b="1">
                              <a:solidFill>
                                <a:schemeClr val="tx1"/>
                              </a:solidFill>
                            </a:defRPr>
                          </a:pPr>
                          <a:r>
                            <a:rPr sz="1200"/>
                            <a:t>2</a:t>
                          </a:r>
                          <a:endParaRPr sz="1200">
                            <a:latin typeface="Cambria Math"/>
                          </a:endParaRPr>
                        </a:p>
                      </a:txBody>
                      <a:tcPr/>
                    </a:tc>
                    <a:tc>
                      <a:txBody>
                        <a:bodyPr/>
                        <a:lstStyle/>
                        <a:p>
                          <a:pPr algn="ctr">
                            <a:defRPr>
                              <a:solidFill>
                                <a:schemeClr val="tx1"/>
                              </a:solidFill>
                            </a:defRPr>
                          </a:pPr>
                          <a:r>
                            <a:rPr sz="1200" dirty="0"/>
                            <a:t>0.2510</a:t>
                          </a:r>
                          <a:endParaRPr sz="1200" dirty="0">
                            <a:latin typeface="Cambria Math"/>
                          </a:endParaRPr>
                        </a:p>
                      </a:txBody>
                      <a:tcPr/>
                    </a:tc>
                    <a:tc>
                      <a:txBody>
                        <a:bodyPr/>
                        <a:lstStyle/>
                        <a:p>
                          <a:pPr algn="ctr">
                            <a:defRPr>
                              <a:solidFill>
                                <a:schemeClr val="tx1"/>
                              </a:solidFill>
                            </a:defRPr>
                          </a:pPr>
                          <a:r>
                            <a:rPr sz="1200"/>
                            <a:t>0.2584</a:t>
                          </a:r>
                          <a:endParaRPr sz="1200">
                            <a:latin typeface="Cambria Math"/>
                          </a:endParaRPr>
                        </a:p>
                      </a:txBody>
                      <a:tcPr/>
                    </a:tc>
                    <a:tc>
                      <a:txBody>
                        <a:bodyPr/>
                        <a:lstStyle/>
                        <a:p>
                          <a:pPr algn="ctr">
                            <a:defRPr>
                              <a:solidFill>
                                <a:schemeClr val="tx1"/>
                              </a:solidFill>
                            </a:defRPr>
                          </a:pPr>
                          <a:r>
                            <a:rPr sz="1200"/>
                            <a:t>0.2640</a:t>
                          </a:r>
                          <a:endParaRPr sz="1200">
                            <a:latin typeface="Cambria Math"/>
                          </a:endParaRPr>
                        </a:p>
                      </a:txBody>
                      <a:tcPr/>
                    </a:tc>
                    <a:tc>
                      <a:txBody>
                        <a:bodyPr/>
                        <a:lstStyle/>
                        <a:p>
                          <a:pPr algn="ctr">
                            <a:defRPr>
                              <a:solidFill>
                                <a:schemeClr val="tx1"/>
                              </a:solidFill>
                            </a:defRPr>
                          </a:pPr>
                          <a:r>
                            <a:rPr sz="1200"/>
                            <a:t>0.2678</a:t>
                          </a:r>
                          <a:endParaRPr sz="1200">
                            <a:latin typeface="Cambria Math"/>
                          </a:endParaRPr>
                        </a:p>
                      </a:txBody>
                      <a:tcPr/>
                    </a:tc>
                    <a:tc>
                      <a:txBody>
                        <a:bodyPr/>
                        <a:lstStyle/>
                        <a:p>
                          <a:pPr algn="ctr">
                            <a:defRPr>
                              <a:solidFill>
                                <a:schemeClr val="tx1"/>
                              </a:solidFill>
                            </a:defRPr>
                          </a:pPr>
                          <a:r>
                            <a:rPr sz="1200"/>
                            <a:t>0.2700</a:t>
                          </a:r>
                          <a:endParaRPr sz="1200">
                            <a:latin typeface="Cambria Math"/>
                          </a:endParaRPr>
                        </a:p>
                      </a:txBody>
                      <a:tcPr/>
                    </a:tc>
                    <a:tc>
                      <a:txBody>
                        <a:bodyPr/>
                        <a:lstStyle/>
                        <a:p>
                          <a:pPr algn="ctr">
                            <a:defRPr>
                              <a:solidFill>
                                <a:schemeClr val="tx1"/>
                              </a:solidFill>
                            </a:defRPr>
                          </a:pPr>
                          <a:r>
                            <a:rPr sz="1200"/>
                            <a:t>0.2707</a:t>
                          </a:r>
                          <a:endParaRPr sz="1200">
                            <a:latin typeface="Cambria Math"/>
                          </a:endParaRPr>
                        </a:p>
                      </a:txBody>
                      <a:tcPr/>
                    </a:tc>
                    <a:tc>
                      <a:txBody>
                        <a:bodyPr/>
                        <a:lstStyle/>
                        <a:p>
                          <a:pPr algn="ctr">
                            <a:defRPr>
                              <a:solidFill>
                                <a:schemeClr val="tx1"/>
                              </a:solidFill>
                            </a:defRPr>
                          </a:pPr>
                          <a:r>
                            <a:rPr sz="1200"/>
                            <a:t>0.2700</a:t>
                          </a:r>
                          <a:endParaRPr sz="1200">
                            <a:latin typeface="Cambria Math"/>
                          </a:endParaRPr>
                        </a:p>
                      </a:txBody>
                      <a:tcPr/>
                    </a:tc>
                    <a:tc>
                      <a:txBody>
                        <a:bodyPr/>
                        <a:lstStyle/>
                        <a:p>
                          <a:pPr algn="ctr">
                            <a:defRPr>
                              <a:solidFill>
                                <a:schemeClr val="tx1"/>
                              </a:solidFill>
                            </a:defRPr>
                          </a:pPr>
                          <a:r>
                            <a:rPr sz="1200"/>
                            <a:t>0.2681</a:t>
                          </a:r>
                          <a:endParaRPr sz="1200">
                            <a:latin typeface="Cambria Math"/>
                          </a:endParaRPr>
                        </a:p>
                      </a:txBody>
                      <a:tcPr/>
                    </a:tc>
                    <a:tc>
                      <a:txBody>
                        <a:bodyPr/>
                        <a:lstStyle/>
                        <a:p>
                          <a:pPr algn="ctr">
                            <a:defRPr>
                              <a:solidFill>
                                <a:schemeClr val="tx1"/>
                              </a:solidFill>
                            </a:defRPr>
                          </a:pPr>
                          <a:r>
                            <a:rPr sz="1200"/>
                            <a:t>0.2652</a:t>
                          </a:r>
                          <a:endParaRPr sz="1200">
                            <a:latin typeface="Cambria Math"/>
                          </a:endParaRPr>
                        </a:p>
                      </a:txBody>
                      <a:tcPr/>
                    </a:tc>
                    <a:tc>
                      <a:txBody>
                        <a:bodyPr/>
                        <a:lstStyle/>
                        <a:p>
                          <a:pPr algn="ctr">
                            <a:defRPr>
                              <a:solidFill>
                                <a:schemeClr val="tx1"/>
                              </a:solidFill>
                            </a:defRPr>
                          </a:pPr>
                          <a:r>
                            <a:rPr sz="1200"/>
                            <a:t>0.2613</a:t>
                          </a:r>
                          <a:endParaRPr sz="1200">
                            <a:latin typeface="Cambria Math"/>
                          </a:endParaRPr>
                        </a:p>
                      </a:txBody>
                      <a:tcPr/>
                    </a:tc>
                    <a:tc>
                      <a:txBody>
                        <a:bodyPr/>
                        <a:lstStyle/>
                        <a:p>
                          <a:pPr algn="ctr">
                            <a:defRPr>
                              <a:solidFill>
                                <a:schemeClr val="tx1"/>
                              </a:solidFill>
                            </a:defRPr>
                          </a:pPr>
                          <a:r>
                            <a:rPr sz="1200"/>
                            <a:t>0.2565</a:t>
                          </a:r>
                          <a:endParaRPr sz="1200">
                            <a:latin typeface="Cambria Math"/>
                          </a:endParaRPr>
                        </a:p>
                      </a:txBody>
                      <a:tcPr/>
                    </a:tc>
                    <a:extLst>
                      <a:ext uri="{0D108BD9-81ED-4DB2-BD59-A6C34878D82A}">
                        <a16:rowId xmlns:a16="http://schemas.microsoft.com/office/drawing/2014/main" val="10004"/>
                      </a:ext>
                    </a:extLst>
                  </a:tr>
                  <a:tr h="370840">
                    <a:tc>
                      <a:txBody>
                        <a:bodyPr/>
                        <a:lstStyle/>
                        <a:p>
                          <a:pPr algn="ctr">
                            <a:defRPr b="1">
                              <a:solidFill>
                                <a:schemeClr val="tx1"/>
                              </a:solidFill>
                            </a:defRPr>
                          </a:pPr>
                          <a:r>
                            <a:rPr sz="1200"/>
                            <a:t>3</a:t>
                          </a:r>
                          <a:endParaRPr sz="1200">
                            <a:latin typeface="Cambria Math"/>
                          </a:endParaRPr>
                        </a:p>
                      </a:txBody>
                      <a:tcPr/>
                    </a:tc>
                    <a:tc>
                      <a:txBody>
                        <a:bodyPr/>
                        <a:lstStyle/>
                        <a:p>
                          <a:pPr algn="ctr">
                            <a:defRPr>
                              <a:solidFill>
                                <a:schemeClr val="tx1"/>
                              </a:solidFill>
                            </a:defRPr>
                          </a:pPr>
                          <a:r>
                            <a:rPr sz="1200" dirty="0"/>
                            <a:t>0.1255</a:t>
                          </a:r>
                          <a:endParaRPr sz="1200" dirty="0">
                            <a:latin typeface="Cambria Math"/>
                          </a:endParaRPr>
                        </a:p>
                      </a:txBody>
                      <a:tcPr/>
                    </a:tc>
                    <a:tc>
                      <a:txBody>
                        <a:bodyPr/>
                        <a:lstStyle/>
                        <a:p>
                          <a:pPr algn="ctr">
                            <a:defRPr>
                              <a:solidFill>
                                <a:schemeClr val="tx1"/>
                              </a:solidFill>
                            </a:defRPr>
                          </a:pPr>
                          <a:r>
                            <a:rPr sz="1200"/>
                            <a:t>0.1378</a:t>
                          </a:r>
                          <a:endParaRPr sz="1200">
                            <a:latin typeface="Cambria Math"/>
                          </a:endParaRPr>
                        </a:p>
                      </a:txBody>
                      <a:tcPr/>
                    </a:tc>
                    <a:tc>
                      <a:txBody>
                        <a:bodyPr/>
                        <a:lstStyle/>
                        <a:p>
                          <a:pPr algn="ctr">
                            <a:defRPr>
                              <a:solidFill>
                                <a:schemeClr val="tx1"/>
                              </a:solidFill>
                            </a:defRPr>
                          </a:pPr>
                          <a:r>
                            <a:rPr sz="1200"/>
                            <a:t>0.1496</a:t>
                          </a:r>
                          <a:endParaRPr sz="1200">
                            <a:latin typeface="Cambria Math"/>
                          </a:endParaRPr>
                        </a:p>
                      </a:txBody>
                      <a:tcPr/>
                    </a:tc>
                    <a:tc>
                      <a:txBody>
                        <a:bodyPr/>
                        <a:lstStyle/>
                        <a:p>
                          <a:pPr algn="ctr">
                            <a:defRPr>
                              <a:solidFill>
                                <a:schemeClr val="tx1"/>
                              </a:solidFill>
                            </a:defRPr>
                          </a:pPr>
                          <a:r>
                            <a:rPr sz="1200"/>
                            <a:t>0.1607</a:t>
                          </a:r>
                          <a:endParaRPr sz="1200">
                            <a:latin typeface="Cambria Math"/>
                          </a:endParaRPr>
                        </a:p>
                      </a:txBody>
                      <a:tcPr/>
                    </a:tc>
                    <a:tc>
                      <a:txBody>
                        <a:bodyPr/>
                        <a:lstStyle/>
                        <a:p>
                          <a:pPr algn="ctr">
                            <a:defRPr>
                              <a:solidFill>
                                <a:schemeClr val="tx1"/>
                              </a:solidFill>
                            </a:defRPr>
                          </a:pPr>
                          <a:r>
                            <a:rPr sz="1200"/>
                            <a:t>0.1710</a:t>
                          </a:r>
                          <a:endParaRPr sz="1200">
                            <a:latin typeface="Cambria Math"/>
                          </a:endParaRPr>
                        </a:p>
                      </a:txBody>
                      <a:tcPr/>
                    </a:tc>
                    <a:tc>
                      <a:txBody>
                        <a:bodyPr/>
                        <a:lstStyle/>
                        <a:p>
                          <a:pPr algn="ctr">
                            <a:defRPr>
                              <a:solidFill>
                                <a:schemeClr val="tx1"/>
                              </a:solidFill>
                            </a:defRPr>
                          </a:pPr>
                          <a:r>
                            <a:rPr sz="1200"/>
                            <a:t>0.1804</a:t>
                          </a:r>
                          <a:endParaRPr sz="1200">
                            <a:latin typeface="Cambria Math"/>
                          </a:endParaRPr>
                        </a:p>
                      </a:txBody>
                      <a:tcPr/>
                    </a:tc>
                    <a:tc>
                      <a:txBody>
                        <a:bodyPr/>
                        <a:lstStyle/>
                        <a:p>
                          <a:pPr algn="ctr">
                            <a:defRPr>
                              <a:solidFill>
                                <a:schemeClr val="tx1"/>
                              </a:solidFill>
                            </a:defRPr>
                          </a:pPr>
                          <a:r>
                            <a:rPr sz="1200"/>
                            <a:t>0.1890</a:t>
                          </a:r>
                          <a:endParaRPr sz="1200">
                            <a:latin typeface="Cambria Math"/>
                          </a:endParaRPr>
                        </a:p>
                      </a:txBody>
                      <a:tcPr/>
                    </a:tc>
                    <a:tc>
                      <a:txBody>
                        <a:bodyPr/>
                        <a:lstStyle/>
                        <a:p>
                          <a:pPr algn="ctr">
                            <a:defRPr>
                              <a:solidFill>
                                <a:schemeClr val="tx1"/>
                              </a:solidFill>
                            </a:defRPr>
                          </a:pPr>
                          <a:r>
                            <a:rPr sz="1200"/>
                            <a:t>0.1966</a:t>
                          </a:r>
                          <a:endParaRPr sz="1200">
                            <a:latin typeface="Cambria Math"/>
                          </a:endParaRPr>
                        </a:p>
                      </a:txBody>
                      <a:tcPr/>
                    </a:tc>
                    <a:tc>
                      <a:txBody>
                        <a:bodyPr/>
                        <a:lstStyle/>
                        <a:p>
                          <a:pPr algn="ctr">
                            <a:defRPr>
                              <a:solidFill>
                                <a:schemeClr val="tx1"/>
                              </a:solidFill>
                            </a:defRPr>
                          </a:pPr>
                          <a:r>
                            <a:rPr sz="1200"/>
                            <a:t>0.2033</a:t>
                          </a:r>
                          <a:endParaRPr sz="1200">
                            <a:latin typeface="Cambria Math"/>
                          </a:endParaRPr>
                        </a:p>
                      </a:txBody>
                      <a:tcPr/>
                    </a:tc>
                    <a:tc>
                      <a:txBody>
                        <a:bodyPr/>
                        <a:lstStyle/>
                        <a:p>
                          <a:pPr algn="ctr">
                            <a:defRPr>
                              <a:solidFill>
                                <a:schemeClr val="tx1"/>
                              </a:solidFill>
                            </a:defRPr>
                          </a:pPr>
                          <a:r>
                            <a:rPr sz="1200"/>
                            <a:t>0.2090</a:t>
                          </a:r>
                          <a:endParaRPr sz="1200">
                            <a:latin typeface="Cambria Math"/>
                          </a:endParaRPr>
                        </a:p>
                      </a:txBody>
                      <a:tcPr/>
                    </a:tc>
                    <a:tc>
                      <a:txBody>
                        <a:bodyPr/>
                        <a:lstStyle/>
                        <a:p>
                          <a:pPr algn="ctr">
                            <a:defRPr>
                              <a:solidFill>
                                <a:schemeClr val="tx1"/>
                              </a:solidFill>
                            </a:defRPr>
                          </a:pPr>
                          <a:r>
                            <a:rPr sz="1200"/>
                            <a:t>0.2138</a:t>
                          </a:r>
                          <a:endParaRPr sz="1200">
                            <a:latin typeface="Cambria Math"/>
                          </a:endParaRPr>
                        </a:p>
                      </a:txBody>
                      <a:tcPr/>
                    </a:tc>
                    <a:extLst>
                      <a:ext uri="{0D108BD9-81ED-4DB2-BD59-A6C34878D82A}">
                        <a16:rowId xmlns:a16="http://schemas.microsoft.com/office/drawing/2014/main" val="10005"/>
                      </a:ext>
                    </a:extLst>
                  </a:tr>
                  <a:tr h="370840">
                    <a:tc>
                      <a:txBody>
                        <a:bodyPr/>
                        <a:lstStyle/>
                        <a:p>
                          <a:pPr algn="ctr">
                            <a:defRPr b="1">
                              <a:solidFill>
                                <a:schemeClr val="tx1"/>
                              </a:solidFill>
                            </a:defRPr>
                          </a:pPr>
                          <a:r>
                            <a:rPr sz="1200"/>
                            <a:t>4</a:t>
                          </a:r>
                          <a:endParaRPr sz="1200">
                            <a:latin typeface="Cambria Math"/>
                          </a:endParaRPr>
                        </a:p>
                      </a:txBody>
                      <a:tcPr/>
                    </a:tc>
                    <a:tc>
                      <a:txBody>
                        <a:bodyPr/>
                        <a:lstStyle/>
                        <a:p>
                          <a:pPr algn="ctr">
                            <a:defRPr>
                              <a:solidFill>
                                <a:schemeClr val="tx1"/>
                              </a:solidFill>
                            </a:defRPr>
                          </a:pPr>
                          <a:r>
                            <a:rPr sz="1200" dirty="0"/>
                            <a:t>0.0471</a:t>
                          </a:r>
                          <a:endParaRPr sz="1200" dirty="0">
                            <a:latin typeface="Cambria Math"/>
                          </a:endParaRPr>
                        </a:p>
                      </a:txBody>
                      <a:tcPr/>
                    </a:tc>
                    <a:tc>
                      <a:txBody>
                        <a:bodyPr/>
                        <a:lstStyle/>
                        <a:p>
                          <a:pPr algn="ctr">
                            <a:defRPr>
                              <a:solidFill>
                                <a:schemeClr val="tx1"/>
                              </a:solidFill>
                            </a:defRPr>
                          </a:pPr>
                          <a:r>
                            <a:rPr sz="1200"/>
                            <a:t>0.0551</a:t>
                          </a:r>
                          <a:endParaRPr sz="1200">
                            <a:latin typeface="Cambria Math"/>
                          </a:endParaRPr>
                        </a:p>
                      </a:txBody>
                      <a:tcPr/>
                    </a:tc>
                    <a:tc>
                      <a:txBody>
                        <a:bodyPr/>
                        <a:lstStyle/>
                        <a:p>
                          <a:pPr algn="ctr">
                            <a:defRPr>
                              <a:solidFill>
                                <a:schemeClr val="tx1"/>
                              </a:solidFill>
                            </a:defRPr>
                          </a:pPr>
                          <a:r>
                            <a:rPr sz="1200"/>
                            <a:t>0.0636</a:t>
                          </a:r>
                          <a:endParaRPr sz="1200">
                            <a:latin typeface="Cambria Math"/>
                          </a:endParaRPr>
                        </a:p>
                      </a:txBody>
                      <a:tcPr/>
                    </a:tc>
                    <a:tc>
                      <a:txBody>
                        <a:bodyPr/>
                        <a:lstStyle/>
                        <a:p>
                          <a:pPr algn="ctr">
                            <a:defRPr>
                              <a:solidFill>
                                <a:schemeClr val="tx1"/>
                              </a:solidFill>
                            </a:defRPr>
                          </a:pPr>
                          <a:r>
                            <a:rPr sz="1200"/>
                            <a:t>0.0723</a:t>
                          </a:r>
                          <a:endParaRPr sz="1200">
                            <a:latin typeface="Cambria Math"/>
                          </a:endParaRPr>
                        </a:p>
                      </a:txBody>
                      <a:tcPr/>
                    </a:tc>
                    <a:tc>
                      <a:txBody>
                        <a:bodyPr/>
                        <a:lstStyle/>
                        <a:p>
                          <a:pPr algn="ctr">
                            <a:defRPr>
                              <a:solidFill>
                                <a:schemeClr val="tx1"/>
                              </a:solidFill>
                            </a:defRPr>
                          </a:pPr>
                          <a:r>
                            <a:rPr sz="1200"/>
                            <a:t>0.0812</a:t>
                          </a:r>
                          <a:endParaRPr sz="1200">
                            <a:latin typeface="Cambria Math"/>
                          </a:endParaRPr>
                        </a:p>
                      </a:txBody>
                      <a:tcPr/>
                    </a:tc>
                    <a:tc>
                      <a:txBody>
                        <a:bodyPr/>
                        <a:lstStyle/>
                        <a:p>
                          <a:pPr algn="ctr">
                            <a:defRPr>
                              <a:solidFill>
                                <a:schemeClr val="tx1"/>
                              </a:solidFill>
                            </a:defRPr>
                          </a:pPr>
                          <a:r>
                            <a:rPr sz="1200"/>
                            <a:t>0.0902</a:t>
                          </a:r>
                          <a:endParaRPr sz="1200">
                            <a:latin typeface="Cambria Math"/>
                          </a:endParaRPr>
                        </a:p>
                      </a:txBody>
                      <a:tcPr/>
                    </a:tc>
                    <a:tc>
                      <a:txBody>
                        <a:bodyPr/>
                        <a:lstStyle/>
                        <a:p>
                          <a:pPr algn="ctr">
                            <a:defRPr>
                              <a:solidFill>
                                <a:schemeClr val="tx1"/>
                              </a:solidFill>
                            </a:defRPr>
                          </a:pPr>
                          <a:r>
                            <a:rPr sz="1200"/>
                            <a:t>0.0992</a:t>
                          </a:r>
                          <a:endParaRPr sz="1200">
                            <a:latin typeface="Cambria Math"/>
                          </a:endParaRPr>
                        </a:p>
                      </a:txBody>
                      <a:tcPr/>
                    </a:tc>
                    <a:tc>
                      <a:txBody>
                        <a:bodyPr/>
                        <a:lstStyle/>
                        <a:p>
                          <a:pPr algn="ctr">
                            <a:defRPr>
                              <a:solidFill>
                                <a:schemeClr val="tx1"/>
                              </a:solidFill>
                            </a:defRPr>
                          </a:pPr>
                          <a:r>
                            <a:rPr sz="1200"/>
                            <a:t>0.1082</a:t>
                          </a:r>
                          <a:endParaRPr sz="1200">
                            <a:latin typeface="Cambria Math"/>
                          </a:endParaRPr>
                        </a:p>
                      </a:txBody>
                      <a:tcPr/>
                    </a:tc>
                    <a:tc>
                      <a:txBody>
                        <a:bodyPr/>
                        <a:lstStyle/>
                        <a:p>
                          <a:pPr algn="ctr">
                            <a:defRPr>
                              <a:solidFill>
                                <a:schemeClr val="tx1"/>
                              </a:solidFill>
                            </a:defRPr>
                          </a:pPr>
                          <a:r>
                            <a:rPr sz="1200"/>
                            <a:t>0.1169</a:t>
                          </a:r>
                          <a:endParaRPr sz="1200">
                            <a:latin typeface="Cambria Math"/>
                          </a:endParaRPr>
                        </a:p>
                      </a:txBody>
                      <a:tcPr/>
                    </a:tc>
                    <a:tc>
                      <a:txBody>
                        <a:bodyPr/>
                        <a:lstStyle/>
                        <a:p>
                          <a:pPr algn="ctr">
                            <a:defRPr>
                              <a:solidFill>
                                <a:schemeClr val="tx1"/>
                              </a:solidFill>
                            </a:defRPr>
                          </a:pPr>
                          <a:r>
                            <a:rPr sz="1200"/>
                            <a:t>0.1254</a:t>
                          </a:r>
                          <a:endParaRPr sz="1200">
                            <a:latin typeface="Cambria Math"/>
                          </a:endParaRPr>
                        </a:p>
                      </a:txBody>
                      <a:tcPr/>
                    </a:tc>
                    <a:tc>
                      <a:txBody>
                        <a:bodyPr/>
                        <a:lstStyle/>
                        <a:p>
                          <a:pPr algn="ctr">
                            <a:defRPr>
                              <a:solidFill>
                                <a:schemeClr val="tx1"/>
                              </a:solidFill>
                            </a:defRPr>
                          </a:pPr>
                          <a:r>
                            <a:rPr sz="1200"/>
                            <a:t>0.1336</a:t>
                          </a:r>
                          <a:endParaRPr sz="1200">
                            <a:latin typeface="Cambria Math"/>
                          </a:endParaRPr>
                        </a:p>
                      </a:txBody>
                      <a:tcPr/>
                    </a:tc>
                    <a:extLst>
                      <a:ext uri="{0D108BD9-81ED-4DB2-BD59-A6C34878D82A}">
                        <a16:rowId xmlns:a16="http://schemas.microsoft.com/office/drawing/2014/main" val="10006"/>
                      </a:ext>
                    </a:extLst>
                  </a:tr>
                  <a:tr h="370840">
                    <a:tc>
                      <a:txBody>
                        <a:bodyPr/>
                        <a:lstStyle/>
                        <a:p>
                          <a:pPr algn="ctr">
                            <a:defRPr b="1">
                              <a:solidFill>
                                <a:schemeClr val="tx1"/>
                              </a:solidFill>
                            </a:defRPr>
                          </a:pPr>
                          <a:r>
                            <a:rPr sz="1200"/>
                            <a:t>5</a:t>
                          </a:r>
                          <a:endParaRPr sz="1200">
                            <a:latin typeface="Cambria Math"/>
                          </a:endParaRPr>
                        </a:p>
                      </a:txBody>
                      <a:tcPr/>
                    </a:tc>
                    <a:tc>
                      <a:txBody>
                        <a:bodyPr/>
                        <a:lstStyle/>
                        <a:p>
                          <a:pPr algn="ctr">
                            <a:defRPr>
                              <a:solidFill>
                                <a:schemeClr val="tx1"/>
                              </a:solidFill>
                            </a:defRPr>
                          </a:pPr>
                          <a:r>
                            <a:rPr sz="1200" dirty="0"/>
                            <a:t>0.0141</a:t>
                          </a:r>
                          <a:endParaRPr sz="1200" dirty="0">
                            <a:latin typeface="Cambria Math"/>
                          </a:endParaRPr>
                        </a:p>
                      </a:txBody>
                      <a:tcPr/>
                    </a:tc>
                    <a:tc>
                      <a:txBody>
                        <a:bodyPr/>
                        <a:lstStyle/>
                        <a:p>
                          <a:pPr algn="ctr">
                            <a:defRPr>
                              <a:solidFill>
                                <a:schemeClr val="tx1"/>
                              </a:solidFill>
                            </a:defRPr>
                          </a:pPr>
                          <a:r>
                            <a:rPr sz="1200"/>
                            <a:t>0.0176</a:t>
                          </a:r>
                          <a:endParaRPr sz="1200">
                            <a:latin typeface="Cambria Math"/>
                          </a:endParaRPr>
                        </a:p>
                      </a:txBody>
                      <a:tcPr/>
                    </a:tc>
                    <a:tc>
                      <a:txBody>
                        <a:bodyPr/>
                        <a:lstStyle/>
                        <a:p>
                          <a:pPr algn="ctr">
                            <a:defRPr>
                              <a:solidFill>
                                <a:schemeClr val="tx1"/>
                              </a:solidFill>
                            </a:defRPr>
                          </a:pPr>
                          <a:r>
                            <a:rPr sz="1200"/>
                            <a:t>0.0216</a:t>
                          </a:r>
                          <a:endParaRPr sz="1200">
                            <a:latin typeface="Cambria Math"/>
                          </a:endParaRPr>
                        </a:p>
                      </a:txBody>
                      <a:tcPr/>
                    </a:tc>
                    <a:tc>
                      <a:txBody>
                        <a:bodyPr/>
                        <a:lstStyle/>
                        <a:p>
                          <a:pPr algn="ctr">
                            <a:defRPr>
                              <a:solidFill>
                                <a:schemeClr val="tx1"/>
                              </a:solidFill>
                            </a:defRPr>
                          </a:pPr>
                          <a:r>
                            <a:rPr sz="1200"/>
                            <a:t>0.0260</a:t>
                          </a:r>
                          <a:endParaRPr sz="1200">
                            <a:latin typeface="Cambria Math"/>
                          </a:endParaRPr>
                        </a:p>
                      </a:txBody>
                      <a:tcPr/>
                    </a:tc>
                    <a:tc>
                      <a:txBody>
                        <a:bodyPr/>
                        <a:lstStyle/>
                        <a:p>
                          <a:pPr algn="ctr">
                            <a:defRPr>
                              <a:solidFill>
                                <a:schemeClr val="tx1"/>
                              </a:solidFill>
                            </a:defRPr>
                          </a:pPr>
                          <a:r>
                            <a:rPr sz="1200"/>
                            <a:t>0.0309</a:t>
                          </a:r>
                          <a:endParaRPr sz="1200">
                            <a:latin typeface="Cambria Math"/>
                          </a:endParaRPr>
                        </a:p>
                      </a:txBody>
                      <a:tcPr/>
                    </a:tc>
                    <a:tc>
                      <a:txBody>
                        <a:bodyPr/>
                        <a:lstStyle/>
                        <a:p>
                          <a:pPr algn="ctr">
                            <a:defRPr>
                              <a:solidFill>
                                <a:schemeClr val="tx1"/>
                              </a:solidFill>
                            </a:defRPr>
                          </a:pPr>
                          <a:r>
                            <a:rPr sz="1200"/>
                            <a:t>0.0361</a:t>
                          </a:r>
                          <a:endParaRPr sz="1200">
                            <a:latin typeface="Cambria Math"/>
                          </a:endParaRPr>
                        </a:p>
                      </a:txBody>
                      <a:tcPr/>
                    </a:tc>
                    <a:tc>
                      <a:txBody>
                        <a:bodyPr/>
                        <a:lstStyle/>
                        <a:p>
                          <a:pPr algn="ctr">
                            <a:defRPr>
                              <a:solidFill>
                                <a:schemeClr val="tx1"/>
                              </a:solidFill>
                            </a:defRPr>
                          </a:pPr>
                          <a:r>
                            <a:rPr sz="1200"/>
                            <a:t>0.0417</a:t>
                          </a:r>
                          <a:endParaRPr sz="1200">
                            <a:latin typeface="Cambria Math"/>
                          </a:endParaRPr>
                        </a:p>
                      </a:txBody>
                      <a:tcPr/>
                    </a:tc>
                    <a:tc>
                      <a:txBody>
                        <a:bodyPr/>
                        <a:lstStyle/>
                        <a:p>
                          <a:pPr algn="ctr">
                            <a:defRPr>
                              <a:solidFill>
                                <a:schemeClr val="tx1"/>
                              </a:solidFill>
                            </a:defRPr>
                          </a:pPr>
                          <a:r>
                            <a:rPr sz="1200"/>
                            <a:t>0.0476</a:t>
                          </a:r>
                          <a:endParaRPr sz="1200">
                            <a:latin typeface="Cambria Math"/>
                          </a:endParaRPr>
                        </a:p>
                      </a:txBody>
                      <a:tcPr/>
                    </a:tc>
                    <a:tc>
                      <a:txBody>
                        <a:bodyPr/>
                        <a:lstStyle/>
                        <a:p>
                          <a:pPr algn="ctr">
                            <a:defRPr>
                              <a:solidFill>
                                <a:schemeClr val="tx1"/>
                              </a:solidFill>
                            </a:defRPr>
                          </a:pPr>
                          <a:r>
                            <a:rPr sz="1200"/>
                            <a:t>0.0538</a:t>
                          </a:r>
                          <a:endParaRPr sz="1200">
                            <a:latin typeface="Cambria Math"/>
                          </a:endParaRPr>
                        </a:p>
                      </a:txBody>
                      <a:tcPr/>
                    </a:tc>
                    <a:tc>
                      <a:txBody>
                        <a:bodyPr/>
                        <a:lstStyle/>
                        <a:p>
                          <a:pPr algn="ctr">
                            <a:defRPr>
                              <a:solidFill>
                                <a:schemeClr val="tx1"/>
                              </a:solidFill>
                            </a:defRPr>
                          </a:pPr>
                          <a:r>
                            <a:rPr sz="1200"/>
                            <a:t>0.0602</a:t>
                          </a:r>
                          <a:endParaRPr sz="1200">
                            <a:latin typeface="Cambria Math"/>
                          </a:endParaRPr>
                        </a:p>
                      </a:txBody>
                      <a:tcPr/>
                    </a:tc>
                    <a:tc>
                      <a:txBody>
                        <a:bodyPr/>
                        <a:lstStyle/>
                        <a:p>
                          <a:pPr algn="ctr">
                            <a:defRPr>
                              <a:solidFill>
                                <a:schemeClr val="tx1"/>
                              </a:solidFill>
                            </a:defRPr>
                          </a:pPr>
                          <a:r>
                            <a:rPr sz="1200"/>
                            <a:t>0.0668</a:t>
                          </a:r>
                          <a:endParaRPr sz="1200">
                            <a:latin typeface="Cambria Math"/>
                          </a:endParaRPr>
                        </a:p>
                      </a:txBody>
                      <a:tcPr/>
                    </a:tc>
                    <a:extLst>
                      <a:ext uri="{0D108BD9-81ED-4DB2-BD59-A6C34878D82A}">
                        <a16:rowId xmlns:a16="http://schemas.microsoft.com/office/drawing/2014/main" val="10007"/>
                      </a:ext>
                    </a:extLst>
                  </a:tr>
                  <a:tr h="370840">
                    <a:tc>
                      <a:txBody>
                        <a:bodyPr/>
                        <a:lstStyle/>
                        <a:p>
                          <a:pPr algn="ctr">
                            <a:defRPr b="1">
                              <a:solidFill>
                                <a:schemeClr val="tx1"/>
                              </a:solidFill>
                            </a:defRPr>
                          </a:pPr>
                          <a:r>
                            <a:rPr sz="1200"/>
                            <a:t>6</a:t>
                          </a:r>
                          <a:endParaRPr sz="1200">
                            <a:latin typeface="Cambria Math"/>
                          </a:endParaRPr>
                        </a:p>
                      </a:txBody>
                      <a:tcPr/>
                    </a:tc>
                    <a:tc>
                      <a:txBody>
                        <a:bodyPr/>
                        <a:lstStyle/>
                        <a:p>
                          <a:pPr algn="ctr">
                            <a:defRPr>
                              <a:solidFill>
                                <a:schemeClr val="tx1"/>
                              </a:solidFill>
                            </a:defRPr>
                          </a:pPr>
                          <a:r>
                            <a:rPr sz="1200" dirty="0"/>
                            <a:t>0.0035</a:t>
                          </a:r>
                          <a:endParaRPr sz="1200" dirty="0">
                            <a:latin typeface="Cambria Math"/>
                          </a:endParaRPr>
                        </a:p>
                      </a:txBody>
                      <a:tcPr/>
                    </a:tc>
                    <a:tc>
                      <a:txBody>
                        <a:bodyPr/>
                        <a:lstStyle/>
                        <a:p>
                          <a:pPr algn="ctr">
                            <a:defRPr>
                              <a:solidFill>
                                <a:schemeClr val="tx1"/>
                              </a:solidFill>
                            </a:defRPr>
                          </a:pPr>
                          <a:r>
                            <a:rPr sz="1200"/>
                            <a:t>0.0047</a:t>
                          </a:r>
                          <a:endParaRPr sz="1200">
                            <a:latin typeface="Cambria Math"/>
                          </a:endParaRPr>
                        </a:p>
                      </a:txBody>
                      <a:tcPr/>
                    </a:tc>
                    <a:tc>
                      <a:txBody>
                        <a:bodyPr/>
                        <a:lstStyle/>
                        <a:p>
                          <a:pPr algn="ctr">
                            <a:defRPr>
                              <a:solidFill>
                                <a:schemeClr val="tx1"/>
                              </a:solidFill>
                            </a:defRPr>
                          </a:pPr>
                          <a:r>
                            <a:rPr sz="1200"/>
                            <a:t>0.0061</a:t>
                          </a:r>
                          <a:endParaRPr sz="1200">
                            <a:latin typeface="Cambria Math"/>
                          </a:endParaRPr>
                        </a:p>
                      </a:txBody>
                      <a:tcPr/>
                    </a:tc>
                    <a:tc>
                      <a:txBody>
                        <a:bodyPr/>
                        <a:lstStyle/>
                        <a:p>
                          <a:pPr algn="ctr">
                            <a:defRPr>
                              <a:solidFill>
                                <a:schemeClr val="tx1"/>
                              </a:solidFill>
                            </a:defRPr>
                          </a:pPr>
                          <a:r>
                            <a:rPr sz="1200"/>
                            <a:t>0.0078</a:t>
                          </a:r>
                          <a:endParaRPr sz="1200">
                            <a:latin typeface="Cambria Math"/>
                          </a:endParaRPr>
                        </a:p>
                      </a:txBody>
                      <a:tcPr/>
                    </a:tc>
                    <a:tc>
                      <a:txBody>
                        <a:bodyPr/>
                        <a:lstStyle/>
                        <a:p>
                          <a:pPr algn="ctr">
                            <a:defRPr>
                              <a:solidFill>
                                <a:schemeClr val="tx1"/>
                              </a:solidFill>
                            </a:defRPr>
                          </a:pPr>
                          <a:r>
                            <a:rPr sz="1200"/>
                            <a:t>0.0098</a:t>
                          </a:r>
                          <a:endParaRPr sz="1200">
                            <a:latin typeface="Cambria Math"/>
                          </a:endParaRPr>
                        </a:p>
                      </a:txBody>
                      <a:tcPr/>
                    </a:tc>
                    <a:tc>
                      <a:txBody>
                        <a:bodyPr/>
                        <a:lstStyle/>
                        <a:p>
                          <a:pPr algn="ctr">
                            <a:defRPr>
                              <a:solidFill>
                                <a:schemeClr val="tx1"/>
                              </a:solidFill>
                            </a:defRPr>
                          </a:pPr>
                          <a:r>
                            <a:rPr sz="1200"/>
                            <a:t>0.0120</a:t>
                          </a:r>
                          <a:endParaRPr sz="1200">
                            <a:latin typeface="Cambria Math"/>
                          </a:endParaRPr>
                        </a:p>
                      </a:txBody>
                      <a:tcPr/>
                    </a:tc>
                    <a:tc>
                      <a:txBody>
                        <a:bodyPr/>
                        <a:lstStyle/>
                        <a:p>
                          <a:pPr algn="ctr">
                            <a:defRPr>
                              <a:solidFill>
                                <a:schemeClr val="tx1"/>
                              </a:solidFill>
                            </a:defRPr>
                          </a:pPr>
                          <a:r>
                            <a:rPr sz="1200"/>
                            <a:t>0.0146</a:t>
                          </a:r>
                          <a:endParaRPr sz="1200">
                            <a:latin typeface="Cambria Math"/>
                          </a:endParaRPr>
                        </a:p>
                      </a:txBody>
                      <a:tcPr/>
                    </a:tc>
                    <a:tc>
                      <a:txBody>
                        <a:bodyPr/>
                        <a:lstStyle/>
                        <a:p>
                          <a:pPr algn="ctr">
                            <a:defRPr>
                              <a:solidFill>
                                <a:schemeClr val="tx1"/>
                              </a:solidFill>
                            </a:defRPr>
                          </a:pPr>
                          <a:r>
                            <a:rPr sz="1200"/>
                            <a:t>0.0174</a:t>
                          </a:r>
                          <a:endParaRPr sz="1200">
                            <a:latin typeface="Cambria Math"/>
                          </a:endParaRPr>
                        </a:p>
                      </a:txBody>
                      <a:tcPr/>
                    </a:tc>
                    <a:tc>
                      <a:txBody>
                        <a:bodyPr/>
                        <a:lstStyle/>
                        <a:p>
                          <a:pPr algn="ctr">
                            <a:defRPr>
                              <a:solidFill>
                                <a:schemeClr val="tx1"/>
                              </a:solidFill>
                            </a:defRPr>
                          </a:pPr>
                          <a:r>
                            <a:rPr sz="1200"/>
                            <a:t>0.0206</a:t>
                          </a:r>
                          <a:endParaRPr sz="1200">
                            <a:latin typeface="Cambria Math"/>
                          </a:endParaRPr>
                        </a:p>
                      </a:txBody>
                      <a:tcPr/>
                    </a:tc>
                    <a:tc>
                      <a:txBody>
                        <a:bodyPr/>
                        <a:lstStyle/>
                        <a:p>
                          <a:pPr algn="ctr">
                            <a:defRPr>
                              <a:solidFill>
                                <a:schemeClr val="tx1"/>
                              </a:solidFill>
                            </a:defRPr>
                          </a:pPr>
                          <a:r>
                            <a:rPr sz="1200"/>
                            <a:t>0.0241</a:t>
                          </a:r>
                          <a:endParaRPr sz="1200">
                            <a:latin typeface="Cambria Math"/>
                          </a:endParaRPr>
                        </a:p>
                      </a:txBody>
                      <a:tcPr/>
                    </a:tc>
                    <a:tc>
                      <a:txBody>
                        <a:bodyPr/>
                        <a:lstStyle/>
                        <a:p>
                          <a:pPr algn="ctr">
                            <a:defRPr>
                              <a:solidFill>
                                <a:schemeClr val="tx1"/>
                              </a:solidFill>
                            </a:defRPr>
                          </a:pPr>
                          <a:r>
                            <a:rPr sz="1200"/>
                            <a:t>0.0278</a:t>
                          </a:r>
                          <a:endParaRPr sz="1200">
                            <a:latin typeface="Cambria Math"/>
                          </a:endParaRPr>
                        </a:p>
                      </a:txBody>
                      <a:tcPr/>
                    </a:tc>
                    <a:extLst>
                      <a:ext uri="{0D108BD9-81ED-4DB2-BD59-A6C34878D82A}">
                        <a16:rowId xmlns:a16="http://schemas.microsoft.com/office/drawing/2014/main" val="10008"/>
                      </a:ext>
                    </a:extLst>
                  </a:tr>
                  <a:tr h="370840">
                    <a:tc>
                      <a:txBody>
                        <a:bodyPr/>
                        <a:lstStyle/>
                        <a:p>
                          <a:pPr algn="ctr">
                            <a:defRPr b="1">
                              <a:solidFill>
                                <a:schemeClr val="tx1"/>
                              </a:solidFill>
                            </a:defRPr>
                          </a:pPr>
                          <a:r>
                            <a:rPr sz="1200"/>
                            <a:t>7</a:t>
                          </a:r>
                          <a:endParaRPr sz="1200">
                            <a:latin typeface="Cambria Math"/>
                          </a:endParaRPr>
                        </a:p>
                      </a:txBody>
                      <a:tcPr/>
                    </a:tc>
                    <a:tc>
                      <a:txBody>
                        <a:bodyPr/>
                        <a:lstStyle/>
                        <a:p>
                          <a:pPr algn="ctr">
                            <a:defRPr>
                              <a:solidFill>
                                <a:schemeClr val="tx1"/>
                              </a:solidFill>
                            </a:defRPr>
                          </a:pPr>
                          <a:r>
                            <a:rPr sz="1200" dirty="0"/>
                            <a:t>0.0008</a:t>
                          </a:r>
                          <a:endParaRPr sz="1200" dirty="0">
                            <a:latin typeface="Cambria Math"/>
                          </a:endParaRPr>
                        </a:p>
                      </a:txBody>
                      <a:tcPr/>
                    </a:tc>
                    <a:tc>
                      <a:txBody>
                        <a:bodyPr/>
                        <a:lstStyle/>
                        <a:p>
                          <a:pPr algn="ctr">
                            <a:defRPr>
                              <a:solidFill>
                                <a:schemeClr val="tx1"/>
                              </a:solidFill>
                            </a:defRPr>
                          </a:pPr>
                          <a:r>
                            <a:rPr sz="1200"/>
                            <a:t>0.0011</a:t>
                          </a:r>
                          <a:endParaRPr sz="1200">
                            <a:latin typeface="Cambria Math"/>
                          </a:endParaRPr>
                        </a:p>
                      </a:txBody>
                      <a:tcPr/>
                    </a:tc>
                    <a:tc>
                      <a:txBody>
                        <a:bodyPr/>
                        <a:lstStyle/>
                        <a:p>
                          <a:pPr algn="ctr">
                            <a:defRPr>
                              <a:solidFill>
                                <a:schemeClr val="tx1"/>
                              </a:solidFill>
                            </a:defRPr>
                          </a:pPr>
                          <a:r>
                            <a:rPr sz="1200"/>
                            <a:t>0.0015</a:t>
                          </a:r>
                          <a:endParaRPr sz="1200">
                            <a:latin typeface="Cambria Math"/>
                          </a:endParaRPr>
                        </a:p>
                      </a:txBody>
                      <a:tcPr/>
                    </a:tc>
                    <a:tc>
                      <a:txBody>
                        <a:bodyPr/>
                        <a:lstStyle/>
                        <a:p>
                          <a:pPr algn="ctr">
                            <a:defRPr>
                              <a:solidFill>
                                <a:schemeClr val="tx1"/>
                              </a:solidFill>
                            </a:defRPr>
                          </a:pPr>
                          <a:r>
                            <a:rPr sz="1200"/>
                            <a:t>0.0020</a:t>
                          </a:r>
                          <a:endParaRPr sz="1200">
                            <a:latin typeface="Cambria Math"/>
                          </a:endParaRPr>
                        </a:p>
                      </a:txBody>
                      <a:tcPr/>
                    </a:tc>
                    <a:tc>
                      <a:txBody>
                        <a:bodyPr/>
                        <a:lstStyle/>
                        <a:p>
                          <a:pPr algn="ctr">
                            <a:defRPr>
                              <a:solidFill>
                                <a:schemeClr val="tx1"/>
                              </a:solidFill>
                            </a:defRPr>
                          </a:pPr>
                          <a:r>
                            <a:rPr sz="1200"/>
                            <a:t>0.0027</a:t>
                          </a:r>
                          <a:endParaRPr sz="1200">
                            <a:latin typeface="Cambria Math"/>
                          </a:endParaRPr>
                        </a:p>
                      </a:txBody>
                      <a:tcPr/>
                    </a:tc>
                    <a:tc>
                      <a:txBody>
                        <a:bodyPr/>
                        <a:lstStyle/>
                        <a:p>
                          <a:pPr algn="ctr">
                            <a:defRPr>
                              <a:solidFill>
                                <a:schemeClr val="tx1"/>
                              </a:solidFill>
                            </a:defRPr>
                          </a:pPr>
                          <a:r>
                            <a:rPr sz="1200"/>
                            <a:t>0.0034</a:t>
                          </a:r>
                          <a:endParaRPr sz="1200">
                            <a:latin typeface="Cambria Math"/>
                          </a:endParaRPr>
                        </a:p>
                      </a:txBody>
                      <a:tcPr/>
                    </a:tc>
                    <a:tc>
                      <a:txBody>
                        <a:bodyPr/>
                        <a:lstStyle/>
                        <a:p>
                          <a:pPr algn="ctr">
                            <a:defRPr>
                              <a:solidFill>
                                <a:schemeClr val="tx1"/>
                              </a:solidFill>
                            </a:defRPr>
                          </a:pPr>
                          <a:r>
                            <a:rPr sz="1200"/>
                            <a:t>0.0044</a:t>
                          </a:r>
                          <a:endParaRPr sz="1200">
                            <a:latin typeface="Cambria Math"/>
                          </a:endParaRPr>
                        </a:p>
                      </a:txBody>
                      <a:tcPr/>
                    </a:tc>
                    <a:tc>
                      <a:txBody>
                        <a:bodyPr/>
                        <a:lstStyle/>
                        <a:p>
                          <a:pPr algn="ctr">
                            <a:defRPr>
                              <a:solidFill>
                                <a:schemeClr val="tx1"/>
                              </a:solidFill>
                            </a:defRPr>
                          </a:pPr>
                          <a:r>
                            <a:rPr sz="1200"/>
                            <a:t>0.0055</a:t>
                          </a:r>
                          <a:endParaRPr sz="1200">
                            <a:latin typeface="Cambria Math"/>
                          </a:endParaRPr>
                        </a:p>
                      </a:txBody>
                      <a:tcPr/>
                    </a:tc>
                    <a:tc>
                      <a:txBody>
                        <a:bodyPr/>
                        <a:lstStyle/>
                        <a:p>
                          <a:pPr algn="ctr">
                            <a:defRPr>
                              <a:solidFill>
                                <a:schemeClr val="tx1"/>
                              </a:solidFill>
                            </a:defRPr>
                          </a:pPr>
                          <a:r>
                            <a:rPr sz="1200"/>
                            <a:t>0.0068</a:t>
                          </a:r>
                          <a:endParaRPr sz="1200">
                            <a:latin typeface="Cambria Math"/>
                          </a:endParaRPr>
                        </a:p>
                      </a:txBody>
                      <a:tcPr/>
                    </a:tc>
                    <a:tc>
                      <a:txBody>
                        <a:bodyPr/>
                        <a:lstStyle/>
                        <a:p>
                          <a:pPr algn="ctr">
                            <a:defRPr>
                              <a:solidFill>
                                <a:schemeClr val="tx1"/>
                              </a:solidFill>
                            </a:defRPr>
                          </a:pPr>
                          <a:r>
                            <a:rPr sz="1200"/>
                            <a:t>0.0083</a:t>
                          </a:r>
                          <a:endParaRPr sz="1200">
                            <a:latin typeface="Cambria Math"/>
                          </a:endParaRPr>
                        </a:p>
                      </a:txBody>
                      <a:tcPr/>
                    </a:tc>
                    <a:tc>
                      <a:txBody>
                        <a:bodyPr/>
                        <a:lstStyle/>
                        <a:p>
                          <a:pPr algn="ctr">
                            <a:defRPr>
                              <a:solidFill>
                                <a:schemeClr val="tx1"/>
                              </a:solidFill>
                            </a:defRPr>
                          </a:pPr>
                          <a:r>
                            <a:rPr sz="1200"/>
                            <a:t>0.0099</a:t>
                          </a:r>
                          <a:endParaRPr sz="1200">
                            <a:latin typeface="Cambria Math"/>
                          </a:endParaRPr>
                        </a:p>
                      </a:txBody>
                      <a:tcPr/>
                    </a:tc>
                    <a:extLst>
                      <a:ext uri="{0D108BD9-81ED-4DB2-BD59-A6C34878D82A}">
                        <a16:rowId xmlns:a16="http://schemas.microsoft.com/office/drawing/2014/main" val="10009"/>
                      </a:ext>
                    </a:extLst>
                  </a:tr>
                  <a:tr h="370840">
                    <a:tc>
                      <a:txBody>
                        <a:bodyPr/>
                        <a:lstStyle/>
                        <a:p>
                          <a:pPr algn="ctr">
                            <a:defRPr b="1">
                              <a:solidFill>
                                <a:schemeClr val="tx1"/>
                              </a:solidFill>
                            </a:defRPr>
                          </a:pPr>
                          <a:r>
                            <a:rPr sz="1200"/>
                            <a:t>8</a:t>
                          </a:r>
                          <a:endParaRPr sz="1200">
                            <a:latin typeface="Cambria Math"/>
                          </a:endParaRPr>
                        </a:p>
                      </a:txBody>
                      <a:tcPr/>
                    </a:tc>
                    <a:tc>
                      <a:txBody>
                        <a:bodyPr/>
                        <a:lstStyle/>
                        <a:p>
                          <a:pPr algn="ctr">
                            <a:defRPr>
                              <a:solidFill>
                                <a:schemeClr val="tx1"/>
                              </a:solidFill>
                            </a:defRPr>
                          </a:pPr>
                          <a:r>
                            <a:rPr sz="1200" dirty="0"/>
                            <a:t>0.0001</a:t>
                          </a:r>
                          <a:endParaRPr sz="1200" dirty="0">
                            <a:latin typeface="Cambria Math"/>
                          </a:endParaRPr>
                        </a:p>
                      </a:txBody>
                      <a:tcPr/>
                    </a:tc>
                    <a:tc>
                      <a:txBody>
                        <a:bodyPr/>
                        <a:lstStyle/>
                        <a:p>
                          <a:pPr algn="ctr">
                            <a:defRPr>
                              <a:solidFill>
                                <a:schemeClr val="tx1"/>
                              </a:solidFill>
                            </a:defRPr>
                          </a:pPr>
                          <a:r>
                            <a:rPr sz="1200"/>
                            <a:t>0.0002</a:t>
                          </a:r>
                          <a:endParaRPr sz="1200">
                            <a:latin typeface="Cambria Math"/>
                          </a:endParaRPr>
                        </a:p>
                      </a:txBody>
                      <a:tcPr/>
                    </a:tc>
                    <a:tc>
                      <a:txBody>
                        <a:bodyPr/>
                        <a:lstStyle/>
                        <a:p>
                          <a:pPr algn="ctr">
                            <a:defRPr>
                              <a:solidFill>
                                <a:schemeClr val="tx1"/>
                              </a:solidFill>
                            </a:defRPr>
                          </a:pPr>
                          <a:r>
                            <a:rPr sz="1200"/>
                            <a:t>0.0003</a:t>
                          </a:r>
                          <a:endParaRPr sz="1200">
                            <a:latin typeface="Cambria Math"/>
                          </a:endParaRPr>
                        </a:p>
                      </a:txBody>
                      <a:tcPr/>
                    </a:tc>
                    <a:tc>
                      <a:txBody>
                        <a:bodyPr/>
                        <a:lstStyle/>
                        <a:p>
                          <a:pPr algn="ctr">
                            <a:defRPr>
                              <a:solidFill>
                                <a:schemeClr val="tx1"/>
                              </a:solidFill>
                            </a:defRPr>
                          </a:pPr>
                          <a:r>
                            <a:rPr sz="1200"/>
                            <a:t>0.0005</a:t>
                          </a:r>
                          <a:endParaRPr sz="1200">
                            <a:latin typeface="Cambria Math"/>
                          </a:endParaRPr>
                        </a:p>
                      </a:txBody>
                      <a:tcPr/>
                    </a:tc>
                    <a:tc>
                      <a:txBody>
                        <a:bodyPr/>
                        <a:lstStyle/>
                        <a:p>
                          <a:pPr algn="ctr">
                            <a:defRPr>
                              <a:solidFill>
                                <a:schemeClr val="tx1"/>
                              </a:solidFill>
                            </a:defRPr>
                          </a:pPr>
                          <a:r>
                            <a:rPr sz="1200"/>
                            <a:t>0.0006</a:t>
                          </a:r>
                          <a:endParaRPr sz="1200">
                            <a:latin typeface="Cambria Math"/>
                          </a:endParaRPr>
                        </a:p>
                      </a:txBody>
                      <a:tcPr/>
                    </a:tc>
                    <a:tc>
                      <a:txBody>
                        <a:bodyPr/>
                        <a:lstStyle/>
                        <a:p>
                          <a:pPr algn="ctr">
                            <a:defRPr>
                              <a:solidFill>
                                <a:schemeClr val="tx1"/>
                              </a:solidFill>
                            </a:defRPr>
                          </a:pPr>
                          <a:r>
                            <a:rPr sz="1200"/>
                            <a:t>0.0009</a:t>
                          </a:r>
                          <a:endParaRPr sz="1200">
                            <a:latin typeface="Cambria Math"/>
                          </a:endParaRPr>
                        </a:p>
                      </a:txBody>
                      <a:tcPr/>
                    </a:tc>
                    <a:tc>
                      <a:txBody>
                        <a:bodyPr/>
                        <a:lstStyle/>
                        <a:p>
                          <a:pPr algn="ctr">
                            <a:defRPr>
                              <a:solidFill>
                                <a:schemeClr val="tx1"/>
                              </a:solidFill>
                            </a:defRPr>
                          </a:pPr>
                          <a:r>
                            <a:rPr sz="1200"/>
                            <a:t>0.0011</a:t>
                          </a:r>
                          <a:endParaRPr sz="1200">
                            <a:latin typeface="Cambria Math"/>
                          </a:endParaRPr>
                        </a:p>
                      </a:txBody>
                      <a:tcPr/>
                    </a:tc>
                    <a:tc>
                      <a:txBody>
                        <a:bodyPr/>
                        <a:lstStyle/>
                        <a:p>
                          <a:pPr algn="ctr">
                            <a:defRPr>
                              <a:solidFill>
                                <a:schemeClr val="tx1"/>
                              </a:solidFill>
                            </a:defRPr>
                          </a:pPr>
                          <a:r>
                            <a:rPr sz="1200"/>
                            <a:t>0.0015</a:t>
                          </a:r>
                          <a:endParaRPr sz="1200">
                            <a:latin typeface="Cambria Math"/>
                          </a:endParaRPr>
                        </a:p>
                      </a:txBody>
                      <a:tcPr/>
                    </a:tc>
                    <a:tc>
                      <a:txBody>
                        <a:bodyPr/>
                        <a:lstStyle/>
                        <a:p>
                          <a:pPr algn="ctr">
                            <a:defRPr>
                              <a:solidFill>
                                <a:schemeClr val="tx1"/>
                              </a:solidFill>
                            </a:defRPr>
                          </a:pPr>
                          <a:r>
                            <a:rPr sz="1200"/>
                            <a:t>0.0019</a:t>
                          </a:r>
                          <a:endParaRPr sz="1200">
                            <a:latin typeface="Cambria Math"/>
                          </a:endParaRPr>
                        </a:p>
                      </a:txBody>
                      <a:tcPr/>
                    </a:tc>
                    <a:tc>
                      <a:txBody>
                        <a:bodyPr/>
                        <a:lstStyle/>
                        <a:p>
                          <a:pPr algn="ctr">
                            <a:defRPr>
                              <a:solidFill>
                                <a:schemeClr val="tx1"/>
                              </a:solidFill>
                            </a:defRPr>
                          </a:pPr>
                          <a:r>
                            <a:rPr sz="1200"/>
                            <a:t>0.0025</a:t>
                          </a:r>
                          <a:endParaRPr sz="1200">
                            <a:latin typeface="Cambria Math"/>
                          </a:endParaRPr>
                        </a:p>
                      </a:txBody>
                      <a:tcPr/>
                    </a:tc>
                    <a:tc>
                      <a:txBody>
                        <a:bodyPr/>
                        <a:lstStyle/>
                        <a:p>
                          <a:pPr algn="ctr">
                            <a:defRPr>
                              <a:solidFill>
                                <a:schemeClr val="tx1"/>
                              </a:solidFill>
                            </a:defRPr>
                          </a:pPr>
                          <a:r>
                            <a:rPr sz="1200"/>
                            <a:t>0.0031</a:t>
                          </a:r>
                          <a:endParaRPr sz="1200">
                            <a:latin typeface="Cambria Math"/>
                          </a:endParaRPr>
                        </a:p>
                      </a:txBody>
                      <a:tcPr/>
                    </a:tc>
                    <a:extLst>
                      <a:ext uri="{0D108BD9-81ED-4DB2-BD59-A6C34878D82A}">
                        <a16:rowId xmlns:a16="http://schemas.microsoft.com/office/drawing/2014/main" val="10010"/>
                      </a:ext>
                    </a:extLst>
                  </a:tr>
                  <a:tr h="370840">
                    <a:tc>
                      <a:txBody>
                        <a:bodyPr/>
                        <a:lstStyle/>
                        <a:p>
                          <a:pPr algn="ctr">
                            <a:defRPr b="1">
                              <a:solidFill>
                                <a:schemeClr val="tx1"/>
                              </a:solidFill>
                            </a:defRPr>
                          </a:pPr>
                          <a:r>
                            <a:rPr sz="1200"/>
                            <a:t>9</a:t>
                          </a:r>
                          <a:endParaRPr sz="1200">
                            <a:latin typeface="Cambria Math"/>
                          </a:endParaRPr>
                        </a:p>
                      </a:txBody>
                      <a:tcPr/>
                    </a:tc>
                    <a:tc>
                      <a:txBody>
                        <a:bodyPr/>
                        <a:lstStyle/>
                        <a:p>
                          <a:pPr algn="ctr">
                            <a:defRPr>
                              <a:solidFill>
                                <a:schemeClr val="tx1"/>
                              </a:solidFill>
                            </a:defRPr>
                          </a:pPr>
                          <a:r>
                            <a:rPr sz="1200" dirty="0"/>
                            <a:t>0.0000</a:t>
                          </a:r>
                          <a:endParaRPr sz="1200" dirty="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0.0001</a:t>
                          </a:r>
                          <a:endParaRPr sz="1200">
                            <a:latin typeface="Cambria Math"/>
                          </a:endParaRPr>
                        </a:p>
                      </a:txBody>
                      <a:tcPr/>
                    </a:tc>
                    <a:tc>
                      <a:txBody>
                        <a:bodyPr/>
                        <a:lstStyle/>
                        <a:p>
                          <a:pPr algn="ctr">
                            <a:defRPr>
                              <a:solidFill>
                                <a:schemeClr val="tx1"/>
                              </a:solidFill>
                            </a:defRPr>
                          </a:pPr>
                          <a:r>
                            <a:rPr sz="1200"/>
                            <a:t>0.0001</a:t>
                          </a:r>
                          <a:endParaRPr sz="1200">
                            <a:latin typeface="Cambria Math"/>
                          </a:endParaRPr>
                        </a:p>
                      </a:txBody>
                      <a:tcPr/>
                    </a:tc>
                    <a:tc>
                      <a:txBody>
                        <a:bodyPr/>
                        <a:lstStyle/>
                        <a:p>
                          <a:pPr algn="ctr">
                            <a:defRPr>
                              <a:solidFill>
                                <a:schemeClr val="tx1"/>
                              </a:solidFill>
                            </a:defRPr>
                          </a:pPr>
                          <a:r>
                            <a:rPr sz="1200"/>
                            <a:t>0.0001</a:t>
                          </a:r>
                          <a:endParaRPr sz="1200">
                            <a:latin typeface="Cambria Math"/>
                          </a:endParaRPr>
                        </a:p>
                      </a:txBody>
                      <a:tcPr/>
                    </a:tc>
                    <a:tc>
                      <a:txBody>
                        <a:bodyPr/>
                        <a:lstStyle/>
                        <a:p>
                          <a:pPr algn="ctr">
                            <a:defRPr>
                              <a:solidFill>
                                <a:schemeClr val="tx1"/>
                              </a:solidFill>
                            </a:defRPr>
                          </a:pPr>
                          <a:r>
                            <a:rPr sz="1200" dirty="0"/>
                            <a:t>0.0002</a:t>
                          </a:r>
                          <a:endParaRPr sz="1200" dirty="0">
                            <a:latin typeface="Cambria Math"/>
                          </a:endParaRPr>
                        </a:p>
                      </a:txBody>
                      <a:tcPr/>
                    </a:tc>
                    <a:tc>
                      <a:txBody>
                        <a:bodyPr/>
                        <a:lstStyle/>
                        <a:p>
                          <a:pPr algn="ctr">
                            <a:defRPr>
                              <a:solidFill>
                                <a:schemeClr val="tx1"/>
                              </a:solidFill>
                            </a:defRPr>
                          </a:pPr>
                          <a:r>
                            <a:rPr sz="1200"/>
                            <a:t>0.0003</a:t>
                          </a:r>
                          <a:endParaRPr sz="1200">
                            <a:latin typeface="Cambria Math"/>
                          </a:endParaRPr>
                        </a:p>
                      </a:txBody>
                      <a:tcPr/>
                    </a:tc>
                    <a:tc>
                      <a:txBody>
                        <a:bodyPr/>
                        <a:lstStyle/>
                        <a:p>
                          <a:pPr algn="ctr">
                            <a:defRPr>
                              <a:solidFill>
                                <a:schemeClr val="tx1"/>
                              </a:solidFill>
                            </a:defRPr>
                          </a:pPr>
                          <a:r>
                            <a:rPr sz="1200"/>
                            <a:t>0.0004</a:t>
                          </a:r>
                          <a:endParaRPr sz="1200">
                            <a:latin typeface="Cambria Math"/>
                          </a:endParaRPr>
                        </a:p>
                      </a:txBody>
                      <a:tcPr/>
                    </a:tc>
                    <a:tc>
                      <a:txBody>
                        <a:bodyPr/>
                        <a:lstStyle/>
                        <a:p>
                          <a:pPr algn="ctr">
                            <a:defRPr>
                              <a:solidFill>
                                <a:schemeClr val="tx1"/>
                              </a:solidFill>
                            </a:defRPr>
                          </a:pPr>
                          <a:r>
                            <a:rPr sz="1200"/>
                            <a:t>0.0005</a:t>
                          </a:r>
                          <a:endParaRPr sz="1200">
                            <a:latin typeface="Cambria Math"/>
                          </a:endParaRPr>
                        </a:p>
                      </a:txBody>
                      <a:tcPr/>
                    </a:tc>
                    <a:tc>
                      <a:txBody>
                        <a:bodyPr/>
                        <a:lstStyle/>
                        <a:p>
                          <a:pPr algn="ctr">
                            <a:defRPr>
                              <a:solidFill>
                                <a:schemeClr val="tx1"/>
                              </a:solidFill>
                            </a:defRPr>
                          </a:pPr>
                          <a:r>
                            <a:rPr sz="1200"/>
                            <a:t>0.0007</a:t>
                          </a:r>
                          <a:endParaRPr sz="1200">
                            <a:latin typeface="Cambria Math"/>
                          </a:endParaRPr>
                        </a:p>
                      </a:txBody>
                      <a:tcPr/>
                    </a:tc>
                    <a:tc>
                      <a:txBody>
                        <a:bodyPr/>
                        <a:lstStyle/>
                        <a:p>
                          <a:pPr algn="ctr">
                            <a:defRPr>
                              <a:solidFill>
                                <a:schemeClr val="tx1"/>
                              </a:solidFill>
                            </a:defRPr>
                          </a:pPr>
                          <a:r>
                            <a:rPr sz="1200"/>
                            <a:t>0.0009</a:t>
                          </a:r>
                          <a:endParaRPr sz="1200">
                            <a:latin typeface="Cambria Math"/>
                          </a:endParaRPr>
                        </a:p>
                      </a:txBody>
                      <a:tcPr/>
                    </a:tc>
                    <a:extLst>
                      <a:ext uri="{0D108BD9-81ED-4DB2-BD59-A6C34878D82A}">
                        <a16:rowId xmlns:a16="http://schemas.microsoft.com/office/drawing/2014/main" val="10011"/>
                      </a:ext>
                    </a:extLst>
                  </a:tr>
                  <a:tr h="370840">
                    <a:tc>
                      <a:txBody>
                        <a:bodyPr/>
                        <a:lstStyle/>
                        <a:p>
                          <a:pPr algn="ctr">
                            <a:defRPr b="1">
                              <a:solidFill>
                                <a:schemeClr val="tx1"/>
                              </a:solidFill>
                            </a:defRPr>
                          </a:pPr>
                          <a:r>
                            <a:rPr sz="1200" dirty="0"/>
                            <a:t>10</a:t>
                          </a:r>
                          <a:endParaRPr sz="1200" dirty="0">
                            <a:latin typeface="Cambria Math"/>
                          </a:endParaRPr>
                        </a:p>
                      </a:txBody>
                      <a:tcPr/>
                    </a:tc>
                    <a:tc>
                      <a:txBody>
                        <a:bodyPr/>
                        <a:lstStyle/>
                        <a:p>
                          <a:pPr algn="ctr">
                            <a:defRPr>
                              <a:solidFill>
                                <a:schemeClr val="tx1"/>
                              </a:solidFill>
                            </a:defRPr>
                          </a:pPr>
                          <a:r>
                            <a:rPr sz="1200" dirty="0"/>
                            <a:t>0.0000</a:t>
                          </a:r>
                          <a:endParaRPr sz="1200" dirty="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a:t>0.0000</a:t>
                          </a:r>
                          <a:endParaRPr sz="1200">
                            <a:latin typeface="Cambria Math"/>
                          </a:endParaRPr>
                        </a:p>
                      </a:txBody>
                      <a:tcPr/>
                    </a:tc>
                    <a:tc>
                      <a:txBody>
                        <a:bodyPr/>
                        <a:lstStyle/>
                        <a:p>
                          <a:pPr algn="ctr">
                            <a:defRPr>
                              <a:solidFill>
                                <a:schemeClr val="tx1"/>
                              </a:solidFill>
                            </a:defRPr>
                          </a:pPr>
                          <a:r>
                            <a:rPr sz="1200" dirty="0"/>
                            <a:t>0.0000</a:t>
                          </a:r>
                          <a:endParaRPr sz="1200" dirty="0">
                            <a:latin typeface="Cambria Math"/>
                          </a:endParaRPr>
                        </a:p>
                      </a:txBody>
                      <a:tcPr/>
                    </a:tc>
                    <a:tc>
                      <a:txBody>
                        <a:bodyPr/>
                        <a:lstStyle/>
                        <a:p>
                          <a:pPr algn="ctr">
                            <a:defRPr>
                              <a:solidFill>
                                <a:schemeClr val="tx1"/>
                              </a:solidFill>
                            </a:defRPr>
                          </a:pPr>
                          <a:r>
                            <a:rPr sz="1200"/>
                            <a:t>0.0001</a:t>
                          </a:r>
                          <a:endParaRPr sz="1200">
                            <a:latin typeface="Cambria Math"/>
                          </a:endParaRPr>
                        </a:p>
                      </a:txBody>
                      <a:tcPr/>
                    </a:tc>
                    <a:tc>
                      <a:txBody>
                        <a:bodyPr/>
                        <a:lstStyle/>
                        <a:p>
                          <a:pPr algn="ctr">
                            <a:defRPr>
                              <a:solidFill>
                                <a:schemeClr val="tx1"/>
                              </a:solidFill>
                            </a:defRPr>
                          </a:pPr>
                          <a:r>
                            <a:rPr sz="1200"/>
                            <a:t>0.0001</a:t>
                          </a:r>
                          <a:endParaRPr sz="1200">
                            <a:latin typeface="Cambria Math"/>
                          </a:endParaRPr>
                        </a:p>
                      </a:txBody>
                      <a:tcPr/>
                    </a:tc>
                    <a:tc>
                      <a:txBody>
                        <a:bodyPr/>
                        <a:lstStyle/>
                        <a:p>
                          <a:pPr algn="ctr">
                            <a:defRPr>
                              <a:solidFill>
                                <a:schemeClr val="tx1"/>
                              </a:solidFill>
                            </a:defRPr>
                          </a:pPr>
                          <a:r>
                            <a:rPr sz="1200"/>
                            <a:t>0.0001</a:t>
                          </a:r>
                          <a:endParaRPr sz="1200">
                            <a:latin typeface="Cambria Math"/>
                          </a:endParaRPr>
                        </a:p>
                      </a:txBody>
                      <a:tcPr/>
                    </a:tc>
                    <a:tc>
                      <a:txBody>
                        <a:bodyPr/>
                        <a:lstStyle/>
                        <a:p>
                          <a:pPr algn="ctr">
                            <a:defRPr>
                              <a:solidFill>
                                <a:schemeClr val="tx1"/>
                              </a:solidFill>
                            </a:defRPr>
                          </a:pPr>
                          <a:r>
                            <a:rPr sz="1200"/>
                            <a:t>0.0002</a:t>
                          </a:r>
                          <a:endParaRPr sz="1200">
                            <a:latin typeface="Cambria Math"/>
                          </a:endParaRPr>
                        </a:p>
                      </a:txBody>
                      <a:tcPr/>
                    </a:tc>
                    <a:tc>
                      <a:txBody>
                        <a:bodyPr/>
                        <a:lstStyle/>
                        <a:p>
                          <a:pPr algn="ctr">
                            <a:defRPr>
                              <a:solidFill>
                                <a:schemeClr val="tx1"/>
                              </a:solidFill>
                            </a:defRPr>
                          </a:pPr>
                          <a:r>
                            <a:rPr sz="1200" dirty="0"/>
                            <a:t>0.0002</a:t>
                          </a:r>
                          <a:endParaRPr sz="1200" dirty="0">
                            <a:latin typeface="Cambria Math"/>
                          </a:endParaRPr>
                        </a:p>
                      </a:txBody>
                      <a:tcPr/>
                    </a:tc>
                    <a:extLst>
                      <a:ext uri="{0D108BD9-81ED-4DB2-BD59-A6C34878D82A}">
                        <a16:rowId xmlns:a16="http://schemas.microsoft.com/office/drawing/2014/main" val="10012"/>
                      </a:ext>
                    </a:extLst>
                  </a:tr>
                </a:tbl>
              </a:graphicData>
            </a:graphic>
          </p:graphicFrame>
        </mc:Fallback>
      </mc:AlternateContent>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5.3.2: Finding a Poisson Probability Using a Table</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a:pPr>
            <a:r>
              <a:rPr sz="2800" dirty="0"/>
              <a:t>We can say that there is a </a:t>
            </a:r>
            <a:r>
              <a:rPr lang="en-US" sz="2800" dirty="0"/>
              <a:t>22.31%</a:t>
            </a:r>
            <a:r>
              <a:rPr sz="2800" dirty="0"/>
              <a:t> chance of finding no defects in a </a:t>
            </a:r>
            <a:r>
              <a:rPr sz="2800" dirty="0">
                <a:latin typeface="Cambria Math"/>
              </a:rPr>
              <a:t>300</a:t>
            </a:r>
            <a:r>
              <a:rPr sz="2800" dirty="0"/>
              <a:t>-foot section of wire.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5.3.3: Calculating a Poisson Probability,</a:t>
            </a:r>
            <a:r>
              <a:rPr lang="en-US" dirty="0"/>
              <a:t> </a:t>
            </a:r>
            <a:r>
              <a:rPr lang="en-IN" i="1" dirty="0"/>
              <a:t>P</a:t>
            </a:r>
            <a:r>
              <a:rPr lang="en-IN" dirty="0"/>
              <a:t>(</a:t>
            </a:r>
            <a:r>
              <a:rPr lang="en-IN" i="1" dirty="0"/>
              <a:t>X</a:t>
            </a:r>
            <a:r>
              <a:rPr lang="en-IN" dirty="0"/>
              <a:t> = </a:t>
            </a:r>
            <a:r>
              <a:rPr lang="en-IN" i="1" dirty="0"/>
              <a:t>x</a:t>
            </a:r>
            <a:r>
              <a:rPr lang="en-IN" dirty="0"/>
              <a:t>)</a:t>
            </a:r>
            <a:r>
              <a:rPr lang="en-US" sz="2800" baseline="-25000" dirty="0"/>
              <a:t>1</a:t>
            </a:r>
            <a:endParaRPr sz="2800" dirty="0"/>
          </a:p>
        </p:txBody>
      </p:sp>
      <p:sp>
        <p:nvSpPr>
          <p:cNvPr id="3" name="Text Placeholder 2"/>
          <p:cNvSpPr>
            <a:spLocks noGrp="1"/>
          </p:cNvSpPr>
          <p:nvPr>
            <p:ph type="body" sz="quarter" idx="10"/>
          </p:nvPr>
        </p:nvSpPr>
        <p:spPr/>
        <p:txBody>
          <a:bodyPr>
            <a:normAutofit/>
          </a:bodyPr>
          <a:lstStyle/>
          <a:p>
            <a:r>
              <a:rPr sz="2800"/>
              <a:t>A popular accounting office takes in an average of three new tax returns per day during tax season. What is the probability that on a given day during tax season the firm will take in just one new tax return?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5.3.3: Calculating a Poisson Probability,</a:t>
            </a:r>
            <a:r>
              <a:rPr lang="en-US" dirty="0"/>
              <a:t> </a:t>
            </a:r>
            <a:r>
              <a:rPr lang="en-IN" i="1" dirty="0"/>
              <a:t>P</a:t>
            </a:r>
            <a:r>
              <a:rPr lang="en-IN" dirty="0"/>
              <a:t>(</a:t>
            </a:r>
            <a:r>
              <a:rPr lang="en-IN" i="1" dirty="0"/>
              <a:t>X</a:t>
            </a:r>
            <a:r>
              <a:rPr lang="en-IN" dirty="0"/>
              <a:t> = </a:t>
            </a:r>
            <a:r>
              <a:rPr lang="en-IN" i="1" dirty="0"/>
              <a:t>x</a:t>
            </a:r>
            <a:r>
              <a:rPr lang="en-IN" dirty="0"/>
              <a:t>)</a:t>
            </a:r>
            <a:r>
              <a:rPr lang="en-US" baseline="-25000" dirty="0"/>
              <a:t>2</a:t>
            </a:r>
            <a:endParaRPr dirty="0"/>
          </a:p>
        </p:txBody>
      </p:sp>
      <p:sp>
        <p:nvSpPr>
          <p:cNvPr id="3" name="Text Placeholder 2"/>
          <p:cNvSpPr>
            <a:spLocks noGrp="1"/>
          </p:cNvSpPr>
          <p:nvPr>
            <p:ph type="body" sz="quarter" idx="10"/>
          </p:nvPr>
        </p:nvSpPr>
        <p:spPr/>
        <p:txBody>
          <a:bodyPr>
            <a:normAutofit fontScale="92500" lnSpcReduction="20000"/>
          </a:bodyPr>
          <a:lstStyle/>
          <a:p>
            <a:r>
              <a:rPr sz="2800" b="1" dirty="0"/>
              <a:t>Solution</a:t>
            </a:r>
          </a:p>
          <a:p>
            <a:pPr>
              <a:defRPr sz="2800"/>
            </a:pPr>
            <a:r>
              <a:rPr sz="2800" dirty="0"/>
              <a:t>Again, to use the Poisson distribution we need to check for independence of successes and consistent mean number of successes per interval. One person bringing in a new tax return to the firm is independent of any other new tax return coming in. Also, we know that the average per day is three new tax returns, thus it is a constant. So this scenario can be modeled by a Poisson distribution. Let </a:t>
            </a:r>
            <a:r>
              <a:rPr lang="en-US" sz="2800" i="1" dirty="0"/>
              <a:t>X</a:t>
            </a:r>
            <a:r>
              <a:rPr sz="2800" dirty="0"/>
              <a:t> be the number of new tax returns taken in by the firm in one day. We will consider obtaining a new tax return to be a success. Because we are looking for the probability that </a:t>
            </a:r>
            <a:r>
              <a:rPr sz="2800" b="1" dirty="0"/>
              <a:t>exactly one</a:t>
            </a:r>
            <a:r>
              <a:rPr sz="2800" dirty="0"/>
              <a:t> new return will come in, we are looking for one success, </a:t>
            </a:r>
            <a:r>
              <a:rPr lang="en-US" sz="2800" dirty="0"/>
              <a:t>     </a:t>
            </a:r>
            <a:r>
              <a:rPr lang="en-US" sz="2800" i="1" dirty="0"/>
              <a:t>x</a:t>
            </a:r>
            <a:r>
              <a:rPr lang="en-US" sz="2800" dirty="0"/>
              <a:t> = 1.</a:t>
            </a:r>
            <a:r>
              <a:rPr sz="2800" dirty="0"/>
              <a:t> The business averages three new tax returns each day, so </a:t>
            </a:r>
            <a:r>
              <a:rPr lang="el-GR" dirty="0"/>
              <a:t>λ</a:t>
            </a:r>
            <a:r>
              <a:rPr lang="en-IN" sz="2800" dirty="0">
                <a:sym typeface="Symbol" panose="05050102010706020507" pitchFamily="18" charset="2"/>
              </a:rPr>
              <a:t> = 3.</a:t>
            </a:r>
            <a:endParaRP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5.3.3: Calculating a Poisson Probability,</a:t>
            </a:r>
            <a:r>
              <a:rPr lang="en-US" dirty="0"/>
              <a:t> </a:t>
            </a:r>
            <a:r>
              <a:rPr lang="en-IN" i="1" dirty="0"/>
              <a:t>P</a:t>
            </a:r>
            <a:r>
              <a:rPr lang="en-IN" dirty="0"/>
              <a:t>(</a:t>
            </a:r>
            <a:r>
              <a:rPr lang="en-IN" i="1" dirty="0"/>
              <a:t>X</a:t>
            </a:r>
            <a:r>
              <a:rPr lang="en-IN" dirty="0"/>
              <a:t> = </a:t>
            </a:r>
            <a:r>
              <a:rPr lang="en-IN" i="1" dirty="0"/>
              <a:t>x</a:t>
            </a:r>
            <a:r>
              <a:rPr lang="en-IN" dirty="0"/>
              <a:t>)</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b="1"/>
            </a:pPr>
            <a:r>
              <a:rPr sz="2800" dirty="0"/>
              <a:t>By Hand:</a:t>
            </a:r>
          </a:p>
          <a:p>
            <a:pPr>
              <a:defRPr sz="2800"/>
            </a:pPr>
            <a:r>
              <a:rPr sz="2800" dirty="0"/>
              <a:t>Substituting the values of </a:t>
            </a:r>
            <a:r>
              <a:rPr lang="en-US" sz="2800" i="1" dirty="0"/>
              <a:t>x</a:t>
            </a:r>
            <a:r>
              <a:rPr sz="2800" dirty="0"/>
              <a:t> and </a:t>
            </a:r>
            <a:r>
              <a:rPr lang="el-GR" dirty="0"/>
              <a:t>λ</a:t>
            </a:r>
            <a:r>
              <a:rPr sz="2800" dirty="0"/>
              <a:t> into the Poisson probability formula, we have the following.</a:t>
            </a:r>
          </a:p>
        </p:txBody>
      </p:sp>
      <p:pic>
        <p:nvPicPr>
          <p:cNvPr id="5" name="Picture 4" descr="P of 𝑋 equals x equals e raised to the power of negative lambda, multiplied by lambda raised to the power of x, divided by x factorial.  P of X equals 1 equals e raised to the power of negative 3, multiplied by 3 raised to the power of 1, divided by 1 factorial. This simplifies to approximately 0.1494.">
            <a:extLst>
              <a:ext uri="{FF2B5EF4-FFF2-40B4-BE49-F238E27FC236}">
                <a16:creationId xmlns:a16="http://schemas.microsoft.com/office/drawing/2014/main" id="{105B85F2-9E6F-CA4C-0403-6D520CFBDE81}"/>
              </a:ext>
            </a:extLst>
          </p:cNvPr>
          <p:cNvPicPr>
            <a:picLocks noChangeAspect="1"/>
          </p:cNvPicPr>
          <p:nvPr/>
        </p:nvPicPr>
        <p:blipFill>
          <a:blip r:embed="rId2"/>
          <a:stretch>
            <a:fillRect/>
          </a:stretch>
        </p:blipFill>
        <p:spPr>
          <a:xfrm>
            <a:off x="3138371" y="2667000"/>
            <a:ext cx="2867257" cy="2592000"/>
          </a:xfrm>
          <a:prstGeom prst="rect">
            <a:avLst/>
          </a:prstGeom>
        </p:spPr>
      </p:pic>
    </p:spTree>
    <p:extLst>
      <p:ext uri="{BB962C8B-B14F-4D97-AF65-F5344CB8AC3E}">
        <p14:creationId xmlns:p14="http://schemas.microsoft.com/office/powerpoint/2010/main" val="3355406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5.3.3: Calculating a Poisson Probability,</a:t>
            </a:r>
            <a:r>
              <a:rPr lang="en-US" dirty="0"/>
              <a:t> </a:t>
            </a:r>
            <a:r>
              <a:rPr lang="en-IN" i="1" dirty="0"/>
              <a:t>P</a:t>
            </a:r>
            <a:r>
              <a:rPr lang="en-IN" dirty="0"/>
              <a:t>(</a:t>
            </a:r>
            <a:r>
              <a:rPr lang="en-IN" i="1" dirty="0"/>
              <a:t>X</a:t>
            </a:r>
            <a:r>
              <a:rPr lang="en-IN" dirty="0"/>
              <a:t> = </a:t>
            </a:r>
            <a:r>
              <a:rPr lang="en-IN" i="1" dirty="0"/>
              <a:t>x</a:t>
            </a:r>
            <a:r>
              <a:rPr lang="en-IN" dirty="0"/>
              <a:t>)</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b="1"/>
            </a:pPr>
            <a:r>
              <a:rPr sz="2800" dirty="0"/>
              <a:t>Tables:</a:t>
            </a:r>
          </a:p>
          <a:p>
            <a:pPr>
              <a:defRPr sz="2800"/>
            </a:pPr>
            <a:r>
              <a:rPr sz="2800" dirty="0"/>
              <a:t>The probability for a Poisson distribution of the form </a:t>
            </a:r>
            <a:r>
              <a:rPr lang="en-US" sz="2800" i="1" dirty="0"/>
              <a:t>P</a:t>
            </a:r>
            <a:r>
              <a:rPr lang="en-US" sz="2800" dirty="0"/>
              <a:t>(</a:t>
            </a:r>
            <a:r>
              <a:rPr lang="en-US" sz="2800" i="1" dirty="0"/>
              <a:t>X</a:t>
            </a:r>
            <a:r>
              <a:rPr lang="en-US" sz="2800" dirty="0"/>
              <a:t> = </a:t>
            </a:r>
            <a:r>
              <a:rPr lang="en-US" sz="2800" i="1" dirty="0"/>
              <a:t>x</a:t>
            </a:r>
            <a:r>
              <a:rPr lang="en-US" sz="2800" dirty="0"/>
              <a:t>)</a:t>
            </a:r>
            <a:r>
              <a:rPr sz="2800" dirty="0"/>
              <a:t> is given in the Poisson distribution table. Look for the row where </a:t>
            </a:r>
            <a:r>
              <a:rPr lang="en-US" sz="2800" i="1" dirty="0"/>
              <a:t>x</a:t>
            </a:r>
            <a:r>
              <a:rPr lang="en-US" sz="2800" dirty="0"/>
              <a:t> = 1</a:t>
            </a:r>
            <a:r>
              <a:rPr sz="2800" dirty="0"/>
              <a:t> and the column for </a:t>
            </a:r>
            <a:r>
              <a:rPr lang="el-GR" dirty="0"/>
              <a:t>λ</a:t>
            </a:r>
            <a:r>
              <a:rPr lang="en-US" dirty="0">
                <a:sym typeface="Symbol" panose="05050102010706020507" pitchFamily="18" charset="2"/>
              </a:rPr>
              <a:t> = 3.</a:t>
            </a:r>
            <a:r>
              <a:rPr sz="2800" dirty="0"/>
              <a:t> Where they intersect is the probability, </a:t>
            </a:r>
            <a:br>
              <a:rPr lang="en-US" sz="2800" dirty="0"/>
            </a:br>
            <a:r>
              <a:rPr lang="en-US" sz="2800" i="1" dirty="0"/>
              <a:t>P</a:t>
            </a:r>
            <a:r>
              <a:rPr lang="en-US" sz="2800" dirty="0"/>
              <a:t>(</a:t>
            </a:r>
            <a:r>
              <a:rPr lang="en-US" sz="2800" i="1" dirty="0"/>
              <a:t>X</a:t>
            </a:r>
            <a:r>
              <a:rPr lang="en-US" sz="2800" dirty="0"/>
              <a:t> = 1) = 0.1494.</a:t>
            </a:r>
            <a:endParaRPr sz="2800" dirty="0"/>
          </a:p>
        </p:txBody>
      </p:sp>
    </p:spTree>
    <p:extLst>
      <p:ext uri="{BB962C8B-B14F-4D97-AF65-F5344CB8AC3E}">
        <p14:creationId xmlns:p14="http://schemas.microsoft.com/office/powerpoint/2010/main" val="3403725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Definitions</a:t>
            </a:r>
            <a:endParaRPr dirty="0"/>
          </a:p>
        </p:txBody>
      </p:sp>
      <p:sp>
        <p:nvSpPr>
          <p:cNvPr id="3" name="Text Placeholder 2"/>
          <p:cNvSpPr>
            <a:spLocks noGrp="1"/>
          </p:cNvSpPr>
          <p:nvPr>
            <p:ph type="body" sz="quarter" idx="10"/>
          </p:nvPr>
        </p:nvSpPr>
        <p:spPr>
          <a:xfrm>
            <a:off x="457200" y="1082078"/>
            <a:ext cx="8229600" cy="4480522"/>
          </a:xfrm>
        </p:spPr>
        <p:txBody>
          <a:bodyPr>
            <a:normAutofit/>
          </a:bodyPr>
          <a:lstStyle/>
          <a:p>
            <a:r>
              <a:rPr lang="en-US" sz="2400" dirty="0"/>
              <a:t>The </a:t>
            </a:r>
            <a:r>
              <a:rPr lang="en-US" sz="2400" b="1" dirty="0"/>
              <a:t>Poisson distribution</a:t>
            </a:r>
            <a:r>
              <a:rPr lang="en-US" sz="2400" dirty="0"/>
              <a:t> is a discrete probability distribution for the number of possible successes over a given interval of time. The Poisson distribution has the following properties:</a:t>
            </a:r>
          </a:p>
          <a:p>
            <a:pPr marL="447675" indent="-447675">
              <a:defRPr sz="2800"/>
            </a:pPr>
            <a:r>
              <a:rPr lang="en-US" sz="2400" dirty="0"/>
              <a:t>1.	​Each success must be independent of any other successes.</a:t>
            </a:r>
          </a:p>
          <a:p>
            <a:pPr marL="447675" indent="-447675">
              <a:defRPr sz="2800"/>
            </a:pPr>
            <a:r>
              <a:rPr lang="en-US" sz="2400" dirty="0"/>
              <a:t>2.	​The Poisson random variable, </a:t>
            </a:r>
            <a:r>
              <a:rPr lang="en-US" sz="2400" i="1" dirty="0"/>
              <a:t>X</a:t>
            </a:r>
            <a:r>
              <a:rPr lang="en-US" sz="2400" dirty="0"/>
              <a:t>, counts the number of successes in the given interval.</a:t>
            </a:r>
          </a:p>
          <a:p>
            <a:pPr marL="447675" indent="-447675">
              <a:defRPr sz="2800"/>
            </a:pPr>
            <a:r>
              <a:rPr lang="en-US" sz="2400" dirty="0"/>
              <a:t>3.	​The mean number of successes in a given interval must remain constant.</a:t>
            </a:r>
          </a:p>
          <a:p>
            <a:pPr marL="447675" indent="-447675">
              <a:defRPr sz="2800"/>
            </a:pPr>
            <a:r>
              <a:rPr lang="en-US" sz="2400" dirty="0"/>
              <a:t>4.	​For a Poisson distribution, the mean and variance are given</a:t>
            </a:r>
          </a:p>
        </p:txBody>
      </p:sp>
      <p:sp>
        <p:nvSpPr>
          <p:cNvPr id="8" name="TextBox 7">
            <a:extLst>
              <a:ext uri="{FF2B5EF4-FFF2-40B4-BE49-F238E27FC236}">
                <a16:creationId xmlns:a16="http://schemas.microsoft.com/office/drawing/2014/main" id="{3F25173E-9034-9C92-F437-CAC8C0E2C006}"/>
              </a:ext>
            </a:extLst>
          </p:cNvPr>
          <p:cNvSpPr txBox="1"/>
          <p:nvPr/>
        </p:nvSpPr>
        <p:spPr>
          <a:xfrm>
            <a:off x="972312" y="4648200"/>
            <a:ext cx="551688" cy="461665"/>
          </a:xfrm>
          <a:prstGeom prst="rect">
            <a:avLst/>
          </a:prstGeom>
          <a:noFill/>
        </p:spPr>
        <p:txBody>
          <a:bodyPr wrap="square" rtlCol="0">
            <a:spAutoFit/>
          </a:bodyPr>
          <a:lstStyle/>
          <a:p>
            <a:r>
              <a:rPr kumimoji="0" lang="en-IN" sz="2400" b="0" i="0" u="none" strike="noStrike" kern="1200" cap="none" spc="0" normalizeH="0" baseline="0" noProof="0" dirty="0">
                <a:ln>
                  <a:noFill/>
                </a:ln>
                <a:solidFill>
                  <a:srgbClr val="000000"/>
                </a:solidFill>
                <a:effectLst/>
                <a:uLnTx/>
                <a:uFillTx/>
                <a:latin typeface="Calibri"/>
                <a:ea typeface="+mn-ea"/>
                <a:cs typeface="+mn-cs"/>
              </a:rPr>
              <a:t>by</a:t>
            </a:r>
            <a:endParaRPr lang="en-IN" dirty="0"/>
          </a:p>
        </p:txBody>
      </p:sp>
      <p:pic>
        <p:nvPicPr>
          <p:cNvPr id="7" name="Picture 6" descr="Mu equals sigma squared equals lambda.">
            <a:extLst>
              <a:ext uri="{FF2B5EF4-FFF2-40B4-BE49-F238E27FC236}">
                <a16:creationId xmlns:a16="http://schemas.microsoft.com/office/drawing/2014/main" id="{33FE5762-55EF-5EF7-0404-BFDEF319AA45}"/>
              </a:ext>
            </a:extLst>
          </p:cNvPr>
          <p:cNvPicPr>
            <a:picLocks noChangeAspect="1"/>
          </p:cNvPicPr>
          <p:nvPr/>
        </p:nvPicPr>
        <p:blipFill>
          <a:blip r:embed="rId2"/>
          <a:stretch>
            <a:fillRect/>
          </a:stretch>
        </p:blipFill>
        <p:spPr>
          <a:xfrm>
            <a:off x="1425702" y="4648200"/>
            <a:ext cx="1390650" cy="428625"/>
          </a:xfrm>
          <a:prstGeom prst="rect">
            <a:avLst/>
          </a:prstGeom>
        </p:spPr>
      </p:pic>
      <p:sp>
        <p:nvSpPr>
          <p:cNvPr id="10" name="TextBox 9">
            <a:extLst>
              <a:ext uri="{FF2B5EF4-FFF2-40B4-BE49-F238E27FC236}">
                <a16:creationId xmlns:a16="http://schemas.microsoft.com/office/drawing/2014/main" id="{F0896FE5-72AB-62EC-3A7C-019B2ECF9D31}"/>
              </a:ext>
            </a:extLst>
          </p:cNvPr>
          <p:cNvSpPr txBox="1"/>
          <p:nvPr/>
        </p:nvSpPr>
        <p:spPr>
          <a:xfrm>
            <a:off x="2819400" y="4648200"/>
            <a:ext cx="5413248" cy="738664"/>
          </a:xfrm>
          <a:prstGeom prst="rect">
            <a:avLst/>
          </a:prstGeom>
          <a:noFill/>
        </p:spPr>
        <p:txBody>
          <a:bodyPr wrap="square" rtlCol="0">
            <a:spAutoFit/>
          </a:bodyPr>
          <a:lstStyle/>
          <a:p>
            <a:r>
              <a:rPr kumimoji="0" lang="en-US" sz="2400" b="0" i="0" u="none" strike="noStrike" kern="1200" cap="none" spc="0" normalizeH="0" baseline="0" noProof="0" dirty="0">
                <a:ln>
                  <a:noFill/>
                </a:ln>
                <a:solidFill>
                  <a:srgbClr val="000000"/>
                </a:solidFill>
                <a:effectLst/>
                <a:uLnTx/>
                <a:uFillTx/>
                <a:latin typeface="Calibri"/>
                <a:ea typeface="+mn-ea"/>
                <a:cs typeface="+mn-cs"/>
              </a:rPr>
              <a:t>where</a:t>
            </a:r>
            <a:r>
              <a:rPr lang="el-GR" sz="2400" dirty="0">
                <a:solidFill>
                  <a:srgbClr val="000000"/>
                </a:solidFill>
                <a:sym typeface="Symbol" panose="05050102010706020507" pitchFamily="18" charset="2"/>
              </a:rPr>
              <a:t> λ</a:t>
            </a:r>
            <a:r>
              <a:rPr kumimoji="0" lang="en-US" sz="2400" b="0" i="0" u="none" strike="noStrike" kern="1200" cap="none" spc="0" normalizeH="0" baseline="0" noProof="0" dirty="0">
                <a:ln>
                  <a:noFill/>
                </a:ln>
                <a:solidFill>
                  <a:srgbClr val="000000"/>
                </a:solidFill>
                <a:effectLst/>
                <a:uLnTx/>
                <a:uFillTx/>
                <a:latin typeface="Calibri"/>
                <a:ea typeface="+mn-ea"/>
                <a:cs typeface="+mn-cs"/>
              </a:rPr>
              <a:t> </a:t>
            </a:r>
            <a:r>
              <a:rPr lang="en-US" sz="2400" dirty="0">
                <a:solidFill>
                  <a:srgbClr val="000000"/>
                </a:solidFill>
              </a:rPr>
              <a:t>is the mean number of successes</a:t>
            </a:r>
            <a:endParaRPr lang="en-IN" sz="2400" dirty="0"/>
          </a:p>
          <a:p>
            <a:endParaRPr lang="en-IN" dirty="0"/>
          </a:p>
        </p:txBody>
      </p:sp>
      <p:sp>
        <p:nvSpPr>
          <p:cNvPr id="11" name="TextBox 10">
            <a:extLst>
              <a:ext uri="{FF2B5EF4-FFF2-40B4-BE49-F238E27FC236}">
                <a16:creationId xmlns:a16="http://schemas.microsoft.com/office/drawing/2014/main" id="{80AF26B2-A015-2524-F666-C5D7FE682AEE}"/>
              </a:ext>
            </a:extLst>
          </p:cNvPr>
          <p:cNvSpPr txBox="1"/>
          <p:nvPr/>
        </p:nvSpPr>
        <p:spPr>
          <a:xfrm>
            <a:off x="972312" y="5006447"/>
            <a:ext cx="5742432" cy="461665"/>
          </a:xfrm>
          <a:prstGeom prst="rect">
            <a:avLst/>
          </a:prstGeom>
          <a:noFill/>
        </p:spPr>
        <p:txBody>
          <a:bodyPr wrap="square" rtlCol="0">
            <a:spAutoFit/>
          </a:bodyPr>
          <a:lstStyle/>
          <a:p>
            <a:r>
              <a:rPr kumimoji="0" lang="en-US" sz="2400" b="0" i="0" u="none" strike="noStrike" kern="1200" cap="none" spc="0" normalizeH="0" baseline="0" noProof="0" dirty="0">
                <a:ln>
                  <a:noFill/>
                </a:ln>
                <a:solidFill>
                  <a:srgbClr val="000000"/>
                </a:solidFill>
                <a:effectLst/>
                <a:uLnTx/>
                <a:uFillTx/>
                <a:latin typeface="Calibri"/>
                <a:ea typeface="+mn-ea"/>
                <a:cs typeface="+mn-cs"/>
              </a:rPr>
              <a:t>in </a:t>
            </a:r>
            <a:r>
              <a:rPr kumimoji="0" lang="en-IN" sz="2400" b="0" i="0" u="none" strike="noStrike" kern="1200" cap="none" spc="0" normalizeH="0" baseline="0" noProof="0" dirty="0">
                <a:ln>
                  <a:noFill/>
                </a:ln>
                <a:solidFill>
                  <a:srgbClr val="000000"/>
                </a:solidFill>
                <a:effectLst/>
                <a:uLnTx/>
                <a:uFillTx/>
                <a:latin typeface="Calibri"/>
                <a:ea typeface="+mn-ea"/>
                <a:cs typeface="+mn-cs"/>
              </a:rPr>
              <a:t>a given interval.</a:t>
            </a:r>
            <a:endParaRPr lang="en-IN"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5.3.3: Calculating a Poisson Probability,</a:t>
            </a:r>
            <a:r>
              <a:rPr lang="en-US" dirty="0"/>
              <a:t> </a:t>
            </a:r>
            <a:r>
              <a:rPr lang="en-IN" i="1" dirty="0"/>
              <a:t>P</a:t>
            </a:r>
            <a:r>
              <a:rPr lang="en-IN" dirty="0"/>
              <a:t>(</a:t>
            </a:r>
            <a:r>
              <a:rPr lang="en-IN" i="1" dirty="0"/>
              <a:t>X</a:t>
            </a:r>
            <a:r>
              <a:rPr lang="en-IN" dirty="0"/>
              <a:t> = </a:t>
            </a:r>
            <a:r>
              <a:rPr lang="en-IN" i="1" dirty="0"/>
              <a:t>x</a:t>
            </a:r>
            <a:r>
              <a:rPr lang="en-IN" dirty="0"/>
              <a:t>)</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b="1"/>
            </a:pPr>
            <a:r>
              <a:rPr sz="2800" dirty="0"/>
              <a:t>TI-83/84 Plus:</a:t>
            </a:r>
          </a:p>
          <a:p>
            <a:pPr>
              <a:defRPr sz="2800"/>
            </a:pPr>
            <a:r>
              <a:rPr sz="2800" dirty="0"/>
              <a:t>Under the </a:t>
            </a:r>
            <a:r>
              <a:rPr sz="2800" b="1" dirty="0"/>
              <a:t>DISTR</a:t>
            </a:r>
            <a:r>
              <a:rPr sz="2800" dirty="0"/>
              <a:t> menu, choose the option </a:t>
            </a:r>
            <a:r>
              <a:rPr sz="2800" b="1" dirty="0" err="1"/>
              <a:t>poisson</a:t>
            </a:r>
            <a:r>
              <a:rPr lang="en-US" sz="800" b="1" dirty="0"/>
              <a:t> </a:t>
            </a:r>
            <a:r>
              <a:rPr sz="2800" b="1" dirty="0"/>
              <a:t>pdf</a:t>
            </a:r>
            <a:r>
              <a:rPr sz="2800" dirty="0"/>
              <a:t>. Enter </a:t>
            </a:r>
            <a:r>
              <a:rPr lang="el-GR" dirty="0"/>
              <a:t>λ</a:t>
            </a:r>
            <a:r>
              <a:rPr sz="2800" dirty="0"/>
              <a:t> and </a:t>
            </a:r>
            <a:r>
              <a:rPr lang="en-US" sz="2800" i="1" dirty="0"/>
              <a:t>x</a:t>
            </a:r>
            <a:r>
              <a:rPr sz="2800" dirty="0"/>
              <a:t> in the parentheses as </a:t>
            </a:r>
            <a:r>
              <a:rPr sz="2800" b="1" dirty="0" err="1"/>
              <a:t>poisson</a:t>
            </a:r>
            <a:r>
              <a:rPr lang="en-US" sz="800" b="1" dirty="0"/>
              <a:t> </a:t>
            </a:r>
            <a:r>
              <a:rPr sz="2800" b="1" dirty="0"/>
              <a:t>pdf(</a:t>
            </a:r>
            <a:r>
              <a:rPr sz="2800" b="1" dirty="0" err="1"/>
              <a:t>λ,x</a:t>
            </a:r>
            <a:r>
              <a:rPr sz="2800" b="1" dirty="0"/>
              <a:t>)</a:t>
            </a:r>
            <a:r>
              <a:rPr sz="2800" dirty="0"/>
              <a:t>.</a:t>
            </a:r>
          </a:p>
          <a:p>
            <a:r>
              <a:rPr sz="2800" dirty="0"/>
              <a:t>Thus, we would calculate the probability as shown below and in the screenshot.</a:t>
            </a:r>
          </a:p>
        </p:txBody>
      </p:sp>
      <p:pic>
        <p:nvPicPr>
          <p:cNvPr id="8" name="Picture 7" descr="P of x equals x equals poisson pdf (lambda, x)&#10;For P(x = 1) equals poisson pdf(3, 1), which is approximately 0.1494.&#10;">
            <a:extLst>
              <a:ext uri="{FF2B5EF4-FFF2-40B4-BE49-F238E27FC236}">
                <a16:creationId xmlns:a16="http://schemas.microsoft.com/office/drawing/2014/main" id="{E8723C3D-CCBD-D2F3-9433-C348BBAD78BE}"/>
              </a:ext>
            </a:extLst>
          </p:cNvPr>
          <p:cNvPicPr>
            <a:picLocks noChangeAspect="1"/>
          </p:cNvPicPr>
          <p:nvPr/>
        </p:nvPicPr>
        <p:blipFill>
          <a:blip r:embed="rId2"/>
          <a:stretch>
            <a:fillRect/>
          </a:stretch>
        </p:blipFill>
        <p:spPr>
          <a:xfrm>
            <a:off x="2408376" y="3733800"/>
            <a:ext cx="4327248" cy="16200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5.3.3: Calculating a Poisson Probability,</a:t>
            </a:r>
            <a:r>
              <a:rPr lang="en-US" dirty="0"/>
              <a:t> </a:t>
            </a:r>
            <a:r>
              <a:rPr lang="en-IN" sz="2800" i="1" dirty="0"/>
              <a:t>P</a:t>
            </a:r>
            <a:r>
              <a:rPr lang="en-IN" sz="2800" dirty="0"/>
              <a:t>(</a:t>
            </a:r>
            <a:r>
              <a:rPr lang="en-IN" sz="2800" i="1" dirty="0"/>
              <a:t>X</a:t>
            </a:r>
            <a:r>
              <a:rPr lang="en-IN" sz="2800" dirty="0"/>
              <a:t> = </a:t>
            </a:r>
            <a:r>
              <a:rPr lang="en-IN" sz="2800" i="1" dirty="0"/>
              <a:t>x</a:t>
            </a:r>
            <a:r>
              <a:rPr lang="en-IN" sz="2800" dirty="0"/>
              <a:t>)</a:t>
            </a:r>
            <a:r>
              <a:rPr lang="en-US" baseline="-25000" dirty="0"/>
              <a:t>6</a:t>
            </a:r>
            <a:endParaRPr dirty="0"/>
          </a:p>
        </p:txBody>
      </p:sp>
      <p:pic>
        <p:nvPicPr>
          <p:cNvPr id="5" name="Content Placeholder 4" descr="A calculator screenshot of the calculations above. The input is shown to be poisson pdf(3,1) and the result is .1493612051">
            <a:extLst>
              <a:ext uri="{FF2B5EF4-FFF2-40B4-BE49-F238E27FC236}">
                <a16:creationId xmlns:a16="http://schemas.microsoft.com/office/drawing/2014/main" id="{89F723D5-B509-42BE-92A0-5A61DE7F3E9E}"/>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5.3.3: Calculating a Poisson Probability,</a:t>
            </a:r>
            <a:r>
              <a:rPr lang="en-US" dirty="0"/>
              <a:t> </a:t>
            </a:r>
            <a:r>
              <a:rPr lang="en-IN" i="1" dirty="0"/>
              <a:t>P</a:t>
            </a:r>
            <a:r>
              <a:rPr lang="en-IN" dirty="0"/>
              <a:t>(</a:t>
            </a:r>
            <a:r>
              <a:rPr lang="en-IN" i="1" dirty="0"/>
              <a:t>X</a:t>
            </a:r>
            <a:r>
              <a:rPr lang="en-IN" dirty="0"/>
              <a:t> = </a:t>
            </a:r>
            <a:r>
              <a:rPr lang="en-IN" i="1" dirty="0"/>
              <a:t>x</a:t>
            </a:r>
            <a:r>
              <a:rPr lang="en-IN" dirty="0"/>
              <a:t>)</a:t>
            </a:r>
            <a:r>
              <a:rPr lang="en-US" baseline="-25000" dirty="0"/>
              <a:t>7</a:t>
            </a:r>
            <a:endParaRPr dirty="0"/>
          </a:p>
        </p:txBody>
      </p:sp>
      <p:sp>
        <p:nvSpPr>
          <p:cNvPr id="3" name="Text Placeholder 2"/>
          <p:cNvSpPr>
            <a:spLocks noGrp="1"/>
          </p:cNvSpPr>
          <p:nvPr>
            <p:ph type="body" sz="quarter" idx="10"/>
          </p:nvPr>
        </p:nvSpPr>
        <p:spPr/>
        <p:txBody>
          <a:bodyPr>
            <a:normAutofit/>
          </a:bodyPr>
          <a:lstStyle/>
          <a:p>
            <a:pPr>
              <a:defRPr sz="2800"/>
            </a:pPr>
            <a:r>
              <a:rPr sz="2800" dirty="0"/>
              <a:t>Therefore, the probability of the business getting just one new tax return on a given day during tax season is </a:t>
            </a:r>
            <a:r>
              <a:rPr sz="2800" dirty="0">
                <a:latin typeface="Cambria Math"/>
              </a:rPr>
              <a:t>0.1494</a:t>
            </a:r>
            <a:r>
              <a:rPr sz="2800" dirty="0"/>
              <a:t>, or </a:t>
            </a:r>
            <a:r>
              <a:rPr lang="en-US" sz="2800" dirty="0"/>
              <a:t>14.94%.</a:t>
            </a:r>
            <a:endParaRPr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5.3.4: Calculating a Poisson Probability,</a:t>
            </a:r>
            <a:r>
              <a:rPr lang="en-US" dirty="0"/>
              <a:t> </a:t>
            </a:r>
            <a:r>
              <a:rPr lang="en-IN" i="1" dirty="0"/>
              <a:t>P</a:t>
            </a:r>
            <a:r>
              <a:rPr lang="en-IN" dirty="0"/>
              <a:t>(</a:t>
            </a:r>
            <a:r>
              <a:rPr lang="en-IN" i="1" dirty="0"/>
              <a:t>X</a:t>
            </a:r>
            <a:r>
              <a:rPr lang="en-IN" dirty="0"/>
              <a:t> = </a:t>
            </a:r>
            <a:r>
              <a:rPr lang="en-IN" i="1" dirty="0"/>
              <a:t>x</a:t>
            </a:r>
            <a:r>
              <a:rPr lang="en-IN" dirty="0"/>
              <a:t>)</a:t>
            </a:r>
            <a:r>
              <a:rPr lang="en-US" sz="2800" baseline="-25000" dirty="0"/>
              <a:t>1</a:t>
            </a:r>
            <a:endParaRPr sz="2800" dirty="0"/>
          </a:p>
        </p:txBody>
      </p:sp>
      <p:sp>
        <p:nvSpPr>
          <p:cNvPr id="3" name="Text Placeholder 2"/>
          <p:cNvSpPr>
            <a:spLocks noGrp="1"/>
          </p:cNvSpPr>
          <p:nvPr>
            <p:ph type="body" sz="quarter" idx="10"/>
          </p:nvPr>
        </p:nvSpPr>
        <p:spPr/>
        <p:txBody>
          <a:bodyPr>
            <a:normAutofit/>
          </a:bodyPr>
          <a:lstStyle/>
          <a:p>
            <a:r>
              <a:rPr sz="2800" dirty="0"/>
              <a:t>Suppose that in a rural area, the internet connection at Olivia's house goes out an average of </a:t>
            </a:r>
            <a:r>
              <a:rPr sz="2800" dirty="0">
                <a:latin typeface="Cambria Math"/>
              </a:rPr>
              <a:t>0.9</a:t>
            </a:r>
            <a:r>
              <a:rPr sz="2800" dirty="0"/>
              <a:t> times every hour. If she plans to be connected to the internet for three hours one afternoon, what is the probability that she will stay connected the entire time?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5.3.4: Calculating a Poisson Probability,</a:t>
            </a:r>
            <a:r>
              <a:rPr lang="en-US" dirty="0"/>
              <a:t> </a:t>
            </a:r>
            <a:r>
              <a:rPr lang="en-IN" i="1" dirty="0"/>
              <a:t>P</a:t>
            </a:r>
            <a:r>
              <a:rPr lang="en-IN" dirty="0"/>
              <a:t>(</a:t>
            </a:r>
            <a:r>
              <a:rPr lang="en-IN" i="1" dirty="0"/>
              <a:t>X</a:t>
            </a:r>
            <a:r>
              <a:rPr lang="en-IN" dirty="0"/>
              <a:t> = </a:t>
            </a:r>
            <a:r>
              <a:rPr lang="en-IN" i="1" dirty="0"/>
              <a:t>x</a:t>
            </a:r>
            <a:r>
              <a:rPr lang="en-IN" dirty="0"/>
              <a:t>)</a:t>
            </a:r>
            <a:r>
              <a:rPr lang="en-US" baseline="-25000" dirty="0"/>
              <a:t>2</a:t>
            </a:r>
            <a:endParaRPr dirty="0"/>
          </a:p>
        </p:txBody>
      </p:sp>
      <p:sp>
        <p:nvSpPr>
          <p:cNvPr id="3" name="Text Placeholder 2"/>
          <p:cNvSpPr>
            <a:spLocks noGrp="1"/>
          </p:cNvSpPr>
          <p:nvPr>
            <p:ph type="body" sz="quarter" idx="10"/>
          </p:nvPr>
        </p:nvSpPr>
        <p:spPr/>
        <p:txBody>
          <a:bodyPr>
            <a:normAutofit fontScale="92500" lnSpcReduction="10000"/>
          </a:bodyPr>
          <a:lstStyle/>
          <a:p>
            <a:r>
              <a:rPr sz="2800" b="1" dirty="0"/>
              <a:t>Solution</a:t>
            </a:r>
          </a:p>
          <a:p>
            <a:pPr>
              <a:defRPr sz="2800"/>
            </a:pPr>
            <a:r>
              <a:rPr sz="2800" dirty="0"/>
              <a:t>We will need to consider a disconnection to be a success for the purpose of this problem. (Yes, it does sound strange, but it is the best way to solve the problem.) With this in mind, note that each disconnection is independent of any other disconnection and the average rate of disconnections per hour is constant. Thus, this scenario can be modeled by a Poisson distribution. Let </a:t>
            </a:r>
            <a:r>
              <a:rPr lang="en-US" sz="2800" i="1" dirty="0"/>
              <a:t>X</a:t>
            </a:r>
            <a:r>
              <a:rPr sz="2800" dirty="0"/>
              <a:t> be the number of internet disconnections in the given three-hour period. We are looking for the probability that </a:t>
            </a:r>
            <a:r>
              <a:rPr sz="2800" b="1" dirty="0"/>
              <a:t>no</a:t>
            </a:r>
            <a:r>
              <a:rPr sz="2800" dirty="0"/>
              <a:t> successes occur over the course of three hours; thus </a:t>
            </a:r>
            <a:r>
              <a:rPr lang="en-US" sz="2800" i="1" dirty="0"/>
              <a:t>x</a:t>
            </a:r>
            <a:r>
              <a:rPr lang="en-US" sz="2800" dirty="0"/>
              <a:t> = 0.</a:t>
            </a:r>
            <a:r>
              <a:rPr sz="2800" dirty="0"/>
              <a:t> What is </a:t>
            </a:r>
            <a:r>
              <a:rPr lang="el-GR" dirty="0"/>
              <a:t>λ</a:t>
            </a:r>
            <a:r>
              <a:rPr sz="2800" dirty="0"/>
              <a:t>? The connection averages </a:t>
            </a:r>
            <a:r>
              <a:rPr sz="2800" dirty="0">
                <a:latin typeface="Cambria Math"/>
              </a:rPr>
              <a:t>0.9</a:t>
            </a:r>
            <a:r>
              <a:rPr sz="2800" dirty="0"/>
              <a:t> disconnections each hour, so for three hours we multiply to get</a:t>
            </a:r>
          </a:p>
        </p:txBody>
      </p:sp>
      <p:pic>
        <p:nvPicPr>
          <p:cNvPr id="6" name="Picture 5" descr="lamda equals to 0.9 times 3 equals to 2.7">
            <a:extLst>
              <a:ext uri="{FF2B5EF4-FFF2-40B4-BE49-F238E27FC236}">
                <a16:creationId xmlns:a16="http://schemas.microsoft.com/office/drawing/2014/main" id="{4B74CFF3-ACB2-F094-AD2B-7E2B6121C3FC}"/>
              </a:ext>
            </a:extLst>
          </p:cNvPr>
          <p:cNvPicPr>
            <a:picLocks noChangeAspect="1"/>
          </p:cNvPicPr>
          <p:nvPr/>
        </p:nvPicPr>
        <p:blipFill>
          <a:blip r:embed="rId2"/>
          <a:stretch>
            <a:fillRect/>
          </a:stretch>
        </p:blipFill>
        <p:spPr>
          <a:xfrm>
            <a:off x="3048000" y="5441154"/>
            <a:ext cx="1933575" cy="30480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5.3.4: Calculating a Poisson Probability,</a:t>
            </a:r>
            <a:r>
              <a:rPr lang="en-US" dirty="0"/>
              <a:t> </a:t>
            </a:r>
            <a:r>
              <a:rPr lang="en-IN" i="1" dirty="0"/>
              <a:t>P</a:t>
            </a:r>
            <a:r>
              <a:rPr lang="en-IN" dirty="0"/>
              <a:t>(</a:t>
            </a:r>
            <a:r>
              <a:rPr lang="en-IN" i="1" dirty="0"/>
              <a:t>X</a:t>
            </a:r>
            <a:r>
              <a:rPr lang="en-IN" dirty="0"/>
              <a:t> = </a:t>
            </a:r>
            <a:r>
              <a:rPr lang="en-IN" i="1" dirty="0"/>
              <a:t>x</a:t>
            </a:r>
            <a:r>
              <a:rPr lang="en-IN" dirty="0"/>
              <a:t>)</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b="1"/>
            </a:pPr>
            <a:r>
              <a:rPr sz="2800" dirty="0"/>
              <a:t>By Hand:</a:t>
            </a:r>
          </a:p>
          <a:p>
            <a:pPr>
              <a:defRPr sz="2800"/>
            </a:pPr>
            <a:r>
              <a:rPr sz="2800" dirty="0"/>
              <a:t>We can substitute the values for </a:t>
            </a:r>
            <a:r>
              <a:rPr lang="en-US" sz="2800" i="1" dirty="0"/>
              <a:t>x</a:t>
            </a:r>
            <a:r>
              <a:rPr sz="2800" dirty="0"/>
              <a:t> and </a:t>
            </a:r>
            <a:r>
              <a:rPr lang="el-GR" dirty="0"/>
              <a:t>λ</a:t>
            </a:r>
            <a:r>
              <a:rPr sz="2800" dirty="0"/>
              <a:t> into the Poisson probability formula as follows.</a:t>
            </a:r>
          </a:p>
        </p:txBody>
      </p:sp>
      <p:pic>
        <p:nvPicPr>
          <p:cNvPr id="5" name="Picture 4" descr="P of X equals x, equals e raised to the power of negative lambda multiplied by lambda raised to the power of x, divided by x factorial. For P of X equals 0, equals e raised to the power of negative 2.7, multiplied by 2.7 raised to the power of 0, divided by 0 factorial. The result is approximately 0.0672.">
            <a:extLst>
              <a:ext uri="{FF2B5EF4-FFF2-40B4-BE49-F238E27FC236}">
                <a16:creationId xmlns:a16="http://schemas.microsoft.com/office/drawing/2014/main" id="{F46D1EFD-A220-A5A8-1DCD-950BE7B032FB}"/>
              </a:ext>
            </a:extLst>
          </p:cNvPr>
          <p:cNvPicPr>
            <a:picLocks noChangeAspect="1"/>
          </p:cNvPicPr>
          <p:nvPr/>
        </p:nvPicPr>
        <p:blipFill>
          <a:blip r:embed="rId3"/>
          <a:stretch>
            <a:fillRect/>
          </a:stretch>
        </p:blipFill>
        <p:spPr>
          <a:xfrm>
            <a:off x="3057000" y="2743200"/>
            <a:ext cx="3029999" cy="2340000"/>
          </a:xfrm>
          <a:prstGeom prst="rect">
            <a:avLst/>
          </a:prstGeom>
        </p:spPr>
      </p:pic>
    </p:spTree>
    <p:extLst>
      <p:ext uri="{BB962C8B-B14F-4D97-AF65-F5344CB8AC3E}">
        <p14:creationId xmlns:p14="http://schemas.microsoft.com/office/powerpoint/2010/main" val="33635621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5.3.4: Calculating a Poisson Probability,</a:t>
            </a:r>
            <a:r>
              <a:rPr lang="en-US" dirty="0"/>
              <a:t> </a:t>
            </a:r>
            <a:r>
              <a:rPr lang="en-IN" i="1" dirty="0"/>
              <a:t>P</a:t>
            </a:r>
            <a:r>
              <a:rPr lang="en-IN" dirty="0"/>
              <a:t>(</a:t>
            </a:r>
            <a:r>
              <a:rPr lang="en-IN" i="1" dirty="0"/>
              <a:t>X</a:t>
            </a:r>
            <a:r>
              <a:rPr lang="en-IN" dirty="0"/>
              <a:t> = </a:t>
            </a:r>
            <a:r>
              <a:rPr lang="en-IN" i="1" dirty="0"/>
              <a:t>x</a:t>
            </a:r>
            <a:r>
              <a:rPr lang="en-IN" dirty="0"/>
              <a:t>)</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b="1"/>
            </a:pPr>
            <a:r>
              <a:rPr sz="2800" dirty="0"/>
              <a:t>Tables:</a:t>
            </a:r>
          </a:p>
          <a:p>
            <a:pPr>
              <a:defRPr sz="2800"/>
            </a:pPr>
            <a:r>
              <a:rPr sz="2800" dirty="0"/>
              <a:t>Since this is a probability of the form </a:t>
            </a:r>
            <a:r>
              <a:rPr lang="en-US" sz="2800" i="1" dirty="0"/>
              <a:t>P</a:t>
            </a:r>
            <a:r>
              <a:rPr lang="en-US" sz="2800" dirty="0"/>
              <a:t>(</a:t>
            </a:r>
            <a:r>
              <a:rPr lang="en-US" sz="2800" i="1" dirty="0"/>
              <a:t>X</a:t>
            </a:r>
            <a:r>
              <a:rPr lang="en-US" sz="2800" dirty="0"/>
              <a:t> = </a:t>
            </a:r>
            <a:r>
              <a:rPr lang="en-US" sz="2800" i="1" dirty="0"/>
              <a:t>x</a:t>
            </a:r>
            <a:r>
              <a:rPr lang="en-US" sz="2800" dirty="0"/>
              <a:t>),</a:t>
            </a:r>
            <a:r>
              <a:rPr sz="2800" dirty="0"/>
              <a:t> we can use the Poisson distribution table. Look for the row where</a:t>
            </a:r>
            <a:r>
              <a:rPr lang="en-US" sz="2800" dirty="0"/>
              <a:t> </a:t>
            </a:r>
            <a:r>
              <a:rPr lang="en-US" sz="2800" i="1" dirty="0"/>
              <a:t>x</a:t>
            </a:r>
            <a:r>
              <a:rPr lang="en-US" sz="2800" dirty="0"/>
              <a:t> = 0</a:t>
            </a:r>
            <a:r>
              <a:rPr sz="2800" dirty="0"/>
              <a:t> and the column for</a:t>
            </a:r>
            <a:r>
              <a:rPr lang="en-US" sz="2800" dirty="0"/>
              <a:t> </a:t>
            </a:r>
            <a:r>
              <a:rPr lang="el-GR" dirty="0"/>
              <a:t>λ</a:t>
            </a:r>
            <a:r>
              <a:rPr lang="en-US" sz="2800" dirty="0">
                <a:sym typeface="Symbol" panose="05050102010706020507" pitchFamily="18" charset="2"/>
              </a:rPr>
              <a:t> = 2.7.</a:t>
            </a:r>
            <a:r>
              <a:rPr sz="2800" dirty="0"/>
              <a:t> Where they intersect is the probability, </a:t>
            </a:r>
            <a:r>
              <a:rPr lang="en-US" sz="2800" i="1" dirty="0"/>
              <a:t>P</a:t>
            </a:r>
            <a:r>
              <a:rPr lang="en-US" sz="2800" dirty="0"/>
              <a:t>(</a:t>
            </a:r>
            <a:r>
              <a:rPr lang="en-US" sz="2800" i="1" dirty="0"/>
              <a:t>X</a:t>
            </a:r>
            <a:r>
              <a:rPr lang="en-US" sz="2800" dirty="0"/>
              <a:t> = 0) = 0.0672.</a:t>
            </a:r>
            <a:endParaRPr sz="2800" dirty="0"/>
          </a:p>
        </p:txBody>
      </p:sp>
    </p:spTree>
    <p:extLst>
      <p:ext uri="{BB962C8B-B14F-4D97-AF65-F5344CB8AC3E}">
        <p14:creationId xmlns:p14="http://schemas.microsoft.com/office/powerpoint/2010/main" val="9240424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5.3.4: Calculating a Poisson Probability,</a:t>
            </a:r>
            <a:r>
              <a:rPr lang="en-US" dirty="0"/>
              <a:t> </a:t>
            </a:r>
            <a:r>
              <a:rPr lang="en-IN" i="1" dirty="0"/>
              <a:t>P</a:t>
            </a:r>
            <a:r>
              <a:rPr lang="en-IN" dirty="0"/>
              <a:t>(</a:t>
            </a:r>
            <a:r>
              <a:rPr lang="en-IN" i="1" dirty="0"/>
              <a:t>X</a:t>
            </a:r>
            <a:r>
              <a:rPr lang="en-IN" dirty="0"/>
              <a:t> = </a:t>
            </a:r>
            <a:r>
              <a:rPr lang="en-IN" i="1" dirty="0"/>
              <a:t>x</a:t>
            </a:r>
            <a:r>
              <a:rPr lang="en-IN" dirty="0"/>
              <a:t>)</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b="1"/>
            </a:pPr>
            <a:r>
              <a:rPr sz="2800" dirty="0"/>
              <a:t>TI-83/84 Plus:</a:t>
            </a:r>
          </a:p>
          <a:p>
            <a:r>
              <a:rPr sz="2800" dirty="0"/>
              <a:t>Enter the values as shown below and in the screenshot.</a:t>
            </a:r>
          </a:p>
        </p:txBody>
      </p:sp>
      <p:pic>
        <p:nvPicPr>
          <p:cNvPr id="6" name="Picture 5" descr="P of X equals x, equals poisson pdf of lambda and x. For P of X equals 0, equals poisson pdf of 2.7 and 0. The result is approximately 0.0672.">
            <a:extLst>
              <a:ext uri="{FF2B5EF4-FFF2-40B4-BE49-F238E27FC236}">
                <a16:creationId xmlns:a16="http://schemas.microsoft.com/office/drawing/2014/main" id="{4808E587-F96E-64AC-CBA3-85FFF1F14EBB}"/>
              </a:ext>
            </a:extLst>
          </p:cNvPr>
          <p:cNvPicPr>
            <a:picLocks noChangeAspect="1"/>
          </p:cNvPicPr>
          <p:nvPr/>
        </p:nvPicPr>
        <p:blipFill>
          <a:blip r:embed="rId2"/>
          <a:stretch>
            <a:fillRect/>
          </a:stretch>
        </p:blipFill>
        <p:spPr>
          <a:xfrm>
            <a:off x="2261596" y="2024900"/>
            <a:ext cx="4620808" cy="1620000"/>
          </a:xfrm>
          <a:prstGeom prst="rect">
            <a:avLst/>
          </a:prstGeom>
        </p:spPr>
      </p:pic>
      <p:pic>
        <p:nvPicPr>
          <p:cNvPr id="4" name="Content Placeholder 4" descr="A calculator screenshot of the calculations above. The input is shown to be poisson pdf(2.7,0) and the result is .0672055127">
            <a:extLst>
              <a:ext uri="{FF2B5EF4-FFF2-40B4-BE49-F238E27FC236}">
                <a16:creationId xmlns:a16="http://schemas.microsoft.com/office/drawing/2014/main" id="{AD15C9CD-C11F-40BA-959C-0CE475B41F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53255" y="3746500"/>
            <a:ext cx="3348001" cy="223200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5.3.4: Calculating a Poisson Probability,</a:t>
            </a:r>
            <a:r>
              <a:rPr lang="en-US" dirty="0"/>
              <a:t> </a:t>
            </a:r>
            <a:r>
              <a:rPr lang="en-IN" i="1" dirty="0"/>
              <a:t>P</a:t>
            </a:r>
            <a:r>
              <a:rPr lang="en-IN" dirty="0"/>
              <a:t>(</a:t>
            </a:r>
            <a:r>
              <a:rPr lang="en-IN" i="1" dirty="0"/>
              <a:t>X</a:t>
            </a:r>
            <a:r>
              <a:rPr lang="en-IN" dirty="0"/>
              <a:t> = </a:t>
            </a:r>
            <a:r>
              <a:rPr lang="en-IN" i="1" dirty="0"/>
              <a:t>x</a:t>
            </a:r>
            <a:r>
              <a:rPr lang="en-IN" dirty="0"/>
              <a:t>)</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sz="2800"/>
            </a:pPr>
            <a:r>
              <a:rPr sz="2800" dirty="0"/>
              <a:t>Thus, the probability of staying connected for all three hours is </a:t>
            </a:r>
            <a:r>
              <a:rPr sz="2800" dirty="0">
                <a:latin typeface="Cambria Math"/>
              </a:rPr>
              <a:t>0.0672</a:t>
            </a:r>
            <a:r>
              <a:rPr sz="2800" dirty="0"/>
              <a:t> or </a:t>
            </a:r>
            <a:r>
              <a:rPr lang="en-US" sz="2800" dirty="0"/>
              <a:t>6.72%.</a:t>
            </a:r>
            <a:endParaRPr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5.3.5: Calculating Poisson Probabilities,</a:t>
                </a:r>
                <a:r>
                  <a:rPr lang="en-US"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m:t>
                    </m:r>
                  </m:oMath>
                </a14:m>
                <a:r>
                  <a:rPr lang="en-IN" dirty="0"/>
                  <a:t> </a:t>
                </a:r>
                <a:r>
                  <a:rPr lang="en-IN" i="1" dirty="0"/>
                  <a:t>x</a:t>
                </a:r>
                <a:r>
                  <a:rPr lang="en-IN" dirty="0"/>
                  <a:t>)</a:t>
                </a:r>
                <a:r>
                  <a:rPr lang="en-US" sz="2800" baseline="-25000" dirty="0"/>
                  <a:t>1</a:t>
                </a:r>
                <a:endParaRPr sz="28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1111" t="-16000" r="-1111"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dirty="0"/>
              <a:t>A fast-food restaurant averages one incorrect order every three hours. What is the probability that the restaurant will get no more than three orders wrong on any given day between 5 p.m. and 11 p.m.? Assume that the number of incorrect orders follows a Poisson distribution.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lang="en-US" baseline="-25000" dirty="0"/>
              <a:t>1</a:t>
            </a:r>
            <a:endParaRPr baseline="-25000" dirty="0"/>
          </a:p>
        </p:txBody>
      </p:sp>
      <p:sp>
        <p:nvSpPr>
          <p:cNvPr id="3" name="Text Placeholder 2"/>
          <p:cNvSpPr>
            <a:spLocks noGrp="1"/>
          </p:cNvSpPr>
          <p:nvPr>
            <p:ph type="body" sz="quarter" idx="10"/>
          </p:nvPr>
        </p:nvSpPr>
        <p:spPr>
          <a:xfrm>
            <a:off x="457200" y="1082078"/>
            <a:ext cx="8229600" cy="594322"/>
          </a:xfrm>
        </p:spPr>
        <p:txBody>
          <a:bodyPr>
            <a:normAutofit/>
          </a:bodyPr>
          <a:lstStyle/>
          <a:p>
            <a:r>
              <a:rPr lang="en-US" i="1" dirty="0"/>
              <a:t>E</a:t>
            </a:r>
            <a:r>
              <a:rPr lang="en-US" dirty="0"/>
              <a:t>(</a:t>
            </a:r>
            <a:r>
              <a:rPr lang="en-US" i="1" dirty="0"/>
              <a:t>X</a:t>
            </a:r>
            <a:r>
              <a:rPr lang="en-US" dirty="0"/>
              <a:t>) = </a:t>
            </a:r>
            <a:r>
              <a:rPr lang="el-GR" sz="2800" dirty="0">
                <a:latin typeface="Calibri" panose="020F0502020204030204" pitchFamily="34" charset="0"/>
                <a:ea typeface="Calibri" panose="020F0502020204030204" pitchFamily="34" charset="0"/>
                <a:cs typeface="Calibri" panose="020F0502020204030204" pitchFamily="34" charset="0"/>
              </a:rPr>
              <a:t>μ</a:t>
            </a:r>
            <a:r>
              <a:rPr sz="2800" dirty="0"/>
              <a:t> for a random variable </a:t>
            </a:r>
            <a:r>
              <a:rPr lang="en-US" sz="2800" i="1" dirty="0"/>
              <a:t>X</a:t>
            </a:r>
            <a:r>
              <a:rPr sz="2800" dirty="0"/>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a:t>
            </a:r>
          </a:p>
        </p:txBody>
      </p:sp>
      <p:sp>
        <p:nvSpPr>
          <p:cNvPr id="3" name="Text Placeholder 2"/>
          <p:cNvSpPr>
            <a:spLocks noGrp="1"/>
          </p:cNvSpPr>
          <p:nvPr>
            <p:ph type="body" sz="quarter" idx="10"/>
          </p:nvPr>
        </p:nvSpPr>
        <p:spPr>
          <a:xfrm>
            <a:off x="457200" y="1082078"/>
            <a:ext cx="8229600" cy="3794722"/>
          </a:xfrm>
        </p:spPr>
        <p:txBody>
          <a:bodyPr>
            <a:normAutofit/>
          </a:bodyPr>
          <a:lstStyle/>
          <a:p>
            <a:r>
              <a:rPr sz="2800" dirty="0"/>
              <a:t>Note the difference in commands on a TI-83/84 Plus calculator.</a:t>
            </a:r>
          </a:p>
          <a:p>
            <a:pPr>
              <a:defRPr sz="2800"/>
            </a:pPr>
            <a:r>
              <a:rPr lang="en-IN" sz="2800" b="1" dirty="0"/>
              <a:t>P</a:t>
            </a:r>
            <a:r>
              <a:rPr sz="2800" b="1" dirty="0" err="1"/>
              <a:t>oisson</a:t>
            </a:r>
            <a:r>
              <a:rPr lang="en-US" sz="800" b="1" dirty="0"/>
              <a:t> </a:t>
            </a:r>
            <a:r>
              <a:rPr sz="2800" b="1" dirty="0"/>
              <a:t>pdf</a:t>
            </a:r>
            <a:r>
              <a:rPr sz="2800" dirty="0"/>
              <a:t> is for a </a:t>
            </a:r>
            <a:r>
              <a:rPr sz="2800" b="1" dirty="0"/>
              <a:t>single</a:t>
            </a:r>
            <a:r>
              <a:rPr sz="2800" dirty="0"/>
              <a:t> Poisson probability: </a:t>
            </a:r>
            <a:r>
              <a:rPr lang="en-US" sz="2800" i="1" dirty="0"/>
              <a:t>P</a:t>
            </a:r>
            <a:r>
              <a:rPr lang="en-US" sz="2800" dirty="0"/>
              <a:t>(</a:t>
            </a:r>
            <a:r>
              <a:rPr lang="en-US" sz="2800" i="1" dirty="0"/>
              <a:t>X</a:t>
            </a:r>
            <a:r>
              <a:rPr lang="en-US" sz="2800" dirty="0"/>
              <a:t> = </a:t>
            </a:r>
            <a:r>
              <a:rPr lang="en-US" sz="2800" i="1" dirty="0"/>
              <a:t>x</a:t>
            </a:r>
            <a:r>
              <a:rPr lang="en-US" sz="2800" dirty="0"/>
              <a:t>)</a:t>
            </a:r>
            <a:endParaRPr sz="2800" dirty="0"/>
          </a:p>
          <a:p>
            <a:pPr>
              <a:defRPr sz="2800"/>
            </a:pPr>
            <a:r>
              <a:rPr lang="en-IN" sz="2800" b="1" dirty="0"/>
              <a:t>P</a:t>
            </a:r>
            <a:r>
              <a:rPr sz="2800" b="1" dirty="0" err="1"/>
              <a:t>oisson</a:t>
            </a:r>
            <a:r>
              <a:rPr lang="en-US" sz="800" b="1" dirty="0"/>
              <a:t> </a:t>
            </a:r>
            <a:r>
              <a:rPr sz="2800" b="1" dirty="0" err="1"/>
              <a:t>cdf</a:t>
            </a:r>
            <a:r>
              <a:rPr sz="2800" dirty="0"/>
              <a:t> is for a </a:t>
            </a:r>
            <a:r>
              <a:rPr sz="2800" b="1" dirty="0"/>
              <a:t>cumulative</a:t>
            </a:r>
            <a:r>
              <a:rPr sz="2800" dirty="0"/>
              <a:t> Poisson probability: </a:t>
            </a:r>
            <a:r>
              <a:rPr lang="en-US" sz="2800" dirty="0"/>
              <a:t>    </a:t>
            </a:r>
            <a:r>
              <a:rPr lang="en-US" sz="2800" i="1" dirty="0"/>
              <a:t>P</a:t>
            </a:r>
            <a:r>
              <a:rPr lang="en-US" sz="2800" dirty="0"/>
              <a:t>(</a:t>
            </a:r>
            <a:r>
              <a:rPr lang="en-US" sz="2800" i="1" dirty="0"/>
              <a:t>X</a:t>
            </a:r>
            <a:r>
              <a:rPr lang="en-US" sz="2800" dirty="0"/>
              <a:t> ≤ </a:t>
            </a:r>
            <a:r>
              <a:rPr lang="en-US" sz="2800" i="1" dirty="0"/>
              <a:t>x</a:t>
            </a:r>
            <a:r>
              <a:rPr lang="en-US" sz="2800" dirty="0"/>
              <a:t>)</a:t>
            </a:r>
          </a:p>
          <a:p>
            <a:r>
              <a:rPr lang="en-US" sz="2800" dirty="0"/>
              <a:t>To find Poisson probabilities using other technologies, please visit stat.hawkeslearning.com and navigate to </a:t>
            </a:r>
            <a:r>
              <a:rPr lang="en-US" sz="2800" b="1" dirty="0"/>
              <a:t>Technology Instructions </a:t>
            </a:r>
            <a:r>
              <a:rPr lang="en-US" b="1" dirty="0"/>
              <a:t>→</a:t>
            </a:r>
            <a:r>
              <a:rPr lang="en-US" sz="2800" b="1" dirty="0"/>
              <a:t> Poisson Distribution</a:t>
            </a:r>
            <a:r>
              <a:rPr lang="en-US" sz="2800" dirty="0"/>
              <a: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5.3.5: Calculating Poisson Probabilities,</a:t>
                </a:r>
                <a:r>
                  <a:rPr lang="en-US"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m:t>
                    </m:r>
                  </m:oMath>
                </a14:m>
                <a:r>
                  <a:rPr lang="en-IN" dirty="0"/>
                  <a:t> </a:t>
                </a:r>
                <a:r>
                  <a:rPr lang="en-IN" i="1" dirty="0"/>
                  <a:t>x</a:t>
                </a:r>
                <a:r>
                  <a:rPr lang="en-IN" dirty="0"/>
                  <a:t>)</a:t>
                </a:r>
                <a:r>
                  <a:rPr lang="en-US" baseline="-25000" dirty="0"/>
                  <a:t>2</a:t>
                </a:r>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1111" t="-16000" r="-1111"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lnSpcReduction="10000"/>
          </a:bodyPr>
          <a:lstStyle/>
          <a:p>
            <a:r>
              <a:rPr sz="2800" b="1" dirty="0"/>
              <a:t>Solution</a:t>
            </a:r>
          </a:p>
          <a:p>
            <a:pPr>
              <a:defRPr sz="2800"/>
            </a:pPr>
            <a:r>
              <a:rPr sz="2800" dirty="0"/>
              <a:t>We will consider a wrong order a success for this example. Let </a:t>
            </a:r>
            <a:r>
              <a:rPr lang="en-US" sz="2800" i="1" dirty="0"/>
              <a:t>X</a:t>
            </a:r>
            <a:r>
              <a:rPr sz="2800" dirty="0"/>
              <a:t> be the number of incorrect orders that occur between 5 p.m. and 11 p.m. on a given day. We are looking for the probability of getting </a:t>
            </a:r>
            <a:r>
              <a:rPr sz="2800" b="1" dirty="0"/>
              <a:t>no more than three</a:t>
            </a:r>
            <a:r>
              <a:rPr sz="2800" dirty="0"/>
              <a:t> successes, which we can write as</a:t>
            </a:r>
            <a:r>
              <a:rPr lang="en-US" sz="2800" dirty="0"/>
              <a:t> </a:t>
            </a:r>
            <a:r>
              <a:rPr lang="en-US" sz="2800" i="1" dirty="0"/>
              <a:t>P</a:t>
            </a:r>
            <a:r>
              <a:rPr lang="en-US" sz="2800" dirty="0"/>
              <a:t>(</a:t>
            </a:r>
            <a:r>
              <a:rPr lang="en-US" sz="2800" i="1" dirty="0"/>
              <a:t>x</a:t>
            </a:r>
            <a:r>
              <a:rPr lang="en-US" sz="2800" dirty="0"/>
              <a:t> ≤ 3).</a:t>
            </a:r>
            <a:r>
              <a:rPr sz="2800" dirty="0"/>
              <a:t> To find </a:t>
            </a:r>
            <a:r>
              <a:rPr lang="el-GR" dirty="0"/>
              <a:t>λ</a:t>
            </a:r>
            <a:r>
              <a:rPr sz="2800" dirty="0"/>
              <a:t>, we need to calculate the average number of incorrect orders that occur in a six-hour period. This is twice the length of a three-hour period, so we multiply the number of wrong orders for a three-hour period by two: </a:t>
            </a:r>
            <a:r>
              <a:rPr lang="el-GR" dirty="0"/>
              <a:t>λ</a:t>
            </a:r>
            <a:r>
              <a:rPr lang="en-IN" sz="2800" dirty="0">
                <a:sym typeface="Symbol" panose="05050102010706020507" pitchFamily="18" charset="2"/>
              </a:rPr>
              <a:t> = 1 · 2 = 2.</a:t>
            </a:r>
            <a:r>
              <a:rPr sz="2800" dirty="0"/>
              <a:t> We must find the probability that </a:t>
            </a:r>
            <a:r>
              <a:rPr lang="en-US" sz="2800" i="1" dirty="0"/>
              <a:t>X</a:t>
            </a:r>
            <a:r>
              <a:rPr sz="2800" dirty="0"/>
              <a:t> equals </a:t>
            </a:r>
            <a:r>
              <a:rPr sz="2800" dirty="0">
                <a:latin typeface="Cambria Math"/>
              </a:rPr>
              <a:t>0</a:t>
            </a:r>
            <a:r>
              <a:rPr sz="2800" dirty="0"/>
              <a:t>, </a:t>
            </a:r>
            <a:r>
              <a:rPr sz="2800" dirty="0">
                <a:latin typeface="Cambria Math"/>
              </a:rPr>
              <a:t>1</a:t>
            </a:r>
            <a:r>
              <a:rPr sz="2800" dirty="0"/>
              <a:t>, </a:t>
            </a:r>
            <a:r>
              <a:rPr sz="2800" dirty="0">
                <a:latin typeface="Cambria Math"/>
              </a:rPr>
              <a:t>2</a:t>
            </a:r>
            <a:r>
              <a:rPr sz="2800" dirty="0"/>
              <a:t>, </a:t>
            </a:r>
            <a:r>
              <a:rPr sz="2800" b="1" dirty="0"/>
              <a:t>or</a:t>
            </a:r>
            <a:r>
              <a:rPr sz="2800" dirty="0"/>
              <a:t> </a:t>
            </a:r>
            <a:r>
              <a:rPr sz="2800" dirty="0">
                <a:latin typeface="Cambria Math"/>
              </a:rPr>
              <a:t>3</a:t>
            </a:r>
            <a:r>
              <a:rPr sz="2800" dirty="0"/>
              <a:t>.</a:t>
            </a:r>
          </a:p>
          <a:p>
            <a:endParaRPr sz="2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5.3.5: Calculating Poisson Probabilities,</a:t>
                </a:r>
                <a:r>
                  <a:rPr lang="en-US"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m:t>
                    </m:r>
                  </m:oMath>
                </a14:m>
                <a:r>
                  <a:rPr lang="en-IN" dirty="0"/>
                  <a:t> </a:t>
                </a:r>
                <a:r>
                  <a:rPr lang="en-IN" i="1" dirty="0"/>
                  <a:t>x</a:t>
                </a:r>
                <a:r>
                  <a:rPr lang="en-IN" dirty="0"/>
                  <a:t>)</a:t>
                </a:r>
                <a:r>
                  <a:rPr lang="en-US" baseline="-25000" dirty="0"/>
                  <a:t>3</a:t>
                </a:r>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3"/>
                <a:stretch>
                  <a:fillRect l="-1111" t="-16000" r="-1111"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b="1"/>
            </a:pPr>
            <a:r>
              <a:rPr sz="2800" dirty="0"/>
              <a:t>By Hand:</a:t>
            </a:r>
          </a:p>
          <a:p>
            <a:r>
              <a:rPr sz="2800" dirty="0"/>
              <a:t>We will use the Poisson formula to find each individual probability, and then add these probabilities together as shown below.</a:t>
            </a:r>
          </a:p>
        </p:txBody>
      </p:sp>
      <p:pic>
        <p:nvPicPr>
          <p:cNvPr id="6" name="Picture 5" descr="P of X less than or equal to 3 equals P of X equals 0 plus P of X equals 1 plus P of X equals 2 plus P of X equals 3. This expands to e raised to the power of negative 2, multiplied by 2 raised to the power of 0, divided by 0 factorial, plus e raised to the power of negative 2, multiplied by 2 raised to the power of 1, divided by 1 factorial, plus e raised to the power of negative 2, multiplied by 2 raised to the power of 2, divided by 2 factorial, plus e raised to the power of negative 2, multiplied by 2 raised to the power of 3, divided by 3 factorial. The result is approximately 0.8571.">
            <a:extLst>
              <a:ext uri="{FF2B5EF4-FFF2-40B4-BE49-F238E27FC236}">
                <a16:creationId xmlns:a16="http://schemas.microsoft.com/office/drawing/2014/main" id="{FAFF38F4-467B-FBE3-2E80-6B3A5FF1C99E}"/>
              </a:ext>
            </a:extLst>
          </p:cNvPr>
          <p:cNvPicPr>
            <a:picLocks noChangeAspect="1"/>
          </p:cNvPicPr>
          <p:nvPr/>
        </p:nvPicPr>
        <p:blipFill>
          <a:blip r:embed="rId4"/>
          <a:stretch>
            <a:fillRect/>
          </a:stretch>
        </p:blipFill>
        <p:spPr>
          <a:xfrm>
            <a:off x="838200" y="3124200"/>
            <a:ext cx="7648956" cy="2017776"/>
          </a:xfrm>
          <a:prstGeom prst="rect">
            <a:avLst/>
          </a:prstGeom>
        </p:spPr>
      </p:pic>
    </p:spTree>
    <p:extLst>
      <p:ext uri="{BB962C8B-B14F-4D97-AF65-F5344CB8AC3E}">
        <p14:creationId xmlns:p14="http://schemas.microsoft.com/office/powerpoint/2010/main" val="38060692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5.3.5: Calculating Poisson Probabilities,</a:t>
                </a:r>
                <a:r>
                  <a:rPr lang="en-US"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m:t>
                    </m:r>
                  </m:oMath>
                </a14:m>
                <a:r>
                  <a:rPr lang="en-IN" dirty="0"/>
                  <a:t> </a:t>
                </a:r>
                <a:r>
                  <a:rPr lang="en-IN" i="1" dirty="0"/>
                  <a:t>x</a:t>
                </a:r>
                <a:r>
                  <a:rPr lang="en-IN" dirty="0"/>
                  <a:t>)</a:t>
                </a:r>
                <a:r>
                  <a:rPr lang="en-US" baseline="-25000" dirty="0"/>
                  <a:t>4</a:t>
                </a:r>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1111" t="-16000" r="-1111"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b="1"/>
            </a:pPr>
            <a:r>
              <a:rPr sz="2800" dirty="0"/>
              <a:t>Tables:</a:t>
            </a:r>
          </a:p>
          <a:p>
            <a:pPr>
              <a:defRPr sz="2800"/>
            </a:pPr>
            <a:r>
              <a:rPr sz="2800" dirty="0"/>
              <a:t>Just as with the formula, since Table F only gives the probabilities for </a:t>
            </a:r>
            <a:r>
              <a:rPr lang="en-US" sz="2800" i="1" dirty="0"/>
              <a:t>P</a:t>
            </a:r>
            <a:r>
              <a:rPr lang="en-US" sz="2800" dirty="0"/>
              <a:t>(</a:t>
            </a:r>
            <a:r>
              <a:rPr lang="en-US" sz="2800" i="1" dirty="0"/>
              <a:t>X</a:t>
            </a:r>
            <a:r>
              <a:rPr lang="en-US" sz="2800" dirty="0"/>
              <a:t> = </a:t>
            </a:r>
            <a:r>
              <a:rPr lang="en-US" sz="2800" i="1" dirty="0"/>
              <a:t>x</a:t>
            </a:r>
            <a:r>
              <a:rPr lang="en-US" sz="2800" dirty="0"/>
              <a:t>),</a:t>
            </a:r>
            <a:r>
              <a:rPr sz="2800" dirty="0"/>
              <a:t> we have to find each probability and add them together. Find the column for </a:t>
            </a:r>
            <a:r>
              <a:rPr lang="el-GR" dirty="0"/>
              <a:t>λ</a:t>
            </a:r>
            <a:r>
              <a:rPr lang="en-IN" sz="2800" dirty="0">
                <a:sym typeface="Symbol" panose="05050102010706020507" pitchFamily="18" charset="2"/>
              </a:rPr>
              <a:t> = 2.00</a:t>
            </a:r>
            <a:r>
              <a:rPr sz="2800" dirty="0"/>
              <a:t> and then the rows for </a:t>
            </a:r>
            <a:r>
              <a:rPr lang="en-US" sz="2800" i="1" dirty="0"/>
              <a:t>X</a:t>
            </a:r>
            <a:r>
              <a:rPr lang="en-US" sz="2800" dirty="0"/>
              <a:t> = 0, 1, 2, and 3.</a:t>
            </a:r>
            <a:endParaRPr sz="2800" dirty="0"/>
          </a:p>
          <a:p>
            <a:r>
              <a:rPr lang="en-US" sz="2400" i="1" dirty="0">
                <a:latin typeface="Cambria Math" panose="02040503050406030204" pitchFamily="18" charset="0"/>
              </a:rPr>
              <a:t>     P </a:t>
            </a:r>
            <a:r>
              <a:rPr lang="en-US" sz="2400" dirty="0">
                <a:latin typeface="Cambria Math" panose="02040503050406030204" pitchFamily="18" charset="0"/>
              </a:rPr>
              <a:t>(</a:t>
            </a:r>
            <a:r>
              <a:rPr lang="en-US" sz="2400" i="1" dirty="0">
                <a:latin typeface="Cambria Math" panose="02040503050406030204" pitchFamily="18" charset="0"/>
              </a:rPr>
              <a:t>X</a:t>
            </a:r>
            <a:r>
              <a:rPr lang="en-US" sz="2400" dirty="0">
                <a:latin typeface="Cambria Math" panose="02040503050406030204" pitchFamily="18" charset="0"/>
              </a:rPr>
              <a:t> ≤ 3) = </a:t>
            </a:r>
            <a:r>
              <a:rPr lang="en-US" sz="2400" i="1" dirty="0">
                <a:latin typeface="Cambria Math" panose="02040503050406030204" pitchFamily="18" charset="0"/>
              </a:rPr>
              <a:t>P </a:t>
            </a:r>
            <a:r>
              <a:rPr lang="en-US" sz="2400" dirty="0">
                <a:latin typeface="Cambria Math" panose="02040503050406030204" pitchFamily="18" charset="0"/>
              </a:rPr>
              <a:t>(</a:t>
            </a:r>
            <a:r>
              <a:rPr lang="en-US" sz="2400" i="1" dirty="0">
                <a:latin typeface="Cambria Math" panose="02040503050406030204" pitchFamily="18" charset="0"/>
              </a:rPr>
              <a:t>X</a:t>
            </a:r>
            <a:r>
              <a:rPr lang="en-US" sz="2400" dirty="0">
                <a:latin typeface="Cambria Math" panose="02040503050406030204" pitchFamily="18" charset="0"/>
              </a:rPr>
              <a:t> = 0) + </a:t>
            </a:r>
            <a:r>
              <a:rPr lang="en-US" sz="2400" i="1" dirty="0">
                <a:latin typeface="Cambria Math" panose="02040503050406030204" pitchFamily="18" charset="0"/>
              </a:rPr>
              <a:t>P</a:t>
            </a:r>
            <a:r>
              <a:rPr lang="en-US" sz="2400" dirty="0">
                <a:latin typeface="Cambria Math" panose="02040503050406030204" pitchFamily="18" charset="0"/>
              </a:rPr>
              <a:t>(</a:t>
            </a:r>
            <a:r>
              <a:rPr lang="en-US" sz="2400" i="1" dirty="0">
                <a:latin typeface="Cambria Math" panose="02040503050406030204" pitchFamily="18" charset="0"/>
              </a:rPr>
              <a:t>X</a:t>
            </a:r>
            <a:r>
              <a:rPr lang="en-US" sz="2400" dirty="0">
                <a:latin typeface="Cambria Math" panose="02040503050406030204" pitchFamily="18" charset="0"/>
              </a:rPr>
              <a:t> = 1) + </a:t>
            </a:r>
            <a:r>
              <a:rPr lang="en-US" sz="2400" i="1" dirty="0">
                <a:latin typeface="Cambria Math" panose="02040503050406030204" pitchFamily="18" charset="0"/>
              </a:rPr>
              <a:t>P </a:t>
            </a:r>
            <a:r>
              <a:rPr lang="en-US" sz="2400" dirty="0">
                <a:latin typeface="Cambria Math" panose="02040503050406030204" pitchFamily="18" charset="0"/>
              </a:rPr>
              <a:t>(</a:t>
            </a:r>
            <a:r>
              <a:rPr lang="en-US" sz="2400" i="1" dirty="0">
                <a:latin typeface="Cambria Math" panose="02040503050406030204" pitchFamily="18" charset="0"/>
              </a:rPr>
              <a:t>x</a:t>
            </a:r>
            <a:r>
              <a:rPr lang="en-US" sz="2400" dirty="0">
                <a:latin typeface="Cambria Math" panose="02040503050406030204" pitchFamily="18" charset="0"/>
              </a:rPr>
              <a:t> = 2) + </a:t>
            </a:r>
            <a:r>
              <a:rPr lang="en-US" sz="2400" i="1" dirty="0">
                <a:latin typeface="Cambria Math" panose="02040503050406030204" pitchFamily="18" charset="0"/>
              </a:rPr>
              <a:t>P </a:t>
            </a:r>
            <a:r>
              <a:rPr lang="en-US" sz="2400" dirty="0">
                <a:latin typeface="Cambria Math" panose="02040503050406030204" pitchFamily="18" charset="0"/>
              </a:rPr>
              <a:t>(</a:t>
            </a:r>
            <a:r>
              <a:rPr lang="en-US" sz="2400" i="1" dirty="0">
                <a:latin typeface="Cambria Math" panose="02040503050406030204" pitchFamily="18" charset="0"/>
              </a:rPr>
              <a:t>X</a:t>
            </a:r>
            <a:r>
              <a:rPr lang="en-US" sz="2400" dirty="0">
                <a:latin typeface="Cambria Math" panose="02040503050406030204" pitchFamily="18" charset="0"/>
              </a:rPr>
              <a:t>  </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latin typeface="Cambria Math" panose="02040503050406030204" pitchFamily="18" charset="0"/>
              </a:rPr>
              <a:t> 3)</a:t>
            </a:r>
          </a:p>
          <a:p>
            <a:r>
              <a:rPr lang="en-US" sz="2400" dirty="0">
                <a:latin typeface="Cambria Math" panose="02040503050406030204" pitchFamily="18" charset="0"/>
              </a:rPr>
              <a:t>	          = 0.1353 + 0.2707 + 0.2707 + 0.1804</a:t>
            </a:r>
          </a:p>
          <a:p>
            <a:r>
              <a:rPr lang="en-US" sz="2400" dirty="0">
                <a:latin typeface="Cambria Math" panose="02040503050406030204" pitchFamily="18" charset="0"/>
              </a:rPr>
              <a:t>                        =	 0.8571</a:t>
            </a:r>
            <a:endParaRPr sz="2800" dirty="0"/>
          </a:p>
        </p:txBody>
      </p:sp>
    </p:spTree>
    <p:extLst>
      <p:ext uri="{BB962C8B-B14F-4D97-AF65-F5344CB8AC3E}">
        <p14:creationId xmlns:p14="http://schemas.microsoft.com/office/powerpoint/2010/main" val="13042982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5.3.5: Calculating Poisson Probabilities,</a:t>
                </a:r>
                <a:r>
                  <a:rPr lang="en-US"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m:t>
                    </m:r>
                  </m:oMath>
                </a14:m>
                <a:r>
                  <a:rPr lang="en-IN" dirty="0"/>
                  <a:t> </a:t>
                </a:r>
                <a:r>
                  <a:rPr lang="en-IN" i="1" dirty="0"/>
                  <a:t>x</a:t>
                </a:r>
                <a:r>
                  <a:rPr lang="en-IN" dirty="0"/>
                  <a:t>)</a:t>
                </a:r>
                <a:r>
                  <a:rPr lang="en-US" baseline="-25000" dirty="0"/>
                  <a:t>5</a:t>
                </a:r>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1111" t="-16000" r="-1111"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b="1"/>
            </a:pPr>
            <a:r>
              <a:rPr sz="2400" dirty="0"/>
              <a:t>TI-83/84 Plus:</a:t>
            </a:r>
          </a:p>
          <a:p>
            <a:r>
              <a:rPr sz="2400" dirty="0"/>
              <a:t>Just as the TI-83/84 Plus calculator can calculate a cumulative </a:t>
            </a:r>
            <a:r>
              <a:rPr sz="2400" b="1" dirty="0"/>
              <a:t>binomial</a:t>
            </a:r>
            <a:r>
              <a:rPr sz="2400" dirty="0"/>
              <a:t> probability, it can calculate a cumulative </a:t>
            </a:r>
            <a:r>
              <a:rPr sz="2400" b="1" dirty="0"/>
              <a:t>Poisson</a:t>
            </a:r>
            <a:r>
              <a:rPr sz="2400" dirty="0"/>
              <a:t> probability as well. Thus, we will not have to find each probability and add them together when using the calculator.</a:t>
            </a:r>
          </a:p>
          <a:p>
            <a:pPr>
              <a:defRPr sz="2800"/>
            </a:pPr>
            <a:r>
              <a:rPr sz="2400" dirty="0"/>
              <a:t>Under the </a:t>
            </a:r>
            <a:r>
              <a:rPr sz="2400" b="1" dirty="0"/>
              <a:t>DISTR</a:t>
            </a:r>
            <a:r>
              <a:rPr sz="2400" dirty="0"/>
              <a:t> menu, choose the option </a:t>
            </a:r>
            <a:r>
              <a:rPr sz="2400" b="1" dirty="0" err="1"/>
              <a:t>poisson</a:t>
            </a:r>
            <a:r>
              <a:rPr lang="en-US" sz="800" b="1" dirty="0"/>
              <a:t> </a:t>
            </a:r>
            <a:r>
              <a:rPr sz="2400" b="1" dirty="0" err="1"/>
              <a:t>cdf</a:t>
            </a:r>
            <a:r>
              <a:rPr sz="2400" dirty="0"/>
              <a:t>. Enter </a:t>
            </a:r>
            <a:r>
              <a:rPr lang="el-GR" sz="2400" dirty="0"/>
              <a:t>λ</a:t>
            </a:r>
            <a:r>
              <a:rPr sz="2400" dirty="0"/>
              <a:t> and </a:t>
            </a:r>
            <a:r>
              <a:rPr lang="en-US" sz="2400" i="1" dirty="0"/>
              <a:t>x</a:t>
            </a:r>
            <a:r>
              <a:rPr sz="2400" dirty="0"/>
              <a:t> in the parentheses as </a:t>
            </a:r>
            <a:r>
              <a:rPr sz="2400" b="1" dirty="0" err="1"/>
              <a:t>poisson</a:t>
            </a:r>
            <a:r>
              <a:rPr lang="en-US" sz="800" b="1" dirty="0"/>
              <a:t> </a:t>
            </a:r>
            <a:r>
              <a:rPr sz="2400" b="1" dirty="0" err="1"/>
              <a:t>cdf</a:t>
            </a:r>
            <a:r>
              <a:rPr sz="2400" b="1" dirty="0"/>
              <a:t>(</a:t>
            </a:r>
            <a:r>
              <a:rPr sz="2400" b="1" dirty="0" err="1"/>
              <a:t>λ,x</a:t>
            </a:r>
            <a:r>
              <a:rPr sz="2400" b="1" dirty="0"/>
              <a:t>)</a:t>
            </a:r>
            <a:r>
              <a:rPr sz="2400" dirty="0"/>
              <a:t>. For this example, enter the values of</a:t>
            </a:r>
            <a:r>
              <a:rPr lang="en-US" sz="2400" dirty="0"/>
              <a:t> </a:t>
            </a:r>
            <a:r>
              <a:rPr lang="el-GR" sz="2400" dirty="0"/>
              <a:t>λ</a:t>
            </a:r>
            <a:r>
              <a:rPr lang="en-US" sz="2400" dirty="0">
                <a:sym typeface="Symbol" panose="05050102010706020507" pitchFamily="18" charset="2"/>
              </a:rPr>
              <a:t> = 2 and </a:t>
            </a:r>
            <a:r>
              <a:rPr lang="en-US" sz="2400" i="1" dirty="0">
                <a:sym typeface="Symbol" panose="05050102010706020507" pitchFamily="18" charset="2"/>
              </a:rPr>
              <a:t>x</a:t>
            </a:r>
            <a:r>
              <a:rPr lang="en-US" sz="2400" dirty="0">
                <a:sym typeface="Symbol" panose="05050102010706020507" pitchFamily="18" charset="2"/>
              </a:rPr>
              <a:t> = 3</a:t>
            </a:r>
            <a:r>
              <a:rPr sz="2400" dirty="0"/>
              <a:t> as shown below and in the screenshot.</a:t>
            </a:r>
          </a:p>
        </p:txBody>
      </p:sp>
      <p:pic>
        <p:nvPicPr>
          <p:cNvPr id="5" name="Picture 4" descr="P of X less than or equal to x equals poisson cdf of lambda and x. For P of X less than or equal to 3, equals poisson cdf of 2 and 3. The result is approximately 0.8571.">
            <a:extLst>
              <a:ext uri="{FF2B5EF4-FFF2-40B4-BE49-F238E27FC236}">
                <a16:creationId xmlns:a16="http://schemas.microsoft.com/office/drawing/2014/main" id="{8841566B-0D79-BEEA-A0DB-8AEF50E6FE41}"/>
              </a:ext>
            </a:extLst>
          </p:cNvPr>
          <p:cNvPicPr>
            <a:picLocks noChangeAspect="1"/>
          </p:cNvPicPr>
          <p:nvPr/>
        </p:nvPicPr>
        <p:blipFill>
          <a:blip r:embed="rId3"/>
          <a:stretch>
            <a:fillRect/>
          </a:stretch>
        </p:blipFill>
        <p:spPr>
          <a:xfrm>
            <a:off x="2552617" y="4316713"/>
            <a:ext cx="4038765" cy="1512000"/>
          </a:xfrm>
          <a:prstGeom prst="rect">
            <a:avLst/>
          </a:prstGeo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5.3.5: Calculating Poisson Probabilities,</a:t>
                </a:r>
                <a:r>
                  <a:rPr lang="en-US"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m:t>
                    </m:r>
                  </m:oMath>
                </a14:m>
                <a:r>
                  <a:rPr lang="en-IN" dirty="0"/>
                  <a:t> </a:t>
                </a:r>
                <a:r>
                  <a:rPr lang="en-IN" i="1" dirty="0"/>
                  <a:t>x</a:t>
                </a:r>
                <a:r>
                  <a:rPr lang="en-IN" dirty="0"/>
                  <a:t>)</a:t>
                </a:r>
                <a:r>
                  <a:rPr lang="en-US" baseline="-25000" dirty="0"/>
                  <a:t>6</a:t>
                </a:r>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1111" t="-16000" r="-1111" b="-19333"/>
                </a:stretch>
              </a:blipFill>
            </p:spPr>
            <p:txBody>
              <a:bodyPr/>
              <a:lstStyle/>
              <a:p>
                <a:r>
                  <a:rPr lang="en-IN">
                    <a:noFill/>
                  </a:rPr>
                  <a:t> </a:t>
                </a:r>
              </a:p>
            </p:txBody>
          </p:sp>
        </mc:Fallback>
      </mc:AlternateContent>
      <p:pic>
        <p:nvPicPr>
          <p:cNvPr id="5" name="Content Placeholder 4" descr="A calculator screenshot of the calculations above. The input is shown to be poisson cdf(2,3) and the result is .8571234606">
            <a:extLst>
              <a:ext uri="{FF2B5EF4-FFF2-40B4-BE49-F238E27FC236}">
                <a16:creationId xmlns:a16="http://schemas.microsoft.com/office/drawing/2014/main" id="{21DA1801-F2BD-4B03-88D4-5AF119F6865F}"/>
              </a:ext>
            </a:extLst>
          </p:cNvPr>
          <p:cNvPicPr>
            <a:picLocks noGrp="1" noChangeAspect="1"/>
          </p:cNvPicPr>
          <p:nvPr>
            <p:ph sz="quarter" idx="11"/>
          </p:nvPr>
        </p:nvPicPr>
        <p:blipFill>
          <a:blip r:embed="rId3">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5.3.5: Calculating Poisson Probabilities,</a:t>
                </a:r>
                <a:r>
                  <a:rPr lang="en-US"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m:t>
                    </m:r>
                  </m:oMath>
                </a14:m>
                <a:r>
                  <a:rPr lang="en-IN" dirty="0"/>
                  <a:t> </a:t>
                </a:r>
                <a:r>
                  <a:rPr lang="en-IN" i="1" dirty="0"/>
                  <a:t>x</a:t>
                </a:r>
                <a:r>
                  <a:rPr lang="en-IN" dirty="0"/>
                  <a:t>)</a:t>
                </a:r>
                <a:r>
                  <a:rPr lang="en-US" baseline="-25000" dirty="0"/>
                  <a:t>7</a:t>
                </a:r>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1111" t="-16000" r="-1111"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sz="2800" dirty="0"/>
              <a:t>Thus, the fast-food restaurant has an </a:t>
            </a:r>
            <a:r>
              <a:rPr lang="en-US" sz="2800" dirty="0"/>
              <a:t>85.71%</a:t>
            </a:r>
            <a:r>
              <a:rPr sz="2800" dirty="0"/>
              <a:t> chance of getting no more than three orders wrong on any given day between 5 p.m. and 11 p.m.</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5.3.6: Calculating a Cumulative Poisson Probability,</a:t>
                </a:r>
                <a:r>
                  <a:rPr sz="2800" dirty="0"/>
                  <a:t> </a:t>
                </a:r>
                <a:r>
                  <a:rPr lang="en-IN" i="1" dirty="0"/>
                  <a:t>P</a:t>
                </a:r>
                <a:r>
                  <a:rPr lang="en-IN" dirty="0"/>
                  <a:t>(</a:t>
                </a:r>
                <a:r>
                  <a:rPr lang="en-IN" i="1" dirty="0"/>
                  <a:t>X</a:t>
                </a:r>
                <a:r>
                  <a:rPr lang="en-IN" dirty="0"/>
                  <a:t> </a:t>
                </a:r>
                <a14:m>
                  <m:oMath xmlns:m="http://schemas.openxmlformats.org/officeDocument/2006/math">
                    <m:r>
                      <a:rPr lang="en-IN" i="1" smtClean="0">
                        <a:latin typeface="Cambria Math" panose="02040503050406030204" pitchFamily="18" charset="0"/>
                        <a:ea typeface="Cambria Math" panose="02040503050406030204" pitchFamily="18" charset="0"/>
                      </a:rPr>
                      <m:t>&gt;</m:t>
                    </m:r>
                  </m:oMath>
                </a14:m>
                <a:r>
                  <a:rPr lang="en-IN" dirty="0"/>
                  <a:t> </a:t>
                </a:r>
                <a:r>
                  <a:rPr lang="en-IN" i="1" dirty="0"/>
                  <a:t>x</a:t>
                </a:r>
                <a:r>
                  <a:rPr lang="en-IN" dirty="0"/>
                  <a:t>)</a:t>
                </a:r>
                <a:r>
                  <a:rPr lang="en-US" sz="2800" baseline="-25000" dirty="0"/>
                  <a:t>1</a:t>
                </a:r>
                <a:endParaRPr sz="28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1111" t="-16000" r="-2296"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dirty="0"/>
              <a:t>A math professor averages grading </a:t>
            </a:r>
            <a:r>
              <a:rPr sz="2800" dirty="0">
                <a:latin typeface="Cambria Math"/>
              </a:rPr>
              <a:t>20</a:t>
            </a:r>
            <a:r>
              <a:rPr sz="2800" dirty="0"/>
              <a:t> exams per hour. What is the probability that she grades more than </a:t>
            </a:r>
            <a:r>
              <a:rPr sz="2800" dirty="0">
                <a:latin typeface="Cambria Math"/>
              </a:rPr>
              <a:t>35</a:t>
            </a:r>
            <a:r>
              <a:rPr sz="2800" dirty="0"/>
              <a:t> of her </a:t>
            </a:r>
            <a:r>
              <a:rPr sz="2800" dirty="0">
                <a:latin typeface="Cambria Math"/>
              </a:rPr>
              <a:t>60</a:t>
            </a:r>
            <a:r>
              <a:rPr sz="2800" dirty="0"/>
              <a:t> statistics exams during her uninterrupted hour and a half between classes? Assume that the number of exams graded follows a Poisson distribution.</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5.3.6: Calculating a Cumulative Poisson Probability,</a:t>
                </a:r>
                <a:r>
                  <a:rPr lang="en-US"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&gt;</m:t>
                    </m:r>
                  </m:oMath>
                </a14:m>
                <a:r>
                  <a:rPr lang="en-IN" dirty="0"/>
                  <a:t> </a:t>
                </a:r>
                <a:r>
                  <a:rPr lang="en-IN" i="1" dirty="0"/>
                  <a:t>x</a:t>
                </a:r>
                <a:r>
                  <a:rPr lang="en-IN" dirty="0"/>
                  <a:t>)</a:t>
                </a:r>
                <a:r>
                  <a:rPr lang="en-US" baseline="-25000" dirty="0"/>
                  <a:t>2</a:t>
                </a:r>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1111" t="-16000" r="-2296"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lang="en-US" b="1" dirty="0"/>
              <a:t>Solution</a:t>
            </a:r>
          </a:p>
          <a:p>
            <a:pPr>
              <a:defRPr sz="2800"/>
            </a:pPr>
            <a:r>
              <a:rPr lang="en-US" dirty="0"/>
              <a:t>Let's define a success to be grading an exam. Let </a:t>
            </a:r>
            <a:r>
              <a:rPr lang="en-US" i="1" dirty="0"/>
              <a:t>X</a:t>
            </a:r>
            <a:r>
              <a:rPr lang="en-US" dirty="0"/>
              <a:t> be the number of exams graded in </a:t>
            </a:r>
            <a:r>
              <a:rPr lang="en-US" dirty="0">
                <a:latin typeface="Cambria Math"/>
              </a:rPr>
              <a:t>1.5</a:t>
            </a:r>
            <a:r>
              <a:rPr lang="en-US" dirty="0"/>
              <a:t> hours. We want to find the probability that </a:t>
            </a:r>
            <a:r>
              <a:rPr lang="en-US" b="1" dirty="0"/>
              <a:t>more than</a:t>
            </a:r>
            <a:r>
              <a:rPr lang="en-US" dirty="0"/>
              <a:t> </a:t>
            </a:r>
            <a:r>
              <a:rPr lang="en-US" dirty="0">
                <a:latin typeface="Cambria Math"/>
              </a:rPr>
              <a:t>35</a:t>
            </a:r>
            <a:r>
              <a:rPr lang="en-US" dirty="0"/>
              <a:t> successes occur. This probability can be written as </a:t>
            </a:r>
            <a:r>
              <a:rPr lang="en-US" i="1" dirty="0"/>
              <a:t>P</a:t>
            </a:r>
            <a:r>
              <a:rPr lang="en-US" dirty="0"/>
              <a:t>(</a:t>
            </a:r>
            <a:r>
              <a:rPr lang="en-US" i="1" dirty="0"/>
              <a:t>X</a:t>
            </a:r>
            <a:r>
              <a:rPr lang="en-US" dirty="0"/>
              <a:t> &gt; 35). We can use the Complement Rule to find the probability that we need: </a:t>
            </a:r>
            <a:r>
              <a:rPr lang="en-US" i="1" dirty="0"/>
              <a:t>P</a:t>
            </a:r>
            <a:r>
              <a:rPr lang="en-US" dirty="0"/>
              <a:t>(</a:t>
            </a:r>
            <a:r>
              <a:rPr lang="en-US" i="1" dirty="0"/>
              <a:t>X</a:t>
            </a:r>
            <a:r>
              <a:rPr lang="en-US" dirty="0"/>
              <a:t> &gt; 35) = 1 – </a:t>
            </a:r>
            <a:r>
              <a:rPr lang="en-US" i="1" dirty="0"/>
              <a:t>P</a:t>
            </a:r>
            <a:r>
              <a:rPr lang="en-US" dirty="0"/>
              <a:t>(</a:t>
            </a:r>
            <a:r>
              <a:rPr lang="en-US" i="1" dirty="0"/>
              <a:t>X</a:t>
            </a:r>
            <a:r>
              <a:rPr lang="en-US" dirty="0"/>
              <a:t> ≤ 35). Next, we need to find </a:t>
            </a:r>
            <a:r>
              <a:rPr lang="el-GR" dirty="0"/>
              <a:t>λ</a:t>
            </a:r>
            <a:r>
              <a:rPr lang="en-US" dirty="0"/>
              <a:t>. We know that the average for </a:t>
            </a:r>
            <a:r>
              <a:rPr lang="en-US" dirty="0">
                <a:latin typeface="Cambria Math"/>
              </a:rPr>
              <a:t>1</a:t>
            </a:r>
            <a:r>
              <a:rPr lang="en-US" dirty="0"/>
              <a:t> hour is </a:t>
            </a:r>
            <a:r>
              <a:rPr lang="en-US" dirty="0">
                <a:latin typeface="Cambria Math"/>
              </a:rPr>
              <a:t>20</a:t>
            </a:r>
            <a:r>
              <a:rPr lang="en-US" dirty="0"/>
              <a:t>, so the average for </a:t>
            </a:r>
            <a:r>
              <a:rPr lang="en-US" dirty="0">
                <a:latin typeface="Cambria Math"/>
              </a:rPr>
              <a:t>1.5</a:t>
            </a:r>
            <a:r>
              <a:rPr lang="en-US" dirty="0"/>
              <a:t> hours is </a:t>
            </a:r>
            <a:r>
              <a:rPr lang="el-GR" dirty="0"/>
              <a:t>λ</a:t>
            </a:r>
            <a:r>
              <a:rPr lang="en-US" dirty="0">
                <a:sym typeface="Symbol" panose="05050102010706020507" pitchFamily="18" charset="2"/>
              </a:rPr>
              <a:t> = 20 · 1.5 = 30.</a:t>
            </a:r>
            <a:r>
              <a:rPr lang="en-US" dirty="0"/>
              <a:t> </a:t>
            </a:r>
            <a:endParaRP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DC16A0-B009-CBBC-E95D-3C52BD800C06}"/>
            </a:ext>
          </a:extLst>
        </p:cNvPr>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itle 1">
                <a:extLst>
                  <a:ext uri="{FF2B5EF4-FFF2-40B4-BE49-F238E27FC236}">
                    <a16:creationId xmlns:a16="http://schemas.microsoft.com/office/drawing/2014/main" id="{01B7347B-1A10-9E48-84F5-906B11746A1B}"/>
                  </a:ext>
                </a:extLst>
              </p:cNvPr>
              <p:cNvSpPr>
                <a:spLocks noGrp="1"/>
              </p:cNvSpPr>
              <p:nvPr>
                <p:ph type="title"/>
              </p:nvPr>
            </p:nvSpPr>
            <p:spPr/>
            <p:txBody>
              <a:bodyPr>
                <a:normAutofit/>
              </a:bodyPr>
              <a:lstStyle/>
              <a:p>
                <a:pPr>
                  <a:defRPr sz="3200"/>
                </a:pPr>
                <a:r>
                  <a:rPr dirty="0"/>
                  <a:t>Example 5.3.6: Calculating a Cumulative Poisson Probability,</a:t>
                </a:r>
                <a:r>
                  <a:rPr lang="en-US"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&gt;</m:t>
                    </m:r>
                  </m:oMath>
                </a14:m>
                <a:r>
                  <a:rPr lang="en-IN" dirty="0"/>
                  <a:t> </a:t>
                </a:r>
                <a:r>
                  <a:rPr lang="en-IN" i="1" dirty="0"/>
                  <a:t>x</a:t>
                </a:r>
                <a:r>
                  <a:rPr lang="en-IN" dirty="0"/>
                  <a:t>)</a:t>
                </a:r>
                <a:r>
                  <a:rPr lang="en-US" baseline="-25000" dirty="0"/>
                  <a:t>3</a:t>
                </a:r>
                <a:endParaRPr dirty="0"/>
              </a:p>
            </p:txBody>
          </p:sp>
        </mc:Choice>
        <mc:Fallback>
          <p:sp>
            <p:nvSpPr>
              <p:cNvPr id="2" name="Title 1">
                <a:extLst>
                  <a:ext uri="{FF2B5EF4-FFF2-40B4-BE49-F238E27FC236}">
                    <a16:creationId xmlns:a16="http://schemas.microsoft.com/office/drawing/2014/main" id="{01B7347B-1A10-9E48-84F5-906B11746A1B}"/>
                  </a:ext>
                </a:extLst>
              </p:cNvPr>
              <p:cNvSpPr>
                <a:spLocks noGrp="1" noRot="1" noChangeAspect="1" noMove="1" noResize="1" noEditPoints="1" noAdjustHandles="1" noChangeArrowheads="1" noChangeShapeType="1" noTextEdit="1"/>
              </p:cNvSpPr>
              <p:nvPr>
                <p:ph type="title"/>
              </p:nvPr>
            </p:nvSpPr>
            <p:spPr>
              <a:blipFill>
                <a:blip r:embed="rId2"/>
                <a:stretch>
                  <a:fillRect l="-1111" t="-16000" r="-2296" b="-19333"/>
                </a:stretch>
              </a:blipFill>
            </p:spPr>
            <p:txBody>
              <a:bodyPr/>
              <a:lstStyle/>
              <a:p>
                <a:r>
                  <a:rPr lang="en-IN">
                    <a:noFill/>
                  </a:rPr>
                  <a:t> </a:t>
                </a:r>
              </a:p>
            </p:txBody>
          </p:sp>
        </mc:Fallback>
      </mc:AlternateContent>
      <p:sp>
        <p:nvSpPr>
          <p:cNvPr id="3" name="Text Placeholder 2">
            <a:extLst>
              <a:ext uri="{FF2B5EF4-FFF2-40B4-BE49-F238E27FC236}">
                <a16:creationId xmlns:a16="http://schemas.microsoft.com/office/drawing/2014/main" id="{21F51DBA-6DEB-F0DD-670F-FA6DF84E447B}"/>
              </a:ext>
            </a:extLst>
          </p:cNvPr>
          <p:cNvSpPr>
            <a:spLocks noGrp="1"/>
          </p:cNvSpPr>
          <p:nvPr>
            <p:ph type="body" sz="quarter" idx="10"/>
          </p:nvPr>
        </p:nvSpPr>
        <p:spPr/>
        <p:txBody>
          <a:bodyPr>
            <a:normAutofit/>
          </a:bodyPr>
          <a:lstStyle/>
          <a:p>
            <a:r>
              <a:rPr lang="en-US" dirty="0"/>
              <a:t>Using the Poisson formula or the Poisson table to calculate each of the probabilities for </a:t>
            </a:r>
            <a:r>
              <a:rPr lang="en-US" i="1" dirty="0"/>
              <a:t>X</a:t>
            </a:r>
            <a:r>
              <a:rPr lang="en-US" dirty="0"/>
              <a:t> from </a:t>
            </a:r>
            <a:r>
              <a:rPr lang="en-US" dirty="0">
                <a:latin typeface="Cambria Math"/>
              </a:rPr>
              <a:t>0</a:t>
            </a:r>
            <a:r>
              <a:rPr lang="en-US" dirty="0"/>
              <a:t> to </a:t>
            </a:r>
            <a:r>
              <a:rPr lang="en-US" dirty="0">
                <a:latin typeface="Cambria Math"/>
              </a:rPr>
              <a:t>35</a:t>
            </a:r>
            <a:r>
              <a:rPr lang="en-US" dirty="0"/>
              <a:t> and then find their sum would be very time-consuming. Since we can find a cumulative probability on the calculator, let's use a TI-83/84 Plus calculator as shown below and in the screenshot.</a:t>
            </a:r>
            <a:endParaRPr dirty="0"/>
          </a:p>
        </p:txBody>
      </p:sp>
      <p:pic>
        <p:nvPicPr>
          <p:cNvPr id="6" name="Picture 5" descr="P of X greater than 35 equals 1 minus P of X less than or equal to 35. This is expressed as 1 minus poisson cdf of 30 and 35. The result is approximately 0.1574.">
            <a:extLst>
              <a:ext uri="{FF2B5EF4-FFF2-40B4-BE49-F238E27FC236}">
                <a16:creationId xmlns:a16="http://schemas.microsoft.com/office/drawing/2014/main" id="{F16FA8EB-9019-0C2C-EEED-7E6CF905868D}"/>
              </a:ext>
            </a:extLst>
          </p:cNvPr>
          <p:cNvPicPr>
            <a:picLocks noChangeAspect="1"/>
          </p:cNvPicPr>
          <p:nvPr/>
        </p:nvPicPr>
        <p:blipFill>
          <a:blip r:embed="rId3"/>
          <a:stretch>
            <a:fillRect/>
          </a:stretch>
        </p:blipFill>
        <p:spPr>
          <a:xfrm>
            <a:off x="2166303" y="3962400"/>
            <a:ext cx="4811394" cy="1512000"/>
          </a:xfrm>
          <a:prstGeom prst="rect">
            <a:avLst/>
          </a:prstGeom>
        </p:spPr>
      </p:pic>
    </p:spTree>
    <p:extLst>
      <p:ext uri="{BB962C8B-B14F-4D97-AF65-F5344CB8AC3E}">
        <p14:creationId xmlns:p14="http://schemas.microsoft.com/office/powerpoint/2010/main" val="24046212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Math Symbols</a:t>
            </a:r>
          </a:p>
        </p:txBody>
      </p:sp>
      <p:sp>
        <p:nvSpPr>
          <p:cNvPr id="3" name="Text Placeholder 2"/>
          <p:cNvSpPr>
            <a:spLocks noGrp="1"/>
          </p:cNvSpPr>
          <p:nvPr>
            <p:ph type="body" sz="quarter" idx="10"/>
          </p:nvPr>
        </p:nvSpPr>
        <p:spPr>
          <a:xfrm>
            <a:off x="457200" y="1082078"/>
            <a:ext cx="8229600" cy="1051522"/>
          </a:xfrm>
        </p:spPr>
        <p:txBody>
          <a:bodyPr>
            <a:normAutofit/>
          </a:bodyPr>
          <a:lstStyle/>
          <a:p>
            <a:r>
              <a:rPr lang="el-GR"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λ</a:t>
            </a:r>
            <a:r>
              <a:rPr sz="2800" dirty="0"/>
              <a:t>: mean number of successes in one interval; Greek letter lambda</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itle 1"/>
              <p:cNvSpPr>
                <a:spLocks noGrp="1"/>
              </p:cNvSpPr>
              <p:nvPr>
                <p:ph type="title"/>
              </p:nvPr>
            </p:nvSpPr>
            <p:spPr/>
            <p:txBody>
              <a:bodyPr>
                <a:normAutofit/>
              </a:bodyPr>
              <a:lstStyle/>
              <a:p>
                <a:pPr>
                  <a:defRPr sz="3200"/>
                </a:pPr>
                <a:r>
                  <a:rPr dirty="0"/>
                  <a:t>Example 5.3.6: Calculating a Cumulative Poisson Probability,</a:t>
                </a:r>
                <a:r>
                  <a:rPr lang="en-US" dirty="0"/>
                  <a:t> </a:t>
                </a:r>
                <a:r>
                  <a:rPr lang="en-IN" sz="2800" i="1" dirty="0"/>
                  <a:t>P</a:t>
                </a:r>
                <a:r>
                  <a:rPr lang="en-IN" sz="2800" dirty="0"/>
                  <a:t>(</a:t>
                </a:r>
                <a:r>
                  <a:rPr lang="en-IN" sz="2800" i="1" dirty="0"/>
                  <a:t>X</a:t>
                </a:r>
                <a:r>
                  <a:rPr lang="en-IN" sz="2800" dirty="0"/>
                  <a:t> </a:t>
                </a:r>
                <a14:m>
                  <m:oMath xmlns:m="http://schemas.openxmlformats.org/officeDocument/2006/math">
                    <m:r>
                      <a:rPr lang="en-IN" sz="2800" i="1">
                        <a:latin typeface="Cambria Math" panose="02040503050406030204" pitchFamily="18" charset="0"/>
                        <a:ea typeface="Cambria Math" panose="02040503050406030204" pitchFamily="18" charset="0"/>
                      </a:rPr>
                      <m:t>&gt;</m:t>
                    </m:r>
                  </m:oMath>
                </a14:m>
                <a:r>
                  <a:rPr lang="en-IN" sz="2800" dirty="0"/>
                  <a:t> </a:t>
                </a:r>
                <a:r>
                  <a:rPr lang="en-IN" sz="2800" i="1" dirty="0"/>
                  <a:t>x</a:t>
                </a:r>
                <a:r>
                  <a:rPr lang="en-IN" sz="2800" dirty="0"/>
                  <a:t>)</a:t>
                </a:r>
                <a:r>
                  <a:rPr lang="en-US" baseline="-25000" dirty="0"/>
                  <a:t>4</a:t>
                </a:r>
                <a:endParaRPr dirty="0"/>
              </a:p>
            </p:txBody>
          </p:sp>
        </mc:Choice>
        <mc:Fallback>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1111" t="-16000" r="-2296" b="-19333"/>
                </a:stretch>
              </a:blipFill>
            </p:spPr>
            <p:txBody>
              <a:bodyPr/>
              <a:lstStyle/>
              <a:p>
                <a:r>
                  <a:rPr lang="en-IN">
                    <a:noFill/>
                  </a:rPr>
                  <a:t> </a:t>
                </a:r>
              </a:p>
            </p:txBody>
          </p:sp>
        </mc:Fallback>
      </mc:AlternateContent>
      <p:pic>
        <p:nvPicPr>
          <p:cNvPr id="5" name="Content Placeholder 4" descr="A calculator screenshot of the calculations above. The input is shown to be 1 minus poissoncdf(30,35) and the result is .1573834736">
            <a:extLst>
              <a:ext uri="{FF2B5EF4-FFF2-40B4-BE49-F238E27FC236}">
                <a16:creationId xmlns:a16="http://schemas.microsoft.com/office/drawing/2014/main" id="{8E91C3BB-E3D4-487E-AA1D-00954F1F72F5}"/>
              </a:ext>
            </a:extLst>
          </p:cNvPr>
          <p:cNvPicPr>
            <a:picLocks noGrp="1" noChangeAspect="1"/>
          </p:cNvPicPr>
          <p:nvPr>
            <p:ph sz="quarter" idx="11"/>
          </p:nvPr>
        </p:nvPicPr>
        <p:blipFill>
          <a:blip r:embed="rId3">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itle 1"/>
              <p:cNvSpPr>
                <a:spLocks noGrp="1"/>
              </p:cNvSpPr>
              <p:nvPr>
                <p:ph type="title"/>
              </p:nvPr>
            </p:nvSpPr>
            <p:spPr/>
            <p:txBody>
              <a:bodyPr>
                <a:normAutofit/>
              </a:bodyPr>
              <a:lstStyle/>
              <a:p>
                <a:pPr>
                  <a:defRPr sz="3200"/>
                </a:pPr>
                <a:r>
                  <a:rPr dirty="0"/>
                  <a:t>Example 5.3.6: Calculating a Cumulative Poisson Probability,</a:t>
                </a:r>
                <a:r>
                  <a:rPr lang="en-US" dirty="0"/>
                  <a:t> </a:t>
                </a:r>
                <a:r>
                  <a:rPr lang="en-IN" sz="2800" i="1" dirty="0"/>
                  <a:t>P</a:t>
                </a:r>
                <a:r>
                  <a:rPr lang="en-IN" sz="2800" dirty="0"/>
                  <a:t>(</a:t>
                </a:r>
                <a:r>
                  <a:rPr lang="en-IN" sz="2800" i="1" dirty="0"/>
                  <a:t>X</a:t>
                </a:r>
                <a:r>
                  <a:rPr lang="en-IN" sz="2800" dirty="0"/>
                  <a:t> </a:t>
                </a:r>
                <a14:m>
                  <m:oMath xmlns:m="http://schemas.openxmlformats.org/officeDocument/2006/math">
                    <m:r>
                      <a:rPr lang="en-IN" sz="2800" i="1">
                        <a:latin typeface="Cambria Math" panose="02040503050406030204" pitchFamily="18" charset="0"/>
                        <a:ea typeface="Cambria Math" panose="02040503050406030204" pitchFamily="18" charset="0"/>
                      </a:rPr>
                      <m:t>&gt;</m:t>
                    </m:r>
                  </m:oMath>
                </a14:m>
                <a:r>
                  <a:rPr lang="en-IN" sz="2800" dirty="0"/>
                  <a:t> </a:t>
                </a:r>
                <a:r>
                  <a:rPr lang="en-IN" sz="2800" i="1" dirty="0"/>
                  <a:t>x</a:t>
                </a:r>
                <a:r>
                  <a:rPr lang="en-IN" sz="2800" dirty="0"/>
                  <a:t>)</a:t>
                </a:r>
                <a:r>
                  <a:rPr lang="en-US" baseline="-25000" dirty="0"/>
                  <a:t>5</a:t>
                </a:r>
                <a:endParaRPr dirty="0"/>
              </a:p>
            </p:txBody>
          </p:sp>
        </mc:Choice>
        <mc:Fallback>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1111" t="-16000" r="-2296"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sz="2800" dirty="0"/>
              <a:t>Thus, the math professor has a </a:t>
            </a:r>
            <a:r>
              <a:rPr lang="en-US" sz="2800" dirty="0"/>
              <a:t>15.74%</a:t>
            </a:r>
            <a:r>
              <a:rPr sz="2800" dirty="0"/>
              <a:t> chance of getting more than </a:t>
            </a:r>
            <a:r>
              <a:rPr sz="2800" dirty="0">
                <a:latin typeface="Cambria Math"/>
              </a:rPr>
              <a:t>35</a:t>
            </a:r>
            <a:r>
              <a:rPr sz="2800" dirty="0"/>
              <a:t> statistics exams graded between classes.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5.3.7: Calculating a Cumulative Poisson Probability,</a:t>
                </a:r>
                <a:r>
                  <a:rPr sz="2800" dirty="0"/>
                  <a:t> </a:t>
                </a:r>
                <a:r>
                  <a:rPr lang="en-IN" i="1" dirty="0"/>
                  <a:t>P</a:t>
                </a:r>
                <a:r>
                  <a:rPr lang="en-IN" dirty="0"/>
                  <a:t>(</a:t>
                </a:r>
                <a:r>
                  <a:rPr lang="en-IN" i="1" dirty="0"/>
                  <a:t>X</a:t>
                </a:r>
                <a:r>
                  <a:rPr lang="en-IN" dirty="0"/>
                  <a:t> </a:t>
                </a:r>
                <a14:m>
                  <m:oMath xmlns:m="http://schemas.openxmlformats.org/officeDocument/2006/math">
                    <m:r>
                      <a:rPr lang="en-IN" i="1" smtClean="0">
                        <a:latin typeface="Cambria Math" panose="02040503050406030204" pitchFamily="18" charset="0"/>
                        <a:ea typeface="Cambria Math" panose="02040503050406030204" pitchFamily="18" charset="0"/>
                      </a:rPr>
                      <m:t>&lt;</m:t>
                    </m:r>
                  </m:oMath>
                </a14:m>
                <a:r>
                  <a:rPr lang="en-IN" dirty="0"/>
                  <a:t> </a:t>
                </a:r>
                <a:r>
                  <a:rPr lang="en-IN" i="1" dirty="0"/>
                  <a:t>x</a:t>
                </a:r>
                <a:r>
                  <a:rPr lang="en-IN" dirty="0"/>
                  <a:t>)</a:t>
                </a:r>
                <a:r>
                  <a:rPr lang="en-US" sz="2800" baseline="-25000" dirty="0"/>
                  <a:t>1</a:t>
                </a:r>
                <a:endParaRPr sz="28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1111" t="-16000" r="-2296"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a:t>A typist averages four typographical errors per paragraph. If he is typing a five-paragraph document, what is the probability that he will make fewer than ten mistakes? Assume that the number of errors follows a Poisson distribution.</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5.3.7: Calculating a Cumulative Poisson Probability,</a:t>
                </a:r>
                <a:r>
                  <a:rPr lang="en-US"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&lt;</m:t>
                    </m:r>
                  </m:oMath>
                </a14:m>
                <a:r>
                  <a:rPr lang="en-IN" dirty="0"/>
                  <a:t> </a:t>
                </a:r>
                <a:r>
                  <a:rPr lang="en-IN" i="1" dirty="0"/>
                  <a:t>x</a:t>
                </a:r>
                <a:r>
                  <a:rPr lang="en-IN" dirty="0"/>
                  <a:t>)</a:t>
                </a:r>
                <a:r>
                  <a:rPr lang="en-US" baseline="-25000" dirty="0"/>
                  <a:t>2</a:t>
                </a:r>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1111" t="-16000" r="-2296"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fontScale="92500" lnSpcReduction="20000"/>
          </a:bodyPr>
          <a:lstStyle/>
          <a:p>
            <a:r>
              <a:rPr lang="en-IN" sz="2800" b="1" dirty="0"/>
              <a:t>Solution</a:t>
            </a:r>
          </a:p>
          <a:p>
            <a:pPr>
              <a:defRPr sz="2800"/>
            </a:pPr>
            <a:r>
              <a:rPr lang="en-IN" sz="2800" dirty="0"/>
              <a:t>Let's define a success as making a mistake. Let </a:t>
            </a:r>
            <a:r>
              <a:rPr lang="en-IN" sz="2800" i="1" dirty="0"/>
              <a:t>X</a:t>
            </a:r>
            <a:r>
              <a:rPr lang="en-IN" sz="2800" dirty="0"/>
              <a:t> be the number of mistakes made in the document. If the typist averages four mistakes per paragraph, his average for five paragraphs is 4 · 5 = 20. Thus </a:t>
            </a:r>
            <a:r>
              <a:rPr lang="el-GR" dirty="0"/>
              <a:t>λ</a:t>
            </a:r>
            <a:r>
              <a:rPr lang="en-IN" sz="2800" dirty="0">
                <a:sym typeface="Symbol" panose="05050102010706020507" pitchFamily="18" charset="2"/>
              </a:rPr>
              <a:t> = 20.</a:t>
            </a:r>
            <a:r>
              <a:rPr lang="en-IN" sz="2800" dirty="0"/>
              <a:t> We are looking for the probability of </a:t>
            </a:r>
            <a:r>
              <a:rPr lang="en-IN" sz="2800" b="1" dirty="0"/>
              <a:t>fewer than ten</a:t>
            </a:r>
            <a:r>
              <a:rPr lang="en-IN" sz="2800" dirty="0"/>
              <a:t> mistakes, </a:t>
            </a:r>
            <a:r>
              <a:rPr lang="en-IN" sz="2800" i="1" dirty="0"/>
              <a:t>P</a:t>
            </a:r>
            <a:r>
              <a:rPr lang="en-IN" sz="2800" dirty="0"/>
              <a:t>(</a:t>
            </a:r>
            <a:r>
              <a:rPr lang="en-IN" sz="2800" i="1" dirty="0"/>
              <a:t>X</a:t>
            </a:r>
            <a:r>
              <a:rPr lang="en-IN" sz="2800" dirty="0"/>
              <a:t> &lt; 10). We need to rewrite the probability as </a:t>
            </a:r>
            <a:r>
              <a:rPr lang="en-IN" sz="2800" i="1" dirty="0"/>
              <a:t>P</a:t>
            </a:r>
            <a:r>
              <a:rPr lang="en-IN" sz="2800" dirty="0"/>
              <a:t>(</a:t>
            </a:r>
            <a:r>
              <a:rPr lang="en-IN" sz="2800" i="1" dirty="0"/>
              <a:t>X</a:t>
            </a:r>
            <a:r>
              <a:rPr lang="en-IN" sz="2800" dirty="0"/>
              <a:t> &lt; 10) = </a:t>
            </a:r>
            <a:r>
              <a:rPr lang="en-IN" sz="2800" i="1" dirty="0"/>
              <a:t>P</a:t>
            </a:r>
            <a:r>
              <a:rPr lang="en-IN" sz="2800" dirty="0"/>
              <a:t>(</a:t>
            </a:r>
            <a:r>
              <a:rPr lang="en-IN" sz="2800" i="1" dirty="0"/>
              <a:t>X</a:t>
            </a:r>
            <a:r>
              <a:rPr lang="en-IN" sz="2800" dirty="0"/>
              <a:t> ≤ 9)</a:t>
            </a:r>
            <a:r>
              <a:rPr lang="ar-AE" sz="2800" dirty="0"/>
              <a:t> </a:t>
            </a:r>
            <a:r>
              <a:rPr lang="en-IN" sz="2800" dirty="0"/>
              <a:t>in order to use the cumulative Poisson distribution on our TI-83/84 calculator. So we enter the probability expression as shown below and in the screenshot.</a:t>
            </a:r>
          </a:p>
          <a:p>
            <a:r>
              <a:rPr lang="en-US" i="1" dirty="0">
                <a:latin typeface="Cambria Math" panose="02040503050406030204" pitchFamily="18" charset="0"/>
              </a:rPr>
              <a:t>			P </a:t>
            </a:r>
            <a:r>
              <a:rPr lang="en-US" dirty="0">
                <a:latin typeface="Cambria Math" panose="02040503050406030204" pitchFamily="18" charset="0"/>
              </a:rPr>
              <a:t>(</a:t>
            </a:r>
            <a:r>
              <a:rPr lang="en-US" i="1" dirty="0">
                <a:latin typeface="Cambria Math" panose="02040503050406030204" pitchFamily="18" charset="0"/>
              </a:rPr>
              <a:t>X</a:t>
            </a:r>
            <a:r>
              <a:rPr lang="en-US" dirty="0">
                <a:latin typeface="Cambria Math" panose="02040503050406030204" pitchFamily="18" charset="0"/>
              </a:rPr>
              <a:t> &lt; 10) = </a:t>
            </a:r>
            <a:r>
              <a:rPr lang="en-US" i="1" dirty="0">
                <a:latin typeface="Cambria Math" panose="02040503050406030204" pitchFamily="18" charset="0"/>
              </a:rPr>
              <a:t>P </a:t>
            </a:r>
            <a:r>
              <a:rPr lang="en-US" dirty="0">
                <a:latin typeface="Cambria Math" panose="02040503050406030204" pitchFamily="18" charset="0"/>
              </a:rPr>
              <a:t>(</a:t>
            </a:r>
            <a:r>
              <a:rPr lang="en-US" i="1" dirty="0">
                <a:latin typeface="Cambria Math" panose="02040503050406030204" pitchFamily="18" charset="0"/>
              </a:rPr>
              <a:t>X</a:t>
            </a:r>
            <a:r>
              <a:rPr lang="en-US" dirty="0">
                <a:latin typeface="Cambria Math" panose="02040503050406030204" pitchFamily="18" charset="0"/>
              </a:rPr>
              <a:t> ≤ 9)</a:t>
            </a:r>
          </a:p>
          <a:p>
            <a:r>
              <a:rPr lang="en-US" dirty="0">
                <a:latin typeface="Cambria Math" panose="02040503050406030204" pitchFamily="18" charset="0"/>
              </a:rPr>
              <a:t>                                                           = </a:t>
            </a:r>
            <a:r>
              <a:rPr lang="en-US" dirty="0" err="1">
                <a:latin typeface="Cambria Math" panose="02040503050406030204" pitchFamily="18" charset="0"/>
              </a:rPr>
              <a:t>poisson</a:t>
            </a:r>
            <a:r>
              <a:rPr lang="en-US" sz="900" dirty="0">
                <a:latin typeface="Cambria Math" panose="02040503050406030204" pitchFamily="18" charset="0"/>
              </a:rPr>
              <a:t> </a:t>
            </a:r>
            <a:r>
              <a:rPr lang="en-US" dirty="0" err="1">
                <a:latin typeface="Cambria Math" panose="02040503050406030204" pitchFamily="18" charset="0"/>
              </a:rPr>
              <a:t>cdf</a:t>
            </a:r>
            <a:r>
              <a:rPr lang="en-US" dirty="0">
                <a:latin typeface="Cambria Math" panose="02040503050406030204" pitchFamily="18" charset="0"/>
              </a:rPr>
              <a:t>(20,9)</a:t>
            </a:r>
          </a:p>
          <a:p>
            <a:r>
              <a:rPr lang="en-US" dirty="0">
                <a:latin typeface="Cambria Math" panose="02040503050406030204" pitchFamily="18" charset="0"/>
              </a:rPr>
              <a:t>                                                            </a:t>
            </a:r>
            <a:r>
              <a:rPr lang="en-US" dirty="0">
                <a:latin typeface="Calibri" panose="020F0502020204030204" pitchFamily="34" charset="0"/>
                <a:ea typeface="Calibri" panose="020F0502020204030204" pitchFamily="34" charset="0"/>
                <a:cs typeface="Calibri" panose="020F0502020204030204" pitchFamily="34" charset="0"/>
              </a:rPr>
              <a:t>≈ 0.0050</a:t>
            </a:r>
            <a:endParaRPr lang="en-US" dirty="0">
              <a:latin typeface="Cambria Math" panose="02040503050406030204" pitchFamily="18" charset="0"/>
            </a:endParaRPr>
          </a:p>
          <a:p>
            <a:endParaRPr sz="28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5.3.7: Calculating a Cumulative Poisson Probability,</a:t>
                </a:r>
                <a:r>
                  <a:rPr lang="en-US"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&lt;</m:t>
                    </m:r>
                  </m:oMath>
                </a14:m>
                <a:r>
                  <a:rPr lang="en-IN" dirty="0"/>
                  <a:t> </a:t>
                </a:r>
                <a:r>
                  <a:rPr lang="en-IN" i="1" dirty="0"/>
                  <a:t>x</a:t>
                </a:r>
                <a:r>
                  <a:rPr lang="en-IN" dirty="0"/>
                  <a:t>)</a:t>
                </a:r>
                <a:r>
                  <a:rPr lang="en-US" baseline="-25000" dirty="0"/>
                  <a:t>3</a:t>
                </a:r>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1111" t="-16000" r="-2296" b="-19333"/>
                </a:stretch>
              </a:blipFill>
            </p:spPr>
            <p:txBody>
              <a:bodyPr/>
              <a:lstStyle/>
              <a:p>
                <a:r>
                  <a:rPr lang="en-IN">
                    <a:noFill/>
                  </a:rPr>
                  <a:t> </a:t>
                </a:r>
              </a:p>
            </p:txBody>
          </p:sp>
        </mc:Fallback>
      </mc:AlternateContent>
      <p:pic>
        <p:nvPicPr>
          <p:cNvPr id="5" name="Content Placeholder 4" descr="A calculator screenshot of the calculations above. The input is shown to be poisson cdf(20,9) and the result is .0049954123">
            <a:extLst>
              <a:ext uri="{FF2B5EF4-FFF2-40B4-BE49-F238E27FC236}">
                <a16:creationId xmlns:a16="http://schemas.microsoft.com/office/drawing/2014/main" id="{4B78E48D-1192-4807-BDE2-5A66FD1BAE80}"/>
              </a:ext>
            </a:extLst>
          </p:cNvPr>
          <p:cNvPicPr>
            <a:picLocks noGrp="1" noChangeAspect="1"/>
          </p:cNvPicPr>
          <p:nvPr>
            <p:ph sz="quarter" idx="11"/>
          </p:nvPr>
        </p:nvPicPr>
        <p:blipFill>
          <a:blip r:embed="rId3">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5.3.7: Calculating a Cumulative Poisson Probability,</a:t>
                </a:r>
                <a:r>
                  <a:rPr lang="en-US"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&lt;</m:t>
                    </m:r>
                  </m:oMath>
                </a14:m>
                <a:r>
                  <a:rPr lang="en-IN" dirty="0"/>
                  <a:t> </a:t>
                </a:r>
                <a:r>
                  <a:rPr lang="en-IN" i="1" dirty="0"/>
                  <a:t>x</a:t>
                </a:r>
                <a:r>
                  <a:rPr lang="en-IN" dirty="0"/>
                  <a:t>)</a:t>
                </a:r>
                <a:r>
                  <a:rPr lang="en-US" baseline="-25000" dirty="0"/>
                  <a:t>4</a:t>
                </a:r>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1111" t="-16000" r="-2296"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sz="2800" dirty="0"/>
              <a:t>Thus the typist has a </a:t>
            </a:r>
            <a:r>
              <a:rPr sz="2800" dirty="0">
                <a:latin typeface="Cambria Math"/>
              </a:rPr>
              <a:t>0.0050</a:t>
            </a:r>
            <a:r>
              <a:rPr sz="2800" dirty="0"/>
              <a:t>, or </a:t>
            </a:r>
            <a:r>
              <a:rPr lang="en-US" sz="2800" dirty="0"/>
              <a:t>0.50%</a:t>
            </a:r>
            <a:r>
              <a:rPr sz="2800" dirty="0"/>
              <a:t> probability of making fewer than ten mistakes.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Probability for a Poisson Distribution</a:t>
            </a:r>
          </a:p>
        </p:txBody>
      </p:sp>
      <p:sp>
        <p:nvSpPr>
          <p:cNvPr id="3" name="Text Placeholder 2"/>
          <p:cNvSpPr>
            <a:spLocks noGrp="1"/>
          </p:cNvSpPr>
          <p:nvPr>
            <p:ph type="body" sz="quarter" idx="10"/>
          </p:nvPr>
        </p:nvSpPr>
        <p:spPr>
          <a:xfrm>
            <a:off x="457200" y="1082078"/>
            <a:ext cx="8229600" cy="3947122"/>
          </a:xfrm>
        </p:spPr>
        <p:txBody>
          <a:bodyPr>
            <a:normAutofit/>
          </a:bodyPr>
          <a:lstStyle/>
          <a:p>
            <a:pPr>
              <a:defRPr sz="2800"/>
            </a:pPr>
            <a:r>
              <a:rPr sz="2800" dirty="0"/>
              <a:t>For a Poisson random variable </a:t>
            </a:r>
            <a:r>
              <a:rPr lang="en-US" sz="2800" i="1" dirty="0"/>
              <a:t>X</a:t>
            </a:r>
            <a:r>
              <a:rPr sz="2800" dirty="0"/>
              <a:t>, the probability of obtaining </a:t>
            </a:r>
            <a:r>
              <a:rPr lang="en-US" sz="2800" i="1" dirty="0"/>
              <a:t>x</a:t>
            </a:r>
            <a:r>
              <a:rPr sz="2800" dirty="0"/>
              <a:t> successes in any particular interval is given by</a:t>
            </a:r>
          </a:p>
          <a:p>
            <a:endParaRPr sz="2800" dirty="0"/>
          </a:p>
        </p:txBody>
      </p:sp>
      <p:pic>
        <p:nvPicPr>
          <p:cNvPr id="6" name="Picture 5" descr="P of X equals x equals e raised to the power of negative lambda, multiplied by lambda raised to the power of x, divided by x factorial.">
            <a:extLst>
              <a:ext uri="{FF2B5EF4-FFF2-40B4-BE49-F238E27FC236}">
                <a16:creationId xmlns:a16="http://schemas.microsoft.com/office/drawing/2014/main" id="{4927D08E-CEE0-81E6-999B-7B3FD8FC73E6}"/>
              </a:ext>
            </a:extLst>
          </p:cNvPr>
          <p:cNvPicPr>
            <a:picLocks noChangeAspect="1"/>
          </p:cNvPicPr>
          <p:nvPr/>
        </p:nvPicPr>
        <p:blipFill>
          <a:blip r:embed="rId2"/>
          <a:stretch>
            <a:fillRect/>
          </a:stretch>
        </p:blipFill>
        <p:spPr>
          <a:xfrm>
            <a:off x="3332864" y="2383451"/>
            <a:ext cx="2478272" cy="936000"/>
          </a:xfrm>
          <a:prstGeom prst="rect">
            <a:avLst/>
          </a:prstGeom>
        </p:spPr>
      </p:pic>
      <p:sp>
        <p:nvSpPr>
          <p:cNvPr id="4" name="TextBox 3">
            <a:extLst>
              <a:ext uri="{FF2B5EF4-FFF2-40B4-BE49-F238E27FC236}">
                <a16:creationId xmlns:a16="http://schemas.microsoft.com/office/drawing/2014/main" id="{3B4B79F5-E22B-2C4A-D665-A72697E7E1B3}"/>
              </a:ext>
            </a:extLst>
          </p:cNvPr>
          <p:cNvSpPr txBox="1"/>
          <p:nvPr/>
        </p:nvSpPr>
        <p:spPr>
          <a:xfrm>
            <a:off x="457200" y="3319451"/>
            <a:ext cx="8229600" cy="1557349"/>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800" b="0" i="0" u="none" strike="noStrike" kern="1200" cap="none" spc="0" normalizeH="0" baseline="0" noProof="0" dirty="0">
                <a:ln>
                  <a:noFill/>
                </a:ln>
                <a:solidFill>
                  <a:srgbClr val="000000"/>
                </a:solidFill>
                <a:effectLst/>
                <a:uLnTx/>
                <a:uFillTx/>
                <a:latin typeface="Calibri"/>
                <a:ea typeface="+mn-ea"/>
                <a:cs typeface="+mn-cs"/>
              </a:rPr>
              <a:t>where </a:t>
            </a:r>
            <a:r>
              <a:rPr kumimoji="0" lang="en-US" sz="2800" b="0" i="1" u="none" strike="noStrike" kern="1200" cap="none" spc="0" normalizeH="0" baseline="0" noProof="0" dirty="0">
                <a:ln>
                  <a:noFill/>
                </a:ln>
                <a:solidFill>
                  <a:srgbClr val="000000"/>
                </a:solidFill>
                <a:effectLst/>
                <a:uLnTx/>
                <a:uFillTx/>
                <a:latin typeface="Calibri"/>
                <a:ea typeface="+mn-ea"/>
                <a:cs typeface="+mn-cs"/>
              </a:rPr>
              <a:t>x</a:t>
            </a:r>
            <a:r>
              <a:rPr kumimoji="0" lang="en-US" sz="2800" b="0" i="0" u="none" strike="noStrike" kern="1200" cap="none" spc="0" normalizeH="0" baseline="0" noProof="0" dirty="0">
                <a:ln>
                  <a:noFill/>
                </a:ln>
                <a:solidFill>
                  <a:srgbClr val="000000"/>
                </a:solidFill>
                <a:effectLst/>
                <a:uLnTx/>
                <a:uFillTx/>
                <a:latin typeface="Calibri"/>
                <a:ea typeface="+mn-ea"/>
                <a:cs typeface="+mn-cs"/>
              </a:rPr>
              <a:t> = the number of successes,</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1" u="none" strike="noStrike" kern="1200" cap="none" spc="0" normalizeH="0" baseline="0" noProof="0" dirty="0">
                <a:ln>
                  <a:noFill/>
                </a:ln>
                <a:solidFill>
                  <a:srgbClr val="000000"/>
                </a:solidFill>
                <a:effectLst/>
                <a:uLnTx/>
                <a:uFillTx/>
                <a:ea typeface="+mn-ea"/>
                <a:cs typeface="+mn-cs"/>
              </a:rPr>
              <a:t>e</a:t>
            </a:r>
            <a:r>
              <a:rPr kumimoji="0" lang="en-US" sz="2800" b="0" u="none" strike="noStrike" kern="1200" cap="none" spc="0" normalizeH="0" baseline="0" noProof="0" dirty="0">
                <a:ln>
                  <a:noFill/>
                </a:ln>
                <a:solidFill>
                  <a:srgbClr val="000000"/>
                </a:solidFill>
                <a:effectLst/>
                <a:uLnTx/>
                <a:uFillTx/>
                <a:ea typeface="+mn-ea"/>
                <a:cs typeface="+mn-cs"/>
              </a:rPr>
              <a:t> </a:t>
            </a:r>
            <a:r>
              <a:rPr kumimoji="0" lang="en-US" sz="2800" b="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2.718282,</a:t>
            </a:r>
            <a:r>
              <a:rPr kumimoji="0" lang="en-US" sz="2800" b="0" i="0" u="none" strike="noStrike" kern="1200" cap="none" spc="0" normalizeH="0" baseline="0" noProof="0" dirty="0">
                <a:ln>
                  <a:noFill/>
                </a:ln>
                <a:solidFill>
                  <a:srgbClr val="000000"/>
                </a:solidFill>
                <a:effectLst/>
                <a:uLnTx/>
                <a:uFillTx/>
                <a:latin typeface="Calibri"/>
                <a:ea typeface="+mn-ea"/>
                <a:cs typeface="+mn-cs"/>
              </a:rPr>
              <a:t> and</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l-GR" sz="2800" b="0" u="none" strike="noStrike" kern="1200" cap="none" spc="0" normalizeH="0" baseline="0" noProof="0" dirty="0">
                <a:ln>
                  <a:noFill/>
                </a:ln>
                <a:solidFill>
                  <a:srgbClr val="000000"/>
                </a:solidFill>
                <a:effectLst/>
                <a:uLnTx/>
                <a:uFillTx/>
                <a:ea typeface="+mn-ea"/>
                <a:cs typeface="+mn-cs"/>
                <a:sym typeface="Symbol" panose="05050102010706020507" pitchFamily="18" charset="2"/>
              </a:rPr>
              <a:t>λ</a:t>
            </a:r>
            <a:r>
              <a:rPr kumimoji="0" lang="en-US" sz="2800" b="0" u="none" strike="noStrike" kern="1200" cap="none" spc="0" normalizeH="0" baseline="0" noProof="0" dirty="0">
                <a:ln>
                  <a:noFill/>
                </a:ln>
                <a:solidFill>
                  <a:srgbClr val="000000"/>
                </a:solidFill>
                <a:effectLst/>
                <a:uLnTx/>
                <a:uFillTx/>
                <a:ea typeface="+mn-ea"/>
                <a:cs typeface="+mn-cs"/>
                <a:sym typeface="Symbol" panose="05050102010706020507" pitchFamily="18" charset="2"/>
              </a:rPr>
              <a:t> = </a:t>
            </a:r>
            <a:r>
              <a:rPr kumimoji="0" lang="en-US" sz="2800" b="0" i="0" u="none" strike="noStrike" kern="1200" cap="none" spc="0" normalizeH="0" baseline="0" noProof="0" dirty="0">
                <a:ln>
                  <a:noFill/>
                </a:ln>
                <a:solidFill>
                  <a:srgbClr val="000000"/>
                </a:solidFill>
                <a:effectLst/>
                <a:uLnTx/>
                <a:uFillTx/>
                <a:latin typeface="Calibri"/>
                <a:ea typeface="+mn-ea"/>
                <a:cs typeface="+mn-cs"/>
              </a:rPr>
              <a:t>the mean number of successes in each interval.</a:t>
            </a:r>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Rounding Rule</a:t>
            </a:r>
          </a:p>
        </p:txBody>
      </p:sp>
      <p:sp>
        <p:nvSpPr>
          <p:cNvPr id="3" name="Text Placeholder 2"/>
          <p:cNvSpPr>
            <a:spLocks noGrp="1"/>
          </p:cNvSpPr>
          <p:nvPr>
            <p:ph type="body" sz="quarter" idx="10"/>
          </p:nvPr>
        </p:nvSpPr>
        <p:spPr>
          <a:xfrm>
            <a:off x="457200" y="1082078"/>
            <a:ext cx="8229600" cy="1889722"/>
          </a:xfrm>
        </p:spPr>
        <p:txBody>
          <a:bodyPr>
            <a:normAutofit/>
          </a:bodyPr>
          <a:lstStyle/>
          <a:p>
            <a:r>
              <a:rPr sz="2800"/>
              <a:t>When calculating probabilities for Poisson distributions, round to four decimal places. This follows the convention used in the Poisson probability distribution tables.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lang="en-US" baseline="-25000" dirty="0"/>
              <a:t>2</a:t>
            </a:r>
            <a:endParaRPr baseline="-25000" dirty="0"/>
          </a:p>
        </p:txBody>
      </p:sp>
      <p:sp>
        <p:nvSpPr>
          <p:cNvPr id="3" name="Text Placeholder 2"/>
          <p:cNvSpPr>
            <a:spLocks noGrp="1"/>
          </p:cNvSpPr>
          <p:nvPr>
            <p:ph type="body" sz="quarter" idx="10"/>
          </p:nvPr>
        </p:nvSpPr>
        <p:spPr>
          <a:xfrm>
            <a:off x="457200" y="1082078"/>
            <a:ext cx="8229600" cy="1051522"/>
          </a:xfrm>
        </p:spPr>
        <p:txBody>
          <a:bodyPr>
            <a:normAutofit/>
          </a:bodyPr>
          <a:lstStyle/>
          <a:p>
            <a:pPr>
              <a:defRPr sz="2800"/>
            </a:pPr>
            <a:r>
              <a:rPr sz="2800" dirty="0"/>
              <a:t>Make sure that your calculation for </a:t>
            </a:r>
            <a:r>
              <a:rPr lang="el-GR" sz="2800" dirty="0"/>
              <a:t>λ</a:t>
            </a:r>
            <a:r>
              <a:rPr sz="2800" dirty="0"/>
              <a:t> is in the same unit of measurement as the interval in the question.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5.3.1: Calculating a Poisson Probability Using the Formula</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a:t>Calculate the probability that our barber is feeling extra-speedy one day and finishes six haircuts in one hour. Recall that he usually finishes one haircut every fifteen minutes.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5.3.1: Calculating a Poisson Probability Using the Formula</a:t>
            </a:r>
            <a:r>
              <a:rPr lang="en-US" baseline="-25000" dirty="0"/>
              <a:t>2</a:t>
            </a:r>
            <a:endParaRPr dirty="0"/>
          </a:p>
        </p:txBody>
      </p:sp>
      <p:sp>
        <p:nvSpPr>
          <p:cNvPr id="3" name="Text Placeholder 2"/>
          <p:cNvSpPr>
            <a:spLocks noGrp="1"/>
          </p:cNvSpPr>
          <p:nvPr>
            <p:ph type="body" sz="quarter" idx="10"/>
          </p:nvPr>
        </p:nvSpPr>
        <p:spPr/>
        <p:txBody>
          <a:bodyPr>
            <a:noAutofit/>
          </a:bodyPr>
          <a:lstStyle/>
          <a:p>
            <a:r>
              <a:rPr sz="2600" b="1" dirty="0"/>
              <a:t>Solution</a:t>
            </a:r>
          </a:p>
          <a:p>
            <a:pPr>
              <a:defRPr sz="2800"/>
            </a:pPr>
            <a:r>
              <a:rPr sz="2600" dirty="0"/>
              <a:t>First, we need to check that the conditions of the Poisson distribution are met, namely independence of successes and the mean number of successes per interval remaining constant. Finishing one haircut is independent of finishing any other haircut. We also know that the average is usually a constant value of one haircut every fifteen minutes. Thus, this scenario can be modeled by a Poisson distribution. Let </a:t>
            </a:r>
            <a:r>
              <a:rPr lang="en-US" sz="2600" i="1" dirty="0"/>
              <a:t>X</a:t>
            </a:r>
            <a:r>
              <a:rPr sz="2600" dirty="0"/>
              <a:t> be the number of haircuts finished in one hour. We are looking for the probability of the barber finishing </a:t>
            </a:r>
            <a:r>
              <a:rPr sz="2600" b="1" dirty="0"/>
              <a:t>exactly six</a:t>
            </a:r>
            <a:r>
              <a:rPr sz="2600" dirty="0"/>
              <a:t> haircuts in one hour, so </a:t>
            </a:r>
            <a:r>
              <a:rPr lang="en-US" sz="2600" i="1" dirty="0"/>
              <a:t>x</a:t>
            </a:r>
            <a:r>
              <a:rPr lang="en-US" sz="2600" dirty="0"/>
              <a:t> = 6.</a:t>
            </a:r>
            <a:r>
              <a:rPr sz="2600" dirty="0"/>
              <a:t> We already determined that the barber averages four haircuts per hour and thus </a:t>
            </a:r>
            <a:r>
              <a:rPr lang="el-GR" sz="2600" dirty="0"/>
              <a:t>λ</a:t>
            </a:r>
            <a:r>
              <a:rPr lang="en-IN" sz="2600" dirty="0">
                <a:sym typeface="Symbol" panose="05050102010706020507" pitchFamily="18" charset="2"/>
              </a:rPr>
              <a:t> = 4.</a:t>
            </a:r>
            <a:r>
              <a:rPr sz="2600" dirty="0"/>
              <a:t> </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1367</TotalTime>
  <Words>2890</Words>
  <Application>Microsoft Office PowerPoint</Application>
  <PresentationFormat>On-screen Show (4:3)</PresentationFormat>
  <Paragraphs>272</Paragraphs>
  <Slides>45</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45</vt:i4>
      </vt:variant>
    </vt:vector>
  </HeadingPairs>
  <TitlesOfParts>
    <vt:vector size="51" baseType="lpstr">
      <vt:lpstr>Calibri</vt:lpstr>
      <vt:lpstr>Courier New</vt:lpstr>
      <vt:lpstr>Arial</vt:lpstr>
      <vt:lpstr>Cambria Math</vt:lpstr>
      <vt:lpstr>Symbol</vt:lpstr>
      <vt:lpstr>Office Theme</vt:lpstr>
      <vt:lpstr>Section 5.3</vt:lpstr>
      <vt:lpstr>Definitions</vt:lpstr>
      <vt:lpstr>Memory Booster1</vt:lpstr>
      <vt:lpstr>Math Symbols</vt:lpstr>
      <vt:lpstr>Formula: Probability for a Poisson Distribution</vt:lpstr>
      <vt:lpstr>Rounding Rule</vt:lpstr>
      <vt:lpstr>Memory Booster2</vt:lpstr>
      <vt:lpstr>Example 5.3.1: Calculating a Poisson Probability Using the Formula1</vt:lpstr>
      <vt:lpstr>Example 5.3.1: Calculating a Poisson Probability Using the Formula2</vt:lpstr>
      <vt:lpstr>Example 5.3.1: Calculating a Poisson Probability Using the Formula3</vt:lpstr>
      <vt:lpstr>Side Note</vt:lpstr>
      <vt:lpstr>Example 5.3.2: Finding a Poisson Probability Using a Table1</vt:lpstr>
      <vt:lpstr>Example 5.3.2: Finding a Poisson Probability Using a Table2</vt:lpstr>
      <vt:lpstr>Example 5.3.2: Finding a Poisson Probability Using a Table3</vt:lpstr>
      <vt:lpstr>Example 5.3.2: Finding a Poisson Probability Using a Table4</vt:lpstr>
      <vt:lpstr>Example 5.3.3: Calculating a Poisson Probability, P(X = x)1</vt:lpstr>
      <vt:lpstr>Example 5.3.3: Calculating a Poisson Probability, P(X = x)2</vt:lpstr>
      <vt:lpstr>Example 5.3.3: Calculating a Poisson Probability, P(X = x)3</vt:lpstr>
      <vt:lpstr>Example 5.3.3: Calculating a Poisson Probability, P(X = x)4</vt:lpstr>
      <vt:lpstr>Example 5.3.3: Calculating a Poisson Probability, P(X = x)5</vt:lpstr>
      <vt:lpstr>Example 5.3.3: Calculating a Poisson Probability, P(X = x)6</vt:lpstr>
      <vt:lpstr>Example 5.3.3: Calculating a Poisson Probability, P(X = x)7</vt:lpstr>
      <vt:lpstr>Example 5.3.4: Calculating a Poisson Probability, P(X = x)1</vt:lpstr>
      <vt:lpstr>Example 5.3.4: Calculating a Poisson Probability, P(X = x)2</vt:lpstr>
      <vt:lpstr>Example 5.3.4: Calculating a Poisson Probability, P(X = x)3</vt:lpstr>
      <vt:lpstr>Example 5.3.4: Calculating a Poisson Probability, P(X = x)4</vt:lpstr>
      <vt:lpstr>Example 5.3.4: Calculating a Poisson Probability, P(X = x)5</vt:lpstr>
      <vt:lpstr>Example 5.3.4: Calculating a Poisson Probability, P(X = x)6</vt:lpstr>
      <vt:lpstr>Example 5.3.5: Calculating Poisson Probabilities, P(X ≤ x)1</vt:lpstr>
      <vt:lpstr>Technology</vt:lpstr>
      <vt:lpstr>Example 5.3.5: Calculating Poisson Probabilities, P(X ≤ x)2</vt:lpstr>
      <vt:lpstr>Example 5.3.5: Calculating Poisson Probabilities, P(X ≤ x)3</vt:lpstr>
      <vt:lpstr>Example 5.3.5: Calculating Poisson Probabilities, P(X ≤ x)4</vt:lpstr>
      <vt:lpstr>Example 5.3.5: Calculating Poisson Probabilities, P(X ≤ x)5</vt:lpstr>
      <vt:lpstr>Example 5.3.5: Calculating Poisson Probabilities, P(X ≤ x)6</vt:lpstr>
      <vt:lpstr>Example 5.3.5: Calculating Poisson Probabilities, P(X ≤ x)7</vt:lpstr>
      <vt:lpstr>Example 5.3.6: Calculating a Cumulative Poisson Probability, P(X &gt; x)1</vt:lpstr>
      <vt:lpstr>Example 5.3.6: Calculating a Cumulative Poisson Probability, P(X &gt; x)2</vt:lpstr>
      <vt:lpstr>Example 5.3.6: Calculating a Cumulative Poisson Probability, P(X &gt; x)3</vt:lpstr>
      <vt:lpstr>Example 5.3.6: Calculating a Cumulative Poisson Probability, P(X &gt; x)4</vt:lpstr>
      <vt:lpstr>Example 5.3.6: Calculating a Cumulative Poisson Probability, P(X &gt; x)5</vt:lpstr>
      <vt:lpstr>Example 5.3.7: Calculating a Cumulative Poisson Probability, P(X &lt; x)1</vt:lpstr>
      <vt:lpstr>Example 5.3.7: Calculating a Cumulative Poisson Probability, P(X &lt; x)2</vt:lpstr>
      <vt:lpstr>Example 5.3.7: Calculating a Cumulative Poisson Probability, P(X &lt; x)3</vt:lpstr>
      <vt:lpstr>Example 5.3.7: Calculating a Cumulative Poisson Probability, P(X &lt; x)4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Anil</cp:lastModifiedBy>
  <cp:revision>236</cp:revision>
  <dcterms:created xsi:type="dcterms:W3CDTF">2013-04-26T14:43:13Z</dcterms:created>
  <dcterms:modified xsi:type="dcterms:W3CDTF">2025-08-21T11:41:48Z</dcterms:modified>
</cp:coreProperties>
</file>