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3"/>
  </p:notesMasterIdLst>
  <p:handoutMasterIdLst>
    <p:handoutMasterId r:id="rId44"/>
  </p:handoutMasterIdLst>
  <p:sldIdLst>
    <p:sldId id="256" r:id="rId2"/>
    <p:sldId id="257" r:id="rId3"/>
    <p:sldId id="258" r:id="rId4"/>
    <p:sldId id="259" r:id="rId5"/>
    <p:sldId id="260" r:id="rId6"/>
    <p:sldId id="261" r:id="rId7"/>
    <p:sldId id="262" r:id="rId8"/>
    <p:sldId id="263" r:id="rId9"/>
    <p:sldId id="264" r:id="rId10"/>
    <p:sldId id="265" r:id="rId11"/>
    <p:sldId id="298" r:id="rId12"/>
    <p:sldId id="266" r:id="rId13"/>
    <p:sldId id="267" r:id="rId14"/>
    <p:sldId id="296" r:id="rId15"/>
    <p:sldId id="268" r:id="rId16"/>
    <p:sldId id="269" r:id="rId17"/>
    <p:sldId id="270" r:id="rId18"/>
    <p:sldId id="271" r:id="rId19"/>
    <p:sldId id="272" r:id="rId20"/>
    <p:sldId id="299" r:id="rId21"/>
    <p:sldId id="291" r:id="rId22"/>
    <p:sldId id="273" r:id="rId23"/>
    <p:sldId id="275" r:id="rId24"/>
    <p:sldId id="295" r:id="rId25"/>
    <p:sldId id="276" r:id="rId26"/>
    <p:sldId id="277" r:id="rId27"/>
    <p:sldId id="293" r:id="rId28"/>
    <p:sldId id="278" r:id="rId29"/>
    <p:sldId id="280" r:id="rId30"/>
    <p:sldId id="281" r:id="rId31"/>
    <p:sldId id="282" r:id="rId32"/>
    <p:sldId id="300" r:id="rId33"/>
    <p:sldId id="292" r:id="rId34"/>
    <p:sldId id="283" r:id="rId35"/>
    <p:sldId id="285" r:id="rId36"/>
    <p:sldId id="286" r:id="rId37"/>
    <p:sldId id="294" r:id="rId38"/>
    <p:sldId id="297" r:id="rId39"/>
    <p:sldId id="287" r:id="rId40"/>
    <p:sldId id="288" r:id="rId41"/>
    <p:sldId id="290" r:id="rId42"/>
  </p:sldIdLst>
  <p:sldSz cx="9144000" cy="6858000" type="screen4x3"/>
  <p:notesSz cx="6858000" cy="9144000"/>
  <p:embeddedFontLst>
    <p:embeddedFont>
      <p:font typeface="Cambria Math" panose="02040503050406030204" pitchFamily="18" charset="0"/>
      <p:regular r:id="rId4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5" clrIdx="1">
    <p:extLst>
      <p:ext uri="{19B8F6BF-5375-455C-9EA6-DF929625EA0E}">
        <p15:presenceInfo xmlns:p15="http://schemas.microsoft.com/office/powerpoint/2012/main" userId="Allison Conger" providerId="None"/>
      </p:ext>
    </p:extLst>
  </p:cmAuthor>
  <p:cmAuthor id="2" name="Sindhusha" initials="S" lastIdx="1" clrIdx="2">
    <p:extLst>
      <p:ext uri="{19B8F6BF-5375-455C-9EA6-DF929625EA0E}">
        <p15:presenceInfo xmlns:p15="http://schemas.microsoft.com/office/powerpoint/2012/main" userId="01d48f91606cf9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300" autoAdjust="0"/>
    <p:restoredTop sz="94673" autoAdjust="0"/>
  </p:normalViewPr>
  <p:slideViewPr>
    <p:cSldViewPr>
      <p:cViewPr>
        <p:scale>
          <a:sx n="100" d="100"/>
          <a:sy n="100" d="100"/>
        </p:scale>
        <p:origin x="1002" y="18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8/21/2025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1</a:t>
            </a:fld>
            <a:endParaRPr lang="en-US"/>
          </a:p>
        </p:txBody>
      </p:sp>
    </p:spTree>
    <p:extLst>
      <p:ext uri="{BB962C8B-B14F-4D97-AF65-F5344CB8AC3E}">
        <p14:creationId xmlns:p14="http://schemas.microsoft.com/office/powerpoint/2010/main" val="18836842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26</a:t>
            </a:fld>
            <a:endParaRPr lang="en-US"/>
          </a:p>
        </p:txBody>
      </p:sp>
    </p:spTree>
    <p:extLst>
      <p:ext uri="{BB962C8B-B14F-4D97-AF65-F5344CB8AC3E}">
        <p14:creationId xmlns:p14="http://schemas.microsoft.com/office/powerpoint/2010/main" val="33026498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28</a:t>
            </a:fld>
            <a:endParaRPr lang="en-US"/>
          </a:p>
        </p:txBody>
      </p:sp>
    </p:spTree>
    <p:extLst>
      <p:ext uri="{BB962C8B-B14F-4D97-AF65-F5344CB8AC3E}">
        <p14:creationId xmlns:p14="http://schemas.microsoft.com/office/powerpoint/2010/main" val="13239949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31</a:t>
            </a:fld>
            <a:endParaRPr lang="en-US"/>
          </a:p>
        </p:txBody>
      </p:sp>
    </p:spTree>
    <p:extLst>
      <p:ext uri="{BB962C8B-B14F-4D97-AF65-F5344CB8AC3E}">
        <p14:creationId xmlns:p14="http://schemas.microsoft.com/office/powerpoint/2010/main" val="13729181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DEAB8E-4E73-303E-8B4A-E67D71EF46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4A6133-9F76-E766-F755-F12DFE9FCA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91F445-20C6-2FF2-F022-3D7DE5A720DF}"/>
              </a:ext>
            </a:extLst>
          </p:cNvPr>
          <p:cNvSpPr>
            <a:spLocks noGrp="1"/>
          </p:cNvSpPr>
          <p:nvPr>
            <p:ph type="body" idx="1"/>
          </p:nvPr>
        </p:nvSpPr>
        <p:spPr/>
        <p:txBody>
          <a:bodyPr/>
          <a:lstStyle/>
          <a:p>
            <a:endParaRPr lang="en-IN"/>
          </a:p>
        </p:txBody>
      </p:sp>
      <p:sp>
        <p:nvSpPr>
          <p:cNvPr id="4" name="Slide Number Placeholder 3">
            <a:extLst>
              <a:ext uri="{FF2B5EF4-FFF2-40B4-BE49-F238E27FC236}">
                <a16:creationId xmlns:a16="http://schemas.microsoft.com/office/drawing/2014/main" id="{80E04E11-7A3D-191C-21EE-62C0448A0C99}"/>
              </a:ext>
            </a:extLst>
          </p:cNvPr>
          <p:cNvSpPr>
            <a:spLocks noGrp="1"/>
          </p:cNvSpPr>
          <p:nvPr>
            <p:ph type="sldNum" sz="quarter" idx="5"/>
          </p:nvPr>
        </p:nvSpPr>
        <p:spPr/>
        <p:txBody>
          <a:bodyPr/>
          <a:lstStyle/>
          <a:p>
            <a:fld id="{7E6DA207-A26B-4388-9112-E8BB699F6246}" type="slidenum">
              <a:rPr lang="en-US" smtClean="0"/>
              <a:pPr/>
              <a:t>32</a:t>
            </a:fld>
            <a:endParaRPr lang="en-US"/>
          </a:p>
        </p:txBody>
      </p:sp>
    </p:spTree>
    <p:extLst>
      <p:ext uri="{BB962C8B-B14F-4D97-AF65-F5344CB8AC3E}">
        <p14:creationId xmlns:p14="http://schemas.microsoft.com/office/powerpoint/2010/main" val="25835373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3</a:t>
            </a:fld>
            <a:endParaRPr lang="en-US"/>
          </a:p>
        </p:txBody>
      </p:sp>
    </p:spTree>
    <p:extLst>
      <p:ext uri="{BB962C8B-B14F-4D97-AF65-F5344CB8AC3E}">
        <p14:creationId xmlns:p14="http://schemas.microsoft.com/office/powerpoint/2010/main" val="14197928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13</a:t>
            </a:fld>
            <a:endParaRPr lang="en-US"/>
          </a:p>
        </p:txBody>
      </p:sp>
    </p:spTree>
    <p:extLst>
      <p:ext uri="{BB962C8B-B14F-4D97-AF65-F5344CB8AC3E}">
        <p14:creationId xmlns:p14="http://schemas.microsoft.com/office/powerpoint/2010/main" val="18064878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318499-FC34-3CA8-6614-0528548580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781C4E-00F8-CD9B-1818-AB52402231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1A4BB9-5158-568F-DEF4-F7581A9AD516}"/>
              </a:ext>
            </a:extLst>
          </p:cNvPr>
          <p:cNvSpPr>
            <a:spLocks noGrp="1"/>
          </p:cNvSpPr>
          <p:nvPr>
            <p:ph type="body" idx="1"/>
          </p:nvPr>
        </p:nvSpPr>
        <p:spPr/>
        <p:txBody>
          <a:bodyPr/>
          <a:lstStyle/>
          <a:p>
            <a:endParaRPr lang="en-IN"/>
          </a:p>
        </p:txBody>
      </p:sp>
      <p:sp>
        <p:nvSpPr>
          <p:cNvPr id="4" name="Slide Number Placeholder 3">
            <a:extLst>
              <a:ext uri="{FF2B5EF4-FFF2-40B4-BE49-F238E27FC236}">
                <a16:creationId xmlns:a16="http://schemas.microsoft.com/office/drawing/2014/main" id="{CB795096-98C7-4251-BCBE-08B0E9216C4E}"/>
              </a:ext>
            </a:extLst>
          </p:cNvPr>
          <p:cNvSpPr>
            <a:spLocks noGrp="1"/>
          </p:cNvSpPr>
          <p:nvPr>
            <p:ph type="sldNum" sz="quarter" idx="5"/>
          </p:nvPr>
        </p:nvSpPr>
        <p:spPr/>
        <p:txBody>
          <a:bodyPr/>
          <a:lstStyle/>
          <a:p>
            <a:fld id="{7E6DA207-A26B-4388-9112-E8BB699F6246}" type="slidenum">
              <a:rPr lang="en-US" smtClean="0"/>
              <a:pPr/>
              <a:t>14</a:t>
            </a:fld>
            <a:endParaRPr lang="en-US"/>
          </a:p>
        </p:txBody>
      </p:sp>
    </p:spTree>
    <p:extLst>
      <p:ext uri="{BB962C8B-B14F-4D97-AF65-F5344CB8AC3E}">
        <p14:creationId xmlns:p14="http://schemas.microsoft.com/office/powerpoint/2010/main" val="22858441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19</a:t>
            </a:fld>
            <a:endParaRPr lang="en-US"/>
          </a:p>
        </p:txBody>
      </p:sp>
    </p:spTree>
    <p:extLst>
      <p:ext uri="{BB962C8B-B14F-4D97-AF65-F5344CB8AC3E}">
        <p14:creationId xmlns:p14="http://schemas.microsoft.com/office/powerpoint/2010/main" val="15909163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0D9B42-E385-45CA-E4E2-4BAEE702A0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EB3707-6AFF-8506-7CA7-ABF44FB2F5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8E2EB1-01DB-4F0C-77C9-45B107A5BD97}"/>
              </a:ext>
            </a:extLst>
          </p:cNvPr>
          <p:cNvSpPr>
            <a:spLocks noGrp="1"/>
          </p:cNvSpPr>
          <p:nvPr>
            <p:ph type="body" idx="1"/>
          </p:nvPr>
        </p:nvSpPr>
        <p:spPr/>
        <p:txBody>
          <a:bodyPr/>
          <a:lstStyle/>
          <a:p>
            <a:endParaRPr lang="en-IN"/>
          </a:p>
        </p:txBody>
      </p:sp>
      <p:sp>
        <p:nvSpPr>
          <p:cNvPr id="4" name="Slide Number Placeholder 3">
            <a:extLst>
              <a:ext uri="{FF2B5EF4-FFF2-40B4-BE49-F238E27FC236}">
                <a16:creationId xmlns:a16="http://schemas.microsoft.com/office/drawing/2014/main" id="{EDBEF2FA-970B-76B2-FD22-C38F37DA9CF4}"/>
              </a:ext>
            </a:extLst>
          </p:cNvPr>
          <p:cNvSpPr>
            <a:spLocks noGrp="1"/>
          </p:cNvSpPr>
          <p:nvPr>
            <p:ph type="sldNum" sz="quarter" idx="5"/>
          </p:nvPr>
        </p:nvSpPr>
        <p:spPr/>
        <p:txBody>
          <a:bodyPr/>
          <a:lstStyle/>
          <a:p>
            <a:fld id="{7E6DA207-A26B-4388-9112-E8BB699F6246}" type="slidenum">
              <a:rPr lang="en-US" smtClean="0"/>
              <a:pPr/>
              <a:t>20</a:t>
            </a:fld>
            <a:endParaRPr lang="en-US"/>
          </a:p>
        </p:txBody>
      </p:sp>
    </p:spTree>
    <p:extLst>
      <p:ext uri="{BB962C8B-B14F-4D97-AF65-F5344CB8AC3E}">
        <p14:creationId xmlns:p14="http://schemas.microsoft.com/office/powerpoint/2010/main" val="18904787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21</a:t>
            </a:fld>
            <a:endParaRPr lang="en-US"/>
          </a:p>
        </p:txBody>
      </p:sp>
    </p:spTree>
    <p:extLst>
      <p:ext uri="{BB962C8B-B14F-4D97-AF65-F5344CB8AC3E}">
        <p14:creationId xmlns:p14="http://schemas.microsoft.com/office/powerpoint/2010/main" val="27117989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22</a:t>
            </a:fld>
            <a:endParaRPr lang="en-US"/>
          </a:p>
        </p:txBody>
      </p:sp>
    </p:spTree>
    <p:extLst>
      <p:ext uri="{BB962C8B-B14F-4D97-AF65-F5344CB8AC3E}">
        <p14:creationId xmlns:p14="http://schemas.microsoft.com/office/powerpoint/2010/main" val="22326505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24</a:t>
            </a:fld>
            <a:endParaRPr lang="en-US"/>
          </a:p>
        </p:txBody>
      </p:sp>
    </p:spTree>
    <p:extLst>
      <p:ext uri="{BB962C8B-B14F-4D97-AF65-F5344CB8AC3E}">
        <p14:creationId xmlns:p14="http://schemas.microsoft.com/office/powerpoint/2010/main" val="3237371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5.xml"/><Relationship Id="rId4" Type="http://schemas.openxmlformats.org/officeDocument/2006/relationships/image" Target="../media/image1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image" Target="../media/image120.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130.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14.png"/></Relationships>
</file>

<file path=ppt/slides/_rels/slide29.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190.png"/><Relationship Id="rId2" Type="http://schemas.openxmlformats.org/officeDocument/2006/relationships/image" Target="../media/image19.png"/><Relationship Id="rId1" Type="http://schemas.openxmlformats.org/officeDocument/2006/relationships/slideLayout" Target="../slideLayouts/slideLayout3.xml"/><Relationship Id="rId4" Type="http://schemas.openxmlformats.org/officeDocument/2006/relationships/image" Target="../media/image23.png"/></Relationships>
</file>

<file path=ppt/slides/_rels/slide35.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3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34.png"/><Relationship Id="rId1" Type="http://schemas.openxmlformats.org/officeDocument/2006/relationships/slideLayout" Target="../slideLayouts/slideLayout3.xml"/><Relationship Id="rId4" Type="http://schemas.openxmlformats.org/officeDocument/2006/relationships/image" Target="../media/image29.png"/></Relationships>
</file>

<file path=ppt/slides/_rels/slide41.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3.xml"/><Relationship Id="rId4" Type="http://schemas.openxmlformats.org/officeDocument/2006/relationships/image" Target="../media/image5.emf"/></Relationships>
</file>

<file path=ppt/slides/_rels/slide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5.2</a:t>
            </a:r>
          </a:p>
        </p:txBody>
      </p:sp>
      <p:sp>
        <p:nvSpPr>
          <p:cNvPr id="2" name="Text Placeholder 1"/>
          <p:cNvSpPr>
            <a:spLocks noGrp="1"/>
          </p:cNvSpPr>
          <p:nvPr>
            <p:ph type="body" sz="quarter" idx="10"/>
          </p:nvPr>
        </p:nvSpPr>
        <p:spPr/>
        <p:txBody>
          <a:bodyPr/>
          <a:lstStyle/>
          <a:p>
            <a:pPr algn="ctr"/>
            <a:r>
              <a:t>Binomial Distribution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5.2.2: Calculating a Binomial Probability Using the Formula</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b="1" dirty="0"/>
              <a:t>Solution</a:t>
            </a:r>
          </a:p>
          <a:p>
            <a:pPr>
              <a:defRPr sz="2800"/>
            </a:pPr>
            <a:r>
              <a:rPr dirty="0"/>
              <a:t>We showed earlier that coin tosses meet the criteria of the binomial distribution. For this problem, let </a:t>
            </a:r>
            <a:r>
              <a:rPr lang="en-US" i="1" dirty="0"/>
              <a:t>X</a:t>
            </a:r>
            <a:r>
              <a:rPr dirty="0"/>
              <a:t> be the number of heads obtained out of ten coin tosses. There are ten coin tosses, so </a:t>
            </a:r>
            <a:r>
              <a:rPr lang="en-US" i="1" dirty="0"/>
              <a:t>n</a:t>
            </a:r>
            <a:r>
              <a:rPr lang="en-US" dirty="0"/>
              <a:t> = 10.</a:t>
            </a:r>
            <a:r>
              <a:rPr dirty="0"/>
              <a:t> We will say that a success is getting a head. We want the probability of </a:t>
            </a:r>
            <a:r>
              <a:rPr b="1" dirty="0"/>
              <a:t>exactly six</a:t>
            </a:r>
            <a:r>
              <a:rPr dirty="0"/>
              <a:t> successes, so </a:t>
            </a:r>
            <a:r>
              <a:rPr lang="en-US" i="1" dirty="0"/>
              <a:t>x</a:t>
            </a:r>
            <a:r>
              <a:rPr lang="en-US" dirty="0"/>
              <a:t> = 6.</a:t>
            </a:r>
            <a:r>
              <a:rPr dirty="0"/>
              <a:t> The probability of flipping a head in one coin toss is </a:t>
            </a:r>
            <a:r>
              <a:rPr dirty="0">
                <a:latin typeface="Cambria Math"/>
              </a:rPr>
              <a:t>0.5</a:t>
            </a:r>
            <a:r>
              <a:rPr dirty="0"/>
              <a:t>, which means that </a:t>
            </a:r>
            <a:r>
              <a:rPr lang="en-US" i="1" dirty="0"/>
              <a:t>p</a:t>
            </a:r>
            <a:r>
              <a:rPr lang="en-US" dirty="0"/>
              <a:t> = 0.5.</a:t>
            </a:r>
            <a:r>
              <a:rPr dirty="0"/>
              <a:t> Substituting these values into the binomial probability formula gives us the following.</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4996F9-B6A6-F33E-F802-805164B11A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BF86F7-1536-6689-0C55-7653561C4928}"/>
              </a:ext>
            </a:extLst>
          </p:cNvPr>
          <p:cNvSpPr>
            <a:spLocks noGrp="1"/>
          </p:cNvSpPr>
          <p:nvPr>
            <p:ph type="title"/>
          </p:nvPr>
        </p:nvSpPr>
        <p:spPr/>
        <p:txBody>
          <a:bodyPr>
            <a:normAutofit/>
          </a:bodyPr>
          <a:lstStyle/>
          <a:p>
            <a:pPr>
              <a:defRPr sz="3200"/>
            </a:pPr>
            <a:r>
              <a:rPr dirty="0"/>
              <a:t>Example 5.2.2: Calculating a Binomial Probability Using the Formula</a:t>
            </a:r>
            <a:r>
              <a:rPr lang="en-US" baseline="-25000" dirty="0"/>
              <a:t>3</a:t>
            </a:r>
            <a:endParaRPr dirty="0"/>
          </a:p>
        </p:txBody>
      </p:sp>
      <p:pic>
        <p:nvPicPr>
          <p:cNvPr id="7" name="Picture 6" descr="P of X equals x equals n combination x, multiplied by p raised to the power x, multiplied by (1 minus p) raised to the power n minus x. P of X equals 6 equals 10 combination 6, multiplied by 0.5 raised to the power 6, multiplied by 1 minus 0.5 raised to the power 10 minus 6. This expands to: 10 factorial divided by the product of 6 factorial and 4 factorial, multiplied by 0.5 raised to the power 6, multiplied by 0.5 raised to the power 4. This simplifies to: 210 multiplied by 0.015625, multiplied by 0.0625, which approximately equals 0.2051.">
            <a:extLst>
              <a:ext uri="{FF2B5EF4-FFF2-40B4-BE49-F238E27FC236}">
                <a16:creationId xmlns:a16="http://schemas.microsoft.com/office/drawing/2014/main" id="{1D93966B-582B-DF2D-6375-7E7079E297F3}"/>
              </a:ext>
            </a:extLst>
          </p:cNvPr>
          <p:cNvPicPr>
            <a:picLocks noChangeAspect="1"/>
          </p:cNvPicPr>
          <p:nvPr/>
        </p:nvPicPr>
        <p:blipFill>
          <a:blip r:embed="rId2"/>
          <a:stretch>
            <a:fillRect/>
          </a:stretch>
        </p:blipFill>
        <p:spPr>
          <a:xfrm>
            <a:off x="2382926" y="1313688"/>
            <a:ext cx="4378147" cy="2700000"/>
          </a:xfrm>
          <a:prstGeom prst="rect">
            <a:avLst/>
          </a:prstGeom>
        </p:spPr>
      </p:pic>
      <p:sp>
        <p:nvSpPr>
          <p:cNvPr id="4" name="TextBox 3">
            <a:extLst>
              <a:ext uri="{FF2B5EF4-FFF2-40B4-BE49-F238E27FC236}">
                <a16:creationId xmlns:a16="http://schemas.microsoft.com/office/drawing/2014/main" id="{BDE4AE87-8628-4332-8403-8D2854D7D5F9}"/>
              </a:ext>
            </a:extLst>
          </p:cNvPr>
          <p:cNvSpPr txBox="1"/>
          <p:nvPr/>
        </p:nvSpPr>
        <p:spPr>
          <a:xfrm>
            <a:off x="457200" y="4298089"/>
            <a:ext cx="8229600" cy="954107"/>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rPr>
              <a:t>Thus, the probability of getting exactly six heads in ten coin tosses is approximately </a:t>
            </a:r>
            <a:r>
              <a:rPr kumimoji="0" lang="en-US" sz="2800" b="0" i="0" u="none" strike="noStrike" kern="1200" cap="none" spc="0" normalizeH="0" baseline="0" noProof="0" dirty="0">
                <a:ln>
                  <a:noFill/>
                </a:ln>
                <a:solidFill>
                  <a:srgbClr val="366092"/>
                </a:solidFill>
                <a:effectLst/>
                <a:uLnTx/>
                <a:uFillTx/>
                <a:latin typeface="Cambria Math"/>
              </a:rPr>
              <a:t>0.2051</a:t>
            </a:r>
            <a:r>
              <a:rPr kumimoji="0" lang="en-US" sz="2800" b="0" i="0" u="none" strike="noStrike" kern="1200" cap="none" spc="0" normalizeH="0" baseline="0" noProof="0" dirty="0">
                <a:ln>
                  <a:noFill/>
                </a:ln>
                <a:solidFill>
                  <a:srgbClr val="366092"/>
                </a:solidFill>
                <a:effectLst/>
                <a:uLnTx/>
                <a:uFillTx/>
                <a:latin typeface="Calibri"/>
              </a:rPr>
              <a:t>, or 20.51%.</a:t>
            </a:r>
            <a:endParaRPr lang="en-IN" sz="2800" dirty="0"/>
          </a:p>
        </p:txBody>
      </p:sp>
    </p:spTree>
    <p:extLst>
      <p:ext uri="{BB962C8B-B14F-4D97-AF65-F5344CB8AC3E}">
        <p14:creationId xmlns:p14="http://schemas.microsoft.com/office/powerpoint/2010/main" val="5347333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5.2.3: Finding a Binomial Probability Using a Table</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a:t>What is the probability of rolling a die ten times and obtaining odd digits on eight of the rolls?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5.2.3: Finding a Binomial Probability Using a Table</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500" b="1" dirty="0"/>
              <a:t>Solution</a:t>
            </a:r>
          </a:p>
          <a:p>
            <a:pPr>
              <a:defRPr sz="2800"/>
            </a:pPr>
            <a:r>
              <a:rPr sz="2500" dirty="0"/>
              <a:t>We know that this process can be modeled by a binomial distribution since the ten rolls of a die are identical, independent trials. In the context of this scenario, each roll has two possible outcomes: an odd number or an even number. Let </a:t>
            </a:r>
            <a:r>
              <a:rPr lang="en-US" sz="2500" i="1" dirty="0"/>
              <a:t>X</a:t>
            </a:r>
            <a:r>
              <a:rPr sz="2500" dirty="0"/>
              <a:t> be the number of odd digits obtained in ten rolls of a die. We see for this problem that there are ten trials </a:t>
            </a:r>
            <a:r>
              <a:rPr lang="en-US" sz="2500" dirty="0"/>
              <a:t>(</a:t>
            </a:r>
            <a:r>
              <a:rPr lang="en-US" sz="2500" i="1" dirty="0"/>
              <a:t>n</a:t>
            </a:r>
            <a:r>
              <a:rPr lang="en-US" sz="2500" dirty="0"/>
              <a:t> = 10) </a:t>
            </a:r>
            <a:r>
              <a:rPr sz="2500" dirty="0"/>
              <a:t>and exactly eight successes </a:t>
            </a:r>
            <a:r>
              <a:rPr lang="en-US" sz="2500" dirty="0"/>
              <a:t>(</a:t>
            </a:r>
            <a:r>
              <a:rPr lang="en-US" sz="2500" i="1" dirty="0"/>
              <a:t>x</a:t>
            </a:r>
            <a:r>
              <a:rPr lang="en-US" sz="2500" dirty="0"/>
              <a:t> = 8).</a:t>
            </a:r>
            <a:r>
              <a:rPr sz="2500" dirty="0"/>
              <a:t> since we consider rolling an odd digit to be a success. Three of the six numbers on the die are odd, so the probability of rolling an odd digit for any one roll is</a:t>
            </a:r>
          </a:p>
        </p:txBody>
      </p:sp>
      <p:pic>
        <p:nvPicPr>
          <p:cNvPr id="6" name="Picture 5" descr="Three sixths is equal to one half, which is equal to 0.5.">
            <a:extLst>
              <a:ext uri="{FF2B5EF4-FFF2-40B4-BE49-F238E27FC236}">
                <a16:creationId xmlns:a16="http://schemas.microsoft.com/office/drawing/2014/main" id="{E4E69A0F-39B5-E4D9-C01C-4B25DDD8663F}"/>
              </a:ext>
            </a:extLst>
          </p:cNvPr>
          <p:cNvPicPr>
            <a:picLocks noChangeAspect="1"/>
          </p:cNvPicPr>
          <p:nvPr/>
        </p:nvPicPr>
        <p:blipFill>
          <a:blip r:embed="rId3"/>
          <a:stretch>
            <a:fillRect/>
          </a:stretch>
        </p:blipFill>
        <p:spPr>
          <a:xfrm>
            <a:off x="3726000" y="5127436"/>
            <a:ext cx="1692000" cy="868918"/>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6D0FDD-C06F-9231-9DA0-0D8476B3E8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1911A2-D86D-29B6-6F10-9460CE53E9B5}"/>
              </a:ext>
            </a:extLst>
          </p:cNvPr>
          <p:cNvSpPr>
            <a:spLocks noGrp="1"/>
          </p:cNvSpPr>
          <p:nvPr>
            <p:ph type="title"/>
          </p:nvPr>
        </p:nvSpPr>
        <p:spPr/>
        <p:txBody>
          <a:bodyPr>
            <a:normAutofit/>
          </a:bodyPr>
          <a:lstStyle/>
          <a:p>
            <a:pPr>
              <a:defRPr sz="3200"/>
            </a:pPr>
            <a:r>
              <a:rPr dirty="0"/>
              <a:t>Example 5.2.3: Finding a Binomial Probability Using a Table</a:t>
            </a:r>
            <a:r>
              <a:rPr lang="en-US" baseline="-25000" dirty="0"/>
              <a:t>3</a:t>
            </a:r>
            <a:endParaRPr dirty="0"/>
          </a:p>
        </p:txBody>
      </p:sp>
      <p:sp>
        <p:nvSpPr>
          <p:cNvPr id="3" name="Text Placeholder 2">
            <a:extLst>
              <a:ext uri="{FF2B5EF4-FFF2-40B4-BE49-F238E27FC236}">
                <a16:creationId xmlns:a16="http://schemas.microsoft.com/office/drawing/2014/main" id="{023BF372-7883-0668-CD90-E8729F9B2DAE}"/>
              </a:ext>
            </a:extLst>
          </p:cNvPr>
          <p:cNvSpPr>
            <a:spLocks noGrp="1"/>
          </p:cNvSpPr>
          <p:nvPr>
            <p:ph type="body" sz="quarter" idx="10"/>
          </p:nvPr>
        </p:nvSpPr>
        <p:spPr/>
        <p:txBody>
          <a:bodyPr>
            <a:normAutofit/>
          </a:bodyPr>
          <a:lstStyle/>
          <a:p>
            <a:r>
              <a:rPr sz="2800" b="1" dirty="0"/>
              <a:t>Solution</a:t>
            </a:r>
          </a:p>
          <a:p>
            <a:pPr>
              <a:defRPr sz="2800"/>
            </a:pPr>
            <a:r>
              <a:rPr sz="2800" dirty="0"/>
              <a:t>Thus </a:t>
            </a:r>
            <a:r>
              <a:rPr lang="en-US" sz="2800" i="1" dirty="0"/>
              <a:t>p</a:t>
            </a:r>
            <a:r>
              <a:rPr lang="en-US" sz="2800" dirty="0"/>
              <a:t> = 0.5.</a:t>
            </a:r>
            <a:r>
              <a:rPr sz="2800" dirty="0"/>
              <a:t> We have the three values we need, so we are now ready to find the probability in the table. Which table should we use? Because we are given a specific value for </a:t>
            </a:r>
            <a:r>
              <a:rPr lang="en-US" sz="2800" i="1" dirty="0"/>
              <a:t>x</a:t>
            </a:r>
            <a:r>
              <a:rPr sz="2800" dirty="0"/>
              <a:t>, rather than a range of values, we need to use the standard binomial table. We choose the table for </a:t>
            </a:r>
            <a:r>
              <a:rPr lang="en-US" sz="2800" i="1" dirty="0"/>
              <a:t>n</a:t>
            </a:r>
            <a:r>
              <a:rPr lang="en-US" sz="2800" dirty="0"/>
              <a:t> = 10</a:t>
            </a:r>
            <a:r>
              <a:rPr sz="2800" dirty="0"/>
              <a:t> and then look for the cell where the </a:t>
            </a:r>
            <a:endParaRPr lang="en-US" dirty="0">
              <a:latin typeface="Cambria Math" panose="02040503050406030204" pitchFamily="18" charset="0"/>
            </a:endParaRPr>
          </a:p>
          <a:p>
            <a:pPr>
              <a:defRPr sz="2800"/>
            </a:pPr>
            <a:r>
              <a:rPr lang="en-US" i="1" dirty="0"/>
              <a:t>P</a:t>
            </a:r>
            <a:r>
              <a:rPr lang="en-US" dirty="0"/>
              <a:t> = 0.5</a:t>
            </a:r>
            <a:r>
              <a:rPr sz="2800" dirty="0"/>
              <a:t> column and </a:t>
            </a:r>
            <a:r>
              <a:rPr lang="en-US" sz="2800" i="1" dirty="0"/>
              <a:t>x</a:t>
            </a:r>
            <a:r>
              <a:rPr lang="en-US" sz="2800" dirty="0"/>
              <a:t> = 8</a:t>
            </a:r>
            <a:r>
              <a:rPr sz="2800" dirty="0"/>
              <a:t> row meet.</a:t>
            </a:r>
          </a:p>
        </p:txBody>
      </p:sp>
    </p:spTree>
    <p:extLst>
      <p:ext uri="{BB962C8B-B14F-4D97-AF65-F5344CB8AC3E}">
        <p14:creationId xmlns:p14="http://schemas.microsoft.com/office/powerpoint/2010/main" val="9581726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5.2.3: Finding a Binomial Probability Using a Table</a:t>
            </a:r>
            <a:r>
              <a:rPr lang="en-US" baseline="-25000" dirty="0"/>
              <a:t>4</a:t>
            </a:r>
            <a:endParaRPr dirty="0"/>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3FB6E7BB-D909-7168-8B82-6DAB730E1767}"/>
                  </a:ext>
                </a:extLst>
              </p:cNvPr>
              <p:cNvSpPr txBox="1"/>
              <p:nvPr/>
            </p:nvSpPr>
            <p:spPr>
              <a:xfrm>
                <a:off x="457200" y="1066800"/>
                <a:ext cx="8229600" cy="400110"/>
              </a:xfrm>
              <a:prstGeom prst="rect">
                <a:avLst/>
              </a:prstGeom>
              <a:noFill/>
            </p:spPr>
            <p:txBody>
              <a:bodyPr wrap="square">
                <a:spAutoFit/>
              </a:bodyPr>
              <a:lstStyle/>
              <a:p>
                <a:pPr algn="ctr">
                  <a:defRPr sz="1800" b="1"/>
                </a:pPr>
                <a:r>
                  <a:rPr lang="en-IN" sz="2000" dirty="0"/>
                  <a:t>Binomial Probabilities for </a:t>
                </a:r>
                <a:r>
                  <a:rPr lang="en-IN" sz="2000" i="1" dirty="0"/>
                  <a:t>n </a:t>
                </a:r>
                <a14:m>
                  <m:oMath xmlns:m="http://schemas.openxmlformats.org/officeDocument/2006/math">
                    <m:r>
                      <a:rPr lang="en-IN" sz="2000">
                        <a:latin typeface="Cambria Math"/>
                      </a:rPr>
                      <m:t>=</m:t>
                    </m:r>
                    <m:r>
                      <a:rPr lang="en-IN" sz="2000">
                        <a:latin typeface="Cambria Math"/>
                      </a:rPr>
                      <m:t>10</m:t>
                    </m:r>
                  </m:oMath>
                </a14:m>
                <a:endParaRPr lang="en-US" sz="2000" dirty="0"/>
              </a:p>
            </p:txBody>
          </p:sp>
        </mc:Choice>
        <mc:Fallback xmlns="">
          <p:sp>
            <p:nvSpPr>
              <p:cNvPr id="4" name="TextBox 3">
                <a:extLst>
                  <a:ext uri="{FF2B5EF4-FFF2-40B4-BE49-F238E27FC236}">
                    <a16:creationId xmlns:a16="http://schemas.microsoft.com/office/drawing/2014/main" id="{3FB6E7BB-D909-7168-8B82-6DAB730E1767}"/>
                  </a:ext>
                </a:extLst>
              </p:cNvPr>
              <p:cNvSpPr txBox="1">
                <a:spLocks noRot="1" noChangeAspect="1" noMove="1" noResize="1" noEditPoints="1" noAdjustHandles="1" noChangeArrowheads="1" noChangeShapeType="1" noTextEdit="1"/>
              </p:cNvSpPr>
              <p:nvPr/>
            </p:nvSpPr>
            <p:spPr>
              <a:xfrm>
                <a:off x="457200" y="1066800"/>
                <a:ext cx="8229600" cy="400110"/>
              </a:xfrm>
              <a:prstGeom prst="rect">
                <a:avLst/>
              </a:prstGeom>
              <a:blipFill>
                <a:blip r:embed="rId2"/>
                <a:stretch>
                  <a:fillRect t="-7576" b="-25758"/>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5" name="TextBox 4" descr="p">
                <a:extLst>
                  <a:ext uri="{FF2B5EF4-FFF2-40B4-BE49-F238E27FC236}">
                    <a16:creationId xmlns:a16="http://schemas.microsoft.com/office/drawing/2014/main" id="{B5E9D65E-F05F-41EC-8CB0-97086BA3DF62}"/>
                  </a:ext>
                </a:extLst>
              </p:cNvPr>
              <p:cNvSpPr txBox="1"/>
              <p:nvPr/>
            </p:nvSpPr>
            <p:spPr>
              <a:xfrm>
                <a:off x="3505200" y="1447800"/>
                <a:ext cx="2971800" cy="400110"/>
              </a:xfrm>
              <a:prstGeom prst="rect">
                <a:avLst/>
              </a:prstGeom>
              <a:noFill/>
            </p:spPr>
            <p:txBody>
              <a:bodyPr wrap="square">
                <a:spAutoFit/>
              </a:bodyPr>
              <a:lstStyle/>
              <a:p>
                <a:pPr algn="ctr">
                  <a:defRPr sz="1800" b="1"/>
                </a:pPr>
                <a14:m>
                  <m:oMathPara xmlns:m="http://schemas.openxmlformats.org/officeDocument/2006/math">
                    <m:oMathParaPr>
                      <m:jc m:val="center"/>
                    </m:oMathParaPr>
                    <m:oMath xmlns:m="http://schemas.openxmlformats.org/officeDocument/2006/math">
                      <m:r>
                        <a:rPr lang="en-IN" sz="2000">
                          <a:latin typeface="Cambria Math" panose="02040503050406030204" pitchFamily="18" charset="0"/>
                        </a:rPr>
                        <m:t>𝑝</m:t>
                      </m:r>
                    </m:oMath>
                  </m:oMathPara>
                </a14:m>
                <a:endParaRPr lang="en-US" sz="2000" dirty="0"/>
              </a:p>
            </p:txBody>
          </p:sp>
        </mc:Choice>
        <mc:Fallback xmlns="">
          <p:sp>
            <p:nvSpPr>
              <p:cNvPr id="5" name="TextBox 4" descr="p">
                <a:extLst>
                  <a:ext uri="{FF2B5EF4-FFF2-40B4-BE49-F238E27FC236}">
                    <a16:creationId xmlns:a16="http://schemas.microsoft.com/office/drawing/2014/main" id="{B5E9D65E-F05F-41EC-8CB0-97086BA3DF62}"/>
                  </a:ext>
                </a:extLst>
              </p:cNvPr>
              <p:cNvSpPr txBox="1">
                <a:spLocks noRot="1" noChangeAspect="1" noMove="1" noResize="1" noEditPoints="1" noAdjustHandles="1" noChangeArrowheads="1" noChangeShapeType="1" noTextEdit="1"/>
              </p:cNvSpPr>
              <p:nvPr/>
            </p:nvSpPr>
            <p:spPr>
              <a:xfrm>
                <a:off x="3505200" y="1447800"/>
                <a:ext cx="2971800" cy="400110"/>
              </a:xfrm>
              <a:prstGeom prst="rect">
                <a:avLst/>
              </a:prstGeom>
              <a:blipFill>
                <a:blip r:embed="rId3"/>
                <a:stretch>
                  <a:fillRect b="-7692"/>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graphicFrame>
            <p:nvGraphicFramePr>
              <p:cNvPr id="3" name="Table Placeholder 2" descr="The table displays the binomial probability distribution for values of x from 0 to 10 in row wise and probabilities p ranging from 0.1 to 0.9 in column wise. Each cell represents the probability of obtaining 𝑥 successes in a binomial experiment with the corresponding p. &#10;&#10;The first row, where x equals 0, contains the following values for p from 0.1 to 0.9:&#10;0.3487, 0.1074, 0.0282, 0.0060, 0.0010, 0.0001, 0.0000, 0.0000, 0.0000.&#10;&#10;The second row, where x equals 1, contains the following values for p from 0.1 to 0.9:&#10;0.3874, 0.2684, 0.1211, 0.0403, 0.0098, 0.0016, 0.0001, 0.0000, 0.0000.&#10;&#10;The third row, where x equals 2, contains the following values for p from 0.1 to 0.9:&#10;0.1937, 0.3020, 0.2335, 0.1209, 0.0439, 0.0106, 0.0014, 0.0001, 0.0000.&#10;&#10;The fourth row, where x equals 3, contains the following values for p from 0.1 to 0.9:&#10;0.0574, 0.2013, 0.2668, 0.2150, 0.1172, 0.0425, 0.0090, 0.0008, 0.0000.&#10;&#10;The fifth row, where x equals 4, contains the following values for p from 0.1 to 0.9:&#10;0.0112, 0.0881, 0.2001, 0.2508, 0.2051, 0.1115, 0.0368, 0.0055, 0.0001.&#10;&#10;The sixth row, where x equals 5, contains the following values for p from 0.1 to 0.9:&#10;0.0015, 0.0264, 0.1029, 0.2007, 0.2461, 0.2007, 0.1029, 0.0264, 0.0015.&#10;&#10;The seventh row, where x equals 6, contains the following values for p from 0.1 to 0.9:&#10;0.0001, 0.0055, 0.0368, 0.1115, 0.2051, 0.2508, 0.2001, 0.0881, 0.0112.&#10;&#10;The eighth row, where x equals 7, contains the following values for p from 0.1 to 0.9:&#10;0.0000, 0.0008, 0.0090, 0.0425, 0.1172, 0.2150, 0.2668, 0.2013, 0.0574.&#10;&#10;The ninth row, where x equals 8, contains the following values for p from 0.1 to 0.9:&#10;0.0000, 0.0001, 0.0014, 0.0106, 0.0439, 0.1209, 0.2335, 0.3020, 0.1937.&#10;&#10;The tenth row, where x equals 9, contains the following values for p from 0.1 to 0.9:&#10;0.0000, 0.0000, 0.0001, 0.0016, 0.0098, 0.0403, 0.1211, 0.2684, 0.3874.&#10;&#10;The eleventh row, where x equals 10, contains the following values for p from 0.1 to 0.9:&#10;0.0000, 0.0000, 0.0000, 0.0001, 0.0010, 0.0060, 0.0282, 0.1074, 0.3487.&#10;&#10;The table provides a comprehensive view of probabilities for various combinations of  x and p."/>
              <p:cNvGraphicFramePr>
                <a:graphicFrameLocks noGrp="1"/>
              </p:cNvGraphicFramePr>
              <p:nvPr>
                <p:ph type="tbl" sz="quarter" idx="10"/>
                <p:extLst>
                  <p:ext uri="{D42A27DB-BD31-4B8C-83A1-F6EECF244321}">
                    <p14:modId xmlns:p14="http://schemas.microsoft.com/office/powerpoint/2010/main" val="1170612490"/>
                  </p:ext>
                </p:extLst>
              </p:nvPr>
            </p:nvGraphicFramePr>
            <p:xfrm>
              <a:off x="762000" y="1916424"/>
              <a:ext cx="7620000" cy="3950976"/>
            </p:xfrm>
            <a:graphic>
              <a:graphicData uri="http://schemas.openxmlformats.org/drawingml/2006/table">
                <a:tbl>
                  <a:tblPr firstRow="1" bandRow="1">
                    <a:tableStyleId>{5940675A-B579-460E-94D1-54222C63F5DA}</a:tableStyleId>
                  </a:tblPr>
                  <a:tblGrid>
                    <a:gridCol w="7620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gridCol w="762000">
                      <a:extLst>
                        <a:ext uri="{9D8B030D-6E8A-4147-A177-3AD203B41FA5}">
                          <a16:colId xmlns:a16="http://schemas.microsoft.com/office/drawing/2014/main" val="20004"/>
                        </a:ext>
                      </a:extLst>
                    </a:gridCol>
                    <a:gridCol w="762000">
                      <a:extLst>
                        <a:ext uri="{9D8B030D-6E8A-4147-A177-3AD203B41FA5}">
                          <a16:colId xmlns:a16="http://schemas.microsoft.com/office/drawing/2014/main" val="20005"/>
                        </a:ext>
                      </a:extLst>
                    </a:gridCol>
                    <a:gridCol w="762000">
                      <a:extLst>
                        <a:ext uri="{9D8B030D-6E8A-4147-A177-3AD203B41FA5}">
                          <a16:colId xmlns:a16="http://schemas.microsoft.com/office/drawing/2014/main" val="20006"/>
                        </a:ext>
                      </a:extLst>
                    </a:gridCol>
                    <a:gridCol w="762000">
                      <a:extLst>
                        <a:ext uri="{9D8B030D-6E8A-4147-A177-3AD203B41FA5}">
                          <a16:colId xmlns:a16="http://schemas.microsoft.com/office/drawing/2014/main" val="20007"/>
                        </a:ext>
                      </a:extLst>
                    </a:gridCol>
                    <a:gridCol w="762000">
                      <a:extLst>
                        <a:ext uri="{9D8B030D-6E8A-4147-A177-3AD203B41FA5}">
                          <a16:colId xmlns:a16="http://schemas.microsoft.com/office/drawing/2014/main" val="20008"/>
                        </a:ext>
                      </a:extLst>
                    </a:gridCol>
                    <a:gridCol w="762000">
                      <a:extLst>
                        <a:ext uri="{9D8B030D-6E8A-4147-A177-3AD203B41FA5}">
                          <a16:colId xmlns:a16="http://schemas.microsoft.com/office/drawing/2014/main" val="20009"/>
                        </a:ext>
                      </a:extLst>
                    </a:gridCol>
                  </a:tblGrid>
                  <a:tr h="329248">
                    <a:tc>
                      <a:txBody>
                        <a:bodyPr/>
                        <a:lstStyle/>
                        <a:p>
                          <a:pPr algn="ctr">
                            <a:defRPr sz="1200" b="1">
                              <a:solidFill>
                                <a:schemeClr val="tx1"/>
                              </a:solidFill>
                            </a:defRPr>
                          </a:pPr>
                          <a14:m>
                            <m:oMathPara xmlns:m="http://schemas.openxmlformats.org/officeDocument/2006/math">
                              <m:oMathParaPr>
                                <m:jc m:val="centerGroup"/>
                              </m:oMathParaPr>
                              <m:oMath xmlns:m="http://schemas.openxmlformats.org/officeDocument/2006/math">
                                <m:r>
                                  <a:rPr sz="1200">
                                    <a:latin typeface="Cambria Math" panose="02040503050406030204" pitchFamily="18" charset="0"/>
                                  </a:rPr>
                                  <m:t>𝑥</m:t>
                                </m:r>
                              </m:oMath>
                            </m:oMathPara>
                          </a14:m>
                          <a:endParaRPr dirty="0"/>
                        </a:p>
                      </a:txBody>
                      <a:tcPr/>
                    </a:tc>
                    <a:tc>
                      <a:txBody>
                        <a:bodyPr/>
                        <a:lstStyle/>
                        <a:p>
                          <a:pPr algn="ctr">
                            <a:defRPr b="1">
                              <a:solidFill>
                                <a:schemeClr val="tx1"/>
                              </a:solidFill>
                            </a:defRPr>
                          </a:pPr>
                          <a:r>
                            <a:rPr sz="1200" dirty="0"/>
                            <a:t>0.1</a:t>
                          </a:r>
                          <a:endParaRPr sz="1200" dirty="0">
                            <a:latin typeface="Cambria Math"/>
                          </a:endParaRPr>
                        </a:p>
                      </a:txBody>
                      <a:tcPr/>
                    </a:tc>
                    <a:tc>
                      <a:txBody>
                        <a:bodyPr/>
                        <a:lstStyle/>
                        <a:p>
                          <a:pPr algn="ctr">
                            <a:defRPr b="1">
                              <a:solidFill>
                                <a:schemeClr val="tx1"/>
                              </a:solidFill>
                            </a:defRPr>
                          </a:pPr>
                          <a:r>
                            <a:rPr sz="1200" dirty="0"/>
                            <a:t>0.2</a:t>
                          </a:r>
                          <a:endParaRPr sz="1200" dirty="0">
                            <a:latin typeface="Cambria Math"/>
                          </a:endParaRPr>
                        </a:p>
                      </a:txBody>
                      <a:tcPr/>
                    </a:tc>
                    <a:tc>
                      <a:txBody>
                        <a:bodyPr/>
                        <a:lstStyle/>
                        <a:p>
                          <a:pPr algn="ctr">
                            <a:defRPr b="1">
                              <a:solidFill>
                                <a:schemeClr val="tx1"/>
                              </a:solidFill>
                            </a:defRPr>
                          </a:pPr>
                          <a:r>
                            <a:rPr sz="1200"/>
                            <a:t>0.3</a:t>
                          </a:r>
                          <a:endParaRPr sz="1200">
                            <a:latin typeface="Cambria Math"/>
                          </a:endParaRPr>
                        </a:p>
                      </a:txBody>
                      <a:tcPr/>
                    </a:tc>
                    <a:tc>
                      <a:txBody>
                        <a:bodyPr/>
                        <a:lstStyle/>
                        <a:p>
                          <a:pPr algn="ctr">
                            <a:defRPr b="1">
                              <a:solidFill>
                                <a:schemeClr val="tx1"/>
                              </a:solidFill>
                            </a:defRPr>
                          </a:pPr>
                          <a:r>
                            <a:rPr sz="1200"/>
                            <a:t>0.4</a:t>
                          </a:r>
                          <a:endParaRPr sz="1200">
                            <a:latin typeface="Cambria Math"/>
                          </a:endParaRPr>
                        </a:p>
                      </a:txBody>
                      <a:tcPr/>
                    </a:tc>
                    <a:tc>
                      <a:txBody>
                        <a:bodyPr/>
                        <a:lstStyle/>
                        <a:p>
                          <a:pPr algn="ctr">
                            <a:defRPr>
                              <a:solidFill>
                                <a:schemeClr val="tx1"/>
                              </a:solidFill>
                            </a:defRPr>
                          </a:pPr>
                          <a:r>
                            <a:rPr lang="en-IN" sz="1200" b="1" dirty="0"/>
                            <a:t>0.5</a:t>
                          </a:r>
                          <a:endParaRPr lang="en-IN" sz="1200" b="1" dirty="0">
                            <a:latin typeface="Cambria Math"/>
                          </a:endParaRPr>
                        </a:p>
                      </a:txBody>
                      <a:tcPr/>
                    </a:tc>
                    <a:tc>
                      <a:txBody>
                        <a:bodyPr/>
                        <a:lstStyle/>
                        <a:p>
                          <a:pPr algn="ctr">
                            <a:defRPr b="1">
                              <a:solidFill>
                                <a:schemeClr val="tx1"/>
                              </a:solidFill>
                            </a:defRPr>
                          </a:pPr>
                          <a:r>
                            <a:rPr sz="1200" dirty="0"/>
                            <a:t>0.6</a:t>
                          </a:r>
                          <a:endParaRPr sz="1200" dirty="0">
                            <a:latin typeface="Cambria Math"/>
                          </a:endParaRPr>
                        </a:p>
                      </a:txBody>
                      <a:tcPr/>
                    </a:tc>
                    <a:tc>
                      <a:txBody>
                        <a:bodyPr/>
                        <a:lstStyle/>
                        <a:p>
                          <a:pPr algn="ctr">
                            <a:defRPr b="1">
                              <a:solidFill>
                                <a:schemeClr val="tx1"/>
                              </a:solidFill>
                            </a:defRPr>
                          </a:pPr>
                          <a:r>
                            <a:rPr sz="1200"/>
                            <a:t>0.7</a:t>
                          </a:r>
                          <a:endParaRPr sz="1200">
                            <a:latin typeface="Cambria Math"/>
                          </a:endParaRPr>
                        </a:p>
                      </a:txBody>
                      <a:tcPr/>
                    </a:tc>
                    <a:tc>
                      <a:txBody>
                        <a:bodyPr/>
                        <a:lstStyle/>
                        <a:p>
                          <a:pPr algn="ctr">
                            <a:defRPr b="1">
                              <a:solidFill>
                                <a:schemeClr val="tx1"/>
                              </a:solidFill>
                            </a:defRPr>
                          </a:pPr>
                          <a:r>
                            <a:rPr sz="1200"/>
                            <a:t>0.8</a:t>
                          </a:r>
                          <a:endParaRPr sz="1200">
                            <a:latin typeface="Cambria Math"/>
                          </a:endParaRPr>
                        </a:p>
                      </a:txBody>
                      <a:tcPr/>
                    </a:tc>
                    <a:tc>
                      <a:txBody>
                        <a:bodyPr/>
                        <a:lstStyle/>
                        <a:p>
                          <a:pPr algn="ctr">
                            <a:defRPr b="1">
                              <a:solidFill>
                                <a:schemeClr val="tx1"/>
                              </a:solidFill>
                            </a:defRPr>
                          </a:pPr>
                          <a:r>
                            <a:rPr sz="1200" dirty="0"/>
                            <a:t>0.9</a:t>
                          </a:r>
                          <a:endParaRPr sz="1200" dirty="0">
                            <a:latin typeface="Cambria Math"/>
                          </a:endParaRPr>
                        </a:p>
                      </a:txBody>
                      <a:tcPr/>
                    </a:tc>
                    <a:extLst>
                      <a:ext uri="{0D108BD9-81ED-4DB2-BD59-A6C34878D82A}">
                        <a16:rowId xmlns:a16="http://schemas.microsoft.com/office/drawing/2014/main" val="10002"/>
                      </a:ext>
                    </a:extLst>
                  </a:tr>
                  <a:tr h="329248">
                    <a:tc>
                      <a:txBody>
                        <a:bodyPr/>
                        <a:lstStyle/>
                        <a:p>
                          <a:pPr algn="ctr">
                            <a:defRPr b="1">
                              <a:solidFill>
                                <a:schemeClr val="tx1"/>
                              </a:solidFill>
                            </a:defRPr>
                          </a:pPr>
                          <a:r>
                            <a:rPr sz="1200"/>
                            <a:t>0</a:t>
                          </a:r>
                          <a:endParaRPr sz="1200">
                            <a:latin typeface="Cambria Math"/>
                          </a:endParaRPr>
                        </a:p>
                      </a:txBody>
                      <a:tcPr/>
                    </a:tc>
                    <a:tc>
                      <a:txBody>
                        <a:bodyPr/>
                        <a:lstStyle/>
                        <a:p>
                          <a:pPr algn="ctr">
                            <a:defRPr>
                              <a:solidFill>
                                <a:schemeClr val="tx1"/>
                              </a:solidFill>
                            </a:defRPr>
                          </a:pPr>
                          <a:r>
                            <a:rPr sz="1200"/>
                            <a:t>0.3487</a:t>
                          </a:r>
                          <a:endParaRPr sz="1200">
                            <a:latin typeface="Cambria Math"/>
                          </a:endParaRPr>
                        </a:p>
                      </a:txBody>
                      <a:tcPr/>
                    </a:tc>
                    <a:tc>
                      <a:txBody>
                        <a:bodyPr/>
                        <a:lstStyle/>
                        <a:p>
                          <a:pPr algn="ctr">
                            <a:defRPr>
                              <a:solidFill>
                                <a:schemeClr val="tx1"/>
                              </a:solidFill>
                            </a:defRPr>
                          </a:pPr>
                          <a:r>
                            <a:rPr sz="1200"/>
                            <a:t>0.1074</a:t>
                          </a:r>
                          <a:endParaRPr sz="1200">
                            <a:latin typeface="Cambria Math"/>
                          </a:endParaRPr>
                        </a:p>
                      </a:txBody>
                      <a:tcPr/>
                    </a:tc>
                    <a:tc>
                      <a:txBody>
                        <a:bodyPr/>
                        <a:lstStyle/>
                        <a:p>
                          <a:pPr algn="ctr">
                            <a:defRPr>
                              <a:solidFill>
                                <a:schemeClr val="tx1"/>
                              </a:solidFill>
                            </a:defRPr>
                          </a:pPr>
                          <a:r>
                            <a:rPr sz="1200"/>
                            <a:t>0.0282</a:t>
                          </a:r>
                          <a:endParaRPr sz="1200">
                            <a:latin typeface="Cambria Math"/>
                          </a:endParaRPr>
                        </a:p>
                      </a:txBody>
                      <a:tcPr/>
                    </a:tc>
                    <a:tc>
                      <a:txBody>
                        <a:bodyPr/>
                        <a:lstStyle/>
                        <a:p>
                          <a:pPr algn="ctr">
                            <a:defRPr>
                              <a:solidFill>
                                <a:schemeClr val="tx1"/>
                              </a:solidFill>
                            </a:defRPr>
                          </a:pPr>
                          <a:r>
                            <a:rPr sz="1200"/>
                            <a:t>0.0060</a:t>
                          </a:r>
                          <a:endParaRPr sz="1200">
                            <a:latin typeface="Cambria Math"/>
                          </a:endParaRPr>
                        </a:p>
                      </a:txBody>
                      <a:tcPr/>
                    </a:tc>
                    <a:tc>
                      <a:txBody>
                        <a:bodyPr/>
                        <a:lstStyle/>
                        <a:p>
                          <a:pPr algn="ctr">
                            <a:defRPr>
                              <a:solidFill>
                                <a:schemeClr val="tx1"/>
                              </a:solidFill>
                            </a:defRPr>
                          </a:pPr>
                          <a:r>
                            <a:rPr sz="1200" dirty="0"/>
                            <a:t>0.0010</a:t>
                          </a:r>
                          <a:endParaRPr sz="1200" dirty="0">
                            <a:latin typeface="Cambria Math"/>
                          </a:endParaRPr>
                        </a:p>
                      </a:txBody>
                      <a:tcPr/>
                    </a:tc>
                    <a:tc>
                      <a:txBody>
                        <a:bodyPr/>
                        <a:lstStyle/>
                        <a:p>
                          <a:pPr algn="ctr">
                            <a:defRPr>
                              <a:solidFill>
                                <a:schemeClr val="tx1"/>
                              </a:solidFill>
                            </a:defRPr>
                          </a:pPr>
                          <a:r>
                            <a:rPr sz="1200"/>
                            <a:t>0.0001</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extLst>
                      <a:ext uri="{0D108BD9-81ED-4DB2-BD59-A6C34878D82A}">
                        <a16:rowId xmlns:a16="http://schemas.microsoft.com/office/drawing/2014/main" val="10003"/>
                      </a:ext>
                    </a:extLst>
                  </a:tr>
                  <a:tr h="329248">
                    <a:tc>
                      <a:txBody>
                        <a:bodyPr/>
                        <a:lstStyle/>
                        <a:p>
                          <a:pPr algn="ctr">
                            <a:defRPr b="1">
                              <a:solidFill>
                                <a:schemeClr val="tx1"/>
                              </a:solidFill>
                            </a:defRPr>
                          </a:pPr>
                          <a:r>
                            <a:rPr sz="1200"/>
                            <a:t>1</a:t>
                          </a:r>
                          <a:endParaRPr sz="1200">
                            <a:latin typeface="Cambria Math"/>
                          </a:endParaRPr>
                        </a:p>
                      </a:txBody>
                      <a:tcPr/>
                    </a:tc>
                    <a:tc>
                      <a:txBody>
                        <a:bodyPr/>
                        <a:lstStyle/>
                        <a:p>
                          <a:pPr algn="ctr">
                            <a:defRPr>
                              <a:solidFill>
                                <a:schemeClr val="tx1"/>
                              </a:solidFill>
                            </a:defRPr>
                          </a:pPr>
                          <a:r>
                            <a:rPr sz="1200"/>
                            <a:t>0.3874</a:t>
                          </a:r>
                          <a:endParaRPr sz="1200">
                            <a:latin typeface="Cambria Math"/>
                          </a:endParaRPr>
                        </a:p>
                      </a:txBody>
                      <a:tcPr/>
                    </a:tc>
                    <a:tc>
                      <a:txBody>
                        <a:bodyPr/>
                        <a:lstStyle/>
                        <a:p>
                          <a:pPr algn="ctr">
                            <a:defRPr>
                              <a:solidFill>
                                <a:schemeClr val="tx1"/>
                              </a:solidFill>
                            </a:defRPr>
                          </a:pPr>
                          <a:r>
                            <a:rPr sz="1200"/>
                            <a:t>0.2684</a:t>
                          </a:r>
                          <a:endParaRPr sz="1200">
                            <a:latin typeface="Cambria Math"/>
                          </a:endParaRPr>
                        </a:p>
                      </a:txBody>
                      <a:tcPr/>
                    </a:tc>
                    <a:tc>
                      <a:txBody>
                        <a:bodyPr/>
                        <a:lstStyle/>
                        <a:p>
                          <a:pPr algn="ctr">
                            <a:defRPr>
                              <a:solidFill>
                                <a:schemeClr val="tx1"/>
                              </a:solidFill>
                            </a:defRPr>
                          </a:pPr>
                          <a:r>
                            <a:rPr sz="1200"/>
                            <a:t>0.1211</a:t>
                          </a:r>
                          <a:endParaRPr sz="1200">
                            <a:latin typeface="Cambria Math"/>
                          </a:endParaRPr>
                        </a:p>
                      </a:txBody>
                      <a:tcPr/>
                    </a:tc>
                    <a:tc>
                      <a:txBody>
                        <a:bodyPr/>
                        <a:lstStyle/>
                        <a:p>
                          <a:pPr algn="ctr">
                            <a:defRPr>
                              <a:solidFill>
                                <a:schemeClr val="tx1"/>
                              </a:solidFill>
                            </a:defRPr>
                          </a:pPr>
                          <a:r>
                            <a:rPr sz="1200"/>
                            <a:t>0.0403</a:t>
                          </a:r>
                          <a:endParaRPr sz="1200">
                            <a:latin typeface="Cambria Math"/>
                          </a:endParaRPr>
                        </a:p>
                      </a:txBody>
                      <a:tcPr/>
                    </a:tc>
                    <a:tc>
                      <a:txBody>
                        <a:bodyPr/>
                        <a:lstStyle/>
                        <a:p>
                          <a:pPr algn="ctr">
                            <a:defRPr>
                              <a:solidFill>
                                <a:schemeClr val="tx1"/>
                              </a:solidFill>
                            </a:defRPr>
                          </a:pPr>
                          <a:r>
                            <a:rPr sz="1200" dirty="0"/>
                            <a:t>0.0098</a:t>
                          </a:r>
                          <a:endParaRPr sz="1200" dirty="0">
                            <a:latin typeface="Cambria Math"/>
                          </a:endParaRPr>
                        </a:p>
                      </a:txBody>
                      <a:tcPr/>
                    </a:tc>
                    <a:tc>
                      <a:txBody>
                        <a:bodyPr/>
                        <a:lstStyle/>
                        <a:p>
                          <a:pPr algn="ctr">
                            <a:defRPr>
                              <a:solidFill>
                                <a:schemeClr val="tx1"/>
                              </a:solidFill>
                            </a:defRPr>
                          </a:pPr>
                          <a:r>
                            <a:rPr sz="1200"/>
                            <a:t>0.0016</a:t>
                          </a:r>
                          <a:endParaRPr sz="1200">
                            <a:latin typeface="Cambria Math"/>
                          </a:endParaRPr>
                        </a:p>
                      </a:txBody>
                      <a:tcPr/>
                    </a:tc>
                    <a:tc>
                      <a:txBody>
                        <a:bodyPr/>
                        <a:lstStyle/>
                        <a:p>
                          <a:pPr algn="ctr">
                            <a:defRPr>
                              <a:solidFill>
                                <a:schemeClr val="tx1"/>
                              </a:solidFill>
                            </a:defRPr>
                          </a:pPr>
                          <a:r>
                            <a:rPr sz="1200"/>
                            <a:t>0.0001</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extLst>
                      <a:ext uri="{0D108BD9-81ED-4DB2-BD59-A6C34878D82A}">
                        <a16:rowId xmlns:a16="http://schemas.microsoft.com/office/drawing/2014/main" val="10004"/>
                      </a:ext>
                    </a:extLst>
                  </a:tr>
                  <a:tr h="329248">
                    <a:tc>
                      <a:txBody>
                        <a:bodyPr/>
                        <a:lstStyle/>
                        <a:p>
                          <a:pPr algn="ctr">
                            <a:defRPr b="1">
                              <a:solidFill>
                                <a:schemeClr val="tx1"/>
                              </a:solidFill>
                            </a:defRPr>
                          </a:pPr>
                          <a:r>
                            <a:rPr sz="1200"/>
                            <a:t>2</a:t>
                          </a:r>
                          <a:endParaRPr sz="1200">
                            <a:latin typeface="Cambria Math"/>
                          </a:endParaRPr>
                        </a:p>
                      </a:txBody>
                      <a:tcPr/>
                    </a:tc>
                    <a:tc>
                      <a:txBody>
                        <a:bodyPr/>
                        <a:lstStyle/>
                        <a:p>
                          <a:pPr algn="ctr">
                            <a:defRPr>
                              <a:solidFill>
                                <a:schemeClr val="tx1"/>
                              </a:solidFill>
                            </a:defRPr>
                          </a:pPr>
                          <a:r>
                            <a:rPr sz="1200"/>
                            <a:t>0.1937</a:t>
                          </a:r>
                          <a:endParaRPr sz="1200">
                            <a:latin typeface="Cambria Math"/>
                          </a:endParaRPr>
                        </a:p>
                      </a:txBody>
                      <a:tcPr/>
                    </a:tc>
                    <a:tc>
                      <a:txBody>
                        <a:bodyPr/>
                        <a:lstStyle/>
                        <a:p>
                          <a:pPr algn="ctr">
                            <a:defRPr>
                              <a:solidFill>
                                <a:schemeClr val="tx1"/>
                              </a:solidFill>
                            </a:defRPr>
                          </a:pPr>
                          <a:r>
                            <a:rPr sz="1200"/>
                            <a:t>0.3020</a:t>
                          </a:r>
                          <a:endParaRPr sz="1200">
                            <a:latin typeface="Cambria Math"/>
                          </a:endParaRPr>
                        </a:p>
                      </a:txBody>
                      <a:tcPr/>
                    </a:tc>
                    <a:tc>
                      <a:txBody>
                        <a:bodyPr/>
                        <a:lstStyle/>
                        <a:p>
                          <a:pPr algn="ctr">
                            <a:defRPr>
                              <a:solidFill>
                                <a:schemeClr val="tx1"/>
                              </a:solidFill>
                            </a:defRPr>
                          </a:pPr>
                          <a:r>
                            <a:rPr sz="1200"/>
                            <a:t>0.2335</a:t>
                          </a:r>
                          <a:endParaRPr sz="1200">
                            <a:latin typeface="Cambria Math"/>
                          </a:endParaRPr>
                        </a:p>
                      </a:txBody>
                      <a:tcPr/>
                    </a:tc>
                    <a:tc>
                      <a:txBody>
                        <a:bodyPr/>
                        <a:lstStyle/>
                        <a:p>
                          <a:pPr algn="ctr">
                            <a:defRPr>
                              <a:solidFill>
                                <a:schemeClr val="tx1"/>
                              </a:solidFill>
                            </a:defRPr>
                          </a:pPr>
                          <a:r>
                            <a:rPr sz="1200"/>
                            <a:t>0.1209</a:t>
                          </a:r>
                          <a:endParaRPr sz="1200">
                            <a:latin typeface="Cambria Math"/>
                          </a:endParaRPr>
                        </a:p>
                      </a:txBody>
                      <a:tcPr/>
                    </a:tc>
                    <a:tc>
                      <a:txBody>
                        <a:bodyPr/>
                        <a:lstStyle/>
                        <a:p>
                          <a:pPr algn="ctr">
                            <a:defRPr>
                              <a:solidFill>
                                <a:schemeClr val="tx1"/>
                              </a:solidFill>
                            </a:defRPr>
                          </a:pPr>
                          <a:r>
                            <a:rPr sz="1200" dirty="0"/>
                            <a:t>0.0439</a:t>
                          </a:r>
                          <a:endParaRPr sz="1200" dirty="0">
                            <a:latin typeface="Cambria Math"/>
                          </a:endParaRPr>
                        </a:p>
                      </a:txBody>
                      <a:tcPr/>
                    </a:tc>
                    <a:tc>
                      <a:txBody>
                        <a:bodyPr/>
                        <a:lstStyle/>
                        <a:p>
                          <a:pPr algn="ctr">
                            <a:defRPr>
                              <a:solidFill>
                                <a:schemeClr val="tx1"/>
                              </a:solidFill>
                            </a:defRPr>
                          </a:pPr>
                          <a:r>
                            <a:rPr sz="1200"/>
                            <a:t>0.0106</a:t>
                          </a:r>
                          <a:endParaRPr sz="1200">
                            <a:latin typeface="Cambria Math"/>
                          </a:endParaRPr>
                        </a:p>
                      </a:txBody>
                      <a:tcPr/>
                    </a:tc>
                    <a:tc>
                      <a:txBody>
                        <a:bodyPr/>
                        <a:lstStyle/>
                        <a:p>
                          <a:pPr algn="ctr">
                            <a:defRPr>
                              <a:solidFill>
                                <a:schemeClr val="tx1"/>
                              </a:solidFill>
                            </a:defRPr>
                          </a:pPr>
                          <a:r>
                            <a:rPr sz="1200"/>
                            <a:t>0.0014</a:t>
                          </a:r>
                          <a:endParaRPr sz="1200">
                            <a:latin typeface="Cambria Math"/>
                          </a:endParaRPr>
                        </a:p>
                      </a:txBody>
                      <a:tcPr/>
                    </a:tc>
                    <a:tc>
                      <a:txBody>
                        <a:bodyPr/>
                        <a:lstStyle/>
                        <a:p>
                          <a:pPr algn="ctr">
                            <a:defRPr>
                              <a:solidFill>
                                <a:schemeClr val="tx1"/>
                              </a:solidFill>
                            </a:defRPr>
                          </a:pPr>
                          <a:r>
                            <a:rPr sz="1200"/>
                            <a:t>0.0001</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extLst>
                      <a:ext uri="{0D108BD9-81ED-4DB2-BD59-A6C34878D82A}">
                        <a16:rowId xmlns:a16="http://schemas.microsoft.com/office/drawing/2014/main" val="10005"/>
                      </a:ext>
                    </a:extLst>
                  </a:tr>
                  <a:tr h="329248">
                    <a:tc>
                      <a:txBody>
                        <a:bodyPr/>
                        <a:lstStyle/>
                        <a:p>
                          <a:pPr algn="ctr">
                            <a:defRPr b="1">
                              <a:solidFill>
                                <a:schemeClr val="tx1"/>
                              </a:solidFill>
                            </a:defRPr>
                          </a:pPr>
                          <a:r>
                            <a:rPr sz="1200"/>
                            <a:t>3</a:t>
                          </a:r>
                          <a:endParaRPr sz="1200">
                            <a:latin typeface="Cambria Math"/>
                          </a:endParaRPr>
                        </a:p>
                      </a:txBody>
                      <a:tcPr/>
                    </a:tc>
                    <a:tc>
                      <a:txBody>
                        <a:bodyPr/>
                        <a:lstStyle/>
                        <a:p>
                          <a:pPr algn="ctr">
                            <a:defRPr>
                              <a:solidFill>
                                <a:schemeClr val="tx1"/>
                              </a:solidFill>
                            </a:defRPr>
                          </a:pPr>
                          <a:r>
                            <a:rPr sz="1200"/>
                            <a:t>0.0574</a:t>
                          </a:r>
                          <a:endParaRPr sz="1200">
                            <a:latin typeface="Cambria Math"/>
                          </a:endParaRPr>
                        </a:p>
                      </a:txBody>
                      <a:tcPr/>
                    </a:tc>
                    <a:tc>
                      <a:txBody>
                        <a:bodyPr/>
                        <a:lstStyle/>
                        <a:p>
                          <a:pPr algn="ctr">
                            <a:defRPr>
                              <a:solidFill>
                                <a:schemeClr val="tx1"/>
                              </a:solidFill>
                            </a:defRPr>
                          </a:pPr>
                          <a:r>
                            <a:rPr sz="1200"/>
                            <a:t>0.2013</a:t>
                          </a:r>
                          <a:endParaRPr sz="1200">
                            <a:latin typeface="Cambria Math"/>
                          </a:endParaRPr>
                        </a:p>
                      </a:txBody>
                      <a:tcPr/>
                    </a:tc>
                    <a:tc>
                      <a:txBody>
                        <a:bodyPr/>
                        <a:lstStyle/>
                        <a:p>
                          <a:pPr algn="ctr">
                            <a:defRPr>
                              <a:solidFill>
                                <a:schemeClr val="tx1"/>
                              </a:solidFill>
                            </a:defRPr>
                          </a:pPr>
                          <a:r>
                            <a:rPr sz="1200"/>
                            <a:t>0.2668</a:t>
                          </a:r>
                          <a:endParaRPr sz="1200">
                            <a:latin typeface="Cambria Math"/>
                          </a:endParaRPr>
                        </a:p>
                      </a:txBody>
                      <a:tcPr/>
                    </a:tc>
                    <a:tc>
                      <a:txBody>
                        <a:bodyPr/>
                        <a:lstStyle/>
                        <a:p>
                          <a:pPr algn="ctr">
                            <a:defRPr>
                              <a:solidFill>
                                <a:schemeClr val="tx1"/>
                              </a:solidFill>
                            </a:defRPr>
                          </a:pPr>
                          <a:r>
                            <a:rPr sz="1200"/>
                            <a:t>0.2150</a:t>
                          </a:r>
                          <a:endParaRPr sz="1200">
                            <a:latin typeface="Cambria Math"/>
                          </a:endParaRPr>
                        </a:p>
                      </a:txBody>
                      <a:tcPr/>
                    </a:tc>
                    <a:tc>
                      <a:txBody>
                        <a:bodyPr/>
                        <a:lstStyle/>
                        <a:p>
                          <a:pPr algn="ctr">
                            <a:defRPr>
                              <a:solidFill>
                                <a:schemeClr val="tx1"/>
                              </a:solidFill>
                            </a:defRPr>
                          </a:pPr>
                          <a:r>
                            <a:rPr sz="1200" dirty="0"/>
                            <a:t>0.1172</a:t>
                          </a:r>
                          <a:endParaRPr sz="1200" dirty="0">
                            <a:latin typeface="Cambria Math"/>
                          </a:endParaRPr>
                        </a:p>
                      </a:txBody>
                      <a:tcPr/>
                    </a:tc>
                    <a:tc>
                      <a:txBody>
                        <a:bodyPr/>
                        <a:lstStyle/>
                        <a:p>
                          <a:pPr algn="ctr">
                            <a:defRPr>
                              <a:solidFill>
                                <a:schemeClr val="tx1"/>
                              </a:solidFill>
                            </a:defRPr>
                          </a:pPr>
                          <a:r>
                            <a:rPr sz="1200"/>
                            <a:t>0.0425</a:t>
                          </a:r>
                          <a:endParaRPr sz="1200">
                            <a:latin typeface="Cambria Math"/>
                          </a:endParaRPr>
                        </a:p>
                      </a:txBody>
                      <a:tcPr/>
                    </a:tc>
                    <a:tc>
                      <a:txBody>
                        <a:bodyPr/>
                        <a:lstStyle/>
                        <a:p>
                          <a:pPr algn="ctr">
                            <a:defRPr>
                              <a:solidFill>
                                <a:schemeClr val="tx1"/>
                              </a:solidFill>
                            </a:defRPr>
                          </a:pPr>
                          <a:r>
                            <a:rPr sz="1200" dirty="0"/>
                            <a:t>0.0090</a:t>
                          </a:r>
                          <a:endParaRPr sz="1200" dirty="0">
                            <a:latin typeface="Cambria Math"/>
                          </a:endParaRPr>
                        </a:p>
                      </a:txBody>
                      <a:tcPr/>
                    </a:tc>
                    <a:tc>
                      <a:txBody>
                        <a:bodyPr/>
                        <a:lstStyle/>
                        <a:p>
                          <a:pPr algn="ctr">
                            <a:defRPr>
                              <a:solidFill>
                                <a:schemeClr val="tx1"/>
                              </a:solidFill>
                            </a:defRPr>
                          </a:pPr>
                          <a:r>
                            <a:rPr sz="1200"/>
                            <a:t>0.0008</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extLst>
                      <a:ext uri="{0D108BD9-81ED-4DB2-BD59-A6C34878D82A}">
                        <a16:rowId xmlns:a16="http://schemas.microsoft.com/office/drawing/2014/main" val="10006"/>
                      </a:ext>
                    </a:extLst>
                  </a:tr>
                  <a:tr h="329248">
                    <a:tc>
                      <a:txBody>
                        <a:bodyPr/>
                        <a:lstStyle/>
                        <a:p>
                          <a:pPr algn="ctr">
                            <a:defRPr b="1">
                              <a:solidFill>
                                <a:schemeClr val="tx1"/>
                              </a:solidFill>
                            </a:defRPr>
                          </a:pPr>
                          <a:r>
                            <a:rPr sz="1200"/>
                            <a:t>4</a:t>
                          </a:r>
                          <a:endParaRPr sz="1200">
                            <a:latin typeface="Cambria Math"/>
                          </a:endParaRPr>
                        </a:p>
                      </a:txBody>
                      <a:tcPr/>
                    </a:tc>
                    <a:tc>
                      <a:txBody>
                        <a:bodyPr/>
                        <a:lstStyle/>
                        <a:p>
                          <a:pPr algn="ctr">
                            <a:defRPr>
                              <a:solidFill>
                                <a:schemeClr val="tx1"/>
                              </a:solidFill>
                            </a:defRPr>
                          </a:pPr>
                          <a:r>
                            <a:rPr sz="1200" dirty="0"/>
                            <a:t>0.0112</a:t>
                          </a:r>
                          <a:endParaRPr sz="1200" dirty="0">
                            <a:latin typeface="Cambria Math"/>
                          </a:endParaRPr>
                        </a:p>
                      </a:txBody>
                      <a:tcPr/>
                    </a:tc>
                    <a:tc>
                      <a:txBody>
                        <a:bodyPr/>
                        <a:lstStyle/>
                        <a:p>
                          <a:pPr algn="ctr">
                            <a:defRPr>
                              <a:solidFill>
                                <a:schemeClr val="tx1"/>
                              </a:solidFill>
                            </a:defRPr>
                          </a:pPr>
                          <a:r>
                            <a:rPr sz="1200"/>
                            <a:t>0.0881</a:t>
                          </a:r>
                          <a:endParaRPr sz="1200">
                            <a:latin typeface="Cambria Math"/>
                          </a:endParaRPr>
                        </a:p>
                      </a:txBody>
                      <a:tcPr/>
                    </a:tc>
                    <a:tc>
                      <a:txBody>
                        <a:bodyPr/>
                        <a:lstStyle/>
                        <a:p>
                          <a:pPr algn="ctr">
                            <a:defRPr>
                              <a:solidFill>
                                <a:schemeClr val="tx1"/>
                              </a:solidFill>
                            </a:defRPr>
                          </a:pPr>
                          <a:r>
                            <a:rPr sz="1200"/>
                            <a:t>0.2001</a:t>
                          </a:r>
                          <a:endParaRPr sz="1200">
                            <a:latin typeface="Cambria Math"/>
                          </a:endParaRPr>
                        </a:p>
                      </a:txBody>
                      <a:tcPr/>
                    </a:tc>
                    <a:tc>
                      <a:txBody>
                        <a:bodyPr/>
                        <a:lstStyle/>
                        <a:p>
                          <a:pPr algn="ctr">
                            <a:defRPr>
                              <a:solidFill>
                                <a:schemeClr val="tx1"/>
                              </a:solidFill>
                            </a:defRPr>
                          </a:pPr>
                          <a:r>
                            <a:rPr sz="1200"/>
                            <a:t>0.2508</a:t>
                          </a:r>
                          <a:endParaRPr sz="1200">
                            <a:latin typeface="Cambria Math"/>
                          </a:endParaRPr>
                        </a:p>
                      </a:txBody>
                      <a:tcPr/>
                    </a:tc>
                    <a:tc>
                      <a:txBody>
                        <a:bodyPr/>
                        <a:lstStyle/>
                        <a:p>
                          <a:pPr algn="ctr">
                            <a:defRPr>
                              <a:solidFill>
                                <a:schemeClr val="tx1"/>
                              </a:solidFill>
                            </a:defRPr>
                          </a:pPr>
                          <a:r>
                            <a:rPr sz="1200"/>
                            <a:t>0.2051</a:t>
                          </a:r>
                          <a:endParaRPr sz="1200">
                            <a:latin typeface="Cambria Math"/>
                          </a:endParaRPr>
                        </a:p>
                      </a:txBody>
                      <a:tcPr/>
                    </a:tc>
                    <a:tc>
                      <a:txBody>
                        <a:bodyPr/>
                        <a:lstStyle/>
                        <a:p>
                          <a:pPr algn="ctr">
                            <a:defRPr>
                              <a:solidFill>
                                <a:schemeClr val="tx1"/>
                              </a:solidFill>
                            </a:defRPr>
                          </a:pPr>
                          <a:r>
                            <a:rPr sz="1200"/>
                            <a:t>0.1115</a:t>
                          </a:r>
                          <a:endParaRPr sz="1200">
                            <a:latin typeface="Cambria Math"/>
                          </a:endParaRPr>
                        </a:p>
                      </a:txBody>
                      <a:tcPr/>
                    </a:tc>
                    <a:tc>
                      <a:txBody>
                        <a:bodyPr/>
                        <a:lstStyle/>
                        <a:p>
                          <a:pPr algn="ctr">
                            <a:defRPr>
                              <a:solidFill>
                                <a:schemeClr val="tx1"/>
                              </a:solidFill>
                            </a:defRPr>
                          </a:pPr>
                          <a:r>
                            <a:rPr sz="1200"/>
                            <a:t>0.0368</a:t>
                          </a:r>
                          <a:endParaRPr sz="1200">
                            <a:latin typeface="Cambria Math"/>
                          </a:endParaRPr>
                        </a:p>
                      </a:txBody>
                      <a:tcPr/>
                    </a:tc>
                    <a:tc>
                      <a:txBody>
                        <a:bodyPr/>
                        <a:lstStyle/>
                        <a:p>
                          <a:pPr algn="ctr">
                            <a:defRPr>
                              <a:solidFill>
                                <a:schemeClr val="tx1"/>
                              </a:solidFill>
                            </a:defRPr>
                          </a:pPr>
                          <a:r>
                            <a:rPr sz="1200"/>
                            <a:t>0.0055</a:t>
                          </a:r>
                          <a:endParaRPr sz="1200">
                            <a:latin typeface="Cambria Math"/>
                          </a:endParaRPr>
                        </a:p>
                      </a:txBody>
                      <a:tcPr/>
                    </a:tc>
                    <a:tc>
                      <a:txBody>
                        <a:bodyPr/>
                        <a:lstStyle/>
                        <a:p>
                          <a:pPr algn="ctr">
                            <a:defRPr>
                              <a:solidFill>
                                <a:schemeClr val="tx1"/>
                              </a:solidFill>
                            </a:defRPr>
                          </a:pPr>
                          <a:r>
                            <a:rPr sz="1200"/>
                            <a:t>0.0001</a:t>
                          </a:r>
                          <a:endParaRPr sz="1200">
                            <a:latin typeface="Cambria Math"/>
                          </a:endParaRPr>
                        </a:p>
                      </a:txBody>
                      <a:tcPr/>
                    </a:tc>
                    <a:extLst>
                      <a:ext uri="{0D108BD9-81ED-4DB2-BD59-A6C34878D82A}">
                        <a16:rowId xmlns:a16="http://schemas.microsoft.com/office/drawing/2014/main" val="10007"/>
                      </a:ext>
                    </a:extLst>
                  </a:tr>
                  <a:tr h="329248">
                    <a:tc>
                      <a:txBody>
                        <a:bodyPr/>
                        <a:lstStyle/>
                        <a:p>
                          <a:pPr algn="ctr">
                            <a:defRPr b="1">
                              <a:solidFill>
                                <a:schemeClr val="tx1"/>
                              </a:solidFill>
                            </a:defRPr>
                          </a:pPr>
                          <a:r>
                            <a:rPr sz="1200"/>
                            <a:t>5</a:t>
                          </a:r>
                          <a:endParaRPr sz="1200">
                            <a:latin typeface="Cambria Math"/>
                          </a:endParaRPr>
                        </a:p>
                      </a:txBody>
                      <a:tcPr/>
                    </a:tc>
                    <a:tc>
                      <a:txBody>
                        <a:bodyPr/>
                        <a:lstStyle/>
                        <a:p>
                          <a:pPr algn="ctr">
                            <a:defRPr>
                              <a:solidFill>
                                <a:schemeClr val="tx1"/>
                              </a:solidFill>
                            </a:defRPr>
                          </a:pPr>
                          <a:r>
                            <a:rPr sz="1200"/>
                            <a:t>0.0015</a:t>
                          </a:r>
                          <a:endParaRPr sz="1200">
                            <a:latin typeface="Cambria Math"/>
                          </a:endParaRPr>
                        </a:p>
                      </a:txBody>
                      <a:tcPr/>
                    </a:tc>
                    <a:tc>
                      <a:txBody>
                        <a:bodyPr/>
                        <a:lstStyle/>
                        <a:p>
                          <a:pPr algn="ctr">
                            <a:defRPr>
                              <a:solidFill>
                                <a:schemeClr val="tx1"/>
                              </a:solidFill>
                            </a:defRPr>
                          </a:pPr>
                          <a:r>
                            <a:rPr sz="1200"/>
                            <a:t>0.0264</a:t>
                          </a:r>
                          <a:endParaRPr sz="1200">
                            <a:latin typeface="Cambria Math"/>
                          </a:endParaRPr>
                        </a:p>
                      </a:txBody>
                      <a:tcPr/>
                    </a:tc>
                    <a:tc>
                      <a:txBody>
                        <a:bodyPr/>
                        <a:lstStyle/>
                        <a:p>
                          <a:pPr algn="ctr">
                            <a:defRPr>
                              <a:solidFill>
                                <a:schemeClr val="tx1"/>
                              </a:solidFill>
                            </a:defRPr>
                          </a:pPr>
                          <a:r>
                            <a:rPr sz="1200"/>
                            <a:t>0.1029</a:t>
                          </a:r>
                          <a:endParaRPr sz="1200">
                            <a:latin typeface="Cambria Math"/>
                          </a:endParaRPr>
                        </a:p>
                      </a:txBody>
                      <a:tcPr/>
                    </a:tc>
                    <a:tc>
                      <a:txBody>
                        <a:bodyPr/>
                        <a:lstStyle/>
                        <a:p>
                          <a:pPr algn="ctr">
                            <a:defRPr>
                              <a:solidFill>
                                <a:schemeClr val="tx1"/>
                              </a:solidFill>
                            </a:defRPr>
                          </a:pPr>
                          <a:r>
                            <a:rPr sz="1200"/>
                            <a:t>0.2007</a:t>
                          </a:r>
                          <a:endParaRPr sz="1200">
                            <a:latin typeface="Cambria Math"/>
                          </a:endParaRPr>
                        </a:p>
                      </a:txBody>
                      <a:tcPr/>
                    </a:tc>
                    <a:tc>
                      <a:txBody>
                        <a:bodyPr/>
                        <a:lstStyle/>
                        <a:p>
                          <a:pPr algn="ctr">
                            <a:defRPr>
                              <a:solidFill>
                                <a:schemeClr val="tx1"/>
                              </a:solidFill>
                            </a:defRPr>
                          </a:pPr>
                          <a:r>
                            <a:rPr sz="1200"/>
                            <a:t>0.2461</a:t>
                          </a:r>
                          <a:endParaRPr sz="1200">
                            <a:latin typeface="Cambria Math"/>
                          </a:endParaRPr>
                        </a:p>
                      </a:txBody>
                      <a:tcPr/>
                    </a:tc>
                    <a:tc>
                      <a:txBody>
                        <a:bodyPr/>
                        <a:lstStyle/>
                        <a:p>
                          <a:pPr algn="ctr">
                            <a:defRPr>
                              <a:solidFill>
                                <a:schemeClr val="tx1"/>
                              </a:solidFill>
                            </a:defRPr>
                          </a:pPr>
                          <a:r>
                            <a:rPr sz="1200"/>
                            <a:t>0.2007</a:t>
                          </a:r>
                          <a:endParaRPr sz="1200">
                            <a:latin typeface="Cambria Math"/>
                          </a:endParaRPr>
                        </a:p>
                      </a:txBody>
                      <a:tcPr/>
                    </a:tc>
                    <a:tc>
                      <a:txBody>
                        <a:bodyPr/>
                        <a:lstStyle/>
                        <a:p>
                          <a:pPr algn="ctr">
                            <a:defRPr>
                              <a:solidFill>
                                <a:schemeClr val="tx1"/>
                              </a:solidFill>
                            </a:defRPr>
                          </a:pPr>
                          <a:r>
                            <a:rPr sz="1200"/>
                            <a:t>0.1029</a:t>
                          </a:r>
                          <a:endParaRPr sz="1200">
                            <a:latin typeface="Cambria Math"/>
                          </a:endParaRPr>
                        </a:p>
                      </a:txBody>
                      <a:tcPr/>
                    </a:tc>
                    <a:tc>
                      <a:txBody>
                        <a:bodyPr/>
                        <a:lstStyle/>
                        <a:p>
                          <a:pPr algn="ctr">
                            <a:defRPr>
                              <a:solidFill>
                                <a:schemeClr val="tx1"/>
                              </a:solidFill>
                            </a:defRPr>
                          </a:pPr>
                          <a:r>
                            <a:rPr sz="1200" dirty="0"/>
                            <a:t>0.0264</a:t>
                          </a:r>
                          <a:endParaRPr sz="1200" dirty="0">
                            <a:latin typeface="Cambria Math"/>
                          </a:endParaRPr>
                        </a:p>
                      </a:txBody>
                      <a:tcPr/>
                    </a:tc>
                    <a:tc>
                      <a:txBody>
                        <a:bodyPr/>
                        <a:lstStyle/>
                        <a:p>
                          <a:pPr algn="ctr">
                            <a:defRPr>
                              <a:solidFill>
                                <a:schemeClr val="tx1"/>
                              </a:solidFill>
                            </a:defRPr>
                          </a:pPr>
                          <a:r>
                            <a:rPr sz="1200"/>
                            <a:t>0.0015</a:t>
                          </a:r>
                          <a:endParaRPr sz="1200">
                            <a:latin typeface="Cambria Math"/>
                          </a:endParaRPr>
                        </a:p>
                      </a:txBody>
                      <a:tcPr/>
                    </a:tc>
                    <a:extLst>
                      <a:ext uri="{0D108BD9-81ED-4DB2-BD59-A6C34878D82A}">
                        <a16:rowId xmlns:a16="http://schemas.microsoft.com/office/drawing/2014/main" val="10008"/>
                      </a:ext>
                    </a:extLst>
                  </a:tr>
                  <a:tr h="329248">
                    <a:tc>
                      <a:txBody>
                        <a:bodyPr/>
                        <a:lstStyle/>
                        <a:p>
                          <a:pPr algn="ctr">
                            <a:defRPr b="1">
                              <a:solidFill>
                                <a:schemeClr val="tx1"/>
                              </a:solidFill>
                            </a:defRPr>
                          </a:pPr>
                          <a:r>
                            <a:rPr sz="1200"/>
                            <a:t>6</a:t>
                          </a:r>
                          <a:endParaRPr sz="1200">
                            <a:latin typeface="Cambria Math"/>
                          </a:endParaRPr>
                        </a:p>
                      </a:txBody>
                      <a:tcPr/>
                    </a:tc>
                    <a:tc>
                      <a:txBody>
                        <a:bodyPr/>
                        <a:lstStyle/>
                        <a:p>
                          <a:pPr algn="ctr">
                            <a:defRPr>
                              <a:solidFill>
                                <a:schemeClr val="tx1"/>
                              </a:solidFill>
                            </a:defRPr>
                          </a:pPr>
                          <a:r>
                            <a:rPr sz="1200"/>
                            <a:t>0.0001</a:t>
                          </a:r>
                          <a:endParaRPr sz="1200">
                            <a:latin typeface="Cambria Math"/>
                          </a:endParaRPr>
                        </a:p>
                      </a:txBody>
                      <a:tcPr/>
                    </a:tc>
                    <a:tc>
                      <a:txBody>
                        <a:bodyPr/>
                        <a:lstStyle/>
                        <a:p>
                          <a:pPr algn="ctr">
                            <a:defRPr>
                              <a:solidFill>
                                <a:schemeClr val="tx1"/>
                              </a:solidFill>
                            </a:defRPr>
                          </a:pPr>
                          <a:r>
                            <a:rPr sz="1200" dirty="0"/>
                            <a:t>0.0055</a:t>
                          </a:r>
                          <a:endParaRPr sz="1200" dirty="0">
                            <a:latin typeface="Cambria Math"/>
                          </a:endParaRPr>
                        </a:p>
                      </a:txBody>
                      <a:tcPr/>
                    </a:tc>
                    <a:tc>
                      <a:txBody>
                        <a:bodyPr/>
                        <a:lstStyle/>
                        <a:p>
                          <a:pPr algn="ctr">
                            <a:defRPr>
                              <a:solidFill>
                                <a:schemeClr val="tx1"/>
                              </a:solidFill>
                            </a:defRPr>
                          </a:pPr>
                          <a:r>
                            <a:rPr sz="1200"/>
                            <a:t>0.0368</a:t>
                          </a:r>
                          <a:endParaRPr sz="1200">
                            <a:latin typeface="Cambria Math"/>
                          </a:endParaRPr>
                        </a:p>
                      </a:txBody>
                      <a:tcPr/>
                    </a:tc>
                    <a:tc>
                      <a:txBody>
                        <a:bodyPr/>
                        <a:lstStyle/>
                        <a:p>
                          <a:pPr algn="ctr">
                            <a:defRPr>
                              <a:solidFill>
                                <a:schemeClr val="tx1"/>
                              </a:solidFill>
                            </a:defRPr>
                          </a:pPr>
                          <a:r>
                            <a:rPr sz="1200"/>
                            <a:t>0.1115</a:t>
                          </a:r>
                          <a:endParaRPr sz="1200">
                            <a:latin typeface="Cambria Math"/>
                          </a:endParaRPr>
                        </a:p>
                      </a:txBody>
                      <a:tcPr/>
                    </a:tc>
                    <a:tc>
                      <a:txBody>
                        <a:bodyPr/>
                        <a:lstStyle/>
                        <a:p>
                          <a:pPr algn="ctr">
                            <a:defRPr>
                              <a:solidFill>
                                <a:schemeClr val="tx1"/>
                              </a:solidFill>
                            </a:defRPr>
                          </a:pPr>
                          <a:r>
                            <a:rPr sz="1200"/>
                            <a:t>0.2051</a:t>
                          </a:r>
                          <a:endParaRPr sz="1200">
                            <a:latin typeface="Cambria Math"/>
                          </a:endParaRPr>
                        </a:p>
                      </a:txBody>
                      <a:tcPr/>
                    </a:tc>
                    <a:tc>
                      <a:txBody>
                        <a:bodyPr/>
                        <a:lstStyle/>
                        <a:p>
                          <a:pPr algn="ctr">
                            <a:defRPr>
                              <a:solidFill>
                                <a:schemeClr val="tx1"/>
                              </a:solidFill>
                            </a:defRPr>
                          </a:pPr>
                          <a:r>
                            <a:rPr sz="1200"/>
                            <a:t>0.2508</a:t>
                          </a:r>
                          <a:endParaRPr sz="1200">
                            <a:latin typeface="Cambria Math"/>
                          </a:endParaRPr>
                        </a:p>
                      </a:txBody>
                      <a:tcPr/>
                    </a:tc>
                    <a:tc>
                      <a:txBody>
                        <a:bodyPr/>
                        <a:lstStyle/>
                        <a:p>
                          <a:pPr algn="ctr">
                            <a:defRPr>
                              <a:solidFill>
                                <a:schemeClr val="tx1"/>
                              </a:solidFill>
                            </a:defRPr>
                          </a:pPr>
                          <a:r>
                            <a:rPr sz="1200"/>
                            <a:t>0.2001</a:t>
                          </a:r>
                          <a:endParaRPr sz="1200">
                            <a:latin typeface="Cambria Math"/>
                          </a:endParaRPr>
                        </a:p>
                      </a:txBody>
                      <a:tcPr/>
                    </a:tc>
                    <a:tc>
                      <a:txBody>
                        <a:bodyPr/>
                        <a:lstStyle/>
                        <a:p>
                          <a:pPr algn="ctr">
                            <a:defRPr>
                              <a:solidFill>
                                <a:schemeClr val="tx1"/>
                              </a:solidFill>
                            </a:defRPr>
                          </a:pPr>
                          <a:r>
                            <a:rPr sz="1200"/>
                            <a:t>0.0881</a:t>
                          </a:r>
                          <a:endParaRPr sz="1200">
                            <a:latin typeface="Cambria Math"/>
                          </a:endParaRPr>
                        </a:p>
                      </a:txBody>
                      <a:tcPr/>
                    </a:tc>
                    <a:tc>
                      <a:txBody>
                        <a:bodyPr/>
                        <a:lstStyle/>
                        <a:p>
                          <a:pPr algn="ctr">
                            <a:defRPr>
                              <a:solidFill>
                                <a:schemeClr val="tx1"/>
                              </a:solidFill>
                            </a:defRPr>
                          </a:pPr>
                          <a:r>
                            <a:rPr sz="1200" dirty="0"/>
                            <a:t>0.0112</a:t>
                          </a:r>
                          <a:endParaRPr sz="1200" dirty="0">
                            <a:latin typeface="Cambria Math"/>
                          </a:endParaRPr>
                        </a:p>
                      </a:txBody>
                      <a:tcPr/>
                    </a:tc>
                    <a:extLst>
                      <a:ext uri="{0D108BD9-81ED-4DB2-BD59-A6C34878D82A}">
                        <a16:rowId xmlns:a16="http://schemas.microsoft.com/office/drawing/2014/main" val="10009"/>
                      </a:ext>
                    </a:extLst>
                  </a:tr>
                  <a:tr h="329248">
                    <a:tc>
                      <a:txBody>
                        <a:bodyPr/>
                        <a:lstStyle/>
                        <a:p>
                          <a:pPr algn="ctr">
                            <a:defRPr b="1">
                              <a:solidFill>
                                <a:schemeClr val="tx1"/>
                              </a:solidFill>
                            </a:defRPr>
                          </a:pPr>
                          <a:r>
                            <a:rPr sz="1200"/>
                            <a:t>7</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tc>
                      <a:txBody>
                        <a:bodyPr/>
                        <a:lstStyle/>
                        <a:p>
                          <a:pPr algn="ctr">
                            <a:defRPr>
                              <a:solidFill>
                                <a:schemeClr val="tx1"/>
                              </a:solidFill>
                            </a:defRPr>
                          </a:pPr>
                          <a:r>
                            <a:rPr sz="1200"/>
                            <a:t>0.0008</a:t>
                          </a:r>
                          <a:endParaRPr sz="1200">
                            <a:latin typeface="Cambria Math"/>
                          </a:endParaRPr>
                        </a:p>
                      </a:txBody>
                      <a:tcPr/>
                    </a:tc>
                    <a:tc>
                      <a:txBody>
                        <a:bodyPr/>
                        <a:lstStyle/>
                        <a:p>
                          <a:pPr algn="ctr">
                            <a:defRPr>
                              <a:solidFill>
                                <a:schemeClr val="tx1"/>
                              </a:solidFill>
                            </a:defRPr>
                          </a:pPr>
                          <a:r>
                            <a:rPr sz="1200"/>
                            <a:t>0.0090</a:t>
                          </a:r>
                          <a:endParaRPr sz="1200">
                            <a:latin typeface="Cambria Math"/>
                          </a:endParaRPr>
                        </a:p>
                      </a:txBody>
                      <a:tcPr/>
                    </a:tc>
                    <a:tc>
                      <a:txBody>
                        <a:bodyPr/>
                        <a:lstStyle/>
                        <a:p>
                          <a:pPr algn="ctr">
                            <a:defRPr>
                              <a:solidFill>
                                <a:schemeClr val="tx1"/>
                              </a:solidFill>
                            </a:defRPr>
                          </a:pPr>
                          <a:r>
                            <a:rPr sz="1200"/>
                            <a:t>0.0425</a:t>
                          </a:r>
                          <a:endParaRPr sz="1200">
                            <a:latin typeface="Cambria Math"/>
                          </a:endParaRPr>
                        </a:p>
                      </a:txBody>
                      <a:tcPr/>
                    </a:tc>
                    <a:tc>
                      <a:txBody>
                        <a:bodyPr/>
                        <a:lstStyle/>
                        <a:p>
                          <a:pPr algn="ctr">
                            <a:defRPr>
                              <a:solidFill>
                                <a:schemeClr val="tx1"/>
                              </a:solidFill>
                            </a:defRPr>
                          </a:pPr>
                          <a:r>
                            <a:rPr sz="1200" dirty="0"/>
                            <a:t>0.1172</a:t>
                          </a:r>
                          <a:endParaRPr sz="1200" dirty="0">
                            <a:latin typeface="Cambria Math"/>
                          </a:endParaRPr>
                        </a:p>
                      </a:txBody>
                      <a:tcPr/>
                    </a:tc>
                    <a:tc>
                      <a:txBody>
                        <a:bodyPr/>
                        <a:lstStyle/>
                        <a:p>
                          <a:pPr algn="ctr">
                            <a:defRPr>
                              <a:solidFill>
                                <a:schemeClr val="tx1"/>
                              </a:solidFill>
                            </a:defRPr>
                          </a:pPr>
                          <a:r>
                            <a:rPr sz="1200"/>
                            <a:t>0.2150</a:t>
                          </a:r>
                          <a:endParaRPr sz="1200">
                            <a:latin typeface="Cambria Math"/>
                          </a:endParaRPr>
                        </a:p>
                      </a:txBody>
                      <a:tcPr/>
                    </a:tc>
                    <a:tc>
                      <a:txBody>
                        <a:bodyPr/>
                        <a:lstStyle/>
                        <a:p>
                          <a:pPr algn="ctr">
                            <a:defRPr>
                              <a:solidFill>
                                <a:schemeClr val="tx1"/>
                              </a:solidFill>
                            </a:defRPr>
                          </a:pPr>
                          <a:r>
                            <a:rPr sz="1200"/>
                            <a:t>0.2668</a:t>
                          </a:r>
                          <a:endParaRPr sz="1200">
                            <a:latin typeface="Cambria Math"/>
                          </a:endParaRPr>
                        </a:p>
                      </a:txBody>
                      <a:tcPr/>
                    </a:tc>
                    <a:tc>
                      <a:txBody>
                        <a:bodyPr/>
                        <a:lstStyle/>
                        <a:p>
                          <a:pPr algn="ctr">
                            <a:defRPr>
                              <a:solidFill>
                                <a:schemeClr val="tx1"/>
                              </a:solidFill>
                            </a:defRPr>
                          </a:pPr>
                          <a:r>
                            <a:rPr sz="1200"/>
                            <a:t>0.2013</a:t>
                          </a:r>
                          <a:endParaRPr sz="1200">
                            <a:latin typeface="Cambria Math"/>
                          </a:endParaRPr>
                        </a:p>
                      </a:txBody>
                      <a:tcPr/>
                    </a:tc>
                    <a:tc>
                      <a:txBody>
                        <a:bodyPr/>
                        <a:lstStyle/>
                        <a:p>
                          <a:pPr algn="ctr">
                            <a:defRPr>
                              <a:solidFill>
                                <a:schemeClr val="tx1"/>
                              </a:solidFill>
                            </a:defRPr>
                          </a:pPr>
                          <a:r>
                            <a:rPr sz="1200" dirty="0"/>
                            <a:t>0.0574</a:t>
                          </a:r>
                          <a:endParaRPr sz="1200" dirty="0">
                            <a:latin typeface="Cambria Math"/>
                          </a:endParaRPr>
                        </a:p>
                      </a:txBody>
                      <a:tcPr/>
                    </a:tc>
                    <a:extLst>
                      <a:ext uri="{0D108BD9-81ED-4DB2-BD59-A6C34878D82A}">
                        <a16:rowId xmlns:a16="http://schemas.microsoft.com/office/drawing/2014/main" val="10010"/>
                      </a:ext>
                    </a:extLst>
                  </a:tr>
                  <a:tr h="329248">
                    <a:tc>
                      <a:txBody>
                        <a:bodyPr/>
                        <a:lstStyle/>
                        <a:p>
                          <a:pPr algn="ctr">
                            <a:defRPr b="1">
                              <a:solidFill>
                                <a:schemeClr val="tx1"/>
                              </a:solidFill>
                            </a:defRPr>
                          </a:pPr>
                          <a:r>
                            <a:rPr sz="1200"/>
                            <a:t>8</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tc>
                      <a:txBody>
                        <a:bodyPr/>
                        <a:lstStyle/>
                        <a:p>
                          <a:pPr algn="ctr">
                            <a:defRPr>
                              <a:solidFill>
                                <a:schemeClr val="tx1"/>
                              </a:solidFill>
                            </a:defRPr>
                          </a:pPr>
                          <a:r>
                            <a:rPr sz="1200"/>
                            <a:t>0.0001</a:t>
                          </a:r>
                          <a:endParaRPr sz="1200">
                            <a:latin typeface="Cambria Math"/>
                          </a:endParaRPr>
                        </a:p>
                      </a:txBody>
                      <a:tcPr/>
                    </a:tc>
                    <a:tc>
                      <a:txBody>
                        <a:bodyPr/>
                        <a:lstStyle/>
                        <a:p>
                          <a:pPr algn="ctr">
                            <a:defRPr>
                              <a:solidFill>
                                <a:schemeClr val="tx1"/>
                              </a:solidFill>
                            </a:defRPr>
                          </a:pPr>
                          <a:r>
                            <a:rPr sz="1200"/>
                            <a:t>0.0014</a:t>
                          </a:r>
                          <a:endParaRPr sz="1200">
                            <a:latin typeface="Cambria Math"/>
                          </a:endParaRPr>
                        </a:p>
                      </a:txBody>
                      <a:tcPr/>
                    </a:tc>
                    <a:tc>
                      <a:txBody>
                        <a:bodyPr/>
                        <a:lstStyle/>
                        <a:p>
                          <a:pPr algn="ctr">
                            <a:defRPr>
                              <a:solidFill>
                                <a:schemeClr val="tx1"/>
                              </a:solidFill>
                            </a:defRPr>
                          </a:pPr>
                          <a:r>
                            <a:rPr sz="1200"/>
                            <a:t>0.0106</a:t>
                          </a:r>
                          <a:endParaRPr sz="1200">
                            <a:latin typeface="Cambria Math"/>
                          </a:endParaRPr>
                        </a:p>
                      </a:txBody>
                      <a:tcPr/>
                    </a:tc>
                    <a:tc>
                      <a:txBody>
                        <a:bodyPr/>
                        <a:lstStyle/>
                        <a:p>
                          <a:pPr algn="ctr">
                            <a:defRPr>
                              <a:solidFill>
                                <a:schemeClr val="tx1"/>
                              </a:solidFill>
                            </a:defRPr>
                          </a:pPr>
                          <a:r>
                            <a:rPr sz="1200" dirty="0">
                              <a:highlight>
                                <a:srgbClr val="FFFF00"/>
                              </a:highlight>
                            </a:rPr>
                            <a:t>0.0439</a:t>
                          </a:r>
                          <a:endParaRPr sz="1200" dirty="0">
                            <a:highlight>
                              <a:srgbClr val="FFFF00"/>
                            </a:highlight>
                            <a:latin typeface="Cambria Math"/>
                          </a:endParaRPr>
                        </a:p>
                      </a:txBody>
                      <a:tcPr/>
                    </a:tc>
                    <a:tc>
                      <a:txBody>
                        <a:bodyPr/>
                        <a:lstStyle/>
                        <a:p>
                          <a:pPr algn="ctr">
                            <a:defRPr>
                              <a:solidFill>
                                <a:schemeClr val="tx1"/>
                              </a:solidFill>
                            </a:defRPr>
                          </a:pPr>
                          <a:r>
                            <a:rPr sz="1200"/>
                            <a:t>0.1209</a:t>
                          </a:r>
                          <a:endParaRPr sz="1200">
                            <a:latin typeface="Cambria Math"/>
                          </a:endParaRPr>
                        </a:p>
                      </a:txBody>
                      <a:tcPr/>
                    </a:tc>
                    <a:tc>
                      <a:txBody>
                        <a:bodyPr/>
                        <a:lstStyle/>
                        <a:p>
                          <a:pPr algn="ctr">
                            <a:defRPr>
                              <a:solidFill>
                                <a:schemeClr val="tx1"/>
                              </a:solidFill>
                            </a:defRPr>
                          </a:pPr>
                          <a:r>
                            <a:rPr sz="1200"/>
                            <a:t>0.2335</a:t>
                          </a:r>
                          <a:endParaRPr sz="1200">
                            <a:latin typeface="Cambria Math"/>
                          </a:endParaRPr>
                        </a:p>
                      </a:txBody>
                      <a:tcPr/>
                    </a:tc>
                    <a:tc>
                      <a:txBody>
                        <a:bodyPr/>
                        <a:lstStyle/>
                        <a:p>
                          <a:pPr algn="ctr">
                            <a:defRPr>
                              <a:solidFill>
                                <a:schemeClr val="tx1"/>
                              </a:solidFill>
                            </a:defRPr>
                          </a:pPr>
                          <a:r>
                            <a:rPr sz="1200"/>
                            <a:t>0.3020</a:t>
                          </a:r>
                          <a:endParaRPr sz="1200">
                            <a:latin typeface="Cambria Math"/>
                          </a:endParaRPr>
                        </a:p>
                      </a:txBody>
                      <a:tcPr/>
                    </a:tc>
                    <a:tc>
                      <a:txBody>
                        <a:bodyPr/>
                        <a:lstStyle/>
                        <a:p>
                          <a:pPr algn="ctr">
                            <a:defRPr>
                              <a:solidFill>
                                <a:schemeClr val="tx1"/>
                              </a:solidFill>
                            </a:defRPr>
                          </a:pPr>
                          <a:r>
                            <a:rPr sz="1200" dirty="0"/>
                            <a:t>0.1937</a:t>
                          </a:r>
                          <a:endParaRPr sz="1200" dirty="0">
                            <a:latin typeface="Cambria Math"/>
                          </a:endParaRPr>
                        </a:p>
                      </a:txBody>
                      <a:tcPr/>
                    </a:tc>
                    <a:extLst>
                      <a:ext uri="{0D108BD9-81ED-4DB2-BD59-A6C34878D82A}">
                        <a16:rowId xmlns:a16="http://schemas.microsoft.com/office/drawing/2014/main" val="10011"/>
                      </a:ext>
                    </a:extLst>
                  </a:tr>
                  <a:tr h="329248">
                    <a:tc>
                      <a:txBody>
                        <a:bodyPr/>
                        <a:lstStyle/>
                        <a:p>
                          <a:pPr algn="ctr">
                            <a:defRPr b="1">
                              <a:solidFill>
                                <a:schemeClr val="tx1"/>
                              </a:solidFill>
                            </a:defRPr>
                          </a:pPr>
                          <a:r>
                            <a:rPr sz="1200"/>
                            <a:t>9</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tc>
                      <a:txBody>
                        <a:bodyPr/>
                        <a:lstStyle/>
                        <a:p>
                          <a:pPr algn="ctr">
                            <a:defRPr>
                              <a:solidFill>
                                <a:schemeClr val="tx1"/>
                              </a:solidFill>
                            </a:defRPr>
                          </a:pPr>
                          <a:r>
                            <a:rPr sz="1200"/>
                            <a:t>0.0001</a:t>
                          </a:r>
                          <a:endParaRPr sz="1200">
                            <a:latin typeface="Cambria Math"/>
                          </a:endParaRPr>
                        </a:p>
                      </a:txBody>
                      <a:tcPr/>
                    </a:tc>
                    <a:tc>
                      <a:txBody>
                        <a:bodyPr/>
                        <a:lstStyle/>
                        <a:p>
                          <a:pPr algn="ctr">
                            <a:defRPr>
                              <a:solidFill>
                                <a:schemeClr val="tx1"/>
                              </a:solidFill>
                            </a:defRPr>
                          </a:pPr>
                          <a:r>
                            <a:rPr sz="1200"/>
                            <a:t>0.0016</a:t>
                          </a:r>
                          <a:endParaRPr sz="1200">
                            <a:latin typeface="Cambria Math"/>
                          </a:endParaRPr>
                        </a:p>
                      </a:txBody>
                      <a:tcPr/>
                    </a:tc>
                    <a:tc>
                      <a:txBody>
                        <a:bodyPr/>
                        <a:lstStyle/>
                        <a:p>
                          <a:pPr algn="ctr">
                            <a:defRPr>
                              <a:solidFill>
                                <a:schemeClr val="tx1"/>
                              </a:solidFill>
                            </a:defRPr>
                          </a:pPr>
                          <a:r>
                            <a:rPr sz="1200"/>
                            <a:t>0.0098</a:t>
                          </a:r>
                          <a:endParaRPr sz="1200">
                            <a:latin typeface="Cambria Math"/>
                          </a:endParaRPr>
                        </a:p>
                      </a:txBody>
                      <a:tcPr/>
                    </a:tc>
                    <a:tc>
                      <a:txBody>
                        <a:bodyPr/>
                        <a:lstStyle/>
                        <a:p>
                          <a:pPr algn="ctr">
                            <a:defRPr>
                              <a:solidFill>
                                <a:schemeClr val="tx1"/>
                              </a:solidFill>
                            </a:defRPr>
                          </a:pPr>
                          <a:r>
                            <a:rPr sz="1200"/>
                            <a:t>0.0403</a:t>
                          </a:r>
                          <a:endParaRPr sz="1200">
                            <a:latin typeface="Cambria Math"/>
                          </a:endParaRPr>
                        </a:p>
                      </a:txBody>
                      <a:tcPr/>
                    </a:tc>
                    <a:tc>
                      <a:txBody>
                        <a:bodyPr/>
                        <a:lstStyle/>
                        <a:p>
                          <a:pPr algn="ctr">
                            <a:defRPr>
                              <a:solidFill>
                                <a:schemeClr val="tx1"/>
                              </a:solidFill>
                            </a:defRPr>
                          </a:pPr>
                          <a:r>
                            <a:rPr sz="1200"/>
                            <a:t>0.1211</a:t>
                          </a:r>
                          <a:endParaRPr sz="1200">
                            <a:latin typeface="Cambria Math"/>
                          </a:endParaRPr>
                        </a:p>
                      </a:txBody>
                      <a:tcPr/>
                    </a:tc>
                    <a:tc>
                      <a:txBody>
                        <a:bodyPr/>
                        <a:lstStyle/>
                        <a:p>
                          <a:pPr algn="ctr">
                            <a:defRPr>
                              <a:solidFill>
                                <a:schemeClr val="tx1"/>
                              </a:solidFill>
                            </a:defRPr>
                          </a:pPr>
                          <a:r>
                            <a:rPr sz="1200"/>
                            <a:t>0.2684</a:t>
                          </a:r>
                          <a:endParaRPr sz="1200">
                            <a:latin typeface="Cambria Math"/>
                          </a:endParaRPr>
                        </a:p>
                      </a:txBody>
                      <a:tcPr/>
                    </a:tc>
                    <a:tc>
                      <a:txBody>
                        <a:bodyPr/>
                        <a:lstStyle/>
                        <a:p>
                          <a:pPr algn="ctr">
                            <a:defRPr>
                              <a:solidFill>
                                <a:schemeClr val="tx1"/>
                              </a:solidFill>
                            </a:defRPr>
                          </a:pPr>
                          <a:r>
                            <a:rPr sz="1200"/>
                            <a:t>0.3874</a:t>
                          </a:r>
                          <a:endParaRPr sz="1200">
                            <a:latin typeface="Cambria Math"/>
                          </a:endParaRPr>
                        </a:p>
                      </a:txBody>
                      <a:tcPr/>
                    </a:tc>
                    <a:extLst>
                      <a:ext uri="{0D108BD9-81ED-4DB2-BD59-A6C34878D82A}">
                        <a16:rowId xmlns:a16="http://schemas.microsoft.com/office/drawing/2014/main" val="10012"/>
                      </a:ext>
                    </a:extLst>
                  </a:tr>
                  <a:tr h="329248">
                    <a:tc>
                      <a:txBody>
                        <a:bodyPr/>
                        <a:lstStyle/>
                        <a:p>
                          <a:pPr algn="ctr">
                            <a:defRPr b="1">
                              <a:solidFill>
                                <a:schemeClr val="tx1"/>
                              </a:solidFill>
                            </a:defRPr>
                          </a:pPr>
                          <a:r>
                            <a:rPr sz="1200"/>
                            <a:t>10</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tc>
                      <a:txBody>
                        <a:bodyPr/>
                        <a:lstStyle/>
                        <a:p>
                          <a:pPr algn="ctr">
                            <a:defRPr>
                              <a:solidFill>
                                <a:schemeClr val="tx1"/>
                              </a:solidFill>
                            </a:defRPr>
                          </a:pPr>
                          <a:r>
                            <a:rPr sz="1200"/>
                            <a:t>0.0001</a:t>
                          </a:r>
                          <a:endParaRPr sz="1200">
                            <a:latin typeface="Cambria Math"/>
                          </a:endParaRPr>
                        </a:p>
                      </a:txBody>
                      <a:tcPr/>
                    </a:tc>
                    <a:tc>
                      <a:txBody>
                        <a:bodyPr/>
                        <a:lstStyle/>
                        <a:p>
                          <a:pPr algn="ctr">
                            <a:defRPr>
                              <a:solidFill>
                                <a:schemeClr val="tx1"/>
                              </a:solidFill>
                            </a:defRPr>
                          </a:pPr>
                          <a:r>
                            <a:rPr sz="1200" dirty="0"/>
                            <a:t>0.0010</a:t>
                          </a:r>
                          <a:endParaRPr sz="1200" dirty="0">
                            <a:latin typeface="Cambria Math"/>
                          </a:endParaRPr>
                        </a:p>
                      </a:txBody>
                      <a:tcPr/>
                    </a:tc>
                    <a:tc>
                      <a:txBody>
                        <a:bodyPr/>
                        <a:lstStyle/>
                        <a:p>
                          <a:pPr algn="ctr">
                            <a:defRPr>
                              <a:solidFill>
                                <a:schemeClr val="tx1"/>
                              </a:solidFill>
                            </a:defRPr>
                          </a:pPr>
                          <a:r>
                            <a:rPr sz="1200"/>
                            <a:t>0.0060</a:t>
                          </a:r>
                          <a:endParaRPr sz="1200">
                            <a:latin typeface="Cambria Math"/>
                          </a:endParaRPr>
                        </a:p>
                      </a:txBody>
                      <a:tcPr/>
                    </a:tc>
                    <a:tc>
                      <a:txBody>
                        <a:bodyPr/>
                        <a:lstStyle/>
                        <a:p>
                          <a:pPr algn="ctr">
                            <a:defRPr>
                              <a:solidFill>
                                <a:schemeClr val="tx1"/>
                              </a:solidFill>
                            </a:defRPr>
                          </a:pPr>
                          <a:r>
                            <a:rPr sz="1200"/>
                            <a:t>0.0282</a:t>
                          </a:r>
                          <a:endParaRPr sz="1200">
                            <a:latin typeface="Cambria Math"/>
                          </a:endParaRPr>
                        </a:p>
                      </a:txBody>
                      <a:tcPr/>
                    </a:tc>
                    <a:tc>
                      <a:txBody>
                        <a:bodyPr/>
                        <a:lstStyle/>
                        <a:p>
                          <a:pPr algn="ctr">
                            <a:defRPr>
                              <a:solidFill>
                                <a:schemeClr val="tx1"/>
                              </a:solidFill>
                            </a:defRPr>
                          </a:pPr>
                          <a:r>
                            <a:rPr sz="1200"/>
                            <a:t>0.1074</a:t>
                          </a:r>
                          <a:endParaRPr sz="1200">
                            <a:latin typeface="Cambria Math"/>
                          </a:endParaRPr>
                        </a:p>
                      </a:txBody>
                      <a:tcPr/>
                    </a:tc>
                    <a:tc>
                      <a:txBody>
                        <a:bodyPr/>
                        <a:lstStyle/>
                        <a:p>
                          <a:pPr algn="ctr">
                            <a:defRPr>
                              <a:solidFill>
                                <a:schemeClr val="tx1"/>
                              </a:solidFill>
                            </a:defRPr>
                          </a:pPr>
                          <a:r>
                            <a:rPr sz="1200" dirty="0"/>
                            <a:t>0.3487</a:t>
                          </a:r>
                          <a:endParaRPr sz="1200" dirty="0">
                            <a:latin typeface="Cambria Math"/>
                          </a:endParaRPr>
                        </a:p>
                      </a:txBody>
                      <a:tcPr/>
                    </a:tc>
                    <a:extLst>
                      <a:ext uri="{0D108BD9-81ED-4DB2-BD59-A6C34878D82A}">
                        <a16:rowId xmlns:a16="http://schemas.microsoft.com/office/drawing/2014/main" val="10013"/>
                      </a:ext>
                    </a:extLst>
                  </a:tr>
                </a:tbl>
              </a:graphicData>
            </a:graphic>
          </p:graphicFrame>
        </mc:Choice>
        <mc:Fallback xmlns="">
          <p:graphicFrame>
            <p:nvGraphicFramePr>
              <p:cNvPr id="3" name="Table Placeholder 2" descr="The table displays the binomial probability distribution for values of x from 0 to 10 in row wise and probabilities p ranging from 0.1 to 0.9 in column wise. Each cell represents the probability of obtaining 𝑥 successes in a binomial experiment with the corresponding p. &#10;&#10;The first row, where x equals 0, contains the following values for p from 0.1 to 0.9:&#10;0.3487, 0.1074, 0.0282, 0.0060, 0.0010, 0.0001, 0.0000, 0.0000, 0.0000.&#10;&#10;The second row, where x equals 1, contains the following values for p from 0.1 to 0.9:&#10;0.3874, 0.2684, 0.1211, 0.0403, 0.0098, 0.0016, 0.0001, 0.0000, 0.0000.&#10;&#10;The third row, where x equals 2, contains the following values for p from 0.1 to 0.9:&#10;0.1937, 0.3020, 0.2335, 0.1209, 0.0439, 0.0106, 0.0014, 0.0001, 0.0000.&#10;&#10;The fourth row, where x equals 3, contains the following values for p from 0.1 to 0.9:&#10;0.0574, 0.2013, 0.2668, 0.2150, 0.1172, 0.0425, 0.0090, 0.0008, 0.0000.&#10;&#10;The fifth row, where x equals 4, contains the following values for p from 0.1 to 0.9:&#10;0.0112, 0.0881, 0.2001, 0.2508, 0.2051, 0.1115, 0.0368, 0.0055, 0.0001.&#10;&#10;The sixth row, where x equals 5, contains the following values for p from 0.1 to 0.9:&#10;0.0015, 0.0264, 0.1029, 0.2007, 0.2461, 0.2007, 0.1029, 0.0264, 0.0015.&#10;&#10;The seventh row, where x equals 6, contains the following values for p from 0.1 to 0.9:&#10;0.0001, 0.0055, 0.0368, 0.1115, 0.2051, 0.2508, 0.2001, 0.0881, 0.0112.&#10;&#10;The eighth row, where x equals 7, contains the following values for p from 0.1 to 0.9:&#10;0.0000, 0.0008, 0.0090, 0.0425, 0.1172, 0.2150, 0.2668, 0.2013, 0.0574.&#10;&#10;The ninth row, where x equals 8, contains the following values for p from 0.1 to 0.9:&#10;0.0000, 0.0001, 0.0014, 0.0106, 0.0439, 0.1209, 0.2335, 0.3020, 0.1937.&#10;&#10;The tenth row, where x equals 9, contains the following values for p from 0.1 to 0.9:&#10;0.0000, 0.0000, 0.0001, 0.0016, 0.0098, 0.0403, 0.1211, 0.2684, 0.3874.&#10;&#10;The eleventh row, where x equals 10, contains the following values for p from 0.1 to 0.9:&#10;0.0000, 0.0000, 0.0000, 0.0001, 0.0010, 0.0060, 0.0282, 0.1074, 0.3487.&#10;&#10;The table provides a comprehensive view of probabilities for various combinations of  x and p."/>
              <p:cNvGraphicFramePr>
                <a:graphicFrameLocks noGrp="1"/>
              </p:cNvGraphicFramePr>
              <p:nvPr>
                <p:ph type="tbl" sz="quarter" idx="10"/>
                <p:extLst>
                  <p:ext uri="{D42A27DB-BD31-4B8C-83A1-F6EECF244321}">
                    <p14:modId xmlns:p14="http://schemas.microsoft.com/office/powerpoint/2010/main" val="1170612490"/>
                  </p:ext>
                </p:extLst>
              </p:nvPr>
            </p:nvGraphicFramePr>
            <p:xfrm>
              <a:off x="762000" y="1916424"/>
              <a:ext cx="7620000" cy="3950976"/>
            </p:xfrm>
            <a:graphic>
              <a:graphicData uri="http://schemas.openxmlformats.org/drawingml/2006/table">
                <a:tbl>
                  <a:tblPr firstRow="1" bandRow="1">
                    <a:tableStyleId>{5940675A-B579-460E-94D1-54222C63F5DA}</a:tableStyleId>
                  </a:tblPr>
                  <a:tblGrid>
                    <a:gridCol w="7620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gridCol w="762000">
                      <a:extLst>
                        <a:ext uri="{9D8B030D-6E8A-4147-A177-3AD203B41FA5}">
                          <a16:colId xmlns:a16="http://schemas.microsoft.com/office/drawing/2014/main" val="20004"/>
                        </a:ext>
                      </a:extLst>
                    </a:gridCol>
                    <a:gridCol w="762000">
                      <a:extLst>
                        <a:ext uri="{9D8B030D-6E8A-4147-A177-3AD203B41FA5}">
                          <a16:colId xmlns:a16="http://schemas.microsoft.com/office/drawing/2014/main" val="20005"/>
                        </a:ext>
                      </a:extLst>
                    </a:gridCol>
                    <a:gridCol w="762000">
                      <a:extLst>
                        <a:ext uri="{9D8B030D-6E8A-4147-A177-3AD203B41FA5}">
                          <a16:colId xmlns:a16="http://schemas.microsoft.com/office/drawing/2014/main" val="20006"/>
                        </a:ext>
                      </a:extLst>
                    </a:gridCol>
                    <a:gridCol w="762000">
                      <a:extLst>
                        <a:ext uri="{9D8B030D-6E8A-4147-A177-3AD203B41FA5}">
                          <a16:colId xmlns:a16="http://schemas.microsoft.com/office/drawing/2014/main" val="20007"/>
                        </a:ext>
                      </a:extLst>
                    </a:gridCol>
                    <a:gridCol w="762000">
                      <a:extLst>
                        <a:ext uri="{9D8B030D-6E8A-4147-A177-3AD203B41FA5}">
                          <a16:colId xmlns:a16="http://schemas.microsoft.com/office/drawing/2014/main" val="20008"/>
                        </a:ext>
                      </a:extLst>
                    </a:gridCol>
                    <a:gridCol w="762000">
                      <a:extLst>
                        <a:ext uri="{9D8B030D-6E8A-4147-A177-3AD203B41FA5}">
                          <a16:colId xmlns:a16="http://schemas.microsoft.com/office/drawing/2014/main" val="20009"/>
                        </a:ext>
                      </a:extLst>
                    </a:gridCol>
                  </a:tblGrid>
                  <a:tr h="329248">
                    <a:tc>
                      <a:txBody>
                        <a:bodyPr/>
                        <a:lstStyle/>
                        <a:p>
                          <a:endParaRPr lang="en-US"/>
                        </a:p>
                      </a:txBody>
                      <a:tcPr>
                        <a:blipFill>
                          <a:blip r:embed="rId4"/>
                          <a:stretch>
                            <a:fillRect l="-1600" t="-1852" r="-902400" b="-1105556"/>
                          </a:stretch>
                        </a:blipFill>
                      </a:tcPr>
                    </a:tc>
                    <a:tc>
                      <a:txBody>
                        <a:bodyPr/>
                        <a:lstStyle/>
                        <a:p>
                          <a:pPr algn="ctr">
                            <a:defRPr b="1">
                              <a:solidFill>
                                <a:schemeClr val="tx1"/>
                              </a:solidFill>
                            </a:defRPr>
                          </a:pPr>
                          <a:r>
                            <a:rPr sz="1200" dirty="0"/>
                            <a:t>0.1</a:t>
                          </a:r>
                          <a:endParaRPr sz="1200" dirty="0">
                            <a:latin typeface="Cambria Math"/>
                          </a:endParaRPr>
                        </a:p>
                      </a:txBody>
                      <a:tcPr/>
                    </a:tc>
                    <a:tc>
                      <a:txBody>
                        <a:bodyPr/>
                        <a:lstStyle/>
                        <a:p>
                          <a:pPr algn="ctr">
                            <a:defRPr b="1">
                              <a:solidFill>
                                <a:schemeClr val="tx1"/>
                              </a:solidFill>
                            </a:defRPr>
                          </a:pPr>
                          <a:r>
                            <a:rPr sz="1200" dirty="0"/>
                            <a:t>0.2</a:t>
                          </a:r>
                          <a:endParaRPr sz="1200" dirty="0">
                            <a:latin typeface="Cambria Math"/>
                          </a:endParaRPr>
                        </a:p>
                      </a:txBody>
                      <a:tcPr/>
                    </a:tc>
                    <a:tc>
                      <a:txBody>
                        <a:bodyPr/>
                        <a:lstStyle/>
                        <a:p>
                          <a:pPr algn="ctr">
                            <a:defRPr b="1">
                              <a:solidFill>
                                <a:schemeClr val="tx1"/>
                              </a:solidFill>
                            </a:defRPr>
                          </a:pPr>
                          <a:r>
                            <a:rPr sz="1200"/>
                            <a:t>0.3</a:t>
                          </a:r>
                          <a:endParaRPr sz="1200">
                            <a:latin typeface="Cambria Math"/>
                          </a:endParaRPr>
                        </a:p>
                      </a:txBody>
                      <a:tcPr/>
                    </a:tc>
                    <a:tc>
                      <a:txBody>
                        <a:bodyPr/>
                        <a:lstStyle/>
                        <a:p>
                          <a:pPr algn="ctr">
                            <a:defRPr b="1">
                              <a:solidFill>
                                <a:schemeClr val="tx1"/>
                              </a:solidFill>
                            </a:defRPr>
                          </a:pPr>
                          <a:r>
                            <a:rPr sz="1200"/>
                            <a:t>0.4</a:t>
                          </a:r>
                          <a:endParaRPr sz="1200">
                            <a:latin typeface="Cambria Math"/>
                          </a:endParaRPr>
                        </a:p>
                      </a:txBody>
                      <a:tcPr/>
                    </a:tc>
                    <a:tc>
                      <a:txBody>
                        <a:bodyPr/>
                        <a:lstStyle/>
                        <a:p>
                          <a:pPr algn="ctr">
                            <a:defRPr>
                              <a:solidFill>
                                <a:schemeClr val="tx1"/>
                              </a:solidFill>
                            </a:defRPr>
                          </a:pPr>
                          <a:r>
                            <a:rPr lang="en-IN" sz="1200" b="1" dirty="0"/>
                            <a:t>0.5</a:t>
                          </a:r>
                          <a:endParaRPr lang="en-IN" sz="1200" b="1" dirty="0">
                            <a:latin typeface="Cambria Math"/>
                          </a:endParaRPr>
                        </a:p>
                      </a:txBody>
                      <a:tcPr/>
                    </a:tc>
                    <a:tc>
                      <a:txBody>
                        <a:bodyPr/>
                        <a:lstStyle/>
                        <a:p>
                          <a:pPr algn="ctr">
                            <a:defRPr b="1">
                              <a:solidFill>
                                <a:schemeClr val="tx1"/>
                              </a:solidFill>
                            </a:defRPr>
                          </a:pPr>
                          <a:r>
                            <a:rPr sz="1200" dirty="0"/>
                            <a:t>0.6</a:t>
                          </a:r>
                          <a:endParaRPr sz="1200" dirty="0">
                            <a:latin typeface="Cambria Math"/>
                          </a:endParaRPr>
                        </a:p>
                      </a:txBody>
                      <a:tcPr/>
                    </a:tc>
                    <a:tc>
                      <a:txBody>
                        <a:bodyPr/>
                        <a:lstStyle/>
                        <a:p>
                          <a:pPr algn="ctr">
                            <a:defRPr b="1">
                              <a:solidFill>
                                <a:schemeClr val="tx1"/>
                              </a:solidFill>
                            </a:defRPr>
                          </a:pPr>
                          <a:r>
                            <a:rPr sz="1200"/>
                            <a:t>0.7</a:t>
                          </a:r>
                          <a:endParaRPr sz="1200">
                            <a:latin typeface="Cambria Math"/>
                          </a:endParaRPr>
                        </a:p>
                      </a:txBody>
                      <a:tcPr/>
                    </a:tc>
                    <a:tc>
                      <a:txBody>
                        <a:bodyPr/>
                        <a:lstStyle/>
                        <a:p>
                          <a:pPr algn="ctr">
                            <a:defRPr b="1">
                              <a:solidFill>
                                <a:schemeClr val="tx1"/>
                              </a:solidFill>
                            </a:defRPr>
                          </a:pPr>
                          <a:r>
                            <a:rPr sz="1200"/>
                            <a:t>0.8</a:t>
                          </a:r>
                          <a:endParaRPr sz="1200">
                            <a:latin typeface="Cambria Math"/>
                          </a:endParaRPr>
                        </a:p>
                      </a:txBody>
                      <a:tcPr/>
                    </a:tc>
                    <a:tc>
                      <a:txBody>
                        <a:bodyPr/>
                        <a:lstStyle/>
                        <a:p>
                          <a:pPr algn="ctr">
                            <a:defRPr b="1">
                              <a:solidFill>
                                <a:schemeClr val="tx1"/>
                              </a:solidFill>
                            </a:defRPr>
                          </a:pPr>
                          <a:r>
                            <a:rPr sz="1200" dirty="0"/>
                            <a:t>0.9</a:t>
                          </a:r>
                          <a:endParaRPr sz="1200" dirty="0">
                            <a:latin typeface="Cambria Math"/>
                          </a:endParaRPr>
                        </a:p>
                      </a:txBody>
                      <a:tcPr/>
                    </a:tc>
                    <a:extLst>
                      <a:ext uri="{0D108BD9-81ED-4DB2-BD59-A6C34878D82A}">
                        <a16:rowId xmlns:a16="http://schemas.microsoft.com/office/drawing/2014/main" val="10002"/>
                      </a:ext>
                    </a:extLst>
                  </a:tr>
                  <a:tr h="329248">
                    <a:tc>
                      <a:txBody>
                        <a:bodyPr/>
                        <a:lstStyle/>
                        <a:p>
                          <a:pPr algn="ctr">
                            <a:defRPr b="1">
                              <a:solidFill>
                                <a:schemeClr val="tx1"/>
                              </a:solidFill>
                            </a:defRPr>
                          </a:pPr>
                          <a:r>
                            <a:rPr sz="1200"/>
                            <a:t>0</a:t>
                          </a:r>
                          <a:endParaRPr sz="1200">
                            <a:latin typeface="Cambria Math"/>
                          </a:endParaRPr>
                        </a:p>
                      </a:txBody>
                      <a:tcPr/>
                    </a:tc>
                    <a:tc>
                      <a:txBody>
                        <a:bodyPr/>
                        <a:lstStyle/>
                        <a:p>
                          <a:pPr algn="ctr">
                            <a:defRPr>
                              <a:solidFill>
                                <a:schemeClr val="tx1"/>
                              </a:solidFill>
                            </a:defRPr>
                          </a:pPr>
                          <a:r>
                            <a:rPr sz="1200"/>
                            <a:t>0.3487</a:t>
                          </a:r>
                          <a:endParaRPr sz="1200">
                            <a:latin typeface="Cambria Math"/>
                          </a:endParaRPr>
                        </a:p>
                      </a:txBody>
                      <a:tcPr/>
                    </a:tc>
                    <a:tc>
                      <a:txBody>
                        <a:bodyPr/>
                        <a:lstStyle/>
                        <a:p>
                          <a:pPr algn="ctr">
                            <a:defRPr>
                              <a:solidFill>
                                <a:schemeClr val="tx1"/>
                              </a:solidFill>
                            </a:defRPr>
                          </a:pPr>
                          <a:r>
                            <a:rPr sz="1200"/>
                            <a:t>0.1074</a:t>
                          </a:r>
                          <a:endParaRPr sz="1200">
                            <a:latin typeface="Cambria Math"/>
                          </a:endParaRPr>
                        </a:p>
                      </a:txBody>
                      <a:tcPr/>
                    </a:tc>
                    <a:tc>
                      <a:txBody>
                        <a:bodyPr/>
                        <a:lstStyle/>
                        <a:p>
                          <a:pPr algn="ctr">
                            <a:defRPr>
                              <a:solidFill>
                                <a:schemeClr val="tx1"/>
                              </a:solidFill>
                            </a:defRPr>
                          </a:pPr>
                          <a:r>
                            <a:rPr sz="1200"/>
                            <a:t>0.0282</a:t>
                          </a:r>
                          <a:endParaRPr sz="1200">
                            <a:latin typeface="Cambria Math"/>
                          </a:endParaRPr>
                        </a:p>
                      </a:txBody>
                      <a:tcPr/>
                    </a:tc>
                    <a:tc>
                      <a:txBody>
                        <a:bodyPr/>
                        <a:lstStyle/>
                        <a:p>
                          <a:pPr algn="ctr">
                            <a:defRPr>
                              <a:solidFill>
                                <a:schemeClr val="tx1"/>
                              </a:solidFill>
                            </a:defRPr>
                          </a:pPr>
                          <a:r>
                            <a:rPr sz="1200"/>
                            <a:t>0.0060</a:t>
                          </a:r>
                          <a:endParaRPr sz="1200">
                            <a:latin typeface="Cambria Math"/>
                          </a:endParaRPr>
                        </a:p>
                      </a:txBody>
                      <a:tcPr/>
                    </a:tc>
                    <a:tc>
                      <a:txBody>
                        <a:bodyPr/>
                        <a:lstStyle/>
                        <a:p>
                          <a:pPr algn="ctr">
                            <a:defRPr>
                              <a:solidFill>
                                <a:schemeClr val="tx1"/>
                              </a:solidFill>
                            </a:defRPr>
                          </a:pPr>
                          <a:r>
                            <a:rPr sz="1200" dirty="0"/>
                            <a:t>0.0010</a:t>
                          </a:r>
                          <a:endParaRPr sz="1200" dirty="0">
                            <a:latin typeface="Cambria Math"/>
                          </a:endParaRPr>
                        </a:p>
                      </a:txBody>
                      <a:tcPr/>
                    </a:tc>
                    <a:tc>
                      <a:txBody>
                        <a:bodyPr/>
                        <a:lstStyle/>
                        <a:p>
                          <a:pPr algn="ctr">
                            <a:defRPr>
                              <a:solidFill>
                                <a:schemeClr val="tx1"/>
                              </a:solidFill>
                            </a:defRPr>
                          </a:pPr>
                          <a:r>
                            <a:rPr sz="1200"/>
                            <a:t>0.0001</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extLst>
                      <a:ext uri="{0D108BD9-81ED-4DB2-BD59-A6C34878D82A}">
                        <a16:rowId xmlns:a16="http://schemas.microsoft.com/office/drawing/2014/main" val="10003"/>
                      </a:ext>
                    </a:extLst>
                  </a:tr>
                  <a:tr h="329248">
                    <a:tc>
                      <a:txBody>
                        <a:bodyPr/>
                        <a:lstStyle/>
                        <a:p>
                          <a:pPr algn="ctr">
                            <a:defRPr b="1">
                              <a:solidFill>
                                <a:schemeClr val="tx1"/>
                              </a:solidFill>
                            </a:defRPr>
                          </a:pPr>
                          <a:r>
                            <a:rPr sz="1200"/>
                            <a:t>1</a:t>
                          </a:r>
                          <a:endParaRPr sz="1200">
                            <a:latin typeface="Cambria Math"/>
                          </a:endParaRPr>
                        </a:p>
                      </a:txBody>
                      <a:tcPr/>
                    </a:tc>
                    <a:tc>
                      <a:txBody>
                        <a:bodyPr/>
                        <a:lstStyle/>
                        <a:p>
                          <a:pPr algn="ctr">
                            <a:defRPr>
                              <a:solidFill>
                                <a:schemeClr val="tx1"/>
                              </a:solidFill>
                            </a:defRPr>
                          </a:pPr>
                          <a:r>
                            <a:rPr sz="1200"/>
                            <a:t>0.3874</a:t>
                          </a:r>
                          <a:endParaRPr sz="1200">
                            <a:latin typeface="Cambria Math"/>
                          </a:endParaRPr>
                        </a:p>
                      </a:txBody>
                      <a:tcPr/>
                    </a:tc>
                    <a:tc>
                      <a:txBody>
                        <a:bodyPr/>
                        <a:lstStyle/>
                        <a:p>
                          <a:pPr algn="ctr">
                            <a:defRPr>
                              <a:solidFill>
                                <a:schemeClr val="tx1"/>
                              </a:solidFill>
                            </a:defRPr>
                          </a:pPr>
                          <a:r>
                            <a:rPr sz="1200"/>
                            <a:t>0.2684</a:t>
                          </a:r>
                          <a:endParaRPr sz="1200">
                            <a:latin typeface="Cambria Math"/>
                          </a:endParaRPr>
                        </a:p>
                      </a:txBody>
                      <a:tcPr/>
                    </a:tc>
                    <a:tc>
                      <a:txBody>
                        <a:bodyPr/>
                        <a:lstStyle/>
                        <a:p>
                          <a:pPr algn="ctr">
                            <a:defRPr>
                              <a:solidFill>
                                <a:schemeClr val="tx1"/>
                              </a:solidFill>
                            </a:defRPr>
                          </a:pPr>
                          <a:r>
                            <a:rPr sz="1200"/>
                            <a:t>0.1211</a:t>
                          </a:r>
                          <a:endParaRPr sz="1200">
                            <a:latin typeface="Cambria Math"/>
                          </a:endParaRPr>
                        </a:p>
                      </a:txBody>
                      <a:tcPr/>
                    </a:tc>
                    <a:tc>
                      <a:txBody>
                        <a:bodyPr/>
                        <a:lstStyle/>
                        <a:p>
                          <a:pPr algn="ctr">
                            <a:defRPr>
                              <a:solidFill>
                                <a:schemeClr val="tx1"/>
                              </a:solidFill>
                            </a:defRPr>
                          </a:pPr>
                          <a:r>
                            <a:rPr sz="1200"/>
                            <a:t>0.0403</a:t>
                          </a:r>
                          <a:endParaRPr sz="1200">
                            <a:latin typeface="Cambria Math"/>
                          </a:endParaRPr>
                        </a:p>
                      </a:txBody>
                      <a:tcPr/>
                    </a:tc>
                    <a:tc>
                      <a:txBody>
                        <a:bodyPr/>
                        <a:lstStyle/>
                        <a:p>
                          <a:pPr algn="ctr">
                            <a:defRPr>
                              <a:solidFill>
                                <a:schemeClr val="tx1"/>
                              </a:solidFill>
                            </a:defRPr>
                          </a:pPr>
                          <a:r>
                            <a:rPr sz="1200" dirty="0"/>
                            <a:t>0.0098</a:t>
                          </a:r>
                          <a:endParaRPr sz="1200" dirty="0">
                            <a:latin typeface="Cambria Math"/>
                          </a:endParaRPr>
                        </a:p>
                      </a:txBody>
                      <a:tcPr/>
                    </a:tc>
                    <a:tc>
                      <a:txBody>
                        <a:bodyPr/>
                        <a:lstStyle/>
                        <a:p>
                          <a:pPr algn="ctr">
                            <a:defRPr>
                              <a:solidFill>
                                <a:schemeClr val="tx1"/>
                              </a:solidFill>
                            </a:defRPr>
                          </a:pPr>
                          <a:r>
                            <a:rPr sz="1200"/>
                            <a:t>0.0016</a:t>
                          </a:r>
                          <a:endParaRPr sz="1200">
                            <a:latin typeface="Cambria Math"/>
                          </a:endParaRPr>
                        </a:p>
                      </a:txBody>
                      <a:tcPr/>
                    </a:tc>
                    <a:tc>
                      <a:txBody>
                        <a:bodyPr/>
                        <a:lstStyle/>
                        <a:p>
                          <a:pPr algn="ctr">
                            <a:defRPr>
                              <a:solidFill>
                                <a:schemeClr val="tx1"/>
                              </a:solidFill>
                            </a:defRPr>
                          </a:pPr>
                          <a:r>
                            <a:rPr sz="1200"/>
                            <a:t>0.0001</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extLst>
                      <a:ext uri="{0D108BD9-81ED-4DB2-BD59-A6C34878D82A}">
                        <a16:rowId xmlns:a16="http://schemas.microsoft.com/office/drawing/2014/main" val="10004"/>
                      </a:ext>
                    </a:extLst>
                  </a:tr>
                  <a:tr h="329248">
                    <a:tc>
                      <a:txBody>
                        <a:bodyPr/>
                        <a:lstStyle/>
                        <a:p>
                          <a:pPr algn="ctr">
                            <a:defRPr b="1">
                              <a:solidFill>
                                <a:schemeClr val="tx1"/>
                              </a:solidFill>
                            </a:defRPr>
                          </a:pPr>
                          <a:r>
                            <a:rPr sz="1200"/>
                            <a:t>2</a:t>
                          </a:r>
                          <a:endParaRPr sz="1200">
                            <a:latin typeface="Cambria Math"/>
                          </a:endParaRPr>
                        </a:p>
                      </a:txBody>
                      <a:tcPr/>
                    </a:tc>
                    <a:tc>
                      <a:txBody>
                        <a:bodyPr/>
                        <a:lstStyle/>
                        <a:p>
                          <a:pPr algn="ctr">
                            <a:defRPr>
                              <a:solidFill>
                                <a:schemeClr val="tx1"/>
                              </a:solidFill>
                            </a:defRPr>
                          </a:pPr>
                          <a:r>
                            <a:rPr sz="1200"/>
                            <a:t>0.1937</a:t>
                          </a:r>
                          <a:endParaRPr sz="1200">
                            <a:latin typeface="Cambria Math"/>
                          </a:endParaRPr>
                        </a:p>
                      </a:txBody>
                      <a:tcPr/>
                    </a:tc>
                    <a:tc>
                      <a:txBody>
                        <a:bodyPr/>
                        <a:lstStyle/>
                        <a:p>
                          <a:pPr algn="ctr">
                            <a:defRPr>
                              <a:solidFill>
                                <a:schemeClr val="tx1"/>
                              </a:solidFill>
                            </a:defRPr>
                          </a:pPr>
                          <a:r>
                            <a:rPr sz="1200"/>
                            <a:t>0.3020</a:t>
                          </a:r>
                          <a:endParaRPr sz="1200">
                            <a:latin typeface="Cambria Math"/>
                          </a:endParaRPr>
                        </a:p>
                      </a:txBody>
                      <a:tcPr/>
                    </a:tc>
                    <a:tc>
                      <a:txBody>
                        <a:bodyPr/>
                        <a:lstStyle/>
                        <a:p>
                          <a:pPr algn="ctr">
                            <a:defRPr>
                              <a:solidFill>
                                <a:schemeClr val="tx1"/>
                              </a:solidFill>
                            </a:defRPr>
                          </a:pPr>
                          <a:r>
                            <a:rPr sz="1200"/>
                            <a:t>0.2335</a:t>
                          </a:r>
                          <a:endParaRPr sz="1200">
                            <a:latin typeface="Cambria Math"/>
                          </a:endParaRPr>
                        </a:p>
                      </a:txBody>
                      <a:tcPr/>
                    </a:tc>
                    <a:tc>
                      <a:txBody>
                        <a:bodyPr/>
                        <a:lstStyle/>
                        <a:p>
                          <a:pPr algn="ctr">
                            <a:defRPr>
                              <a:solidFill>
                                <a:schemeClr val="tx1"/>
                              </a:solidFill>
                            </a:defRPr>
                          </a:pPr>
                          <a:r>
                            <a:rPr sz="1200"/>
                            <a:t>0.1209</a:t>
                          </a:r>
                          <a:endParaRPr sz="1200">
                            <a:latin typeface="Cambria Math"/>
                          </a:endParaRPr>
                        </a:p>
                      </a:txBody>
                      <a:tcPr/>
                    </a:tc>
                    <a:tc>
                      <a:txBody>
                        <a:bodyPr/>
                        <a:lstStyle/>
                        <a:p>
                          <a:pPr algn="ctr">
                            <a:defRPr>
                              <a:solidFill>
                                <a:schemeClr val="tx1"/>
                              </a:solidFill>
                            </a:defRPr>
                          </a:pPr>
                          <a:r>
                            <a:rPr sz="1200" dirty="0"/>
                            <a:t>0.0439</a:t>
                          </a:r>
                          <a:endParaRPr sz="1200" dirty="0">
                            <a:latin typeface="Cambria Math"/>
                          </a:endParaRPr>
                        </a:p>
                      </a:txBody>
                      <a:tcPr/>
                    </a:tc>
                    <a:tc>
                      <a:txBody>
                        <a:bodyPr/>
                        <a:lstStyle/>
                        <a:p>
                          <a:pPr algn="ctr">
                            <a:defRPr>
                              <a:solidFill>
                                <a:schemeClr val="tx1"/>
                              </a:solidFill>
                            </a:defRPr>
                          </a:pPr>
                          <a:r>
                            <a:rPr sz="1200"/>
                            <a:t>0.0106</a:t>
                          </a:r>
                          <a:endParaRPr sz="1200">
                            <a:latin typeface="Cambria Math"/>
                          </a:endParaRPr>
                        </a:p>
                      </a:txBody>
                      <a:tcPr/>
                    </a:tc>
                    <a:tc>
                      <a:txBody>
                        <a:bodyPr/>
                        <a:lstStyle/>
                        <a:p>
                          <a:pPr algn="ctr">
                            <a:defRPr>
                              <a:solidFill>
                                <a:schemeClr val="tx1"/>
                              </a:solidFill>
                            </a:defRPr>
                          </a:pPr>
                          <a:r>
                            <a:rPr sz="1200"/>
                            <a:t>0.0014</a:t>
                          </a:r>
                          <a:endParaRPr sz="1200">
                            <a:latin typeface="Cambria Math"/>
                          </a:endParaRPr>
                        </a:p>
                      </a:txBody>
                      <a:tcPr/>
                    </a:tc>
                    <a:tc>
                      <a:txBody>
                        <a:bodyPr/>
                        <a:lstStyle/>
                        <a:p>
                          <a:pPr algn="ctr">
                            <a:defRPr>
                              <a:solidFill>
                                <a:schemeClr val="tx1"/>
                              </a:solidFill>
                            </a:defRPr>
                          </a:pPr>
                          <a:r>
                            <a:rPr sz="1200"/>
                            <a:t>0.0001</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extLst>
                      <a:ext uri="{0D108BD9-81ED-4DB2-BD59-A6C34878D82A}">
                        <a16:rowId xmlns:a16="http://schemas.microsoft.com/office/drawing/2014/main" val="10005"/>
                      </a:ext>
                    </a:extLst>
                  </a:tr>
                  <a:tr h="329248">
                    <a:tc>
                      <a:txBody>
                        <a:bodyPr/>
                        <a:lstStyle/>
                        <a:p>
                          <a:pPr algn="ctr">
                            <a:defRPr b="1">
                              <a:solidFill>
                                <a:schemeClr val="tx1"/>
                              </a:solidFill>
                            </a:defRPr>
                          </a:pPr>
                          <a:r>
                            <a:rPr sz="1200"/>
                            <a:t>3</a:t>
                          </a:r>
                          <a:endParaRPr sz="1200">
                            <a:latin typeface="Cambria Math"/>
                          </a:endParaRPr>
                        </a:p>
                      </a:txBody>
                      <a:tcPr/>
                    </a:tc>
                    <a:tc>
                      <a:txBody>
                        <a:bodyPr/>
                        <a:lstStyle/>
                        <a:p>
                          <a:pPr algn="ctr">
                            <a:defRPr>
                              <a:solidFill>
                                <a:schemeClr val="tx1"/>
                              </a:solidFill>
                            </a:defRPr>
                          </a:pPr>
                          <a:r>
                            <a:rPr sz="1200"/>
                            <a:t>0.0574</a:t>
                          </a:r>
                          <a:endParaRPr sz="1200">
                            <a:latin typeface="Cambria Math"/>
                          </a:endParaRPr>
                        </a:p>
                      </a:txBody>
                      <a:tcPr/>
                    </a:tc>
                    <a:tc>
                      <a:txBody>
                        <a:bodyPr/>
                        <a:lstStyle/>
                        <a:p>
                          <a:pPr algn="ctr">
                            <a:defRPr>
                              <a:solidFill>
                                <a:schemeClr val="tx1"/>
                              </a:solidFill>
                            </a:defRPr>
                          </a:pPr>
                          <a:r>
                            <a:rPr sz="1200"/>
                            <a:t>0.2013</a:t>
                          </a:r>
                          <a:endParaRPr sz="1200">
                            <a:latin typeface="Cambria Math"/>
                          </a:endParaRPr>
                        </a:p>
                      </a:txBody>
                      <a:tcPr/>
                    </a:tc>
                    <a:tc>
                      <a:txBody>
                        <a:bodyPr/>
                        <a:lstStyle/>
                        <a:p>
                          <a:pPr algn="ctr">
                            <a:defRPr>
                              <a:solidFill>
                                <a:schemeClr val="tx1"/>
                              </a:solidFill>
                            </a:defRPr>
                          </a:pPr>
                          <a:r>
                            <a:rPr sz="1200"/>
                            <a:t>0.2668</a:t>
                          </a:r>
                          <a:endParaRPr sz="1200">
                            <a:latin typeface="Cambria Math"/>
                          </a:endParaRPr>
                        </a:p>
                      </a:txBody>
                      <a:tcPr/>
                    </a:tc>
                    <a:tc>
                      <a:txBody>
                        <a:bodyPr/>
                        <a:lstStyle/>
                        <a:p>
                          <a:pPr algn="ctr">
                            <a:defRPr>
                              <a:solidFill>
                                <a:schemeClr val="tx1"/>
                              </a:solidFill>
                            </a:defRPr>
                          </a:pPr>
                          <a:r>
                            <a:rPr sz="1200"/>
                            <a:t>0.2150</a:t>
                          </a:r>
                          <a:endParaRPr sz="1200">
                            <a:latin typeface="Cambria Math"/>
                          </a:endParaRPr>
                        </a:p>
                      </a:txBody>
                      <a:tcPr/>
                    </a:tc>
                    <a:tc>
                      <a:txBody>
                        <a:bodyPr/>
                        <a:lstStyle/>
                        <a:p>
                          <a:pPr algn="ctr">
                            <a:defRPr>
                              <a:solidFill>
                                <a:schemeClr val="tx1"/>
                              </a:solidFill>
                            </a:defRPr>
                          </a:pPr>
                          <a:r>
                            <a:rPr sz="1200"/>
                            <a:t>0.1172</a:t>
                          </a:r>
                          <a:endParaRPr sz="1200">
                            <a:latin typeface="Cambria Math"/>
                          </a:endParaRPr>
                        </a:p>
                      </a:txBody>
                      <a:tcPr/>
                    </a:tc>
                    <a:tc>
                      <a:txBody>
                        <a:bodyPr/>
                        <a:lstStyle/>
                        <a:p>
                          <a:pPr algn="ctr">
                            <a:defRPr>
                              <a:solidFill>
                                <a:schemeClr val="tx1"/>
                              </a:solidFill>
                            </a:defRPr>
                          </a:pPr>
                          <a:r>
                            <a:rPr sz="1200"/>
                            <a:t>0.0425</a:t>
                          </a:r>
                          <a:endParaRPr sz="1200">
                            <a:latin typeface="Cambria Math"/>
                          </a:endParaRPr>
                        </a:p>
                      </a:txBody>
                      <a:tcPr/>
                    </a:tc>
                    <a:tc>
                      <a:txBody>
                        <a:bodyPr/>
                        <a:lstStyle/>
                        <a:p>
                          <a:pPr algn="ctr">
                            <a:defRPr>
                              <a:solidFill>
                                <a:schemeClr val="tx1"/>
                              </a:solidFill>
                            </a:defRPr>
                          </a:pPr>
                          <a:r>
                            <a:rPr sz="1200" dirty="0"/>
                            <a:t>0.0090</a:t>
                          </a:r>
                          <a:endParaRPr sz="1200" dirty="0">
                            <a:latin typeface="Cambria Math"/>
                          </a:endParaRPr>
                        </a:p>
                      </a:txBody>
                      <a:tcPr/>
                    </a:tc>
                    <a:tc>
                      <a:txBody>
                        <a:bodyPr/>
                        <a:lstStyle/>
                        <a:p>
                          <a:pPr algn="ctr">
                            <a:defRPr>
                              <a:solidFill>
                                <a:schemeClr val="tx1"/>
                              </a:solidFill>
                            </a:defRPr>
                          </a:pPr>
                          <a:r>
                            <a:rPr sz="1200"/>
                            <a:t>0.0008</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extLst>
                      <a:ext uri="{0D108BD9-81ED-4DB2-BD59-A6C34878D82A}">
                        <a16:rowId xmlns:a16="http://schemas.microsoft.com/office/drawing/2014/main" val="10006"/>
                      </a:ext>
                    </a:extLst>
                  </a:tr>
                  <a:tr h="329248">
                    <a:tc>
                      <a:txBody>
                        <a:bodyPr/>
                        <a:lstStyle/>
                        <a:p>
                          <a:pPr algn="ctr">
                            <a:defRPr b="1">
                              <a:solidFill>
                                <a:schemeClr val="tx1"/>
                              </a:solidFill>
                            </a:defRPr>
                          </a:pPr>
                          <a:r>
                            <a:rPr sz="1200"/>
                            <a:t>4</a:t>
                          </a:r>
                          <a:endParaRPr sz="1200">
                            <a:latin typeface="Cambria Math"/>
                          </a:endParaRPr>
                        </a:p>
                      </a:txBody>
                      <a:tcPr/>
                    </a:tc>
                    <a:tc>
                      <a:txBody>
                        <a:bodyPr/>
                        <a:lstStyle/>
                        <a:p>
                          <a:pPr algn="ctr">
                            <a:defRPr>
                              <a:solidFill>
                                <a:schemeClr val="tx1"/>
                              </a:solidFill>
                            </a:defRPr>
                          </a:pPr>
                          <a:r>
                            <a:rPr sz="1200"/>
                            <a:t>0.0112</a:t>
                          </a:r>
                          <a:endParaRPr sz="1200">
                            <a:latin typeface="Cambria Math"/>
                          </a:endParaRPr>
                        </a:p>
                      </a:txBody>
                      <a:tcPr/>
                    </a:tc>
                    <a:tc>
                      <a:txBody>
                        <a:bodyPr/>
                        <a:lstStyle/>
                        <a:p>
                          <a:pPr algn="ctr">
                            <a:defRPr>
                              <a:solidFill>
                                <a:schemeClr val="tx1"/>
                              </a:solidFill>
                            </a:defRPr>
                          </a:pPr>
                          <a:r>
                            <a:rPr sz="1200"/>
                            <a:t>0.0881</a:t>
                          </a:r>
                          <a:endParaRPr sz="1200">
                            <a:latin typeface="Cambria Math"/>
                          </a:endParaRPr>
                        </a:p>
                      </a:txBody>
                      <a:tcPr/>
                    </a:tc>
                    <a:tc>
                      <a:txBody>
                        <a:bodyPr/>
                        <a:lstStyle/>
                        <a:p>
                          <a:pPr algn="ctr">
                            <a:defRPr>
                              <a:solidFill>
                                <a:schemeClr val="tx1"/>
                              </a:solidFill>
                            </a:defRPr>
                          </a:pPr>
                          <a:r>
                            <a:rPr sz="1200"/>
                            <a:t>0.2001</a:t>
                          </a:r>
                          <a:endParaRPr sz="1200">
                            <a:latin typeface="Cambria Math"/>
                          </a:endParaRPr>
                        </a:p>
                      </a:txBody>
                      <a:tcPr/>
                    </a:tc>
                    <a:tc>
                      <a:txBody>
                        <a:bodyPr/>
                        <a:lstStyle/>
                        <a:p>
                          <a:pPr algn="ctr">
                            <a:defRPr>
                              <a:solidFill>
                                <a:schemeClr val="tx1"/>
                              </a:solidFill>
                            </a:defRPr>
                          </a:pPr>
                          <a:r>
                            <a:rPr sz="1200"/>
                            <a:t>0.2508</a:t>
                          </a:r>
                          <a:endParaRPr sz="1200">
                            <a:latin typeface="Cambria Math"/>
                          </a:endParaRPr>
                        </a:p>
                      </a:txBody>
                      <a:tcPr/>
                    </a:tc>
                    <a:tc>
                      <a:txBody>
                        <a:bodyPr/>
                        <a:lstStyle/>
                        <a:p>
                          <a:pPr algn="ctr">
                            <a:defRPr>
                              <a:solidFill>
                                <a:schemeClr val="tx1"/>
                              </a:solidFill>
                            </a:defRPr>
                          </a:pPr>
                          <a:r>
                            <a:rPr sz="1200"/>
                            <a:t>0.2051</a:t>
                          </a:r>
                          <a:endParaRPr sz="1200">
                            <a:latin typeface="Cambria Math"/>
                          </a:endParaRPr>
                        </a:p>
                      </a:txBody>
                      <a:tcPr/>
                    </a:tc>
                    <a:tc>
                      <a:txBody>
                        <a:bodyPr/>
                        <a:lstStyle/>
                        <a:p>
                          <a:pPr algn="ctr">
                            <a:defRPr>
                              <a:solidFill>
                                <a:schemeClr val="tx1"/>
                              </a:solidFill>
                            </a:defRPr>
                          </a:pPr>
                          <a:r>
                            <a:rPr sz="1200"/>
                            <a:t>0.1115</a:t>
                          </a:r>
                          <a:endParaRPr sz="1200">
                            <a:latin typeface="Cambria Math"/>
                          </a:endParaRPr>
                        </a:p>
                      </a:txBody>
                      <a:tcPr/>
                    </a:tc>
                    <a:tc>
                      <a:txBody>
                        <a:bodyPr/>
                        <a:lstStyle/>
                        <a:p>
                          <a:pPr algn="ctr">
                            <a:defRPr>
                              <a:solidFill>
                                <a:schemeClr val="tx1"/>
                              </a:solidFill>
                            </a:defRPr>
                          </a:pPr>
                          <a:r>
                            <a:rPr sz="1200"/>
                            <a:t>0.0368</a:t>
                          </a:r>
                          <a:endParaRPr sz="1200">
                            <a:latin typeface="Cambria Math"/>
                          </a:endParaRPr>
                        </a:p>
                      </a:txBody>
                      <a:tcPr/>
                    </a:tc>
                    <a:tc>
                      <a:txBody>
                        <a:bodyPr/>
                        <a:lstStyle/>
                        <a:p>
                          <a:pPr algn="ctr">
                            <a:defRPr>
                              <a:solidFill>
                                <a:schemeClr val="tx1"/>
                              </a:solidFill>
                            </a:defRPr>
                          </a:pPr>
                          <a:r>
                            <a:rPr sz="1200"/>
                            <a:t>0.0055</a:t>
                          </a:r>
                          <a:endParaRPr sz="1200">
                            <a:latin typeface="Cambria Math"/>
                          </a:endParaRPr>
                        </a:p>
                      </a:txBody>
                      <a:tcPr/>
                    </a:tc>
                    <a:tc>
                      <a:txBody>
                        <a:bodyPr/>
                        <a:lstStyle/>
                        <a:p>
                          <a:pPr algn="ctr">
                            <a:defRPr>
                              <a:solidFill>
                                <a:schemeClr val="tx1"/>
                              </a:solidFill>
                            </a:defRPr>
                          </a:pPr>
                          <a:r>
                            <a:rPr sz="1200"/>
                            <a:t>0.0001</a:t>
                          </a:r>
                          <a:endParaRPr sz="1200">
                            <a:latin typeface="Cambria Math"/>
                          </a:endParaRPr>
                        </a:p>
                      </a:txBody>
                      <a:tcPr/>
                    </a:tc>
                    <a:extLst>
                      <a:ext uri="{0D108BD9-81ED-4DB2-BD59-A6C34878D82A}">
                        <a16:rowId xmlns:a16="http://schemas.microsoft.com/office/drawing/2014/main" val="10007"/>
                      </a:ext>
                    </a:extLst>
                  </a:tr>
                  <a:tr h="329248">
                    <a:tc>
                      <a:txBody>
                        <a:bodyPr/>
                        <a:lstStyle/>
                        <a:p>
                          <a:pPr algn="ctr">
                            <a:defRPr b="1">
                              <a:solidFill>
                                <a:schemeClr val="tx1"/>
                              </a:solidFill>
                            </a:defRPr>
                          </a:pPr>
                          <a:r>
                            <a:rPr sz="1200"/>
                            <a:t>5</a:t>
                          </a:r>
                          <a:endParaRPr sz="1200">
                            <a:latin typeface="Cambria Math"/>
                          </a:endParaRPr>
                        </a:p>
                      </a:txBody>
                      <a:tcPr/>
                    </a:tc>
                    <a:tc>
                      <a:txBody>
                        <a:bodyPr/>
                        <a:lstStyle/>
                        <a:p>
                          <a:pPr algn="ctr">
                            <a:defRPr>
                              <a:solidFill>
                                <a:schemeClr val="tx1"/>
                              </a:solidFill>
                            </a:defRPr>
                          </a:pPr>
                          <a:r>
                            <a:rPr sz="1200"/>
                            <a:t>0.0015</a:t>
                          </a:r>
                          <a:endParaRPr sz="1200">
                            <a:latin typeface="Cambria Math"/>
                          </a:endParaRPr>
                        </a:p>
                      </a:txBody>
                      <a:tcPr/>
                    </a:tc>
                    <a:tc>
                      <a:txBody>
                        <a:bodyPr/>
                        <a:lstStyle/>
                        <a:p>
                          <a:pPr algn="ctr">
                            <a:defRPr>
                              <a:solidFill>
                                <a:schemeClr val="tx1"/>
                              </a:solidFill>
                            </a:defRPr>
                          </a:pPr>
                          <a:r>
                            <a:rPr sz="1200"/>
                            <a:t>0.0264</a:t>
                          </a:r>
                          <a:endParaRPr sz="1200">
                            <a:latin typeface="Cambria Math"/>
                          </a:endParaRPr>
                        </a:p>
                      </a:txBody>
                      <a:tcPr/>
                    </a:tc>
                    <a:tc>
                      <a:txBody>
                        <a:bodyPr/>
                        <a:lstStyle/>
                        <a:p>
                          <a:pPr algn="ctr">
                            <a:defRPr>
                              <a:solidFill>
                                <a:schemeClr val="tx1"/>
                              </a:solidFill>
                            </a:defRPr>
                          </a:pPr>
                          <a:r>
                            <a:rPr sz="1200"/>
                            <a:t>0.1029</a:t>
                          </a:r>
                          <a:endParaRPr sz="1200">
                            <a:latin typeface="Cambria Math"/>
                          </a:endParaRPr>
                        </a:p>
                      </a:txBody>
                      <a:tcPr/>
                    </a:tc>
                    <a:tc>
                      <a:txBody>
                        <a:bodyPr/>
                        <a:lstStyle/>
                        <a:p>
                          <a:pPr algn="ctr">
                            <a:defRPr>
                              <a:solidFill>
                                <a:schemeClr val="tx1"/>
                              </a:solidFill>
                            </a:defRPr>
                          </a:pPr>
                          <a:r>
                            <a:rPr sz="1200"/>
                            <a:t>0.2007</a:t>
                          </a:r>
                          <a:endParaRPr sz="1200">
                            <a:latin typeface="Cambria Math"/>
                          </a:endParaRPr>
                        </a:p>
                      </a:txBody>
                      <a:tcPr/>
                    </a:tc>
                    <a:tc>
                      <a:txBody>
                        <a:bodyPr/>
                        <a:lstStyle/>
                        <a:p>
                          <a:pPr algn="ctr">
                            <a:defRPr>
                              <a:solidFill>
                                <a:schemeClr val="tx1"/>
                              </a:solidFill>
                            </a:defRPr>
                          </a:pPr>
                          <a:r>
                            <a:rPr sz="1200"/>
                            <a:t>0.2461</a:t>
                          </a:r>
                          <a:endParaRPr sz="1200">
                            <a:latin typeface="Cambria Math"/>
                          </a:endParaRPr>
                        </a:p>
                      </a:txBody>
                      <a:tcPr/>
                    </a:tc>
                    <a:tc>
                      <a:txBody>
                        <a:bodyPr/>
                        <a:lstStyle/>
                        <a:p>
                          <a:pPr algn="ctr">
                            <a:defRPr>
                              <a:solidFill>
                                <a:schemeClr val="tx1"/>
                              </a:solidFill>
                            </a:defRPr>
                          </a:pPr>
                          <a:r>
                            <a:rPr sz="1200"/>
                            <a:t>0.2007</a:t>
                          </a:r>
                          <a:endParaRPr sz="1200">
                            <a:latin typeface="Cambria Math"/>
                          </a:endParaRPr>
                        </a:p>
                      </a:txBody>
                      <a:tcPr/>
                    </a:tc>
                    <a:tc>
                      <a:txBody>
                        <a:bodyPr/>
                        <a:lstStyle/>
                        <a:p>
                          <a:pPr algn="ctr">
                            <a:defRPr>
                              <a:solidFill>
                                <a:schemeClr val="tx1"/>
                              </a:solidFill>
                            </a:defRPr>
                          </a:pPr>
                          <a:r>
                            <a:rPr sz="1200"/>
                            <a:t>0.1029</a:t>
                          </a:r>
                          <a:endParaRPr sz="1200">
                            <a:latin typeface="Cambria Math"/>
                          </a:endParaRPr>
                        </a:p>
                      </a:txBody>
                      <a:tcPr/>
                    </a:tc>
                    <a:tc>
                      <a:txBody>
                        <a:bodyPr/>
                        <a:lstStyle/>
                        <a:p>
                          <a:pPr algn="ctr">
                            <a:defRPr>
                              <a:solidFill>
                                <a:schemeClr val="tx1"/>
                              </a:solidFill>
                            </a:defRPr>
                          </a:pPr>
                          <a:r>
                            <a:rPr sz="1200" dirty="0"/>
                            <a:t>0.0264</a:t>
                          </a:r>
                          <a:endParaRPr sz="1200" dirty="0">
                            <a:latin typeface="Cambria Math"/>
                          </a:endParaRPr>
                        </a:p>
                      </a:txBody>
                      <a:tcPr/>
                    </a:tc>
                    <a:tc>
                      <a:txBody>
                        <a:bodyPr/>
                        <a:lstStyle/>
                        <a:p>
                          <a:pPr algn="ctr">
                            <a:defRPr>
                              <a:solidFill>
                                <a:schemeClr val="tx1"/>
                              </a:solidFill>
                            </a:defRPr>
                          </a:pPr>
                          <a:r>
                            <a:rPr sz="1200"/>
                            <a:t>0.0015</a:t>
                          </a:r>
                          <a:endParaRPr sz="1200">
                            <a:latin typeface="Cambria Math"/>
                          </a:endParaRPr>
                        </a:p>
                      </a:txBody>
                      <a:tcPr/>
                    </a:tc>
                    <a:extLst>
                      <a:ext uri="{0D108BD9-81ED-4DB2-BD59-A6C34878D82A}">
                        <a16:rowId xmlns:a16="http://schemas.microsoft.com/office/drawing/2014/main" val="10008"/>
                      </a:ext>
                    </a:extLst>
                  </a:tr>
                  <a:tr h="329248">
                    <a:tc>
                      <a:txBody>
                        <a:bodyPr/>
                        <a:lstStyle/>
                        <a:p>
                          <a:pPr algn="ctr">
                            <a:defRPr b="1">
                              <a:solidFill>
                                <a:schemeClr val="tx1"/>
                              </a:solidFill>
                            </a:defRPr>
                          </a:pPr>
                          <a:r>
                            <a:rPr sz="1200"/>
                            <a:t>6</a:t>
                          </a:r>
                          <a:endParaRPr sz="1200">
                            <a:latin typeface="Cambria Math"/>
                          </a:endParaRPr>
                        </a:p>
                      </a:txBody>
                      <a:tcPr/>
                    </a:tc>
                    <a:tc>
                      <a:txBody>
                        <a:bodyPr/>
                        <a:lstStyle/>
                        <a:p>
                          <a:pPr algn="ctr">
                            <a:defRPr>
                              <a:solidFill>
                                <a:schemeClr val="tx1"/>
                              </a:solidFill>
                            </a:defRPr>
                          </a:pPr>
                          <a:r>
                            <a:rPr sz="1200"/>
                            <a:t>0.0001</a:t>
                          </a:r>
                          <a:endParaRPr sz="1200">
                            <a:latin typeface="Cambria Math"/>
                          </a:endParaRPr>
                        </a:p>
                      </a:txBody>
                      <a:tcPr/>
                    </a:tc>
                    <a:tc>
                      <a:txBody>
                        <a:bodyPr/>
                        <a:lstStyle/>
                        <a:p>
                          <a:pPr algn="ctr">
                            <a:defRPr>
                              <a:solidFill>
                                <a:schemeClr val="tx1"/>
                              </a:solidFill>
                            </a:defRPr>
                          </a:pPr>
                          <a:r>
                            <a:rPr sz="1200" dirty="0"/>
                            <a:t>0.0055</a:t>
                          </a:r>
                          <a:endParaRPr sz="1200" dirty="0">
                            <a:latin typeface="Cambria Math"/>
                          </a:endParaRPr>
                        </a:p>
                      </a:txBody>
                      <a:tcPr/>
                    </a:tc>
                    <a:tc>
                      <a:txBody>
                        <a:bodyPr/>
                        <a:lstStyle/>
                        <a:p>
                          <a:pPr algn="ctr">
                            <a:defRPr>
                              <a:solidFill>
                                <a:schemeClr val="tx1"/>
                              </a:solidFill>
                            </a:defRPr>
                          </a:pPr>
                          <a:r>
                            <a:rPr sz="1200"/>
                            <a:t>0.0368</a:t>
                          </a:r>
                          <a:endParaRPr sz="1200">
                            <a:latin typeface="Cambria Math"/>
                          </a:endParaRPr>
                        </a:p>
                      </a:txBody>
                      <a:tcPr/>
                    </a:tc>
                    <a:tc>
                      <a:txBody>
                        <a:bodyPr/>
                        <a:lstStyle/>
                        <a:p>
                          <a:pPr algn="ctr">
                            <a:defRPr>
                              <a:solidFill>
                                <a:schemeClr val="tx1"/>
                              </a:solidFill>
                            </a:defRPr>
                          </a:pPr>
                          <a:r>
                            <a:rPr sz="1200"/>
                            <a:t>0.1115</a:t>
                          </a:r>
                          <a:endParaRPr sz="1200">
                            <a:latin typeface="Cambria Math"/>
                          </a:endParaRPr>
                        </a:p>
                      </a:txBody>
                      <a:tcPr/>
                    </a:tc>
                    <a:tc>
                      <a:txBody>
                        <a:bodyPr/>
                        <a:lstStyle/>
                        <a:p>
                          <a:pPr algn="ctr">
                            <a:defRPr>
                              <a:solidFill>
                                <a:schemeClr val="tx1"/>
                              </a:solidFill>
                            </a:defRPr>
                          </a:pPr>
                          <a:r>
                            <a:rPr sz="1200"/>
                            <a:t>0.2051</a:t>
                          </a:r>
                          <a:endParaRPr sz="1200">
                            <a:latin typeface="Cambria Math"/>
                          </a:endParaRPr>
                        </a:p>
                      </a:txBody>
                      <a:tcPr/>
                    </a:tc>
                    <a:tc>
                      <a:txBody>
                        <a:bodyPr/>
                        <a:lstStyle/>
                        <a:p>
                          <a:pPr algn="ctr">
                            <a:defRPr>
                              <a:solidFill>
                                <a:schemeClr val="tx1"/>
                              </a:solidFill>
                            </a:defRPr>
                          </a:pPr>
                          <a:r>
                            <a:rPr sz="1200"/>
                            <a:t>0.2508</a:t>
                          </a:r>
                          <a:endParaRPr sz="1200">
                            <a:latin typeface="Cambria Math"/>
                          </a:endParaRPr>
                        </a:p>
                      </a:txBody>
                      <a:tcPr/>
                    </a:tc>
                    <a:tc>
                      <a:txBody>
                        <a:bodyPr/>
                        <a:lstStyle/>
                        <a:p>
                          <a:pPr algn="ctr">
                            <a:defRPr>
                              <a:solidFill>
                                <a:schemeClr val="tx1"/>
                              </a:solidFill>
                            </a:defRPr>
                          </a:pPr>
                          <a:r>
                            <a:rPr sz="1200"/>
                            <a:t>0.2001</a:t>
                          </a:r>
                          <a:endParaRPr sz="1200">
                            <a:latin typeface="Cambria Math"/>
                          </a:endParaRPr>
                        </a:p>
                      </a:txBody>
                      <a:tcPr/>
                    </a:tc>
                    <a:tc>
                      <a:txBody>
                        <a:bodyPr/>
                        <a:lstStyle/>
                        <a:p>
                          <a:pPr algn="ctr">
                            <a:defRPr>
                              <a:solidFill>
                                <a:schemeClr val="tx1"/>
                              </a:solidFill>
                            </a:defRPr>
                          </a:pPr>
                          <a:r>
                            <a:rPr sz="1200"/>
                            <a:t>0.0881</a:t>
                          </a:r>
                          <a:endParaRPr sz="1200">
                            <a:latin typeface="Cambria Math"/>
                          </a:endParaRPr>
                        </a:p>
                      </a:txBody>
                      <a:tcPr/>
                    </a:tc>
                    <a:tc>
                      <a:txBody>
                        <a:bodyPr/>
                        <a:lstStyle/>
                        <a:p>
                          <a:pPr algn="ctr">
                            <a:defRPr>
                              <a:solidFill>
                                <a:schemeClr val="tx1"/>
                              </a:solidFill>
                            </a:defRPr>
                          </a:pPr>
                          <a:r>
                            <a:rPr sz="1200" dirty="0"/>
                            <a:t>0.0112</a:t>
                          </a:r>
                          <a:endParaRPr sz="1200" dirty="0">
                            <a:latin typeface="Cambria Math"/>
                          </a:endParaRPr>
                        </a:p>
                      </a:txBody>
                      <a:tcPr/>
                    </a:tc>
                    <a:extLst>
                      <a:ext uri="{0D108BD9-81ED-4DB2-BD59-A6C34878D82A}">
                        <a16:rowId xmlns:a16="http://schemas.microsoft.com/office/drawing/2014/main" val="10009"/>
                      </a:ext>
                    </a:extLst>
                  </a:tr>
                  <a:tr h="329248">
                    <a:tc>
                      <a:txBody>
                        <a:bodyPr/>
                        <a:lstStyle/>
                        <a:p>
                          <a:pPr algn="ctr">
                            <a:defRPr b="1">
                              <a:solidFill>
                                <a:schemeClr val="tx1"/>
                              </a:solidFill>
                            </a:defRPr>
                          </a:pPr>
                          <a:r>
                            <a:rPr sz="1200"/>
                            <a:t>7</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tc>
                      <a:txBody>
                        <a:bodyPr/>
                        <a:lstStyle/>
                        <a:p>
                          <a:pPr algn="ctr">
                            <a:defRPr>
                              <a:solidFill>
                                <a:schemeClr val="tx1"/>
                              </a:solidFill>
                            </a:defRPr>
                          </a:pPr>
                          <a:r>
                            <a:rPr sz="1200"/>
                            <a:t>0.0008</a:t>
                          </a:r>
                          <a:endParaRPr sz="1200">
                            <a:latin typeface="Cambria Math"/>
                          </a:endParaRPr>
                        </a:p>
                      </a:txBody>
                      <a:tcPr/>
                    </a:tc>
                    <a:tc>
                      <a:txBody>
                        <a:bodyPr/>
                        <a:lstStyle/>
                        <a:p>
                          <a:pPr algn="ctr">
                            <a:defRPr>
                              <a:solidFill>
                                <a:schemeClr val="tx1"/>
                              </a:solidFill>
                            </a:defRPr>
                          </a:pPr>
                          <a:r>
                            <a:rPr sz="1200"/>
                            <a:t>0.0090</a:t>
                          </a:r>
                          <a:endParaRPr sz="1200">
                            <a:latin typeface="Cambria Math"/>
                          </a:endParaRPr>
                        </a:p>
                      </a:txBody>
                      <a:tcPr/>
                    </a:tc>
                    <a:tc>
                      <a:txBody>
                        <a:bodyPr/>
                        <a:lstStyle/>
                        <a:p>
                          <a:pPr algn="ctr">
                            <a:defRPr>
                              <a:solidFill>
                                <a:schemeClr val="tx1"/>
                              </a:solidFill>
                            </a:defRPr>
                          </a:pPr>
                          <a:r>
                            <a:rPr sz="1200"/>
                            <a:t>0.0425</a:t>
                          </a:r>
                          <a:endParaRPr sz="1200">
                            <a:latin typeface="Cambria Math"/>
                          </a:endParaRPr>
                        </a:p>
                      </a:txBody>
                      <a:tcPr/>
                    </a:tc>
                    <a:tc>
                      <a:txBody>
                        <a:bodyPr/>
                        <a:lstStyle/>
                        <a:p>
                          <a:pPr algn="ctr">
                            <a:defRPr>
                              <a:solidFill>
                                <a:schemeClr val="tx1"/>
                              </a:solidFill>
                            </a:defRPr>
                          </a:pPr>
                          <a:r>
                            <a:rPr sz="1200" dirty="0"/>
                            <a:t>0.1172</a:t>
                          </a:r>
                          <a:endParaRPr sz="1200" dirty="0">
                            <a:latin typeface="Cambria Math"/>
                          </a:endParaRPr>
                        </a:p>
                      </a:txBody>
                      <a:tcPr/>
                    </a:tc>
                    <a:tc>
                      <a:txBody>
                        <a:bodyPr/>
                        <a:lstStyle/>
                        <a:p>
                          <a:pPr algn="ctr">
                            <a:defRPr>
                              <a:solidFill>
                                <a:schemeClr val="tx1"/>
                              </a:solidFill>
                            </a:defRPr>
                          </a:pPr>
                          <a:r>
                            <a:rPr sz="1200"/>
                            <a:t>0.2150</a:t>
                          </a:r>
                          <a:endParaRPr sz="1200">
                            <a:latin typeface="Cambria Math"/>
                          </a:endParaRPr>
                        </a:p>
                      </a:txBody>
                      <a:tcPr/>
                    </a:tc>
                    <a:tc>
                      <a:txBody>
                        <a:bodyPr/>
                        <a:lstStyle/>
                        <a:p>
                          <a:pPr algn="ctr">
                            <a:defRPr>
                              <a:solidFill>
                                <a:schemeClr val="tx1"/>
                              </a:solidFill>
                            </a:defRPr>
                          </a:pPr>
                          <a:r>
                            <a:rPr sz="1200"/>
                            <a:t>0.2668</a:t>
                          </a:r>
                          <a:endParaRPr sz="1200">
                            <a:latin typeface="Cambria Math"/>
                          </a:endParaRPr>
                        </a:p>
                      </a:txBody>
                      <a:tcPr/>
                    </a:tc>
                    <a:tc>
                      <a:txBody>
                        <a:bodyPr/>
                        <a:lstStyle/>
                        <a:p>
                          <a:pPr algn="ctr">
                            <a:defRPr>
                              <a:solidFill>
                                <a:schemeClr val="tx1"/>
                              </a:solidFill>
                            </a:defRPr>
                          </a:pPr>
                          <a:r>
                            <a:rPr sz="1200"/>
                            <a:t>0.2013</a:t>
                          </a:r>
                          <a:endParaRPr sz="1200">
                            <a:latin typeface="Cambria Math"/>
                          </a:endParaRPr>
                        </a:p>
                      </a:txBody>
                      <a:tcPr/>
                    </a:tc>
                    <a:tc>
                      <a:txBody>
                        <a:bodyPr/>
                        <a:lstStyle/>
                        <a:p>
                          <a:pPr algn="ctr">
                            <a:defRPr>
                              <a:solidFill>
                                <a:schemeClr val="tx1"/>
                              </a:solidFill>
                            </a:defRPr>
                          </a:pPr>
                          <a:r>
                            <a:rPr sz="1200" dirty="0"/>
                            <a:t>0.0574</a:t>
                          </a:r>
                          <a:endParaRPr sz="1200" dirty="0">
                            <a:latin typeface="Cambria Math"/>
                          </a:endParaRPr>
                        </a:p>
                      </a:txBody>
                      <a:tcPr/>
                    </a:tc>
                    <a:extLst>
                      <a:ext uri="{0D108BD9-81ED-4DB2-BD59-A6C34878D82A}">
                        <a16:rowId xmlns:a16="http://schemas.microsoft.com/office/drawing/2014/main" val="10010"/>
                      </a:ext>
                    </a:extLst>
                  </a:tr>
                  <a:tr h="329248">
                    <a:tc>
                      <a:txBody>
                        <a:bodyPr/>
                        <a:lstStyle/>
                        <a:p>
                          <a:pPr algn="ctr">
                            <a:defRPr b="1">
                              <a:solidFill>
                                <a:schemeClr val="tx1"/>
                              </a:solidFill>
                            </a:defRPr>
                          </a:pPr>
                          <a:r>
                            <a:rPr sz="1200"/>
                            <a:t>8</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tc>
                      <a:txBody>
                        <a:bodyPr/>
                        <a:lstStyle/>
                        <a:p>
                          <a:pPr algn="ctr">
                            <a:defRPr>
                              <a:solidFill>
                                <a:schemeClr val="tx1"/>
                              </a:solidFill>
                            </a:defRPr>
                          </a:pPr>
                          <a:r>
                            <a:rPr sz="1200"/>
                            <a:t>0.0001</a:t>
                          </a:r>
                          <a:endParaRPr sz="1200">
                            <a:latin typeface="Cambria Math"/>
                          </a:endParaRPr>
                        </a:p>
                      </a:txBody>
                      <a:tcPr/>
                    </a:tc>
                    <a:tc>
                      <a:txBody>
                        <a:bodyPr/>
                        <a:lstStyle/>
                        <a:p>
                          <a:pPr algn="ctr">
                            <a:defRPr>
                              <a:solidFill>
                                <a:schemeClr val="tx1"/>
                              </a:solidFill>
                            </a:defRPr>
                          </a:pPr>
                          <a:r>
                            <a:rPr sz="1200"/>
                            <a:t>0.0014</a:t>
                          </a:r>
                          <a:endParaRPr sz="1200">
                            <a:latin typeface="Cambria Math"/>
                          </a:endParaRPr>
                        </a:p>
                      </a:txBody>
                      <a:tcPr/>
                    </a:tc>
                    <a:tc>
                      <a:txBody>
                        <a:bodyPr/>
                        <a:lstStyle/>
                        <a:p>
                          <a:pPr algn="ctr">
                            <a:defRPr>
                              <a:solidFill>
                                <a:schemeClr val="tx1"/>
                              </a:solidFill>
                            </a:defRPr>
                          </a:pPr>
                          <a:r>
                            <a:rPr sz="1200"/>
                            <a:t>0.0106</a:t>
                          </a:r>
                          <a:endParaRPr sz="1200">
                            <a:latin typeface="Cambria Math"/>
                          </a:endParaRPr>
                        </a:p>
                      </a:txBody>
                      <a:tcPr/>
                    </a:tc>
                    <a:tc>
                      <a:txBody>
                        <a:bodyPr/>
                        <a:lstStyle/>
                        <a:p>
                          <a:pPr algn="ctr">
                            <a:defRPr>
                              <a:solidFill>
                                <a:schemeClr val="tx1"/>
                              </a:solidFill>
                            </a:defRPr>
                          </a:pPr>
                          <a:r>
                            <a:rPr sz="1200" dirty="0">
                              <a:highlight>
                                <a:srgbClr val="FFFF00"/>
                              </a:highlight>
                            </a:rPr>
                            <a:t>0.0439</a:t>
                          </a:r>
                          <a:endParaRPr sz="1200" dirty="0">
                            <a:highlight>
                              <a:srgbClr val="FFFF00"/>
                            </a:highlight>
                            <a:latin typeface="Cambria Math"/>
                          </a:endParaRPr>
                        </a:p>
                      </a:txBody>
                      <a:tcPr/>
                    </a:tc>
                    <a:tc>
                      <a:txBody>
                        <a:bodyPr/>
                        <a:lstStyle/>
                        <a:p>
                          <a:pPr algn="ctr">
                            <a:defRPr>
                              <a:solidFill>
                                <a:schemeClr val="tx1"/>
                              </a:solidFill>
                            </a:defRPr>
                          </a:pPr>
                          <a:r>
                            <a:rPr sz="1200"/>
                            <a:t>0.1209</a:t>
                          </a:r>
                          <a:endParaRPr sz="1200">
                            <a:latin typeface="Cambria Math"/>
                          </a:endParaRPr>
                        </a:p>
                      </a:txBody>
                      <a:tcPr/>
                    </a:tc>
                    <a:tc>
                      <a:txBody>
                        <a:bodyPr/>
                        <a:lstStyle/>
                        <a:p>
                          <a:pPr algn="ctr">
                            <a:defRPr>
                              <a:solidFill>
                                <a:schemeClr val="tx1"/>
                              </a:solidFill>
                            </a:defRPr>
                          </a:pPr>
                          <a:r>
                            <a:rPr sz="1200"/>
                            <a:t>0.2335</a:t>
                          </a:r>
                          <a:endParaRPr sz="1200">
                            <a:latin typeface="Cambria Math"/>
                          </a:endParaRPr>
                        </a:p>
                      </a:txBody>
                      <a:tcPr/>
                    </a:tc>
                    <a:tc>
                      <a:txBody>
                        <a:bodyPr/>
                        <a:lstStyle/>
                        <a:p>
                          <a:pPr algn="ctr">
                            <a:defRPr>
                              <a:solidFill>
                                <a:schemeClr val="tx1"/>
                              </a:solidFill>
                            </a:defRPr>
                          </a:pPr>
                          <a:r>
                            <a:rPr sz="1200"/>
                            <a:t>0.3020</a:t>
                          </a:r>
                          <a:endParaRPr sz="1200">
                            <a:latin typeface="Cambria Math"/>
                          </a:endParaRPr>
                        </a:p>
                      </a:txBody>
                      <a:tcPr/>
                    </a:tc>
                    <a:tc>
                      <a:txBody>
                        <a:bodyPr/>
                        <a:lstStyle/>
                        <a:p>
                          <a:pPr algn="ctr">
                            <a:defRPr>
                              <a:solidFill>
                                <a:schemeClr val="tx1"/>
                              </a:solidFill>
                            </a:defRPr>
                          </a:pPr>
                          <a:r>
                            <a:rPr sz="1200" dirty="0"/>
                            <a:t>0.1937</a:t>
                          </a:r>
                          <a:endParaRPr sz="1200" dirty="0">
                            <a:latin typeface="Cambria Math"/>
                          </a:endParaRPr>
                        </a:p>
                      </a:txBody>
                      <a:tcPr/>
                    </a:tc>
                    <a:extLst>
                      <a:ext uri="{0D108BD9-81ED-4DB2-BD59-A6C34878D82A}">
                        <a16:rowId xmlns:a16="http://schemas.microsoft.com/office/drawing/2014/main" val="10011"/>
                      </a:ext>
                    </a:extLst>
                  </a:tr>
                  <a:tr h="329248">
                    <a:tc>
                      <a:txBody>
                        <a:bodyPr/>
                        <a:lstStyle/>
                        <a:p>
                          <a:pPr algn="ctr">
                            <a:defRPr b="1">
                              <a:solidFill>
                                <a:schemeClr val="tx1"/>
                              </a:solidFill>
                            </a:defRPr>
                          </a:pPr>
                          <a:r>
                            <a:rPr sz="1200"/>
                            <a:t>9</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tc>
                      <a:txBody>
                        <a:bodyPr/>
                        <a:lstStyle/>
                        <a:p>
                          <a:pPr algn="ctr">
                            <a:defRPr>
                              <a:solidFill>
                                <a:schemeClr val="tx1"/>
                              </a:solidFill>
                            </a:defRPr>
                          </a:pPr>
                          <a:r>
                            <a:rPr sz="1200"/>
                            <a:t>0.0001</a:t>
                          </a:r>
                          <a:endParaRPr sz="1200">
                            <a:latin typeface="Cambria Math"/>
                          </a:endParaRPr>
                        </a:p>
                      </a:txBody>
                      <a:tcPr/>
                    </a:tc>
                    <a:tc>
                      <a:txBody>
                        <a:bodyPr/>
                        <a:lstStyle/>
                        <a:p>
                          <a:pPr algn="ctr">
                            <a:defRPr>
                              <a:solidFill>
                                <a:schemeClr val="tx1"/>
                              </a:solidFill>
                            </a:defRPr>
                          </a:pPr>
                          <a:r>
                            <a:rPr sz="1200"/>
                            <a:t>0.0016</a:t>
                          </a:r>
                          <a:endParaRPr sz="1200">
                            <a:latin typeface="Cambria Math"/>
                          </a:endParaRPr>
                        </a:p>
                      </a:txBody>
                      <a:tcPr/>
                    </a:tc>
                    <a:tc>
                      <a:txBody>
                        <a:bodyPr/>
                        <a:lstStyle/>
                        <a:p>
                          <a:pPr algn="ctr">
                            <a:defRPr>
                              <a:solidFill>
                                <a:schemeClr val="tx1"/>
                              </a:solidFill>
                            </a:defRPr>
                          </a:pPr>
                          <a:r>
                            <a:rPr sz="1200"/>
                            <a:t>0.0098</a:t>
                          </a:r>
                          <a:endParaRPr sz="1200">
                            <a:latin typeface="Cambria Math"/>
                          </a:endParaRPr>
                        </a:p>
                      </a:txBody>
                      <a:tcPr/>
                    </a:tc>
                    <a:tc>
                      <a:txBody>
                        <a:bodyPr/>
                        <a:lstStyle/>
                        <a:p>
                          <a:pPr algn="ctr">
                            <a:defRPr>
                              <a:solidFill>
                                <a:schemeClr val="tx1"/>
                              </a:solidFill>
                            </a:defRPr>
                          </a:pPr>
                          <a:r>
                            <a:rPr sz="1200"/>
                            <a:t>0.0403</a:t>
                          </a:r>
                          <a:endParaRPr sz="1200">
                            <a:latin typeface="Cambria Math"/>
                          </a:endParaRPr>
                        </a:p>
                      </a:txBody>
                      <a:tcPr/>
                    </a:tc>
                    <a:tc>
                      <a:txBody>
                        <a:bodyPr/>
                        <a:lstStyle/>
                        <a:p>
                          <a:pPr algn="ctr">
                            <a:defRPr>
                              <a:solidFill>
                                <a:schemeClr val="tx1"/>
                              </a:solidFill>
                            </a:defRPr>
                          </a:pPr>
                          <a:r>
                            <a:rPr sz="1200"/>
                            <a:t>0.1211</a:t>
                          </a:r>
                          <a:endParaRPr sz="1200">
                            <a:latin typeface="Cambria Math"/>
                          </a:endParaRPr>
                        </a:p>
                      </a:txBody>
                      <a:tcPr/>
                    </a:tc>
                    <a:tc>
                      <a:txBody>
                        <a:bodyPr/>
                        <a:lstStyle/>
                        <a:p>
                          <a:pPr algn="ctr">
                            <a:defRPr>
                              <a:solidFill>
                                <a:schemeClr val="tx1"/>
                              </a:solidFill>
                            </a:defRPr>
                          </a:pPr>
                          <a:r>
                            <a:rPr sz="1200"/>
                            <a:t>0.2684</a:t>
                          </a:r>
                          <a:endParaRPr sz="1200">
                            <a:latin typeface="Cambria Math"/>
                          </a:endParaRPr>
                        </a:p>
                      </a:txBody>
                      <a:tcPr/>
                    </a:tc>
                    <a:tc>
                      <a:txBody>
                        <a:bodyPr/>
                        <a:lstStyle/>
                        <a:p>
                          <a:pPr algn="ctr">
                            <a:defRPr>
                              <a:solidFill>
                                <a:schemeClr val="tx1"/>
                              </a:solidFill>
                            </a:defRPr>
                          </a:pPr>
                          <a:r>
                            <a:rPr sz="1200"/>
                            <a:t>0.3874</a:t>
                          </a:r>
                          <a:endParaRPr sz="1200">
                            <a:latin typeface="Cambria Math"/>
                          </a:endParaRPr>
                        </a:p>
                      </a:txBody>
                      <a:tcPr/>
                    </a:tc>
                    <a:extLst>
                      <a:ext uri="{0D108BD9-81ED-4DB2-BD59-A6C34878D82A}">
                        <a16:rowId xmlns:a16="http://schemas.microsoft.com/office/drawing/2014/main" val="10012"/>
                      </a:ext>
                    </a:extLst>
                  </a:tr>
                  <a:tr h="329248">
                    <a:tc>
                      <a:txBody>
                        <a:bodyPr/>
                        <a:lstStyle/>
                        <a:p>
                          <a:pPr algn="ctr">
                            <a:defRPr b="1">
                              <a:solidFill>
                                <a:schemeClr val="tx1"/>
                              </a:solidFill>
                            </a:defRPr>
                          </a:pPr>
                          <a:r>
                            <a:rPr sz="1200"/>
                            <a:t>10</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tc>
                      <a:txBody>
                        <a:bodyPr/>
                        <a:lstStyle/>
                        <a:p>
                          <a:pPr algn="ctr">
                            <a:defRPr>
                              <a:solidFill>
                                <a:schemeClr val="tx1"/>
                              </a:solidFill>
                            </a:defRPr>
                          </a:pPr>
                          <a:r>
                            <a:rPr sz="1200"/>
                            <a:t>0.0001</a:t>
                          </a:r>
                          <a:endParaRPr sz="1200">
                            <a:latin typeface="Cambria Math"/>
                          </a:endParaRPr>
                        </a:p>
                      </a:txBody>
                      <a:tcPr/>
                    </a:tc>
                    <a:tc>
                      <a:txBody>
                        <a:bodyPr/>
                        <a:lstStyle/>
                        <a:p>
                          <a:pPr algn="ctr">
                            <a:defRPr>
                              <a:solidFill>
                                <a:schemeClr val="tx1"/>
                              </a:solidFill>
                            </a:defRPr>
                          </a:pPr>
                          <a:r>
                            <a:rPr sz="1200" dirty="0"/>
                            <a:t>0.0010</a:t>
                          </a:r>
                          <a:endParaRPr sz="1200" dirty="0">
                            <a:latin typeface="Cambria Math"/>
                          </a:endParaRPr>
                        </a:p>
                      </a:txBody>
                      <a:tcPr/>
                    </a:tc>
                    <a:tc>
                      <a:txBody>
                        <a:bodyPr/>
                        <a:lstStyle/>
                        <a:p>
                          <a:pPr algn="ctr">
                            <a:defRPr>
                              <a:solidFill>
                                <a:schemeClr val="tx1"/>
                              </a:solidFill>
                            </a:defRPr>
                          </a:pPr>
                          <a:r>
                            <a:rPr sz="1200"/>
                            <a:t>0.0060</a:t>
                          </a:r>
                          <a:endParaRPr sz="1200">
                            <a:latin typeface="Cambria Math"/>
                          </a:endParaRPr>
                        </a:p>
                      </a:txBody>
                      <a:tcPr/>
                    </a:tc>
                    <a:tc>
                      <a:txBody>
                        <a:bodyPr/>
                        <a:lstStyle/>
                        <a:p>
                          <a:pPr algn="ctr">
                            <a:defRPr>
                              <a:solidFill>
                                <a:schemeClr val="tx1"/>
                              </a:solidFill>
                            </a:defRPr>
                          </a:pPr>
                          <a:r>
                            <a:rPr sz="1200"/>
                            <a:t>0.0282</a:t>
                          </a:r>
                          <a:endParaRPr sz="1200">
                            <a:latin typeface="Cambria Math"/>
                          </a:endParaRPr>
                        </a:p>
                      </a:txBody>
                      <a:tcPr/>
                    </a:tc>
                    <a:tc>
                      <a:txBody>
                        <a:bodyPr/>
                        <a:lstStyle/>
                        <a:p>
                          <a:pPr algn="ctr">
                            <a:defRPr>
                              <a:solidFill>
                                <a:schemeClr val="tx1"/>
                              </a:solidFill>
                            </a:defRPr>
                          </a:pPr>
                          <a:r>
                            <a:rPr sz="1200"/>
                            <a:t>0.1074</a:t>
                          </a:r>
                          <a:endParaRPr sz="1200">
                            <a:latin typeface="Cambria Math"/>
                          </a:endParaRPr>
                        </a:p>
                      </a:txBody>
                      <a:tcPr/>
                    </a:tc>
                    <a:tc>
                      <a:txBody>
                        <a:bodyPr/>
                        <a:lstStyle/>
                        <a:p>
                          <a:pPr algn="ctr">
                            <a:defRPr>
                              <a:solidFill>
                                <a:schemeClr val="tx1"/>
                              </a:solidFill>
                            </a:defRPr>
                          </a:pPr>
                          <a:r>
                            <a:rPr sz="1200" dirty="0"/>
                            <a:t>0.3487</a:t>
                          </a:r>
                          <a:endParaRPr sz="1200" dirty="0">
                            <a:latin typeface="Cambria Math"/>
                          </a:endParaRPr>
                        </a:p>
                      </a:txBody>
                      <a:tcPr/>
                    </a:tc>
                    <a:extLst>
                      <a:ext uri="{0D108BD9-81ED-4DB2-BD59-A6C34878D82A}">
                        <a16:rowId xmlns:a16="http://schemas.microsoft.com/office/drawing/2014/main" val="10013"/>
                      </a:ext>
                    </a:extLst>
                  </a:tr>
                </a:tbl>
              </a:graphicData>
            </a:graphic>
          </p:graphicFrame>
        </mc:Fallback>
      </mc:AlternateContent>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5.2.3: Finding a Binomial Probability Using a Table</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sz="2800"/>
            </a:pPr>
            <a:r>
              <a:rPr sz="2800" dirty="0"/>
              <a:t>We then see that the probability of getting eight odd numbers in ten rolls is </a:t>
            </a:r>
            <a:r>
              <a:rPr sz="2800" dirty="0">
                <a:latin typeface="Cambria Math"/>
              </a:rPr>
              <a:t>0.0439</a:t>
            </a:r>
            <a:r>
              <a:rPr sz="2800" dirty="0"/>
              <a:t>, or </a:t>
            </a:r>
            <a:r>
              <a:rPr lang="en-US" sz="2800" dirty="0"/>
              <a:t>4.39%.</a:t>
            </a:r>
            <a:endParaRPr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Side Note</a:t>
            </a:r>
          </a:p>
        </p:txBody>
      </p:sp>
      <p:sp>
        <p:nvSpPr>
          <p:cNvPr id="3" name="Text Placeholder 2"/>
          <p:cNvSpPr>
            <a:spLocks noGrp="1"/>
          </p:cNvSpPr>
          <p:nvPr>
            <p:ph type="body" sz="quarter" idx="10"/>
          </p:nvPr>
        </p:nvSpPr>
        <p:spPr>
          <a:xfrm>
            <a:off x="457200" y="1082078"/>
            <a:ext cx="8229600" cy="1051522"/>
          </a:xfrm>
        </p:spPr>
        <p:txBody>
          <a:bodyPr>
            <a:normAutofit/>
          </a:bodyPr>
          <a:lstStyle/>
          <a:p>
            <a:pPr>
              <a:defRPr sz="2800"/>
            </a:pPr>
            <a:r>
              <a:rPr sz="2800" dirty="0"/>
              <a:t>When using the binomial tables, precision is limited to the choices for the probability, </a:t>
            </a:r>
            <a:r>
              <a:rPr lang="en-US" sz="2800" i="1" dirty="0"/>
              <a:t>p</a:t>
            </a:r>
            <a:r>
              <a:rPr sz="2800" dirty="0"/>
              <a:t>, given in the tables.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5.2.4: Calculating a Binomial Probability, </a:t>
            </a:r>
            <a:r>
              <a:rPr lang="en-IN" i="1" dirty="0"/>
              <a:t>P</a:t>
            </a:r>
            <a:r>
              <a:rPr lang="en-IN" dirty="0"/>
              <a:t>(</a:t>
            </a:r>
            <a:r>
              <a:rPr lang="en-IN" i="1" dirty="0"/>
              <a:t>X</a:t>
            </a:r>
            <a:r>
              <a:rPr lang="en-IN" dirty="0"/>
              <a:t> = </a:t>
            </a:r>
            <a:r>
              <a:rPr lang="en-IN" i="1" dirty="0"/>
              <a:t>x</a:t>
            </a:r>
            <a:r>
              <a:rPr lang="en-IN" dirty="0"/>
              <a:t>)</a:t>
            </a:r>
            <a:r>
              <a:rPr lang="ar-AE" sz="2800" baseline="-25000" dirty="0"/>
              <a:t>1</a:t>
            </a:r>
            <a:endParaRPr sz="2800" dirty="0"/>
          </a:p>
        </p:txBody>
      </p:sp>
      <p:sp>
        <p:nvSpPr>
          <p:cNvPr id="3" name="Text Placeholder 2"/>
          <p:cNvSpPr>
            <a:spLocks noGrp="1"/>
          </p:cNvSpPr>
          <p:nvPr>
            <p:ph type="body" sz="quarter" idx="10"/>
          </p:nvPr>
        </p:nvSpPr>
        <p:spPr/>
        <p:txBody>
          <a:bodyPr>
            <a:normAutofit/>
          </a:bodyPr>
          <a:lstStyle/>
          <a:p>
            <a:pPr>
              <a:defRPr sz="2800"/>
            </a:pPr>
            <a:r>
              <a:rPr sz="2800" dirty="0"/>
              <a:t>A quality control expert at a large factory estimates that </a:t>
            </a:r>
            <a:r>
              <a:rPr lang="en-US" sz="2800" dirty="0"/>
              <a:t>10%</a:t>
            </a:r>
            <a:r>
              <a:rPr sz="2800" dirty="0"/>
              <a:t> of all batteries produced are defective. If he takes a random sample of fifteen batteries, what is the probability that exactly two are defective?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5.2.4: Calculating a Binomial Probability,</a:t>
            </a:r>
            <a:r>
              <a:rPr lang="en-US" dirty="0"/>
              <a:t> </a:t>
            </a:r>
            <a:r>
              <a:rPr lang="en-IN" i="1" dirty="0"/>
              <a:t>P</a:t>
            </a:r>
            <a:r>
              <a:rPr lang="en-IN" dirty="0"/>
              <a:t>(</a:t>
            </a:r>
            <a:r>
              <a:rPr lang="en-IN" i="1" dirty="0"/>
              <a:t>X</a:t>
            </a:r>
            <a:r>
              <a:rPr lang="en-IN" dirty="0"/>
              <a:t> = </a:t>
            </a:r>
            <a:r>
              <a:rPr lang="en-IN" i="1" dirty="0"/>
              <a:t>x</a:t>
            </a:r>
            <a:r>
              <a:rPr lang="en-IN" dirty="0"/>
              <a:t>)</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First, let's verify that this process meets the criteria of a binomial distribution. Since the batteries are randomly sampled and, presumably, more batteries continue to be produced by the factory while the sampling takes place, we can consider the selection of the batteries to be identical, independent trials. Since we are testing fifteen batteries, the number of trials is </a:t>
            </a:r>
            <a:br>
              <a:rPr lang="en-US" sz="2800" dirty="0"/>
            </a:br>
            <a:r>
              <a:rPr lang="en-US" sz="2800" i="1" dirty="0"/>
              <a:t>n</a:t>
            </a:r>
            <a:r>
              <a:rPr lang="en-US" sz="2800" dirty="0"/>
              <a:t> = 15.</a:t>
            </a:r>
            <a:r>
              <a:rPr sz="2800" dirty="0"/>
              <a:t> For each trial, there are two possible outcomes: either the battery is defective or it is not.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a:t>Definitions</a:t>
            </a:r>
            <a:endParaRPr dirty="0"/>
          </a:p>
        </p:txBody>
      </p:sp>
      <p:sp>
        <p:nvSpPr>
          <p:cNvPr id="3" name="Text Placeholder 2"/>
          <p:cNvSpPr>
            <a:spLocks noGrp="1"/>
          </p:cNvSpPr>
          <p:nvPr>
            <p:ph type="body" sz="quarter" idx="10"/>
          </p:nvPr>
        </p:nvSpPr>
        <p:spPr>
          <a:xfrm>
            <a:off x="457200" y="1082078"/>
            <a:ext cx="8229600" cy="4861522"/>
          </a:xfrm>
        </p:spPr>
        <p:txBody>
          <a:bodyPr>
            <a:normAutofit fontScale="77500" lnSpcReduction="20000"/>
          </a:bodyPr>
          <a:lstStyle/>
          <a:p>
            <a:r>
              <a:rPr sz="2800" dirty="0"/>
              <a:t>The </a:t>
            </a:r>
            <a:r>
              <a:rPr sz="2800" b="1" dirty="0"/>
              <a:t>binomial distribution</a:t>
            </a:r>
            <a:r>
              <a:rPr sz="2800" dirty="0"/>
              <a:t> is a discrete probability distribution with a fixed number of independent trials, where each trial has only two possible outcomes and one of these outcomes is counted. It has the following properties:</a:t>
            </a:r>
          </a:p>
          <a:p>
            <a:pPr marL="447675" indent="-447675">
              <a:defRPr sz="2800"/>
            </a:pPr>
            <a:r>
              <a:rPr lang="en-US" dirty="0"/>
              <a:t>1.	</a:t>
            </a:r>
            <a:r>
              <a:rPr dirty="0"/>
              <a:t>​</a:t>
            </a:r>
            <a:r>
              <a:rPr sz="2800" dirty="0"/>
              <a:t>The experiment consists of a fixed number, </a:t>
            </a:r>
            <a:r>
              <a:rPr lang="en-US" sz="2800" i="1" dirty="0"/>
              <a:t>n</a:t>
            </a:r>
            <a:r>
              <a:rPr sz="2800" dirty="0"/>
              <a:t>, of identical trials.</a:t>
            </a:r>
          </a:p>
          <a:p>
            <a:pPr marL="447675" indent="-447675">
              <a:defRPr sz="2800"/>
            </a:pPr>
            <a:r>
              <a:rPr lang="en-US" dirty="0"/>
              <a:t>2.	</a:t>
            </a:r>
            <a:r>
              <a:rPr dirty="0"/>
              <a:t>​</a:t>
            </a:r>
            <a:r>
              <a:rPr sz="2800" dirty="0"/>
              <a:t>Each trial is independent of the others.</a:t>
            </a:r>
          </a:p>
          <a:p>
            <a:pPr marL="447675" indent="-447675">
              <a:defRPr sz="2800"/>
            </a:pPr>
            <a:r>
              <a:rPr lang="en-US" dirty="0"/>
              <a:t>3.	</a:t>
            </a:r>
            <a:r>
              <a:rPr dirty="0"/>
              <a:t>​</a:t>
            </a:r>
            <a:r>
              <a:rPr sz="2800" dirty="0"/>
              <a:t>For each trial, there are only two possible outcomes. For counting purposes, one outcome is labeled a success, and the other a failure.</a:t>
            </a:r>
          </a:p>
          <a:p>
            <a:pPr marL="447675" indent="-447675">
              <a:defRPr sz="2800"/>
            </a:pPr>
            <a:r>
              <a:rPr lang="en-US" sz="2800" dirty="0"/>
              <a:t>4.	</a:t>
            </a:r>
            <a:r>
              <a:rPr sz="2800" dirty="0"/>
              <a:t>For every trial, the probability of getting a success is called </a:t>
            </a:r>
            <a:r>
              <a:rPr lang="en-US" sz="2800" i="1" dirty="0"/>
              <a:t>p</a:t>
            </a:r>
            <a:r>
              <a:rPr sz="2800" dirty="0"/>
              <a:t>. The probability of getting a failure is then </a:t>
            </a:r>
            <a:r>
              <a:rPr lang="en-US" sz="2800" dirty="0"/>
              <a:t>1 − </a:t>
            </a:r>
            <a:r>
              <a:rPr lang="en-US" sz="2800" i="1" dirty="0"/>
              <a:t>p</a:t>
            </a:r>
            <a:r>
              <a:rPr lang="en-US" sz="2800" dirty="0"/>
              <a:t>.</a:t>
            </a:r>
            <a:endParaRPr sz="2800" dirty="0"/>
          </a:p>
          <a:p>
            <a:pPr marL="447675" indent="-447675">
              <a:defRPr sz="2800"/>
            </a:pPr>
            <a:r>
              <a:rPr lang="en-US" dirty="0"/>
              <a:t>5.	</a:t>
            </a:r>
            <a:r>
              <a:rPr dirty="0"/>
              <a:t>​</a:t>
            </a:r>
            <a:r>
              <a:rPr sz="2800" dirty="0"/>
              <a:t>The binomial random variable, </a:t>
            </a:r>
            <a:r>
              <a:rPr lang="en-US" sz="2800" i="1" dirty="0"/>
              <a:t>X</a:t>
            </a:r>
            <a:r>
              <a:rPr sz="2800" dirty="0"/>
              <a:t>, counts the number of successes in </a:t>
            </a:r>
            <a:r>
              <a:rPr lang="en-US" sz="2800" i="1" dirty="0"/>
              <a:t>n</a:t>
            </a:r>
            <a:r>
              <a:rPr sz="2800" dirty="0"/>
              <a:t> trials.</a:t>
            </a:r>
          </a:p>
          <a:p>
            <a:pPr marL="447675" indent="-447675">
              <a:defRPr sz="2800"/>
            </a:pPr>
            <a:r>
              <a:rPr lang="en-US" dirty="0"/>
              <a:t>6.	</a:t>
            </a:r>
            <a:r>
              <a:rPr dirty="0"/>
              <a:t>​</a:t>
            </a:r>
            <a:r>
              <a:rPr sz="2800" dirty="0"/>
              <a:t>For a binomial distribution, the mean is given by </a:t>
            </a:r>
            <a:r>
              <a:rPr lang="en-IN" sz="2800" i="1" dirty="0"/>
              <a:t>µ</a:t>
            </a:r>
            <a:r>
              <a:rPr lang="en-IN" sz="2800" dirty="0"/>
              <a:t> = </a:t>
            </a:r>
            <a:r>
              <a:rPr lang="en-IN" sz="2800" i="1" dirty="0"/>
              <a:t>np</a:t>
            </a:r>
            <a:r>
              <a:rPr lang="en-IN" sz="2800" dirty="0"/>
              <a:t> </a:t>
            </a:r>
            <a:r>
              <a:rPr sz="2800" dirty="0"/>
              <a:t>and the variance is given by</a:t>
            </a:r>
          </a:p>
        </p:txBody>
      </p:sp>
      <p:pic>
        <p:nvPicPr>
          <p:cNvPr id="5" name="Picture 4" descr="sigma squared equals n times p times the quantity of 1 minus p.">
            <a:extLst>
              <a:ext uri="{FF2B5EF4-FFF2-40B4-BE49-F238E27FC236}">
                <a16:creationId xmlns:a16="http://schemas.microsoft.com/office/drawing/2014/main" id="{D1D16749-E935-E547-E55C-AB620EF101A2}"/>
              </a:ext>
            </a:extLst>
          </p:cNvPr>
          <p:cNvPicPr>
            <a:picLocks noChangeAspect="1"/>
          </p:cNvPicPr>
          <p:nvPr/>
        </p:nvPicPr>
        <p:blipFill>
          <a:blip r:embed="rId2"/>
          <a:stretch>
            <a:fillRect/>
          </a:stretch>
        </p:blipFill>
        <p:spPr>
          <a:xfrm>
            <a:off x="3226745" y="5217317"/>
            <a:ext cx="1576236" cy="396000"/>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98A089-F942-B714-1577-873797D53A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AC7DDB-F579-2E70-FC4A-FB50BBC01386}"/>
              </a:ext>
            </a:extLst>
          </p:cNvPr>
          <p:cNvSpPr>
            <a:spLocks noGrp="1"/>
          </p:cNvSpPr>
          <p:nvPr>
            <p:ph type="title"/>
          </p:nvPr>
        </p:nvSpPr>
        <p:spPr/>
        <p:txBody>
          <a:bodyPr>
            <a:normAutofit/>
          </a:bodyPr>
          <a:lstStyle/>
          <a:p>
            <a:pPr>
              <a:defRPr sz="3200"/>
            </a:pPr>
            <a:r>
              <a:rPr dirty="0"/>
              <a:t>Example 5.2.4: Calculating a Binomial Probability,</a:t>
            </a:r>
            <a:r>
              <a:rPr lang="en-US" dirty="0"/>
              <a:t> </a:t>
            </a:r>
            <a:r>
              <a:rPr lang="en-IN" i="1" dirty="0"/>
              <a:t>P</a:t>
            </a:r>
            <a:r>
              <a:rPr lang="en-IN" dirty="0"/>
              <a:t>(</a:t>
            </a:r>
            <a:r>
              <a:rPr lang="en-IN" i="1" dirty="0"/>
              <a:t>X</a:t>
            </a:r>
            <a:r>
              <a:rPr lang="en-IN" dirty="0"/>
              <a:t> = </a:t>
            </a:r>
            <a:r>
              <a:rPr lang="en-IN" i="1" dirty="0"/>
              <a:t>x</a:t>
            </a:r>
            <a:r>
              <a:rPr lang="en-IN" dirty="0"/>
              <a:t>)</a:t>
            </a:r>
            <a:r>
              <a:rPr lang="en-US" baseline="-25000" dirty="0"/>
              <a:t>3</a:t>
            </a:r>
            <a:endParaRPr dirty="0"/>
          </a:p>
        </p:txBody>
      </p:sp>
      <p:sp>
        <p:nvSpPr>
          <p:cNvPr id="3" name="Text Placeholder 2">
            <a:extLst>
              <a:ext uri="{FF2B5EF4-FFF2-40B4-BE49-F238E27FC236}">
                <a16:creationId xmlns:a16="http://schemas.microsoft.com/office/drawing/2014/main" id="{7FD55B75-C91E-63FD-1522-06FCF0004843}"/>
              </a:ext>
            </a:extLst>
          </p:cNvPr>
          <p:cNvSpPr>
            <a:spLocks noGrp="1"/>
          </p:cNvSpPr>
          <p:nvPr>
            <p:ph type="body" sz="quarter" idx="10"/>
          </p:nvPr>
        </p:nvSpPr>
        <p:spPr/>
        <p:txBody>
          <a:bodyPr>
            <a:normAutofit/>
          </a:bodyPr>
          <a:lstStyle/>
          <a:p>
            <a:r>
              <a:rPr sz="2800" dirty="0"/>
              <a:t>Though it may sound strange, we will consider a defective battery to be a success, since that is what we are interested in finding. </a:t>
            </a:r>
            <a:r>
              <a:rPr lang="en-US" sz="2800" dirty="0"/>
              <a:t>10%</a:t>
            </a:r>
            <a:r>
              <a:rPr sz="2800" dirty="0"/>
              <a:t> of all batteries produced are defective, so the probability of getting an individual success is </a:t>
            </a:r>
            <a:r>
              <a:rPr lang="en-US" sz="2800" i="1" dirty="0"/>
              <a:t>p</a:t>
            </a:r>
            <a:r>
              <a:rPr lang="en-US" sz="2800" dirty="0"/>
              <a:t> = 0.1.</a:t>
            </a:r>
            <a:r>
              <a:rPr sz="2800" dirty="0"/>
              <a:t> Let </a:t>
            </a:r>
            <a:r>
              <a:rPr lang="en-US" sz="2800" i="1" dirty="0"/>
              <a:t>X</a:t>
            </a:r>
            <a:r>
              <a:rPr sz="2800" dirty="0"/>
              <a:t> be the number of defective batteries found in a sample of </a:t>
            </a:r>
            <a:r>
              <a:rPr sz="2800" dirty="0">
                <a:latin typeface="Cambria Math"/>
              </a:rPr>
              <a:t>15</a:t>
            </a:r>
            <a:r>
              <a:rPr sz="2800" dirty="0"/>
              <a:t> batteries. We are looking for the probability that </a:t>
            </a:r>
            <a:r>
              <a:rPr sz="2800" b="1" dirty="0"/>
              <a:t>exactly two</a:t>
            </a:r>
            <a:r>
              <a:rPr sz="2800" dirty="0"/>
              <a:t> are defective, so we want the binomial probability, </a:t>
            </a:r>
            <a:r>
              <a:rPr lang="en-US" sz="2800" i="1" dirty="0"/>
              <a:t>P</a:t>
            </a:r>
            <a:r>
              <a:rPr lang="en-US" sz="2800" dirty="0"/>
              <a:t>(</a:t>
            </a:r>
            <a:r>
              <a:rPr lang="en-US" sz="2800" i="1" dirty="0"/>
              <a:t>X</a:t>
            </a:r>
            <a:r>
              <a:rPr lang="en-US" sz="2800" dirty="0"/>
              <a:t> = 2).</a:t>
            </a:r>
            <a:endParaRPr sz="2800" dirty="0"/>
          </a:p>
          <a:p>
            <a:endParaRPr sz="2800" dirty="0"/>
          </a:p>
        </p:txBody>
      </p:sp>
    </p:spTree>
    <p:extLst>
      <p:ext uri="{BB962C8B-B14F-4D97-AF65-F5344CB8AC3E}">
        <p14:creationId xmlns:p14="http://schemas.microsoft.com/office/powerpoint/2010/main" val="30325799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5.2.4: Calculating a Binomial Probability,</a:t>
            </a:r>
            <a:r>
              <a:rPr lang="en-US" dirty="0"/>
              <a:t> </a:t>
            </a:r>
            <a:r>
              <a:rPr lang="en-IN" i="1" dirty="0"/>
              <a:t>P</a:t>
            </a:r>
            <a:r>
              <a:rPr lang="en-IN" dirty="0"/>
              <a:t>(</a:t>
            </a:r>
            <a:r>
              <a:rPr lang="en-IN" i="1" dirty="0"/>
              <a:t>X</a:t>
            </a:r>
            <a:r>
              <a:rPr lang="en-IN" dirty="0"/>
              <a:t> = </a:t>
            </a:r>
            <a:r>
              <a:rPr lang="en-IN" i="1" dirty="0"/>
              <a:t>x</a:t>
            </a:r>
            <a:r>
              <a:rPr lang="en-IN" dirty="0"/>
              <a:t>)</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b="1"/>
            </a:pPr>
            <a:r>
              <a:rPr sz="2800" dirty="0"/>
              <a:t>By Hand:</a:t>
            </a:r>
          </a:p>
          <a:p>
            <a:r>
              <a:rPr sz="2800" dirty="0"/>
              <a:t>Using the binomial probability formula for our solution gives us the following expression.</a:t>
            </a:r>
          </a:p>
        </p:txBody>
      </p:sp>
      <p:pic>
        <p:nvPicPr>
          <p:cNvPr id="5" name="Picture 4" descr="P of X equals x equals n combination x, multiplied by 𝑝 raised to the power x, multiplied by (1 minus p) raised to the power n minus x. For P of X equals 2 equals 15 combination 2, multiplied by 0.1 raised to the power 2, multiplied by 0.9 raised to the power 13. This approximately equals 0.2669.">
            <a:extLst>
              <a:ext uri="{FF2B5EF4-FFF2-40B4-BE49-F238E27FC236}">
                <a16:creationId xmlns:a16="http://schemas.microsoft.com/office/drawing/2014/main" id="{8E2C0A6D-8754-1B55-333E-40C73B9D790B}"/>
              </a:ext>
            </a:extLst>
          </p:cNvPr>
          <p:cNvPicPr>
            <a:picLocks noChangeAspect="1"/>
          </p:cNvPicPr>
          <p:nvPr/>
        </p:nvPicPr>
        <p:blipFill>
          <a:blip r:embed="rId3"/>
          <a:stretch>
            <a:fillRect/>
          </a:stretch>
        </p:blipFill>
        <p:spPr>
          <a:xfrm>
            <a:off x="2362200" y="2590800"/>
            <a:ext cx="3899916" cy="1584960"/>
          </a:xfrm>
          <a:prstGeom prst="rect">
            <a:avLst/>
          </a:prstGeom>
        </p:spPr>
      </p:pic>
    </p:spTree>
    <p:extLst>
      <p:ext uri="{BB962C8B-B14F-4D97-AF65-F5344CB8AC3E}">
        <p14:creationId xmlns:p14="http://schemas.microsoft.com/office/powerpoint/2010/main" val="37431022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5.2.4: Calculating a Binomial Probability,</a:t>
            </a:r>
            <a:r>
              <a:rPr sz="2800" dirty="0"/>
              <a:t> </a:t>
            </a:r>
            <a:r>
              <a:rPr lang="en-IN" i="1" dirty="0"/>
              <a:t>P</a:t>
            </a:r>
            <a:r>
              <a:rPr lang="en-IN" dirty="0"/>
              <a:t>(</a:t>
            </a:r>
            <a:r>
              <a:rPr lang="en-IN" i="1" dirty="0"/>
              <a:t>X</a:t>
            </a:r>
            <a:r>
              <a:rPr lang="en-IN" dirty="0"/>
              <a:t> = </a:t>
            </a:r>
            <a:r>
              <a:rPr lang="en-IN" i="1" dirty="0"/>
              <a:t>x</a:t>
            </a:r>
            <a:r>
              <a:rPr lang="en-IN" dirty="0"/>
              <a:t>)</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b="1"/>
            </a:pPr>
            <a:r>
              <a:rPr sz="2800" dirty="0"/>
              <a:t>TI-83/84 Plus:</a:t>
            </a:r>
          </a:p>
          <a:p>
            <a:r>
              <a:rPr sz="2800" dirty="0"/>
              <a:t>Under the </a:t>
            </a:r>
            <a:r>
              <a:rPr sz="2800" b="1" dirty="0"/>
              <a:t>DISTR</a:t>
            </a:r>
            <a:r>
              <a:rPr sz="2800" dirty="0"/>
              <a:t> menu choose option </a:t>
            </a:r>
            <a:r>
              <a:rPr sz="2800" b="1" dirty="0" err="1"/>
              <a:t>binom</a:t>
            </a:r>
            <a:r>
              <a:rPr lang="en-US" sz="800" b="1" dirty="0"/>
              <a:t> </a:t>
            </a:r>
            <a:r>
              <a:rPr sz="2800" b="1" dirty="0"/>
              <a:t>pdf</a:t>
            </a:r>
            <a:r>
              <a:rPr sz="2800" dirty="0"/>
              <a:t>, in the form </a:t>
            </a:r>
            <a:r>
              <a:rPr sz="2800" b="1" dirty="0" err="1"/>
              <a:t>binom</a:t>
            </a:r>
            <a:r>
              <a:rPr lang="en-US" sz="800" b="1" dirty="0"/>
              <a:t> </a:t>
            </a:r>
            <a:r>
              <a:rPr sz="2800" b="1" dirty="0"/>
              <a:t>pdf(</a:t>
            </a:r>
            <a:r>
              <a:rPr sz="2800" b="1" dirty="0" err="1"/>
              <a:t>n,p,x</a:t>
            </a:r>
            <a:r>
              <a:rPr sz="2800" b="1" dirty="0"/>
              <a:t>)</a:t>
            </a:r>
            <a:r>
              <a:rPr sz="2800" dirty="0"/>
              <a:t>. Thus, calculate the probability as shown below and in the screenshot.</a:t>
            </a:r>
            <a:endParaRPr lang="en-US" sz="2800" dirty="0"/>
          </a:p>
          <a:p>
            <a:r>
              <a:rPr lang="en-IN" dirty="0"/>
              <a:t>	          </a:t>
            </a:r>
            <a:r>
              <a:rPr lang="en-IN" i="1" dirty="0"/>
              <a:t>P</a:t>
            </a:r>
            <a:r>
              <a:rPr lang="en-IN" dirty="0"/>
              <a:t>(</a:t>
            </a:r>
            <a:r>
              <a:rPr lang="en-IN" i="1" dirty="0"/>
              <a:t>X</a:t>
            </a:r>
            <a:r>
              <a:rPr lang="en-IN" dirty="0"/>
              <a:t> = </a:t>
            </a:r>
            <a:r>
              <a:rPr lang="en-IN" i="1" dirty="0"/>
              <a:t>x</a:t>
            </a:r>
            <a:r>
              <a:rPr lang="en-IN" dirty="0"/>
              <a:t>) = </a:t>
            </a:r>
            <a:r>
              <a:rPr lang="en-IN" dirty="0" err="1"/>
              <a:t>binom</a:t>
            </a:r>
            <a:r>
              <a:rPr lang="en-IN" sz="800" dirty="0"/>
              <a:t> </a:t>
            </a:r>
            <a:r>
              <a:rPr lang="en-IN" dirty="0"/>
              <a:t>pdf(</a:t>
            </a:r>
            <a:r>
              <a:rPr lang="en-IN" dirty="0" err="1"/>
              <a:t>n,p,x</a:t>
            </a:r>
            <a:r>
              <a:rPr lang="en-IN" dirty="0"/>
              <a:t>)</a:t>
            </a:r>
          </a:p>
          <a:p>
            <a:r>
              <a:rPr lang="en-IN" sz="2800" dirty="0"/>
              <a:t>	          </a:t>
            </a:r>
            <a:r>
              <a:rPr lang="en-IN" sz="2800" i="1" dirty="0"/>
              <a:t>P</a:t>
            </a:r>
            <a:r>
              <a:rPr lang="en-IN" sz="2800" dirty="0"/>
              <a:t>(</a:t>
            </a:r>
            <a:r>
              <a:rPr lang="en-IN" sz="2800" i="1" dirty="0"/>
              <a:t>X</a:t>
            </a:r>
            <a:r>
              <a:rPr lang="en-IN" sz="2800" dirty="0"/>
              <a:t> = 2) = </a:t>
            </a:r>
            <a:r>
              <a:rPr lang="en-IN" sz="2800" dirty="0" err="1"/>
              <a:t>binom</a:t>
            </a:r>
            <a:r>
              <a:rPr lang="en-IN" sz="800" dirty="0"/>
              <a:t> </a:t>
            </a:r>
            <a:r>
              <a:rPr lang="en-IN" sz="2800" dirty="0"/>
              <a:t>pdf(15,0.1,2)</a:t>
            </a:r>
          </a:p>
          <a:p>
            <a:r>
              <a:rPr lang="en-IN" dirty="0"/>
              <a:t>		             </a:t>
            </a:r>
            <a:r>
              <a:rPr lang="en-IN" dirty="0">
                <a:latin typeface="Calibri" panose="020F0502020204030204" pitchFamily="34" charset="0"/>
                <a:ea typeface="Calibri" panose="020F0502020204030204" pitchFamily="34" charset="0"/>
                <a:cs typeface="Calibri" panose="020F0502020204030204" pitchFamily="34" charset="0"/>
              </a:rPr>
              <a:t>≈ 0.2669</a:t>
            </a:r>
            <a:endParaRPr sz="2800" dirty="0"/>
          </a:p>
          <a:p>
            <a:endParaRPr sz="2800" dirty="0"/>
          </a:p>
        </p:txBody>
      </p:sp>
      <p:pic>
        <p:nvPicPr>
          <p:cNvPr id="4" name="Content Placeholder 4" descr="A calculator screenshot of the calculations above. The input is shown to be binom pdf(15, 0.1, 2) and the result is .266895912">
            <a:extLst>
              <a:ext uri="{FF2B5EF4-FFF2-40B4-BE49-F238E27FC236}">
                <a16:creationId xmlns:a16="http://schemas.microsoft.com/office/drawing/2014/main" id="{A19CBCAF-5D90-4364-873C-B72CB06E7C2E}"/>
              </a:ext>
            </a:extLst>
          </p:cNvPr>
          <p:cNvPicPr>
            <a:picLocks noChangeAspect="1"/>
          </p:cNvPicPr>
          <p:nvPr/>
        </p:nvPicPr>
        <p:blipFill rotWithShape="1">
          <a:blip r:embed="rId3">
            <a:extLst>
              <a:ext uri="{28A0092B-C50C-407E-A947-70E740481C1C}">
                <a14:useLocalDpi xmlns:a14="http://schemas.microsoft.com/office/drawing/2010/main" val="0"/>
              </a:ext>
            </a:extLst>
          </a:blip>
          <a:srcRect t="2" b="47352"/>
          <a:stretch/>
        </p:blipFill>
        <p:spPr>
          <a:xfrm>
            <a:off x="2667000" y="4639993"/>
            <a:ext cx="3505011" cy="1188720"/>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5.2.4: Calculating a Binomial Probability,</a:t>
            </a:r>
            <a:r>
              <a:rPr lang="en-US" dirty="0"/>
              <a:t> </a:t>
            </a:r>
            <a:r>
              <a:rPr lang="en-IN" i="1" dirty="0"/>
              <a:t>P</a:t>
            </a:r>
            <a:r>
              <a:rPr lang="en-IN" dirty="0"/>
              <a:t>(</a:t>
            </a:r>
            <a:r>
              <a:rPr lang="en-IN" i="1" dirty="0"/>
              <a:t>X</a:t>
            </a:r>
            <a:r>
              <a:rPr lang="en-IN" dirty="0"/>
              <a:t> = </a:t>
            </a:r>
            <a:r>
              <a:rPr lang="en-IN" i="1" dirty="0"/>
              <a:t>x</a:t>
            </a:r>
            <a:r>
              <a:rPr lang="en-IN" dirty="0"/>
              <a:t>)</a:t>
            </a:r>
            <a:r>
              <a:rPr lang="en-US" baseline="-25000" dirty="0"/>
              <a:t>6</a:t>
            </a:r>
            <a:endParaRPr dirty="0"/>
          </a:p>
        </p:txBody>
      </p:sp>
      <p:sp>
        <p:nvSpPr>
          <p:cNvPr id="3" name="Text Placeholder 2"/>
          <p:cNvSpPr>
            <a:spLocks noGrp="1"/>
          </p:cNvSpPr>
          <p:nvPr>
            <p:ph type="body" sz="quarter" idx="10"/>
          </p:nvPr>
        </p:nvSpPr>
        <p:spPr/>
        <p:txBody>
          <a:bodyPr>
            <a:normAutofit/>
          </a:bodyPr>
          <a:lstStyle/>
          <a:p>
            <a:pPr>
              <a:defRPr sz="2800"/>
            </a:pPr>
            <a:r>
              <a:rPr sz="2800" dirty="0"/>
              <a:t>Therefore, the probability that exactly two out of the fifteen batteries are defective is approximately </a:t>
            </a:r>
            <a:r>
              <a:rPr sz="2800" dirty="0">
                <a:latin typeface="Cambria Math"/>
              </a:rPr>
              <a:t>0.2669</a:t>
            </a:r>
            <a:r>
              <a:rPr sz="2800" dirty="0"/>
              <a:t>, or approximately </a:t>
            </a:r>
            <a:r>
              <a:rPr lang="en-US" sz="2800" dirty="0"/>
              <a:t>26.69%.</a:t>
            </a:r>
            <a:endParaRPr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Technology</a:t>
            </a:r>
          </a:p>
        </p:txBody>
      </p:sp>
      <p:sp>
        <p:nvSpPr>
          <p:cNvPr id="3" name="Text Placeholder 2"/>
          <p:cNvSpPr>
            <a:spLocks noGrp="1"/>
          </p:cNvSpPr>
          <p:nvPr>
            <p:ph type="body" sz="quarter" idx="10"/>
          </p:nvPr>
        </p:nvSpPr>
        <p:spPr>
          <a:xfrm>
            <a:off x="457200" y="1082078"/>
            <a:ext cx="8229600" cy="3794722"/>
          </a:xfrm>
        </p:spPr>
        <p:txBody>
          <a:bodyPr>
            <a:normAutofit/>
          </a:bodyPr>
          <a:lstStyle/>
          <a:p>
            <a:r>
              <a:rPr sz="2800" dirty="0"/>
              <a:t>Note the difference in commands on a TI-83/84 Plus calculator.</a:t>
            </a:r>
          </a:p>
          <a:p>
            <a:pPr>
              <a:defRPr sz="2800"/>
            </a:pPr>
            <a:r>
              <a:rPr lang="en-US" b="1" dirty="0" err="1"/>
              <a:t>binom</a:t>
            </a:r>
            <a:r>
              <a:rPr sz="2800" b="1" dirty="0" err="1"/>
              <a:t>pdf</a:t>
            </a:r>
            <a:r>
              <a:rPr sz="2800" dirty="0"/>
              <a:t> is for a </a:t>
            </a:r>
            <a:r>
              <a:rPr sz="2800" b="1" dirty="0"/>
              <a:t>single</a:t>
            </a:r>
            <a:r>
              <a:rPr sz="2800" dirty="0"/>
              <a:t> </a:t>
            </a:r>
            <a:r>
              <a:rPr lang="en-US" dirty="0"/>
              <a:t>binomial </a:t>
            </a:r>
            <a:r>
              <a:rPr sz="2800" dirty="0"/>
              <a:t>probability: </a:t>
            </a:r>
            <a:r>
              <a:rPr lang="en-US" sz="2800" i="1" dirty="0"/>
              <a:t>P</a:t>
            </a:r>
            <a:r>
              <a:rPr lang="en-US" sz="2800" dirty="0"/>
              <a:t>(</a:t>
            </a:r>
            <a:r>
              <a:rPr lang="en-US" sz="2800" i="1" dirty="0"/>
              <a:t>X</a:t>
            </a:r>
            <a:r>
              <a:rPr lang="en-US" sz="2800" dirty="0"/>
              <a:t> = </a:t>
            </a:r>
            <a:r>
              <a:rPr lang="en-US" sz="2800" i="1" dirty="0"/>
              <a:t>x</a:t>
            </a:r>
            <a:r>
              <a:rPr lang="en-US" sz="2800" dirty="0"/>
              <a:t>)</a:t>
            </a:r>
            <a:endParaRPr sz="2800" dirty="0"/>
          </a:p>
          <a:p>
            <a:pPr>
              <a:defRPr sz="2800"/>
            </a:pPr>
            <a:r>
              <a:rPr lang="en-US" b="1" dirty="0" err="1"/>
              <a:t>binom</a:t>
            </a:r>
            <a:r>
              <a:rPr lang="en-US" sz="500" b="1" dirty="0"/>
              <a:t> </a:t>
            </a:r>
            <a:r>
              <a:rPr sz="2800" b="1" dirty="0" err="1"/>
              <a:t>cdf</a:t>
            </a:r>
            <a:r>
              <a:rPr sz="2800" dirty="0"/>
              <a:t> is for a </a:t>
            </a:r>
            <a:r>
              <a:rPr sz="2800" b="1" dirty="0"/>
              <a:t>cumulative</a:t>
            </a:r>
            <a:r>
              <a:rPr sz="2800" dirty="0"/>
              <a:t> </a:t>
            </a:r>
            <a:r>
              <a:rPr lang="en-US" dirty="0"/>
              <a:t>binomial </a:t>
            </a:r>
            <a:r>
              <a:rPr sz="2800" dirty="0"/>
              <a:t>probability: </a:t>
            </a:r>
            <a:r>
              <a:rPr lang="en-US" sz="2800" dirty="0"/>
              <a:t>     </a:t>
            </a:r>
            <a:r>
              <a:rPr lang="en-US" sz="2800" i="1" dirty="0"/>
              <a:t>P</a:t>
            </a:r>
            <a:r>
              <a:rPr lang="en-US" sz="2800" dirty="0"/>
              <a:t>(</a:t>
            </a:r>
            <a:r>
              <a:rPr lang="en-US" sz="2800" i="1" dirty="0"/>
              <a:t>X</a:t>
            </a:r>
            <a:r>
              <a:rPr lang="en-US" sz="2800" dirty="0"/>
              <a:t> ≤ </a:t>
            </a:r>
            <a:r>
              <a:rPr lang="en-US" sz="2800" i="1" dirty="0"/>
              <a:t>x</a:t>
            </a:r>
            <a:r>
              <a:rPr lang="en-US" sz="2800" dirty="0"/>
              <a:t>)</a:t>
            </a:r>
            <a:endParaRPr sz="2800" dirty="0"/>
          </a:p>
          <a:p>
            <a:r>
              <a:rPr sz="2800" dirty="0"/>
              <a:t>To find </a:t>
            </a:r>
            <a:r>
              <a:rPr lang="en-US" dirty="0"/>
              <a:t>binomial</a:t>
            </a:r>
            <a:r>
              <a:rPr sz="2800" dirty="0"/>
              <a:t> probabilities using other technologies, please visit stat.hawkeslearning.com and navigate to </a:t>
            </a:r>
            <a:r>
              <a:rPr sz="2800" b="1" dirty="0"/>
              <a:t>Technology Instructions </a:t>
            </a:r>
            <a:r>
              <a:rPr lang="en-US" b="1" dirty="0"/>
              <a:t>→</a:t>
            </a:r>
            <a:r>
              <a:rPr sz="2800" b="1" dirty="0"/>
              <a:t> </a:t>
            </a:r>
            <a:r>
              <a:rPr lang="en-US" b="1" dirty="0"/>
              <a:t>Binomial</a:t>
            </a:r>
            <a:r>
              <a:rPr sz="2800" b="1" dirty="0"/>
              <a:t> Distribution</a:t>
            </a:r>
            <a:r>
              <a:rPr sz="2800" dirty="0"/>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5.2.5: Calculating Binomial Probabilities,</a:t>
                </a:r>
                <a:r>
                  <a:rPr lang="en-US" dirty="0"/>
                  <a:t> </a:t>
                </a:r>
                <a:r>
                  <a:rPr lang="en-IN" i="1" dirty="0"/>
                  <a:t>P</a:t>
                </a:r>
                <a:r>
                  <a:rPr lang="en-IN" dirty="0"/>
                  <a:t>(</a:t>
                </a:r>
                <a:r>
                  <a:rPr lang="en-IN" i="1" dirty="0"/>
                  <a:t>X</a:t>
                </a:r>
                <a:r>
                  <a:rPr lang="en-IN" dirty="0"/>
                  <a:t> </a:t>
                </a:r>
                <a14:m>
                  <m:oMath xmlns:m="http://schemas.openxmlformats.org/officeDocument/2006/math">
                    <m:r>
                      <a:rPr lang="en-IN" i="1" smtClean="0">
                        <a:latin typeface="Cambria Math" panose="02040503050406030204" pitchFamily="18" charset="0"/>
                        <a:ea typeface="Cambria Math" panose="02040503050406030204" pitchFamily="18" charset="0"/>
                      </a:rPr>
                      <m:t>≤</m:t>
                    </m:r>
                  </m:oMath>
                </a14:m>
                <a:r>
                  <a:rPr lang="en-IN" dirty="0"/>
                  <a:t> </a:t>
                </a:r>
                <a:r>
                  <a:rPr lang="en-IN" i="1" dirty="0"/>
                  <a:t>x</a:t>
                </a:r>
                <a:r>
                  <a:rPr lang="en-IN" dirty="0"/>
                  <a:t>)</a:t>
                </a:r>
                <a:r>
                  <a:rPr lang="en-US" sz="2800" baseline="-25000" dirty="0"/>
                  <a:t>1</a:t>
                </a:r>
                <a:endParaRPr sz="28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t="-16000"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sz="2800" dirty="0"/>
              <a:t>A quality control expert at a large factory estimates that </a:t>
            </a:r>
            <a:r>
              <a:rPr lang="en-US" sz="2800" dirty="0"/>
              <a:t>10%</a:t>
            </a:r>
            <a:r>
              <a:rPr sz="2800" dirty="0"/>
              <a:t> of all the batteries produced at the factory are defective. If he takes a random sample of fifteen batteries, what is the probability that no more than two are defective?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5.2.5: Calculating Binomial Probabilities,</a:t>
                </a:r>
                <a:r>
                  <a:rPr sz="2800" dirty="0"/>
                  <a:t> </a:t>
                </a:r>
                <a:r>
                  <a:rPr lang="en-IN" i="1" dirty="0"/>
                  <a:t>P</a:t>
                </a:r>
                <a:r>
                  <a:rPr lang="en-IN" dirty="0"/>
                  <a:t>(</a:t>
                </a:r>
                <a:r>
                  <a:rPr lang="en-IN" i="1" dirty="0"/>
                  <a:t>X</a:t>
                </a:r>
                <a:r>
                  <a:rPr lang="en-IN" dirty="0"/>
                  <a:t> </a:t>
                </a:r>
                <a14:m>
                  <m:oMath xmlns:m="http://schemas.openxmlformats.org/officeDocument/2006/math">
                    <m:r>
                      <a:rPr lang="en-IN" i="1">
                        <a:latin typeface="Cambria Math" panose="02040503050406030204" pitchFamily="18" charset="0"/>
                        <a:ea typeface="Cambria Math" panose="02040503050406030204" pitchFamily="18" charset="0"/>
                      </a:rPr>
                      <m:t>≤</m:t>
                    </m:r>
                  </m:oMath>
                </a14:m>
                <a:r>
                  <a:rPr lang="en-IN" dirty="0"/>
                  <a:t> </a:t>
                </a:r>
                <a:r>
                  <a:rPr lang="en-IN" i="1" dirty="0"/>
                  <a:t>x</a:t>
                </a:r>
                <a:r>
                  <a:rPr lang="en-IN" dirty="0"/>
                  <a:t>)</a:t>
                </a:r>
                <a:r>
                  <a:rPr lang="en-US" baseline="-25000" dirty="0"/>
                  <a:t>2</a:t>
                </a:r>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3"/>
                <a:stretch>
                  <a:fillRect t="-16000"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This scenario is the same as in the previous example; therefore, we know that we have a binomial distribution with </a:t>
            </a:r>
            <a:r>
              <a:rPr lang="en-US" sz="2800" i="1" dirty="0"/>
              <a:t>n</a:t>
            </a:r>
            <a:r>
              <a:rPr lang="en-US" sz="2800" dirty="0"/>
              <a:t> = 15</a:t>
            </a:r>
            <a:r>
              <a:rPr sz="2800" dirty="0"/>
              <a:t> and </a:t>
            </a:r>
            <a:r>
              <a:rPr lang="en-US" sz="2800" i="1" dirty="0"/>
              <a:t>p</a:t>
            </a:r>
            <a:r>
              <a:rPr lang="en-US" sz="2800" dirty="0"/>
              <a:t> = 0.1.</a:t>
            </a:r>
            <a:r>
              <a:rPr sz="2800" dirty="0"/>
              <a:t> This time we want the probability that </a:t>
            </a:r>
            <a:r>
              <a:rPr sz="2800" b="1" dirty="0"/>
              <a:t>no more than two</a:t>
            </a:r>
            <a:r>
              <a:rPr sz="2800" dirty="0"/>
              <a:t> are defective, which is </a:t>
            </a:r>
            <a:r>
              <a:rPr lang="en-US" sz="2800" i="1" dirty="0"/>
              <a:t>P</a:t>
            </a:r>
            <a:r>
              <a:rPr lang="en-US" sz="2800" dirty="0"/>
              <a:t>(</a:t>
            </a:r>
            <a:r>
              <a:rPr lang="en-US" sz="2800" i="1" dirty="0"/>
              <a:t>X</a:t>
            </a:r>
            <a:r>
              <a:rPr lang="en-US" sz="2800" dirty="0"/>
              <a:t> ≤ 2).</a:t>
            </a:r>
            <a:r>
              <a:rPr sz="2800" dirty="0"/>
              <a:t> Thus we are looking for the probability that </a:t>
            </a:r>
            <a:r>
              <a:rPr lang="en-US" sz="2800" i="1" dirty="0"/>
              <a:t>X</a:t>
            </a:r>
            <a:r>
              <a:rPr lang="en-US" sz="2800" dirty="0"/>
              <a:t> = 0, </a:t>
            </a:r>
            <a:r>
              <a:rPr sz="2800" dirty="0"/>
              <a:t>or </a:t>
            </a:r>
            <a:r>
              <a:rPr lang="en-US" sz="2800" i="1" dirty="0"/>
              <a:t>X</a:t>
            </a:r>
            <a:r>
              <a:rPr lang="en-US" sz="2800" dirty="0"/>
              <a:t> = 1,</a:t>
            </a:r>
            <a:r>
              <a:rPr sz="2800" dirty="0"/>
              <a:t> or </a:t>
            </a:r>
            <a:r>
              <a:rPr lang="en-US" sz="2800" i="1" dirty="0"/>
              <a:t>X</a:t>
            </a:r>
            <a:r>
              <a:rPr lang="en-US" sz="2800" dirty="0"/>
              <a:t> = 2.</a:t>
            </a:r>
            <a:r>
              <a:rPr sz="2800" dirty="0"/>
              <a:t> We can find </a:t>
            </a:r>
            <a:r>
              <a:rPr lang="en-US" sz="2800" dirty="0"/>
              <a:t>  </a:t>
            </a:r>
            <a:r>
              <a:rPr lang="en-US" i="1" dirty="0"/>
              <a:t>P</a:t>
            </a:r>
            <a:r>
              <a:rPr lang="en-US" dirty="0"/>
              <a:t>(</a:t>
            </a:r>
            <a:r>
              <a:rPr lang="en-US" i="1" dirty="0"/>
              <a:t>X</a:t>
            </a:r>
            <a:r>
              <a:rPr lang="en-US" dirty="0"/>
              <a:t> ≤ 2)</a:t>
            </a:r>
            <a:r>
              <a:rPr sz="2800" dirty="0"/>
              <a:t> by adding these three individual probabilities.</a:t>
            </a:r>
            <a:endParaRPr lang="en-US" sz="2800" dirty="0"/>
          </a:p>
          <a:p>
            <a:pPr>
              <a:defRPr sz="2800"/>
            </a:pPr>
            <a:r>
              <a:rPr lang="en-IN" dirty="0"/>
              <a:t>            </a:t>
            </a:r>
            <a:r>
              <a:rPr lang="en-US" i="1" dirty="0"/>
              <a:t>P</a:t>
            </a:r>
            <a:r>
              <a:rPr lang="en-US" dirty="0"/>
              <a:t>(</a:t>
            </a:r>
            <a:r>
              <a:rPr lang="en-US" i="1" dirty="0"/>
              <a:t>X</a:t>
            </a:r>
            <a:r>
              <a:rPr lang="en-US" dirty="0"/>
              <a:t> ≤ 2) = </a:t>
            </a:r>
            <a:r>
              <a:rPr lang="en-US" i="1" dirty="0"/>
              <a:t>P</a:t>
            </a:r>
            <a:r>
              <a:rPr lang="en-US" dirty="0"/>
              <a:t>(</a:t>
            </a:r>
            <a:r>
              <a:rPr lang="en-US" i="1" dirty="0"/>
              <a:t>X</a:t>
            </a:r>
            <a:r>
              <a:rPr lang="en-US" dirty="0"/>
              <a:t> = 0) + </a:t>
            </a:r>
            <a:r>
              <a:rPr lang="en-US" i="1" dirty="0"/>
              <a:t>P</a:t>
            </a:r>
            <a:r>
              <a:rPr lang="en-US" dirty="0"/>
              <a:t>(</a:t>
            </a:r>
            <a:r>
              <a:rPr lang="en-US" i="1" dirty="0"/>
              <a:t>X</a:t>
            </a:r>
            <a:r>
              <a:rPr lang="en-US" dirty="0"/>
              <a:t> = 1) + </a:t>
            </a:r>
            <a:r>
              <a:rPr lang="en-US" i="1" dirty="0"/>
              <a:t>P</a:t>
            </a:r>
            <a:r>
              <a:rPr lang="en-US" dirty="0"/>
              <a:t>(</a:t>
            </a:r>
            <a:r>
              <a:rPr lang="en-US" i="1" dirty="0"/>
              <a:t>X</a:t>
            </a:r>
            <a:r>
              <a:rPr lang="en-US" dirty="0"/>
              <a:t> = 2)</a:t>
            </a:r>
            <a:r>
              <a:rPr lang="en-IN" dirty="0"/>
              <a:t>	</a:t>
            </a:r>
            <a:endParaRPr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5.2.5: Calculating Binomial Probabilities,</a:t>
                </a:r>
                <a:r>
                  <a:rPr lang="en-US" dirty="0"/>
                  <a:t> </a:t>
                </a:r>
                <a:r>
                  <a:rPr lang="en-IN" i="1" dirty="0"/>
                  <a:t>P</a:t>
                </a:r>
                <a:r>
                  <a:rPr lang="en-IN" dirty="0"/>
                  <a:t>(</a:t>
                </a:r>
                <a:r>
                  <a:rPr lang="en-IN" i="1" dirty="0"/>
                  <a:t>X</a:t>
                </a:r>
                <a:r>
                  <a:rPr lang="en-IN" dirty="0"/>
                  <a:t> </a:t>
                </a:r>
                <a14:m>
                  <m:oMath xmlns:m="http://schemas.openxmlformats.org/officeDocument/2006/math">
                    <m:r>
                      <a:rPr lang="en-IN" i="1">
                        <a:latin typeface="Cambria Math" panose="02040503050406030204" pitchFamily="18" charset="0"/>
                        <a:ea typeface="Cambria Math" panose="02040503050406030204" pitchFamily="18" charset="0"/>
                      </a:rPr>
                      <m:t>≤</m:t>
                    </m:r>
                  </m:oMath>
                </a14:m>
                <a:r>
                  <a:rPr lang="en-IN" dirty="0"/>
                  <a:t> </a:t>
                </a:r>
                <a:r>
                  <a:rPr lang="en-IN" i="1" dirty="0"/>
                  <a:t>x</a:t>
                </a:r>
                <a:r>
                  <a:rPr lang="en-IN" dirty="0"/>
                  <a:t>)</a:t>
                </a:r>
                <a:r>
                  <a:rPr lang="en-US" baseline="-25000" dirty="0"/>
                  <a:t>3</a:t>
                </a:r>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t="-16000"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b="1"/>
            </a:pPr>
            <a:r>
              <a:rPr sz="2800" dirty="0"/>
              <a:t>By Hand:</a:t>
            </a:r>
          </a:p>
          <a:p>
            <a:r>
              <a:rPr sz="2800" dirty="0"/>
              <a:t>Using the binomial probability formula for our solution gives us the following expression.</a:t>
            </a:r>
          </a:p>
        </p:txBody>
      </p:sp>
      <p:pic>
        <p:nvPicPr>
          <p:cNvPr id="6" name="Picture 5" descr="P of X less than equals to 2 equals P of X equals 0 plus P of X equals 1 plus P of X equals 2. This expands to: equals 15 combination 0, multiplied by 0.1 raised to the power 0, multiplied by 0.9 raised to the power 15, plus 15 combination 1, multiplied by 0.1 raised to the power 1, multiplied by 0.9 raised to the power 14, plus 15 combination 2, multiplied by 0.1 raised to the power 2, multiplied by 0.9 raised to the power 13. This approximately equals 0.8159.">
            <a:extLst>
              <a:ext uri="{FF2B5EF4-FFF2-40B4-BE49-F238E27FC236}">
                <a16:creationId xmlns:a16="http://schemas.microsoft.com/office/drawing/2014/main" id="{4869B103-5465-46F6-9BA7-0E09C1A036FB}"/>
              </a:ext>
            </a:extLst>
          </p:cNvPr>
          <p:cNvPicPr>
            <a:picLocks noChangeAspect="1"/>
          </p:cNvPicPr>
          <p:nvPr/>
        </p:nvPicPr>
        <p:blipFill>
          <a:blip r:embed="rId3"/>
          <a:stretch>
            <a:fillRect/>
          </a:stretch>
        </p:blipFill>
        <p:spPr>
          <a:xfrm>
            <a:off x="533400" y="2726436"/>
            <a:ext cx="8301228" cy="1405128"/>
          </a:xfrm>
          <a:prstGeom prst="rect">
            <a:avLst/>
          </a:prstGeom>
        </p:spPr>
      </p:pic>
    </p:spTree>
    <p:extLst>
      <p:ext uri="{BB962C8B-B14F-4D97-AF65-F5344CB8AC3E}">
        <p14:creationId xmlns:p14="http://schemas.microsoft.com/office/powerpoint/2010/main" val="21094497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5.2.5: Calculating Binomial Probabilities,</a:t>
                </a:r>
                <a:r>
                  <a:rPr lang="en-US" dirty="0"/>
                  <a:t> </a:t>
                </a:r>
                <a:r>
                  <a:rPr lang="en-IN" i="1" dirty="0"/>
                  <a:t>P</a:t>
                </a:r>
                <a:r>
                  <a:rPr lang="en-IN" dirty="0"/>
                  <a:t>(</a:t>
                </a:r>
                <a:r>
                  <a:rPr lang="en-IN" i="1" dirty="0"/>
                  <a:t>X</a:t>
                </a:r>
                <a:r>
                  <a:rPr lang="en-IN" dirty="0"/>
                  <a:t> </a:t>
                </a:r>
                <a14:m>
                  <m:oMath xmlns:m="http://schemas.openxmlformats.org/officeDocument/2006/math">
                    <m:r>
                      <a:rPr lang="en-IN" i="1">
                        <a:latin typeface="Cambria Math" panose="02040503050406030204" pitchFamily="18" charset="0"/>
                        <a:ea typeface="Cambria Math" panose="02040503050406030204" pitchFamily="18" charset="0"/>
                      </a:rPr>
                      <m:t>≤</m:t>
                    </m:r>
                  </m:oMath>
                </a14:m>
                <a:r>
                  <a:rPr lang="en-IN" dirty="0"/>
                  <a:t> </a:t>
                </a:r>
                <a:r>
                  <a:rPr lang="en-IN" i="1" dirty="0"/>
                  <a:t>x</a:t>
                </a:r>
                <a:r>
                  <a:rPr lang="en-IN" dirty="0"/>
                  <a:t>)</a:t>
                </a:r>
                <a:r>
                  <a:rPr lang="en-US" baseline="-25000" dirty="0"/>
                  <a:t>4</a:t>
                </a:r>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3"/>
                <a:stretch>
                  <a:fillRect t="-16000"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b="1"/>
            </a:pPr>
            <a:r>
              <a:rPr sz="2800" dirty="0"/>
              <a:t>TI-83/84 Plus:</a:t>
            </a:r>
          </a:p>
          <a:p>
            <a:pPr>
              <a:defRPr sz="2800"/>
            </a:pPr>
            <a:r>
              <a:rPr sz="2800" dirty="0"/>
              <a:t>You can directly calculate a cumulative probability, </a:t>
            </a:r>
            <a:r>
              <a:rPr lang="en-US" sz="2800" dirty="0"/>
              <a:t>    </a:t>
            </a:r>
            <a:r>
              <a:rPr lang="en-US" sz="2800" i="1" dirty="0"/>
              <a:t>P</a:t>
            </a:r>
            <a:r>
              <a:rPr lang="en-US" sz="2800" dirty="0"/>
              <a:t>(</a:t>
            </a:r>
            <a:r>
              <a:rPr lang="en-US" sz="2800" i="1" dirty="0"/>
              <a:t>X</a:t>
            </a:r>
            <a:r>
              <a:rPr lang="en-US" sz="2800" dirty="0"/>
              <a:t> ≤ </a:t>
            </a:r>
            <a:r>
              <a:rPr lang="en-US" sz="2800" i="1" dirty="0"/>
              <a:t>x</a:t>
            </a:r>
            <a:r>
              <a:rPr lang="en-US" sz="2800" dirty="0"/>
              <a:t>)</a:t>
            </a:r>
            <a:r>
              <a:rPr sz="2800" dirty="0"/>
              <a:t>, as follows. Under the </a:t>
            </a:r>
            <a:r>
              <a:rPr sz="2800" b="1" dirty="0"/>
              <a:t>DISTR</a:t>
            </a:r>
            <a:r>
              <a:rPr sz="2800" dirty="0"/>
              <a:t> menu, choose option </a:t>
            </a:r>
            <a:r>
              <a:rPr sz="2800" b="1" dirty="0" err="1"/>
              <a:t>binom</a:t>
            </a:r>
            <a:r>
              <a:rPr lang="en-US" sz="500" b="1" dirty="0"/>
              <a:t> </a:t>
            </a:r>
            <a:r>
              <a:rPr sz="2800" b="1" dirty="0" err="1"/>
              <a:t>cdf</a:t>
            </a:r>
            <a:r>
              <a:rPr sz="2800" dirty="0"/>
              <a:t>. Enter </a:t>
            </a:r>
            <a:r>
              <a:rPr lang="en-US" sz="2800" i="1" dirty="0"/>
              <a:t>n</a:t>
            </a:r>
            <a:r>
              <a:rPr sz="2800" dirty="0"/>
              <a:t>, </a:t>
            </a:r>
            <a:r>
              <a:rPr lang="en-US" sz="2800" i="1" dirty="0"/>
              <a:t>p</a:t>
            </a:r>
            <a:r>
              <a:rPr sz="2800" dirty="0"/>
              <a:t>, and </a:t>
            </a:r>
            <a:r>
              <a:rPr lang="en-US" sz="2800" i="1" dirty="0"/>
              <a:t>x</a:t>
            </a:r>
            <a:r>
              <a:rPr sz="2800" dirty="0"/>
              <a:t> as </a:t>
            </a:r>
            <a:r>
              <a:rPr sz="2800" b="1" dirty="0" err="1"/>
              <a:t>binom</a:t>
            </a:r>
            <a:r>
              <a:rPr lang="en-US" sz="500" b="1" dirty="0"/>
              <a:t> </a:t>
            </a:r>
            <a:r>
              <a:rPr sz="2800" b="1" dirty="0" err="1"/>
              <a:t>cdf</a:t>
            </a:r>
            <a:r>
              <a:rPr sz="2800" b="1" dirty="0"/>
              <a:t>(</a:t>
            </a:r>
            <a:r>
              <a:rPr sz="2800" b="1" dirty="0" err="1"/>
              <a:t>n,p,x</a:t>
            </a:r>
            <a:r>
              <a:rPr sz="2800" b="1" dirty="0"/>
              <a:t>)</a:t>
            </a:r>
            <a:r>
              <a:rPr sz="2800" dirty="0"/>
              <a:t>. For this example, enter </a:t>
            </a:r>
            <a:r>
              <a:rPr sz="2800" b="1" dirty="0" err="1"/>
              <a:t>binom</a:t>
            </a:r>
            <a:r>
              <a:rPr lang="en-US" sz="500" b="1" dirty="0"/>
              <a:t> </a:t>
            </a:r>
            <a:r>
              <a:rPr sz="2800" b="1" dirty="0" err="1"/>
              <a:t>cdf</a:t>
            </a:r>
            <a:r>
              <a:rPr sz="2800" b="1" dirty="0"/>
              <a:t>(15,0.1,2)</a:t>
            </a:r>
            <a:r>
              <a:rPr sz="2800" dirty="0"/>
              <a:t>. The output tells us the probability is </a:t>
            </a:r>
            <a:r>
              <a:rPr sz="2800" b="1" dirty="0"/>
              <a:t>0.8159</a:t>
            </a:r>
            <a:r>
              <a:rPr sz="2800" dirty="0"/>
              <a:t>.</a:t>
            </a:r>
          </a:p>
        </p:txBody>
      </p:sp>
      <p:pic>
        <p:nvPicPr>
          <p:cNvPr id="4" name="Content Placeholder 4" descr="A calculator screenshot of the calculations above. The input is shown to be binom cdf(15,0.1, 2) and the result is .8159389309">
            <a:extLst>
              <a:ext uri="{FF2B5EF4-FFF2-40B4-BE49-F238E27FC236}">
                <a16:creationId xmlns:a16="http://schemas.microsoft.com/office/drawing/2014/main" id="{6179EF9E-53E0-4B94-BD52-E4ACDF05FFC6}"/>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1" b="33832"/>
          <a:stretch/>
        </p:blipFill>
        <p:spPr>
          <a:xfrm>
            <a:off x="3030830" y="4038601"/>
            <a:ext cx="3082340" cy="1295400"/>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5.2.5: Calculating Binomial Probabilities,</a:t>
                </a:r>
                <a:r>
                  <a:rPr lang="en-US" dirty="0"/>
                  <a:t> </a:t>
                </a:r>
                <a:r>
                  <a:rPr lang="en-IN" i="1" dirty="0"/>
                  <a:t>P</a:t>
                </a:r>
                <a:r>
                  <a:rPr lang="en-IN" dirty="0"/>
                  <a:t>(</a:t>
                </a:r>
                <a:r>
                  <a:rPr lang="en-IN" i="1" dirty="0"/>
                  <a:t>X</a:t>
                </a:r>
                <a:r>
                  <a:rPr lang="en-IN" dirty="0"/>
                  <a:t> </a:t>
                </a:r>
                <a14:m>
                  <m:oMath xmlns:m="http://schemas.openxmlformats.org/officeDocument/2006/math">
                    <m:r>
                      <a:rPr lang="en-IN" i="1">
                        <a:latin typeface="Cambria Math" panose="02040503050406030204" pitchFamily="18" charset="0"/>
                        <a:ea typeface="Cambria Math" panose="02040503050406030204" pitchFamily="18" charset="0"/>
                      </a:rPr>
                      <m:t>≤</m:t>
                    </m:r>
                  </m:oMath>
                </a14:m>
                <a:r>
                  <a:rPr lang="en-IN" dirty="0"/>
                  <a:t> </a:t>
                </a:r>
                <a:r>
                  <a:rPr lang="en-IN" i="1" dirty="0"/>
                  <a:t>x</a:t>
                </a:r>
                <a:r>
                  <a:rPr lang="en-IN" dirty="0"/>
                  <a:t>)</a:t>
                </a:r>
                <a:r>
                  <a:rPr lang="en-US" baseline="-25000" dirty="0"/>
                  <a:t>5</a:t>
                </a:r>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t="-16000"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sz="2800" dirty="0"/>
              <a:t>Therefore, the probability that no more than two out of the fifteen batteries are defective is approximately </a:t>
            </a:r>
            <a:r>
              <a:rPr sz="2800" dirty="0">
                <a:latin typeface="Cambria Math"/>
              </a:rPr>
              <a:t>0.8159</a:t>
            </a:r>
            <a:r>
              <a:rPr sz="2800" dirty="0"/>
              <a:t>, or </a:t>
            </a:r>
            <a:r>
              <a:rPr lang="en-US" sz="2800" dirty="0"/>
              <a:t>81.59%.</a:t>
            </a:r>
            <a:endParaRP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Memory Booster</a:t>
            </a:r>
          </a:p>
        </p:txBody>
      </p:sp>
      <p:sp>
        <p:nvSpPr>
          <p:cNvPr id="3" name="Text Placeholder 2"/>
          <p:cNvSpPr>
            <a:spLocks noGrp="1"/>
          </p:cNvSpPr>
          <p:nvPr>
            <p:ph type="body" sz="quarter" idx="10"/>
          </p:nvPr>
        </p:nvSpPr>
        <p:spPr>
          <a:xfrm>
            <a:off x="457200" y="1082078"/>
            <a:ext cx="8229600" cy="594322"/>
          </a:xfrm>
        </p:spPr>
        <p:txBody>
          <a:bodyPr>
            <a:normAutofit/>
          </a:bodyPr>
          <a:lstStyle/>
          <a:p>
            <a:r>
              <a:rPr lang="en-US" i="1" dirty="0"/>
              <a:t>E</a:t>
            </a:r>
            <a:r>
              <a:rPr lang="en-US" dirty="0"/>
              <a:t>(</a:t>
            </a:r>
            <a:r>
              <a:rPr lang="en-US" i="1" dirty="0"/>
              <a:t>X</a:t>
            </a:r>
            <a:r>
              <a:rPr lang="en-US" dirty="0"/>
              <a:t>) = </a:t>
            </a:r>
            <a:r>
              <a:rPr lang="en-US" i="1" dirty="0"/>
              <a:t>µ</a:t>
            </a:r>
            <a:r>
              <a:rPr sz="2800" dirty="0"/>
              <a:t> for a random variable </a:t>
            </a:r>
            <a:r>
              <a:rPr lang="en-US" sz="2800" i="1" dirty="0"/>
              <a:t>X</a:t>
            </a:r>
            <a:r>
              <a:rPr sz="2800" dirty="0"/>
              <a: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lang="en-IN" dirty="0"/>
                  <a:t>Example 5.2.6: Calculating a Cumulative Binomial Probability,</a:t>
                </a:r>
                <a:r>
                  <a:rPr lang="en-IN" sz="2800" dirty="0"/>
                  <a:t> </a:t>
                </a:r>
                <a:r>
                  <a:rPr lang="en-IN" i="1" dirty="0"/>
                  <a:t>P</a:t>
                </a:r>
                <a:r>
                  <a:rPr lang="en-IN" dirty="0"/>
                  <a:t>(</a:t>
                </a:r>
                <a:r>
                  <a:rPr lang="en-IN" i="1" dirty="0"/>
                  <a:t>X</a:t>
                </a:r>
                <a:r>
                  <a:rPr lang="en-IN" dirty="0"/>
                  <a:t> </a:t>
                </a:r>
                <a14:m>
                  <m:oMath xmlns:m="http://schemas.openxmlformats.org/officeDocument/2006/math">
                    <m:r>
                      <a:rPr lang="en-IN" b="0" i="1" smtClean="0">
                        <a:latin typeface="Cambria Math" panose="02040503050406030204" pitchFamily="18" charset="0"/>
                        <a:ea typeface="Cambria Math" panose="02040503050406030204" pitchFamily="18" charset="0"/>
                      </a:rPr>
                      <m:t>&gt;</m:t>
                    </m:r>
                  </m:oMath>
                </a14:m>
                <a:r>
                  <a:rPr lang="en-IN" dirty="0"/>
                  <a:t> </a:t>
                </a:r>
                <a:r>
                  <a:rPr lang="en-IN" i="1" dirty="0"/>
                  <a:t>x</a:t>
                </a:r>
                <a:r>
                  <a:rPr lang="en-IN" dirty="0"/>
                  <a:t>)</a:t>
                </a:r>
                <a:r>
                  <a:rPr lang="ar-AE" sz="2800" baseline="-25000" dirty="0"/>
                  <a:t>1</a:t>
                </a:r>
                <a:endParaRPr sz="28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t="-16000"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sz="2800" dirty="0"/>
              <a:t>What is the probability that a salesperson gets a sale more than two times in six sales calls if the probability that the salesperson gets a sale on any given call is only </a:t>
            </a:r>
            <a:r>
              <a:rPr lang="en-US" sz="2800" dirty="0"/>
              <a:t>50%?</a:t>
            </a:r>
            <a:r>
              <a:rPr sz="2800" dirty="0"/>
              <a:t> Assume that one call resulting in a sale is independent of another call resulting in a sale.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5.2.6: Calculating a Cumulative Binomial Probability,</a:t>
                </a:r>
                <a:r>
                  <a:rPr lang="en-US" dirty="0"/>
                  <a:t> </a:t>
                </a:r>
                <a:r>
                  <a:rPr lang="en-IN" i="1" dirty="0"/>
                  <a:t>P</a:t>
                </a:r>
                <a:r>
                  <a:rPr lang="en-IN" dirty="0"/>
                  <a:t>(</a:t>
                </a:r>
                <a:r>
                  <a:rPr lang="en-IN" i="1" dirty="0"/>
                  <a:t>X</a:t>
                </a:r>
                <a:r>
                  <a:rPr lang="en-IN" dirty="0"/>
                  <a:t> </a:t>
                </a:r>
                <a14:m>
                  <m:oMath xmlns:m="http://schemas.openxmlformats.org/officeDocument/2006/math">
                    <m:r>
                      <a:rPr lang="en-IN" i="1">
                        <a:latin typeface="Cambria Math" panose="02040503050406030204" pitchFamily="18" charset="0"/>
                        <a:ea typeface="Cambria Math" panose="02040503050406030204" pitchFamily="18" charset="0"/>
                      </a:rPr>
                      <m:t>&gt;</m:t>
                    </m:r>
                  </m:oMath>
                </a14:m>
                <a:r>
                  <a:rPr lang="en-IN" dirty="0"/>
                  <a:t> </a:t>
                </a:r>
                <a:r>
                  <a:rPr lang="en-IN" i="1" dirty="0"/>
                  <a:t>x</a:t>
                </a:r>
                <a:r>
                  <a:rPr lang="en-IN" dirty="0"/>
                  <a:t>)</a:t>
                </a:r>
                <a:r>
                  <a:rPr lang="en-US" baseline="-25000" dirty="0"/>
                  <a:t>2</a:t>
                </a:r>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3"/>
                <a:stretch>
                  <a:fillRect t="-16000"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First, let's verify that this scenario meets the criteria of a binomial distribution. We are told that one call resulting in a sale is independent of all other calls resulting in a sale, so we can consider the calls to be identical independent trials. The salesperson makes six calls, so the number of trials is </a:t>
            </a:r>
            <a:r>
              <a:rPr lang="en-US" sz="2800" i="1" dirty="0"/>
              <a:t>n</a:t>
            </a:r>
            <a:r>
              <a:rPr lang="en-US" sz="2800" dirty="0"/>
              <a:t> = 6.</a:t>
            </a:r>
            <a:r>
              <a:rPr sz="2800" dirty="0"/>
              <a:t> For each trial, there are two possible outcomes: the call results in a sale or it does not.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403519-4238-4A16-117A-878924A5F56A}"/>
            </a:ext>
          </a:extLst>
        </p:cNvPr>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Title 1">
                <a:extLst>
                  <a:ext uri="{FF2B5EF4-FFF2-40B4-BE49-F238E27FC236}">
                    <a16:creationId xmlns:a16="http://schemas.microsoft.com/office/drawing/2014/main" id="{0755EF15-7350-DC6E-7475-5900367DF3D6}"/>
                  </a:ext>
                </a:extLst>
              </p:cNvPr>
              <p:cNvSpPr>
                <a:spLocks noGrp="1"/>
              </p:cNvSpPr>
              <p:nvPr>
                <p:ph type="title"/>
              </p:nvPr>
            </p:nvSpPr>
            <p:spPr/>
            <p:txBody>
              <a:bodyPr>
                <a:normAutofit/>
              </a:bodyPr>
              <a:lstStyle/>
              <a:p>
                <a:pPr>
                  <a:defRPr sz="3200"/>
                </a:pPr>
                <a:r>
                  <a:rPr dirty="0"/>
                  <a:t>Example 5.2.6: Calculating a Cumulative Binomial Probability,</a:t>
                </a:r>
                <a:r>
                  <a:rPr lang="en-US" dirty="0"/>
                  <a:t> </a:t>
                </a:r>
                <a:r>
                  <a:rPr lang="en-IN" i="1" dirty="0"/>
                  <a:t>P</a:t>
                </a:r>
                <a:r>
                  <a:rPr lang="en-IN" dirty="0"/>
                  <a:t>(</a:t>
                </a:r>
                <a:r>
                  <a:rPr lang="en-IN" i="1" dirty="0"/>
                  <a:t>X</a:t>
                </a:r>
                <a:r>
                  <a:rPr lang="en-IN" dirty="0"/>
                  <a:t> </a:t>
                </a:r>
                <a14:m>
                  <m:oMath xmlns:m="http://schemas.openxmlformats.org/officeDocument/2006/math">
                    <m:r>
                      <a:rPr lang="en-IN" i="1">
                        <a:latin typeface="Cambria Math" panose="02040503050406030204" pitchFamily="18" charset="0"/>
                        <a:ea typeface="Cambria Math" panose="02040503050406030204" pitchFamily="18" charset="0"/>
                      </a:rPr>
                      <m:t>&gt;</m:t>
                    </m:r>
                  </m:oMath>
                </a14:m>
                <a:r>
                  <a:rPr lang="en-IN" dirty="0"/>
                  <a:t> </a:t>
                </a:r>
                <a:r>
                  <a:rPr lang="en-IN" i="1" dirty="0"/>
                  <a:t>x</a:t>
                </a:r>
                <a:r>
                  <a:rPr lang="en-IN" dirty="0"/>
                  <a:t>)</a:t>
                </a:r>
                <a:r>
                  <a:rPr lang="en-US" baseline="-25000" dirty="0"/>
                  <a:t>3</a:t>
                </a:r>
                <a:endParaRPr dirty="0"/>
              </a:p>
            </p:txBody>
          </p:sp>
        </mc:Choice>
        <mc:Fallback>
          <p:sp>
            <p:nvSpPr>
              <p:cNvPr id="2" name="Title 1">
                <a:extLst>
                  <a:ext uri="{FF2B5EF4-FFF2-40B4-BE49-F238E27FC236}">
                    <a16:creationId xmlns:a16="http://schemas.microsoft.com/office/drawing/2014/main" id="{0755EF15-7350-DC6E-7475-5900367DF3D6}"/>
                  </a:ext>
                </a:extLst>
              </p:cNvPr>
              <p:cNvSpPr>
                <a:spLocks noGrp="1" noRot="1" noChangeAspect="1" noMove="1" noResize="1" noEditPoints="1" noAdjustHandles="1" noChangeArrowheads="1" noChangeShapeType="1" noTextEdit="1"/>
              </p:cNvSpPr>
              <p:nvPr>
                <p:ph type="title"/>
              </p:nvPr>
            </p:nvSpPr>
            <p:spPr>
              <a:blipFill>
                <a:blip r:embed="rId3"/>
                <a:stretch>
                  <a:fillRect t="-16000" b="-19333"/>
                </a:stretch>
              </a:blipFill>
            </p:spPr>
            <p:txBody>
              <a:bodyPr/>
              <a:lstStyle/>
              <a:p>
                <a:r>
                  <a:rPr lang="en-IN">
                    <a:noFill/>
                  </a:rPr>
                  <a:t> </a:t>
                </a:r>
              </a:p>
            </p:txBody>
          </p:sp>
        </mc:Fallback>
      </mc:AlternateContent>
      <p:sp>
        <p:nvSpPr>
          <p:cNvPr id="3" name="Text Placeholder 2">
            <a:extLst>
              <a:ext uri="{FF2B5EF4-FFF2-40B4-BE49-F238E27FC236}">
                <a16:creationId xmlns:a16="http://schemas.microsoft.com/office/drawing/2014/main" id="{DDB652CA-298F-FCB9-1DDE-60CC40911A31}"/>
              </a:ext>
            </a:extLst>
          </p:cNvPr>
          <p:cNvSpPr>
            <a:spLocks noGrp="1"/>
          </p:cNvSpPr>
          <p:nvPr>
            <p:ph type="body" sz="quarter" idx="10"/>
          </p:nvPr>
        </p:nvSpPr>
        <p:spPr/>
        <p:txBody>
          <a:bodyPr>
            <a:normAutofit/>
          </a:bodyPr>
          <a:lstStyle/>
          <a:p>
            <a:r>
              <a:rPr sz="2800" dirty="0"/>
              <a:t>Let's define a success as getting a sale. We are told that the calls result in a sale </a:t>
            </a:r>
            <a:r>
              <a:rPr lang="en-US" sz="2800" dirty="0"/>
              <a:t>50% </a:t>
            </a:r>
            <a:r>
              <a:rPr sz="2800" dirty="0"/>
              <a:t>of the time; thus the probability of obtaining a success is</a:t>
            </a:r>
            <a:r>
              <a:rPr lang="en-US" sz="2800" dirty="0"/>
              <a:t> </a:t>
            </a:r>
            <a:r>
              <a:rPr lang="en-US" sz="2800" i="1" dirty="0"/>
              <a:t>p</a:t>
            </a:r>
            <a:r>
              <a:rPr lang="en-US" sz="2800" dirty="0"/>
              <a:t> = 0.5.</a:t>
            </a:r>
            <a:r>
              <a:rPr sz="2800" dirty="0"/>
              <a:t> Let </a:t>
            </a:r>
            <a:r>
              <a:rPr lang="en-US" sz="2800" i="1" dirty="0"/>
              <a:t>X</a:t>
            </a:r>
            <a:r>
              <a:rPr sz="2800" dirty="0"/>
              <a:t> be the number of sales out of six calls. We are considering the event of getting a sale </a:t>
            </a:r>
            <a:r>
              <a:rPr sz="2800" b="1" dirty="0"/>
              <a:t>more than two times</a:t>
            </a:r>
            <a:r>
              <a:rPr sz="2800" dirty="0"/>
              <a:t>, </a:t>
            </a:r>
            <a:r>
              <a:rPr lang="en-US" sz="2800" i="1" dirty="0"/>
              <a:t>X</a:t>
            </a:r>
            <a:r>
              <a:rPr lang="en-US" sz="2800" dirty="0"/>
              <a:t> &gt; 2.</a:t>
            </a:r>
            <a:r>
              <a:rPr sz="2800" dirty="0"/>
              <a:t> This is the complement to the event of getting a sale no more than two times, </a:t>
            </a:r>
            <a:r>
              <a:rPr lang="en-US" sz="2800" i="1" dirty="0"/>
              <a:t>X</a:t>
            </a:r>
            <a:r>
              <a:rPr lang="en-US" sz="2800" dirty="0"/>
              <a:t> ≤ 2.</a:t>
            </a:r>
            <a:r>
              <a:rPr sz="2800" dirty="0"/>
              <a:t> Thus we can calculate the binomial probability by using the Complement Rule, as follows.</a:t>
            </a:r>
          </a:p>
          <a:p>
            <a:pPr algn="ctr">
              <a:defRPr sz="2800"/>
            </a:pPr>
            <a:r>
              <a:rPr lang="en-US" i="1" dirty="0"/>
              <a:t>P</a:t>
            </a:r>
            <a:r>
              <a:rPr lang="en-US" dirty="0"/>
              <a:t>(</a:t>
            </a:r>
            <a:r>
              <a:rPr lang="en-US" i="1" dirty="0"/>
              <a:t>X</a:t>
            </a:r>
            <a:r>
              <a:rPr lang="en-US" dirty="0"/>
              <a:t> &gt; 2) = 1 −</a:t>
            </a:r>
            <a:r>
              <a:rPr lang="en-US" i="1" dirty="0"/>
              <a:t>P</a:t>
            </a:r>
            <a:r>
              <a:rPr lang="en-US" dirty="0"/>
              <a:t>(</a:t>
            </a:r>
            <a:r>
              <a:rPr lang="en-US" i="1" dirty="0"/>
              <a:t>X</a:t>
            </a:r>
            <a:r>
              <a:rPr lang="en-US" dirty="0"/>
              <a:t> ≤ 2)</a:t>
            </a:r>
            <a:endParaRPr sz="2800" dirty="0"/>
          </a:p>
        </p:txBody>
      </p:sp>
    </p:spTree>
    <p:extLst>
      <p:ext uri="{BB962C8B-B14F-4D97-AF65-F5344CB8AC3E}">
        <p14:creationId xmlns:p14="http://schemas.microsoft.com/office/powerpoint/2010/main" val="27478484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Title 1"/>
              <p:cNvSpPr>
                <a:spLocks noGrp="1"/>
              </p:cNvSpPr>
              <p:nvPr>
                <p:ph type="title"/>
              </p:nvPr>
            </p:nvSpPr>
            <p:spPr/>
            <p:txBody>
              <a:bodyPr>
                <a:normAutofit/>
              </a:bodyPr>
              <a:lstStyle/>
              <a:p>
                <a:pPr>
                  <a:defRPr sz="3200"/>
                </a:pPr>
                <a:r>
                  <a:rPr dirty="0"/>
                  <a:t>Example 5.2.6: Calculating a Cumulative Binomial Probability,</a:t>
                </a:r>
                <a:r>
                  <a:rPr sz="2800" dirty="0"/>
                  <a:t> </a:t>
                </a:r>
                <a:r>
                  <a:rPr lang="en-IN" i="1" dirty="0"/>
                  <a:t>P</a:t>
                </a:r>
                <a:r>
                  <a:rPr lang="en-IN" dirty="0"/>
                  <a:t>(</a:t>
                </a:r>
                <a:r>
                  <a:rPr lang="en-IN" i="1" dirty="0"/>
                  <a:t>X</a:t>
                </a:r>
                <a:r>
                  <a:rPr lang="en-IN" dirty="0"/>
                  <a:t> </a:t>
                </a:r>
                <a14:m>
                  <m:oMath xmlns:m="http://schemas.openxmlformats.org/officeDocument/2006/math">
                    <m:r>
                      <a:rPr lang="en-IN" i="1">
                        <a:latin typeface="Cambria Math" panose="02040503050406030204" pitchFamily="18" charset="0"/>
                        <a:ea typeface="Cambria Math" panose="02040503050406030204" pitchFamily="18" charset="0"/>
                      </a:rPr>
                      <m:t>&gt;</m:t>
                    </m:r>
                  </m:oMath>
                </a14:m>
                <a:r>
                  <a:rPr lang="en-IN" dirty="0"/>
                  <a:t> </a:t>
                </a:r>
                <a:r>
                  <a:rPr lang="en-IN" i="1" dirty="0"/>
                  <a:t>x</a:t>
                </a:r>
                <a:r>
                  <a:rPr lang="en-IN" dirty="0"/>
                  <a:t>)</a:t>
                </a:r>
                <a:r>
                  <a:rPr lang="en-US" baseline="-25000" dirty="0"/>
                  <a:t>4</a:t>
                </a:r>
                <a:endParaRPr dirty="0"/>
              </a:p>
            </p:txBody>
          </p:sp>
        </mc:Choice>
        <mc:Fallback>
          <p:sp>
            <p:nvSpPr>
              <p:cNvPr id="2" name="Title 1"/>
              <p:cNvSpPr>
                <a:spLocks noGrp="1" noRot="1" noChangeAspect="1" noMove="1" noResize="1" noEditPoints="1" noAdjustHandles="1" noChangeArrowheads="1" noChangeShapeType="1" noTextEdit="1"/>
              </p:cNvSpPr>
              <p:nvPr>
                <p:ph type="title"/>
              </p:nvPr>
            </p:nvSpPr>
            <p:spPr>
              <a:blipFill>
                <a:blip r:embed="rId2"/>
                <a:stretch>
                  <a:fillRect t="-16000" b="-19333"/>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b="1"/>
                </a:pPr>
                <a:r>
                  <a:rPr sz="2800" dirty="0"/>
                  <a:t>Tables:</a:t>
                </a:r>
              </a:p>
              <a:p>
                <a:pPr>
                  <a:defRPr sz="2800"/>
                </a:pPr>
                <a:r>
                  <a:rPr sz="2800" dirty="0"/>
                  <a:t>Since this is the type of probability in the cumulative binomial table, let's use this table to find the probability. Find the row for </a:t>
                </a:r>
                <a:r>
                  <a:rPr lang="en-US" sz="2800" i="1" dirty="0"/>
                  <a:t>n</a:t>
                </a:r>
                <a:r>
                  <a:rPr lang="en-US" sz="2800" dirty="0"/>
                  <a:t> = 6,</a:t>
                </a:r>
                <a:r>
                  <a:rPr sz="2800" dirty="0"/>
                  <a:t> </a:t>
                </a:r>
                <a:r>
                  <a:rPr lang="en-US" sz="2800" i="1" dirty="0"/>
                  <a:t>x</a:t>
                </a:r>
                <a:r>
                  <a:rPr lang="en-US" sz="2800" dirty="0"/>
                  <a:t> = 2,</a:t>
                </a:r>
                <a:r>
                  <a:rPr sz="2800" dirty="0"/>
                  <a:t> and the column for</a:t>
                </a:r>
                <a:r>
                  <a:rPr lang="en-US" sz="2800" dirty="0"/>
                  <a:t> </a:t>
                </a:r>
                <a:r>
                  <a:rPr lang="en-US" sz="2800" i="1" dirty="0"/>
                  <a:t>p</a:t>
                </a:r>
                <a:r>
                  <a:rPr lang="en-US" sz="2800" dirty="0"/>
                  <a:t> = 0.5.</a:t>
                </a:r>
                <a:r>
                  <a:rPr sz="2800" dirty="0"/>
                  <a:t> The probability where they intersect is </a:t>
                </a:r>
                <a:r>
                  <a:rPr sz="2800" dirty="0">
                    <a:latin typeface="Cambria Math"/>
                  </a:rPr>
                  <a:t>0.3438</a:t>
                </a:r>
                <a:r>
                  <a:rPr sz="2800" dirty="0"/>
                  <a:t>. Thus,</a:t>
                </a:r>
                <a:endParaRPr lang="en-US" sz="2800" dirty="0"/>
              </a:p>
              <a:p>
                <a:pPr>
                  <a:defRPr sz="2800"/>
                </a:pPr>
                <a:r>
                  <a:rPr lang="en-IN" dirty="0"/>
                  <a:t>		   </a:t>
                </a:r>
                <a:r>
                  <a:rPr lang="en-IN" i="1" dirty="0"/>
                  <a:t>P</a:t>
                </a:r>
                <a:r>
                  <a:rPr lang="en-IN" dirty="0"/>
                  <a:t>(</a:t>
                </a:r>
                <a:r>
                  <a:rPr lang="en-IN" i="1" dirty="0"/>
                  <a:t>X</a:t>
                </a:r>
                <a:r>
                  <a:rPr lang="en-IN" dirty="0"/>
                  <a:t> &gt; 2) = 1 </a:t>
                </a:r>
                <a14:m>
                  <m:oMath xmlns:m="http://schemas.openxmlformats.org/officeDocument/2006/math">
                    <m:r>
                      <a:rPr lang="en-IN" i="1" smtClean="0">
                        <a:latin typeface="Cambria Math" panose="02040503050406030204" pitchFamily="18" charset="0"/>
                        <a:ea typeface="Cambria Math" panose="02040503050406030204" pitchFamily="18" charset="0"/>
                      </a:rPr>
                      <m:t>−</m:t>
                    </m:r>
                  </m:oMath>
                </a14:m>
                <a:r>
                  <a:rPr lang="en-IN" dirty="0"/>
                  <a:t> </a:t>
                </a:r>
                <a:r>
                  <a:rPr lang="en-IN" i="1" dirty="0"/>
                  <a:t>P</a:t>
                </a:r>
                <a:r>
                  <a:rPr lang="en-IN" dirty="0"/>
                  <a:t>(</a:t>
                </a:r>
                <a:r>
                  <a:rPr lang="en-IN" i="1" dirty="0"/>
                  <a:t>X</a:t>
                </a:r>
                <a:r>
                  <a:rPr lang="en-IN" dirty="0"/>
                  <a:t> ≤ 2)</a:t>
                </a:r>
              </a:p>
              <a:p>
                <a:pPr>
                  <a:defRPr sz="2800"/>
                </a:pPr>
                <a:r>
                  <a:rPr lang="en-US" sz="2800" dirty="0"/>
                  <a:t>			      = 1 </a:t>
                </a:r>
                <a14:m>
                  <m:oMath xmlns:m="http://schemas.openxmlformats.org/officeDocument/2006/math">
                    <m:r>
                      <a:rPr lang="en-IN" i="1">
                        <a:latin typeface="Cambria Math" panose="02040503050406030204" pitchFamily="18" charset="0"/>
                        <a:ea typeface="Cambria Math" panose="02040503050406030204" pitchFamily="18" charset="0"/>
                      </a:rPr>
                      <m:t>−</m:t>
                    </m:r>
                  </m:oMath>
                </a14:m>
                <a:r>
                  <a:rPr lang="en-US" sz="2800" dirty="0"/>
                  <a:t> 0.3438</a:t>
                </a:r>
              </a:p>
              <a:p>
                <a:pPr>
                  <a:defRPr sz="2800"/>
                </a:pPr>
                <a:r>
                  <a:rPr lang="en-US" sz="2800" dirty="0"/>
                  <a:t>                                        = 0.6562</a:t>
                </a:r>
                <a:endParaRPr sz="2800" dirty="0"/>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1481" t="-1227" r="-2222"/>
                </a:stretch>
              </a:blipFill>
            </p:spPr>
            <p:txBody>
              <a:bodyPr/>
              <a:lstStyle/>
              <a:p>
                <a:r>
                  <a:rPr lang="en-IN">
                    <a:noFill/>
                  </a:rPr>
                  <a:t> </a:t>
                </a:r>
              </a:p>
            </p:txBody>
          </p:sp>
        </mc:Fallback>
      </mc:AlternateContent>
    </p:spTree>
    <p:extLst>
      <p:ext uri="{BB962C8B-B14F-4D97-AF65-F5344CB8AC3E}">
        <p14:creationId xmlns:p14="http://schemas.microsoft.com/office/powerpoint/2010/main" val="41025577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Title 1"/>
              <p:cNvSpPr>
                <a:spLocks noGrp="1"/>
              </p:cNvSpPr>
              <p:nvPr>
                <p:ph type="title"/>
              </p:nvPr>
            </p:nvSpPr>
            <p:spPr/>
            <p:txBody>
              <a:bodyPr>
                <a:normAutofit/>
              </a:bodyPr>
              <a:lstStyle/>
              <a:p>
                <a:pPr>
                  <a:defRPr sz="3200"/>
                </a:pPr>
                <a:r>
                  <a:rPr dirty="0"/>
                  <a:t>Example 5.2.6: Calculating a Cumulative Binomial Probability,</a:t>
                </a:r>
                <a:r>
                  <a:rPr sz="2800" dirty="0"/>
                  <a:t> </a:t>
                </a:r>
                <a:r>
                  <a:rPr lang="en-IN" i="1" dirty="0"/>
                  <a:t>P</a:t>
                </a:r>
                <a:r>
                  <a:rPr lang="en-IN" dirty="0"/>
                  <a:t>(</a:t>
                </a:r>
                <a:r>
                  <a:rPr lang="en-IN" i="1" dirty="0"/>
                  <a:t>X</a:t>
                </a:r>
                <a:r>
                  <a:rPr lang="en-IN" dirty="0"/>
                  <a:t> </a:t>
                </a:r>
                <a14:m>
                  <m:oMath xmlns:m="http://schemas.openxmlformats.org/officeDocument/2006/math">
                    <m:r>
                      <a:rPr lang="en-IN" i="1">
                        <a:latin typeface="Cambria Math" panose="02040503050406030204" pitchFamily="18" charset="0"/>
                        <a:ea typeface="Cambria Math" panose="02040503050406030204" pitchFamily="18" charset="0"/>
                      </a:rPr>
                      <m:t>&gt;</m:t>
                    </m:r>
                  </m:oMath>
                </a14:m>
                <a:r>
                  <a:rPr lang="en-IN" dirty="0"/>
                  <a:t> </a:t>
                </a:r>
                <a:r>
                  <a:rPr lang="en-IN" i="1" dirty="0"/>
                  <a:t>x</a:t>
                </a:r>
                <a:r>
                  <a:rPr lang="en-IN" dirty="0"/>
                  <a:t>)</a:t>
                </a:r>
                <a:r>
                  <a:rPr lang="en-US" baseline="-25000" dirty="0"/>
                  <a:t>5</a:t>
                </a:r>
                <a:endParaRPr dirty="0"/>
              </a:p>
            </p:txBody>
          </p:sp>
        </mc:Choice>
        <mc:Fallback>
          <p:sp>
            <p:nvSpPr>
              <p:cNvPr id="2" name="Title 1"/>
              <p:cNvSpPr>
                <a:spLocks noGrp="1" noRot="1" noChangeAspect="1" noMove="1" noResize="1" noEditPoints="1" noAdjustHandles="1" noChangeArrowheads="1" noChangeShapeType="1" noTextEdit="1"/>
              </p:cNvSpPr>
              <p:nvPr>
                <p:ph type="title"/>
              </p:nvPr>
            </p:nvSpPr>
            <p:spPr>
              <a:blipFill>
                <a:blip r:embed="rId2"/>
                <a:stretch>
                  <a:fillRect t="-16000" b="-19333"/>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b="1"/>
                </a:pPr>
                <a:r>
                  <a:rPr sz="2800" dirty="0"/>
                  <a:t>TI-83/84 Plus Method:</a:t>
                </a:r>
              </a:p>
              <a:p>
                <a:r>
                  <a:rPr sz="2800" dirty="0"/>
                  <a:t>Enter the probability expression as shown below and in the screenshot.</a:t>
                </a:r>
                <a:endParaRPr lang="en-US" sz="2800" dirty="0"/>
              </a:p>
              <a:p>
                <a:r>
                  <a:rPr lang="en-IN" dirty="0"/>
                  <a:t>	        </a:t>
                </a:r>
                <a:r>
                  <a:rPr lang="en-IN" i="1" dirty="0"/>
                  <a:t>P</a:t>
                </a:r>
                <a:r>
                  <a:rPr lang="en-IN" dirty="0"/>
                  <a:t>(</a:t>
                </a:r>
                <a:r>
                  <a:rPr lang="en-IN" i="1" dirty="0"/>
                  <a:t>X</a:t>
                </a:r>
                <a:r>
                  <a:rPr lang="en-IN" dirty="0"/>
                  <a:t> &gt; 2) = 1 </a:t>
                </a:r>
                <a14:m>
                  <m:oMath xmlns:m="http://schemas.openxmlformats.org/officeDocument/2006/math">
                    <m:r>
                      <a:rPr lang="en-IN" i="1">
                        <a:latin typeface="Cambria Math" panose="02040503050406030204" pitchFamily="18" charset="0"/>
                        <a:ea typeface="Cambria Math" panose="02040503050406030204" pitchFamily="18" charset="0"/>
                      </a:rPr>
                      <m:t>−</m:t>
                    </m:r>
                  </m:oMath>
                </a14:m>
                <a:r>
                  <a:rPr lang="en-IN" dirty="0"/>
                  <a:t> </a:t>
                </a:r>
                <a:r>
                  <a:rPr lang="en-IN" i="1" dirty="0"/>
                  <a:t>P</a:t>
                </a:r>
                <a:r>
                  <a:rPr lang="en-IN" dirty="0"/>
                  <a:t>(</a:t>
                </a:r>
                <a:r>
                  <a:rPr lang="en-IN" i="1" dirty="0"/>
                  <a:t>X</a:t>
                </a:r>
                <a:r>
                  <a:rPr lang="en-IN" dirty="0"/>
                  <a:t> ≤ 2)</a:t>
                </a:r>
              </a:p>
              <a:p>
                <a:r>
                  <a:rPr lang="en-US" sz="2800" dirty="0"/>
                  <a:t>			= 1 </a:t>
                </a:r>
                <a14:m>
                  <m:oMath xmlns:m="http://schemas.openxmlformats.org/officeDocument/2006/math">
                    <m:r>
                      <a:rPr lang="en-IN" i="1">
                        <a:latin typeface="Cambria Math" panose="02040503050406030204" pitchFamily="18" charset="0"/>
                        <a:ea typeface="Cambria Math" panose="02040503050406030204" pitchFamily="18" charset="0"/>
                      </a:rPr>
                      <m:t>−</m:t>
                    </m:r>
                  </m:oMath>
                </a14:m>
                <a:r>
                  <a:rPr lang="en-US" sz="2800" dirty="0"/>
                  <a:t> binom</a:t>
                </a:r>
                <a:r>
                  <a:rPr lang="en-US" sz="500" dirty="0"/>
                  <a:t> </a:t>
                </a:r>
                <a:r>
                  <a:rPr lang="en-US" sz="2800" dirty="0"/>
                  <a:t>cdf(6,0.5,2)</a:t>
                </a:r>
              </a:p>
              <a:p>
                <a:r>
                  <a:rPr lang="en-US" dirty="0"/>
                  <a:t>			</a:t>
                </a:r>
                <a:r>
                  <a:rPr lang="en-US" dirty="0">
                    <a:latin typeface="Calibri" panose="020F0502020204030204" pitchFamily="34" charset="0"/>
                    <a:ea typeface="Calibri" panose="020F0502020204030204" pitchFamily="34" charset="0"/>
                    <a:cs typeface="Calibri" panose="020F0502020204030204" pitchFamily="34" charset="0"/>
                  </a:rPr>
                  <a:t>≈ 0.6563</a:t>
                </a:r>
                <a:endParaRPr sz="2800" dirty="0"/>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1481" t="-1227" r="-1481"/>
                </a:stretch>
              </a:blipFill>
            </p:spPr>
            <p:txBody>
              <a:bodyPr/>
              <a:lstStyle/>
              <a:p>
                <a:r>
                  <a:rPr lang="en-IN">
                    <a:noFill/>
                  </a:rPr>
                  <a:t> </a:t>
                </a:r>
              </a:p>
            </p:txBody>
          </p:sp>
        </mc:Fallback>
      </mc:AlternateContent>
      <p:pic>
        <p:nvPicPr>
          <p:cNvPr id="4" name="Content Placeholder 4" descr="A calculator screenshot of the calculations above. The input is shown to be 1 minus binom cdf(6,0.5, 2) and the result is .65625">
            <a:extLst>
              <a:ext uri="{FF2B5EF4-FFF2-40B4-BE49-F238E27FC236}">
                <a16:creationId xmlns:a16="http://schemas.microsoft.com/office/drawing/2014/main" id="{CC17FC91-0131-41B1-AA69-20E562703D2D}"/>
              </a:ext>
            </a:extLst>
          </p:cNvPr>
          <p:cNvPicPr>
            <a:picLocks noChangeAspect="1"/>
          </p:cNvPicPr>
          <p:nvPr/>
        </p:nvPicPr>
        <p:blipFill rotWithShape="1">
          <a:blip r:embed="rId4">
            <a:extLst>
              <a:ext uri="{28A0092B-C50C-407E-A947-70E740481C1C}">
                <a14:useLocalDpi xmlns:a14="http://schemas.microsoft.com/office/drawing/2010/main" val="0"/>
              </a:ext>
            </a:extLst>
          </a:blip>
          <a:srcRect t="-1" b="23917"/>
          <a:stretch/>
        </p:blipFill>
        <p:spPr>
          <a:xfrm>
            <a:off x="2590800" y="4191000"/>
            <a:ext cx="3425240" cy="1737360"/>
          </a:xfrm>
          <a:prstGeom prst="rect">
            <a:avLst/>
          </a:prstGeom>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Title 1"/>
              <p:cNvSpPr>
                <a:spLocks noGrp="1"/>
              </p:cNvSpPr>
              <p:nvPr>
                <p:ph type="title"/>
              </p:nvPr>
            </p:nvSpPr>
            <p:spPr/>
            <p:txBody>
              <a:bodyPr>
                <a:normAutofit/>
              </a:bodyPr>
              <a:lstStyle/>
              <a:p>
                <a:pPr>
                  <a:defRPr sz="3200"/>
                </a:pPr>
                <a:r>
                  <a:rPr dirty="0"/>
                  <a:t>Example 5.2.6: Calculating a Cumulative Binomial Probability,</a:t>
                </a:r>
                <a:r>
                  <a:rPr sz="2800" dirty="0"/>
                  <a:t> </a:t>
                </a:r>
                <a:r>
                  <a:rPr lang="en-IN" i="1" dirty="0"/>
                  <a:t>P</a:t>
                </a:r>
                <a:r>
                  <a:rPr lang="en-IN" dirty="0"/>
                  <a:t>(</a:t>
                </a:r>
                <a:r>
                  <a:rPr lang="en-IN" i="1" dirty="0"/>
                  <a:t>X</a:t>
                </a:r>
                <a:r>
                  <a:rPr lang="en-IN" dirty="0"/>
                  <a:t> </a:t>
                </a:r>
                <a14:m>
                  <m:oMath xmlns:m="http://schemas.openxmlformats.org/officeDocument/2006/math">
                    <m:r>
                      <a:rPr lang="en-IN" i="1">
                        <a:latin typeface="Cambria Math" panose="02040503050406030204" pitchFamily="18" charset="0"/>
                        <a:ea typeface="Cambria Math" panose="02040503050406030204" pitchFamily="18" charset="0"/>
                      </a:rPr>
                      <m:t>&gt;</m:t>
                    </m:r>
                  </m:oMath>
                </a14:m>
                <a:r>
                  <a:rPr lang="en-IN" dirty="0"/>
                  <a:t> </a:t>
                </a:r>
                <a:r>
                  <a:rPr lang="en-IN" i="1" dirty="0"/>
                  <a:t>x</a:t>
                </a:r>
                <a:r>
                  <a:rPr lang="en-IN" dirty="0"/>
                  <a:t>)</a:t>
                </a:r>
                <a:r>
                  <a:rPr lang="en-US" baseline="-25000" dirty="0"/>
                  <a:t>6</a:t>
                </a:r>
                <a:endParaRPr dirty="0"/>
              </a:p>
            </p:txBody>
          </p:sp>
        </mc:Choice>
        <mc:Fallback>
          <p:sp>
            <p:nvSpPr>
              <p:cNvPr id="2" name="Title 1"/>
              <p:cNvSpPr>
                <a:spLocks noGrp="1" noRot="1" noChangeAspect="1" noMove="1" noResize="1" noEditPoints="1" noAdjustHandles="1" noChangeArrowheads="1" noChangeShapeType="1" noTextEdit="1"/>
              </p:cNvSpPr>
              <p:nvPr>
                <p:ph type="title"/>
              </p:nvPr>
            </p:nvSpPr>
            <p:spPr>
              <a:blipFill>
                <a:blip r:embed="rId2"/>
                <a:stretch>
                  <a:fillRect t="-16000"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sz="2800" dirty="0"/>
              <a:t>The probability would be reported as </a:t>
            </a:r>
            <a:r>
              <a:rPr sz="2800" dirty="0">
                <a:latin typeface="Cambria Math"/>
              </a:rPr>
              <a:t>0.6562</a:t>
            </a:r>
            <a:r>
              <a:rPr sz="2800" dirty="0"/>
              <a:t> if using the tables and </a:t>
            </a:r>
            <a:r>
              <a:rPr sz="2800" dirty="0">
                <a:latin typeface="Cambria Math"/>
              </a:rPr>
              <a:t>0.6563</a:t>
            </a:r>
            <a:r>
              <a:rPr sz="2800" dirty="0"/>
              <a:t> if using a calculator. Therefore, the probability salesperson gets more than two sales from six sales calls is approximately </a:t>
            </a:r>
            <a:r>
              <a:rPr lang="en-US" sz="2800" dirty="0"/>
              <a:t>65.6%.</a:t>
            </a:r>
            <a:endParaRPr sz="28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Title 1"/>
              <p:cNvSpPr>
                <a:spLocks noGrp="1"/>
              </p:cNvSpPr>
              <p:nvPr>
                <p:ph type="title"/>
              </p:nvPr>
            </p:nvSpPr>
            <p:spPr/>
            <p:txBody>
              <a:bodyPr>
                <a:normAutofit/>
              </a:bodyPr>
              <a:lstStyle/>
              <a:p>
                <a:pPr>
                  <a:defRPr sz="3200"/>
                </a:pPr>
                <a:r>
                  <a:rPr dirty="0"/>
                  <a:t>Example 5.2.7: Calculating a Cumulative Binomial Probability,</a:t>
                </a:r>
                <a:r>
                  <a:rPr sz="2800" dirty="0"/>
                  <a:t> </a:t>
                </a:r>
                <a:r>
                  <a:rPr lang="en-IN" i="1" dirty="0"/>
                  <a:t>P</a:t>
                </a:r>
                <a:r>
                  <a:rPr lang="en-IN" dirty="0"/>
                  <a:t>(</a:t>
                </a:r>
                <a:r>
                  <a:rPr lang="en-IN" i="1" dirty="0"/>
                  <a:t>X</a:t>
                </a:r>
                <a:r>
                  <a:rPr lang="en-IN" dirty="0"/>
                  <a:t> </a:t>
                </a:r>
                <a14:m>
                  <m:oMath xmlns:m="http://schemas.openxmlformats.org/officeDocument/2006/math">
                    <m:r>
                      <a:rPr lang="en-IN" i="1" smtClean="0">
                        <a:latin typeface="Cambria Math" panose="02040503050406030204" pitchFamily="18" charset="0"/>
                        <a:ea typeface="Cambria Math" panose="02040503050406030204" pitchFamily="18" charset="0"/>
                      </a:rPr>
                      <m:t>≥</m:t>
                    </m:r>
                  </m:oMath>
                </a14:m>
                <a:r>
                  <a:rPr lang="en-IN" dirty="0"/>
                  <a:t> </a:t>
                </a:r>
                <a:r>
                  <a:rPr lang="en-IN" i="1" dirty="0"/>
                  <a:t>x</a:t>
                </a:r>
                <a:r>
                  <a:rPr lang="en-IN" dirty="0"/>
                  <a:t>)</a:t>
                </a:r>
                <a:r>
                  <a:rPr lang="en-US" sz="2800" baseline="-25000" dirty="0"/>
                  <a:t>1</a:t>
                </a:r>
                <a:endParaRPr sz="2800" dirty="0"/>
              </a:p>
            </p:txBody>
          </p:sp>
        </mc:Choice>
        <mc:Fallback>
          <p:sp>
            <p:nvSpPr>
              <p:cNvPr id="2" name="Title 1"/>
              <p:cNvSpPr>
                <a:spLocks noGrp="1" noRot="1" noChangeAspect="1" noMove="1" noResize="1" noEditPoints="1" noAdjustHandles="1" noChangeArrowheads="1" noChangeShapeType="1" noTextEdit="1"/>
              </p:cNvSpPr>
              <p:nvPr>
                <p:ph type="title"/>
              </p:nvPr>
            </p:nvSpPr>
            <p:spPr>
              <a:blipFill>
                <a:blip r:embed="rId2"/>
                <a:stretch>
                  <a:fillRect t="-16000"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sz="2800" dirty="0"/>
              <a:t>Suppose that </a:t>
            </a:r>
            <a:r>
              <a:rPr lang="en-US" sz="2800" dirty="0"/>
              <a:t>20%</a:t>
            </a:r>
            <a:r>
              <a:rPr sz="2800" dirty="0"/>
              <a:t> of the programs sold at the home games of a professional sports team during the course of one season contain a special discount coupon. If all eight friends in your group bought programs at one game, what is the probability that at least half of your friends received the discount coupon?</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5.2.7: Calculating a Cumulative Binomial Probability,</a:t>
                </a:r>
                <a:r>
                  <a:rPr lang="en-US" dirty="0"/>
                  <a:t> </a:t>
                </a:r>
                <a:r>
                  <a:rPr lang="en-IN" i="1" dirty="0"/>
                  <a:t>P</a:t>
                </a:r>
                <a:r>
                  <a:rPr lang="en-IN" dirty="0"/>
                  <a:t>(</a:t>
                </a:r>
                <a:r>
                  <a:rPr lang="en-IN" i="1" dirty="0"/>
                  <a:t>X</a:t>
                </a:r>
                <a:r>
                  <a:rPr lang="en-IN" dirty="0"/>
                  <a:t> </a:t>
                </a:r>
                <a14:m>
                  <m:oMath xmlns:m="http://schemas.openxmlformats.org/officeDocument/2006/math">
                    <m:r>
                      <a:rPr lang="en-IN" i="1">
                        <a:latin typeface="Cambria Math" panose="02040503050406030204" pitchFamily="18" charset="0"/>
                        <a:ea typeface="Cambria Math" panose="02040503050406030204" pitchFamily="18" charset="0"/>
                      </a:rPr>
                      <m:t>≥</m:t>
                    </m:r>
                  </m:oMath>
                </a14:m>
                <a:r>
                  <a:rPr lang="en-IN" dirty="0"/>
                  <a:t> </a:t>
                </a:r>
                <a:r>
                  <a:rPr lang="en-IN" i="1" dirty="0"/>
                  <a:t>x</a:t>
                </a:r>
                <a:r>
                  <a:rPr lang="en-IN" dirty="0"/>
                  <a:t>)</a:t>
                </a:r>
                <a:r>
                  <a:rPr lang="en-US" baseline="-25000" dirty="0"/>
                  <a:t>2</a:t>
                </a:r>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t="-16000"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fontScale="92500" lnSpcReduction="20000"/>
          </a:bodyPr>
          <a:lstStyle/>
          <a:p>
            <a:r>
              <a:rPr sz="2800" b="1" dirty="0"/>
              <a:t>Solution</a:t>
            </a:r>
          </a:p>
          <a:p>
            <a:pPr>
              <a:defRPr sz="2800"/>
            </a:pPr>
            <a:r>
              <a:rPr sz="2800" dirty="0"/>
              <a:t>Since there are a significant number of programs sold at the home games of a professional sports team throughout one season, and the number of trials we are considering is relatively small in comparison, we can model this situation as if the trials are independent. The reasoning is that the precise probabilities would not actually change enough to affect the value of the answer. We are considering eight programs; thus </a:t>
            </a:r>
            <a:r>
              <a:rPr lang="en-US" sz="2800" i="1" dirty="0"/>
              <a:t>n</a:t>
            </a:r>
            <a:r>
              <a:rPr lang="en-US" sz="2800" dirty="0"/>
              <a:t> = 8.</a:t>
            </a:r>
            <a:r>
              <a:rPr sz="2800" dirty="0"/>
              <a:t> If we define a success to be receiving a discount coupon, then the probability of obtaining a success is </a:t>
            </a:r>
            <a:r>
              <a:rPr lang="en-US" sz="2800" i="1" dirty="0"/>
              <a:t>p</a:t>
            </a:r>
            <a:r>
              <a:rPr lang="en-US" sz="2800" dirty="0"/>
              <a:t> = 0.2.</a:t>
            </a:r>
            <a:r>
              <a:rPr sz="2800" dirty="0"/>
              <a:t> Let </a:t>
            </a:r>
            <a:r>
              <a:rPr lang="en-US" sz="2800" i="1" dirty="0"/>
              <a:t>X</a:t>
            </a:r>
            <a:r>
              <a:rPr sz="2800" dirty="0"/>
              <a:t> be the number of discount coupons received in the eight programs bought by your friends. We are interested in the probability that </a:t>
            </a:r>
            <a:r>
              <a:rPr sz="2800" b="1" dirty="0"/>
              <a:t>at least half of the eight</a:t>
            </a:r>
            <a:r>
              <a:rPr sz="2800" dirty="0"/>
              <a:t> friends get a discount coupon, so at least four out of the eight, or </a:t>
            </a:r>
            <a:r>
              <a:rPr lang="en-US" sz="2800" i="1" dirty="0"/>
              <a:t>P</a:t>
            </a:r>
            <a:r>
              <a:rPr lang="en-US" sz="2800" dirty="0"/>
              <a:t>(</a:t>
            </a:r>
            <a:r>
              <a:rPr lang="en-US" sz="2800" i="1" dirty="0"/>
              <a:t>X</a:t>
            </a:r>
            <a:r>
              <a:rPr lang="en-US" sz="2800" dirty="0"/>
              <a:t> ≥ 4).</a:t>
            </a:r>
            <a:r>
              <a:rPr sz="2800" dirty="0"/>
              <a:t> </a:t>
            </a:r>
          </a:p>
        </p:txBody>
      </p:sp>
    </p:spTree>
    <p:extLst>
      <p:ext uri="{BB962C8B-B14F-4D97-AF65-F5344CB8AC3E}">
        <p14:creationId xmlns:p14="http://schemas.microsoft.com/office/powerpoint/2010/main" val="236668189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915839-BDFD-A2AF-CDE7-61D01AC97341}"/>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806E4F62-746D-2A4B-72A1-ABFF2B33625D}"/>
                  </a:ext>
                </a:extLst>
              </p:cNvPr>
              <p:cNvSpPr>
                <a:spLocks noGrp="1"/>
              </p:cNvSpPr>
              <p:nvPr>
                <p:ph type="title"/>
              </p:nvPr>
            </p:nvSpPr>
            <p:spPr/>
            <p:txBody>
              <a:bodyPr>
                <a:normAutofit/>
              </a:bodyPr>
              <a:lstStyle/>
              <a:p>
                <a:pPr>
                  <a:defRPr sz="3200"/>
                </a:pPr>
                <a:r>
                  <a:rPr dirty="0"/>
                  <a:t>Example 5.2.7: Calculating a Cumulative Binomial Probability,</a:t>
                </a:r>
                <a:r>
                  <a:rPr lang="en-US" dirty="0"/>
                  <a:t> </a:t>
                </a:r>
                <a:r>
                  <a:rPr lang="en-IN" i="1" dirty="0"/>
                  <a:t>P</a:t>
                </a:r>
                <a:r>
                  <a:rPr lang="en-IN" dirty="0"/>
                  <a:t>(</a:t>
                </a:r>
                <a:r>
                  <a:rPr lang="en-IN" i="1" dirty="0"/>
                  <a:t>X</a:t>
                </a:r>
                <a:r>
                  <a:rPr lang="en-IN" dirty="0"/>
                  <a:t> </a:t>
                </a:r>
                <a14:m>
                  <m:oMath xmlns:m="http://schemas.openxmlformats.org/officeDocument/2006/math">
                    <m:r>
                      <a:rPr lang="en-IN" i="1">
                        <a:latin typeface="Cambria Math" panose="02040503050406030204" pitchFamily="18" charset="0"/>
                        <a:ea typeface="Cambria Math" panose="02040503050406030204" pitchFamily="18" charset="0"/>
                      </a:rPr>
                      <m:t>≥</m:t>
                    </m:r>
                  </m:oMath>
                </a14:m>
                <a:r>
                  <a:rPr lang="en-IN" dirty="0"/>
                  <a:t> </a:t>
                </a:r>
                <a:r>
                  <a:rPr lang="en-IN" i="1" dirty="0"/>
                  <a:t>x</a:t>
                </a:r>
                <a:r>
                  <a:rPr lang="en-IN" dirty="0"/>
                  <a:t>)</a:t>
                </a:r>
                <a:r>
                  <a:rPr lang="en-US" baseline="-25000" dirty="0"/>
                  <a:t>3</a:t>
                </a:r>
                <a:endParaRPr dirty="0"/>
              </a:p>
            </p:txBody>
          </p:sp>
        </mc:Choice>
        <mc:Fallback xmlns="">
          <p:sp>
            <p:nvSpPr>
              <p:cNvPr id="2" name="Title 1">
                <a:extLst>
                  <a:ext uri="{FF2B5EF4-FFF2-40B4-BE49-F238E27FC236}">
                    <a16:creationId xmlns:a16="http://schemas.microsoft.com/office/drawing/2014/main" id="{806E4F62-746D-2A4B-72A1-ABFF2B33625D}"/>
                  </a:ext>
                </a:extLst>
              </p:cNvPr>
              <p:cNvSpPr>
                <a:spLocks noGrp="1" noRot="1" noChangeAspect="1" noMove="1" noResize="1" noEditPoints="1" noAdjustHandles="1" noChangeArrowheads="1" noChangeShapeType="1" noTextEdit="1"/>
              </p:cNvSpPr>
              <p:nvPr>
                <p:ph type="title"/>
              </p:nvPr>
            </p:nvSpPr>
            <p:spPr>
              <a:blipFill>
                <a:blip r:embed="rId2"/>
                <a:stretch>
                  <a:fillRect t="-16000" b="-19333"/>
                </a:stretch>
              </a:blipFill>
            </p:spPr>
            <p:txBody>
              <a:bodyPr/>
              <a:lstStyle/>
              <a:p>
                <a:r>
                  <a:rPr lang="en-IN">
                    <a:noFill/>
                  </a:rPr>
                  <a:t> </a:t>
                </a:r>
              </a:p>
            </p:txBody>
          </p:sp>
        </mc:Fallback>
      </mc:AlternateContent>
      <p:sp>
        <p:nvSpPr>
          <p:cNvPr id="3" name="Text Placeholder 2">
            <a:extLst>
              <a:ext uri="{FF2B5EF4-FFF2-40B4-BE49-F238E27FC236}">
                <a16:creationId xmlns:a16="http://schemas.microsoft.com/office/drawing/2014/main" id="{FCFB26F2-B4EF-D375-BB4D-193ECD47583E}"/>
              </a:ext>
            </a:extLst>
          </p:cNvPr>
          <p:cNvSpPr>
            <a:spLocks noGrp="1"/>
          </p:cNvSpPr>
          <p:nvPr>
            <p:ph type="body" sz="quarter" idx="10"/>
          </p:nvPr>
        </p:nvSpPr>
        <p:spPr/>
        <p:txBody>
          <a:bodyPr>
            <a:normAutofit lnSpcReduction="10000"/>
          </a:bodyPr>
          <a:lstStyle/>
          <a:p>
            <a:r>
              <a:rPr sz="2800" dirty="0"/>
              <a:t>As in the previous example, in order to use the cumulative binomial probability function to solve this problem, we will need to use the Complement Rule.</a:t>
            </a:r>
          </a:p>
          <a:p>
            <a:pPr>
              <a:defRPr sz="2800"/>
            </a:pPr>
            <a:r>
              <a:rPr lang="en-US" sz="2800" dirty="0"/>
              <a:t>                               </a:t>
            </a:r>
            <a:r>
              <a:rPr lang="en-US" sz="2800" i="1" dirty="0"/>
              <a:t>P</a:t>
            </a:r>
            <a:r>
              <a:rPr lang="en-US" sz="2800" dirty="0"/>
              <a:t>(</a:t>
            </a:r>
            <a:r>
              <a:rPr lang="en-US" sz="2800" i="1" dirty="0"/>
              <a:t>X</a:t>
            </a:r>
            <a:r>
              <a:rPr lang="en-US" sz="2800" dirty="0"/>
              <a:t> ≥ 4) = 1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a:t>
            </a:r>
            <a:r>
              <a:rPr lang="en-US" sz="2800" i="1" dirty="0"/>
              <a:t>P</a:t>
            </a:r>
            <a:r>
              <a:rPr lang="en-US" sz="2800" dirty="0"/>
              <a:t>(</a:t>
            </a:r>
            <a:r>
              <a:rPr lang="en-US" sz="2800" i="1" dirty="0"/>
              <a:t>X</a:t>
            </a:r>
            <a:r>
              <a:rPr lang="en-US" sz="2800" dirty="0"/>
              <a:t> &lt; 4)</a:t>
            </a:r>
            <a:endParaRPr sz="2800" dirty="0"/>
          </a:p>
          <a:p>
            <a:pPr>
              <a:defRPr sz="2800"/>
            </a:pPr>
            <a:r>
              <a:rPr sz="2800" dirty="0"/>
              <a:t>This is still not exactly what we need because the cumulative binomial distribution is only cumulative probabilities of the form</a:t>
            </a:r>
            <a:r>
              <a:rPr lang="en-US" sz="2800" dirty="0"/>
              <a:t> </a:t>
            </a:r>
            <a:r>
              <a:rPr lang="en-US" sz="2800" i="1" dirty="0"/>
              <a:t>P</a:t>
            </a:r>
            <a:r>
              <a:rPr lang="en-US" sz="2800" dirty="0"/>
              <a:t>(</a:t>
            </a:r>
            <a:r>
              <a:rPr lang="en-US" sz="2800" i="1" dirty="0"/>
              <a:t>X</a:t>
            </a:r>
            <a:r>
              <a:rPr lang="en-US" sz="2800" dirty="0"/>
              <a:t> ≤ </a:t>
            </a:r>
            <a:r>
              <a:rPr lang="en-US" sz="2800" i="1" dirty="0"/>
              <a:t>x</a:t>
            </a:r>
            <a:r>
              <a:rPr lang="en-US" sz="2800" dirty="0"/>
              <a:t>)</a:t>
            </a:r>
            <a:r>
              <a:rPr sz="2800" dirty="0"/>
              <a:t>. Fortunately, this situation is not too difficult to deal with due to one of the characteristics of the binomial distribution. The value for </a:t>
            </a:r>
            <a:r>
              <a:rPr lang="en-US" sz="2800" i="1" dirty="0"/>
              <a:t>x</a:t>
            </a:r>
            <a:r>
              <a:rPr sz="2800" dirty="0"/>
              <a:t> must be a whole number; therefore, </a:t>
            </a:r>
            <a:endParaRPr lang="en-US" sz="2800" dirty="0"/>
          </a:p>
          <a:p>
            <a:pPr>
              <a:defRPr sz="2800"/>
            </a:pPr>
            <a:r>
              <a:rPr lang="en-IN" i="1" dirty="0"/>
              <a:t>P</a:t>
            </a:r>
            <a:r>
              <a:rPr lang="en-IN" dirty="0"/>
              <a:t>(</a:t>
            </a:r>
            <a:r>
              <a:rPr lang="en-IN" i="1" dirty="0"/>
              <a:t>X</a:t>
            </a:r>
            <a:r>
              <a:rPr lang="en-IN" dirty="0"/>
              <a:t> &lt; 4) = </a:t>
            </a:r>
            <a:r>
              <a:rPr lang="en-IN" i="1" dirty="0"/>
              <a:t>P</a:t>
            </a:r>
            <a:r>
              <a:rPr lang="en-IN" dirty="0"/>
              <a:t>(</a:t>
            </a:r>
            <a:r>
              <a:rPr lang="en-IN" i="1" dirty="0"/>
              <a:t>X</a:t>
            </a:r>
            <a:r>
              <a:rPr lang="en-IN" dirty="0"/>
              <a:t> ≤ 3).</a:t>
            </a:r>
            <a:endParaRPr sz="2800" dirty="0"/>
          </a:p>
        </p:txBody>
      </p:sp>
    </p:spTree>
    <p:extLst>
      <p:ext uri="{BB962C8B-B14F-4D97-AF65-F5344CB8AC3E}">
        <p14:creationId xmlns:p14="http://schemas.microsoft.com/office/powerpoint/2010/main" val="311043311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5.2.7: Calculating a Cumulative Binomial Probability,</a:t>
                </a:r>
                <a:r>
                  <a:rPr sz="2800" dirty="0"/>
                  <a:t> </a:t>
                </a:r>
                <a:r>
                  <a:rPr lang="en-IN" i="1" dirty="0"/>
                  <a:t>P</a:t>
                </a:r>
                <a:r>
                  <a:rPr lang="en-IN" dirty="0"/>
                  <a:t>(</a:t>
                </a:r>
                <a:r>
                  <a:rPr lang="en-IN" i="1" dirty="0"/>
                  <a:t>X</a:t>
                </a:r>
                <a:r>
                  <a:rPr lang="en-IN" dirty="0"/>
                  <a:t> </a:t>
                </a:r>
                <a14:m>
                  <m:oMath xmlns:m="http://schemas.openxmlformats.org/officeDocument/2006/math">
                    <m:r>
                      <a:rPr lang="en-IN" i="1">
                        <a:latin typeface="Cambria Math" panose="02040503050406030204" pitchFamily="18" charset="0"/>
                        <a:ea typeface="Cambria Math" panose="02040503050406030204" pitchFamily="18" charset="0"/>
                      </a:rPr>
                      <m:t>≥</m:t>
                    </m:r>
                  </m:oMath>
                </a14:m>
                <a:r>
                  <a:rPr lang="en-IN" dirty="0"/>
                  <a:t> </a:t>
                </a:r>
                <a:r>
                  <a:rPr lang="en-IN" i="1" dirty="0"/>
                  <a:t>x</a:t>
                </a:r>
                <a:r>
                  <a:rPr lang="en-IN" dirty="0"/>
                  <a:t>)</a:t>
                </a:r>
                <a:r>
                  <a:rPr lang="en-US" baseline="-25000" dirty="0"/>
                  <a:t>4</a:t>
                </a:r>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t="-16000"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b="1"/>
            </a:pPr>
            <a:r>
              <a:rPr sz="2800" dirty="0"/>
              <a:t>Tables:</a:t>
            </a:r>
          </a:p>
          <a:p>
            <a:pPr>
              <a:defRPr sz="2800"/>
            </a:pPr>
            <a:r>
              <a:rPr sz="2800" dirty="0"/>
              <a:t>Find the row for </a:t>
            </a:r>
            <a:r>
              <a:rPr lang="en-US" sz="2800" i="1" dirty="0"/>
              <a:t>n</a:t>
            </a:r>
            <a:r>
              <a:rPr lang="en-US" sz="2800" dirty="0"/>
              <a:t> = 8, </a:t>
            </a:r>
            <a:r>
              <a:rPr lang="en-US" sz="2800" i="1" dirty="0"/>
              <a:t>x</a:t>
            </a:r>
            <a:r>
              <a:rPr lang="en-US" sz="2800" dirty="0"/>
              <a:t> = 3, </a:t>
            </a:r>
            <a:r>
              <a:rPr sz="2800" dirty="0"/>
              <a:t>and the column for </a:t>
            </a:r>
            <a:br>
              <a:rPr lang="en-US" sz="2800" dirty="0"/>
            </a:br>
            <a:r>
              <a:rPr lang="en-US" sz="2800" i="1" dirty="0"/>
              <a:t>p</a:t>
            </a:r>
            <a:r>
              <a:rPr lang="en-US" sz="2800" dirty="0"/>
              <a:t> = 0.2.</a:t>
            </a:r>
            <a:r>
              <a:rPr sz="2800" dirty="0"/>
              <a:t> The probability where they intersect is </a:t>
            </a:r>
            <a:r>
              <a:rPr sz="2800" dirty="0">
                <a:latin typeface="Cambria Math"/>
              </a:rPr>
              <a:t>0.9437</a:t>
            </a:r>
            <a:r>
              <a:rPr sz="2800" dirty="0"/>
              <a:t>. Thus,</a:t>
            </a:r>
          </a:p>
          <a:p>
            <a:endParaRPr sz="2800" dirty="0"/>
          </a:p>
          <a:p>
            <a:endParaRPr sz="2800" dirty="0"/>
          </a:p>
        </p:txBody>
      </p:sp>
      <p:pic>
        <p:nvPicPr>
          <p:cNvPr id="6" name="Picture 5" descr="P of X greater than or equal to 4 equals 1 minus P of X less than or equal to 3. This simplifies to 1 minus 0.9437, resulting in P of X greater than or equal to 4 equals 0.0563.">
            <a:extLst>
              <a:ext uri="{FF2B5EF4-FFF2-40B4-BE49-F238E27FC236}">
                <a16:creationId xmlns:a16="http://schemas.microsoft.com/office/drawing/2014/main" id="{9C2148D2-89A8-9CB9-7474-83AFDDA35B7A}"/>
              </a:ext>
            </a:extLst>
          </p:cNvPr>
          <p:cNvPicPr>
            <a:picLocks noChangeAspect="1"/>
          </p:cNvPicPr>
          <p:nvPr/>
        </p:nvPicPr>
        <p:blipFill>
          <a:blip r:embed="rId3"/>
          <a:stretch>
            <a:fillRect/>
          </a:stretch>
        </p:blipFill>
        <p:spPr>
          <a:xfrm>
            <a:off x="3048000" y="3124200"/>
            <a:ext cx="3349752" cy="1667256"/>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5.2.1: Finding the Mean and Standard Deviation of a Binomial Distribution</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r>
              <a:rPr sz="2800" dirty="0"/>
              <a:t>Consider the experiment of tossing a fair coin </a:t>
            </a:r>
            <a:r>
              <a:rPr sz="2800" dirty="0">
                <a:latin typeface="Cambria Math"/>
              </a:rPr>
              <a:t>58</a:t>
            </a:r>
            <a:r>
              <a:rPr sz="2800" dirty="0"/>
              <a:t> times.</a:t>
            </a:r>
          </a:p>
          <a:p>
            <a:pPr marL="447675" indent="-447675">
              <a:defRPr sz="2800"/>
            </a:pPr>
            <a:r>
              <a:rPr lang="en-US" dirty="0"/>
              <a:t>a.	</a:t>
            </a:r>
            <a:r>
              <a:rPr dirty="0"/>
              <a:t>​</a:t>
            </a:r>
            <a:r>
              <a:rPr sz="2800" dirty="0"/>
              <a:t>How many times we can expect to get heads?</a:t>
            </a:r>
          </a:p>
          <a:p>
            <a:pPr marL="447675" indent="-447675">
              <a:defRPr sz="2800"/>
            </a:pPr>
            <a:r>
              <a:rPr lang="en-US" dirty="0"/>
              <a:t>b.	</a:t>
            </a:r>
            <a:r>
              <a:rPr dirty="0"/>
              <a:t>​</a:t>
            </a:r>
            <a:r>
              <a:rPr sz="2800" dirty="0"/>
              <a:t>Calculate the standard deviation for this distribution. What does it tell us?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5.2.7: Calculating a Cumulative Binomial Probability,</a:t>
                </a:r>
                <a:r>
                  <a:rPr sz="2800" dirty="0"/>
                  <a:t> </a:t>
                </a:r>
                <a:r>
                  <a:rPr lang="en-IN" i="1" dirty="0"/>
                  <a:t>P</a:t>
                </a:r>
                <a:r>
                  <a:rPr lang="en-IN" dirty="0"/>
                  <a:t>(</a:t>
                </a:r>
                <a:r>
                  <a:rPr lang="en-IN" i="1" dirty="0"/>
                  <a:t>X</a:t>
                </a:r>
                <a:r>
                  <a:rPr lang="en-IN" dirty="0"/>
                  <a:t> </a:t>
                </a:r>
                <a14:m>
                  <m:oMath xmlns:m="http://schemas.openxmlformats.org/officeDocument/2006/math">
                    <m:r>
                      <a:rPr lang="en-IN" i="1">
                        <a:latin typeface="Cambria Math" panose="02040503050406030204" pitchFamily="18" charset="0"/>
                        <a:ea typeface="Cambria Math" panose="02040503050406030204" pitchFamily="18" charset="0"/>
                      </a:rPr>
                      <m:t>≥</m:t>
                    </m:r>
                  </m:oMath>
                </a14:m>
                <a:r>
                  <a:rPr lang="en-IN" dirty="0"/>
                  <a:t> </a:t>
                </a:r>
                <a:r>
                  <a:rPr lang="en-IN" i="1" dirty="0"/>
                  <a:t>x</a:t>
                </a:r>
                <a:r>
                  <a:rPr lang="en-IN" dirty="0"/>
                  <a:t>)</a:t>
                </a:r>
                <a:r>
                  <a:rPr lang="en-US" baseline="-25000" dirty="0"/>
                  <a:t>5</a:t>
                </a:r>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t="-16000"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b="1"/>
            </a:pPr>
            <a:r>
              <a:rPr sz="2800" dirty="0"/>
              <a:t>TI-83/84 Plus:</a:t>
            </a:r>
          </a:p>
          <a:p>
            <a:r>
              <a:rPr sz="2800" dirty="0"/>
              <a:t>Using all of this information we calculate the probability as shown below and in the screenshot.</a:t>
            </a:r>
          </a:p>
        </p:txBody>
      </p:sp>
      <p:pic>
        <p:nvPicPr>
          <p:cNvPr id="7" name="Picture 6" descr="P of X greater than or equal to 4 equals 1 minus P of X less than 4. This simplifies to 1 minus P of X less than or equal to 3, which further equals 1 minus binom cdf(8, 0.2, 3). This results in approximately 0.0563.">
            <a:extLst>
              <a:ext uri="{FF2B5EF4-FFF2-40B4-BE49-F238E27FC236}">
                <a16:creationId xmlns:a16="http://schemas.microsoft.com/office/drawing/2014/main" id="{B2A2456D-E17F-24A2-6F17-8764832C2AF8}"/>
              </a:ext>
            </a:extLst>
          </p:cNvPr>
          <p:cNvPicPr>
            <a:picLocks noChangeAspect="1"/>
          </p:cNvPicPr>
          <p:nvPr/>
        </p:nvPicPr>
        <p:blipFill>
          <a:blip r:embed="rId3"/>
          <a:stretch>
            <a:fillRect/>
          </a:stretch>
        </p:blipFill>
        <p:spPr>
          <a:xfrm>
            <a:off x="2743200" y="2464308"/>
            <a:ext cx="4285488" cy="1929384"/>
          </a:xfrm>
          <a:prstGeom prst="rect">
            <a:avLst/>
          </a:prstGeom>
        </p:spPr>
      </p:pic>
      <p:pic>
        <p:nvPicPr>
          <p:cNvPr id="4" name="Content Placeholder 4" descr="A calculator screenshot of the calculations above. The input is shown to be 1 minus binom cdf(8,0.2, 3) and the result is .0562816">
            <a:extLst>
              <a:ext uri="{FF2B5EF4-FFF2-40B4-BE49-F238E27FC236}">
                <a16:creationId xmlns:a16="http://schemas.microsoft.com/office/drawing/2014/main" id="{4C80CE26-A0E4-401B-903D-3A585201EBB7}"/>
              </a:ext>
            </a:extLst>
          </p:cNvPr>
          <p:cNvPicPr>
            <a:picLocks noChangeAspect="1"/>
          </p:cNvPicPr>
          <p:nvPr/>
        </p:nvPicPr>
        <p:blipFill rotWithShape="1">
          <a:blip r:embed="rId4">
            <a:extLst>
              <a:ext uri="{28A0092B-C50C-407E-A947-70E740481C1C}">
                <a14:useLocalDpi xmlns:a14="http://schemas.microsoft.com/office/drawing/2010/main" val="0"/>
              </a:ext>
            </a:extLst>
          </a:blip>
          <a:srcRect t="1" b="43529"/>
          <a:stretch/>
        </p:blipFill>
        <p:spPr>
          <a:xfrm>
            <a:off x="2628900" y="4495800"/>
            <a:ext cx="3886200" cy="1463040"/>
          </a:xfrm>
          <a:prstGeom prst="rect">
            <a:avLst/>
          </a:prstGeom>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5.2.7: Calculating a Cumulative Binomial Probability,</a:t>
                </a:r>
                <a:r>
                  <a:rPr sz="2800" dirty="0"/>
                  <a:t> </a:t>
                </a:r>
                <a:r>
                  <a:rPr lang="en-IN" i="1" dirty="0"/>
                  <a:t>P</a:t>
                </a:r>
                <a:r>
                  <a:rPr lang="en-IN" dirty="0"/>
                  <a:t>(</a:t>
                </a:r>
                <a:r>
                  <a:rPr lang="en-IN" i="1" dirty="0"/>
                  <a:t>X</a:t>
                </a:r>
                <a:r>
                  <a:rPr lang="en-IN" dirty="0"/>
                  <a:t> </a:t>
                </a:r>
                <a14:m>
                  <m:oMath xmlns:m="http://schemas.openxmlformats.org/officeDocument/2006/math">
                    <m:r>
                      <a:rPr lang="en-IN" i="1">
                        <a:latin typeface="Cambria Math" panose="02040503050406030204" pitchFamily="18" charset="0"/>
                        <a:ea typeface="Cambria Math" panose="02040503050406030204" pitchFamily="18" charset="0"/>
                      </a:rPr>
                      <m:t>≥</m:t>
                    </m:r>
                  </m:oMath>
                </a14:m>
                <a:r>
                  <a:rPr lang="en-IN" dirty="0"/>
                  <a:t> </a:t>
                </a:r>
                <a:r>
                  <a:rPr lang="en-IN" i="1" dirty="0"/>
                  <a:t>x</a:t>
                </a:r>
                <a:r>
                  <a:rPr lang="en-IN" dirty="0"/>
                  <a:t>)</a:t>
                </a:r>
                <a:r>
                  <a:rPr lang="en-US" baseline="-25000" dirty="0"/>
                  <a:t>6</a:t>
                </a:r>
                <a:endParaRPr baseline="-250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t="-16000"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sz="2800" dirty="0"/>
              <a:t>Therefore, the probability that at least half of the eight friends find discount coupons in their programs is approximately </a:t>
            </a:r>
            <a:r>
              <a:rPr sz="2800" dirty="0">
                <a:latin typeface="Cambria Math"/>
              </a:rPr>
              <a:t>0.0563</a:t>
            </a:r>
            <a:r>
              <a:rPr sz="2800" dirty="0"/>
              <a:t>, or </a:t>
            </a:r>
            <a:r>
              <a:rPr lang="en-US" sz="2800" dirty="0"/>
              <a:t>5.63%</a:t>
            </a:r>
            <a:r>
              <a:rPr sz="2800" dirty="0"/>
              <a:t> which indicates that it is not very likely.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5.2.1: Finding the Mean and Standard Deviation of a Binomial Distribution</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447675" indent="-447675">
              <a:defRPr sz="2800"/>
            </a:pPr>
            <a:r>
              <a:rPr lang="en-US" dirty="0"/>
              <a:t>a.	</a:t>
            </a:r>
            <a:r>
              <a:rPr dirty="0"/>
              <a:t>​</a:t>
            </a:r>
            <a:r>
              <a:rPr sz="2800" dirty="0"/>
              <a:t>The probability of getting heads is </a:t>
            </a:r>
            <a:r>
              <a:rPr lang="en-US" sz="2800" dirty="0"/>
              <a:t>50%,</a:t>
            </a:r>
            <a:r>
              <a:rPr sz="2800" dirty="0"/>
              <a:t> or </a:t>
            </a:r>
            <a:r>
              <a:rPr sz="2800" dirty="0">
                <a:latin typeface="Cambria Math"/>
              </a:rPr>
              <a:t>0.5</a:t>
            </a:r>
            <a:r>
              <a:rPr sz="2800" dirty="0"/>
              <a:t>. Thus, in </a:t>
            </a:r>
            <a:r>
              <a:rPr sz="2800" dirty="0">
                <a:latin typeface="Cambria Math"/>
              </a:rPr>
              <a:t>58</a:t>
            </a:r>
            <a:r>
              <a:rPr sz="2800" dirty="0"/>
              <a:t> tosses we would expect the coin to display heads half of the time, or </a:t>
            </a:r>
            <a:r>
              <a:rPr sz="2800" dirty="0">
                <a:latin typeface="Cambria Math"/>
              </a:rPr>
              <a:t>29</a:t>
            </a:r>
            <a:r>
              <a:rPr sz="2800" dirty="0"/>
              <a:t> times. If we let </a:t>
            </a:r>
            <a:r>
              <a:rPr lang="en-US" sz="2800" i="1" dirty="0"/>
              <a:t>X</a:t>
            </a:r>
            <a:r>
              <a:rPr sz="2800" dirty="0"/>
              <a:t> be the number of times the coin displays heads, then this is a binomial distribution with </a:t>
            </a:r>
            <a:r>
              <a:rPr lang="en-US" sz="2800" i="1" dirty="0"/>
              <a:t>n</a:t>
            </a:r>
            <a:r>
              <a:rPr lang="en-US" sz="2800" dirty="0"/>
              <a:t> = 58</a:t>
            </a:r>
            <a:r>
              <a:rPr sz="2800" dirty="0"/>
              <a:t> and </a:t>
            </a:r>
            <a:br>
              <a:rPr lang="en-US" sz="2800" dirty="0"/>
            </a:br>
            <a:r>
              <a:rPr lang="en-US" sz="2800" i="1" dirty="0"/>
              <a:t>p</a:t>
            </a:r>
            <a:r>
              <a:rPr lang="en-US" sz="2800" dirty="0"/>
              <a:t> = 0.5.</a:t>
            </a:r>
            <a:r>
              <a:rPr sz="2800" dirty="0"/>
              <a:t> The mean for a binomial distribution is </a:t>
            </a:r>
            <a:br>
              <a:rPr lang="en-US" sz="2800" dirty="0"/>
            </a:br>
            <a:r>
              <a:rPr lang="en-IN" sz="2800" i="1" dirty="0"/>
              <a:t>µ</a:t>
            </a:r>
            <a:r>
              <a:rPr lang="en-IN" sz="2800" dirty="0"/>
              <a:t> = </a:t>
            </a:r>
            <a:r>
              <a:rPr lang="en-IN" sz="2800" i="1" dirty="0"/>
              <a:t>np</a:t>
            </a:r>
            <a:r>
              <a:rPr lang="en-IN" sz="2800" dirty="0"/>
              <a:t> = 58(0.5) = 29.</a:t>
            </a:r>
            <a:r>
              <a:rPr sz="2800" dirty="0"/>
              <a:t> This makes sense, as we already know that we would expect to get heads </a:t>
            </a:r>
            <a:r>
              <a:rPr sz="2800" dirty="0">
                <a:latin typeface="Cambria Math"/>
              </a:rPr>
              <a:t>29</a:t>
            </a:r>
            <a:r>
              <a:rPr sz="2800" dirty="0"/>
              <a:t> tosses out of </a:t>
            </a:r>
            <a:r>
              <a:rPr sz="2800" dirty="0">
                <a:latin typeface="Cambria Math"/>
              </a:rPr>
              <a:t>58</a:t>
            </a:r>
            <a:r>
              <a:rPr sz="2800" dirty="0"/>
              <a:t> tosses.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5.2.1: Finding the Mean and Standard Deviation of a Binomial Distribution</a:t>
            </a:r>
            <a:r>
              <a:rPr lang="en-US" baseline="-25000" dirty="0"/>
              <a:t>3</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b.	</a:t>
            </a:r>
            <a:r>
              <a:rPr dirty="0"/>
              <a:t>​</a:t>
            </a:r>
            <a:r>
              <a:rPr sz="2800" dirty="0"/>
              <a:t>The formula for the variance of a binomial distribution is</a:t>
            </a:r>
          </a:p>
        </p:txBody>
      </p:sp>
      <p:pic>
        <p:nvPicPr>
          <p:cNvPr id="5" name="Picture 4" descr="sigma squared equals n times p times the quantity of 1 minus p.">
            <a:extLst>
              <a:ext uri="{FF2B5EF4-FFF2-40B4-BE49-F238E27FC236}">
                <a16:creationId xmlns:a16="http://schemas.microsoft.com/office/drawing/2014/main" id="{1908DA16-0FEE-ACBE-449C-467E566E6CD1}"/>
              </a:ext>
            </a:extLst>
          </p:cNvPr>
          <p:cNvPicPr>
            <a:picLocks noChangeAspect="1"/>
          </p:cNvPicPr>
          <p:nvPr/>
        </p:nvPicPr>
        <p:blipFill>
          <a:blip r:embed="rId2"/>
          <a:stretch>
            <a:fillRect/>
          </a:stretch>
        </p:blipFill>
        <p:spPr>
          <a:xfrm>
            <a:off x="3108388" y="1472418"/>
            <a:ext cx="2149412" cy="540000"/>
          </a:xfrm>
          <a:prstGeom prst="rect">
            <a:avLst/>
          </a:prstGeom>
        </p:spPr>
      </p:pic>
      <p:sp>
        <p:nvSpPr>
          <p:cNvPr id="6" name="TextBox 5">
            <a:extLst>
              <a:ext uri="{FF2B5EF4-FFF2-40B4-BE49-F238E27FC236}">
                <a16:creationId xmlns:a16="http://schemas.microsoft.com/office/drawing/2014/main" id="{A0CF0F65-4352-FF7A-AFA8-01AD826ACD39}"/>
              </a:ext>
            </a:extLst>
          </p:cNvPr>
          <p:cNvSpPr txBox="1"/>
          <p:nvPr/>
        </p:nvSpPr>
        <p:spPr>
          <a:xfrm>
            <a:off x="5285232" y="1469136"/>
            <a:ext cx="2885213" cy="523220"/>
          </a:xfrm>
          <a:prstGeom prst="rect">
            <a:avLst/>
          </a:prstGeom>
          <a:noFill/>
        </p:spPr>
        <p:txBody>
          <a:bodyPr wrap="none" rtlCol="0">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Since the standard</a:t>
            </a:r>
            <a:endParaRPr lang="en-IN" dirty="0"/>
          </a:p>
        </p:txBody>
      </p:sp>
      <p:sp>
        <p:nvSpPr>
          <p:cNvPr id="7" name="TextBox 6">
            <a:extLst>
              <a:ext uri="{FF2B5EF4-FFF2-40B4-BE49-F238E27FC236}">
                <a16:creationId xmlns:a16="http://schemas.microsoft.com/office/drawing/2014/main" id="{7CB3EDDF-2C89-2735-0850-E8FD05D4D087}"/>
              </a:ext>
            </a:extLst>
          </p:cNvPr>
          <p:cNvSpPr txBox="1"/>
          <p:nvPr/>
        </p:nvSpPr>
        <p:spPr>
          <a:xfrm>
            <a:off x="969264" y="1895856"/>
            <a:ext cx="6498336"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deviation is the square root of the variance,</a:t>
            </a:r>
            <a:endParaRPr lang="en-IN" dirty="0"/>
          </a:p>
        </p:txBody>
      </p:sp>
      <p:pic>
        <p:nvPicPr>
          <p:cNvPr id="12" name="Picture 11" descr="sigma equals the square root of open parentheses n multiplied by p multiplied by the quantity 1 minus p close parentheses.">
            <a:extLst>
              <a:ext uri="{FF2B5EF4-FFF2-40B4-BE49-F238E27FC236}">
                <a16:creationId xmlns:a16="http://schemas.microsoft.com/office/drawing/2014/main" id="{996345E5-3612-2900-84EA-7A9F8E9869A5}"/>
              </a:ext>
            </a:extLst>
          </p:cNvPr>
          <p:cNvPicPr>
            <a:picLocks noChangeAspect="1"/>
          </p:cNvPicPr>
          <p:nvPr/>
        </p:nvPicPr>
        <p:blipFill>
          <a:blip r:embed="rId3"/>
          <a:stretch>
            <a:fillRect/>
          </a:stretch>
        </p:blipFill>
        <p:spPr>
          <a:xfrm>
            <a:off x="1066222" y="2371970"/>
            <a:ext cx="2209424" cy="612000"/>
          </a:xfrm>
          <a:prstGeom prst="rect">
            <a:avLst/>
          </a:prstGeom>
        </p:spPr>
      </p:pic>
      <p:sp>
        <p:nvSpPr>
          <p:cNvPr id="10" name="TextBox 9">
            <a:extLst>
              <a:ext uri="{FF2B5EF4-FFF2-40B4-BE49-F238E27FC236}">
                <a16:creationId xmlns:a16="http://schemas.microsoft.com/office/drawing/2014/main" id="{42260D77-713D-D6FD-F9FF-249E3CFC042E}"/>
              </a:ext>
            </a:extLst>
          </p:cNvPr>
          <p:cNvSpPr txBox="1"/>
          <p:nvPr/>
        </p:nvSpPr>
        <p:spPr>
          <a:xfrm>
            <a:off x="3362434" y="2413643"/>
            <a:ext cx="3625877"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So, for this distribution,</a:t>
            </a:r>
            <a:endParaRPr lang="en-IN" dirty="0"/>
          </a:p>
        </p:txBody>
      </p:sp>
      <p:pic>
        <p:nvPicPr>
          <p:cNvPr id="15" name="Picture 14" descr="sigma equals the square root of open parentheses 58 multiplied by 0.5 multiplied by the quantity 1 minus 0.5 close parentheses approximately equal to 3.8.">
            <a:extLst>
              <a:ext uri="{FF2B5EF4-FFF2-40B4-BE49-F238E27FC236}">
                <a16:creationId xmlns:a16="http://schemas.microsoft.com/office/drawing/2014/main" id="{54B622ED-E5C0-8B56-9D1A-95F71B5F43D5}"/>
              </a:ext>
            </a:extLst>
          </p:cNvPr>
          <p:cNvPicPr>
            <a:picLocks noChangeAspect="1"/>
          </p:cNvPicPr>
          <p:nvPr/>
        </p:nvPicPr>
        <p:blipFill>
          <a:blip r:embed="rId4"/>
          <a:stretch>
            <a:fillRect/>
          </a:stretch>
        </p:blipFill>
        <p:spPr>
          <a:xfrm>
            <a:off x="1062274" y="2979019"/>
            <a:ext cx="4195526" cy="648000"/>
          </a:xfrm>
          <a:prstGeom prst="rect">
            <a:avLst/>
          </a:prstGeom>
        </p:spPr>
      </p:pic>
      <p:sp>
        <p:nvSpPr>
          <p:cNvPr id="8" name="TextBox 7">
            <a:extLst>
              <a:ext uri="{FF2B5EF4-FFF2-40B4-BE49-F238E27FC236}">
                <a16:creationId xmlns:a16="http://schemas.microsoft.com/office/drawing/2014/main" id="{B21020ED-8CF4-02E7-ADEE-64BF8F0E7DDE}"/>
              </a:ext>
            </a:extLst>
          </p:cNvPr>
          <p:cNvSpPr txBox="1"/>
          <p:nvPr/>
        </p:nvSpPr>
        <p:spPr>
          <a:xfrm>
            <a:off x="972312" y="3544431"/>
            <a:ext cx="7714488" cy="2246769"/>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This means that if </a:t>
            </a:r>
            <a:r>
              <a:rPr kumimoji="0" lang="en-US" sz="2800" b="0" i="0" u="none" strike="noStrike" kern="1200" cap="none" spc="0" normalizeH="0" baseline="0" noProof="0" dirty="0">
                <a:ln>
                  <a:noFill/>
                </a:ln>
                <a:solidFill>
                  <a:srgbClr val="366092"/>
                </a:solidFill>
                <a:effectLst/>
                <a:uLnTx/>
                <a:uFillTx/>
                <a:latin typeface="Calibri"/>
                <a:ea typeface="+mn-ea"/>
                <a:cs typeface="+mn-cs"/>
              </a:rPr>
              <a:t>we flip a coin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58</a:t>
            </a:r>
            <a:r>
              <a:rPr kumimoji="0" lang="en-US" sz="2800" b="0" i="0" u="none" strike="noStrike" kern="1200" cap="none" spc="0" normalizeH="0" baseline="0" noProof="0" dirty="0">
                <a:ln>
                  <a:noFill/>
                </a:ln>
                <a:solidFill>
                  <a:srgbClr val="366092"/>
                </a:solidFill>
                <a:effectLst/>
                <a:uLnTx/>
                <a:uFillTx/>
                <a:latin typeface="Calibri"/>
                <a:ea typeface="+mn-ea"/>
                <a:cs typeface="+mn-cs"/>
              </a:rPr>
              <a:t> times, and do that experiment over and over, it would not be unusual for the actual number of times the coin lands heads to be within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3.8</a:t>
            </a:r>
            <a:r>
              <a:rPr kumimoji="0" lang="en-US" sz="2800" b="0" i="0" u="none" strike="noStrike" kern="1200" cap="none" spc="0" normalizeH="0" baseline="0" noProof="0" dirty="0">
                <a:ln>
                  <a:noFill/>
                </a:ln>
                <a:solidFill>
                  <a:srgbClr val="366092"/>
                </a:solidFill>
                <a:effectLst/>
                <a:uLnTx/>
                <a:uFillTx/>
                <a:latin typeface="Calibri"/>
                <a:ea typeface="+mn-ea"/>
                <a:cs typeface="+mn-cs"/>
              </a:rPr>
              <a:t> of the number of heads we expect to get in 58 tosses.</a:t>
            </a:r>
            <a:endParaRPr lang="en-IN"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Probability for a Binomial Distribution</a:t>
            </a:r>
          </a:p>
        </p:txBody>
      </p:sp>
      <p:sp>
        <p:nvSpPr>
          <p:cNvPr id="3" name="Text Placeholder 2"/>
          <p:cNvSpPr>
            <a:spLocks noGrp="1"/>
          </p:cNvSpPr>
          <p:nvPr>
            <p:ph type="body" sz="quarter" idx="10"/>
          </p:nvPr>
        </p:nvSpPr>
        <p:spPr>
          <a:xfrm>
            <a:off x="457200" y="1082078"/>
            <a:ext cx="8229600" cy="3413722"/>
          </a:xfrm>
        </p:spPr>
        <p:txBody>
          <a:bodyPr>
            <a:normAutofit/>
          </a:bodyPr>
          <a:lstStyle/>
          <a:p>
            <a:pPr>
              <a:defRPr sz="2800"/>
            </a:pPr>
            <a:r>
              <a:rPr sz="2800" dirty="0"/>
              <a:t>For a binomial random variable </a:t>
            </a:r>
            <a:r>
              <a:rPr lang="en-US" sz="2800" i="1" dirty="0"/>
              <a:t>X</a:t>
            </a:r>
            <a:r>
              <a:rPr sz="2800" dirty="0"/>
              <a:t>, the probability of obtaining </a:t>
            </a:r>
            <a:r>
              <a:rPr lang="en-US" sz="2800" i="1" dirty="0"/>
              <a:t>x</a:t>
            </a:r>
            <a:r>
              <a:rPr sz="2800" dirty="0"/>
              <a:t> successes in </a:t>
            </a:r>
            <a:r>
              <a:rPr lang="en-US" sz="2800" i="1" dirty="0"/>
              <a:t>n</a:t>
            </a:r>
            <a:r>
              <a:rPr sz="2800" dirty="0"/>
              <a:t> independent trials is given by</a:t>
            </a:r>
          </a:p>
          <a:p>
            <a:endParaRPr sz="2800" dirty="0"/>
          </a:p>
        </p:txBody>
      </p:sp>
      <p:pic>
        <p:nvPicPr>
          <p:cNvPr id="7" name="Picture 6" descr="P of X equals x equals n combination x multiplied by p to the power of x multiplied by 1 minus p to the power of n minus x.&#10;">
            <a:extLst>
              <a:ext uri="{FF2B5EF4-FFF2-40B4-BE49-F238E27FC236}">
                <a16:creationId xmlns:a16="http://schemas.microsoft.com/office/drawing/2014/main" id="{40849D7E-5F38-80FD-32E5-E026A67A987B}"/>
              </a:ext>
            </a:extLst>
          </p:cNvPr>
          <p:cNvPicPr>
            <a:picLocks noChangeAspect="1"/>
          </p:cNvPicPr>
          <p:nvPr/>
        </p:nvPicPr>
        <p:blipFill>
          <a:blip r:embed="rId2"/>
          <a:stretch>
            <a:fillRect/>
          </a:stretch>
        </p:blipFill>
        <p:spPr>
          <a:xfrm>
            <a:off x="2468118" y="2174767"/>
            <a:ext cx="4207764" cy="614172"/>
          </a:xfrm>
          <a:prstGeom prst="rect">
            <a:avLst/>
          </a:prstGeom>
        </p:spPr>
      </p:pic>
      <p:sp>
        <p:nvSpPr>
          <p:cNvPr id="4" name="TextBox 3">
            <a:extLst>
              <a:ext uri="{FF2B5EF4-FFF2-40B4-BE49-F238E27FC236}">
                <a16:creationId xmlns:a16="http://schemas.microsoft.com/office/drawing/2014/main" id="{1EFEC74B-B4BA-60D6-1CF7-E4EBE4514754}"/>
              </a:ext>
            </a:extLst>
          </p:cNvPr>
          <p:cNvSpPr txBox="1"/>
          <p:nvPr/>
        </p:nvSpPr>
        <p:spPr>
          <a:xfrm>
            <a:off x="457200" y="2895600"/>
            <a:ext cx="8229600" cy="1557349"/>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800" b="0" i="0" u="none" strike="noStrike" kern="1200" cap="none" spc="0" normalizeH="0" baseline="0" noProof="0" dirty="0">
                <a:ln>
                  <a:noFill/>
                </a:ln>
                <a:solidFill>
                  <a:srgbClr val="000000"/>
                </a:solidFill>
                <a:effectLst/>
                <a:uLnTx/>
                <a:uFillTx/>
                <a:latin typeface="Calibri"/>
                <a:ea typeface="+mn-ea"/>
                <a:cs typeface="+mn-cs"/>
              </a:rPr>
              <a:t>where </a:t>
            </a:r>
            <a:r>
              <a:rPr kumimoji="0" lang="en-US" sz="2800" b="0" i="1" u="none" strike="noStrike" kern="1200" cap="none" spc="0" normalizeH="0" baseline="0" noProof="0" dirty="0">
                <a:ln>
                  <a:noFill/>
                </a:ln>
                <a:solidFill>
                  <a:srgbClr val="000000"/>
                </a:solidFill>
                <a:effectLst/>
                <a:uLnTx/>
                <a:uFillTx/>
                <a:latin typeface="Calibri"/>
                <a:ea typeface="+mn-ea"/>
                <a:cs typeface="+mn-cs"/>
              </a:rPr>
              <a:t>x</a:t>
            </a:r>
            <a:r>
              <a:rPr kumimoji="0" lang="en-US" sz="2800" b="0" i="0" u="none" strike="noStrike" kern="1200" cap="none" spc="0" normalizeH="0" baseline="0" noProof="0" dirty="0">
                <a:ln>
                  <a:noFill/>
                </a:ln>
                <a:solidFill>
                  <a:srgbClr val="000000"/>
                </a:solidFill>
                <a:effectLst/>
                <a:uLnTx/>
                <a:uFillTx/>
                <a:latin typeface="Calibri"/>
                <a:ea typeface="+mn-ea"/>
                <a:cs typeface="+mn-cs"/>
              </a:rPr>
              <a:t> is the number of successes,</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1" u="none" strike="noStrike" kern="1200" cap="none" spc="0" normalizeH="0" baseline="0" noProof="0" dirty="0">
                <a:ln>
                  <a:noFill/>
                </a:ln>
                <a:solidFill>
                  <a:srgbClr val="000000"/>
                </a:solidFill>
                <a:effectLst/>
                <a:uLnTx/>
                <a:uFillTx/>
                <a:ea typeface="+mn-ea"/>
                <a:cs typeface="+mn-cs"/>
              </a:rPr>
              <a:t>n</a:t>
            </a:r>
            <a:r>
              <a:rPr kumimoji="0" lang="en-US" sz="2800" b="0" i="0" u="none" strike="noStrike" kern="1200" cap="none" spc="0" normalizeH="0" baseline="0" noProof="0" dirty="0">
                <a:ln>
                  <a:noFill/>
                </a:ln>
                <a:solidFill>
                  <a:srgbClr val="000000"/>
                </a:solidFill>
                <a:effectLst/>
                <a:uLnTx/>
                <a:uFillTx/>
                <a:latin typeface="Calibri"/>
                <a:ea typeface="+mn-ea"/>
                <a:cs typeface="+mn-cs"/>
              </a:rPr>
              <a:t> is the number of trials, and</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lang="en-US" sz="2800" i="1" dirty="0">
                <a:solidFill>
                  <a:srgbClr val="000000"/>
                </a:solidFill>
              </a:rPr>
              <a:t>p</a:t>
            </a:r>
            <a:r>
              <a:rPr kumimoji="0" lang="en-US" sz="2800" b="0" i="0" u="none" strike="noStrike" kern="1200" cap="none" spc="0" normalizeH="0" baseline="0" noProof="0" dirty="0">
                <a:ln>
                  <a:noFill/>
                </a:ln>
                <a:solidFill>
                  <a:srgbClr val="000000"/>
                </a:solidFill>
                <a:effectLst/>
                <a:uLnTx/>
                <a:uFillTx/>
                <a:latin typeface="Calibri"/>
                <a:ea typeface="+mn-ea"/>
                <a:cs typeface="+mn-cs"/>
              </a:rPr>
              <a:t> is the probability of getting a success on any trial.</a:t>
            </a:r>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Rounding Rule</a:t>
            </a:r>
          </a:p>
        </p:txBody>
      </p:sp>
      <p:sp>
        <p:nvSpPr>
          <p:cNvPr id="3" name="Text Placeholder 2"/>
          <p:cNvSpPr>
            <a:spLocks noGrp="1"/>
          </p:cNvSpPr>
          <p:nvPr>
            <p:ph type="body" sz="quarter" idx="10"/>
          </p:nvPr>
        </p:nvSpPr>
        <p:spPr>
          <a:xfrm>
            <a:off x="457200" y="1082078"/>
            <a:ext cx="8229600" cy="1889722"/>
          </a:xfrm>
        </p:spPr>
        <p:txBody>
          <a:bodyPr>
            <a:normAutofit/>
          </a:bodyPr>
          <a:lstStyle/>
          <a:p>
            <a:r>
              <a:rPr sz="2800"/>
              <a:t>When calculating probabilities for binomial distributions, round to four decimal places. This follows the convention used in the binomial probability distribution tables.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5.2.2: Calculating a Binomial Probability Using the Formula</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a:t>What is the probability of getting exactly six heads in ten coin tosses?</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1995</TotalTime>
  <Words>3060</Words>
  <Application>Microsoft Office PowerPoint</Application>
  <PresentationFormat>On-screen Show (4:3)</PresentationFormat>
  <Paragraphs>266</Paragraphs>
  <Slides>41</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41</vt:i4>
      </vt:variant>
    </vt:vector>
  </HeadingPairs>
  <TitlesOfParts>
    <vt:vector size="46" baseType="lpstr">
      <vt:lpstr>Calibri</vt:lpstr>
      <vt:lpstr>Courier New</vt:lpstr>
      <vt:lpstr>Arial</vt:lpstr>
      <vt:lpstr>Cambria Math</vt:lpstr>
      <vt:lpstr>Office Theme</vt:lpstr>
      <vt:lpstr>Section 5.2</vt:lpstr>
      <vt:lpstr>Definitions</vt:lpstr>
      <vt:lpstr>Memory Booster</vt:lpstr>
      <vt:lpstr>Example 5.2.1: Finding the Mean and Standard Deviation of a Binomial Distribution1</vt:lpstr>
      <vt:lpstr>Example 5.2.1: Finding the Mean and Standard Deviation of a Binomial Distribution2</vt:lpstr>
      <vt:lpstr>Example 5.2.1: Finding the Mean and Standard Deviation of a Binomial Distribution3</vt:lpstr>
      <vt:lpstr>Formula: Probability for a Binomial Distribution</vt:lpstr>
      <vt:lpstr>Rounding Rule</vt:lpstr>
      <vt:lpstr>Example 5.2.2: Calculating a Binomial Probability Using the Formula1</vt:lpstr>
      <vt:lpstr>Example 5.2.2: Calculating a Binomial Probability Using the Formula2</vt:lpstr>
      <vt:lpstr>Example 5.2.2: Calculating a Binomial Probability Using the Formula3</vt:lpstr>
      <vt:lpstr>Example 5.2.3: Finding a Binomial Probability Using a Table1</vt:lpstr>
      <vt:lpstr>Example 5.2.3: Finding a Binomial Probability Using a Table2</vt:lpstr>
      <vt:lpstr>Example 5.2.3: Finding a Binomial Probability Using a Table3</vt:lpstr>
      <vt:lpstr>Example 5.2.3: Finding a Binomial Probability Using a Table4</vt:lpstr>
      <vt:lpstr>Example 5.2.3: Finding a Binomial Probability Using a Table5</vt:lpstr>
      <vt:lpstr>Side Note</vt:lpstr>
      <vt:lpstr>Example 5.2.4: Calculating a Binomial Probability, P(X = x)1</vt:lpstr>
      <vt:lpstr>Example 5.2.4: Calculating a Binomial Probability, P(X = x)2</vt:lpstr>
      <vt:lpstr>Example 5.2.4: Calculating a Binomial Probability, P(X = x)3</vt:lpstr>
      <vt:lpstr>Example 5.2.4: Calculating a Binomial Probability, P(X = x)4</vt:lpstr>
      <vt:lpstr>Example 5.2.4: Calculating a Binomial Probability, P(X = x)5</vt:lpstr>
      <vt:lpstr>Example 5.2.4: Calculating a Binomial Probability, P(X = x)6</vt:lpstr>
      <vt:lpstr>Technology</vt:lpstr>
      <vt:lpstr>Example 5.2.5: Calculating Binomial Probabilities, P(X ≤ x)1</vt:lpstr>
      <vt:lpstr>Example 5.2.5: Calculating Binomial Probabilities, P(X ≤ x)2</vt:lpstr>
      <vt:lpstr>Example 5.2.5: Calculating Binomial Probabilities, P(X ≤ x)3</vt:lpstr>
      <vt:lpstr>Example 5.2.5: Calculating Binomial Probabilities, P(X ≤ x)4</vt:lpstr>
      <vt:lpstr>Example 5.2.5: Calculating Binomial Probabilities, P(X ≤ x)5</vt:lpstr>
      <vt:lpstr>Example 5.2.6: Calculating a Cumulative Binomial Probability, P(X &gt; x)1</vt:lpstr>
      <vt:lpstr>Example 5.2.6: Calculating a Cumulative Binomial Probability, P(X &gt; x)2</vt:lpstr>
      <vt:lpstr>Example 5.2.6: Calculating a Cumulative Binomial Probability, P(X &gt; x)3</vt:lpstr>
      <vt:lpstr>Example 5.2.6: Calculating a Cumulative Binomial Probability, P(X &gt; x)4</vt:lpstr>
      <vt:lpstr>Example 5.2.6: Calculating a Cumulative Binomial Probability, P(X &gt; x)5</vt:lpstr>
      <vt:lpstr>Example 5.2.6: Calculating a Cumulative Binomial Probability, P(X &gt; x)6</vt:lpstr>
      <vt:lpstr>Example 5.2.7: Calculating a Cumulative Binomial Probability, P(X ≥ x)1</vt:lpstr>
      <vt:lpstr>Example 5.2.7: Calculating a Cumulative Binomial Probability, P(X ≥ x)2</vt:lpstr>
      <vt:lpstr>Example 5.2.7: Calculating a Cumulative Binomial Probability, P(X ≥ x)3</vt:lpstr>
      <vt:lpstr>Example 5.2.7: Calculating a Cumulative Binomial Probability, P(X ≥ x)4</vt:lpstr>
      <vt:lpstr>Example 5.2.7: Calculating a Cumulative Binomial Probability, P(X ≥ x)5</vt:lpstr>
      <vt:lpstr>Example 5.2.7: Calculating a Cumulative Binomial Probability, P(X ≥ x)6</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keywords>Beginning Statistics 3rd Edition</cp:keywords>
  <cp:lastModifiedBy>Anil</cp:lastModifiedBy>
  <cp:revision>234</cp:revision>
  <dcterms:created xsi:type="dcterms:W3CDTF">2013-04-26T14:43:13Z</dcterms:created>
  <dcterms:modified xsi:type="dcterms:W3CDTF">2025-08-21T08:11:31Z</dcterms:modified>
</cp:coreProperties>
</file>