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4"/>
  </p:notesMasterIdLst>
  <p:handoutMasterIdLst>
    <p:handoutMasterId r:id="rId45"/>
  </p:handoutMasterIdLst>
  <p:sldIdLst>
    <p:sldId id="256" r:id="rId2"/>
    <p:sldId id="257" r:id="rId3"/>
    <p:sldId id="258" r:id="rId4"/>
    <p:sldId id="259" r:id="rId5"/>
    <p:sldId id="260" r:id="rId6"/>
    <p:sldId id="261" r:id="rId7"/>
    <p:sldId id="263" r:id="rId8"/>
    <p:sldId id="265" r:id="rId9"/>
    <p:sldId id="267" r:id="rId10"/>
    <p:sldId id="268" r:id="rId11"/>
    <p:sldId id="269" r:id="rId12"/>
    <p:sldId id="270" r:id="rId13"/>
    <p:sldId id="271" r:id="rId14"/>
    <p:sldId id="272" r:id="rId15"/>
    <p:sldId id="273" r:id="rId16"/>
    <p:sldId id="298" r:id="rId17"/>
    <p:sldId id="302" r:id="rId18"/>
    <p:sldId id="296" r:id="rId19"/>
    <p:sldId id="303" r:id="rId20"/>
    <p:sldId id="297" r:id="rId21"/>
    <p:sldId id="301"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300" r:id="rId38"/>
    <p:sldId id="291" r:id="rId39"/>
    <p:sldId id="292" r:id="rId40"/>
    <p:sldId id="293" r:id="rId41"/>
    <p:sldId id="294" r:id="rId42"/>
    <p:sldId id="295" r:id="rId43"/>
  </p:sldIdLst>
  <p:sldSz cx="9144000" cy="6858000" type="screen4x3"/>
  <p:notesSz cx="6858000" cy="9144000"/>
  <p:embeddedFontLs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3" clrIdx="1">
    <p:extLst>
      <p:ext uri="{19B8F6BF-5375-455C-9EA6-DF929625EA0E}">
        <p15:presenceInfo xmlns:p15="http://schemas.microsoft.com/office/powerpoint/2012/main" userId="Allison Conger" providerId="None"/>
      </p:ext>
    </p:extLst>
  </p:cmAuthor>
  <p:cmAuthor id="2" name="Sindhusha" initials="S" lastIdx="2" clrIdx="2">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74" autoAdjust="0"/>
    <p:restoredTop sz="94673" autoAdjust="0"/>
  </p:normalViewPr>
  <p:slideViewPr>
    <p:cSldViewPr>
      <p:cViewPr>
        <p:scale>
          <a:sx n="75" d="100"/>
          <a:sy n="75" d="100"/>
        </p:scale>
        <p:origin x="1722" y="648"/>
      </p:cViewPr>
      <p:guideLst>
        <p:guide orient="horz" pos="2160"/>
        <p:guide pos="2880"/>
      </p:guideLst>
    </p:cSldViewPr>
  </p:slideViewPr>
  <p:notesTextViewPr>
    <p:cViewPr>
      <p:scale>
        <a:sx n="33" d="100"/>
        <a:sy n="33" d="100"/>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1485867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23</a:t>
            </a:fld>
            <a:endParaRPr lang="en-US"/>
          </a:p>
        </p:txBody>
      </p:sp>
    </p:spTree>
    <p:extLst>
      <p:ext uri="{BB962C8B-B14F-4D97-AF65-F5344CB8AC3E}">
        <p14:creationId xmlns:p14="http://schemas.microsoft.com/office/powerpoint/2010/main" val="588149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26</a:t>
            </a:fld>
            <a:endParaRPr lang="en-US"/>
          </a:p>
        </p:txBody>
      </p:sp>
    </p:spTree>
    <p:extLst>
      <p:ext uri="{BB962C8B-B14F-4D97-AF65-F5344CB8AC3E}">
        <p14:creationId xmlns:p14="http://schemas.microsoft.com/office/powerpoint/2010/main" val="4126885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27</a:t>
            </a:fld>
            <a:endParaRPr lang="en-US"/>
          </a:p>
        </p:txBody>
      </p:sp>
    </p:spTree>
    <p:extLst>
      <p:ext uri="{BB962C8B-B14F-4D97-AF65-F5344CB8AC3E}">
        <p14:creationId xmlns:p14="http://schemas.microsoft.com/office/powerpoint/2010/main" val="3530903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29</a:t>
            </a:fld>
            <a:endParaRPr lang="en-US"/>
          </a:p>
        </p:txBody>
      </p:sp>
    </p:spTree>
    <p:extLst>
      <p:ext uri="{BB962C8B-B14F-4D97-AF65-F5344CB8AC3E}">
        <p14:creationId xmlns:p14="http://schemas.microsoft.com/office/powerpoint/2010/main" val="8004679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33</a:t>
            </a:fld>
            <a:endParaRPr lang="en-US"/>
          </a:p>
        </p:txBody>
      </p:sp>
    </p:spTree>
    <p:extLst>
      <p:ext uri="{BB962C8B-B14F-4D97-AF65-F5344CB8AC3E}">
        <p14:creationId xmlns:p14="http://schemas.microsoft.com/office/powerpoint/2010/main" val="1075069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38</a:t>
            </a:fld>
            <a:endParaRPr lang="en-US"/>
          </a:p>
        </p:txBody>
      </p:sp>
    </p:spTree>
    <p:extLst>
      <p:ext uri="{BB962C8B-B14F-4D97-AF65-F5344CB8AC3E}">
        <p14:creationId xmlns:p14="http://schemas.microsoft.com/office/powerpoint/2010/main" val="2923855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39</a:t>
            </a:fld>
            <a:endParaRPr lang="en-US"/>
          </a:p>
        </p:txBody>
      </p:sp>
    </p:spTree>
    <p:extLst>
      <p:ext uri="{BB962C8B-B14F-4D97-AF65-F5344CB8AC3E}">
        <p14:creationId xmlns:p14="http://schemas.microsoft.com/office/powerpoint/2010/main" val="8051368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40</a:t>
            </a:fld>
            <a:endParaRPr lang="en-US"/>
          </a:p>
        </p:txBody>
      </p:sp>
    </p:spTree>
    <p:extLst>
      <p:ext uri="{BB962C8B-B14F-4D97-AF65-F5344CB8AC3E}">
        <p14:creationId xmlns:p14="http://schemas.microsoft.com/office/powerpoint/2010/main" val="28922183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41</a:t>
            </a:fld>
            <a:endParaRPr lang="en-US"/>
          </a:p>
        </p:txBody>
      </p:sp>
    </p:spTree>
    <p:extLst>
      <p:ext uri="{BB962C8B-B14F-4D97-AF65-F5344CB8AC3E}">
        <p14:creationId xmlns:p14="http://schemas.microsoft.com/office/powerpoint/2010/main" val="479503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a:t>
            </a:fld>
            <a:endParaRPr lang="en-US"/>
          </a:p>
        </p:txBody>
      </p:sp>
    </p:spTree>
    <p:extLst>
      <p:ext uri="{BB962C8B-B14F-4D97-AF65-F5344CB8AC3E}">
        <p14:creationId xmlns:p14="http://schemas.microsoft.com/office/powerpoint/2010/main" val="3777195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a:t>
            </a:fld>
            <a:endParaRPr lang="en-US"/>
          </a:p>
        </p:txBody>
      </p:sp>
    </p:spTree>
    <p:extLst>
      <p:ext uri="{BB962C8B-B14F-4D97-AF65-F5344CB8AC3E}">
        <p14:creationId xmlns:p14="http://schemas.microsoft.com/office/powerpoint/2010/main" val="671282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7</a:t>
            </a:fld>
            <a:endParaRPr lang="en-US"/>
          </a:p>
        </p:txBody>
      </p:sp>
    </p:spTree>
    <p:extLst>
      <p:ext uri="{BB962C8B-B14F-4D97-AF65-F5344CB8AC3E}">
        <p14:creationId xmlns:p14="http://schemas.microsoft.com/office/powerpoint/2010/main" val="2698458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8</a:t>
            </a:fld>
            <a:endParaRPr lang="en-US"/>
          </a:p>
        </p:txBody>
      </p:sp>
    </p:spTree>
    <p:extLst>
      <p:ext uri="{BB962C8B-B14F-4D97-AF65-F5344CB8AC3E}">
        <p14:creationId xmlns:p14="http://schemas.microsoft.com/office/powerpoint/2010/main" val="968322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10</a:t>
            </a:fld>
            <a:endParaRPr lang="en-US"/>
          </a:p>
        </p:txBody>
      </p:sp>
    </p:spTree>
    <p:extLst>
      <p:ext uri="{BB962C8B-B14F-4D97-AF65-F5344CB8AC3E}">
        <p14:creationId xmlns:p14="http://schemas.microsoft.com/office/powerpoint/2010/main" val="724596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20</a:t>
            </a:fld>
            <a:endParaRPr lang="en-US"/>
          </a:p>
        </p:txBody>
      </p:sp>
    </p:spTree>
    <p:extLst>
      <p:ext uri="{BB962C8B-B14F-4D97-AF65-F5344CB8AC3E}">
        <p14:creationId xmlns:p14="http://schemas.microsoft.com/office/powerpoint/2010/main" val="3633098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43C73-7896-8DF9-889C-C08B4B0890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E18C06-4F50-FB32-88A5-3C9179569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8CF1E5-BE40-8113-7668-970FC79568F9}"/>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DBE3EEA5-2D72-AE1E-B02C-560D06E9886B}"/>
              </a:ext>
            </a:extLst>
          </p:cNvPr>
          <p:cNvSpPr>
            <a:spLocks noGrp="1"/>
          </p:cNvSpPr>
          <p:nvPr>
            <p:ph type="sldNum" sz="quarter" idx="5"/>
          </p:nvPr>
        </p:nvSpPr>
        <p:spPr/>
        <p:txBody>
          <a:bodyPr/>
          <a:lstStyle/>
          <a:p>
            <a:fld id="{7E6DA207-A26B-4388-9112-E8BB699F6246}" type="slidenum">
              <a:rPr lang="en-US" smtClean="0"/>
              <a:pPr/>
              <a:t>21</a:t>
            </a:fld>
            <a:endParaRPr lang="en-US"/>
          </a:p>
        </p:txBody>
      </p:sp>
    </p:spTree>
    <p:extLst>
      <p:ext uri="{BB962C8B-B14F-4D97-AF65-F5344CB8AC3E}">
        <p14:creationId xmlns:p14="http://schemas.microsoft.com/office/powerpoint/2010/main" val="748806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22</a:t>
            </a:fld>
            <a:endParaRPr lang="en-US"/>
          </a:p>
        </p:txBody>
      </p:sp>
    </p:spTree>
    <p:extLst>
      <p:ext uri="{BB962C8B-B14F-4D97-AF65-F5344CB8AC3E}">
        <p14:creationId xmlns:p14="http://schemas.microsoft.com/office/powerpoint/2010/main" val="170434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22.emf"/></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7.e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29.emf"/><Relationship Id="rId7" Type="http://schemas.openxmlformats.org/officeDocument/2006/relationships/image" Target="../media/image33.emf"/><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32.emf"/><Relationship Id="rId5" Type="http://schemas.openxmlformats.org/officeDocument/2006/relationships/image" Target="../media/image31.emf"/><Relationship Id="rId4" Type="http://schemas.openxmlformats.org/officeDocument/2006/relationships/image" Target="../media/image30.emf"/></Relationships>
</file>

<file path=ppt/slides/_rels/slide39.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4.emf"/><Relationship Id="rId4" Type="http://schemas.openxmlformats.org/officeDocument/2006/relationships/image" Target="../media/image3.emf"/></Relationships>
</file>

<file path=ppt/slides/_rels/slide4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sv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12.sv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5.1</a:t>
            </a:r>
          </a:p>
        </p:txBody>
      </p:sp>
      <p:sp>
        <p:nvSpPr>
          <p:cNvPr id="2" name="Text Placeholder 1"/>
          <p:cNvSpPr>
            <a:spLocks noGrp="1"/>
          </p:cNvSpPr>
          <p:nvPr>
            <p:ph type="body" sz="quarter" idx="10"/>
          </p:nvPr>
        </p:nvSpPr>
        <p:spPr/>
        <p:txBody>
          <a:bodyPr/>
          <a:lstStyle/>
          <a:p>
            <a:pPr algn="ctr"/>
            <a:r>
              <a:t>Discrete Random Variables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5.1.1: Creating a Discrete Probability Distribution</a:t>
            </a:r>
            <a:r>
              <a:rPr lang="en-US" baseline="-25000" dirty="0"/>
              <a:t>6</a:t>
            </a:r>
            <a:endParaRPr dirty="0"/>
          </a:p>
        </p:txBody>
      </p:sp>
      <p:sp>
        <p:nvSpPr>
          <p:cNvPr id="6" name="TextBox 5">
            <a:extLst>
              <a:ext uri="{FF2B5EF4-FFF2-40B4-BE49-F238E27FC236}">
                <a16:creationId xmlns:a16="http://schemas.microsoft.com/office/drawing/2014/main" id="{9EAED645-EBBD-F0EB-CAFF-4C32EC6B74B3}"/>
              </a:ext>
            </a:extLst>
          </p:cNvPr>
          <p:cNvSpPr txBox="1"/>
          <p:nvPr/>
        </p:nvSpPr>
        <p:spPr>
          <a:xfrm>
            <a:off x="914400" y="953202"/>
            <a:ext cx="7315200" cy="369332"/>
          </a:xfrm>
          <a:prstGeom prst="rect">
            <a:avLst/>
          </a:prstGeom>
          <a:noFill/>
        </p:spPr>
        <p:txBody>
          <a:bodyPr wrap="square">
            <a:spAutoFit/>
          </a:bodyPr>
          <a:lstStyle/>
          <a:p>
            <a:pPr algn="ctr">
              <a:defRPr sz="1800" b="1"/>
            </a:pPr>
            <a:r>
              <a:rPr lang="en-US" dirty="0"/>
              <a:t>Probability Distribution for the Sum of Two Rolled Dice.</a:t>
            </a:r>
          </a:p>
        </p:txBody>
      </p:sp>
      <mc:AlternateContent xmlns:mc="http://schemas.openxmlformats.org/markup-compatibility/2006" xmlns:a14="http://schemas.microsoft.com/office/drawing/2010/main">
        <mc:Choice Requires="a14">
          <p:graphicFrame>
            <p:nvGraphicFramePr>
              <p:cNvPr id="7" name="Table Placeholder 2" descr="The table shows the probability distribution of a random variable X, where X takes values from 2 to 12. The probabilities P(X equals x) are as follows: &#10;for 𝑋 equals 2, the probability is one divided by 36.&#10;for 𝑋 equals 3, it is two divided by 36.&#10;for 𝑋 equals 4, it is three divided by 36.&#10;for 𝑋 equals 5, it is four divided by 36. &#10;for 𝑋 equals 6, it is five divided by 36. &#10;for 𝑋 equals 7, it is six divided by 36. &#10;for 𝑋 equals 8, it is five divided by 36. &#10;for  𝑋 equals 9, it is four divided by 36.&#10; for 𝑋 equals 10, it is three divided by 36. for 𝑋 equals 11, it is two divided by 36. and for 𝑋 equals 12, it is one divided by 36. &#10;The table represents a discrete probability distribution for X.">
                <a:extLst>
                  <a:ext uri="{FF2B5EF4-FFF2-40B4-BE49-F238E27FC236}">
                    <a16:creationId xmlns:a16="http://schemas.microsoft.com/office/drawing/2014/main" id="{194EDDDF-0940-7006-AD75-94CC9BBB02A7}"/>
                  </a:ext>
                </a:extLst>
              </p:cNvPr>
              <p:cNvGraphicFramePr>
                <a:graphicFrameLocks noGrp="1"/>
              </p:cNvGraphicFramePr>
              <p:nvPr>
                <p:ph type="tbl" sz="quarter" idx="10"/>
                <p:extLst>
                  <p:ext uri="{D42A27DB-BD31-4B8C-83A1-F6EECF244321}">
                    <p14:modId xmlns:p14="http://schemas.microsoft.com/office/powerpoint/2010/main" val="1635909037"/>
                  </p:ext>
                </p:extLst>
              </p:nvPr>
            </p:nvGraphicFramePr>
            <p:xfrm>
              <a:off x="571500" y="1276282"/>
              <a:ext cx="8001000" cy="4735196"/>
            </p:xfrm>
            <a:graphic>
              <a:graphicData uri="http://schemas.openxmlformats.org/drawingml/2006/table">
                <a:tbl>
                  <a:tblPr firstRow="1" bandRow="1">
                    <a:tableStyleId>{5940675A-B579-460E-94D1-54222C63F5DA}</a:tableStyleId>
                  </a:tblPr>
                  <a:tblGrid>
                    <a:gridCol w="4000500">
                      <a:extLst>
                        <a:ext uri="{9D8B030D-6E8A-4147-A177-3AD203B41FA5}">
                          <a16:colId xmlns:a16="http://schemas.microsoft.com/office/drawing/2014/main" val="20000"/>
                        </a:ext>
                      </a:extLst>
                    </a:gridCol>
                    <a:gridCol w="4000500">
                      <a:extLst>
                        <a:ext uri="{9D8B030D-6E8A-4147-A177-3AD203B41FA5}">
                          <a16:colId xmlns:a16="http://schemas.microsoft.com/office/drawing/2014/main" val="20001"/>
                        </a:ext>
                      </a:extLst>
                    </a:gridCol>
                  </a:tblGrid>
                  <a:tr h="251197">
                    <a:tc>
                      <a:txBody>
                        <a:bodyPr/>
                        <a:lstStyle/>
                        <a:p>
                          <a:pPr algn="ctr">
                            <a:defRPr sz="1800" b="1"/>
                          </a:pPr>
                          <a:r>
                            <a:rPr sz="1100" dirty="0"/>
                            <a:t>x</a:t>
                          </a:r>
                        </a:p>
                      </a:txBody>
                      <a:tcPr anchor="ctr"/>
                    </a:tc>
                    <a:tc>
                      <a:txBody>
                        <a:bodyPr/>
                        <a:lstStyle/>
                        <a:p>
                          <a:pPr algn="ctr">
                            <a:defRPr sz="1800" b="1"/>
                          </a:pPr>
                          <a14:m>
                            <m:oMathPara xmlns:m="http://schemas.openxmlformats.org/officeDocument/2006/math">
                              <m:oMathParaPr>
                                <m:jc m:val="centerGroup"/>
                              </m:oMathParaPr>
                              <m:oMath xmlns:m="http://schemas.openxmlformats.org/officeDocument/2006/math">
                                <m:r>
                                  <a:rPr sz="1100">
                                    <a:latin typeface="Cambria Math" panose="02040503050406030204" pitchFamily="18" charset="0"/>
                                  </a:rPr>
                                  <m:t>𝑃</m:t>
                                </m:r>
                                <m:d>
                                  <m:dPr>
                                    <m:ctrlPr>
                                      <a:rPr sz="1100" i="1">
                                        <a:latin typeface="Cambria Math" panose="02040503050406030204" pitchFamily="18" charset="0"/>
                                      </a:rPr>
                                    </m:ctrlPr>
                                  </m:dPr>
                                  <m:e>
                                    <m:r>
                                      <a:rPr sz="1100">
                                        <a:latin typeface="Cambria Math" panose="02040503050406030204" pitchFamily="18" charset="0"/>
                                      </a:rPr>
                                      <m:t>𝑋</m:t>
                                    </m:r>
                                    <m:r>
                                      <a:rPr sz="1100">
                                        <a:latin typeface="Cambria Math" panose="02040503050406030204" pitchFamily="18" charset="0"/>
                                      </a:rPr>
                                      <m:t>=</m:t>
                                    </m:r>
                                    <m:r>
                                      <a:rPr sz="1100">
                                        <a:latin typeface="Cambria Math" panose="02040503050406030204" pitchFamily="18" charset="0"/>
                                      </a:rPr>
                                      <m:t>𝑥</m:t>
                                    </m:r>
                                  </m:e>
                                </m:d>
                              </m:oMath>
                            </m:oMathPara>
                          </a14:m>
                          <a:endParaRPr sz="1100" dirty="0"/>
                        </a:p>
                      </a:txBody>
                      <a:tcPr anchor="ctr"/>
                    </a:tc>
                    <a:extLst>
                      <a:ext uri="{0D108BD9-81ED-4DB2-BD59-A6C34878D82A}">
                        <a16:rowId xmlns:a16="http://schemas.microsoft.com/office/drawing/2014/main" val="10001"/>
                      </a:ext>
                    </a:extLst>
                  </a:tr>
                  <a:tr h="319866">
                    <a:tc>
                      <a:txBody>
                        <a:bodyPr/>
                        <a:lstStyle/>
                        <a:p>
                          <a:pPr algn="ctr">
                            <a:defRPr sz="1800"/>
                          </a:pPr>
                          <a:r>
                            <a:rPr sz="1100" dirty="0"/>
                            <a:t>2</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1</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10002"/>
                      </a:ext>
                    </a:extLst>
                  </a:tr>
                  <a:tr h="394034">
                    <a:tc>
                      <a:txBody>
                        <a:bodyPr/>
                        <a:lstStyle/>
                        <a:p>
                          <a:pPr algn="ctr">
                            <a:defRPr sz="1800"/>
                          </a:pPr>
                          <a:r>
                            <a:rPr sz="1100" dirty="0"/>
                            <a:t>3</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2</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10003"/>
                      </a:ext>
                    </a:extLst>
                  </a:tr>
                  <a:tr h="394034">
                    <a:tc>
                      <a:txBody>
                        <a:bodyPr/>
                        <a:lstStyle/>
                        <a:p>
                          <a:pPr algn="ctr">
                            <a:defRPr sz="1800"/>
                          </a:pPr>
                          <a:r>
                            <a:rPr sz="1100" dirty="0"/>
                            <a:t>4</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3</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10004"/>
                      </a:ext>
                    </a:extLst>
                  </a:tr>
                  <a:tr h="393480">
                    <a:tc>
                      <a:txBody>
                        <a:bodyPr/>
                        <a:lstStyle/>
                        <a:p>
                          <a:pPr algn="ctr">
                            <a:defRPr sz="1800"/>
                          </a:pPr>
                          <a:r>
                            <a:rPr sz="1100" dirty="0"/>
                            <a:t>5</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4</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10005"/>
                      </a:ext>
                    </a:extLst>
                  </a:tr>
                  <a:tr h="397358">
                    <a:tc>
                      <a:txBody>
                        <a:bodyPr/>
                        <a:lstStyle/>
                        <a:p>
                          <a:pPr algn="ctr">
                            <a:defRPr sz="1800"/>
                          </a:pPr>
                          <a:r>
                            <a:rPr sz="1100" dirty="0"/>
                            <a:t>6</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5</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10006"/>
                      </a:ext>
                    </a:extLst>
                  </a:tr>
                  <a:tr h="394034">
                    <a:tc>
                      <a:txBody>
                        <a:bodyPr/>
                        <a:lstStyle/>
                        <a:p>
                          <a:pPr algn="ctr">
                            <a:defRPr sz="1800"/>
                          </a:pPr>
                          <a:r>
                            <a:rPr sz="1100" dirty="0"/>
                            <a:t>7</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6</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10007"/>
                      </a:ext>
                    </a:extLst>
                  </a:tr>
                  <a:tr h="397358">
                    <a:tc>
                      <a:txBody>
                        <a:bodyPr/>
                        <a:lstStyle/>
                        <a:p>
                          <a:pPr algn="ctr">
                            <a:defRPr sz="1800"/>
                          </a:pPr>
                          <a:r>
                            <a:rPr sz="1100" dirty="0"/>
                            <a:t>8</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5</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10008"/>
                      </a:ext>
                    </a:extLst>
                  </a:tr>
                  <a:tr h="393480">
                    <a:tc>
                      <a:txBody>
                        <a:bodyPr/>
                        <a:lstStyle/>
                        <a:p>
                          <a:pPr algn="ctr">
                            <a:defRPr sz="1800"/>
                          </a:pPr>
                          <a:r>
                            <a:rPr sz="1100" dirty="0"/>
                            <a:t>9</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4</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3126939150"/>
                      </a:ext>
                    </a:extLst>
                  </a:tr>
                  <a:tr h="394034">
                    <a:tc>
                      <a:txBody>
                        <a:bodyPr/>
                        <a:lstStyle/>
                        <a:p>
                          <a:pPr algn="ctr">
                            <a:defRPr sz="1800"/>
                          </a:pPr>
                          <a:r>
                            <a:rPr sz="1100" dirty="0"/>
                            <a:t>10</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3</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595172679"/>
                      </a:ext>
                    </a:extLst>
                  </a:tr>
                  <a:tr h="195472">
                    <a:tc>
                      <a:txBody>
                        <a:bodyPr/>
                        <a:lstStyle/>
                        <a:p>
                          <a:pPr algn="ctr">
                            <a:defRPr sz="1800"/>
                          </a:pPr>
                          <a:r>
                            <a:rPr sz="1100" dirty="0"/>
                            <a:t>11</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2</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2482686735"/>
                      </a:ext>
                    </a:extLst>
                  </a:tr>
                  <a:tr h="394034">
                    <a:tc>
                      <a:txBody>
                        <a:bodyPr/>
                        <a:lstStyle/>
                        <a:p>
                          <a:pPr algn="ctr">
                            <a:defRPr sz="1800"/>
                          </a:pPr>
                          <a:r>
                            <a:rPr sz="1100" dirty="0"/>
                            <a:t>12</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100" i="1">
                                        <a:latin typeface="Cambria Math" panose="02040503050406030204" pitchFamily="18" charset="0"/>
                                      </a:rPr>
                                    </m:ctrlPr>
                                  </m:fPr>
                                  <m:num>
                                    <m:r>
                                      <a:rPr sz="1100">
                                        <a:latin typeface="Cambria Math" panose="02040503050406030204" pitchFamily="18" charset="0"/>
                                      </a:rPr>
                                      <m:t>1</m:t>
                                    </m:r>
                                  </m:num>
                                  <m:den>
                                    <m:r>
                                      <a:rPr sz="1100">
                                        <a:latin typeface="Cambria Math" panose="02040503050406030204" pitchFamily="18" charset="0"/>
                                      </a:rPr>
                                      <m:t>36</m:t>
                                    </m:r>
                                  </m:den>
                                </m:f>
                              </m:oMath>
                            </m:oMathPara>
                          </a14:m>
                          <a:endParaRPr sz="1100" dirty="0"/>
                        </a:p>
                      </a:txBody>
                      <a:tcPr anchor="ctr"/>
                    </a:tc>
                    <a:extLst>
                      <a:ext uri="{0D108BD9-81ED-4DB2-BD59-A6C34878D82A}">
                        <a16:rowId xmlns:a16="http://schemas.microsoft.com/office/drawing/2014/main" val="636417189"/>
                      </a:ext>
                    </a:extLst>
                  </a:tr>
                </a:tbl>
              </a:graphicData>
            </a:graphic>
          </p:graphicFrame>
        </mc:Choice>
        <mc:Fallback xmlns="">
          <p:graphicFrame>
            <p:nvGraphicFramePr>
              <p:cNvPr id="7" name="Table Placeholder 2" descr="The table shows the probability distribution of a random variable X, where X takes values from 2 to 12. The probabilities P(X equals x) are as follows: &#10;for 𝑋 equals 2, the probability is one divided by 36.&#10;for 𝑋 equals 3, it is two divided by 36.&#10;for 𝑋 equals 4, it is three divided by 36.&#10;for 𝑋 equals 5, it is four divided by 36. &#10;for 𝑋 equals 6, it is five divided by 36. &#10;for 𝑋 equals 7, it is six divided by 36. &#10;for 𝑋 equals 8, it is five divided by 36. &#10;for  𝑋 equals 9, it is four divided by 36.&#10; for 𝑋 equals 10, it is three divided by 36. for 𝑋 equals 11, it is two divided by 36. and for 𝑋 equals 12, it is one divided by 36. &#10;The table represents a discrete probability distribution for X.">
                <a:extLst>
                  <a:ext uri="{FF2B5EF4-FFF2-40B4-BE49-F238E27FC236}">
                    <a16:creationId xmlns:a16="http://schemas.microsoft.com/office/drawing/2014/main" id="{194EDDDF-0940-7006-AD75-94CC9BBB02A7}"/>
                  </a:ext>
                </a:extLst>
              </p:cNvPr>
              <p:cNvGraphicFramePr>
                <a:graphicFrameLocks noGrp="1"/>
              </p:cNvGraphicFramePr>
              <p:nvPr>
                <p:ph type="tbl" sz="quarter" idx="10"/>
                <p:extLst>
                  <p:ext uri="{D42A27DB-BD31-4B8C-83A1-F6EECF244321}">
                    <p14:modId xmlns:p14="http://schemas.microsoft.com/office/powerpoint/2010/main" val="1635909037"/>
                  </p:ext>
                </p:extLst>
              </p:nvPr>
            </p:nvGraphicFramePr>
            <p:xfrm>
              <a:off x="571500" y="1276282"/>
              <a:ext cx="8001000" cy="4735196"/>
            </p:xfrm>
            <a:graphic>
              <a:graphicData uri="http://schemas.openxmlformats.org/drawingml/2006/table">
                <a:tbl>
                  <a:tblPr firstRow="1" bandRow="1">
                    <a:tableStyleId>{5940675A-B579-460E-94D1-54222C63F5DA}</a:tableStyleId>
                  </a:tblPr>
                  <a:tblGrid>
                    <a:gridCol w="4000500">
                      <a:extLst>
                        <a:ext uri="{9D8B030D-6E8A-4147-A177-3AD203B41FA5}">
                          <a16:colId xmlns:a16="http://schemas.microsoft.com/office/drawing/2014/main" val="20000"/>
                        </a:ext>
                      </a:extLst>
                    </a:gridCol>
                    <a:gridCol w="4000500">
                      <a:extLst>
                        <a:ext uri="{9D8B030D-6E8A-4147-A177-3AD203B41FA5}">
                          <a16:colId xmlns:a16="http://schemas.microsoft.com/office/drawing/2014/main" val="20001"/>
                        </a:ext>
                      </a:extLst>
                    </a:gridCol>
                  </a:tblGrid>
                  <a:tr h="259080">
                    <a:tc>
                      <a:txBody>
                        <a:bodyPr/>
                        <a:lstStyle/>
                        <a:p>
                          <a:pPr algn="ctr">
                            <a:defRPr sz="1800" b="1"/>
                          </a:pPr>
                          <a:r>
                            <a:rPr sz="1100" dirty="0"/>
                            <a:t>x</a:t>
                          </a:r>
                        </a:p>
                      </a:txBody>
                      <a:tcPr anchor="ctr"/>
                    </a:tc>
                    <a:tc>
                      <a:txBody>
                        <a:bodyPr/>
                        <a:lstStyle/>
                        <a:p>
                          <a:endParaRPr lang="en-US"/>
                        </a:p>
                      </a:txBody>
                      <a:tcPr anchor="ctr">
                        <a:blipFill>
                          <a:blip r:embed="rId3"/>
                          <a:stretch>
                            <a:fillRect l="-100152" t="-2326" r="-304" b="-1713953"/>
                          </a:stretch>
                        </a:blipFill>
                      </a:tcPr>
                    </a:tc>
                    <a:extLst>
                      <a:ext uri="{0D108BD9-81ED-4DB2-BD59-A6C34878D82A}">
                        <a16:rowId xmlns:a16="http://schemas.microsoft.com/office/drawing/2014/main" val="10001"/>
                      </a:ext>
                    </a:extLst>
                  </a:tr>
                  <a:tr h="406400">
                    <a:tc>
                      <a:txBody>
                        <a:bodyPr/>
                        <a:lstStyle/>
                        <a:p>
                          <a:pPr algn="ctr">
                            <a:defRPr sz="1800"/>
                          </a:pPr>
                          <a:r>
                            <a:rPr sz="1100" dirty="0"/>
                            <a:t>2</a:t>
                          </a:r>
                        </a:p>
                      </a:txBody>
                      <a:tcPr anchor="ctr"/>
                    </a:tc>
                    <a:tc>
                      <a:txBody>
                        <a:bodyPr/>
                        <a:lstStyle/>
                        <a:p>
                          <a:endParaRPr lang="en-US"/>
                        </a:p>
                      </a:txBody>
                      <a:tcPr anchor="ctr">
                        <a:blipFill>
                          <a:blip r:embed="rId3"/>
                          <a:stretch>
                            <a:fillRect l="-100152" t="-66667" r="-304" b="-1016667"/>
                          </a:stretch>
                        </a:blipFill>
                      </a:tcPr>
                    </a:tc>
                    <a:extLst>
                      <a:ext uri="{0D108BD9-81ED-4DB2-BD59-A6C34878D82A}">
                        <a16:rowId xmlns:a16="http://schemas.microsoft.com/office/drawing/2014/main" val="10002"/>
                      </a:ext>
                    </a:extLst>
                  </a:tr>
                  <a:tr h="406400">
                    <a:tc>
                      <a:txBody>
                        <a:bodyPr/>
                        <a:lstStyle/>
                        <a:p>
                          <a:pPr algn="ctr">
                            <a:defRPr sz="1800"/>
                          </a:pPr>
                          <a:r>
                            <a:rPr sz="1100" dirty="0"/>
                            <a:t>3</a:t>
                          </a:r>
                        </a:p>
                      </a:txBody>
                      <a:tcPr anchor="ctr"/>
                    </a:tc>
                    <a:tc>
                      <a:txBody>
                        <a:bodyPr/>
                        <a:lstStyle/>
                        <a:p>
                          <a:endParaRPr lang="en-US"/>
                        </a:p>
                      </a:txBody>
                      <a:tcPr anchor="ctr">
                        <a:blipFill>
                          <a:blip r:embed="rId3"/>
                          <a:stretch>
                            <a:fillRect l="-100152" t="-164179" r="-304" b="-901493"/>
                          </a:stretch>
                        </a:blipFill>
                      </a:tcPr>
                    </a:tc>
                    <a:extLst>
                      <a:ext uri="{0D108BD9-81ED-4DB2-BD59-A6C34878D82A}">
                        <a16:rowId xmlns:a16="http://schemas.microsoft.com/office/drawing/2014/main" val="10003"/>
                      </a:ext>
                    </a:extLst>
                  </a:tr>
                  <a:tr h="406400">
                    <a:tc>
                      <a:txBody>
                        <a:bodyPr/>
                        <a:lstStyle/>
                        <a:p>
                          <a:pPr algn="ctr">
                            <a:defRPr sz="1800"/>
                          </a:pPr>
                          <a:r>
                            <a:rPr sz="1100" dirty="0"/>
                            <a:t>4</a:t>
                          </a:r>
                        </a:p>
                      </a:txBody>
                      <a:tcPr anchor="ctr"/>
                    </a:tc>
                    <a:tc>
                      <a:txBody>
                        <a:bodyPr/>
                        <a:lstStyle/>
                        <a:p>
                          <a:endParaRPr lang="en-US"/>
                        </a:p>
                      </a:txBody>
                      <a:tcPr anchor="ctr">
                        <a:blipFill>
                          <a:blip r:embed="rId3"/>
                          <a:stretch>
                            <a:fillRect l="-100152" t="-264179" r="-304" b="-801493"/>
                          </a:stretch>
                        </a:blipFill>
                      </a:tcPr>
                    </a:tc>
                    <a:extLst>
                      <a:ext uri="{0D108BD9-81ED-4DB2-BD59-A6C34878D82A}">
                        <a16:rowId xmlns:a16="http://schemas.microsoft.com/office/drawing/2014/main" val="10004"/>
                      </a:ext>
                    </a:extLst>
                  </a:tr>
                  <a:tr h="405829">
                    <a:tc>
                      <a:txBody>
                        <a:bodyPr/>
                        <a:lstStyle/>
                        <a:p>
                          <a:pPr algn="ctr">
                            <a:defRPr sz="1800"/>
                          </a:pPr>
                          <a:r>
                            <a:rPr sz="1100" dirty="0"/>
                            <a:t>5</a:t>
                          </a:r>
                        </a:p>
                      </a:txBody>
                      <a:tcPr anchor="ctr"/>
                    </a:tc>
                    <a:tc>
                      <a:txBody>
                        <a:bodyPr/>
                        <a:lstStyle/>
                        <a:p>
                          <a:endParaRPr lang="en-US"/>
                        </a:p>
                      </a:txBody>
                      <a:tcPr anchor="ctr">
                        <a:blipFill>
                          <a:blip r:embed="rId3"/>
                          <a:stretch>
                            <a:fillRect l="-100152" t="-364179" r="-304" b="-701493"/>
                          </a:stretch>
                        </a:blipFill>
                      </a:tcPr>
                    </a:tc>
                    <a:extLst>
                      <a:ext uri="{0D108BD9-81ED-4DB2-BD59-A6C34878D82A}">
                        <a16:rowId xmlns:a16="http://schemas.microsoft.com/office/drawing/2014/main" val="10005"/>
                      </a:ext>
                    </a:extLst>
                  </a:tr>
                  <a:tr h="409829">
                    <a:tc>
                      <a:txBody>
                        <a:bodyPr/>
                        <a:lstStyle/>
                        <a:p>
                          <a:pPr algn="ctr">
                            <a:defRPr sz="1800"/>
                          </a:pPr>
                          <a:r>
                            <a:rPr sz="1100" dirty="0"/>
                            <a:t>6</a:t>
                          </a:r>
                        </a:p>
                      </a:txBody>
                      <a:tcPr anchor="ctr"/>
                    </a:tc>
                    <a:tc>
                      <a:txBody>
                        <a:bodyPr/>
                        <a:lstStyle/>
                        <a:p>
                          <a:endParaRPr lang="en-US"/>
                        </a:p>
                      </a:txBody>
                      <a:tcPr anchor="ctr">
                        <a:blipFill>
                          <a:blip r:embed="rId3"/>
                          <a:stretch>
                            <a:fillRect l="-100152" t="-464179" r="-304" b="-601493"/>
                          </a:stretch>
                        </a:blipFill>
                      </a:tcPr>
                    </a:tc>
                    <a:extLst>
                      <a:ext uri="{0D108BD9-81ED-4DB2-BD59-A6C34878D82A}">
                        <a16:rowId xmlns:a16="http://schemas.microsoft.com/office/drawing/2014/main" val="10006"/>
                      </a:ext>
                    </a:extLst>
                  </a:tr>
                  <a:tr h="406400">
                    <a:tc>
                      <a:txBody>
                        <a:bodyPr/>
                        <a:lstStyle/>
                        <a:p>
                          <a:pPr algn="ctr">
                            <a:defRPr sz="1800"/>
                          </a:pPr>
                          <a:r>
                            <a:rPr sz="1100" dirty="0"/>
                            <a:t>7</a:t>
                          </a:r>
                        </a:p>
                      </a:txBody>
                      <a:tcPr anchor="ctr"/>
                    </a:tc>
                    <a:tc>
                      <a:txBody>
                        <a:bodyPr/>
                        <a:lstStyle/>
                        <a:p>
                          <a:endParaRPr lang="en-US"/>
                        </a:p>
                      </a:txBody>
                      <a:tcPr anchor="ctr">
                        <a:blipFill>
                          <a:blip r:embed="rId3"/>
                          <a:stretch>
                            <a:fillRect l="-100152" t="-564179" r="-304" b="-501493"/>
                          </a:stretch>
                        </a:blipFill>
                      </a:tcPr>
                    </a:tc>
                    <a:extLst>
                      <a:ext uri="{0D108BD9-81ED-4DB2-BD59-A6C34878D82A}">
                        <a16:rowId xmlns:a16="http://schemas.microsoft.com/office/drawing/2014/main" val="10007"/>
                      </a:ext>
                    </a:extLst>
                  </a:tr>
                  <a:tr h="409829">
                    <a:tc>
                      <a:txBody>
                        <a:bodyPr/>
                        <a:lstStyle/>
                        <a:p>
                          <a:pPr algn="ctr">
                            <a:defRPr sz="1800"/>
                          </a:pPr>
                          <a:r>
                            <a:rPr sz="1100" dirty="0"/>
                            <a:t>8</a:t>
                          </a:r>
                        </a:p>
                      </a:txBody>
                      <a:tcPr anchor="ctr"/>
                    </a:tc>
                    <a:tc>
                      <a:txBody>
                        <a:bodyPr/>
                        <a:lstStyle/>
                        <a:p>
                          <a:endParaRPr lang="en-US"/>
                        </a:p>
                      </a:txBody>
                      <a:tcPr anchor="ctr">
                        <a:blipFill>
                          <a:blip r:embed="rId3"/>
                          <a:stretch>
                            <a:fillRect l="-100152" t="-664179" r="-304" b="-401493"/>
                          </a:stretch>
                        </a:blipFill>
                      </a:tcPr>
                    </a:tc>
                    <a:extLst>
                      <a:ext uri="{0D108BD9-81ED-4DB2-BD59-A6C34878D82A}">
                        <a16:rowId xmlns:a16="http://schemas.microsoft.com/office/drawing/2014/main" val="10008"/>
                      </a:ext>
                    </a:extLst>
                  </a:tr>
                  <a:tr h="405829">
                    <a:tc>
                      <a:txBody>
                        <a:bodyPr/>
                        <a:lstStyle/>
                        <a:p>
                          <a:pPr algn="ctr">
                            <a:defRPr sz="1800"/>
                          </a:pPr>
                          <a:r>
                            <a:rPr sz="1100" dirty="0"/>
                            <a:t>9</a:t>
                          </a:r>
                        </a:p>
                      </a:txBody>
                      <a:tcPr anchor="ctr"/>
                    </a:tc>
                    <a:tc>
                      <a:txBody>
                        <a:bodyPr/>
                        <a:lstStyle/>
                        <a:p>
                          <a:endParaRPr lang="en-US"/>
                        </a:p>
                      </a:txBody>
                      <a:tcPr anchor="ctr">
                        <a:blipFill>
                          <a:blip r:embed="rId3"/>
                          <a:stretch>
                            <a:fillRect l="-100152" t="-764179" r="-304" b="-301493"/>
                          </a:stretch>
                        </a:blipFill>
                      </a:tcPr>
                    </a:tc>
                    <a:extLst>
                      <a:ext uri="{0D108BD9-81ED-4DB2-BD59-A6C34878D82A}">
                        <a16:rowId xmlns:a16="http://schemas.microsoft.com/office/drawing/2014/main" val="3126939150"/>
                      </a:ext>
                    </a:extLst>
                  </a:tr>
                  <a:tr h="406400">
                    <a:tc>
                      <a:txBody>
                        <a:bodyPr/>
                        <a:lstStyle/>
                        <a:p>
                          <a:pPr algn="ctr">
                            <a:defRPr sz="1800"/>
                          </a:pPr>
                          <a:r>
                            <a:rPr sz="1100" dirty="0"/>
                            <a:t>10</a:t>
                          </a:r>
                        </a:p>
                      </a:txBody>
                      <a:tcPr anchor="ctr"/>
                    </a:tc>
                    <a:tc>
                      <a:txBody>
                        <a:bodyPr/>
                        <a:lstStyle/>
                        <a:p>
                          <a:endParaRPr lang="en-US"/>
                        </a:p>
                      </a:txBody>
                      <a:tcPr anchor="ctr">
                        <a:blipFill>
                          <a:blip r:embed="rId3"/>
                          <a:stretch>
                            <a:fillRect l="-100152" t="-877273" r="-304" b="-206061"/>
                          </a:stretch>
                        </a:blipFill>
                      </a:tcPr>
                    </a:tc>
                    <a:extLst>
                      <a:ext uri="{0D108BD9-81ED-4DB2-BD59-A6C34878D82A}">
                        <a16:rowId xmlns:a16="http://schemas.microsoft.com/office/drawing/2014/main" val="595172679"/>
                      </a:ext>
                    </a:extLst>
                  </a:tr>
                  <a:tr h="406400">
                    <a:tc>
                      <a:txBody>
                        <a:bodyPr/>
                        <a:lstStyle/>
                        <a:p>
                          <a:pPr algn="ctr">
                            <a:defRPr sz="1800"/>
                          </a:pPr>
                          <a:r>
                            <a:rPr sz="1100" dirty="0"/>
                            <a:t>11</a:t>
                          </a:r>
                        </a:p>
                      </a:txBody>
                      <a:tcPr anchor="ctr"/>
                    </a:tc>
                    <a:tc>
                      <a:txBody>
                        <a:bodyPr/>
                        <a:lstStyle/>
                        <a:p>
                          <a:endParaRPr lang="en-US"/>
                        </a:p>
                      </a:txBody>
                      <a:tcPr anchor="ctr">
                        <a:blipFill>
                          <a:blip r:embed="rId3"/>
                          <a:stretch>
                            <a:fillRect l="-100152" t="-962687" r="-304" b="-102985"/>
                          </a:stretch>
                        </a:blipFill>
                      </a:tcPr>
                    </a:tc>
                    <a:extLst>
                      <a:ext uri="{0D108BD9-81ED-4DB2-BD59-A6C34878D82A}">
                        <a16:rowId xmlns:a16="http://schemas.microsoft.com/office/drawing/2014/main" val="2482686735"/>
                      </a:ext>
                    </a:extLst>
                  </a:tr>
                  <a:tr h="406400">
                    <a:tc>
                      <a:txBody>
                        <a:bodyPr/>
                        <a:lstStyle/>
                        <a:p>
                          <a:pPr algn="ctr">
                            <a:defRPr sz="1800"/>
                          </a:pPr>
                          <a:r>
                            <a:rPr sz="1100" dirty="0"/>
                            <a:t>12</a:t>
                          </a:r>
                        </a:p>
                      </a:txBody>
                      <a:tcPr anchor="ctr"/>
                    </a:tc>
                    <a:tc>
                      <a:txBody>
                        <a:bodyPr/>
                        <a:lstStyle/>
                        <a:p>
                          <a:endParaRPr lang="en-US"/>
                        </a:p>
                      </a:txBody>
                      <a:tcPr anchor="ctr">
                        <a:blipFill>
                          <a:blip r:embed="rId3"/>
                          <a:stretch>
                            <a:fillRect l="-100152" t="-1062687" r="-304" b="-2985"/>
                          </a:stretch>
                        </a:blipFill>
                      </a:tcPr>
                    </a:tc>
                    <a:extLst>
                      <a:ext uri="{0D108BD9-81ED-4DB2-BD59-A6C34878D82A}">
                        <a16:rowId xmlns:a16="http://schemas.microsoft.com/office/drawing/2014/main" val="636417189"/>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5.1.1: Creating a Discrete Probability Distribution</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sz="2800"/>
            </a:pPr>
            <a:r>
              <a:rPr sz="2800" dirty="0"/>
              <a:t>Check for yourself that the probabilities listed are the true values for the probability distribution of </a:t>
            </a:r>
            <a:r>
              <a:rPr lang="en-US" sz="2800" dirty="0"/>
              <a:t>X</a:t>
            </a:r>
            <a:r>
              <a:rPr sz="2800" dirty="0"/>
              <a:t>, the sum of two rolled dice. Note that all of the probabilities are numbers between </a:t>
            </a:r>
            <a:r>
              <a:rPr sz="2800" dirty="0">
                <a:latin typeface="Cambria Math"/>
              </a:rPr>
              <a:t>0</a:t>
            </a:r>
            <a:r>
              <a:rPr sz="2800" dirty="0"/>
              <a:t> and </a:t>
            </a:r>
            <a:r>
              <a:rPr sz="2800" dirty="0">
                <a:latin typeface="Cambria Math"/>
              </a:rPr>
              <a:t>1</a:t>
            </a:r>
            <a:r>
              <a:rPr sz="2800" dirty="0"/>
              <a:t>, inclusive, and that the sum of the probabilities is equal to </a:t>
            </a:r>
            <a:r>
              <a:rPr sz="2800" dirty="0">
                <a:latin typeface="Cambria Math"/>
              </a:rPr>
              <a:t>1</a:t>
            </a:r>
            <a:r>
              <a:rPr sz="2800" dirty="0"/>
              <a:t>, as you can verify for yourself.</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b="1" dirty="0"/>
              <a:t>Properties of a Probability Distribution</a:t>
            </a:r>
          </a:p>
        </p:txBody>
      </p:sp>
      <p:pic>
        <p:nvPicPr>
          <p:cNvPr id="7" name="Picture 6" descr="0 is less than or equal to P of X equals x, which is less than or equal to 1.">
            <a:extLst>
              <a:ext uri="{FF2B5EF4-FFF2-40B4-BE49-F238E27FC236}">
                <a16:creationId xmlns:a16="http://schemas.microsoft.com/office/drawing/2014/main" id="{D43F90F4-B723-3385-A52D-7C72456F258E}"/>
              </a:ext>
            </a:extLst>
          </p:cNvPr>
          <p:cNvPicPr>
            <a:picLocks noChangeAspect="1"/>
          </p:cNvPicPr>
          <p:nvPr/>
        </p:nvPicPr>
        <p:blipFill>
          <a:blip r:embed="rId2"/>
          <a:stretch>
            <a:fillRect/>
          </a:stretch>
        </p:blipFill>
        <p:spPr>
          <a:xfrm>
            <a:off x="3436579" y="1545355"/>
            <a:ext cx="2269236" cy="505968"/>
          </a:xfrm>
          <a:prstGeom prst="rect">
            <a:avLst/>
          </a:prstGeom>
        </p:spPr>
      </p:pic>
      <p:pic>
        <p:nvPicPr>
          <p:cNvPr id="9" name="Picture 8" descr="The summation of P of X equals x subscript i equals 1.">
            <a:extLst>
              <a:ext uri="{FF2B5EF4-FFF2-40B4-BE49-F238E27FC236}">
                <a16:creationId xmlns:a16="http://schemas.microsoft.com/office/drawing/2014/main" id="{011E31D4-2CA7-77A3-090E-BC76A03853C8}"/>
              </a:ext>
            </a:extLst>
          </p:cNvPr>
          <p:cNvPicPr>
            <a:picLocks noChangeAspect="1"/>
          </p:cNvPicPr>
          <p:nvPr/>
        </p:nvPicPr>
        <p:blipFill>
          <a:blip r:embed="rId3"/>
          <a:stretch>
            <a:fillRect/>
          </a:stretch>
        </p:blipFill>
        <p:spPr>
          <a:xfrm>
            <a:off x="3436579" y="1987287"/>
            <a:ext cx="2269236" cy="50596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Expected Value</a:t>
            </a:r>
          </a:p>
        </p:txBody>
      </p:sp>
      <p:sp>
        <p:nvSpPr>
          <p:cNvPr id="3" name="Text Placeholder 2"/>
          <p:cNvSpPr>
            <a:spLocks noGrp="1"/>
          </p:cNvSpPr>
          <p:nvPr>
            <p:ph type="body" sz="quarter" idx="10"/>
          </p:nvPr>
        </p:nvSpPr>
        <p:spPr>
          <a:xfrm>
            <a:off x="457200" y="1082078"/>
            <a:ext cx="8229600" cy="2499322"/>
          </a:xfrm>
        </p:spPr>
        <p:txBody>
          <a:bodyPr>
            <a:normAutofit/>
          </a:bodyPr>
          <a:lstStyle/>
          <a:p>
            <a:pPr>
              <a:defRPr sz="2800"/>
            </a:pPr>
            <a:r>
              <a:rPr sz="2800" dirty="0"/>
              <a:t>The </a:t>
            </a:r>
            <a:r>
              <a:rPr sz="2800" b="1" dirty="0"/>
              <a:t>expected value</a:t>
            </a:r>
            <a:r>
              <a:rPr sz="2800" dirty="0"/>
              <a:t> for a discrete random variable </a:t>
            </a:r>
            <a:r>
              <a:rPr lang="en-US" sz="2800" i="1" dirty="0"/>
              <a:t>X</a:t>
            </a:r>
            <a:r>
              <a:rPr sz="2800" dirty="0"/>
              <a:t> is equal to the mean of the probability distribution of </a:t>
            </a:r>
            <a:r>
              <a:rPr lang="en-US" sz="2800" i="1" dirty="0"/>
              <a:t>X</a:t>
            </a:r>
            <a:r>
              <a:rPr sz="2800" dirty="0"/>
              <a:t> and is given by</a:t>
            </a:r>
          </a:p>
          <a:p>
            <a:endParaRPr sz="2800" dirty="0"/>
          </a:p>
        </p:txBody>
      </p:sp>
      <p:pic>
        <p:nvPicPr>
          <p:cNvPr id="6" name="Picture 5" descr="E of X equals mu, which equals the summation of x subscript i multiplied by P of X equals x subscript i.">
            <a:extLst>
              <a:ext uri="{FF2B5EF4-FFF2-40B4-BE49-F238E27FC236}">
                <a16:creationId xmlns:a16="http://schemas.microsoft.com/office/drawing/2014/main" id="{90241115-8510-0593-BAF6-3B6561D0EDFE}"/>
              </a:ext>
            </a:extLst>
          </p:cNvPr>
          <p:cNvPicPr>
            <a:picLocks noChangeAspect="1"/>
          </p:cNvPicPr>
          <p:nvPr/>
        </p:nvPicPr>
        <p:blipFill>
          <a:blip r:embed="rId2"/>
          <a:stretch>
            <a:fillRect/>
          </a:stretch>
        </p:blipFill>
        <p:spPr>
          <a:xfrm>
            <a:off x="2766763" y="2467800"/>
            <a:ext cx="3610473" cy="504000"/>
          </a:xfrm>
          <a:prstGeom prst="rect">
            <a:avLst/>
          </a:prstGeom>
        </p:spPr>
      </p:pic>
      <p:sp>
        <p:nvSpPr>
          <p:cNvPr id="4" name="TextBox 3">
            <a:extLst>
              <a:ext uri="{FF2B5EF4-FFF2-40B4-BE49-F238E27FC236}">
                <a16:creationId xmlns:a16="http://schemas.microsoft.com/office/drawing/2014/main" id="{0B6141B3-54B9-EEF8-428E-20C4F32CB41A}"/>
              </a:ext>
            </a:extLst>
          </p:cNvPr>
          <p:cNvSpPr txBox="1"/>
          <p:nvPr/>
        </p:nvSpPr>
        <p:spPr>
          <a:xfrm>
            <a:off x="457200" y="2971800"/>
            <a:ext cx="7466083" cy="523220"/>
          </a:xfrm>
          <a:prstGeom prst="rect">
            <a:avLst/>
          </a:prstGeom>
          <a:noFill/>
        </p:spPr>
        <p:txBody>
          <a:bodyPr wrap="none" rtlCol="0">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where </a:t>
            </a:r>
            <a:r>
              <a:rPr kumimoji="0" lang="en-IN" sz="2800" b="0" i="1" u="none" strike="noStrike" kern="1200" cap="none" spc="0" normalizeH="0" baseline="0" noProof="0" dirty="0">
                <a:ln>
                  <a:noFill/>
                </a:ln>
                <a:solidFill>
                  <a:srgbClr val="000000"/>
                </a:solidFill>
                <a:effectLst/>
                <a:uLnTx/>
                <a:uFillTx/>
                <a:latin typeface="Calibri"/>
                <a:ea typeface="+mn-ea"/>
                <a:cs typeface="+mn-cs"/>
              </a:rPr>
              <a:t>x</a:t>
            </a:r>
            <a:r>
              <a:rPr kumimoji="0" lang="en-IN" sz="800" b="0" i="1" u="none" strike="noStrike" kern="1200" cap="none" spc="0" normalizeH="0" baseline="0" noProof="0" dirty="0">
                <a:ln>
                  <a:noFill/>
                </a:ln>
                <a:solidFill>
                  <a:srgbClr val="000000"/>
                </a:solidFill>
                <a:effectLst/>
                <a:uLnTx/>
                <a:uFillTx/>
                <a:latin typeface="Calibri"/>
                <a:ea typeface="+mn-ea"/>
                <a:cs typeface="+mn-cs"/>
              </a:rPr>
              <a:t> </a:t>
            </a:r>
            <a:r>
              <a:rPr kumimoji="0" lang="en-IN" sz="2800" b="0" i="1" u="none" strike="noStrike" kern="1200" cap="none" spc="0" normalizeH="0" baseline="-25000" noProof="0" dirty="0" err="1">
                <a:ln>
                  <a:noFill/>
                </a:ln>
                <a:solidFill>
                  <a:srgbClr val="000000"/>
                </a:solidFill>
                <a:effectLst/>
                <a:uLnTx/>
                <a:uFillTx/>
                <a:latin typeface="Calibri"/>
                <a:ea typeface="+mn-ea"/>
                <a:cs typeface="+mn-cs"/>
              </a:rPr>
              <a:t>i</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a:t>
            </a:r>
            <a:r>
              <a:rPr kumimoji="0" lang="en-IN" sz="2800" b="0" i="1" u="none" strike="noStrike" kern="1200" cap="none" spc="0" normalizeH="0" baseline="0" noProof="0" dirty="0" err="1">
                <a:ln>
                  <a:noFill/>
                </a:ln>
                <a:solidFill>
                  <a:srgbClr val="000000"/>
                </a:solidFill>
                <a:effectLst/>
                <a:uLnTx/>
                <a:uFillTx/>
                <a:latin typeface="Calibri"/>
                <a:ea typeface="+mn-ea"/>
                <a:cs typeface="+mn-cs"/>
              </a:rPr>
              <a:t>i</a:t>
            </a:r>
            <a:r>
              <a:rPr kumimoji="0" lang="en-IN" sz="2800" b="0" i="0" u="none" strike="noStrike" kern="1200" cap="none" spc="0" normalizeH="0" baseline="30000" noProof="0" dirty="0" err="1">
                <a:ln>
                  <a:noFill/>
                </a:ln>
                <a:solidFill>
                  <a:srgbClr val="000000"/>
                </a:solidFill>
                <a:effectLst/>
                <a:uLnTx/>
                <a:uFillTx/>
                <a:latin typeface="Calibri"/>
                <a:ea typeface="+mn-ea"/>
                <a:cs typeface="+mn-cs"/>
              </a:rPr>
              <a:t>th</a:t>
            </a:r>
            <a:r>
              <a:rPr kumimoji="0" lang="en-IN" sz="2800" b="0" i="0" u="none" strike="noStrike" kern="1200" cap="none" spc="0" normalizeH="0" baseline="0" noProof="0" dirty="0">
                <a:ln>
                  <a:noFill/>
                </a:ln>
                <a:solidFill>
                  <a:srgbClr val="000000"/>
                </a:solidFill>
                <a:effectLst/>
                <a:uLnTx/>
                <a:uFillTx/>
                <a:latin typeface="Calibri"/>
                <a:ea typeface="+mn-ea"/>
                <a:cs typeface="+mn-cs"/>
              </a:rPr>
              <a:t> value of the random variable </a:t>
            </a:r>
            <a:r>
              <a:rPr kumimoji="0" lang="en-IN" sz="2800" b="0" i="1" u="none" strike="noStrike" kern="1200" cap="none" spc="0" normalizeH="0" baseline="0" noProof="0" dirty="0">
                <a:ln>
                  <a:noFill/>
                </a:ln>
                <a:solidFill>
                  <a:srgbClr val="000000"/>
                </a:solidFill>
                <a:effectLst/>
                <a:uLnTx/>
                <a:uFillTx/>
                <a:latin typeface="Calibri"/>
                <a:ea typeface="+mn-ea"/>
                <a:cs typeface="+mn-cs"/>
              </a:rPr>
              <a:t>X</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1</a:t>
            </a:r>
            <a:endParaRPr dirty="0"/>
          </a:p>
        </p:txBody>
      </p:sp>
      <p:sp>
        <p:nvSpPr>
          <p:cNvPr id="3" name="Text Placeholder 2"/>
          <p:cNvSpPr>
            <a:spLocks noGrp="1"/>
          </p:cNvSpPr>
          <p:nvPr>
            <p:ph type="body" sz="quarter" idx="10"/>
          </p:nvPr>
        </p:nvSpPr>
        <p:spPr>
          <a:xfrm>
            <a:off x="457200" y="1082078"/>
            <a:ext cx="8229600" cy="3261322"/>
          </a:xfrm>
        </p:spPr>
        <p:txBody>
          <a:bodyPr>
            <a:normAutofit/>
          </a:bodyPr>
          <a:lstStyle/>
          <a:p>
            <a:r>
              <a:rPr sz="2800"/>
              <a:t>When calculating the expected value, round to one more decimal place than the largest number of decimal places given in the values of the random variable. Occasional exceptions to this rule can be made when the type of data lends itself to a more natural rounding scheme, such as rounding values of currency to two decimal places.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5.1.2: Calculating Expected Values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Let's return to that booth at the state fair that has rubber ducks floating in water. For a </a:t>
            </a:r>
            <a:r>
              <a:rPr lang="en-US" sz="2800" dirty="0"/>
              <a:t>$1</a:t>
            </a:r>
            <a:r>
              <a:rPr sz="2800" dirty="0"/>
              <a:t> ticket, you get two chances to win a small stuffed animal, worth </a:t>
            </a:r>
            <a:r>
              <a:rPr lang="en-US" sz="2800" dirty="0"/>
              <a:t>$5,</a:t>
            </a:r>
            <a:r>
              <a:rPr sz="2800" dirty="0"/>
              <a:t> by choosing a duck that has a star drawn on the bottom of it. If you manage to choose </a:t>
            </a:r>
            <a:r>
              <a:rPr sz="2800" dirty="0">
                <a:latin typeface="Cambria Math"/>
              </a:rPr>
              <a:t>2</a:t>
            </a:r>
            <a:r>
              <a:rPr sz="2800" dirty="0"/>
              <a:t> ducks which both have stars drawn on them, you win the extra-large stuffed animal, worth </a:t>
            </a:r>
            <a:r>
              <a:rPr lang="en-US" sz="2800" dirty="0"/>
              <a:t>$15.</a:t>
            </a:r>
            <a:r>
              <a:rPr sz="2800" dirty="0"/>
              <a:t> After your first pick, the rubber duck is placed back in the water for your second pick. If there are </a:t>
            </a:r>
            <a:r>
              <a:rPr sz="2800" dirty="0">
                <a:latin typeface="Cambria Math"/>
              </a:rPr>
              <a:t>50</a:t>
            </a:r>
            <a:r>
              <a:rPr sz="2800" dirty="0"/>
              <a:t> floating ducks and </a:t>
            </a:r>
            <a:r>
              <a:rPr sz="2800" dirty="0">
                <a:latin typeface="Cambria Math"/>
              </a:rPr>
              <a:t>3</a:t>
            </a:r>
            <a:r>
              <a:rPr sz="2800" dirty="0"/>
              <a:t> which have stars drawn on them, what is the expected value of this carnival game?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5.1.2: Calculating Expected Values</a:t>
            </a:r>
            <a:r>
              <a:rPr lang="en-US" baseline="-25000" dirty="0"/>
              <a:t>2</a:t>
            </a:r>
            <a:endParaRPr dirty="0"/>
          </a:p>
        </p:txBody>
      </p:sp>
      <p:sp>
        <p:nvSpPr>
          <p:cNvPr id="3" name="Text Placeholder 2"/>
          <p:cNvSpPr>
            <a:spLocks noGrp="1"/>
          </p:cNvSpPr>
          <p:nvPr>
            <p:ph type="body" sz="quarter" idx="10"/>
          </p:nvPr>
        </p:nvSpPr>
        <p:spPr/>
        <p:txBody>
          <a:bodyPr>
            <a:normAutofit lnSpcReduction="10000"/>
          </a:bodyPr>
          <a:lstStyle/>
          <a:p>
            <a:r>
              <a:rPr b="1" dirty="0"/>
              <a:t>Solution</a:t>
            </a:r>
          </a:p>
          <a:p>
            <a:r>
              <a:rPr dirty="0"/>
              <a:t>There are three possible outcomes for this state fair game: Winning the large extra-large stuffed animal, winning the small stuffed animal, and not winning either. </a:t>
            </a:r>
          </a:p>
          <a:p>
            <a:r>
              <a:rPr b="1" dirty="0"/>
              <a:t>Winning the extra-large stuffed animal:</a:t>
            </a:r>
          </a:p>
          <a:p>
            <a:pPr>
              <a:defRPr sz="2800"/>
            </a:pPr>
            <a:r>
              <a:rPr dirty="0"/>
              <a:t>The probability of winning the extra-large stuffed animal is a probability of two independent events since the ducks are returned to the water after each pick.</a:t>
            </a:r>
            <a:r>
              <a:rPr lang="en-US" dirty="0"/>
              <a:t> Therefore, we can use the multiplication rule to determine the probability.</a:t>
            </a:r>
            <a:endParaRPr dirty="0"/>
          </a:p>
        </p:txBody>
      </p:sp>
    </p:spTree>
    <p:extLst>
      <p:ext uri="{BB962C8B-B14F-4D97-AF65-F5344CB8AC3E}">
        <p14:creationId xmlns:p14="http://schemas.microsoft.com/office/powerpoint/2010/main" val="3992235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73B26-C28D-DEF3-90D9-785AD3245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DDC73F-F974-8E88-F614-A020AA7F7F52}"/>
              </a:ext>
            </a:extLst>
          </p:cNvPr>
          <p:cNvSpPr>
            <a:spLocks noGrp="1"/>
          </p:cNvSpPr>
          <p:nvPr>
            <p:ph type="title"/>
          </p:nvPr>
        </p:nvSpPr>
        <p:spPr/>
        <p:txBody>
          <a:bodyPr>
            <a:normAutofit/>
          </a:bodyPr>
          <a:lstStyle/>
          <a:p>
            <a:pPr>
              <a:defRPr sz="3200"/>
            </a:pPr>
            <a:r>
              <a:rPr dirty="0"/>
              <a:t>Example 5.1.2: Calculating Expected Values</a:t>
            </a:r>
            <a:r>
              <a:rPr lang="en-US" baseline="-25000" dirty="0"/>
              <a:t>3</a:t>
            </a:r>
            <a:endParaRPr dirty="0"/>
          </a:p>
        </p:txBody>
      </p:sp>
      <p:sp>
        <p:nvSpPr>
          <p:cNvPr id="3" name="Text Placeholder 2">
            <a:extLst>
              <a:ext uri="{FF2B5EF4-FFF2-40B4-BE49-F238E27FC236}">
                <a16:creationId xmlns:a16="http://schemas.microsoft.com/office/drawing/2014/main" id="{2C966B64-0BAE-6E5F-B485-1013E4823279}"/>
              </a:ext>
            </a:extLst>
          </p:cNvPr>
          <p:cNvSpPr>
            <a:spLocks noGrp="1"/>
          </p:cNvSpPr>
          <p:nvPr>
            <p:ph type="body" sz="quarter" idx="10"/>
          </p:nvPr>
        </p:nvSpPr>
        <p:spPr/>
        <p:txBody>
          <a:bodyPr>
            <a:normAutofit/>
          </a:bodyPr>
          <a:lstStyle/>
          <a:p>
            <a:r>
              <a:rPr dirty="0"/>
              <a:t>The probability of choosing a duck with a star on the bottom on the first pick is</a:t>
            </a:r>
            <a:r>
              <a:rPr lang="en-US" dirty="0"/>
              <a:t> </a:t>
            </a:r>
            <a:endParaRPr dirty="0"/>
          </a:p>
        </p:txBody>
      </p:sp>
      <p:pic>
        <p:nvPicPr>
          <p:cNvPr id="5" name="Picture 4" descr="3 divided by 50.">
            <a:extLst>
              <a:ext uri="{FF2B5EF4-FFF2-40B4-BE49-F238E27FC236}">
                <a16:creationId xmlns:a16="http://schemas.microsoft.com/office/drawing/2014/main" id="{03AB1F38-870E-E128-C8E3-6D8917B1CD3E}"/>
              </a:ext>
            </a:extLst>
          </p:cNvPr>
          <p:cNvPicPr>
            <a:picLocks noChangeAspect="1"/>
          </p:cNvPicPr>
          <p:nvPr/>
        </p:nvPicPr>
        <p:blipFill>
          <a:blip r:embed="rId2"/>
          <a:stretch>
            <a:fillRect/>
          </a:stretch>
        </p:blipFill>
        <p:spPr>
          <a:xfrm>
            <a:off x="4340225" y="1492250"/>
            <a:ext cx="327903" cy="504000"/>
          </a:xfrm>
          <a:prstGeom prst="rect">
            <a:avLst/>
          </a:prstGeom>
        </p:spPr>
      </p:pic>
      <p:sp>
        <p:nvSpPr>
          <p:cNvPr id="13" name="TextBox 12">
            <a:extLst>
              <a:ext uri="{FF2B5EF4-FFF2-40B4-BE49-F238E27FC236}">
                <a16:creationId xmlns:a16="http://schemas.microsoft.com/office/drawing/2014/main" id="{62BB6427-B750-A027-8D19-90EA3BF18317}"/>
              </a:ext>
            </a:extLst>
          </p:cNvPr>
          <p:cNvSpPr txBox="1"/>
          <p:nvPr/>
        </p:nvSpPr>
        <p:spPr>
          <a:xfrm>
            <a:off x="4678680" y="1455459"/>
            <a:ext cx="4144524"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probability of choosing</a:t>
            </a:r>
            <a:endParaRPr lang="en-IN" dirty="0"/>
          </a:p>
        </p:txBody>
      </p:sp>
      <p:sp>
        <p:nvSpPr>
          <p:cNvPr id="7" name="TextBox 6">
            <a:extLst>
              <a:ext uri="{FF2B5EF4-FFF2-40B4-BE49-F238E27FC236}">
                <a16:creationId xmlns:a16="http://schemas.microsoft.com/office/drawing/2014/main" id="{5462DBAD-24C1-7A9D-10F8-C2C5AB603868}"/>
              </a:ext>
            </a:extLst>
          </p:cNvPr>
          <p:cNvSpPr txBox="1"/>
          <p:nvPr/>
        </p:nvSpPr>
        <p:spPr>
          <a:xfrm>
            <a:off x="451104" y="1927797"/>
            <a:ext cx="6025896"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 starred duck on the second </a:t>
            </a:r>
            <a:r>
              <a:rPr lang="en-IN" sz="2800" dirty="0"/>
              <a:t>pick is also</a:t>
            </a:r>
          </a:p>
        </p:txBody>
      </p:sp>
      <p:pic>
        <p:nvPicPr>
          <p:cNvPr id="14" name="Picture 13" descr="3 divided by 50.">
            <a:extLst>
              <a:ext uri="{FF2B5EF4-FFF2-40B4-BE49-F238E27FC236}">
                <a16:creationId xmlns:a16="http://schemas.microsoft.com/office/drawing/2014/main" id="{0BB023D3-8E84-73CF-8A73-C9256A469CFF}"/>
              </a:ext>
            </a:extLst>
          </p:cNvPr>
          <p:cNvPicPr>
            <a:picLocks noChangeAspect="1"/>
          </p:cNvPicPr>
          <p:nvPr/>
        </p:nvPicPr>
        <p:blipFill>
          <a:blip r:embed="rId2"/>
          <a:stretch>
            <a:fillRect/>
          </a:stretch>
        </p:blipFill>
        <p:spPr>
          <a:xfrm>
            <a:off x="6434847" y="1952625"/>
            <a:ext cx="327903" cy="504000"/>
          </a:xfrm>
          <a:prstGeom prst="rect">
            <a:avLst/>
          </a:prstGeom>
        </p:spPr>
      </p:pic>
      <p:sp>
        <p:nvSpPr>
          <p:cNvPr id="17" name="TextBox 16">
            <a:extLst>
              <a:ext uri="{FF2B5EF4-FFF2-40B4-BE49-F238E27FC236}">
                <a16:creationId xmlns:a16="http://schemas.microsoft.com/office/drawing/2014/main" id="{25451023-ACEB-DCA1-F926-CCFFCC0893EE}"/>
              </a:ext>
            </a:extLst>
          </p:cNvPr>
          <p:cNvSpPr txBox="1"/>
          <p:nvPr/>
        </p:nvSpPr>
        <p:spPr>
          <a:xfrm>
            <a:off x="6743696" y="1927797"/>
            <a:ext cx="1608576"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a:t>
            </a:r>
            <a:endParaRPr lang="en-IN" dirty="0"/>
          </a:p>
        </p:txBody>
      </p:sp>
      <p:sp>
        <p:nvSpPr>
          <p:cNvPr id="11" name="TextBox 10">
            <a:extLst>
              <a:ext uri="{FF2B5EF4-FFF2-40B4-BE49-F238E27FC236}">
                <a16:creationId xmlns:a16="http://schemas.microsoft.com/office/drawing/2014/main" id="{6EAAF8AC-E3AD-632C-6AB6-BB483C896FA3}"/>
              </a:ext>
            </a:extLst>
          </p:cNvPr>
          <p:cNvSpPr txBox="1"/>
          <p:nvPr/>
        </p:nvSpPr>
        <p:spPr>
          <a:xfrm>
            <a:off x="451104" y="2391274"/>
            <a:ext cx="8241792"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probability of both picks resulting in choosing a starred </a:t>
            </a:r>
          </a:p>
          <a:p>
            <a:r>
              <a:rPr lang="en-US" sz="2800" dirty="0">
                <a:solidFill>
                  <a:srgbClr val="366092"/>
                </a:solidFill>
                <a:latin typeface="Calibri"/>
              </a:rPr>
              <a:t>duck </a:t>
            </a:r>
            <a:r>
              <a:rPr kumimoji="0" lang="en-US" sz="2800" b="0" i="0" u="none" strike="noStrike" kern="1200" cap="none" spc="0" normalizeH="0" baseline="0" noProof="0" dirty="0">
                <a:ln>
                  <a:noFill/>
                </a:ln>
                <a:solidFill>
                  <a:srgbClr val="366092"/>
                </a:solidFill>
                <a:effectLst/>
                <a:uLnTx/>
                <a:uFillTx/>
                <a:latin typeface="Calibri"/>
                <a:ea typeface="+mn-ea"/>
                <a:cs typeface="+mn-cs"/>
              </a:rPr>
              <a:t> is </a:t>
            </a:r>
            <a:endParaRPr lang="en-IN" dirty="0"/>
          </a:p>
        </p:txBody>
      </p:sp>
      <p:pic>
        <p:nvPicPr>
          <p:cNvPr id="15" name="Picture 14" descr="P of starred duck and starred duck, with replacement, equals P of starred duck multiplied by P of starred duck. This equals 3 divided by 50 multiplied by 3 divided by 50, which equals 9 divided by 2500, approximately equal to 0.003.">
            <a:extLst>
              <a:ext uri="{FF2B5EF4-FFF2-40B4-BE49-F238E27FC236}">
                <a16:creationId xmlns:a16="http://schemas.microsoft.com/office/drawing/2014/main" id="{D0B2E9AE-09C0-172D-2C1F-C8856DE670CC}"/>
              </a:ext>
            </a:extLst>
          </p:cNvPr>
          <p:cNvPicPr>
            <a:picLocks noChangeAspect="1"/>
          </p:cNvPicPr>
          <p:nvPr/>
        </p:nvPicPr>
        <p:blipFill>
          <a:blip r:embed="rId3"/>
          <a:stretch>
            <a:fillRect/>
          </a:stretch>
        </p:blipFill>
        <p:spPr>
          <a:xfrm>
            <a:off x="702545" y="3512620"/>
            <a:ext cx="7987303" cy="1512000"/>
          </a:xfrm>
          <a:prstGeom prst="rect">
            <a:avLst/>
          </a:prstGeom>
        </p:spPr>
      </p:pic>
    </p:spTree>
    <p:extLst>
      <p:ext uri="{BB962C8B-B14F-4D97-AF65-F5344CB8AC3E}">
        <p14:creationId xmlns:p14="http://schemas.microsoft.com/office/powerpoint/2010/main" val="42616595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5.1.2: Calculating Expected Values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dirty="0"/>
              <a:t>Since we paid </a:t>
            </a:r>
            <a:r>
              <a:rPr lang="en-US" dirty="0"/>
              <a:t>$1</a:t>
            </a:r>
            <a:r>
              <a:rPr dirty="0"/>
              <a:t> to play the game and the extra-large stuffed animal is worth </a:t>
            </a:r>
            <a:r>
              <a:rPr lang="en-US" dirty="0"/>
              <a:t>$15,</a:t>
            </a:r>
            <a:r>
              <a:rPr dirty="0"/>
              <a:t> this outcome is worth </a:t>
            </a:r>
            <a:r>
              <a:rPr lang="en-US" dirty="0"/>
              <a:t>$14.</a:t>
            </a:r>
            <a:endParaRPr dirty="0"/>
          </a:p>
          <a:p>
            <a:r>
              <a:rPr b="1" dirty="0"/>
              <a:t>Not winning either stuffed animal:</a:t>
            </a:r>
          </a:p>
          <a:p>
            <a:r>
              <a:rPr dirty="0"/>
              <a:t>The probability of not winning either stuffed animal is calculated in a similar way to the one above, by determining the probability of not getting a starred duck for either pick, as shown below.</a:t>
            </a:r>
          </a:p>
        </p:txBody>
      </p:sp>
    </p:spTree>
    <p:extLst>
      <p:ext uri="{BB962C8B-B14F-4D97-AF65-F5344CB8AC3E}">
        <p14:creationId xmlns:p14="http://schemas.microsoft.com/office/powerpoint/2010/main" val="2288886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69FB7-B623-0AC5-A218-62C0C24AF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0933D7-EE95-AC8F-B6E3-8812B4904BD3}"/>
              </a:ext>
            </a:extLst>
          </p:cNvPr>
          <p:cNvSpPr>
            <a:spLocks noGrp="1"/>
          </p:cNvSpPr>
          <p:nvPr>
            <p:ph type="title"/>
          </p:nvPr>
        </p:nvSpPr>
        <p:spPr/>
        <p:txBody>
          <a:bodyPr>
            <a:normAutofit/>
          </a:bodyPr>
          <a:lstStyle/>
          <a:p>
            <a:pPr>
              <a:defRPr sz="3200"/>
            </a:pPr>
            <a:r>
              <a:rPr dirty="0"/>
              <a:t>Example 5.1.2: Calculating Expected Values</a:t>
            </a:r>
            <a:r>
              <a:rPr lang="en-US" baseline="-25000" dirty="0"/>
              <a:t>5</a:t>
            </a:r>
            <a:endParaRPr dirty="0"/>
          </a:p>
        </p:txBody>
      </p:sp>
      <p:pic>
        <p:nvPicPr>
          <p:cNvPr id="7" name="Picture 6" descr="P of non-starred duck and non-starred duck, with replacement, equals P of non-starred duck multiplied by P of non-starred duck. This equals 47 divided by 50 multiplied by 47 divided by 50, which equals 2209 divided by 2500, approximately equal to 0.8836.">
            <a:extLst>
              <a:ext uri="{FF2B5EF4-FFF2-40B4-BE49-F238E27FC236}">
                <a16:creationId xmlns:a16="http://schemas.microsoft.com/office/drawing/2014/main" id="{02EC1734-F23A-8DF1-FF96-C3DC9370E2CB}"/>
              </a:ext>
            </a:extLst>
          </p:cNvPr>
          <p:cNvPicPr>
            <a:picLocks noChangeAspect="1"/>
          </p:cNvPicPr>
          <p:nvPr/>
        </p:nvPicPr>
        <p:blipFill>
          <a:blip r:embed="rId2"/>
          <a:stretch>
            <a:fillRect/>
          </a:stretch>
        </p:blipFill>
        <p:spPr>
          <a:xfrm>
            <a:off x="1152035" y="1295400"/>
            <a:ext cx="6839929" cy="2304000"/>
          </a:xfrm>
          <a:prstGeom prst="rect">
            <a:avLst/>
          </a:prstGeom>
        </p:spPr>
      </p:pic>
      <p:sp>
        <p:nvSpPr>
          <p:cNvPr id="4" name="TextBox 3">
            <a:extLst>
              <a:ext uri="{FF2B5EF4-FFF2-40B4-BE49-F238E27FC236}">
                <a16:creationId xmlns:a16="http://schemas.microsoft.com/office/drawing/2014/main" id="{C5078F76-F729-3AD9-494F-9B3B80AC3511}"/>
              </a:ext>
            </a:extLst>
          </p:cNvPr>
          <p:cNvSpPr txBox="1"/>
          <p:nvPr/>
        </p:nvSpPr>
        <p:spPr>
          <a:xfrm>
            <a:off x="457200" y="3840113"/>
            <a:ext cx="8229600" cy="830997"/>
          </a:xfrm>
          <a:prstGeom prst="rect">
            <a:avLst/>
          </a:prstGeom>
          <a:noFill/>
        </p:spPr>
        <p:txBody>
          <a:bodyPr wrap="square" rtlCol="0">
            <a:spAutoFit/>
          </a:bodyPr>
          <a:lstStyle/>
          <a:p>
            <a:r>
              <a:rPr kumimoji="0" lang="en-US" sz="2300" b="0" i="0" u="none" strike="noStrike" kern="1200" cap="none" spc="0" normalizeH="0" baseline="0" noProof="0" dirty="0">
                <a:ln>
                  <a:noFill/>
                </a:ln>
                <a:solidFill>
                  <a:srgbClr val="366092"/>
                </a:solidFill>
                <a:effectLst/>
                <a:uLnTx/>
                <a:uFillTx/>
                <a:latin typeface="Calibri"/>
              </a:rPr>
              <a:t>Since we paid $1 to play the game and did not win either stuffed animal, this outcome is worth </a:t>
            </a:r>
            <a:r>
              <a:rPr kumimoji="0" lang="en-US" sz="23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300" b="0" i="0" u="none" strike="noStrike" kern="1200" cap="none" spc="0" normalizeH="0" baseline="0" noProof="0" dirty="0">
                <a:ln>
                  <a:noFill/>
                </a:ln>
                <a:solidFill>
                  <a:srgbClr val="366092"/>
                </a:solidFill>
                <a:effectLst/>
                <a:uLnTx/>
                <a:uFillTx/>
                <a:latin typeface="Calibri"/>
              </a:rPr>
              <a:t>$1.</a:t>
            </a:r>
            <a:endParaRPr lang="en-IN" sz="2300" dirty="0"/>
          </a:p>
        </p:txBody>
      </p:sp>
    </p:spTree>
    <p:extLst>
      <p:ext uri="{BB962C8B-B14F-4D97-AF65-F5344CB8AC3E}">
        <p14:creationId xmlns:p14="http://schemas.microsoft.com/office/powerpoint/2010/main" val="305046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1965922"/>
          </a:xfrm>
        </p:spPr>
        <p:txBody>
          <a:bodyPr>
            <a:normAutofit/>
          </a:bodyPr>
          <a:lstStyle/>
          <a:p>
            <a:pPr marL="457200" indent="-457200">
              <a:buFont typeface="Arial" panose="020B0604020202020204" pitchFamily="34" charset="0"/>
              <a:buChar char="•"/>
            </a:pPr>
            <a:r>
              <a:rPr sz="2800" dirty="0"/>
              <a:t>A </a:t>
            </a:r>
            <a:r>
              <a:rPr sz="2800" b="1" dirty="0"/>
              <a:t>random variable</a:t>
            </a:r>
            <a:r>
              <a:rPr sz="2800" dirty="0"/>
              <a:t> is a variable whose numeric value is determined by the outcome of a probability experiment.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5.1.2: Calculating Expected Values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sz="2200" b="1" dirty="0"/>
              <a:t>Winning the small stuffed animal:</a:t>
            </a:r>
          </a:p>
          <a:p>
            <a:r>
              <a:rPr sz="2200" dirty="0"/>
              <a:t>This probability is slightly more complicated to calculate since you could choose the starred duck on the first draw or the second draw, and you need to consider each possibility. However, since we know that there are only three outcomes for this game, we can use the complement rule to determine the probability of this outcome.</a:t>
            </a:r>
            <a:endParaRPr lang="en-US" sz="2200" dirty="0"/>
          </a:p>
          <a:p>
            <a:r>
              <a:rPr lang="en-US" sz="2200" i="1" dirty="0">
                <a:latin typeface="Cambria Math" panose="02040503050406030204" pitchFamily="18" charset="0"/>
              </a:rPr>
              <a:t> </a:t>
            </a:r>
            <a:endParaRPr sz="2200" dirty="0"/>
          </a:p>
        </p:txBody>
      </p:sp>
      <p:pic>
        <p:nvPicPr>
          <p:cNvPr id="5" name="Picture 4" descr="P open parenthesis one starred duck and one non-starred duck, with replacement closed parenthesis equals one minus open parenthesis P open parenthesis starred duck and starred duck, with replacement closed parenthesis plus P open parenthesis non-starred duck and non-starred duck, with replacement closed parenthesis closed parenthesis equals one minus open parenthesis 0.0036 plus 0.8836 closed parenthesis equals 1 minus 0.8872 equals 0.1128.">
            <a:extLst>
              <a:ext uri="{FF2B5EF4-FFF2-40B4-BE49-F238E27FC236}">
                <a16:creationId xmlns:a16="http://schemas.microsoft.com/office/drawing/2014/main" id="{4C7F1F53-C79A-9AD9-1C6F-7185B6F0EFF1}"/>
              </a:ext>
            </a:extLst>
          </p:cNvPr>
          <p:cNvPicPr>
            <a:picLocks noChangeAspect="1"/>
          </p:cNvPicPr>
          <p:nvPr/>
        </p:nvPicPr>
        <p:blipFill>
          <a:blip r:embed="rId3"/>
          <a:stretch>
            <a:fillRect/>
          </a:stretch>
        </p:blipFill>
        <p:spPr>
          <a:xfrm>
            <a:off x="685800" y="3352800"/>
            <a:ext cx="8136000" cy="2108744"/>
          </a:xfrm>
          <a:prstGeom prst="rect">
            <a:avLst/>
          </a:prstGeom>
        </p:spPr>
      </p:pic>
    </p:spTree>
    <p:extLst>
      <p:ext uri="{BB962C8B-B14F-4D97-AF65-F5344CB8AC3E}">
        <p14:creationId xmlns:p14="http://schemas.microsoft.com/office/powerpoint/2010/main" val="1749928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74E33-1636-D1D6-5D7B-908FAB045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CCE250-2877-69EA-8F6D-DBF919799058}"/>
              </a:ext>
            </a:extLst>
          </p:cNvPr>
          <p:cNvSpPr>
            <a:spLocks noGrp="1"/>
          </p:cNvSpPr>
          <p:nvPr>
            <p:ph type="title"/>
          </p:nvPr>
        </p:nvSpPr>
        <p:spPr/>
        <p:txBody>
          <a:bodyPr>
            <a:normAutofit/>
          </a:bodyPr>
          <a:lstStyle/>
          <a:p>
            <a:pPr>
              <a:defRPr sz="3200"/>
            </a:pPr>
            <a:r>
              <a:rPr dirty="0"/>
              <a:t>Example 5.1.2: Calculating Expected Values</a:t>
            </a:r>
            <a:r>
              <a:rPr lang="en-US" baseline="-25000" dirty="0"/>
              <a:t>7</a:t>
            </a:r>
            <a:endParaRPr dirty="0"/>
          </a:p>
        </p:txBody>
      </p:sp>
      <p:sp>
        <p:nvSpPr>
          <p:cNvPr id="5" name="TextBox 4">
            <a:extLst>
              <a:ext uri="{FF2B5EF4-FFF2-40B4-BE49-F238E27FC236}">
                <a16:creationId xmlns:a16="http://schemas.microsoft.com/office/drawing/2014/main" id="{AA492FDD-675D-A13A-0E62-96F9081EA8F0}"/>
              </a:ext>
            </a:extLst>
          </p:cNvPr>
          <p:cNvSpPr txBox="1"/>
          <p:nvPr/>
        </p:nvSpPr>
        <p:spPr>
          <a:xfrm>
            <a:off x="457200" y="1029287"/>
            <a:ext cx="8305800" cy="3108543"/>
          </a:xfrm>
          <a:prstGeom prst="rect">
            <a:avLst/>
          </a:prstGeom>
          <a:noFill/>
        </p:spPr>
        <p:txBody>
          <a:bodyPr wrap="square">
            <a:spAutoFit/>
          </a:bodyPr>
          <a:lstStyle/>
          <a:p>
            <a:pPr>
              <a:defRPr sz="2800"/>
            </a:pPr>
            <a:r>
              <a:rPr lang="en-IN" sz="2800" dirty="0"/>
              <a:t>Since we paid $1 to play the game, and the small stuffed animal is worth $5, this outcome is worth $4.</a:t>
            </a:r>
          </a:p>
          <a:p>
            <a:pPr>
              <a:defRPr sz="2800"/>
            </a:pPr>
            <a:r>
              <a:rPr lang="en-IN" sz="2800" dirty="0"/>
              <a:t>Let's now organize our results in a table for this probability distribution, where </a:t>
            </a:r>
            <a:r>
              <a:rPr lang="en-IN" sz="2800" i="1" dirty="0"/>
              <a:t>W</a:t>
            </a:r>
            <a:r>
              <a:rPr lang="en-IN" sz="2800" dirty="0"/>
              <a:t> is the value of the game outcome, </a:t>
            </a:r>
            <a:r>
              <a:rPr lang="en-IN" sz="2800" i="1" dirty="0"/>
              <a:t>P</a:t>
            </a:r>
            <a:r>
              <a:rPr lang="en-IN" sz="2800" dirty="0"/>
              <a:t>(</a:t>
            </a:r>
            <a:r>
              <a:rPr lang="en-IN" sz="2800" i="1" dirty="0"/>
              <a:t>W</a:t>
            </a:r>
            <a:r>
              <a:rPr lang="en-IN" sz="2800" dirty="0"/>
              <a:t> = </a:t>
            </a:r>
            <a:r>
              <a:rPr lang="en-IN" sz="2800" i="1" dirty="0"/>
              <a:t>w</a:t>
            </a:r>
            <a:r>
              <a:rPr lang="en-IN" sz="2800" dirty="0"/>
              <a:t>)</a:t>
            </a:r>
            <a:r>
              <a:rPr lang="ar-AE" sz="2800" dirty="0"/>
              <a:t> </a:t>
            </a:r>
            <a:r>
              <a:rPr lang="en-IN" sz="2800" dirty="0"/>
              <a:t>is the probability of obtaining that outcome, and the last column is the product of the value times its probability.</a:t>
            </a:r>
          </a:p>
        </p:txBody>
      </p:sp>
    </p:spTree>
    <p:extLst>
      <p:ext uri="{BB962C8B-B14F-4D97-AF65-F5344CB8AC3E}">
        <p14:creationId xmlns:p14="http://schemas.microsoft.com/office/powerpoint/2010/main" val="3430315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5.1.2: Calculating Expected Values</a:t>
            </a:r>
            <a:r>
              <a:rPr lang="en-US" baseline="-25000" dirty="0"/>
              <a:t>8</a:t>
            </a:r>
            <a:endParaRPr dirty="0"/>
          </a:p>
        </p:txBody>
      </p:sp>
      <p:sp>
        <p:nvSpPr>
          <p:cNvPr id="7" name="TextBox 6">
            <a:extLst>
              <a:ext uri="{FF2B5EF4-FFF2-40B4-BE49-F238E27FC236}">
                <a16:creationId xmlns:a16="http://schemas.microsoft.com/office/drawing/2014/main" id="{0FF0E608-F1B5-568B-396C-CFC0B811E9EB}"/>
              </a:ext>
            </a:extLst>
          </p:cNvPr>
          <p:cNvSpPr txBox="1"/>
          <p:nvPr/>
        </p:nvSpPr>
        <p:spPr>
          <a:xfrm>
            <a:off x="482600" y="1066800"/>
            <a:ext cx="8229600" cy="400110"/>
          </a:xfrm>
          <a:prstGeom prst="rect">
            <a:avLst/>
          </a:prstGeom>
          <a:noFill/>
        </p:spPr>
        <p:txBody>
          <a:bodyPr wrap="square">
            <a:spAutoFit/>
          </a:bodyPr>
          <a:lstStyle/>
          <a:p>
            <a:pPr algn="ctr">
              <a:defRPr sz="1800" b="1"/>
            </a:pPr>
            <a:r>
              <a:rPr lang="en-US" sz="2000" dirty="0"/>
              <a:t>Table 5.1.6: Rubber Duck Game Expected Value Calculation</a:t>
            </a:r>
          </a:p>
        </p:txBody>
      </p:sp>
      <mc:AlternateContent xmlns:mc="http://schemas.openxmlformats.org/markup-compatibility/2006" xmlns:a14="http://schemas.microsoft.com/office/drawing/2010/main">
        <mc:Choice Requires="a14">
          <p:graphicFrame>
            <p:nvGraphicFramePr>
              <p:cNvPr id="6" name="Table Placeholder 2" descr="The table displays calculations for 𝑤 subscript 𝑖, probabilities 𝑃 of 𝑊 = 𝑤 subscript i, and the product w subscript 𝑖 multiplied by 𝑃 of 𝑊 = 𝑤 subscript 𝑖. The &#10;𝑤 subscript 𝑖 values are $14, -$1, and $4, with corresponding probabilities, P of 𝑊 = 𝑤 subscript 𝑖 of 0.0036, 0.8836, and 0.1128. The products 𝑤 subscript i multiplied by P of 𝑊 = 𝑤 subscript 𝑖 are 0.0504, -0.8836, and 0.4512, respectively. The table summarizes these values for statistical analysis.">
                <a:extLst>
                  <a:ext uri="{FF2B5EF4-FFF2-40B4-BE49-F238E27FC236}">
                    <a16:creationId xmlns:a16="http://schemas.microsoft.com/office/drawing/2014/main" id="{8AE83FCA-5037-9E59-F0D0-E99E1DE20292}"/>
                  </a:ext>
                </a:extLst>
              </p:cNvPr>
              <p:cNvGraphicFramePr>
                <a:graphicFrameLocks noGrp="1"/>
              </p:cNvGraphicFramePr>
              <p:nvPr>
                <p:ph type="tbl" sz="quarter" idx="10"/>
                <p:extLst>
                  <p:ext uri="{D42A27DB-BD31-4B8C-83A1-F6EECF244321}">
                    <p14:modId xmlns:p14="http://schemas.microsoft.com/office/powerpoint/2010/main" val="1550686495"/>
                  </p:ext>
                </p:extLst>
              </p:nvPr>
            </p:nvGraphicFramePr>
            <p:xfrm>
              <a:off x="431800" y="150876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𝑤</m:t>
                                    </m:r>
                                  </m:e>
                                  <m:sub>
                                    <m:r>
                                      <a:rPr sz="1800">
                                        <a:latin typeface="Cambria Math" panose="02040503050406030204" pitchFamily="18" charset="0"/>
                                      </a:rPr>
                                      <m:t>𝑖</m:t>
                                    </m:r>
                                  </m:sub>
                                </m:sSub>
                              </m:oMath>
                            </m:oMathPara>
                          </a14:m>
                          <a:endParaRPr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𝑃</m:t>
                                </m:r>
                                <m:d>
                                  <m:dPr>
                                    <m:ctrlPr>
                                      <a:rPr sz="1800" i="1">
                                        <a:latin typeface="Cambria Math" panose="02040503050406030204" pitchFamily="18" charset="0"/>
                                      </a:rPr>
                                    </m:ctrlPr>
                                  </m:dPr>
                                  <m:e>
                                    <m:r>
                                      <a:rPr sz="1800">
                                        <a:latin typeface="Cambria Math" panose="02040503050406030204" pitchFamily="18" charset="0"/>
                                      </a:rPr>
                                      <m:t>𝑊</m:t>
                                    </m:r>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𝑤</m:t>
                                        </m:r>
                                      </m:e>
                                      <m:sub>
                                        <m:r>
                                          <a:rPr sz="1800">
                                            <a:latin typeface="Cambria Math" panose="02040503050406030204" pitchFamily="18" charset="0"/>
                                          </a:rPr>
                                          <m:t>𝑖</m:t>
                                        </m:r>
                                      </m:sub>
                                    </m:sSub>
                                  </m:e>
                                </m:d>
                              </m:oMath>
                            </m:oMathPara>
                          </a14:m>
                          <a:endParaRPr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𝑤</m:t>
                                    </m:r>
                                  </m:e>
                                  <m:sub>
                                    <m:r>
                                      <a:rPr sz="1800">
                                        <a:latin typeface="Cambria Math" panose="02040503050406030204" pitchFamily="18" charset="0"/>
                                      </a:rPr>
                                      <m:t>𝑖</m:t>
                                    </m:r>
                                  </m:sub>
                                </m:sSub>
                                <m:r>
                                  <a:rPr sz="1800">
                                    <a:latin typeface="Cambria Math" panose="02040503050406030204" pitchFamily="18" charset="0"/>
                                  </a:rPr>
                                  <m:t>⋅</m:t>
                                </m:r>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r>
                                          <a:rPr sz="1800">
                                            <a:latin typeface="Cambria Math" panose="02040503050406030204" pitchFamily="18" charset="0"/>
                                          </a:rPr>
                                          <m:t>𝑊</m:t>
                                        </m:r>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𝑤</m:t>
                                            </m:r>
                                          </m:e>
                                          <m:sub>
                                            <m:r>
                                              <a:rPr sz="1800">
                                                <a:latin typeface="Cambria Math" panose="02040503050406030204" pitchFamily="18" charset="0"/>
                                              </a:rPr>
                                              <m:t>𝑖</m:t>
                                            </m:r>
                                          </m:sub>
                                        </m:sSub>
                                      </m:e>
                                    </m:d>
                                  </m:e>
                                </m:func>
                              </m:oMath>
                            </m:oMathPara>
                          </a14:m>
                          <a:endParaRPr dirty="0"/>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$14</m:t>
                                </m:r>
                              </m:oMath>
                            </m:oMathPara>
                          </a14:m>
                          <a:endParaRPr dirty="0"/>
                        </a:p>
                      </a:txBody>
                      <a:tcPr/>
                    </a:tc>
                    <a:tc>
                      <a:txBody>
                        <a:bodyPr/>
                        <a:lstStyle/>
                        <a:p>
                          <a:pPr algn="ctr"/>
                          <a:r>
                            <a:rPr sz="1800"/>
                            <a:t>0.0036</a:t>
                          </a:r>
                          <a:endParaRPr sz="1800">
                            <a:latin typeface="Cambria Math"/>
                          </a:endParaRPr>
                        </a:p>
                      </a:txBody>
                      <a:tcPr/>
                    </a:tc>
                    <a:tc>
                      <a:txBody>
                        <a:bodyPr/>
                        <a:lstStyle/>
                        <a:p>
                          <a:pPr algn="ctr"/>
                          <a:r>
                            <a:rPr sz="1800" dirty="0"/>
                            <a:t>0.0504</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m:t>
                                </m:r>
                              </m:oMath>
                            </m:oMathPara>
                          </a14:m>
                          <a:endParaRPr dirty="0"/>
                        </a:p>
                      </a:txBody>
                      <a:tcPr/>
                    </a:tc>
                    <a:tc>
                      <a:txBody>
                        <a:bodyPr/>
                        <a:lstStyle/>
                        <a:p>
                          <a:pPr algn="ctr"/>
                          <a:r>
                            <a:rPr sz="1800"/>
                            <a:t>0.8836</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−0.8836</m:t>
                                </m:r>
                              </m:oMath>
                            </m:oMathPara>
                          </a14:m>
                          <a:endParaRPr dirty="0"/>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m:t>
                                </m:r>
                              </m:oMath>
                            </m:oMathPara>
                          </a14:m>
                          <a:endParaRPr dirty="0"/>
                        </a:p>
                      </a:txBody>
                      <a:tcPr/>
                    </a:tc>
                    <a:tc>
                      <a:txBody>
                        <a:bodyPr/>
                        <a:lstStyle/>
                        <a:p>
                          <a:pPr algn="ctr"/>
                          <a:r>
                            <a:rPr sz="1800" dirty="0"/>
                            <a:t>0.1128</a:t>
                          </a:r>
                          <a:endParaRPr sz="1800" dirty="0">
                            <a:latin typeface="Cambria Math"/>
                          </a:endParaRPr>
                        </a:p>
                      </a:txBody>
                      <a:tcPr/>
                    </a:tc>
                    <a:tc>
                      <a:txBody>
                        <a:bodyPr/>
                        <a:lstStyle/>
                        <a:p>
                          <a:pPr algn="ctr"/>
                          <a:r>
                            <a:rPr sz="1800" dirty="0"/>
                            <a:t>0.4512</a:t>
                          </a:r>
                          <a:endParaRPr sz="1800" dirty="0">
                            <a:latin typeface="Cambria Math"/>
                          </a:endParaRPr>
                        </a:p>
                      </a:txBody>
                      <a:tcPr/>
                    </a:tc>
                    <a:extLst>
                      <a:ext uri="{0D108BD9-81ED-4DB2-BD59-A6C34878D82A}">
                        <a16:rowId xmlns:a16="http://schemas.microsoft.com/office/drawing/2014/main" val="10004"/>
                      </a:ext>
                    </a:extLst>
                  </a:tr>
                </a:tbl>
              </a:graphicData>
            </a:graphic>
          </p:graphicFrame>
        </mc:Choice>
        <mc:Fallback xmlns="">
          <p:graphicFrame>
            <p:nvGraphicFramePr>
              <p:cNvPr id="6" name="Table Placeholder 2" descr="The table displays calculations for 𝑤 subscript 𝑖, probabilities 𝑃 of 𝑊 = 𝑤 subscript i, and the product w subscript 𝑖 multiplied by 𝑃 of 𝑊 = 𝑤 subscript 𝑖. The &#10;𝑤 subscript 𝑖 values are $14, -$1, and $4, with corresponding probabilities, P of 𝑊 = 𝑤 subscript 𝑖 of 0.0036, 0.8836, and 0.1128. The products 𝑤 subscript i multiplied by P of 𝑊 = 𝑤 subscript 𝑖 are 0.0504, -0.8836, and 0.4512, respectively. The table summarizes these values for statistical analysis.">
                <a:extLst>
                  <a:ext uri="{FF2B5EF4-FFF2-40B4-BE49-F238E27FC236}">
                    <a16:creationId xmlns:a16="http://schemas.microsoft.com/office/drawing/2014/main" id="{8AE83FCA-5037-9E59-F0D0-E99E1DE20292}"/>
                  </a:ext>
                </a:extLst>
              </p:cNvPr>
              <p:cNvGraphicFramePr>
                <a:graphicFrameLocks noGrp="1"/>
              </p:cNvGraphicFramePr>
              <p:nvPr>
                <p:ph type="tbl" sz="quarter" idx="10"/>
                <p:extLst>
                  <p:ext uri="{D42A27DB-BD31-4B8C-83A1-F6EECF244321}">
                    <p14:modId xmlns:p14="http://schemas.microsoft.com/office/powerpoint/2010/main" val="1550686495"/>
                  </p:ext>
                </p:extLst>
              </p:nvPr>
            </p:nvGraphicFramePr>
            <p:xfrm>
              <a:off x="431800" y="150876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endParaRPr lang="en-US"/>
                        </a:p>
                      </a:txBody>
                      <a:tcPr>
                        <a:blipFill>
                          <a:blip r:embed="rId3"/>
                          <a:stretch>
                            <a:fillRect l="-222" t="-1639" r="-200667" b="-324590"/>
                          </a:stretch>
                        </a:blipFill>
                      </a:tcPr>
                    </a:tc>
                    <a:tc>
                      <a:txBody>
                        <a:bodyPr/>
                        <a:lstStyle/>
                        <a:p>
                          <a:endParaRPr lang="en-US"/>
                        </a:p>
                      </a:txBody>
                      <a:tcPr>
                        <a:blipFill>
                          <a:blip r:embed="rId3"/>
                          <a:stretch>
                            <a:fillRect l="-100000" t="-1639" r="-100222" b="-324590"/>
                          </a:stretch>
                        </a:blipFill>
                      </a:tcPr>
                    </a:tc>
                    <a:tc>
                      <a:txBody>
                        <a:bodyPr/>
                        <a:lstStyle/>
                        <a:p>
                          <a:endParaRPr lang="en-US"/>
                        </a:p>
                      </a:txBody>
                      <a:tcPr>
                        <a:blipFill>
                          <a:blip r:embed="rId3"/>
                          <a:stretch>
                            <a:fillRect l="-200444" t="-1639" r="-444" b="-324590"/>
                          </a:stretch>
                        </a:blipFill>
                      </a:tcPr>
                    </a:tc>
                    <a:extLst>
                      <a:ext uri="{0D108BD9-81ED-4DB2-BD59-A6C34878D82A}">
                        <a16:rowId xmlns:a16="http://schemas.microsoft.com/office/drawing/2014/main" val="10001"/>
                      </a:ext>
                    </a:extLst>
                  </a:tr>
                  <a:tr h="370840">
                    <a:tc>
                      <a:txBody>
                        <a:bodyPr/>
                        <a:lstStyle/>
                        <a:p>
                          <a:endParaRPr lang="en-US"/>
                        </a:p>
                      </a:txBody>
                      <a:tcPr>
                        <a:blipFill>
                          <a:blip r:embed="rId3"/>
                          <a:stretch>
                            <a:fillRect l="-222" t="-101639" r="-200667" b="-224590"/>
                          </a:stretch>
                        </a:blipFill>
                      </a:tcPr>
                    </a:tc>
                    <a:tc>
                      <a:txBody>
                        <a:bodyPr/>
                        <a:lstStyle/>
                        <a:p>
                          <a:pPr algn="ctr"/>
                          <a:r>
                            <a:rPr sz="1800"/>
                            <a:t>0.0036</a:t>
                          </a:r>
                          <a:endParaRPr sz="1800">
                            <a:latin typeface="Cambria Math"/>
                          </a:endParaRPr>
                        </a:p>
                      </a:txBody>
                      <a:tcPr/>
                    </a:tc>
                    <a:tc>
                      <a:txBody>
                        <a:bodyPr/>
                        <a:lstStyle/>
                        <a:p>
                          <a:pPr algn="ctr"/>
                          <a:r>
                            <a:rPr sz="1800"/>
                            <a:t>0.0504</a:t>
                          </a:r>
                          <a:endParaRPr sz="1800">
                            <a:latin typeface="Cambria Math"/>
                          </a:endParaRPr>
                        </a:p>
                      </a:txBody>
                      <a:tcPr/>
                    </a:tc>
                    <a:extLst>
                      <a:ext uri="{0D108BD9-81ED-4DB2-BD59-A6C34878D82A}">
                        <a16:rowId xmlns:a16="http://schemas.microsoft.com/office/drawing/2014/main" val="10002"/>
                      </a:ext>
                    </a:extLst>
                  </a:tr>
                  <a:tr h="370840">
                    <a:tc>
                      <a:txBody>
                        <a:bodyPr/>
                        <a:lstStyle/>
                        <a:p>
                          <a:endParaRPr lang="en-US"/>
                        </a:p>
                      </a:txBody>
                      <a:tcPr>
                        <a:blipFill>
                          <a:blip r:embed="rId3"/>
                          <a:stretch>
                            <a:fillRect l="-222" t="-201639" r="-200667" b="-124590"/>
                          </a:stretch>
                        </a:blipFill>
                      </a:tcPr>
                    </a:tc>
                    <a:tc>
                      <a:txBody>
                        <a:bodyPr/>
                        <a:lstStyle/>
                        <a:p>
                          <a:pPr algn="ctr"/>
                          <a:r>
                            <a:rPr sz="1800"/>
                            <a:t>0.8836</a:t>
                          </a:r>
                          <a:endParaRPr sz="1800">
                            <a:latin typeface="Cambria Math"/>
                          </a:endParaRPr>
                        </a:p>
                      </a:txBody>
                      <a:tcPr/>
                    </a:tc>
                    <a:tc>
                      <a:txBody>
                        <a:bodyPr/>
                        <a:lstStyle/>
                        <a:p>
                          <a:endParaRPr lang="en-US"/>
                        </a:p>
                      </a:txBody>
                      <a:tcPr>
                        <a:blipFill>
                          <a:blip r:embed="rId3"/>
                          <a:stretch>
                            <a:fillRect l="-200444" t="-201639" r="-444" b="-124590"/>
                          </a:stretch>
                        </a:blipFill>
                      </a:tcPr>
                    </a:tc>
                    <a:extLst>
                      <a:ext uri="{0D108BD9-81ED-4DB2-BD59-A6C34878D82A}">
                        <a16:rowId xmlns:a16="http://schemas.microsoft.com/office/drawing/2014/main" val="10003"/>
                      </a:ext>
                    </a:extLst>
                  </a:tr>
                  <a:tr h="370840">
                    <a:tc>
                      <a:txBody>
                        <a:bodyPr/>
                        <a:lstStyle/>
                        <a:p>
                          <a:endParaRPr lang="en-US"/>
                        </a:p>
                      </a:txBody>
                      <a:tcPr>
                        <a:blipFill>
                          <a:blip r:embed="rId3"/>
                          <a:stretch>
                            <a:fillRect l="-222" t="-301639" r="-200667" b="-24590"/>
                          </a:stretch>
                        </a:blipFill>
                      </a:tcPr>
                    </a:tc>
                    <a:tc>
                      <a:txBody>
                        <a:bodyPr/>
                        <a:lstStyle/>
                        <a:p>
                          <a:pPr algn="ctr"/>
                          <a:r>
                            <a:rPr sz="1800" dirty="0"/>
                            <a:t>0.1128</a:t>
                          </a:r>
                          <a:endParaRPr sz="1800" dirty="0">
                            <a:latin typeface="Cambria Math"/>
                          </a:endParaRPr>
                        </a:p>
                      </a:txBody>
                      <a:tcPr/>
                    </a:tc>
                    <a:tc>
                      <a:txBody>
                        <a:bodyPr/>
                        <a:lstStyle/>
                        <a:p>
                          <a:pPr algn="ctr"/>
                          <a:r>
                            <a:rPr sz="1800" dirty="0"/>
                            <a:t>0.4512</a:t>
                          </a:r>
                          <a:endParaRPr sz="1800" dirty="0">
                            <a:latin typeface="Cambria Math"/>
                          </a:endParaRPr>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5.1.2: Calculating Expected Values</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sz="2800"/>
            </a:pPr>
            <a:r>
              <a:rPr sz="2800" dirty="0"/>
              <a:t>Sum the values in the last column to get the expected value, </a:t>
            </a:r>
            <a:r>
              <a:rPr lang="en-US" sz="2800" i="1" dirty="0"/>
              <a:t>E</a:t>
            </a:r>
            <a:r>
              <a:rPr lang="en-US" sz="2800" dirty="0"/>
              <a:t>(</a:t>
            </a:r>
            <a:r>
              <a:rPr lang="en-US" sz="2800" i="1" dirty="0"/>
              <a:t>W</a:t>
            </a:r>
            <a:r>
              <a:rPr lang="en-US" sz="2800" dirty="0"/>
              <a:t>).</a:t>
            </a:r>
            <a:endParaRPr sz="2800" dirty="0"/>
          </a:p>
        </p:txBody>
      </p:sp>
      <p:pic>
        <p:nvPicPr>
          <p:cNvPr id="7" name="Picture 6" descr="E of W equals the summation of w subscript i multiplied by P of W equals w subscript i. This equals 0.0504 plus negative 0.8836 plus 0.4512, resulting in negative 0.3820.">
            <a:extLst>
              <a:ext uri="{FF2B5EF4-FFF2-40B4-BE49-F238E27FC236}">
                <a16:creationId xmlns:a16="http://schemas.microsoft.com/office/drawing/2014/main" id="{F7D4709C-137C-B139-367F-609CC35AE0D6}"/>
              </a:ext>
            </a:extLst>
          </p:cNvPr>
          <p:cNvPicPr>
            <a:picLocks noChangeAspect="1"/>
          </p:cNvPicPr>
          <p:nvPr/>
        </p:nvPicPr>
        <p:blipFill>
          <a:blip r:embed="rId3"/>
          <a:stretch>
            <a:fillRect/>
          </a:stretch>
        </p:blipFill>
        <p:spPr>
          <a:xfrm>
            <a:off x="1676400" y="2133600"/>
            <a:ext cx="5053584" cy="1513332"/>
          </a:xfrm>
          <a:prstGeom prst="rect">
            <a:avLst/>
          </a:prstGeom>
        </p:spPr>
      </p:pic>
      <p:sp>
        <p:nvSpPr>
          <p:cNvPr id="4" name="TextBox 3">
            <a:extLst>
              <a:ext uri="{FF2B5EF4-FFF2-40B4-BE49-F238E27FC236}">
                <a16:creationId xmlns:a16="http://schemas.microsoft.com/office/drawing/2014/main" id="{918396BA-1799-CBB3-A1E3-063F6FE5E153}"/>
              </a:ext>
            </a:extLst>
          </p:cNvPr>
          <p:cNvSpPr txBox="1"/>
          <p:nvPr/>
        </p:nvSpPr>
        <p:spPr>
          <a:xfrm>
            <a:off x="457200" y="3810000"/>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you can expect to lose on average $0.38 per</a:t>
            </a:r>
          </a:p>
          <a:p>
            <a:r>
              <a:rPr kumimoji="0" lang="en-US" sz="2800" b="0" i="0" u="none" strike="noStrike" kern="1200" cap="none" spc="0" normalizeH="0" baseline="0" noProof="0" dirty="0">
                <a:ln>
                  <a:noFill/>
                </a:ln>
                <a:solidFill>
                  <a:srgbClr val="366092"/>
                </a:solidFill>
                <a:effectLst/>
                <a:uLnTx/>
                <a:uFillTx/>
                <a:latin typeface="Calibri"/>
                <a:ea typeface="+mn-ea"/>
                <a:cs typeface="+mn-cs"/>
              </a:rPr>
              <a:t>game if you play enough times.</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5.1.3: Calculating Expected Values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Peyton is trying to decide between two different investment opportunities. The two plans are summarized in the</a:t>
            </a:r>
            <a:r>
              <a:rPr lang="en-US" sz="2800" dirty="0"/>
              <a:t> following</a:t>
            </a:r>
            <a:r>
              <a:rPr sz="2800" dirty="0"/>
              <a:t> table. The left column for each plan gives the potential earnings, and the right columns give their respective probabilities. Which plan should he choose?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2</a:t>
            </a:r>
            <a:endParaRPr dirty="0"/>
          </a:p>
        </p:txBody>
      </p:sp>
      <p:sp>
        <p:nvSpPr>
          <p:cNvPr id="6" name="TextBox 5">
            <a:extLst>
              <a:ext uri="{FF2B5EF4-FFF2-40B4-BE49-F238E27FC236}">
                <a16:creationId xmlns:a16="http://schemas.microsoft.com/office/drawing/2014/main" id="{56A7B490-BF60-74BD-644C-BFD129D4C70A}"/>
              </a:ext>
            </a:extLst>
          </p:cNvPr>
          <p:cNvSpPr txBox="1"/>
          <p:nvPr/>
        </p:nvSpPr>
        <p:spPr>
          <a:xfrm>
            <a:off x="1219200" y="1078468"/>
            <a:ext cx="6934200" cy="369332"/>
          </a:xfrm>
          <a:prstGeom prst="rect">
            <a:avLst/>
          </a:prstGeom>
          <a:noFill/>
        </p:spPr>
        <p:txBody>
          <a:bodyPr wrap="square">
            <a:spAutoFit/>
          </a:bodyPr>
          <a:lstStyle/>
          <a:p>
            <a:pPr algn="ctr">
              <a:defRPr sz="1800" b="1"/>
            </a:pPr>
            <a:r>
              <a:rPr lang="en-IN" dirty="0"/>
              <a:t>Investment Plans</a:t>
            </a:r>
            <a:endParaRPr lang="en-US" dirty="0"/>
          </a:p>
        </p:txBody>
      </p:sp>
      <p:sp>
        <p:nvSpPr>
          <p:cNvPr id="3" name="TextBox 2">
            <a:extLst>
              <a:ext uri="{FF2B5EF4-FFF2-40B4-BE49-F238E27FC236}">
                <a16:creationId xmlns:a16="http://schemas.microsoft.com/office/drawing/2014/main" id="{16C16A62-7FD4-E940-0B03-154D06B6C355}"/>
              </a:ext>
            </a:extLst>
          </p:cNvPr>
          <p:cNvSpPr txBox="1"/>
          <p:nvPr/>
        </p:nvSpPr>
        <p:spPr>
          <a:xfrm>
            <a:off x="228600" y="1371600"/>
            <a:ext cx="4572000" cy="338554"/>
          </a:xfrm>
          <a:prstGeom prst="rect">
            <a:avLst/>
          </a:prstGeom>
          <a:noFill/>
        </p:spPr>
        <p:txBody>
          <a:bodyPr wrap="square">
            <a:spAutoFit/>
          </a:bodyPr>
          <a:lstStyle/>
          <a:p>
            <a:pPr algn="ctr">
              <a:defRPr sz="1600" b="1"/>
            </a:pPr>
            <a:r>
              <a:rPr lang="en-IN" dirty="0"/>
              <a:t>Plan A</a:t>
            </a:r>
          </a:p>
        </p:txBody>
      </p:sp>
      <p:sp>
        <p:nvSpPr>
          <p:cNvPr id="8" name="TextBox 7">
            <a:extLst>
              <a:ext uri="{FF2B5EF4-FFF2-40B4-BE49-F238E27FC236}">
                <a16:creationId xmlns:a16="http://schemas.microsoft.com/office/drawing/2014/main" id="{4A2EEFA3-F7A6-9C14-2017-E6B4929E1C61}"/>
              </a:ext>
            </a:extLst>
          </p:cNvPr>
          <p:cNvSpPr txBox="1"/>
          <p:nvPr/>
        </p:nvSpPr>
        <p:spPr>
          <a:xfrm>
            <a:off x="4343400" y="1371600"/>
            <a:ext cx="4572000" cy="338554"/>
          </a:xfrm>
          <a:prstGeom prst="rect">
            <a:avLst/>
          </a:prstGeom>
          <a:noFill/>
        </p:spPr>
        <p:txBody>
          <a:bodyPr wrap="square">
            <a:spAutoFit/>
          </a:bodyPr>
          <a:lstStyle/>
          <a:p>
            <a:pPr algn="ctr">
              <a:defRPr sz="1600" b="1"/>
            </a:pPr>
            <a:r>
              <a:rPr lang="en-IN" dirty="0"/>
              <a:t>Plan B</a:t>
            </a:r>
          </a:p>
        </p:txBody>
      </p:sp>
      <mc:AlternateContent xmlns:mc="http://schemas.openxmlformats.org/markup-compatibility/2006" xmlns:a14="http://schemas.microsoft.com/office/drawing/2010/main">
        <mc:Choice Requires="a14">
          <p:graphicFrame>
            <p:nvGraphicFramePr>
              <p:cNvPr id="7" name="Table Placeholder 2" descr="The table compares two plans, Plan A and Plan B, with their respective earnings and probabilities. For Plan A, the earnings are $1200, $950, $130, -$575, and -$1400, with corresponding probabilities of 0.1, 0.2, 0.4, 0.1, and 0.2. For Plan B, the earnings are $1500, $800, -$100, -$250, and -$690, with corresponding probabilities of 0.3, 0.1, 0.2, 0.2, and 0.2. The table provides a side-by-side comparison of earnings and their associated probabilities for each plan">
                <a:extLst>
                  <a:ext uri="{FF2B5EF4-FFF2-40B4-BE49-F238E27FC236}">
                    <a16:creationId xmlns:a16="http://schemas.microsoft.com/office/drawing/2014/main" id="{B628CEBA-616E-75AA-137B-952E31221438}"/>
                  </a:ext>
                </a:extLst>
              </p:cNvPr>
              <p:cNvGraphicFramePr>
                <a:graphicFrameLocks noGrp="1"/>
              </p:cNvGraphicFramePr>
              <p:nvPr>
                <p:ph type="tbl" sz="quarter" idx="10"/>
                <p:extLst>
                  <p:ext uri="{D42A27DB-BD31-4B8C-83A1-F6EECF244321}">
                    <p14:modId xmlns:p14="http://schemas.microsoft.com/office/powerpoint/2010/main" val="4000797415"/>
                  </p:ext>
                </p:extLst>
              </p:nvPr>
            </p:nvGraphicFramePr>
            <p:xfrm>
              <a:off x="431800" y="1752600"/>
              <a:ext cx="8229600" cy="22250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1462353541"/>
                        </a:ext>
                      </a:extLst>
                    </a:gridCol>
                  </a:tblGrid>
                  <a:tr h="370840">
                    <a:tc>
                      <a:txBody>
                        <a:bodyPr/>
                        <a:lstStyle/>
                        <a:p>
                          <a:pPr algn="ctr">
                            <a:defRPr sz="1600" b="1"/>
                          </a:pPr>
                          <a:r>
                            <a:rPr dirty="0"/>
                            <a:t>Earnings</a:t>
                          </a:r>
                        </a:p>
                      </a:txBody>
                      <a:tcPr/>
                    </a:tc>
                    <a:tc>
                      <a:txBody>
                        <a:bodyPr/>
                        <a:lstStyle/>
                        <a:p>
                          <a:pPr algn="ctr">
                            <a:defRPr sz="1600" b="1"/>
                          </a:pPr>
                          <a:r>
                            <a:t>Probability</a:t>
                          </a:r>
                        </a:p>
                      </a:txBody>
                      <a:tcPr/>
                    </a:tc>
                    <a:tc>
                      <a:txBody>
                        <a:bodyPr/>
                        <a:lstStyle/>
                        <a:p>
                          <a:pPr algn="ctr">
                            <a:defRPr sz="1600" b="1"/>
                          </a:pPr>
                          <a:r>
                            <a:rPr dirty="0"/>
                            <a:t>Earnings</a:t>
                          </a:r>
                        </a:p>
                      </a:txBody>
                      <a:tcPr/>
                    </a:tc>
                    <a:tc>
                      <a:txBody>
                        <a:bodyPr/>
                        <a:lstStyle/>
                        <a:p>
                          <a:pPr algn="ctr">
                            <a:defRPr sz="1600" b="1"/>
                          </a:pPr>
                          <a:r>
                            <a:rPr dirty="0"/>
                            <a:t>Probability</a:t>
                          </a:r>
                        </a:p>
                      </a:txBody>
                      <a:tcPr/>
                    </a:tc>
                    <a:extLst>
                      <a:ext uri="{0D108BD9-81ED-4DB2-BD59-A6C34878D82A}">
                        <a16:rowId xmlns:a16="http://schemas.microsoft.com/office/drawing/2014/main" val="10002"/>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$1200</m:t>
                                </m:r>
                              </m:oMath>
                            </m:oMathPara>
                          </a14:m>
                          <a:endParaRPr dirty="0"/>
                        </a:p>
                      </a:txBody>
                      <a:tcPr/>
                    </a:tc>
                    <a:tc>
                      <a:txBody>
                        <a:bodyPr/>
                        <a:lstStyle/>
                        <a:p>
                          <a:pPr algn="ctr"/>
                          <a:r>
                            <a:rPr sz="1600" dirty="0">
                              <a:latin typeface="Cambria Math"/>
                            </a:rPr>
                            <a:t>0.1</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$1500</m:t>
                                </m:r>
                              </m:oMath>
                            </m:oMathPara>
                          </a14:m>
                          <a:endParaRPr/>
                        </a:p>
                      </a:txBody>
                      <a:tcPr/>
                    </a:tc>
                    <a:tc>
                      <a:txBody>
                        <a:bodyPr/>
                        <a:lstStyle/>
                        <a:p>
                          <a:pPr algn="ctr"/>
                          <a:r>
                            <a:rPr sz="1600">
                              <a:latin typeface="Cambria Math"/>
                            </a:rPr>
                            <a:t>0.3</a:t>
                          </a:r>
                        </a:p>
                      </a:txBody>
                      <a:tcPr/>
                    </a:tc>
                    <a:extLst>
                      <a:ext uri="{0D108BD9-81ED-4DB2-BD59-A6C34878D82A}">
                        <a16:rowId xmlns:a16="http://schemas.microsoft.com/office/drawing/2014/main" val="10003"/>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$950</m:t>
                                </m:r>
                              </m:oMath>
                            </m:oMathPara>
                          </a14:m>
                          <a:endParaRPr dirty="0"/>
                        </a:p>
                      </a:txBody>
                      <a:tcPr/>
                    </a:tc>
                    <a:tc>
                      <a:txBody>
                        <a:bodyPr/>
                        <a:lstStyle/>
                        <a:p>
                          <a:pPr algn="ctr"/>
                          <a:r>
                            <a:rPr sz="1600" dirty="0">
                              <a:latin typeface="Cambria Math"/>
                            </a:rPr>
                            <a:t>0.2</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$800</m:t>
                                </m:r>
                              </m:oMath>
                            </m:oMathPara>
                          </a14:m>
                          <a:endParaRPr/>
                        </a:p>
                      </a:txBody>
                      <a:tcPr/>
                    </a:tc>
                    <a:tc>
                      <a:txBody>
                        <a:bodyPr/>
                        <a:lstStyle/>
                        <a:p>
                          <a:pPr algn="ctr"/>
                          <a:r>
                            <a:rPr sz="1600">
                              <a:latin typeface="Cambria Math"/>
                            </a:rPr>
                            <a:t>0.1</a:t>
                          </a:r>
                        </a:p>
                      </a:txBody>
                      <a:tcPr/>
                    </a:tc>
                    <a:extLst>
                      <a:ext uri="{0D108BD9-81ED-4DB2-BD59-A6C34878D82A}">
                        <a16:rowId xmlns:a16="http://schemas.microsoft.com/office/drawing/2014/main" val="10004"/>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$130</m:t>
                                </m:r>
                              </m:oMath>
                            </m:oMathPara>
                          </a14:m>
                          <a:endParaRPr dirty="0"/>
                        </a:p>
                      </a:txBody>
                      <a:tcPr/>
                    </a:tc>
                    <a:tc>
                      <a:txBody>
                        <a:bodyPr/>
                        <a:lstStyle/>
                        <a:p>
                          <a:pPr algn="ctr"/>
                          <a:r>
                            <a:rPr sz="1600" dirty="0">
                              <a:latin typeface="Cambria Math"/>
                            </a:rPr>
                            <a:t>0.4</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−$100</m:t>
                                </m:r>
                              </m:oMath>
                            </m:oMathPara>
                          </a14:m>
                          <a:endParaRPr dirty="0"/>
                        </a:p>
                      </a:txBody>
                      <a:tcPr/>
                    </a:tc>
                    <a:tc>
                      <a:txBody>
                        <a:bodyPr/>
                        <a:lstStyle/>
                        <a:p>
                          <a:pPr algn="ctr"/>
                          <a:r>
                            <a:rPr sz="1600">
                              <a:latin typeface="Cambria Math"/>
                            </a:rPr>
                            <a:t>0.2</a:t>
                          </a:r>
                        </a:p>
                      </a:txBody>
                      <a:tcPr/>
                    </a:tc>
                    <a:extLst>
                      <a:ext uri="{0D108BD9-81ED-4DB2-BD59-A6C34878D82A}">
                        <a16:rowId xmlns:a16="http://schemas.microsoft.com/office/drawing/2014/main" val="10005"/>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−$575</m:t>
                                </m:r>
                              </m:oMath>
                            </m:oMathPara>
                          </a14:m>
                          <a:endParaRPr/>
                        </a:p>
                      </a:txBody>
                      <a:tcPr/>
                    </a:tc>
                    <a:tc>
                      <a:txBody>
                        <a:bodyPr/>
                        <a:lstStyle/>
                        <a:p>
                          <a:pPr algn="ctr"/>
                          <a:r>
                            <a:rPr sz="1600">
                              <a:latin typeface="Cambria Math"/>
                            </a:rPr>
                            <a:t>0.1</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−$250</m:t>
                                </m:r>
                              </m:oMath>
                            </m:oMathPara>
                          </a14:m>
                          <a:endParaRPr dirty="0"/>
                        </a:p>
                      </a:txBody>
                      <a:tcPr/>
                    </a:tc>
                    <a:tc>
                      <a:txBody>
                        <a:bodyPr/>
                        <a:lstStyle/>
                        <a:p>
                          <a:pPr algn="ctr"/>
                          <a:r>
                            <a:rPr sz="1600">
                              <a:latin typeface="Cambria Math"/>
                            </a:rPr>
                            <a:t>0.2</a:t>
                          </a:r>
                        </a:p>
                      </a:txBody>
                      <a:tcPr/>
                    </a:tc>
                    <a:extLst>
                      <a:ext uri="{0D108BD9-81ED-4DB2-BD59-A6C34878D82A}">
                        <a16:rowId xmlns:a16="http://schemas.microsoft.com/office/drawing/2014/main" val="10006"/>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−$1400</m:t>
                                </m:r>
                              </m:oMath>
                            </m:oMathPara>
                          </a14:m>
                          <a:endParaRPr/>
                        </a:p>
                      </a:txBody>
                      <a:tcPr/>
                    </a:tc>
                    <a:tc>
                      <a:txBody>
                        <a:bodyPr/>
                        <a:lstStyle/>
                        <a:p>
                          <a:pPr algn="ctr"/>
                          <a:r>
                            <a:rPr sz="1600" dirty="0">
                              <a:latin typeface="Cambria Math"/>
                            </a:rPr>
                            <a:t>0.2</a:t>
                          </a: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a:rPr>
                                  <m:t>−$690</m:t>
                                </m:r>
                              </m:oMath>
                            </m:oMathPara>
                          </a14:m>
                          <a:endParaRPr dirty="0"/>
                        </a:p>
                      </a:txBody>
                      <a:tcPr/>
                    </a:tc>
                    <a:tc>
                      <a:txBody>
                        <a:bodyPr/>
                        <a:lstStyle/>
                        <a:p>
                          <a:pPr algn="ctr"/>
                          <a:r>
                            <a:rPr sz="1600" dirty="0">
                              <a:latin typeface="Cambria Math"/>
                            </a:rPr>
                            <a:t>0.2</a:t>
                          </a:r>
                        </a:p>
                      </a:txBody>
                      <a:tcPr/>
                    </a:tc>
                    <a:extLst>
                      <a:ext uri="{0D108BD9-81ED-4DB2-BD59-A6C34878D82A}">
                        <a16:rowId xmlns:a16="http://schemas.microsoft.com/office/drawing/2014/main" val="600689775"/>
                      </a:ext>
                    </a:extLst>
                  </a:tr>
                </a:tbl>
              </a:graphicData>
            </a:graphic>
          </p:graphicFrame>
        </mc:Choice>
        <mc:Fallback xmlns="">
          <p:graphicFrame>
            <p:nvGraphicFramePr>
              <p:cNvPr id="7" name="Table Placeholder 2" descr="The table compares two plans, Plan A and Plan B, with their respective earnings and probabilities. For Plan A, the earnings are $1200, $950, $130, -$575, and -$1400, with corresponding probabilities of 0.1, 0.2, 0.4, 0.1, and 0.2. For Plan B, the earnings are $1500, $800, -$100, -$250, and -$690, with corresponding probabilities of 0.3, 0.1, 0.2, 0.2, and 0.2. The table provides a side-by-side comparison of earnings and their associated probabilities for each plan">
                <a:extLst>
                  <a:ext uri="{FF2B5EF4-FFF2-40B4-BE49-F238E27FC236}">
                    <a16:creationId xmlns:a16="http://schemas.microsoft.com/office/drawing/2014/main" id="{B628CEBA-616E-75AA-137B-952E31221438}"/>
                  </a:ext>
                </a:extLst>
              </p:cNvPr>
              <p:cNvGraphicFramePr>
                <a:graphicFrameLocks noGrp="1"/>
              </p:cNvGraphicFramePr>
              <p:nvPr>
                <p:ph type="tbl" sz="quarter" idx="10"/>
                <p:extLst>
                  <p:ext uri="{D42A27DB-BD31-4B8C-83A1-F6EECF244321}">
                    <p14:modId xmlns:p14="http://schemas.microsoft.com/office/powerpoint/2010/main" val="4000797415"/>
                  </p:ext>
                </p:extLst>
              </p:nvPr>
            </p:nvGraphicFramePr>
            <p:xfrm>
              <a:off x="431800" y="1752600"/>
              <a:ext cx="8229600" cy="22250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1462353541"/>
                        </a:ext>
                      </a:extLst>
                    </a:gridCol>
                  </a:tblGrid>
                  <a:tr h="370840">
                    <a:tc>
                      <a:txBody>
                        <a:bodyPr/>
                        <a:lstStyle/>
                        <a:p>
                          <a:pPr algn="ctr">
                            <a:defRPr sz="1600" b="1"/>
                          </a:pPr>
                          <a:r>
                            <a:rPr dirty="0"/>
                            <a:t>Earnings</a:t>
                          </a:r>
                        </a:p>
                      </a:txBody>
                      <a:tcPr/>
                    </a:tc>
                    <a:tc>
                      <a:txBody>
                        <a:bodyPr/>
                        <a:lstStyle/>
                        <a:p>
                          <a:pPr algn="ctr">
                            <a:defRPr sz="1600" b="1"/>
                          </a:pPr>
                          <a:r>
                            <a:t>Probability</a:t>
                          </a:r>
                        </a:p>
                      </a:txBody>
                      <a:tcPr/>
                    </a:tc>
                    <a:tc>
                      <a:txBody>
                        <a:bodyPr/>
                        <a:lstStyle/>
                        <a:p>
                          <a:pPr algn="ctr">
                            <a:defRPr sz="1600" b="1"/>
                          </a:pPr>
                          <a:r>
                            <a:rPr dirty="0"/>
                            <a:t>Earnings</a:t>
                          </a:r>
                        </a:p>
                      </a:txBody>
                      <a:tcPr/>
                    </a:tc>
                    <a:tc>
                      <a:txBody>
                        <a:bodyPr/>
                        <a:lstStyle/>
                        <a:p>
                          <a:pPr algn="ctr">
                            <a:defRPr sz="1600" b="1"/>
                          </a:pPr>
                          <a:r>
                            <a:rPr dirty="0"/>
                            <a:t>Probability</a:t>
                          </a:r>
                        </a:p>
                      </a:txBody>
                      <a:tcPr/>
                    </a:tc>
                    <a:extLst>
                      <a:ext uri="{0D108BD9-81ED-4DB2-BD59-A6C34878D82A}">
                        <a16:rowId xmlns:a16="http://schemas.microsoft.com/office/drawing/2014/main" val="10002"/>
                      </a:ext>
                    </a:extLst>
                  </a:tr>
                  <a:tr h="370840">
                    <a:tc>
                      <a:txBody>
                        <a:bodyPr/>
                        <a:lstStyle/>
                        <a:p>
                          <a:endParaRPr lang="en-US"/>
                        </a:p>
                      </a:txBody>
                      <a:tcPr>
                        <a:blipFill>
                          <a:blip r:embed="rId2"/>
                          <a:stretch>
                            <a:fillRect l="-296" t="-103279" r="-300296" b="-409836"/>
                          </a:stretch>
                        </a:blipFill>
                      </a:tcPr>
                    </a:tc>
                    <a:tc>
                      <a:txBody>
                        <a:bodyPr/>
                        <a:lstStyle/>
                        <a:p>
                          <a:pPr algn="ctr"/>
                          <a:r>
                            <a:rPr sz="1600" dirty="0">
                              <a:latin typeface="Cambria Math"/>
                            </a:rPr>
                            <a:t>0.1</a:t>
                          </a:r>
                        </a:p>
                      </a:txBody>
                      <a:tcPr/>
                    </a:tc>
                    <a:tc>
                      <a:txBody>
                        <a:bodyPr/>
                        <a:lstStyle/>
                        <a:p>
                          <a:endParaRPr lang="en-US"/>
                        </a:p>
                      </a:txBody>
                      <a:tcPr>
                        <a:blipFill>
                          <a:blip r:embed="rId2"/>
                          <a:stretch>
                            <a:fillRect l="-200890" t="-103279" r="-100890" b="-409836"/>
                          </a:stretch>
                        </a:blipFill>
                      </a:tcPr>
                    </a:tc>
                    <a:tc>
                      <a:txBody>
                        <a:bodyPr/>
                        <a:lstStyle/>
                        <a:p>
                          <a:pPr algn="ctr"/>
                          <a:r>
                            <a:rPr sz="1600">
                              <a:latin typeface="Cambria Math"/>
                            </a:rPr>
                            <a:t>0.3</a:t>
                          </a:r>
                        </a:p>
                      </a:txBody>
                      <a:tcPr/>
                    </a:tc>
                    <a:extLst>
                      <a:ext uri="{0D108BD9-81ED-4DB2-BD59-A6C34878D82A}">
                        <a16:rowId xmlns:a16="http://schemas.microsoft.com/office/drawing/2014/main" val="10003"/>
                      </a:ext>
                    </a:extLst>
                  </a:tr>
                  <a:tr h="370840">
                    <a:tc>
                      <a:txBody>
                        <a:bodyPr/>
                        <a:lstStyle/>
                        <a:p>
                          <a:endParaRPr lang="en-US"/>
                        </a:p>
                      </a:txBody>
                      <a:tcPr>
                        <a:blipFill>
                          <a:blip r:embed="rId2"/>
                          <a:stretch>
                            <a:fillRect l="-296" t="-203279" r="-300296" b="-309836"/>
                          </a:stretch>
                        </a:blipFill>
                      </a:tcPr>
                    </a:tc>
                    <a:tc>
                      <a:txBody>
                        <a:bodyPr/>
                        <a:lstStyle/>
                        <a:p>
                          <a:pPr algn="ctr"/>
                          <a:r>
                            <a:rPr sz="1600" dirty="0">
                              <a:latin typeface="Cambria Math"/>
                            </a:rPr>
                            <a:t>0.2</a:t>
                          </a:r>
                        </a:p>
                      </a:txBody>
                      <a:tcPr/>
                    </a:tc>
                    <a:tc>
                      <a:txBody>
                        <a:bodyPr/>
                        <a:lstStyle/>
                        <a:p>
                          <a:endParaRPr lang="en-US"/>
                        </a:p>
                      </a:txBody>
                      <a:tcPr>
                        <a:blipFill>
                          <a:blip r:embed="rId2"/>
                          <a:stretch>
                            <a:fillRect l="-200890" t="-203279" r="-100890" b="-309836"/>
                          </a:stretch>
                        </a:blipFill>
                      </a:tcPr>
                    </a:tc>
                    <a:tc>
                      <a:txBody>
                        <a:bodyPr/>
                        <a:lstStyle/>
                        <a:p>
                          <a:pPr algn="ctr"/>
                          <a:r>
                            <a:rPr sz="1600">
                              <a:latin typeface="Cambria Math"/>
                            </a:rPr>
                            <a:t>0.1</a:t>
                          </a:r>
                        </a:p>
                      </a:txBody>
                      <a:tcPr/>
                    </a:tc>
                    <a:extLst>
                      <a:ext uri="{0D108BD9-81ED-4DB2-BD59-A6C34878D82A}">
                        <a16:rowId xmlns:a16="http://schemas.microsoft.com/office/drawing/2014/main" val="10004"/>
                      </a:ext>
                    </a:extLst>
                  </a:tr>
                  <a:tr h="370840">
                    <a:tc>
                      <a:txBody>
                        <a:bodyPr/>
                        <a:lstStyle/>
                        <a:p>
                          <a:endParaRPr lang="en-US"/>
                        </a:p>
                      </a:txBody>
                      <a:tcPr>
                        <a:blipFill>
                          <a:blip r:embed="rId2"/>
                          <a:stretch>
                            <a:fillRect l="-296" t="-303279" r="-300296" b="-209836"/>
                          </a:stretch>
                        </a:blipFill>
                      </a:tcPr>
                    </a:tc>
                    <a:tc>
                      <a:txBody>
                        <a:bodyPr/>
                        <a:lstStyle/>
                        <a:p>
                          <a:pPr algn="ctr"/>
                          <a:r>
                            <a:rPr sz="1600" dirty="0">
                              <a:latin typeface="Cambria Math"/>
                            </a:rPr>
                            <a:t>0.4</a:t>
                          </a:r>
                        </a:p>
                      </a:txBody>
                      <a:tcPr/>
                    </a:tc>
                    <a:tc>
                      <a:txBody>
                        <a:bodyPr/>
                        <a:lstStyle/>
                        <a:p>
                          <a:endParaRPr lang="en-US"/>
                        </a:p>
                      </a:txBody>
                      <a:tcPr>
                        <a:blipFill>
                          <a:blip r:embed="rId2"/>
                          <a:stretch>
                            <a:fillRect l="-200890" t="-303279" r="-100890" b="-209836"/>
                          </a:stretch>
                        </a:blipFill>
                      </a:tcPr>
                    </a:tc>
                    <a:tc>
                      <a:txBody>
                        <a:bodyPr/>
                        <a:lstStyle/>
                        <a:p>
                          <a:pPr algn="ctr"/>
                          <a:r>
                            <a:rPr sz="1600">
                              <a:latin typeface="Cambria Math"/>
                            </a:rPr>
                            <a:t>0.2</a:t>
                          </a:r>
                        </a:p>
                      </a:txBody>
                      <a:tcPr/>
                    </a:tc>
                    <a:extLst>
                      <a:ext uri="{0D108BD9-81ED-4DB2-BD59-A6C34878D82A}">
                        <a16:rowId xmlns:a16="http://schemas.microsoft.com/office/drawing/2014/main" val="10005"/>
                      </a:ext>
                    </a:extLst>
                  </a:tr>
                  <a:tr h="370840">
                    <a:tc>
                      <a:txBody>
                        <a:bodyPr/>
                        <a:lstStyle/>
                        <a:p>
                          <a:endParaRPr lang="en-US"/>
                        </a:p>
                      </a:txBody>
                      <a:tcPr>
                        <a:blipFill>
                          <a:blip r:embed="rId2"/>
                          <a:stretch>
                            <a:fillRect l="-296" t="-403279" r="-300296" b="-109836"/>
                          </a:stretch>
                        </a:blipFill>
                      </a:tcPr>
                    </a:tc>
                    <a:tc>
                      <a:txBody>
                        <a:bodyPr/>
                        <a:lstStyle/>
                        <a:p>
                          <a:pPr algn="ctr"/>
                          <a:r>
                            <a:rPr sz="1600">
                              <a:latin typeface="Cambria Math"/>
                            </a:rPr>
                            <a:t>0.1</a:t>
                          </a:r>
                        </a:p>
                      </a:txBody>
                      <a:tcPr/>
                    </a:tc>
                    <a:tc>
                      <a:txBody>
                        <a:bodyPr/>
                        <a:lstStyle/>
                        <a:p>
                          <a:endParaRPr lang="en-US"/>
                        </a:p>
                      </a:txBody>
                      <a:tcPr>
                        <a:blipFill>
                          <a:blip r:embed="rId2"/>
                          <a:stretch>
                            <a:fillRect l="-200890" t="-403279" r="-100890" b="-109836"/>
                          </a:stretch>
                        </a:blipFill>
                      </a:tcPr>
                    </a:tc>
                    <a:tc>
                      <a:txBody>
                        <a:bodyPr/>
                        <a:lstStyle/>
                        <a:p>
                          <a:pPr algn="ctr"/>
                          <a:r>
                            <a:rPr sz="1600">
                              <a:latin typeface="Cambria Math"/>
                            </a:rPr>
                            <a:t>0.2</a:t>
                          </a:r>
                        </a:p>
                      </a:txBody>
                      <a:tcPr/>
                    </a:tc>
                    <a:extLst>
                      <a:ext uri="{0D108BD9-81ED-4DB2-BD59-A6C34878D82A}">
                        <a16:rowId xmlns:a16="http://schemas.microsoft.com/office/drawing/2014/main" val="10006"/>
                      </a:ext>
                    </a:extLst>
                  </a:tr>
                  <a:tr h="370840">
                    <a:tc>
                      <a:txBody>
                        <a:bodyPr/>
                        <a:lstStyle/>
                        <a:p>
                          <a:endParaRPr lang="en-US"/>
                        </a:p>
                      </a:txBody>
                      <a:tcPr>
                        <a:blipFill>
                          <a:blip r:embed="rId2"/>
                          <a:stretch>
                            <a:fillRect l="-296" t="-503279" r="-300296" b="-9836"/>
                          </a:stretch>
                        </a:blipFill>
                      </a:tcPr>
                    </a:tc>
                    <a:tc>
                      <a:txBody>
                        <a:bodyPr/>
                        <a:lstStyle/>
                        <a:p>
                          <a:pPr algn="ctr"/>
                          <a:r>
                            <a:rPr sz="1600">
                              <a:latin typeface="Cambria Math"/>
                            </a:rPr>
                            <a:t>0.2</a:t>
                          </a:r>
                        </a:p>
                      </a:txBody>
                      <a:tcPr/>
                    </a:tc>
                    <a:tc>
                      <a:txBody>
                        <a:bodyPr/>
                        <a:lstStyle/>
                        <a:p>
                          <a:endParaRPr lang="en-US"/>
                        </a:p>
                      </a:txBody>
                      <a:tcPr>
                        <a:blipFill>
                          <a:blip r:embed="rId2"/>
                          <a:stretch>
                            <a:fillRect l="-200890" t="-503279" r="-100890" b="-9836"/>
                          </a:stretch>
                        </a:blipFill>
                      </a:tcPr>
                    </a:tc>
                    <a:tc>
                      <a:txBody>
                        <a:bodyPr/>
                        <a:lstStyle/>
                        <a:p>
                          <a:pPr algn="ctr"/>
                          <a:r>
                            <a:rPr sz="1600" dirty="0">
                              <a:latin typeface="Cambria Math"/>
                            </a:rPr>
                            <a:t>0.2</a:t>
                          </a:r>
                        </a:p>
                      </a:txBody>
                      <a:tcPr/>
                    </a:tc>
                    <a:extLst>
                      <a:ext uri="{0D108BD9-81ED-4DB2-BD59-A6C34878D82A}">
                        <a16:rowId xmlns:a16="http://schemas.microsoft.com/office/drawing/2014/main" val="600689775"/>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3</a:t>
            </a:r>
            <a:endParaRPr dirty="0"/>
          </a:p>
        </p:txBody>
      </p:sp>
      <p:sp>
        <p:nvSpPr>
          <p:cNvPr id="3" name="Text Placeholder 2"/>
          <p:cNvSpPr>
            <a:spLocks noGrp="1"/>
          </p:cNvSpPr>
          <p:nvPr>
            <p:ph type="body" sz="quarter" idx="10"/>
          </p:nvPr>
        </p:nvSpPr>
        <p:spPr/>
        <p:txBody>
          <a:bodyPr>
            <a:normAutofit fontScale="85000" lnSpcReduction="20000"/>
          </a:bodyPr>
          <a:lstStyle/>
          <a:p>
            <a:r>
              <a:rPr sz="2800" b="1" dirty="0"/>
              <a:t>Solution</a:t>
            </a:r>
          </a:p>
          <a:p>
            <a:pPr>
              <a:defRPr sz="2800"/>
            </a:pPr>
            <a:r>
              <a:rPr sz="2800" dirty="0"/>
              <a:t>It is difficult to determine which plan will yield the higher return simply by looking at the probability distributions. Let's use the expected values to compare the plans. Let the random variable</a:t>
            </a:r>
            <a:br>
              <a:rPr lang="en-US" sz="2800" dirty="0"/>
            </a:br>
            <a:r>
              <a:rPr lang="en-US" sz="2800" i="1" dirty="0"/>
              <a:t>X</a:t>
            </a:r>
            <a:r>
              <a:rPr lang="en-US" sz="900" i="1" dirty="0"/>
              <a:t> </a:t>
            </a:r>
            <a:r>
              <a:rPr lang="en-US" sz="2800" i="1" baseline="-25000" dirty="0"/>
              <a:t>A</a:t>
            </a:r>
            <a:r>
              <a:rPr sz="2800" dirty="0"/>
              <a:t> be the earnings for Plan A, and let the random variable</a:t>
            </a:r>
            <a:r>
              <a:rPr lang="en-US" sz="2800" dirty="0"/>
              <a:t> </a:t>
            </a:r>
            <a:r>
              <a:rPr lang="en-US" i="1" dirty="0"/>
              <a:t>X</a:t>
            </a:r>
            <a:r>
              <a:rPr lang="en-US" i="1" baseline="-25000" dirty="0"/>
              <a:t>B</a:t>
            </a:r>
            <a:r>
              <a:rPr sz="2800" dirty="0"/>
              <a:t> be the earnings for Plan B. We will use a different method to calculate the expected value for each plan to demonstrate various methods.</a:t>
            </a:r>
          </a:p>
          <a:p>
            <a:r>
              <a:rPr sz="2800" b="1" dirty="0"/>
              <a:t>For Investment Plan A:</a:t>
            </a:r>
          </a:p>
          <a:p>
            <a:pPr>
              <a:defRPr b="1"/>
            </a:pPr>
            <a:r>
              <a:rPr sz="2800" dirty="0"/>
              <a:t>By Hand:</a:t>
            </a:r>
          </a:p>
          <a:p>
            <a:pPr>
              <a:defRPr sz="2800"/>
            </a:pPr>
            <a:r>
              <a:rPr sz="2800" dirty="0"/>
              <a:t>Beginning with the probability distribution, multiply each value of the random variable, </a:t>
            </a:r>
            <a:endParaRPr lang="en-US" sz="2800" dirty="0"/>
          </a:p>
          <a:p>
            <a:pPr>
              <a:defRPr sz="2800"/>
            </a:pPr>
            <a:endParaRPr lang="en-US" sz="2800" i="1" dirty="0"/>
          </a:p>
          <a:p>
            <a:pPr>
              <a:defRPr sz="2800"/>
            </a:pPr>
            <a:r>
              <a:rPr lang="en-US" i="1" dirty="0"/>
              <a:t> </a:t>
            </a:r>
            <a:endParaRPr lang="en-IN" sz="2800" dirty="0"/>
          </a:p>
        </p:txBody>
      </p:sp>
      <p:pic>
        <p:nvPicPr>
          <p:cNvPr id="9" name="Picture 8" descr="X subscript A subscript i , by its probability">
            <a:extLst>
              <a:ext uri="{FF2B5EF4-FFF2-40B4-BE49-F238E27FC236}">
                <a16:creationId xmlns:a16="http://schemas.microsoft.com/office/drawing/2014/main" id="{68C60EC9-91B1-617E-101B-6EB826A60CC1}"/>
              </a:ext>
            </a:extLst>
          </p:cNvPr>
          <p:cNvPicPr>
            <a:picLocks noChangeAspect="1"/>
          </p:cNvPicPr>
          <p:nvPr/>
        </p:nvPicPr>
        <p:blipFill>
          <a:blip r:embed="rId3"/>
          <a:stretch>
            <a:fillRect/>
          </a:stretch>
        </p:blipFill>
        <p:spPr>
          <a:xfrm>
            <a:off x="3457575" y="4533900"/>
            <a:ext cx="2562225" cy="419100"/>
          </a:xfrm>
          <a:prstGeom prst="rect">
            <a:avLst/>
          </a:prstGeom>
        </p:spPr>
      </p:pic>
      <p:pic>
        <p:nvPicPr>
          <p:cNvPr id="10" name="Picture 9" descr="P of X subscript A equals x subscript A subscript i">
            <a:extLst>
              <a:ext uri="{FF2B5EF4-FFF2-40B4-BE49-F238E27FC236}">
                <a16:creationId xmlns:a16="http://schemas.microsoft.com/office/drawing/2014/main" id="{961D71AC-E6B7-B286-9514-1F8F7CC2BCA9}"/>
              </a:ext>
            </a:extLst>
          </p:cNvPr>
          <p:cNvPicPr>
            <a:picLocks noChangeAspect="1"/>
          </p:cNvPicPr>
          <p:nvPr/>
        </p:nvPicPr>
        <p:blipFill>
          <a:blip r:embed="rId4"/>
          <a:stretch>
            <a:fillRect/>
          </a:stretch>
        </p:blipFill>
        <p:spPr>
          <a:xfrm>
            <a:off x="609600" y="4876800"/>
            <a:ext cx="1457325" cy="52387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4</a:t>
            </a:r>
            <a:endParaRPr dirty="0"/>
          </a:p>
        </p:txBody>
      </p:sp>
      <p:sp>
        <p:nvSpPr>
          <p:cNvPr id="7" name="TextBox 6">
            <a:extLst>
              <a:ext uri="{FF2B5EF4-FFF2-40B4-BE49-F238E27FC236}">
                <a16:creationId xmlns:a16="http://schemas.microsoft.com/office/drawing/2014/main" id="{257D1B07-A758-5B08-8CDC-AB55AF424E5D}"/>
              </a:ext>
            </a:extLst>
          </p:cNvPr>
          <p:cNvSpPr txBox="1"/>
          <p:nvPr/>
        </p:nvSpPr>
        <p:spPr>
          <a:xfrm>
            <a:off x="482600" y="1066800"/>
            <a:ext cx="8229600" cy="400110"/>
          </a:xfrm>
          <a:prstGeom prst="rect">
            <a:avLst/>
          </a:prstGeom>
          <a:noFill/>
        </p:spPr>
        <p:txBody>
          <a:bodyPr wrap="square">
            <a:spAutoFit/>
          </a:bodyPr>
          <a:lstStyle/>
          <a:p>
            <a:pPr algn="ctr">
              <a:defRPr sz="1800" b="1"/>
            </a:pPr>
            <a:r>
              <a:rPr lang="en-US" sz="2000" dirty="0"/>
              <a:t>Investment Plan A Expected Values</a:t>
            </a:r>
          </a:p>
        </p:txBody>
      </p:sp>
      <mc:AlternateContent xmlns:mc="http://schemas.openxmlformats.org/markup-compatibility/2006" xmlns:a14="http://schemas.microsoft.com/office/drawing/2010/main">
        <mc:Choice Requires="a14">
          <p:graphicFrame>
            <p:nvGraphicFramePr>
              <p:cNvPr id="6" name="Table Placeholder 2" descr="The table displays calculations for x subscript A subscript i, probabilities P of X subscript A equals x subscript A subscript i, and the product  x subscript A subscript i multiplied by P of X subscript A equals x subscript A subscript i).&#10;The x subscript A subscript i values are $1200, $950, $130, negative $575, and nagative$1400, with corresponding probabilities P of X subscript A equals x subscript A subscript i of 0.1, 0.2, 0.4, 0.1, and 0.2. The products x subscript A subscript i multiplied by P of X subscript A equals x subscript A subscript i are $120, $190, $52, -$57.5, and -$280, respectively. The table summarizes these values for statistical calculations.&#10;">
                <a:extLst>
                  <a:ext uri="{FF2B5EF4-FFF2-40B4-BE49-F238E27FC236}">
                    <a16:creationId xmlns:a16="http://schemas.microsoft.com/office/drawing/2014/main" id="{239BB614-47C9-B9AB-484B-DC883DE0E731}"/>
                  </a:ext>
                </a:extLst>
              </p:cNvPr>
              <p:cNvGraphicFramePr>
                <a:graphicFrameLocks noGrp="1"/>
              </p:cNvGraphicFramePr>
              <p:nvPr>
                <p:ph type="tbl" sz="quarter" idx="10"/>
                <p:extLst>
                  <p:ext uri="{D42A27DB-BD31-4B8C-83A1-F6EECF244321}">
                    <p14:modId xmlns:p14="http://schemas.microsoft.com/office/powerpoint/2010/main" val="1180518464"/>
                  </p:ext>
                </p:extLst>
              </p:nvPr>
            </p:nvGraphicFramePr>
            <p:xfrm>
              <a:off x="431800" y="1508760"/>
              <a:ext cx="8229600" cy="2266442"/>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𝑥</m:t>
                                    </m:r>
                                  </m:e>
                                  <m:sub>
                                    <m:sSub>
                                      <m:sSubPr>
                                        <m:ctrlPr>
                                          <a:rPr sz="1800" i="1">
                                            <a:latin typeface="Cambria Math" panose="02040503050406030204" pitchFamily="18" charset="0"/>
                                          </a:rPr>
                                        </m:ctrlPr>
                                      </m:sSubPr>
                                      <m:e>
                                        <m:r>
                                          <a:rPr sz="1800">
                                            <a:latin typeface="Cambria Math" panose="02040503050406030204" pitchFamily="18" charset="0"/>
                                          </a:rPr>
                                          <m:t>𝐴</m:t>
                                        </m:r>
                                      </m:e>
                                      <m:sub>
                                        <m:r>
                                          <a:rPr sz="1800">
                                            <a:latin typeface="Cambria Math" panose="02040503050406030204" pitchFamily="18" charset="0"/>
                                          </a:rPr>
                                          <m:t>𝑖</m:t>
                                        </m:r>
                                      </m:sub>
                                    </m:sSub>
                                  </m:sub>
                                </m:sSub>
                              </m:oMath>
                            </m:oMathPara>
                          </a14:m>
                          <a:endParaRPr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𝑃</m:t>
                                </m:r>
                                <m:d>
                                  <m:dPr>
                                    <m:ctrlPr>
                                      <a:rPr sz="1800" i="1">
                                        <a:latin typeface="Cambria Math" panose="02040503050406030204" pitchFamily="18" charset="0"/>
                                      </a:rPr>
                                    </m:ctrlPr>
                                  </m:dPr>
                                  <m:e>
                                    <m:sSub>
                                      <m:sSubPr>
                                        <m:ctrlPr>
                                          <a:rPr sz="1800" i="1">
                                            <a:latin typeface="Cambria Math" panose="02040503050406030204" pitchFamily="18" charset="0"/>
                                          </a:rPr>
                                        </m:ctrlPr>
                                      </m:sSubPr>
                                      <m:e>
                                        <m:r>
                                          <a:rPr sz="1800">
                                            <a:latin typeface="Cambria Math" panose="02040503050406030204" pitchFamily="18" charset="0"/>
                                          </a:rPr>
                                          <m:t>𝑋</m:t>
                                        </m:r>
                                      </m:e>
                                      <m:sub>
                                        <m:r>
                                          <a:rPr sz="1800">
                                            <a:latin typeface="Cambria Math" panose="02040503050406030204" pitchFamily="18" charset="0"/>
                                          </a:rPr>
                                          <m:t>𝐴</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sSub>
                                          <m:sSubPr>
                                            <m:ctrlPr>
                                              <a:rPr sz="1800" i="1">
                                                <a:latin typeface="Cambria Math" panose="02040503050406030204" pitchFamily="18" charset="0"/>
                                              </a:rPr>
                                            </m:ctrlPr>
                                          </m:sSubPr>
                                          <m:e>
                                            <m:r>
                                              <a:rPr sz="1800">
                                                <a:latin typeface="Cambria Math" panose="02040503050406030204" pitchFamily="18" charset="0"/>
                                              </a:rPr>
                                              <m:t>𝐴</m:t>
                                            </m:r>
                                          </m:e>
                                          <m:sub>
                                            <m:r>
                                              <a:rPr sz="1800">
                                                <a:latin typeface="Cambria Math" panose="02040503050406030204" pitchFamily="18" charset="0"/>
                                              </a:rPr>
                                              <m:t>𝑖</m:t>
                                            </m:r>
                                          </m:sub>
                                        </m:sSub>
                                      </m:sub>
                                    </m:sSub>
                                  </m:e>
                                </m:d>
                              </m:oMath>
                            </m:oMathPara>
                          </a14:m>
                          <a:endParaRPr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sSub>
                                  <m:sSubPr>
                                    <m:ctrlPr>
                                      <a:rPr sz="1800" i="1">
                                        <a:latin typeface="Cambria Math" panose="02040503050406030204" pitchFamily="18" charset="0"/>
                                      </a:rPr>
                                    </m:ctrlPr>
                                  </m:sSubPr>
                                  <m:e>
                                    <m:r>
                                      <a:rPr sz="1800">
                                        <a:latin typeface="Cambria Math" panose="02040503050406030204" pitchFamily="18" charset="0"/>
                                      </a:rPr>
                                      <m:t>𝑥</m:t>
                                    </m:r>
                                  </m:e>
                                  <m:sub>
                                    <m:sSub>
                                      <m:sSubPr>
                                        <m:ctrlPr>
                                          <a:rPr sz="1800" i="1">
                                            <a:latin typeface="Cambria Math" panose="02040503050406030204" pitchFamily="18" charset="0"/>
                                          </a:rPr>
                                        </m:ctrlPr>
                                      </m:sSubPr>
                                      <m:e>
                                        <m:r>
                                          <a:rPr sz="1800">
                                            <a:latin typeface="Cambria Math" panose="02040503050406030204" pitchFamily="18" charset="0"/>
                                          </a:rPr>
                                          <m:t>𝐴</m:t>
                                        </m:r>
                                      </m:e>
                                      <m:sub>
                                        <m:r>
                                          <a:rPr sz="1800">
                                            <a:latin typeface="Cambria Math" panose="02040503050406030204" pitchFamily="18" charset="0"/>
                                          </a:rPr>
                                          <m:t>𝑖</m:t>
                                        </m:r>
                                      </m:sub>
                                    </m:sSub>
                                  </m:sub>
                                </m:sSub>
                                <m:r>
                                  <a:rPr sz="1800">
                                    <a:latin typeface="Cambria Math" panose="02040503050406030204" pitchFamily="18" charset="0"/>
                                  </a:rPr>
                                  <m:t>⋅</m:t>
                                </m:r>
                                <m:func>
                                  <m:funcPr>
                                    <m:ctrlPr>
                                      <a:rPr sz="1800" i="1">
                                        <a:latin typeface="Cambria Math" panose="02040503050406030204" pitchFamily="18" charset="0"/>
                                      </a:rPr>
                                    </m:ctrlPr>
                                  </m:funcPr>
                                  <m:fName>
                                    <m:r>
                                      <a:rPr sz="1800">
                                        <a:latin typeface="Cambria Math" panose="02040503050406030204" pitchFamily="18" charset="0"/>
                                      </a:rPr>
                                      <m:t>𝑃</m:t>
                                    </m:r>
                                  </m:fName>
                                  <m:e>
                                    <m:d>
                                      <m:dPr>
                                        <m:ctrlPr>
                                          <a:rPr sz="1800" i="1">
                                            <a:latin typeface="Cambria Math" panose="02040503050406030204" pitchFamily="18" charset="0"/>
                                          </a:rPr>
                                        </m:ctrlPr>
                                      </m:dPr>
                                      <m:e>
                                        <m:sSub>
                                          <m:sSubPr>
                                            <m:ctrlPr>
                                              <a:rPr sz="1800" i="1">
                                                <a:latin typeface="Cambria Math" panose="02040503050406030204" pitchFamily="18" charset="0"/>
                                              </a:rPr>
                                            </m:ctrlPr>
                                          </m:sSubPr>
                                          <m:e>
                                            <m:r>
                                              <a:rPr sz="1800">
                                                <a:latin typeface="Cambria Math" panose="02040503050406030204" pitchFamily="18" charset="0"/>
                                              </a:rPr>
                                              <m:t>𝑋</m:t>
                                            </m:r>
                                          </m:e>
                                          <m:sub>
                                            <m:r>
                                              <a:rPr sz="1800">
                                                <a:latin typeface="Cambria Math" panose="02040503050406030204" pitchFamily="18" charset="0"/>
                                              </a:rPr>
                                              <m:t>𝐴</m:t>
                                            </m:r>
                                          </m:sub>
                                        </m:sSub>
                                        <m:r>
                                          <a:rPr sz="1800">
                                            <a:latin typeface="Cambria Math" panose="02040503050406030204" pitchFamily="18" charset="0"/>
                                          </a:rPr>
                                          <m:t>=</m:t>
                                        </m:r>
                                        <m:sSub>
                                          <m:sSubPr>
                                            <m:ctrlPr>
                                              <a:rPr sz="1800" i="1">
                                                <a:latin typeface="Cambria Math" panose="02040503050406030204" pitchFamily="18" charset="0"/>
                                              </a:rPr>
                                            </m:ctrlPr>
                                          </m:sSubPr>
                                          <m:e>
                                            <m:r>
                                              <a:rPr sz="1800">
                                                <a:latin typeface="Cambria Math" panose="02040503050406030204" pitchFamily="18" charset="0"/>
                                              </a:rPr>
                                              <m:t>𝑥</m:t>
                                            </m:r>
                                          </m:e>
                                          <m:sub>
                                            <m:sSub>
                                              <m:sSubPr>
                                                <m:ctrlPr>
                                                  <a:rPr sz="1800" i="1">
                                                    <a:latin typeface="Cambria Math" panose="02040503050406030204" pitchFamily="18" charset="0"/>
                                                  </a:rPr>
                                                </m:ctrlPr>
                                              </m:sSubPr>
                                              <m:e>
                                                <m:r>
                                                  <a:rPr sz="1800">
                                                    <a:latin typeface="Cambria Math" panose="02040503050406030204" pitchFamily="18" charset="0"/>
                                                  </a:rPr>
                                                  <m:t>𝐴</m:t>
                                                </m:r>
                                              </m:e>
                                              <m:sub>
                                                <m:r>
                                                  <a:rPr sz="1800">
                                                    <a:latin typeface="Cambria Math" panose="02040503050406030204" pitchFamily="18" charset="0"/>
                                                  </a:rPr>
                                                  <m:t>𝑖</m:t>
                                                </m:r>
                                              </m:sub>
                                            </m:sSub>
                                          </m:sub>
                                        </m:sSub>
                                      </m:e>
                                    </m:d>
                                  </m:e>
                                </m:func>
                              </m:oMath>
                            </m:oMathPara>
                          </a14:m>
                          <a:endParaRPr dirty="0"/>
                        </a:p>
                      </a:txBody>
                      <a:tcPr/>
                    </a:tc>
                    <a:extLst>
                      <a:ext uri="{0D108BD9-81ED-4DB2-BD59-A6C34878D82A}">
                        <a16:rowId xmlns:a16="http://schemas.microsoft.com/office/drawing/2014/main" val="10001"/>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$1200</m:t>
                                </m:r>
                              </m:oMath>
                            </m:oMathPara>
                          </a14:m>
                          <a:endParaRPr dirty="0"/>
                        </a:p>
                      </a:txBody>
                      <a:tcPr/>
                    </a:tc>
                    <a:tc>
                      <a:txBody>
                        <a:bodyPr/>
                        <a:lstStyle/>
                        <a:p>
                          <a:pPr algn="ctr"/>
                          <a:r>
                            <a:rPr sz="1800"/>
                            <a:t>0.1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$120</m:t>
                                </m:r>
                              </m:oMath>
                            </m:oMathPara>
                          </a14:m>
                          <a:endParaRPr/>
                        </a:p>
                      </a:txBody>
                      <a:tcPr/>
                    </a:tc>
                    <a:extLst>
                      <a:ext uri="{0D108BD9-81ED-4DB2-BD59-A6C34878D82A}">
                        <a16:rowId xmlns:a16="http://schemas.microsoft.com/office/drawing/2014/main" val="10002"/>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$950</m:t>
                                </m:r>
                              </m:oMath>
                            </m:oMathPara>
                          </a14:m>
                          <a:endParaRPr dirty="0"/>
                        </a:p>
                      </a:txBody>
                      <a:tcPr/>
                    </a:tc>
                    <a:tc>
                      <a:txBody>
                        <a:bodyPr/>
                        <a:lstStyle/>
                        <a:p>
                          <a:pPr algn="ctr"/>
                          <a:r>
                            <a:rPr sz="1800" dirty="0"/>
                            <a:t>0.2</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$190</m:t>
                                </m:r>
                              </m:oMath>
                            </m:oMathPara>
                          </a14:m>
                          <a:endParaRPr/>
                        </a:p>
                      </a:txBody>
                      <a:tcPr/>
                    </a:tc>
                    <a:extLst>
                      <a:ext uri="{0D108BD9-81ED-4DB2-BD59-A6C34878D82A}">
                        <a16:rowId xmlns:a16="http://schemas.microsoft.com/office/drawing/2014/main" val="10003"/>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$130</m:t>
                                </m:r>
                              </m:oMath>
                            </m:oMathPara>
                          </a14:m>
                          <a:endParaRPr dirty="0"/>
                        </a:p>
                      </a:txBody>
                      <a:tcPr/>
                    </a:tc>
                    <a:tc>
                      <a:txBody>
                        <a:bodyPr/>
                        <a:lstStyle/>
                        <a:p>
                          <a:pPr algn="ctr"/>
                          <a:r>
                            <a:rPr sz="1800"/>
                            <a:t>0.4</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$52</m:t>
                                </m:r>
                              </m:oMath>
                            </m:oMathPara>
                          </a14:m>
                          <a:endParaRPr dirty="0"/>
                        </a:p>
                      </a:txBody>
                      <a:tcPr/>
                    </a:tc>
                    <a:extLst>
                      <a:ext uri="{0D108BD9-81ED-4DB2-BD59-A6C34878D82A}">
                        <a16:rowId xmlns:a16="http://schemas.microsoft.com/office/drawing/2014/main" val="10004"/>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−$575</m:t>
                                </m:r>
                              </m:oMath>
                            </m:oMathPara>
                          </a14:m>
                          <a:endParaRPr dirty="0"/>
                        </a:p>
                      </a:txBody>
                      <a:tcPr/>
                    </a:tc>
                    <a:tc>
                      <a:txBody>
                        <a:bodyPr/>
                        <a:lstStyle/>
                        <a:p>
                          <a:pPr algn="ctr"/>
                          <a:r>
                            <a:rPr sz="1800"/>
                            <a:t>0.1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−$57.5</m:t>
                                </m:r>
                              </m:oMath>
                            </m:oMathPara>
                          </a14:m>
                          <a:endParaRPr dirty="0"/>
                        </a:p>
                      </a:txBody>
                      <a:tcPr/>
                    </a:tc>
                    <a:extLst>
                      <a:ext uri="{0D108BD9-81ED-4DB2-BD59-A6C34878D82A}">
                        <a16:rowId xmlns:a16="http://schemas.microsoft.com/office/drawing/2014/main" val="10005"/>
                      </a:ext>
                    </a:extLst>
                  </a:tr>
                  <a:tr h="370840">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−$1400</m:t>
                                </m:r>
                              </m:oMath>
                            </m:oMathPara>
                          </a14:m>
                          <a:endParaRPr dirty="0"/>
                        </a:p>
                      </a:txBody>
                      <a:tcPr/>
                    </a:tc>
                    <a:tc>
                      <a:txBody>
                        <a:bodyPr/>
                        <a:lstStyle/>
                        <a:p>
                          <a:pPr algn="ctr"/>
                          <a:r>
                            <a:rPr sz="1800" dirty="0"/>
                            <a:t>0.2</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−$280</m:t>
                                </m:r>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6" name="Table Placeholder 2" descr="The table displays calculations for x subscript A subscript i, probabilities P of X subscript A equals x subscript A subscript i, and the product  x subscript A subscript i multiplied by P of X subscript A equals x subscript A subscript i).&#10;The x subscript A subscript i values are $1200, $950, $130, negative $575, and nagative$1400, with corresponding probabilities P of X subscript A equals x subscript A subscript i of 0.1, 0.2, 0.4, 0.1, and 0.2. The products x subscript A subscript i multiplied by P of X subscript A equals x subscript A subscript i are $120, $190, $52, -$57.5, and -$280, respectively. The table summarizes these values for statistical calculations.&#10;">
                <a:extLst>
                  <a:ext uri="{FF2B5EF4-FFF2-40B4-BE49-F238E27FC236}">
                    <a16:creationId xmlns:a16="http://schemas.microsoft.com/office/drawing/2014/main" id="{239BB614-47C9-B9AB-484B-DC883DE0E731}"/>
                  </a:ext>
                </a:extLst>
              </p:cNvPr>
              <p:cNvGraphicFramePr>
                <a:graphicFrameLocks noGrp="1"/>
              </p:cNvGraphicFramePr>
              <p:nvPr>
                <p:ph type="tbl" sz="quarter" idx="10"/>
                <p:extLst>
                  <p:ext uri="{D42A27DB-BD31-4B8C-83A1-F6EECF244321}">
                    <p14:modId xmlns:p14="http://schemas.microsoft.com/office/powerpoint/2010/main" val="1180518464"/>
                  </p:ext>
                </p:extLst>
              </p:nvPr>
            </p:nvGraphicFramePr>
            <p:xfrm>
              <a:off x="431800" y="1508760"/>
              <a:ext cx="8229600" cy="2266442"/>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412242">
                    <a:tc>
                      <a:txBody>
                        <a:bodyPr/>
                        <a:lstStyle/>
                        <a:p>
                          <a:endParaRPr lang="en-US"/>
                        </a:p>
                      </a:txBody>
                      <a:tcPr>
                        <a:blipFill>
                          <a:blip r:embed="rId3"/>
                          <a:stretch>
                            <a:fillRect l="-222" t="-1471" r="-200667" b="-469118"/>
                          </a:stretch>
                        </a:blipFill>
                      </a:tcPr>
                    </a:tc>
                    <a:tc>
                      <a:txBody>
                        <a:bodyPr/>
                        <a:lstStyle/>
                        <a:p>
                          <a:endParaRPr lang="en-US"/>
                        </a:p>
                      </a:txBody>
                      <a:tcPr>
                        <a:blipFill>
                          <a:blip r:embed="rId3"/>
                          <a:stretch>
                            <a:fillRect l="-100000" t="-1471" r="-100222" b="-469118"/>
                          </a:stretch>
                        </a:blipFill>
                      </a:tcPr>
                    </a:tc>
                    <a:tc>
                      <a:txBody>
                        <a:bodyPr/>
                        <a:lstStyle/>
                        <a:p>
                          <a:endParaRPr lang="en-US"/>
                        </a:p>
                      </a:txBody>
                      <a:tcPr>
                        <a:blipFill>
                          <a:blip r:embed="rId3"/>
                          <a:stretch>
                            <a:fillRect l="-200444" t="-1471" r="-444" b="-469118"/>
                          </a:stretch>
                        </a:blipFill>
                      </a:tcPr>
                    </a:tc>
                    <a:extLst>
                      <a:ext uri="{0D108BD9-81ED-4DB2-BD59-A6C34878D82A}">
                        <a16:rowId xmlns:a16="http://schemas.microsoft.com/office/drawing/2014/main" val="10001"/>
                      </a:ext>
                    </a:extLst>
                  </a:tr>
                  <a:tr h="370840">
                    <a:tc>
                      <a:txBody>
                        <a:bodyPr/>
                        <a:lstStyle/>
                        <a:p>
                          <a:endParaRPr lang="en-US"/>
                        </a:p>
                      </a:txBody>
                      <a:tcPr>
                        <a:blipFill>
                          <a:blip r:embed="rId3"/>
                          <a:stretch>
                            <a:fillRect l="-222" t="-113115" r="-200667" b="-422951"/>
                          </a:stretch>
                        </a:blipFill>
                      </a:tcPr>
                    </a:tc>
                    <a:tc>
                      <a:txBody>
                        <a:bodyPr/>
                        <a:lstStyle/>
                        <a:p>
                          <a:pPr algn="ctr"/>
                          <a:r>
                            <a:rPr sz="1800"/>
                            <a:t>0.1</a:t>
                          </a:r>
                          <a:endParaRPr sz="1800">
                            <a:latin typeface="Cambria Math"/>
                          </a:endParaRPr>
                        </a:p>
                      </a:txBody>
                      <a:tcPr/>
                    </a:tc>
                    <a:tc>
                      <a:txBody>
                        <a:bodyPr/>
                        <a:lstStyle/>
                        <a:p>
                          <a:endParaRPr lang="en-US"/>
                        </a:p>
                      </a:txBody>
                      <a:tcPr>
                        <a:blipFill>
                          <a:blip r:embed="rId3"/>
                          <a:stretch>
                            <a:fillRect l="-200444" t="-113115" r="-444" b="-422951"/>
                          </a:stretch>
                        </a:blipFill>
                      </a:tcPr>
                    </a:tc>
                    <a:extLst>
                      <a:ext uri="{0D108BD9-81ED-4DB2-BD59-A6C34878D82A}">
                        <a16:rowId xmlns:a16="http://schemas.microsoft.com/office/drawing/2014/main" val="10002"/>
                      </a:ext>
                    </a:extLst>
                  </a:tr>
                  <a:tr h="370840">
                    <a:tc>
                      <a:txBody>
                        <a:bodyPr/>
                        <a:lstStyle/>
                        <a:p>
                          <a:endParaRPr lang="en-US"/>
                        </a:p>
                      </a:txBody>
                      <a:tcPr>
                        <a:blipFill>
                          <a:blip r:embed="rId3"/>
                          <a:stretch>
                            <a:fillRect l="-222" t="-213115" r="-200667" b="-322951"/>
                          </a:stretch>
                        </a:blipFill>
                      </a:tcPr>
                    </a:tc>
                    <a:tc>
                      <a:txBody>
                        <a:bodyPr/>
                        <a:lstStyle/>
                        <a:p>
                          <a:pPr algn="ctr"/>
                          <a:r>
                            <a:rPr sz="1800" dirty="0"/>
                            <a:t>0.2</a:t>
                          </a:r>
                          <a:endParaRPr sz="1800" dirty="0">
                            <a:latin typeface="Cambria Math"/>
                          </a:endParaRPr>
                        </a:p>
                      </a:txBody>
                      <a:tcPr/>
                    </a:tc>
                    <a:tc>
                      <a:txBody>
                        <a:bodyPr/>
                        <a:lstStyle/>
                        <a:p>
                          <a:endParaRPr lang="en-US"/>
                        </a:p>
                      </a:txBody>
                      <a:tcPr>
                        <a:blipFill>
                          <a:blip r:embed="rId3"/>
                          <a:stretch>
                            <a:fillRect l="-200444" t="-213115" r="-444" b="-322951"/>
                          </a:stretch>
                        </a:blipFill>
                      </a:tcPr>
                    </a:tc>
                    <a:extLst>
                      <a:ext uri="{0D108BD9-81ED-4DB2-BD59-A6C34878D82A}">
                        <a16:rowId xmlns:a16="http://schemas.microsoft.com/office/drawing/2014/main" val="10003"/>
                      </a:ext>
                    </a:extLst>
                  </a:tr>
                  <a:tr h="370840">
                    <a:tc>
                      <a:txBody>
                        <a:bodyPr/>
                        <a:lstStyle/>
                        <a:p>
                          <a:endParaRPr lang="en-US"/>
                        </a:p>
                      </a:txBody>
                      <a:tcPr>
                        <a:blipFill>
                          <a:blip r:embed="rId3"/>
                          <a:stretch>
                            <a:fillRect l="-222" t="-313115" r="-200667" b="-222951"/>
                          </a:stretch>
                        </a:blipFill>
                      </a:tcPr>
                    </a:tc>
                    <a:tc>
                      <a:txBody>
                        <a:bodyPr/>
                        <a:lstStyle/>
                        <a:p>
                          <a:pPr algn="ctr"/>
                          <a:r>
                            <a:rPr sz="1800"/>
                            <a:t>0.4</a:t>
                          </a:r>
                          <a:endParaRPr sz="1800">
                            <a:latin typeface="Cambria Math"/>
                          </a:endParaRPr>
                        </a:p>
                      </a:txBody>
                      <a:tcPr/>
                    </a:tc>
                    <a:tc>
                      <a:txBody>
                        <a:bodyPr/>
                        <a:lstStyle/>
                        <a:p>
                          <a:endParaRPr lang="en-US"/>
                        </a:p>
                      </a:txBody>
                      <a:tcPr>
                        <a:blipFill>
                          <a:blip r:embed="rId3"/>
                          <a:stretch>
                            <a:fillRect l="-200444" t="-313115" r="-444" b="-222951"/>
                          </a:stretch>
                        </a:blipFill>
                      </a:tcPr>
                    </a:tc>
                    <a:extLst>
                      <a:ext uri="{0D108BD9-81ED-4DB2-BD59-A6C34878D82A}">
                        <a16:rowId xmlns:a16="http://schemas.microsoft.com/office/drawing/2014/main" val="10004"/>
                      </a:ext>
                    </a:extLst>
                  </a:tr>
                  <a:tr h="370840">
                    <a:tc>
                      <a:txBody>
                        <a:bodyPr/>
                        <a:lstStyle/>
                        <a:p>
                          <a:endParaRPr lang="en-US"/>
                        </a:p>
                      </a:txBody>
                      <a:tcPr>
                        <a:blipFill>
                          <a:blip r:embed="rId3"/>
                          <a:stretch>
                            <a:fillRect l="-222" t="-413115" r="-200667" b="-122951"/>
                          </a:stretch>
                        </a:blipFill>
                      </a:tcPr>
                    </a:tc>
                    <a:tc>
                      <a:txBody>
                        <a:bodyPr/>
                        <a:lstStyle/>
                        <a:p>
                          <a:pPr algn="ctr"/>
                          <a:r>
                            <a:rPr sz="1800"/>
                            <a:t>0.1</a:t>
                          </a:r>
                          <a:endParaRPr sz="1800">
                            <a:latin typeface="Cambria Math"/>
                          </a:endParaRPr>
                        </a:p>
                      </a:txBody>
                      <a:tcPr/>
                    </a:tc>
                    <a:tc>
                      <a:txBody>
                        <a:bodyPr/>
                        <a:lstStyle/>
                        <a:p>
                          <a:endParaRPr lang="en-US"/>
                        </a:p>
                      </a:txBody>
                      <a:tcPr>
                        <a:blipFill>
                          <a:blip r:embed="rId3"/>
                          <a:stretch>
                            <a:fillRect l="-200444" t="-413115" r="-444" b="-122951"/>
                          </a:stretch>
                        </a:blipFill>
                      </a:tcPr>
                    </a:tc>
                    <a:extLst>
                      <a:ext uri="{0D108BD9-81ED-4DB2-BD59-A6C34878D82A}">
                        <a16:rowId xmlns:a16="http://schemas.microsoft.com/office/drawing/2014/main" val="10005"/>
                      </a:ext>
                    </a:extLst>
                  </a:tr>
                  <a:tr h="370840">
                    <a:tc>
                      <a:txBody>
                        <a:bodyPr/>
                        <a:lstStyle/>
                        <a:p>
                          <a:endParaRPr lang="en-US"/>
                        </a:p>
                      </a:txBody>
                      <a:tcPr>
                        <a:blipFill>
                          <a:blip r:embed="rId3"/>
                          <a:stretch>
                            <a:fillRect l="-222" t="-513115" r="-200667" b="-22951"/>
                          </a:stretch>
                        </a:blipFill>
                      </a:tcPr>
                    </a:tc>
                    <a:tc>
                      <a:txBody>
                        <a:bodyPr/>
                        <a:lstStyle/>
                        <a:p>
                          <a:pPr algn="ctr"/>
                          <a:r>
                            <a:rPr sz="1800" dirty="0"/>
                            <a:t>0.2</a:t>
                          </a:r>
                          <a:endParaRPr sz="1800" dirty="0">
                            <a:latin typeface="Cambria Math"/>
                          </a:endParaRPr>
                        </a:p>
                      </a:txBody>
                      <a:tcPr/>
                    </a:tc>
                    <a:tc>
                      <a:txBody>
                        <a:bodyPr/>
                        <a:lstStyle/>
                        <a:p>
                          <a:endParaRPr lang="en-US"/>
                        </a:p>
                      </a:txBody>
                      <a:tcPr>
                        <a:blipFill>
                          <a:blip r:embed="rId3"/>
                          <a:stretch>
                            <a:fillRect l="-200444" t="-513115" r="-444" b="-22951"/>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sz="2800" dirty="0"/>
              <a:t>Sum the values in the last column to get the expected value, for Plan A.</a:t>
            </a:r>
          </a:p>
          <a:p>
            <a:pPr>
              <a:defRPr sz="2800"/>
            </a:pPr>
            <a:r>
              <a:rPr lang="en-US" i="1" dirty="0">
                <a:latin typeface="Cambria Math" panose="02040503050406030204" pitchFamily="18" charset="0"/>
              </a:rPr>
              <a:t>       E </a:t>
            </a:r>
            <a:r>
              <a:rPr lang="en-US" dirty="0">
                <a:latin typeface="Cambria Math" panose="02040503050406030204" pitchFamily="18" charset="0"/>
              </a:rPr>
              <a:t>(</a:t>
            </a:r>
            <a:r>
              <a:rPr lang="en-US" i="1" dirty="0">
                <a:latin typeface="Cambria Math" panose="02040503050406030204" pitchFamily="18" charset="0"/>
              </a:rPr>
              <a:t>X</a:t>
            </a:r>
            <a:r>
              <a:rPr lang="en-US" i="1" baseline="-25000" dirty="0">
                <a:latin typeface="Cambria Math" panose="02040503050406030204" pitchFamily="18" charset="0"/>
              </a:rPr>
              <a:t>A</a:t>
            </a:r>
            <a:r>
              <a:rPr lang="en-US" dirty="0">
                <a:latin typeface="Cambria Math" panose="02040503050406030204" pitchFamily="18" charset="0"/>
              </a:rPr>
              <a:t>) = $120 + $190 + $52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latin typeface="Cambria Math" panose="02040503050406030204" pitchFamily="18" charset="0"/>
              </a:rPr>
              <a:t> $57.50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latin typeface="Cambria Math" panose="02040503050406030204" pitchFamily="18" charset="0"/>
              </a:rPr>
              <a:t> $280</a:t>
            </a:r>
          </a:p>
          <a:p>
            <a:pPr>
              <a:defRPr sz="2800"/>
            </a:pPr>
            <a:r>
              <a:rPr lang="en-US" dirty="0">
                <a:latin typeface="Cambria Math" panose="02040503050406030204" pitchFamily="18" charset="0"/>
              </a:rPr>
              <a:t>        = $24.50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b="1"/>
            </a:pPr>
            <a:r>
              <a:rPr lang="en-US" sz="2400" b="1" dirty="0"/>
              <a:t>For Investment Plan B:</a:t>
            </a:r>
            <a:br>
              <a:rPr lang="en-US" sz="2400" dirty="0"/>
            </a:br>
            <a:r>
              <a:rPr sz="2400" dirty="0"/>
              <a:t>TI-83/84 Plus:</a:t>
            </a:r>
          </a:p>
          <a:p>
            <a:pPr>
              <a:defRPr sz="2800"/>
            </a:pPr>
            <a:r>
              <a:rPr sz="2400" dirty="0"/>
              <a:t>Press </a:t>
            </a:r>
            <a:r>
              <a:rPr sz="2400" b="1" dirty="0"/>
              <a:t>STAT</a:t>
            </a:r>
            <a:r>
              <a:rPr sz="2400" dirty="0"/>
              <a:t>, and then </a:t>
            </a:r>
            <a:r>
              <a:rPr sz="2400" b="1" dirty="0"/>
              <a:t>EDIT</a:t>
            </a:r>
            <a:r>
              <a:rPr sz="2400" dirty="0"/>
              <a:t> to access the list function. Enter the earnings in </a:t>
            </a:r>
            <a:r>
              <a:rPr sz="2400" b="1" dirty="0"/>
              <a:t>L1</a:t>
            </a:r>
            <a:r>
              <a:rPr sz="2400" dirty="0"/>
              <a:t> and the probabilities in </a:t>
            </a:r>
            <a:r>
              <a:rPr sz="2400" b="1" dirty="0"/>
              <a:t>L2</a:t>
            </a:r>
            <a:r>
              <a:rPr sz="2400" dirty="0"/>
              <a:t>. (Note the '$' is not entered here.) The calculator can perform the needed multiplication across each row for us. To do so, move the cursor so that it highlights </a:t>
            </a:r>
            <a:r>
              <a:rPr sz="2400" b="1" dirty="0"/>
              <a:t>L3</a:t>
            </a:r>
            <a:r>
              <a:rPr sz="2400" dirty="0"/>
              <a:t>. Enter " </a:t>
            </a:r>
            <a:r>
              <a:rPr sz="2400" b="1" dirty="0"/>
              <a:t>L1*L2</a:t>
            </a:r>
            <a:r>
              <a:rPr sz="2400" dirty="0"/>
              <a:t> ", being sure to use the names of the lists. By entering " </a:t>
            </a:r>
            <a:r>
              <a:rPr sz="2400" b="1" dirty="0"/>
              <a:t>L1*L2</a:t>
            </a:r>
            <a:r>
              <a:rPr sz="2400" dirty="0"/>
              <a:t> " in the heading of </a:t>
            </a:r>
            <a:r>
              <a:rPr sz="2400" b="1" dirty="0"/>
              <a:t>L3</a:t>
            </a:r>
            <a:r>
              <a:rPr sz="2400" dirty="0"/>
              <a:t>, the calculator fills in the column with the multiplication. Using the </a:t>
            </a:r>
            <a:r>
              <a:rPr sz="2400" b="1" dirty="0"/>
              <a:t>STAT </a:t>
            </a:r>
            <a:r>
              <a:rPr lang="en-US" sz="2400" b="1" dirty="0"/>
              <a:t>→</a:t>
            </a:r>
            <a:r>
              <a:rPr sz="2400" b="1" dirty="0"/>
              <a:t> CALC</a:t>
            </a:r>
            <a:r>
              <a:rPr sz="2400" dirty="0"/>
              <a:t> menu and option </a:t>
            </a:r>
            <a:r>
              <a:rPr sz="2400" b="1" dirty="0"/>
              <a:t>1-Var Stat</a:t>
            </a:r>
            <a:r>
              <a:rPr sz="2400" dirty="0"/>
              <a:t>, we will get the sum that we need. Enter </a:t>
            </a:r>
            <a:r>
              <a:rPr sz="2400" b="1" dirty="0"/>
              <a:t>L3</a:t>
            </a:r>
            <a:r>
              <a:rPr sz="2400" dirty="0"/>
              <a:t> as the list for that function. </a:t>
            </a:r>
          </a:p>
        </p:txBody>
      </p:sp>
      <p:pic>
        <p:nvPicPr>
          <p:cNvPr id="4" name="Picture 3" descr="Equation: E of 𝑋 subscript B equals the summation of x, which equals 322.00 dollars">
            <a:extLst>
              <a:ext uri="{FF2B5EF4-FFF2-40B4-BE49-F238E27FC236}">
                <a16:creationId xmlns:a16="http://schemas.microsoft.com/office/drawing/2014/main" id="{5CB7FEA2-9FFC-44C7-3C11-82826BEB8F85}"/>
              </a:ext>
            </a:extLst>
          </p:cNvPr>
          <p:cNvPicPr>
            <a:picLocks noChangeAspect="1"/>
          </p:cNvPicPr>
          <p:nvPr/>
        </p:nvPicPr>
        <p:blipFill>
          <a:blip r:embed="rId3"/>
          <a:stretch>
            <a:fillRect/>
          </a:stretch>
        </p:blipFill>
        <p:spPr>
          <a:xfrm>
            <a:off x="538200" y="5257800"/>
            <a:ext cx="7920000" cy="38907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baseline="-25000" dirty="0"/>
              <a:t>1</a:t>
            </a:r>
            <a:endParaRPr dirty="0"/>
          </a:p>
        </p:txBody>
      </p:sp>
      <p:sp>
        <p:nvSpPr>
          <p:cNvPr id="3" name="Text Placeholder 2"/>
          <p:cNvSpPr>
            <a:spLocks noGrp="1"/>
          </p:cNvSpPr>
          <p:nvPr>
            <p:ph type="body" sz="quarter" idx="10"/>
          </p:nvPr>
        </p:nvSpPr>
        <p:spPr>
          <a:xfrm>
            <a:off x="457200" y="1082078"/>
            <a:ext cx="8229600" cy="1584922"/>
          </a:xfrm>
        </p:spPr>
        <p:txBody>
          <a:bodyPr>
            <a:normAutofit/>
          </a:bodyPr>
          <a:lstStyle/>
          <a:p>
            <a:r>
              <a:rPr sz="2800" dirty="0"/>
              <a:t>Uppercase or lowercase?</a:t>
            </a:r>
          </a:p>
          <a:p>
            <a:r>
              <a:rPr lang="en-US" i="1" dirty="0"/>
              <a:t>X</a:t>
            </a:r>
            <a:r>
              <a:rPr sz="2800" dirty="0"/>
              <a:t> = random variable</a:t>
            </a:r>
          </a:p>
          <a:p>
            <a:r>
              <a:rPr lang="en-US" i="1" dirty="0"/>
              <a:t>x</a:t>
            </a:r>
            <a:r>
              <a:rPr sz="2800" dirty="0"/>
              <a:t> = specific value of the random variable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7</a:t>
            </a:r>
            <a:endParaRPr dirty="0"/>
          </a:p>
        </p:txBody>
      </p:sp>
      <p:pic>
        <p:nvPicPr>
          <p:cNvPr id="5" name="Content Placeholder 4" descr="A screenshot shows the edit lists as displayed on a calculator screen. The first column, L1, has the values 1500, 800, minus 100, minus 250, minus 690. The second column, L2, has the values 0.3, 0.1, 0.2, 0.2, 0.2. The third column, L3, has the values 450, 80, minus 20, minus 50, minus 138.">
            <a:extLst>
              <a:ext uri="{FF2B5EF4-FFF2-40B4-BE49-F238E27FC236}">
                <a16:creationId xmlns:a16="http://schemas.microsoft.com/office/drawing/2014/main" id="{CEDEDD2F-F5D6-430F-8442-18ED65C1464F}"/>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8</a:t>
            </a:r>
            <a:endParaRPr dirty="0"/>
          </a:p>
        </p:txBody>
      </p:sp>
      <p:pic>
        <p:nvPicPr>
          <p:cNvPr id="5" name="Content Placeholder 4" descr="A screenshot shows the on variable stats output as displayed on a calculator screen. It is titled, &quot;1-Var Stats.&quot; The first line reads &quot;x bar equals 64.4&quot;. The second line reads the &quot;sum of x equals 322&quot;. The third line reads the &quot;sum of x squared equals 2308444&quot;. The fourth line reads &quot;S x equals 229.1872597&quot;.  The fifth line reads &quot;sigma x equals 204.9913169&quot;.  The sixth line reads &quot;n equals 5&quot;.">
            <a:extLst>
              <a:ext uri="{FF2B5EF4-FFF2-40B4-BE49-F238E27FC236}">
                <a16:creationId xmlns:a16="http://schemas.microsoft.com/office/drawing/2014/main" id="{D667291E-6768-4B67-842A-7F43AEB17428}"/>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5.1.3: Calculating Expected Values</a:t>
            </a:r>
            <a:r>
              <a:rPr lang="en-US" baseline="-25000" dirty="0"/>
              <a:t>9</a:t>
            </a:r>
            <a:endParaRPr dirty="0"/>
          </a:p>
        </p:txBody>
      </p:sp>
      <p:sp>
        <p:nvSpPr>
          <p:cNvPr id="3" name="Text Placeholder 2"/>
          <p:cNvSpPr>
            <a:spLocks noGrp="1"/>
          </p:cNvSpPr>
          <p:nvPr>
            <p:ph type="body" sz="quarter" idx="10"/>
          </p:nvPr>
        </p:nvSpPr>
        <p:spPr/>
        <p:txBody>
          <a:bodyPr>
            <a:normAutofit/>
          </a:bodyPr>
          <a:lstStyle/>
          <a:p>
            <a:pPr>
              <a:defRPr sz="2800"/>
            </a:pPr>
            <a:r>
              <a:rPr sz="2800" dirty="0"/>
              <a:t>From these calculations, we see that the expected value of Plan A is </a:t>
            </a:r>
            <a:r>
              <a:rPr lang="en-US" sz="2800" dirty="0"/>
              <a:t>$24.50,</a:t>
            </a:r>
            <a:r>
              <a:rPr sz="2800" dirty="0"/>
              <a:t> and the expected value of Plan B is </a:t>
            </a:r>
            <a:r>
              <a:rPr lang="en-US" sz="2800" dirty="0"/>
              <a:t>$322.00.</a:t>
            </a:r>
            <a:r>
              <a:rPr sz="2800" dirty="0"/>
              <a:t> Therefore, Plan B appears to be the wiser investment option for Peyton.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Variance and Standard Deviation for a Discrete Probability Distribution</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400" dirty="0"/>
              <a:t>The </a:t>
            </a:r>
            <a:r>
              <a:rPr sz="2400" b="1" dirty="0"/>
              <a:t>variance for a discrete probability distribution</a:t>
            </a:r>
            <a:r>
              <a:rPr sz="2400" dirty="0"/>
              <a:t> of a random variable </a:t>
            </a:r>
            <a:r>
              <a:rPr lang="en-US" sz="2400" i="1" dirty="0"/>
              <a:t>X</a:t>
            </a:r>
            <a:r>
              <a:rPr sz="2400" dirty="0"/>
              <a:t> is given by</a:t>
            </a:r>
          </a:p>
        </p:txBody>
      </p:sp>
      <p:pic>
        <p:nvPicPr>
          <p:cNvPr id="8" name="Picture 7" descr="Equation: sigma squared equals summation of x subscript i squared multiplied by P of X equals x subscript i, minus mu squared. This is equivalent to the summation of the square of x subscript i minus mu, multiplied by P of X equals x subscript i.">
            <a:extLst>
              <a:ext uri="{FF2B5EF4-FFF2-40B4-BE49-F238E27FC236}">
                <a16:creationId xmlns:a16="http://schemas.microsoft.com/office/drawing/2014/main" id="{57F5240B-EAC0-F0F9-2F53-0E2C0005CBF1}"/>
              </a:ext>
            </a:extLst>
          </p:cNvPr>
          <p:cNvPicPr>
            <a:picLocks noChangeAspect="1"/>
          </p:cNvPicPr>
          <p:nvPr/>
        </p:nvPicPr>
        <p:blipFill>
          <a:blip r:embed="rId3"/>
          <a:stretch>
            <a:fillRect/>
          </a:stretch>
        </p:blipFill>
        <p:spPr>
          <a:xfrm>
            <a:off x="3200400" y="1641354"/>
            <a:ext cx="3448050" cy="1162050"/>
          </a:xfrm>
          <a:prstGeom prst="rect">
            <a:avLst/>
          </a:prstGeom>
        </p:spPr>
      </p:pic>
      <p:sp>
        <p:nvSpPr>
          <p:cNvPr id="4" name="TextBox 3">
            <a:extLst>
              <a:ext uri="{FF2B5EF4-FFF2-40B4-BE49-F238E27FC236}">
                <a16:creationId xmlns:a16="http://schemas.microsoft.com/office/drawing/2014/main" id="{7295F5BE-8AB3-3845-DA67-521843FDB9F6}"/>
              </a:ext>
            </a:extLst>
          </p:cNvPr>
          <p:cNvSpPr txBox="1"/>
          <p:nvPr/>
        </p:nvSpPr>
        <p:spPr>
          <a:xfrm>
            <a:off x="457200" y="2718111"/>
            <a:ext cx="8229600" cy="2012859"/>
          </a:xfrm>
          <a:prstGeom prst="rect">
            <a:avLst/>
          </a:prstGeom>
          <a:noFill/>
        </p:spPr>
        <p:txBody>
          <a:bodyPr wrap="square" rtlCol="0">
            <a:spAutoFit/>
          </a:bodyPr>
          <a:lstStyle/>
          <a:p>
            <a:pPr lvl="0">
              <a:spcBef>
                <a:spcPct val="20000"/>
              </a:spcBef>
              <a:defRPr sz="2800"/>
            </a:pPr>
            <a:r>
              <a:rPr kumimoji="0" lang="en-IN" sz="2200" b="0" i="0" u="none" strike="noStrike" kern="1200" cap="none" spc="0" normalizeH="0" baseline="0" noProof="0" dirty="0">
                <a:ln>
                  <a:noFill/>
                </a:ln>
                <a:solidFill>
                  <a:srgbClr val="000000"/>
                </a:solidFill>
                <a:effectLst/>
                <a:uLnTx/>
                <a:uFillTx/>
                <a:latin typeface="Calibri"/>
              </a:rPr>
              <a:t>where </a:t>
            </a:r>
            <a:r>
              <a:rPr kumimoji="0" lang="en-IN" sz="2200" b="0" i="1" u="none" strike="noStrike" kern="1200" cap="none" spc="0" normalizeH="0" baseline="0" noProof="0" dirty="0">
                <a:ln>
                  <a:noFill/>
                </a:ln>
                <a:solidFill>
                  <a:srgbClr val="000000"/>
                </a:solidFill>
                <a:effectLst/>
                <a:uLnTx/>
                <a:uFillTx/>
                <a:latin typeface="Calibri"/>
              </a:rPr>
              <a:t>x</a:t>
            </a:r>
            <a:r>
              <a:rPr kumimoji="0" lang="en-IN" sz="800" b="0" i="1" u="none" strike="noStrike" kern="1200" cap="none" spc="0" normalizeH="0" baseline="0" noProof="0" dirty="0">
                <a:ln>
                  <a:noFill/>
                </a:ln>
                <a:solidFill>
                  <a:srgbClr val="000000"/>
                </a:solidFill>
                <a:effectLst/>
                <a:uLnTx/>
                <a:uFillTx/>
                <a:latin typeface="Calibri"/>
              </a:rPr>
              <a:t> </a:t>
            </a:r>
            <a:r>
              <a:rPr kumimoji="0" lang="en-IN" sz="2200" b="0" i="1" u="none" strike="noStrike" kern="1200" cap="none" spc="0" normalizeH="0" baseline="-25000" noProof="0" dirty="0" err="1">
                <a:ln>
                  <a:noFill/>
                </a:ln>
                <a:solidFill>
                  <a:srgbClr val="000000"/>
                </a:solidFill>
                <a:effectLst/>
                <a:uLnTx/>
                <a:uFillTx/>
                <a:latin typeface="Calibri"/>
              </a:rPr>
              <a:t>i</a:t>
            </a:r>
            <a:r>
              <a:rPr kumimoji="0" lang="ar-AE" sz="2200" b="0" i="0" u="none" strike="noStrike" kern="1200" cap="none" spc="0" normalizeH="0" baseline="0" noProof="0" dirty="0">
                <a:ln>
                  <a:noFill/>
                </a:ln>
                <a:solidFill>
                  <a:srgbClr val="000000"/>
                </a:solidFill>
                <a:effectLst/>
                <a:uLnTx/>
                <a:uFillTx/>
                <a:latin typeface="Calibri"/>
              </a:rPr>
              <a:t> </a:t>
            </a:r>
            <a:r>
              <a:rPr kumimoji="0" lang="en-IN" sz="2200" b="0" i="0" u="none" strike="noStrike" kern="1200" cap="none" spc="0" normalizeH="0" baseline="0" noProof="0" dirty="0">
                <a:ln>
                  <a:noFill/>
                </a:ln>
                <a:solidFill>
                  <a:srgbClr val="000000"/>
                </a:solidFill>
                <a:effectLst/>
                <a:uLnTx/>
                <a:uFillTx/>
                <a:latin typeface="Calibri"/>
              </a:rPr>
              <a:t>is the </a:t>
            </a:r>
            <a:r>
              <a:rPr lang="en-IN" sz="2400" i="1" dirty="0" err="1">
                <a:solidFill>
                  <a:srgbClr val="000000"/>
                </a:solidFill>
              </a:rPr>
              <a:t>i</a:t>
            </a:r>
            <a:r>
              <a:rPr lang="en-IN" sz="2400" baseline="30000" dirty="0" err="1">
                <a:solidFill>
                  <a:srgbClr val="000000"/>
                </a:solidFill>
              </a:rPr>
              <a:t>th</a:t>
            </a:r>
            <a:r>
              <a:rPr lang="en-IN" sz="2400" dirty="0">
                <a:solidFill>
                  <a:srgbClr val="000000"/>
                </a:solidFill>
              </a:rPr>
              <a:t> </a:t>
            </a:r>
            <a:r>
              <a:rPr kumimoji="0" lang="en-IN" sz="2200" b="0" i="0" u="none" strike="noStrike" kern="1200" cap="none" spc="0" normalizeH="0" baseline="0" noProof="0" dirty="0">
                <a:ln>
                  <a:noFill/>
                </a:ln>
                <a:solidFill>
                  <a:srgbClr val="000000"/>
                </a:solidFill>
                <a:effectLst/>
                <a:uLnTx/>
                <a:uFillTx/>
                <a:latin typeface="Calibri"/>
              </a:rPr>
              <a:t>value of the random variable </a:t>
            </a:r>
            <a:r>
              <a:rPr kumimoji="0" lang="en-IN" sz="2200" b="0" i="1" u="none" strike="noStrike" kern="1200" cap="none" spc="0" normalizeH="0" baseline="0" noProof="0" dirty="0">
                <a:ln>
                  <a:noFill/>
                </a:ln>
                <a:solidFill>
                  <a:srgbClr val="000000"/>
                </a:solidFill>
                <a:effectLst/>
                <a:uLnTx/>
                <a:uFillTx/>
                <a:latin typeface="Calibri"/>
              </a:rPr>
              <a:t>X</a:t>
            </a:r>
            <a:r>
              <a:rPr kumimoji="0" lang="en-IN" sz="2200" b="0" i="0" u="none" strike="noStrike" kern="1200" cap="none" spc="0" normalizeH="0" baseline="0" noProof="0" dirty="0">
                <a:ln>
                  <a:noFill/>
                </a:ln>
                <a:solidFill>
                  <a:srgbClr val="000000"/>
                </a:solidFill>
                <a:effectLst/>
                <a:uLnTx/>
                <a:uFillTx/>
                <a:latin typeface="Calibri"/>
              </a:rPr>
              <a:t>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200" b="0" i="1" u="none" strike="noStrike" kern="1200" cap="none" spc="0" normalizeH="0" baseline="0" noProof="0" dirty="0">
                <a:ln>
                  <a:noFill/>
                </a:ln>
                <a:solidFill>
                  <a:srgbClr val="000000"/>
                </a:solidFill>
                <a:effectLst/>
                <a:uLnTx/>
                <a:uFillTx/>
              </a:rPr>
              <a:t>µ</a:t>
            </a:r>
            <a:r>
              <a:rPr kumimoji="0" lang="en-IN" sz="2200" b="0" i="0" u="none" strike="noStrike" kern="1200" cap="none" spc="0" normalizeH="0" baseline="0" noProof="0" dirty="0">
                <a:ln>
                  <a:noFill/>
                </a:ln>
                <a:solidFill>
                  <a:srgbClr val="000000"/>
                </a:solidFill>
                <a:effectLst/>
                <a:uLnTx/>
                <a:uFillTx/>
                <a:latin typeface="Calibri"/>
              </a:rPr>
              <a:t> is the mean of the probability distribution.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000000"/>
                </a:solidFill>
                <a:effectLst/>
                <a:uLnTx/>
                <a:uFillTx/>
                <a:latin typeface="Calibri"/>
              </a:rPr>
              <a:t>The </a:t>
            </a:r>
            <a:r>
              <a:rPr kumimoji="0" lang="en-IN" sz="2200" b="1" i="0" u="none" strike="noStrike" kern="1200" cap="none" spc="0" normalizeH="0" baseline="0" noProof="0" dirty="0">
                <a:ln>
                  <a:noFill/>
                </a:ln>
                <a:solidFill>
                  <a:srgbClr val="000000"/>
                </a:solidFill>
                <a:effectLst/>
                <a:uLnTx/>
                <a:uFillTx/>
                <a:latin typeface="Calibri"/>
              </a:rPr>
              <a:t>standard deviation for a discrete probability distribution</a:t>
            </a:r>
            <a:r>
              <a:rPr kumimoji="0" lang="en-IN" sz="2200" b="0" i="0" u="none" strike="noStrike" kern="1200" cap="none" spc="0" normalizeH="0" baseline="0" noProof="0" dirty="0">
                <a:ln>
                  <a:noFill/>
                </a:ln>
                <a:solidFill>
                  <a:srgbClr val="000000"/>
                </a:solidFill>
                <a:effectLst/>
                <a:uLnTx/>
                <a:uFillTx/>
                <a:latin typeface="Calibri"/>
              </a:rPr>
              <a:t> of a random variable </a:t>
            </a:r>
            <a:r>
              <a:rPr kumimoji="0" lang="en-IN" sz="2200" b="0" i="1" u="none" strike="noStrike" kern="1200" cap="none" spc="0" normalizeH="0" baseline="0" noProof="0" dirty="0">
                <a:ln>
                  <a:noFill/>
                </a:ln>
                <a:solidFill>
                  <a:srgbClr val="000000"/>
                </a:solidFill>
                <a:effectLst/>
                <a:uLnTx/>
                <a:uFillTx/>
                <a:latin typeface="Calibri"/>
              </a:rPr>
              <a:t>X</a:t>
            </a:r>
            <a:r>
              <a:rPr kumimoji="0" lang="en-IN" sz="2200" b="0" i="0" u="none" strike="noStrike" kern="1200" cap="none" spc="0" normalizeH="0" baseline="0" noProof="0" dirty="0">
                <a:ln>
                  <a:noFill/>
                </a:ln>
                <a:solidFill>
                  <a:srgbClr val="000000"/>
                </a:solidFill>
                <a:effectLst/>
                <a:uLnTx/>
                <a:uFillTx/>
                <a:latin typeface="Calibri"/>
              </a:rPr>
              <a:t> is the square root of the variance, given by the following formulas.</a:t>
            </a:r>
            <a:endParaRPr lang="en-IN" sz="2200" dirty="0"/>
          </a:p>
        </p:txBody>
      </p:sp>
      <p:pic>
        <p:nvPicPr>
          <p:cNvPr id="17" name="Picture 16" descr="Equation: sigma equals the square root of sigma squared, which equals the square root of the summation of x subscript i squared multiplied by P of X equals x subscript i, minus mu squared. This is also equal to the square root of the summation of the square of x subscript i minus mu, multiplied by P of X equals x subscript i">
            <a:extLst>
              <a:ext uri="{FF2B5EF4-FFF2-40B4-BE49-F238E27FC236}">
                <a16:creationId xmlns:a16="http://schemas.microsoft.com/office/drawing/2014/main" id="{D74C5BD4-AA66-D228-6CC5-EE58B9D590B4}"/>
              </a:ext>
            </a:extLst>
          </p:cNvPr>
          <p:cNvPicPr>
            <a:picLocks noChangeAspect="1"/>
          </p:cNvPicPr>
          <p:nvPr/>
        </p:nvPicPr>
        <p:blipFill>
          <a:blip r:embed="rId4"/>
          <a:stretch>
            <a:fillRect/>
          </a:stretch>
        </p:blipFill>
        <p:spPr>
          <a:xfrm>
            <a:off x="3352800" y="4381500"/>
            <a:ext cx="2933700" cy="156210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r>
              <a:rPr lang="en-US" baseline="-25000" dirty="0"/>
              <a:t>2</a:t>
            </a:r>
            <a:endParaRPr baseline="-25000" dirty="0"/>
          </a:p>
        </p:txBody>
      </p:sp>
      <p:sp>
        <p:nvSpPr>
          <p:cNvPr id="3" name="Text Placeholder 2"/>
          <p:cNvSpPr>
            <a:spLocks noGrp="1"/>
          </p:cNvSpPr>
          <p:nvPr>
            <p:ph type="body" sz="quarter" idx="10"/>
          </p:nvPr>
        </p:nvSpPr>
        <p:spPr>
          <a:xfrm>
            <a:off x="457200" y="1082078"/>
            <a:ext cx="8229600" cy="4556722"/>
          </a:xfrm>
        </p:spPr>
        <p:txBody>
          <a:bodyPr>
            <a:normAutofit/>
          </a:bodyPr>
          <a:lstStyle/>
          <a:p>
            <a:r>
              <a:rPr sz="2800"/>
              <a:t>When calculating the variance or standard deviation for a discrete probability distribution, round to one more decimal place than the largest number of decimal places given in the values of the random variable. Occasional exceptions to this rule can be made when the type of data lends itself to a more natural rounding scheme, such as rounding values of currency to two decimal places.</a:t>
            </a:r>
          </a:p>
          <a:p>
            <a:r>
              <a:rPr sz="2800"/>
              <a:t>When calculating the standard deviation, do not round the value of the variance before taking the square root.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800" dirty="0"/>
              <a:t>Example 5.1.4: Calculating the Variances and Standard Deviations for Discrete Probability Distributions</a:t>
            </a:r>
            <a:r>
              <a:rPr lang="en-US" sz="2800" baseline="-25000" dirty="0"/>
              <a:t>1</a:t>
            </a:r>
            <a:endParaRPr sz="2800" dirty="0"/>
          </a:p>
        </p:txBody>
      </p:sp>
      <p:sp>
        <p:nvSpPr>
          <p:cNvPr id="3" name="Text Placeholder 2"/>
          <p:cNvSpPr>
            <a:spLocks noGrp="1"/>
          </p:cNvSpPr>
          <p:nvPr>
            <p:ph type="body" sz="quarter" idx="10"/>
          </p:nvPr>
        </p:nvSpPr>
        <p:spPr/>
        <p:txBody>
          <a:bodyPr>
            <a:normAutofit/>
          </a:bodyPr>
          <a:lstStyle/>
          <a:p>
            <a:r>
              <a:rPr sz="2800" dirty="0"/>
              <a:t>Which of the investment plans in the previous example carries more risk, Plan A or Plan B?</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5.1.4: Calculating the Variances and Standard Deviations for Discrete Probability Distributions</a:t>
            </a:r>
            <a:r>
              <a:rPr lang="en-US" sz="2800" baseline="-25000" dirty="0"/>
              <a:t>2</a:t>
            </a:r>
            <a:endParaRPr sz="2800" dirty="0"/>
          </a:p>
        </p:txBody>
      </p:sp>
      <p:sp>
        <p:nvSpPr>
          <p:cNvPr id="3" name="Text Placeholder 2"/>
          <p:cNvSpPr>
            <a:spLocks noGrp="1"/>
          </p:cNvSpPr>
          <p:nvPr>
            <p:ph type="body" sz="quarter" idx="10"/>
          </p:nvPr>
        </p:nvSpPr>
        <p:spPr/>
        <p:txBody>
          <a:bodyPr>
            <a:normAutofit/>
          </a:bodyPr>
          <a:lstStyle/>
          <a:p>
            <a:r>
              <a:rPr sz="2600" b="1" dirty="0"/>
              <a:t>Solution</a:t>
            </a:r>
          </a:p>
          <a:p>
            <a:r>
              <a:rPr sz="2600" dirty="0"/>
              <a:t>To decide which plan carries more risk, we need to look at their standard deviations, which requires that we first calculate their variances. Let's calculate the variance separately for each investment plan. To do this, we will use a table to organize our calculations as we compute the variance. We will use the expected values that we calculated in the previous example as the means.</a:t>
            </a:r>
          </a:p>
          <a:p>
            <a:pPr>
              <a:defRPr sz="2800"/>
            </a:pPr>
            <a:r>
              <a:rPr sz="2600" dirty="0"/>
              <a:t>For Investment Plan A,</a:t>
            </a:r>
          </a:p>
        </p:txBody>
      </p:sp>
      <p:pic>
        <p:nvPicPr>
          <p:cNvPr id="7" name="Picture 6" descr="Equation: mu equals E of X subscript A, which equals 24.50 dollars">
            <a:extLst>
              <a:ext uri="{FF2B5EF4-FFF2-40B4-BE49-F238E27FC236}">
                <a16:creationId xmlns:a16="http://schemas.microsoft.com/office/drawing/2014/main" id="{0E3B07EC-B814-F139-92E7-26EB55CAA787}"/>
              </a:ext>
            </a:extLst>
          </p:cNvPr>
          <p:cNvPicPr>
            <a:picLocks noChangeAspect="1"/>
          </p:cNvPicPr>
          <p:nvPr/>
        </p:nvPicPr>
        <p:blipFill>
          <a:blip r:embed="rId2"/>
          <a:stretch>
            <a:fillRect/>
          </a:stretch>
        </p:blipFill>
        <p:spPr>
          <a:xfrm>
            <a:off x="3657600" y="4382643"/>
            <a:ext cx="2571750" cy="466725"/>
          </a:xfrm>
          <a:prstGeom prst="rect">
            <a:avLst/>
          </a:prstGeom>
        </p:spPr>
      </p:pic>
      <p:sp>
        <p:nvSpPr>
          <p:cNvPr id="4" name="TextBox 3">
            <a:extLst>
              <a:ext uri="{FF2B5EF4-FFF2-40B4-BE49-F238E27FC236}">
                <a16:creationId xmlns:a16="http://schemas.microsoft.com/office/drawing/2014/main" id="{6300D576-53FC-1A0C-32F5-67BCFD84BF56}"/>
              </a:ext>
            </a:extLst>
          </p:cNvPr>
          <p:cNvSpPr txBox="1"/>
          <p:nvPr/>
        </p:nvSpPr>
        <p:spPr>
          <a:xfrm>
            <a:off x="457200" y="4876800"/>
            <a:ext cx="8229600" cy="892552"/>
          </a:xfrm>
          <a:prstGeom prst="rect">
            <a:avLst/>
          </a:prstGeom>
          <a:noFill/>
        </p:spPr>
        <p:txBody>
          <a:bodyPr wrap="square" rtlCol="0">
            <a:spAutoFit/>
          </a:bodyPr>
          <a:lstStyle/>
          <a:p>
            <a:r>
              <a:rPr kumimoji="0" lang="en-IN" sz="2600" b="0" i="0" u="none" strike="noStrike" kern="1200" cap="none" spc="0" normalizeH="0" baseline="0" noProof="0" dirty="0">
                <a:ln>
                  <a:noFill/>
                </a:ln>
                <a:solidFill>
                  <a:srgbClr val="366092"/>
                </a:solidFill>
                <a:effectLst/>
                <a:uLnTx/>
                <a:uFillTx/>
                <a:latin typeface="Calibri"/>
              </a:rPr>
              <a:t>Begin by completing a table for the calculations needed to compute </a:t>
            </a:r>
            <a:r>
              <a:rPr kumimoji="0" lang="el-GR" sz="2600" b="0" i="0" u="none" strike="noStrike" kern="1200" cap="none" spc="0" normalizeH="0" baseline="0" noProof="0" dirty="0">
                <a:ln>
                  <a:noFill/>
                </a:ln>
                <a:solidFill>
                  <a:srgbClr val="366092"/>
                </a:solidFill>
                <a:effectLst/>
                <a:uLnTx/>
                <a:uFillTx/>
                <a:latin typeface="Cambria Math" panose="02040503050406030204" pitchFamily="18" charset="0"/>
                <a:ea typeface="Cambria Math" panose="02040503050406030204" pitchFamily="18" charset="0"/>
              </a:rPr>
              <a:t>σ</a:t>
            </a:r>
            <a:r>
              <a:rPr kumimoji="0" lang="el-GR" sz="26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²</a:t>
            </a:r>
            <a:r>
              <a:rPr kumimoji="0" lang="en-IN" sz="2600" b="0" i="0" u="none" strike="noStrike" kern="1200" cap="none" spc="0" normalizeH="0" baseline="0" noProof="0" dirty="0">
                <a:ln>
                  <a:noFill/>
                </a:ln>
                <a:solidFill>
                  <a:srgbClr val="366092"/>
                </a:solidFill>
                <a:effectLst/>
                <a:uLnTx/>
                <a:uFillTx/>
                <a:latin typeface="Calibri"/>
              </a:rPr>
              <a:t>, as shown below.</a:t>
            </a:r>
            <a:endParaRPr lang="en-IN" sz="2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6A96B-6043-162D-FEBD-66834C4EE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97CF7C-2393-25C1-1752-4805549DAAE8}"/>
              </a:ext>
            </a:extLst>
          </p:cNvPr>
          <p:cNvSpPr>
            <a:spLocks noGrp="1"/>
          </p:cNvSpPr>
          <p:nvPr>
            <p:ph type="title"/>
          </p:nvPr>
        </p:nvSpPr>
        <p:spPr/>
        <p:txBody>
          <a:bodyPr>
            <a:normAutofit/>
          </a:bodyPr>
          <a:lstStyle/>
          <a:p>
            <a:pPr>
              <a:defRPr sz="3200"/>
            </a:pPr>
            <a:r>
              <a:rPr sz="2800" dirty="0"/>
              <a:t>Example 5.1.4: Calculating the Variances and Standard Deviations for Discrete Probability Distributions</a:t>
            </a:r>
            <a:r>
              <a:rPr lang="en-US" sz="2800" baseline="-25000" dirty="0"/>
              <a:t>3</a:t>
            </a:r>
            <a:endParaRPr sz="2800" dirty="0"/>
          </a:p>
        </p:txBody>
      </p:sp>
      <p:sp>
        <p:nvSpPr>
          <p:cNvPr id="4" name="TextBox 3">
            <a:extLst>
              <a:ext uri="{FF2B5EF4-FFF2-40B4-BE49-F238E27FC236}">
                <a16:creationId xmlns:a16="http://schemas.microsoft.com/office/drawing/2014/main" id="{03F7AC73-F74C-9702-21CA-5A0F5D30E601}"/>
              </a:ext>
            </a:extLst>
          </p:cNvPr>
          <p:cNvSpPr txBox="1"/>
          <p:nvPr/>
        </p:nvSpPr>
        <p:spPr>
          <a:xfrm>
            <a:off x="457200" y="1143000"/>
            <a:ext cx="8229600" cy="738664"/>
          </a:xfrm>
          <a:prstGeom prst="rect">
            <a:avLst/>
          </a:prstGeom>
          <a:noFill/>
        </p:spPr>
        <p:txBody>
          <a:bodyPr wrap="square" rtlCol="0">
            <a:spAutoFit/>
          </a:bodyPr>
          <a:lstStyle/>
          <a:p>
            <a:r>
              <a:rPr lang="en-US" sz="2400" b="1" dirty="0"/>
              <a:t>By Hand:</a:t>
            </a:r>
          </a:p>
          <a:p>
            <a:endParaRPr lang="en-US" dirty="0"/>
          </a:p>
        </p:txBody>
      </p:sp>
      <p:sp>
        <p:nvSpPr>
          <p:cNvPr id="7" name="TextBox 6">
            <a:extLst>
              <a:ext uri="{FF2B5EF4-FFF2-40B4-BE49-F238E27FC236}">
                <a16:creationId xmlns:a16="http://schemas.microsoft.com/office/drawing/2014/main" id="{5DC3343B-A9AF-014B-8C4D-AAB72BD3819A}"/>
              </a:ext>
            </a:extLst>
          </p:cNvPr>
          <p:cNvSpPr txBox="1"/>
          <p:nvPr/>
        </p:nvSpPr>
        <p:spPr>
          <a:xfrm>
            <a:off x="800100" y="1651000"/>
            <a:ext cx="7543800" cy="369332"/>
          </a:xfrm>
          <a:prstGeom prst="rect">
            <a:avLst/>
          </a:prstGeom>
          <a:noFill/>
        </p:spPr>
        <p:txBody>
          <a:bodyPr wrap="square">
            <a:spAutoFit/>
          </a:bodyPr>
          <a:lstStyle/>
          <a:p>
            <a:pPr algn="ctr">
              <a:defRPr sz="1800" b="1"/>
            </a:pPr>
            <a:r>
              <a:rPr lang="en-IN" dirty="0"/>
              <a:t>Investment Plan A</a:t>
            </a:r>
            <a:endParaRPr lang="en-US" dirty="0"/>
          </a:p>
        </p:txBody>
      </p:sp>
      <mc:AlternateContent xmlns:mc="http://schemas.openxmlformats.org/markup-compatibility/2006" xmlns:a14="http://schemas.microsoft.com/office/drawing/2010/main">
        <mc:Choice Requires="a14">
          <p:graphicFrame>
            <p:nvGraphicFramePr>
              <p:cNvPr id="6" name="Table Placeholder 2" descr="The table shows calculations for x subscript A subscript i, probabilities P of X subscript A equals x subscript A subscript i, deviations from the mean x subscript A subscript i minus mu, squared deviations x subscript A subscript i minus mu squared, and weighted squared deviations x subscript A subscript i minus mu squared multiplied by P of X subscript A equals x subscript A subscript i. The x subscript A subscript i values are $1200, $950, $130, negative$575, and negative$1400, with probabilities 0.1, 0.2, 0.4, 0.1, and 0.2, respectively. Their deviations from the mean are 1175.50, 925.50, 105.50, negative 599.50, and negative 1424.50. The squared deviations are 1,381,800.25, 856,550.25, 11,130.25, 359,400.25, and 2,029,200.25. The weighted squared deviations are 138,180.025, 171,310.05, 4452.1, 35,940.025, and 405,840.05. &#10;The table summarizes these values for statistical analysis.">
                <a:extLst>
                  <a:ext uri="{FF2B5EF4-FFF2-40B4-BE49-F238E27FC236}">
                    <a16:creationId xmlns:a16="http://schemas.microsoft.com/office/drawing/2014/main" id="{5286C0D7-CBFA-F326-6F63-41AFFCF8BEAB}"/>
                  </a:ext>
                </a:extLst>
              </p:cNvPr>
              <p:cNvGraphicFramePr>
                <a:graphicFrameLocks noGrp="1"/>
              </p:cNvGraphicFramePr>
              <p:nvPr>
                <p:ph type="tbl" sz="quarter" idx="10"/>
                <p:extLst>
                  <p:ext uri="{D42A27DB-BD31-4B8C-83A1-F6EECF244321}">
                    <p14:modId xmlns:p14="http://schemas.microsoft.com/office/powerpoint/2010/main" val="3856947328"/>
                  </p:ext>
                </p:extLst>
              </p:nvPr>
            </p:nvGraphicFramePr>
            <p:xfrm>
              <a:off x="533400" y="2194560"/>
              <a:ext cx="8229600" cy="2278952"/>
            </p:xfrm>
            <a:graphic>
              <a:graphicData uri="http://schemas.openxmlformats.org/drawingml/2006/table">
                <a:tbl>
                  <a:tblPr firstRow="1" bandRow="1">
                    <a:tableStyleId>{5940675A-B579-460E-94D1-54222C63F5DA}</a:tableStyleId>
                  </a:tblPr>
                  <a:tblGrid>
                    <a:gridCol w="10922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828800">
                      <a:extLst>
                        <a:ext uri="{9D8B030D-6E8A-4147-A177-3AD203B41FA5}">
                          <a16:colId xmlns:a16="http://schemas.microsoft.com/office/drawing/2014/main" val="2687811893"/>
                        </a:ext>
                      </a:extLst>
                    </a:gridCol>
                    <a:gridCol w="2489200">
                      <a:extLst>
                        <a:ext uri="{9D8B030D-6E8A-4147-A177-3AD203B41FA5}">
                          <a16:colId xmlns:a16="http://schemas.microsoft.com/office/drawing/2014/main" val="3391710371"/>
                        </a:ext>
                      </a:extLst>
                    </a:gridCol>
                  </a:tblGrid>
                  <a:tr h="370840">
                    <a:tc>
                      <a:txBody>
                        <a:bodyPr/>
                        <a:lstStyle/>
                        <a:p>
                          <a:pPr algn="ctr">
                            <a:defRPr sz="1600" b="1"/>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𝑥</m:t>
                                    </m:r>
                                  </m:e>
                                  <m:sub>
                                    <m:sSub>
                                      <m:sSubPr>
                                        <m:ctrlPr>
                                          <a:rPr lang="ar-AE" sz="1600" i="1">
                                            <a:latin typeface="Cambria Math" panose="02040503050406030204" pitchFamily="18" charset="0"/>
                                          </a:rPr>
                                        </m:ctrlPr>
                                      </m:sSubPr>
                                      <m:e>
                                        <m:r>
                                          <a:rPr lang="ar-AE" sz="1600">
                                            <a:latin typeface="Cambria Math" panose="02040503050406030204" pitchFamily="18" charset="0"/>
                                          </a:rPr>
                                          <m:t>𝐴</m:t>
                                        </m:r>
                                      </m:e>
                                      <m:sub>
                                        <m:r>
                                          <a:rPr lang="ar-AE" sz="1600">
                                            <a:latin typeface="Cambria Math" panose="02040503050406030204" pitchFamily="18" charset="0"/>
                                          </a:rPr>
                                          <m:t>𝑖</m:t>
                                        </m:r>
                                      </m:sub>
                                    </m:sSub>
                                  </m:sub>
                                </m:sSub>
                              </m:oMath>
                            </m:oMathPara>
                          </a14:m>
                          <a:endParaRPr dirty="0"/>
                        </a:p>
                      </a:txBody>
                      <a:tcPr anchor="ct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𝑃</m:t>
                                </m:r>
                                <m:d>
                                  <m:dPr>
                                    <m:ctrlPr>
                                      <a:rPr sz="1600" i="1">
                                        <a:latin typeface="Cambria Math" panose="02040503050406030204" pitchFamily="18" charset="0"/>
                                      </a:rPr>
                                    </m:ctrlPr>
                                  </m:dPr>
                                  <m:e>
                                    <m:sSub>
                                      <m:sSubPr>
                                        <m:ctrlPr>
                                          <a:rPr sz="1600" i="1">
                                            <a:latin typeface="Cambria Math" panose="02040503050406030204" pitchFamily="18" charset="0"/>
                                          </a:rPr>
                                        </m:ctrlPr>
                                      </m:sSubPr>
                                      <m:e>
                                        <m:r>
                                          <a:rPr sz="1600">
                                            <a:latin typeface="Cambria Math" panose="02040503050406030204" pitchFamily="18" charset="0"/>
                                          </a:rPr>
                                          <m:t>𝑋</m:t>
                                        </m:r>
                                      </m:e>
                                      <m:sub>
                                        <m:r>
                                          <a:rPr sz="1600">
                                            <a:latin typeface="Cambria Math" panose="02040503050406030204" pitchFamily="18" charset="0"/>
                                          </a:rPr>
                                          <m:t>𝐴</m:t>
                                        </m:r>
                                      </m:sub>
                                    </m:sSub>
                                    <m:r>
                                      <a:rPr sz="1600">
                                        <a:latin typeface="Cambria Math" panose="02040503050406030204" pitchFamily="18" charset="0"/>
                                      </a:rPr>
                                      <m:t>=</m:t>
                                    </m:r>
                                    <m:sSub>
                                      <m:sSubPr>
                                        <m:ctrlPr>
                                          <a:rPr lang="ar-AE" sz="1600" i="1" smtClean="0">
                                            <a:latin typeface="Cambria Math" panose="02040503050406030204" pitchFamily="18" charset="0"/>
                                          </a:rPr>
                                        </m:ctrlPr>
                                      </m:sSubPr>
                                      <m:e>
                                        <m:r>
                                          <a:rPr lang="ar-AE" sz="1600">
                                            <a:latin typeface="Cambria Math" panose="02040503050406030204" pitchFamily="18" charset="0"/>
                                          </a:rPr>
                                          <m:t>𝑥</m:t>
                                        </m:r>
                                      </m:e>
                                      <m:sub>
                                        <m:sSub>
                                          <m:sSubPr>
                                            <m:ctrlPr>
                                              <a:rPr lang="ar-AE" sz="1600" i="1">
                                                <a:latin typeface="Cambria Math" panose="02040503050406030204" pitchFamily="18" charset="0"/>
                                              </a:rPr>
                                            </m:ctrlPr>
                                          </m:sSubPr>
                                          <m:e>
                                            <m:r>
                                              <a:rPr lang="ar-AE" sz="1600">
                                                <a:latin typeface="Cambria Math" panose="02040503050406030204" pitchFamily="18" charset="0"/>
                                              </a:rPr>
                                              <m:t>𝐴</m:t>
                                            </m:r>
                                          </m:e>
                                          <m:sub>
                                            <m:r>
                                              <a:rPr lang="ar-AE" sz="1600">
                                                <a:latin typeface="Cambria Math" panose="02040503050406030204" pitchFamily="18" charset="0"/>
                                              </a:rPr>
                                              <m:t>𝑖</m:t>
                                            </m:r>
                                          </m:sub>
                                        </m:sSub>
                                      </m:sub>
                                    </m:sSub>
                                  </m:e>
                                </m:d>
                              </m:oMath>
                            </m:oMathPara>
                          </a14:m>
                          <a:endParaRPr dirty="0"/>
                        </a:p>
                      </a:txBody>
                      <a:tcPr anchor="ctr"/>
                    </a:tc>
                    <a:tc>
                      <a:txBody>
                        <a:bodyPr/>
                        <a:lstStyle/>
                        <a:p>
                          <a:pPr algn="ctr">
                            <a:defRPr sz="1600" b="1"/>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𝑥</m:t>
                                    </m:r>
                                  </m:e>
                                  <m:sub>
                                    <m:sSub>
                                      <m:sSubPr>
                                        <m:ctrlPr>
                                          <a:rPr lang="ar-AE" sz="1600" i="1">
                                            <a:latin typeface="Cambria Math" panose="02040503050406030204" pitchFamily="18" charset="0"/>
                                          </a:rPr>
                                        </m:ctrlPr>
                                      </m:sSubPr>
                                      <m:e>
                                        <m:r>
                                          <a:rPr lang="ar-AE" sz="1600">
                                            <a:latin typeface="Cambria Math" panose="02040503050406030204" pitchFamily="18" charset="0"/>
                                          </a:rPr>
                                          <m:t>𝐴</m:t>
                                        </m:r>
                                      </m:e>
                                      <m:sub>
                                        <m:r>
                                          <a:rPr lang="ar-AE" sz="1600">
                                            <a:latin typeface="Cambria Math" panose="02040503050406030204" pitchFamily="18" charset="0"/>
                                          </a:rPr>
                                          <m:t>𝑖</m:t>
                                        </m:r>
                                      </m:sub>
                                    </m:sSub>
                                  </m:sub>
                                </m:sSub>
                                <m:r>
                                  <a:rPr sz="1600">
                                    <a:latin typeface="Cambria Math" panose="02040503050406030204" pitchFamily="18" charset="0"/>
                                  </a:rPr>
                                  <m:t>−</m:t>
                                </m:r>
                                <m:r>
                                  <a:rPr sz="1600">
                                    <a:latin typeface="Cambria Math" panose="02040503050406030204" pitchFamily="18" charset="0"/>
                                  </a:rPr>
                                  <m:t>𝜇</m:t>
                                </m:r>
                              </m:oMath>
                            </m:oMathPara>
                          </a14:m>
                          <a:endParaRPr dirty="0"/>
                        </a:p>
                      </a:txBody>
                      <a:tcPr anchor="ct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0" i="1">
                                        <a:latin typeface="Cambria Math" panose="02040503050406030204" pitchFamily="18" charset="0"/>
                                      </a:rPr>
                                    </m:ctrlPr>
                                  </m:sSupPr>
                                  <m:e>
                                    <m:d>
                                      <m:dPr>
                                        <m:ctrlPr>
                                          <a:rPr sz="1600" b="0" i="1">
                                            <a:latin typeface="Cambria Math" panose="02040503050406030204" pitchFamily="18" charset="0"/>
                                          </a:rPr>
                                        </m:ctrlPr>
                                      </m:dPr>
                                      <m:e>
                                        <m:sSub>
                                          <m:sSubPr>
                                            <m:ctrlPr>
                                              <a:rPr lang="ar-AE" sz="1600" i="1" smtClean="0">
                                                <a:latin typeface="Cambria Math" panose="02040503050406030204" pitchFamily="18" charset="0"/>
                                              </a:rPr>
                                            </m:ctrlPr>
                                          </m:sSubPr>
                                          <m:e>
                                            <m:r>
                                              <a:rPr lang="ar-AE" sz="1600">
                                                <a:latin typeface="Cambria Math" panose="02040503050406030204" pitchFamily="18" charset="0"/>
                                              </a:rPr>
                                              <m:t>𝑥</m:t>
                                            </m:r>
                                          </m:e>
                                          <m:sub>
                                            <m:sSub>
                                              <m:sSubPr>
                                                <m:ctrlPr>
                                                  <a:rPr lang="ar-AE" sz="1600" i="1">
                                                    <a:latin typeface="Cambria Math" panose="02040503050406030204" pitchFamily="18" charset="0"/>
                                                  </a:rPr>
                                                </m:ctrlPr>
                                              </m:sSubPr>
                                              <m:e>
                                                <m:r>
                                                  <a:rPr lang="ar-AE" sz="1600">
                                                    <a:latin typeface="Cambria Math" panose="02040503050406030204" pitchFamily="18" charset="0"/>
                                                  </a:rPr>
                                                  <m:t>𝐴</m:t>
                                                </m:r>
                                              </m:e>
                                              <m:sub>
                                                <m:r>
                                                  <a:rPr lang="ar-AE" sz="1600">
                                                    <a:latin typeface="Cambria Math" panose="02040503050406030204" pitchFamily="18" charset="0"/>
                                                  </a:rPr>
                                                  <m:t>𝑖</m:t>
                                                </m:r>
                                              </m:sub>
                                            </m:sSub>
                                          </m:sub>
                                        </m:sSub>
                                        <m:r>
                                          <a:rPr sz="1600" b="0">
                                            <a:latin typeface="Cambria Math" panose="02040503050406030204" pitchFamily="18" charset="0"/>
                                          </a:rPr>
                                          <m:t>−</m:t>
                                        </m:r>
                                        <m:r>
                                          <a:rPr sz="1600" b="0">
                                            <a:latin typeface="Cambria Math" panose="02040503050406030204" pitchFamily="18" charset="0"/>
                                          </a:rPr>
                                          <m:t>𝜇</m:t>
                                        </m:r>
                                      </m:e>
                                    </m:d>
                                  </m:e>
                                  <m:sup>
                                    <m:r>
                                      <a:rPr sz="1600" b="0">
                                        <a:latin typeface="Cambria Math" panose="02040503050406030204" pitchFamily="18" charset="0"/>
                                      </a:rPr>
                                      <m:t>2</m:t>
                                    </m:r>
                                  </m:sup>
                                </m:sSup>
                              </m:oMath>
                            </m:oMathPara>
                          </a14:m>
                          <a:endParaRPr b="0" dirty="0"/>
                        </a:p>
                      </a:txBody>
                      <a:tcPr anchor="ctr"/>
                    </a:tc>
                    <a:tc>
                      <a:txBody>
                        <a:bodyPr/>
                        <a:lstStyle/>
                        <a:p>
                          <a:pPr algn="ctr">
                            <a:defRPr sz="1600" b="1"/>
                          </a:pPr>
                          <a14:m>
                            <m:oMathPara xmlns:m="http://schemas.openxmlformats.org/officeDocument/2006/math">
                              <m:oMathParaPr>
                                <m:jc m:val="centerGroup"/>
                              </m:oMathParaPr>
                              <m:oMath xmlns:m="http://schemas.openxmlformats.org/officeDocument/2006/math">
                                <m:sSup>
                                  <m:sSupPr>
                                    <m:ctrlPr>
                                      <a:rPr sz="1600" b="0" i="1">
                                        <a:latin typeface="Cambria Math" panose="02040503050406030204" pitchFamily="18" charset="0"/>
                                      </a:rPr>
                                    </m:ctrlPr>
                                  </m:sSupPr>
                                  <m:e>
                                    <m:d>
                                      <m:dPr>
                                        <m:ctrlPr>
                                          <a:rPr sz="1600" b="0" i="1">
                                            <a:latin typeface="Cambria Math" panose="02040503050406030204" pitchFamily="18" charset="0"/>
                                          </a:rPr>
                                        </m:ctrlPr>
                                      </m:dPr>
                                      <m:e>
                                        <m:sSub>
                                          <m:sSubPr>
                                            <m:ctrlPr>
                                              <a:rPr lang="ar-AE" sz="1600" i="1" smtClean="0">
                                                <a:latin typeface="Cambria Math" panose="02040503050406030204" pitchFamily="18" charset="0"/>
                                              </a:rPr>
                                            </m:ctrlPr>
                                          </m:sSubPr>
                                          <m:e>
                                            <m:r>
                                              <a:rPr lang="ar-AE" sz="1600">
                                                <a:latin typeface="Cambria Math" panose="02040503050406030204" pitchFamily="18" charset="0"/>
                                              </a:rPr>
                                              <m:t>𝑥</m:t>
                                            </m:r>
                                          </m:e>
                                          <m:sub>
                                            <m:sSub>
                                              <m:sSubPr>
                                                <m:ctrlPr>
                                                  <a:rPr lang="ar-AE" sz="1600" i="1">
                                                    <a:latin typeface="Cambria Math" panose="02040503050406030204" pitchFamily="18" charset="0"/>
                                                  </a:rPr>
                                                </m:ctrlPr>
                                              </m:sSubPr>
                                              <m:e>
                                                <m:r>
                                                  <a:rPr lang="ar-AE" sz="1600">
                                                    <a:latin typeface="Cambria Math" panose="02040503050406030204" pitchFamily="18" charset="0"/>
                                                  </a:rPr>
                                                  <m:t>𝐴</m:t>
                                                </m:r>
                                              </m:e>
                                              <m:sub>
                                                <m:r>
                                                  <a:rPr lang="ar-AE" sz="1600">
                                                    <a:latin typeface="Cambria Math" panose="02040503050406030204" pitchFamily="18" charset="0"/>
                                                  </a:rPr>
                                                  <m:t>𝑖</m:t>
                                                </m:r>
                                              </m:sub>
                                            </m:sSub>
                                          </m:sub>
                                        </m:sSub>
                                        <m:r>
                                          <a:rPr sz="1600" b="0">
                                            <a:latin typeface="Cambria Math" panose="02040503050406030204" pitchFamily="18" charset="0"/>
                                          </a:rPr>
                                          <m:t>−</m:t>
                                        </m:r>
                                        <m:r>
                                          <a:rPr sz="1600" b="0">
                                            <a:latin typeface="Cambria Math" panose="02040503050406030204" pitchFamily="18" charset="0"/>
                                          </a:rPr>
                                          <m:t>𝜇</m:t>
                                        </m:r>
                                      </m:e>
                                    </m:d>
                                  </m:e>
                                  <m:sup>
                                    <m:r>
                                      <a:rPr sz="1600" b="0">
                                        <a:latin typeface="Cambria Math" panose="02040503050406030204" pitchFamily="18" charset="0"/>
                                      </a:rPr>
                                      <m:t>2</m:t>
                                    </m:r>
                                  </m:sup>
                                </m:sSup>
                                <m:r>
                                  <a:rPr sz="1600">
                                    <a:latin typeface="Cambria Math" panose="02040503050406030204" pitchFamily="18" charset="0"/>
                                  </a:rPr>
                                  <m:t>⋅</m:t>
                                </m:r>
                                <m:func>
                                  <m:funcPr>
                                    <m:ctrlPr>
                                      <a:rPr sz="1600" i="1">
                                        <a:latin typeface="Cambria Math" panose="02040503050406030204" pitchFamily="18" charset="0"/>
                                      </a:rPr>
                                    </m:ctrlPr>
                                  </m:funcPr>
                                  <m:fName>
                                    <m:r>
                                      <a:rPr sz="1600">
                                        <a:latin typeface="Cambria Math" panose="02040503050406030204" pitchFamily="18" charset="0"/>
                                      </a:rPr>
                                      <m:t>𝑃</m:t>
                                    </m:r>
                                  </m:fName>
                                  <m:e>
                                    <m:d>
                                      <m:dPr>
                                        <m:ctrlPr>
                                          <a:rPr sz="1600" i="1">
                                            <a:latin typeface="Cambria Math" panose="02040503050406030204" pitchFamily="18" charset="0"/>
                                          </a:rPr>
                                        </m:ctrlPr>
                                      </m:dPr>
                                      <m:e>
                                        <m:sSub>
                                          <m:sSubPr>
                                            <m:ctrlPr>
                                              <a:rPr sz="1600" i="1">
                                                <a:latin typeface="Cambria Math" panose="02040503050406030204" pitchFamily="18" charset="0"/>
                                              </a:rPr>
                                            </m:ctrlPr>
                                          </m:sSubPr>
                                          <m:e>
                                            <m:r>
                                              <a:rPr sz="1600">
                                                <a:latin typeface="Cambria Math" panose="02040503050406030204" pitchFamily="18" charset="0"/>
                                              </a:rPr>
                                              <m:t>𝑋</m:t>
                                            </m:r>
                                          </m:e>
                                          <m:sub>
                                            <m:r>
                                              <a:rPr sz="1600">
                                                <a:latin typeface="Cambria Math" panose="02040503050406030204" pitchFamily="18" charset="0"/>
                                              </a:rPr>
                                              <m:t>𝐴</m:t>
                                            </m:r>
                                          </m:sub>
                                        </m:sSub>
                                        <m:r>
                                          <a:rPr sz="1600">
                                            <a:latin typeface="Cambria Math" panose="02040503050406030204" pitchFamily="18" charset="0"/>
                                          </a:rPr>
                                          <m:t>=</m:t>
                                        </m:r>
                                        <m:sSub>
                                          <m:sSubPr>
                                            <m:ctrlPr>
                                              <a:rPr lang="ar-AE" sz="1600" i="1" smtClean="0">
                                                <a:latin typeface="Cambria Math" panose="02040503050406030204" pitchFamily="18" charset="0"/>
                                              </a:rPr>
                                            </m:ctrlPr>
                                          </m:sSubPr>
                                          <m:e>
                                            <m:r>
                                              <a:rPr lang="ar-AE" sz="1600">
                                                <a:latin typeface="Cambria Math" panose="02040503050406030204" pitchFamily="18" charset="0"/>
                                              </a:rPr>
                                              <m:t>𝑥</m:t>
                                            </m:r>
                                          </m:e>
                                          <m:sub>
                                            <m:sSub>
                                              <m:sSubPr>
                                                <m:ctrlPr>
                                                  <a:rPr lang="ar-AE" sz="1600" i="1">
                                                    <a:latin typeface="Cambria Math" panose="02040503050406030204" pitchFamily="18" charset="0"/>
                                                  </a:rPr>
                                                </m:ctrlPr>
                                              </m:sSubPr>
                                              <m:e>
                                                <m:r>
                                                  <a:rPr lang="ar-AE" sz="1600">
                                                    <a:latin typeface="Cambria Math" panose="02040503050406030204" pitchFamily="18" charset="0"/>
                                                  </a:rPr>
                                                  <m:t>𝐴</m:t>
                                                </m:r>
                                              </m:e>
                                              <m:sub>
                                                <m:r>
                                                  <a:rPr lang="ar-AE" sz="1600">
                                                    <a:latin typeface="Cambria Math" panose="02040503050406030204" pitchFamily="18" charset="0"/>
                                                  </a:rPr>
                                                  <m:t>𝑖</m:t>
                                                </m:r>
                                              </m:sub>
                                            </m:sSub>
                                          </m:sub>
                                        </m:sSub>
                                      </m:e>
                                    </m:d>
                                  </m:e>
                                </m:func>
                              </m:oMath>
                            </m:oMathPara>
                          </a14:m>
                          <a:endParaRPr dirty="0"/>
                        </a:p>
                      </a:txBody>
                      <a:tcPr anchor="ctr"/>
                    </a:tc>
                    <a:extLst>
                      <a:ext uri="{0D108BD9-81ED-4DB2-BD59-A6C34878D82A}">
                        <a16:rowId xmlns:a16="http://schemas.microsoft.com/office/drawing/2014/main" val="10001"/>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1200</m:t>
                                </m:r>
                              </m:oMath>
                            </m:oMathPara>
                          </a14:m>
                          <a:endParaRPr dirty="0"/>
                        </a:p>
                      </a:txBody>
                      <a:tcPr anchor="ctr"/>
                    </a:tc>
                    <a:tc>
                      <a:txBody>
                        <a:bodyPr/>
                        <a:lstStyle/>
                        <a:p>
                          <a:pPr algn="ctr"/>
                          <a:r>
                            <a:rPr sz="1600"/>
                            <a:t>0.1</a:t>
                          </a:r>
                          <a:endParaRPr sz="1600">
                            <a:latin typeface="Cambria Math"/>
                          </a:endParaRPr>
                        </a:p>
                      </a:txBody>
                      <a:tcPr anchor="ctr"/>
                    </a:tc>
                    <a:tc>
                      <a:txBody>
                        <a:bodyPr/>
                        <a:lstStyle/>
                        <a:p>
                          <a:pPr algn="ctr"/>
                          <a:r>
                            <a:rPr sz="1600" dirty="0"/>
                            <a:t>1175.50</a:t>
                          </a:r>
                          <a:endParaRPr sz="1600" dirty="0">
                            <a:latin typeface="Cambria Math"/>
                          </a:endParaRPr>
                        </a:p>
                      </a:txBody>
                      <a:tcPr anchor="ctr"/>
                    </a:tc>
                    <a:tc>
                      <a:txBody>
                        <a:bodyPr/>
                        <a:lstStyle/>
                        <a:p>
                          <a:pPr algn="ctr"/>
                          <a:r>
                            <a:rPr sz="1600" dirty="0"/>
                            <a:t>1,381,800.25</a:t>
                          </a:r>
                          <a:endParaRPr sz="1600" dirty="0">
                            <a:latin typeface="Cambria Math"/>
                          </a:endParaRPr>
                        </a:p>
                      </a:txBody>
                      <a:tcPr anchor="ctr"/>
                    </a:tc>
                    <a:tc>
                      <a:txBody>
                        <a:bodyPr/>
                        <a:lstStyle/>
                        <a:p>
                          <a:pPr algn="ctr"/>
                          <a:r>
                            <a:rPr sz="1600"/>
                            <a:t>138,180.025</a:t>
                          </a:r>
                          <a:endParaRPr sz="1600">
                            <a:latin typeface="Cambria Math"/>
                          </a:endParaRPr>
                        </a:p>
                      </a:txBody>
                      <a:tcPr anchor="ctr"/>
                    </a:tc>
                    <a:extLst>
                      <a:ext uri="{0D108BD9-81ED-4DB2-BD59-A6C34878D82A}">
                        <a16:rowId xmlns:a16="http://schemas.microsoft.com/office/drawing/2014/main" val="10002"/>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950</m:t>
                                </m:r>
                              </m:oMath>
                            </m:oMathPara>
                          </a14:m>
                          <a:endParaRPr dirty="0"/>
                        </a:p>
                      </a:txBody>
                      <a:tcPr anchor="ctr"/>
                    </a:tc>
                    <a:tc>
                      <a:txBody>
                        <a:bodyPr/>
                        <a:lstStyle/>
                        <a:p>
                          <a:pPr algn="ctr"/>
                          <a:r>
                            <a:rPr sz="1600"/>
                            <a:t>0.2</a:t>
                          </a:r>
                          <a:endParaRPr sz="1600">
                            <a:latin typeface="Cambria Math"/>
                          </a:endParaRPr>
                        </a:p>
                      </a:txBody>
                      <a:tcPr anchor="ctr"/>
                    </a:tc>
                    <a:tc>
                      <a:txBody>
                        <a:bodyPr/>
                        <a:lstStyle/>
                        <a:p>
                          <a:pPr algn="ctr"/>
                          <a:r>
                            <a:rPr sz="1600"/>
                            <a:t>925.50</a:t>
                          </a:r>
                          <a:endParaRPr sz="1600">
                            <a:latin typeface="Cambria Math"/>
                          </a:endParaRPr>
                        </a:p>
                      </a:txBody>
                      <a:tcPr anchor="ctr"/>
                    </a:tc>
                    <a:tc>
                      <a:txBody>
                        <a:bodyPr/>
                        <a:lstStyle/>
                        <a:p>
                          <a:pPr algn="ctr"/>
                          <a:r>
                            <a:rPr sz="1600" dirty="0"/>
                            <a:t>856,550.25</a:t>
                          </a:r>
                          <a:endParaRPr sz="1600" dirty="0">
                            <a:latin typeface="Cambria Math"/>
                          </a:endParaRPr>
                        </a:p>
                      </a:txBody>
                      <a:tcPr anchor="ctr"/>
                    </a:tc>
                    <a:tc>
                      <a:txBody>
                        <a:bodyPr/>
                        <a:lstStyle/>
                        <a:p>
                          <a:pPr algn="ctr"/>
                          <a:r>
                            <a:rPr sz="1600"/>
                            <a:t>171,310.05</a:t>
                          </a:r>
                          <a:endParaRPr sz="1600">
                            <a:latin typeface="Cambria Math"/>
                          </a:endParaRPr>
                        </a:p>
                      </a:txBody>
                      <a:tcPr anchor="ctr"/>
                    </a:tc>
                    <a:extLst>
                      <a:ext uri="{0D108BD9-81ED-4DB2-BD59-A6C34878D82A}">
                        <a16:rowId xmlns:a16="http://schemas.microsoft.com/office/drawing/2014/main" val="10003"/>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130</m:t>
                                </m:r>
                              </m:oMath>
                            </m:oMathPara>
                          </a14:m>
                          <a:endParaRPr dirty="0"/>
                        </a:p>
                      </a:txBody>
                      <a:tcPr anchor="ctr"/>
                    </a:tc>
                    <a:tc>
                      <a:txBody>
                        <a:bodyPr/>
                        <a:lstStyle/>
                        <a:p>
                          <a:pPr algn="ctr"/>
                          <a:r>
                            <a:rPr sz="1600"/>
                            <a:t>0.4</a:t>
                          </a:r>
                          <a:endParaRPr sz="1600">
                            <a:latin typeface="Cambria Math"/>
                          </a:endParaRPr>
                        </a:p>
                      </a:txBody>
                      <a:tcPr anchor="ctr"/>
                    </a:tc>
                    <a:tc>
                      <a:txBody>
                        <a:bodyPr/>
                        <a:lstStyle/>
                        <a:p>
                          <a:pPr algn="ctr"/>
                          <a:r>
                            <a:rPr sz="1600"/>
                            <a:t>105.50</a:t>
                          </a:r>
                          <a:endParaRPr sz="1600">
                            <a:latin typeface="Cambria Math"/>
                          </a:endParaRPr>
                        </a:p>
                      </a:txBody>
                      <a:tcPr anchor="ctr"/>
                    </a:tc>
                    <a:tc>
                      <a:txBody>
                        <a:bodyPr/>
                        <a:lstStyle/>
                        <a:p>
                          <a:pPr algn="ctr"/>
                          <a:r>
                            <a:rPr sz="1600" dirty="0"/>
                            <a:t>11,130.25</a:t>
                          </a:r>
                          <a:endParaRPr sz="1600" dirty="0">
                            <a:latin typeface="Cambria Math"/>
                          </a:endParaRPr>
                        </a:p>
                      </a:txBody>
                      <a:tcPr anchor="ctr"/>
                    </a:tc>
                    <a:tc>
                      <a:txBody>
                        <a:bodyPr/>
                        <a:lstStyle/>
                        <a:p>
                          <a:pPr algn="ctr"/>
                          <a:r>
                            <a:rPr sz="1600" dirty="0"/>
                            <a:t>4452.1</a:t>
                          </a:r>
                          <a:endParaRPr sz="1600" dirty="0">
                            <a:latin typeface="Cambria Math"/>
                          </a:endParaRPr>
                        </a:p>
                      </a:txBody>
                      <a:tcPr anchor="ctr"/>
                    </a:tc>
                    <a:extLst>
                      <a:ext uri="{0D108BD9-81ED-4DB2-BD59-A6C34878D82A}">
                        <a16:rowId xmlns:a16="http://schemas.microsoft.com/office/drawing/2014/main" val="10004"/>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575</m:t>
                                </m:r>
                              </m:oMath>
                            </m:oMathPara>
                          </a14:m>
                          <a:endParaRPr dirty="0"/>
                        </a:p>
                      </a:txBody>
                      <a:tcPr anchor="ctr"/>
                    </a:tc>
                    <a:tc>
                      <a:txBody>
                        <a:bodyPr/>
                        <a:lstStyle/>
                        <a:p>
                          <a:pPr algn="ctr"/>
                          <a:r>
                            <a:rPr sz="1600"/>
                            <a:t>0.1</a:t>
                          </a:r>
                          <a:endParaRPr sz="16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599</m:t>
                                </m:r>
                                <m:r>
                                  <a:rPr sz="1600">
                                    <a:latin typeface="Cambria Math" panose="02040503050406030204" pitchFamily="18" charset="0"/>
                                  </a:rPr>
                                  <m:t>.</m:t>
                                </m:r>
                                <m:r>
                                  <a:rPr sz="1600">
                                    <a:latin typeface="Cambria Math" panose="02040503050406030204" pitchFamily="18" charset="0"/>
                                  </a:rPr>
                                  <m:t>50</m:t>
                                </m:r>
                              </m:oMath>
                            </m:oMathPara>
                          </a14:m>
                          <a:endParaRPr/>
                        </a:p>
                      </a:txBody>
                      <a:tcPr anchor="ctr"/>
                    </a:tc>
                    <a:tc>
                      <a:txBody>
                        <a:bodyPr/>
                        <a:lstStyle/>
                        <a:p>
                          <a:pPr algn="ctr"/>
                          <a:r>
                            <a:rPr sz="1600"/>
                            <a:t>359,400.25</a:t>
                          </a:r>
                          <a:endParaRPr sz="1600">
                            <a:latin typeface="Cambria Math"/>
                          </a:endParaRPr>
                        </a:p>
                      </a:txBody>
                      <a:tcPr anchor="ctr"/>
                    </a:tc>
                    <a:tc>
                      <a:txBody>
                        <a:bodyPr/>
                        <a:lstStyle/>
                        <a:p>
                          <a:pPr algn="ctr"/>
                          <a:r>
                            <a:rPr sz="1600" dirty="0"/>
                            <a:t>35,940.025</a:t>
                          </a:r>
                          <a:endParaRPr sz="1600" dirty="0">
                            <a:latin typeface="Cambria Math"/>
                          </a:endParaRPr>
                        </a:p>
                      </a:txBody>
                      <a:tcPr anchor="ctr"/>
                    </a:tc>
                    <a:extLst>
                      <a:ext uri="{0D108BD9-81ED-4DB2-BD59-A6C34878D82A}">
                        <a16:rowId xmlns:a16="http://schemas.microsoft.com/office/drawing/2014/main" val="10005"/>
                      </a:ext>
                    </a:extLst>
                  </a:tr>
                  <a:tr h="370840">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1400</m:t>
                                </m:r>
                              </m:oMath>
                            </m:oMathPara>
                          </a14:m>
                          <a:endParaRPr dirty="0"/>
                        </a:p>
                      </a:txBody>
                      <a:tcPr anchor="ctr"/>
                    </a:tc>
                    <a:tc>
                      <a:txBody>
                        <a:bodyPr/>
                        <a:lstStyle/>
                        <a:p>
                          <a:pPr algn="ctr"/>
                          <a:r>
                            <a:rPr sz="1600" dirty="0"/>
                            <a:t>0.2</a:t>
                          </a:r>
                          <a:endParaRPr sz="1600" dirty="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r>
                                  <a:rPr sz="1600">
                                    <a:latin typeface="Cambria Math" panose="02040503050406030204" pitchFamily="18" charset="0"/>
                                  </a:rPr>
                                  <m:t>1424</m:t>
                                </m:r>
                                <m:r>
                                  <a:rPr sz="1600">
                                    <a:latin typeface="Cambria Math" panose="02040503050406030204" pitchFamily="18" charset="0"/>
                                  </a:rPr>
                                  <m:t>.</m:t>
                                </m:r>
                                <m:r>
                                  <a:rPr sz="1600">
                                    <a:latin typeface="Cambria Math" panose="02040503050406030204" pitchFamily="18" charset="0"/>
                                  </a:rPr>
                                  <m:t>50</m:t>
                                </m:r>
                              </m:oMath>
                            </m:oMathPara>
                          </a14:m>
                          <a:endParaRPr dirty="0"/>
                        </a:p>
                      </a:txBody>
                      <a:tcPr anchor="ctr"/>
                    </a:tc>
                    <a:tc>
                      <a:txBody>
                        <a:bodyPr/>
                        <a:lstStyle/>
                        <a:p>
                          <a:pPr algn="ctr"/>
                          <a:r>
                            <a:rPr sz="1600" dirty="0"/>
                            <a:t>2,029,200.25</a:t>
                          </a:r>
                          <a:endParaRPr sz="1600" dirty="0">
                            <a:latin typeface="Cambria Math"/>
                          </a:endParaRPr>
                        </a:p>
                      </a:txBody>
                      <a:tcPr anchor="ctr"/>
                    </a:tc>
                    <a:tc>
                      <a:txBody>
                        <a:bodyPr/>
                        <a:lstStyle/>
                        <a:p>
                          <a:pPr algn="ctr"/>
                          <a:r>
                            <a:rPr sz="1600" dirty="0"/>
                            <a:t>405,840.05</a:t>
                          </a:r>
                          <a:endParaRPr sz="1600" dirty="0">
                            <a:latin typeface="Cambria Math"/>
                          </a:endParaRPr>
                        </a:p>
                      </a:txBody>
                      <a:tcPr anchor="ctr"/>
                    </a:tc>
                    <a:extLst>
                      <a:ext uri="{0D108BD9-81ED-4DB2-BD59-A6C34878D82A}">
                        <a16:rowId xmlns:a16="http://schemas.microsoft.com/office/drawing/2014/main" val="10006"/>
                      </a:ext>
                    </a:extLst>
                  </a:tr>
                </a:tbl>
              </a:graphicData>
            </a:graphic>
          </p:graphicFrame>
        </mc:Choice>
        <mc:Fallback xmlns="">
          <p:graphicFrame>
            <p:nvGraphicFramePr>
              <p:cNvPr id="6" name="Table Placeholder 2" descr="The table shows calculations for x subscript A subscript i, probabilities P of X subscript A equals x subscript A subscript i, deviations from the mean x subscript A subscript i minus mu, squared deviations x subscript A subscript i minus mu squared, and weighted squared deviations x subscript A subscript i minus mu squared multiplied by P of X subscript A equals x subscript A subscript i. The x subscript A subscript i values are $1200, $950, $130, negative$575, and negative$1400, with probabilities 0.1, 0.2, 0.4, 0.1, and 0.2, respectively. Their deviations from the mean are 1175.50, 925.50, 105.50, negative 599.50, and negative 1424.50. The squared deviations are 1,381,800.25, 856,550.25, 11,130.25, 359,400.25, and 2,029,200.25. The weighted squared deviations are 138,180.025, 171,310.05, 4452.1, 35,940.025, and 405,840.05. &#10;The table summarizes these values for statistical analysis.">
                <a:extLst>
                  <a:ext uri="{FF2B5EF4-FFF2-40B4-BE49-F238E27FC236}">
                    <a16:creationId xmlns:a16="http://schemas.microsoft.com/office/drawing/2014/main" id="{5286C0D7-CBFA-F326-6F63-41AFFCF8BEAB}"/>
                  </a:ext>
                </a:extLst>
              </p:cNvPr>
              <p:cNvGraphicFramePr>
                <a:graphicFrameLocks noGrp="1"/>
              </p:cNvGraphicFramePr>
              <p:nvPr>
                <p:ph type="tbl" sz="quarter" idx="10"/>
                <p:extLst>
                  <p:ext uri="{D42A27DB-BD31-4B8C-83A1-F6EECF244321}">
                    <p14:modId xmlns:p14="http://schemas.microsoft.com/office/powerpoint/2010/main" val="3856947328"/>
                  </p:ext>
                </p:extLst>
              </p:nvPr>
            </p:nvGraphicFramePr>
            <p:xfrm>
              <a:off x="533400" y="2194560"/>
              <a:ext cx="8229600" cy="2278952"/>
            </p:xfrm>
            <a:graphic>
              <a:graphicData uri="http://schemas.openxmlformats.org/drawingml/2006/table">
                <a:tbl>
                  <a:tblPr firstRow="1" bandRow="1">
                    <a:tableStyleId>{5940675A-B579-460E-94D1-54222C63F5DA}</a:tableStyleId>
                  </a:tblPr>
                  <a:tblGrid>
                    <a:gridCol w="10922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828800">
                      <a:extLst>
                        <a:ext uri="{9D8B030D-6E8A-4147-A177-3AD203B41FA5}">
                          <a16:colId xmlns:a16="http://schemas.microsoft.com/office/drawing/2014/main" val="2687811893"/>
                        </a:ext>
                      </a:extLst>
                    </a:gridCol>
                    <a:gridCol w="2489200">
                      <a:extLst>
                        <a:ext uri="{9D8B030D-6E8A-4147-A177-3AD203B41FA5}">
                          <a16:colId xmlns:a16="http://schemas.microsoft.com/office/drawing/2014/main" val="3391710371"/>
                        </a:ext>
                      </a:extLst>
                    </a:gridCol>
                  </a:tblGrid>
                  <a:tr h="424752">
                    <a:tc>
                      <a:txBody>
                        <a:bodyPr/>
                        <a:lstStyle/>
                        <a:p>
                          <a:endParaRPr lang="en-US"/>
                        </a:p>
                      </a:txBody>
                      <a:tcPr anchor="ctr">
                        <a:blipFill>
                          <a:blip r:embed="rId2"/>
                          <a:stretch>
                            <a:fillRect l="-559" t="-2857" r="-655866" b="-448571"/>
                          </a:stretch>
                        </a:blipFill>
                      </a:tcPr>
                    </a:tc>
                    <a:tc>
                      <a:txBody>
                        <a:bodyPr/>
                        <a:lstStyle/>
                        <a:p>
                          <a:endParaRPr lang="en-US"/>
                        </a:p>
                      </a:txBody>
                      <a:tcPr anchor="ctr">
                        <a:blipFill>
                          <a:blip r:embed="rId2"/>
                          <a:stretch>
                            <a:fillRect l="-75630" t="-2857" r="-393277" b="-448571"/>
                          </a:stretch>
                        </a:blipFill>
                      </a:tcPr>
                    </a:tc>
                    <a:tc>
                      <a:txBody>
                        <a:bodyPr/>
                        <a:lstStyle/>
                        <a:p>
                          <a:endParaRPr lang="en-US"/>
                        </a:p>
                      </a:txBody>
                      <a:tcPr anchor="ctr">
                        <a:blipFill>
                          <a:blip r:embed="rId2"/>
                          <a:stretch>
                            <a:fillRect l="-185778" t="-2857" r="-316000" b="-448571"/>
                          </a:stretch>
                        </a:blipFill>
                      </a:tcPr>
                    </a:tc>
                    <a:tc>
                      <a:txBody>
                        <a:bodyPr/>
                        <a:lstStyle/>
                        <a:p>
                          <a:endParaRPr lang="en-US"/>
                        </a:p>
                      </a:txBody>
                      <a:tcPr anchor="ctr">
                        <a:blipFill>
                          <a:blip r:embed="rId2"/>
                          <a:stretch>
                            <a:fillRect l="-214333" t="-2857" r="-137000" b="-448571"/>
                          </a:stretch>
                        </a:blipFill>
                      </a:tcPr>
                    </a:tc>
                    <a:tc>
                      <a:txBody>
                        <a:bodyPr/>
                        <a:lstStyle/>
                        <a:p>
                          <a:endParaRPr lang="en-US"/>
                        </a:p>
                      </a:txBody>
                      <a:tcPr anchor="ctr">
                        <a:blipFill>
                          <a:blip r:embed="rId2"/>
                          <a:stretch>
                            <a:fillRect l="-230562" t="-2857" r="-489" b="-448571"/>
                          </a:stretch>
                        </a:blipFill>
                      </a:tcPr>
                    </a:tc>
                    <a:extLst>
                      <a:ext uri="{0D108BD9-81ED-4DB2-BD59-A6C34878D82A}">
                        <a16:rowId xmlns:a16="http://schemas.microsoft.com/office/drawing/2014/main" val="10001"/>
                      </a:ext>
                    </a:extLst>
                  </a:tr>
                  <a:tr h="370840">
                    <a:tc>
                      <a:txBody>
                        <a:bodyPr/>
                        <a:lstStyle/>
                        <a:p>
                          <a:endParaRPr lang="en-US"/>
                        </a:p>
                      </a:txBody>
                      <a:tcPr anchor="ctr">
                        <a:blipFill>
                          <a:blip r:embed="rId2"/>
                          <a:stretch>
                            <a:fillRect l="-559" t="-118033" r="-655866" b="-414754"/>
                          </a:stretch>
                        </a:blipFill>
                      </a:tcPr>
                    </a:tc>
                    <a:tc>
                      <a:txBody>
                        <a:bodyPr/>
                        <a:lstStyle/>
                        <a:p>
                          <a:pPr algn="ctr"/>
                          <a:r>
                            <a:rPr sz="1600"/>
                            <a:t>0.1</a:t>
                          </a:r>
                          <a:endParaRPr sz="1600">
                            <a:latin typeface="Cambria Math"/>
                          </a:endParaRPr>
                        </a:p>
                      </a:txBody>
                      <a:tcPr anchor="ctr"/>
                    </a:tc>
                    <a:tc>
                      <a:txBody>
                        <a:bodyPr/>
                        <a:lstStyle/>
                        <a:p>
                          <a:pPr algn="ctr"/>
                          <a:r>
                            <a:rPr sz="1600" dirty="0"/>
                            <a:t>1175.50</a:t>
                          </a:r>
                          <a:endParaRPr sz="1600" dirty="0">
                            <a:latin typeface="Cambria Math"/>
                          </a:endParaRPr>
                        </a:p>
                      </a:txBody>
                      <a:tcPr anchor="ctr"/>
                    </a:tc>
                    <a:tc>
                      <a:txBody>
                        <a:bodyPr/>
                        <a:lstStyle/>
                        <a:p>
                          <a:pPr algn="ctr"/>
                          <a:r>
                            <a:rPr sz="1600" dirty="0"/>
                            <a:t>1,381,800.25</a:t>
                          </a:r>
                          <a:endParaRPr sz="1600" dirty="0">
                            <a:latin typeface="Cambria Math"/>
                          </a:endParaRPr>
                        </a:p>
                      </a:txBody>
                      <a:tcPr anchor="ctr"/>
                    </a:tc>
                    <a:tc>
                      <a:txBody>
                        <a:bodyPr/>
                        <a:lstStyle/>
                        <a:p>
                          <a:pPr algn="ctr"/>
                          <a:r>
                            <a:rPr sz="1600"/>
                            <a:t>138,180.025</a:t>
                          </a:r>
                          <a:endParaRPr sz="1600">
                            <a:latin typeface="Cambria Math"/>
                          </a:endParaRPr>
                        </a:p>
                      </a:txBody>
                      <a:tcPr anchor="ctr"/>
                    </a:tc>
                    <a:extLst>
                      <a:ext uri="{0D108BD9-81ED-4DB2-BD59-A6C34878D82A}">
                        <a16:rowId xmlns:a16="http://schemas.microsoft.com/office/drawing/2014/main" val="10002"/>
                      </a:ext>
                    </a:extLst>
                  </a:tr>
                  <a:tr h="370840">
                    <a:tc>
                      <a:txBody>
                        <a:bodyPr/>
                        <a:lstStyle/>
                        <a:p>
                          <a:endParaRPr lang="en-US"/>
                        </a:p>
                      </a:txBody>
                      <a:tcPr anchor="ctr">
                        <a:blipFill>
                          <a:blip r:embed="rId2"/>
                          <a:stretch>
                            <a:fillRect l="-559" t="-221667" r="-655866" b="-321667"/>
                          </a:stretch>
                        </a:blipFill>
                      </a:tcPr>
                    </a:tc>
                    <a:tc>
                      <a:txBody>
                        <a:bodyPr/>
                        <a:lstStyle/>
                        <a:p>
                          <a:pPr algn="ctr"/>
                          <a:r>
                            <a:rPr sz="1600"/>
                            <a:t>0.2</a:t>
                          </a:r>
                          <a:endParaRPr sz="1600">
                            <a:latin typeface="Cambria Math"/>
                          </a:endParaRPr>
                        </a:p>
                      </a:txBody>
                      <a:tcPr anchor="ctr"/>
                    </a:tc>
                    <a:tc>
                      <a:txBody>
                        <a:bodyPr/>
                        <a:lstStyle/>
                        <a:p>
                          <a:pPr algn="ctr"/>
                          <a:r>
                            <a:rPr sz="1600"/>
                            <a:t>925.50</a:t>
                          </a:r>
                          <a:endParaRPr sz="1600">
                            <a:latin typeface="Cambria Math"/>
                          </a:endParaRPr>
                        </a:p>
                      </a:txBody>
                      <a:tcPr anchor="ctr"/>
                    </a:tc>
                    <a:tc>
                      <a:txBody>
                        <a:bodyPr/>
                        <a:lstStyle/>
                        <a:p>
                          <a:pPr algn="ctr"/>
                          <a:r>
                            <a:rPr sz="1600" dirty="0"/>
                            <a:t>856,550.25</a:t>
                          </a:r>
                          <a:endParaRPr sz="1600" dirty="0">
                            <a:latin typeface="Cambria Math"/>
                          </a:endParaRPr>
                        </a:p>
                      </a:txBody>
                      <a:tcPr anchor="ctr"/>
                    </a:tc>
                    <a:tc>
                      <a:txBody>
                        <a:bodyPr/>
                        <a:lstStyle/>
                        <a:p>
                          <a:pPr algn="ctr"/>
                          <a:r>
                            <a:rPr sz="1600"/>
                            <a:t>171,310.05</a:t>
                          </a:r>
                          <a:endParaRPr sz="1600">
                            <a:latin typeface="Cambria Math"/>
                          </a:endParaRPr>
                        </a:p>
                      </a:txBody>
                      <a:tcPr anchor="ctr"/>
                    </a:tc>
                    <a:extLst>
                      <a:ext uri="{0D108BD9-81ED-4DB2-BD59-A6C34878D82A}">
                        <a16:rowId xmlns:a16="http://schemas.microsoft.com/office/drawing/2014/main" val="10003"/>
                      </a:ext>
                    </a:extLst>
                  </a:tr>
                  <a:tr h="370840">
                    <a:tc>
                      <a:txBody>
                        <a:bodyPr/>
                        <a:lstStyle/>
                        <a:p>
                          <a:endParaRPr lang="en-US"/>
                        </a:p>
                      </a:txBody>
                      <a:tcPr anchor="ctr">
                        <a:blipFill>
                          <a:blip r:embed="rId2"/>
                          <a:stretch>
                            <a:fillRect l="-559" t="-316393" r="-655866" b="-216393"/>
                          </a:stretch>
                        </a:blipFill>
                      </a:tcPr>
                    </a:tc>
                    <a:tc>
                      <a:txBody>
                        <a:bodyPr/>
                        <a:lstStyle/>
                        <a:p>
                          <a:pPr algn="ctr"/>
                          <a:r>
                            <a:rPr sz="1600"/>
                            <a:t>0.4</a:t>
                          </a:r>
                          <a:endParaRPr sz="1600">
                            <a:latin typeface="Cambria Math"/>
                          </a:endParaRPr>
                        </a:p>
                      </a:txBody>
                      <a:tcPr anchor="ctr"/>
                    </a:tc>
                    <a:tc>
                      <a:txBody>
                        <a:bodyPr/>
                        <a:lstStyle/>
                        <a:p>
                          <a:pPr algn="ctr"/>
                          <a:r>
                            <a:rPr sz="1600"/>
                            <a:t>105.50</a:t>
                          </a:r>
                          <a:endParaRPr sz="1600">
                            <a:latin typeface="Cambria Math"/>
                          </a:endParaRPr>
                        </a:p>
                      </a:txBody>
                      <a:tcPr anchor="ctr"/>
                    </a:tc>
                    <a:tc>
                      <a:txBody>
                        <a:bodyPr/>
                        <a:lstStyle/>
                        <a:p>
                          <a:pPr algn="ctr"/>
                          <a:r>
                            <a:rPr sz="1600" dirty="0"/>
                            <a:t>11,130.25</a:t>
                          </a:r>
                          <a:endParaRPr sz="1600" dirty="0">
                            <a:latin typeface="Cambria Math"/>
                          </a:endParaRPr>
                        </a:p>
                      </a:txBody>
                      <a:tcPr anchor="ctr"/>
                    </a:tc>
                    <a:tc>
                      <a:txBody>
                        <a:bodyPr/>
                        <a:lstStyle/>
                        <a:p>
                          <a:pPr algn="ctr"/>
                          <a:r>
                            <a:rPr sz="1600" dirty="0"/>
                            <a:t>4452.1</a:t>
                          </a:r>
                          <a:endParaRPr sz="1600" dirty="0">
                            <a:latin typeface="Cambria Math"/>
                          </a:endParaRPr>
                        </a:p>
                      </a:txBody>
                      <a:tcPr anchor="ctr"/>
                    </a:tc>
                    <a:extLst>
                      <a:ext uri="{0D108BD9-81ED-4DB2-BD59-A6C34878D82A}">
                        <a16:rowId xmlns:a16="http://schemas.microsoft.com/office/drawing/2014/main" val="10004"/>
                      </a:ext>
                    </a:extLst>
                  </a:tr>
                  <a:tr h="370840">
                    <a:tc>
                      <a:txBody>
                        <a:bodyPr/>
                        <a:lstStyle/>
                        <a:p>
                          <a:endParaRPr lang="en-US"/>
                        </a:p>
                      </a:txBody>
                      <a:tcPr anchor="ctr">
                        <a:blipFill>
                          <a:blip r:embed="rId2"/>
                          <a:stretch>
                            <a:fillRect l="-559" t="-416393" r="-655866" b="-116393"/>
                          </a:stretch>
                        </a:blipFill>
                      </a:tcPr>
                    </a:tc>
                    <a:tc>
                      <a:txBody>
                        <a:bodyPr/>
                        <a:lstStyle/>
                        <a:p>
                          <a:pPr algn="ctr"/>
                          <a:r>
                            <a:rPr sz="1600"/>
                            <a:t>0.1</a:t>
                          </a:r>
                          <a:endParaRPr sz="1600">
                            <a:latin typeface="Cambria Math"/>
                          </a:endParaRPr>
                        </a:p>
                      </a:txBody>
                      <a:tcPr anchor="ctr"/>
                    </a:tc>
                    <a:tc>
                      <a:txBody>
                        <a:bodyPr/>
                        <a:lstStyle/>
                        <a:p>
                          <a:endParaRPr lang="en-US"/>
                        </a:p>
                      </a:txBody>
                      <a:tcPr anchor="ctr">
                        <a:blipFill>
                          <a:blip r:embed="rId2"/>
                          <a:stretch>
                            <a:fillRect l="-185778" t="-416393" r="-316000" b="-116393"/>
                          </a:stretch>
                        </a:blipFill>
                      </a:tcPr>
                    </a:tc>
                    <a:tc>
                      <a:txBody>
                        <a:bodyPr/>
                        <a:lstStyle/>
                        <a:p>
                          <a:pPr algn="ctr"/>
                          <a:r>
                            <a:rPr sz="1600"/>
                            <a:t>359,400.25</a:t>
                          </a:r>
                          <a:endParaRPr sz="1600">
                            <a:latin typeface="Cambria Math"/>
                          </a:endParaRPr>
                        </a:p>
                      </a:txBody>
                      <a:tcPr anchor="ctr"/>
                    </a:tc>
                    <a:tc>
                      <a:txBody>
                        <a:bodyPr/>
                        <a:lstStyle/>
                        <a:p>
                          <a:pPr algn="ctr"/>
                          <a:r>
                            <a:rPr sz="1600" dirty="0"/>
                            <a:t>35,940.025</a:t>
                          </a:r>
                          <a:endParaRPr sz="1600" dirty="0">
                            <a:latin typeface="Cambria Math"/>
                          </a:endParaRPr>
                        </a:p>
                      </a:txBody>
                      <a:tcPr anchor="ctr"/>
                    </a:tc>
                    <a:extLst>
                      <a:ext uri="{0D108BD9-81ED-4DB2-BD59-A6C34878D82A}">
                        <a16:rowId xmlns:a16="http://schemas.microsoft.com/office/drawing/2014/main" val="10005"/>
                      </a:ext>
                    </a:extLst>
                  </a:tr>
                  <a:tr h="370840">
                    <a:tc>
                      <a:txBody>
                        <a:bodyPr/>
                        <a:lstStyle/>
                        <a:p>
                          <a:endParaRPr lang="en-US"/>
                        </a:p>
                      </a:txBody>
                      <a:tcPr anchor="ctr">
                        <a:blipFill>
                          <a:blip r:embed="rId2"/>
                          <a:stretch>
                            <a:fillRect l="-559" t="-516393" r="-655866" b="-16393"/>
                          </a:stretch>
                        </a:blipFill>
                      </a:tcPr>
                    </a:tc>
                    <a:tc>
                      <a:txBody>
                        <a:bodyPr/>
                        <a:lstStyle/>
                        <a:p>
                          <a:pPr algn="ctr"/>
                          <a:r>
                            <a:rPr sz="1600" dirty="0"/>
                            <a:t>0.2</a:t>
                          </a:r>
                          <a:endParaRPr sz="1600" dirty="0">
                            <a:latin typeface="Cambria Math"/>
                          </a:endParaRPr>
                        </a:p>
                      </a:txBody>
                      <a:tcPr anchor="ctr"/>
                    </a:tc>
                    <a:tc>
                      <a:txBody>
                        <a:bodyPr/>
                        <a:lstStyle/>
                        <a:p>
                          <a:endParaRPr lang="en-US"/>
                        </a:p>
                      </a:txBody>
                      <a:tcPr anchor="ctr">
                        <a:blipFill>
                          <a:blip r:embed="rId2"/>
                          <a:stretch>
                            <a:fillRect l="-185778" t="-516393" r="-316000" b="-16393"/>
                          </a:stretch>
                        </a:blipFill>
                      </a:tcPr>
                    </a:tc>
                    <a:tc>
                      <a:txBody>
                        <a:bodyPr/>
                        <a:lstStyle/>
                        <a:p>
                          <a:pPr algn="ctr"/>
                          <a:r>
                            <a:rPr sz="1600" dirty="0"/>
                            <a:t>2,029,200.25</a:t>
                          </a:r>
                          <a:endParaRPr sz="1600" dirty="0">
                            <a:latin typeface="Cambria Math"/>
                          </a:endParaRPr>
                        </a:p>
                      </a:txBody>
                      <a:tcPr anchor="ctr"/>
                    </a:tc>
                    <a:tc>
                      <a:txBody>
                        <a:bodyPr/>
                        <a:lstStyle/>
                        <a:p>
                          <a:pPr algn="ctr"/>
                          <a:r>
                            <a:rPr sz="1600" dirty="0"/>
                            <a:t>405,840.05</a:t>
                          </a:r>
                          <a:endParaRPr sz="1600" dirty="0">
                            <a:latin typeface="Cambria Math"/>
                          </a:endParaRPr>
                        </a:p>
                      </a:txBody>
                      <a:tcPr anchor="ctr"/>
                    </a:tc>
                    <a:extLst>
                      <a:ext uri="{0D108BD9-81ED-4DB2-BD59-A6C34878D82A}">
                        <a16:rowId xmlns:a16="http://schemas.microsoft.com/office/drawing/2014/main" val="10006"/>
                      </a:ext>
                    </a:extLst>
                  </a:tr>
                </a:tbl>
              </a:graphicData>
            </a:graphic>
          </p:graphicFrame>
        </mc:Fallback>
      </mc:AlternateContent>
    </p:spTree>
    <p:extLst>
      <p:ext uri="{BB962C8B-B14F-4D97-AF65-F5344CB8AC3E}">
        <p14:creationId xmlns:p14="http://schemas.microsoft.com/office/powerpoint/2010/main" val="15388829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5.1.4: Calculating the Variances and Standard Deviations for Discrete Probability Distributions</a:t>
            </a:r>
            <a:r>
              <a:rPr lang="en-US" sz="2800" baseline="-25000" dirty="0"/>
              <a:t>4</a:t>
            </a:r>
            <a:endParaRPr sz="2800" dirty="0"/>
          </a:p>
        </p:txBody>
      </p:sp>
      <p:sp>
        <p:nvSpPr>
          <p:cNvPr id="3" name="Text Placeholder 2"/>
          <p:cNvSpPr>
            <a:spLocks noGrp="1"/>
          </p:cNvSpPr>
          <p:nvPr>
            <p:ph type="body" sz="quarter" idx="10"/>
          </p:nvPr>
        </p:nvSpPr>
        <p:spPr/>
        <p:txBody>
          <a:bodyPr>
            <a:normAutofit/>
          </a:bodyPr>
          <a:lstStyle/>
          <a:p>
            <a:pPr>
              <a:defRPr sz="2800"/>
            </a:pPr>
            <a:r>
              <a:rPr sz="2200" dirty="0"/>
              <a:t>Now sum the final column to calculate the variance, </a:t>
            </a:r>
          </a:p>
        </p:txBody>
      </p:sp>
      <p:pic>
        <p:nvPicPr>
          <p:cNvPr id="14" name="Picture 13" descr="sigma square as shown.">
            <a:extLst>
              <a:ext uri="{FF2B5EF4-FFF2-40B4-BE49-F238E27FC236}">
                <a16:creationId xmlns:a16="http://schemas.microsoft.com/office/drawing/2014/main" id="{D1F79ACD-BFA8-C9F2-BD17-71A8A256B3F3}"/>
              </a:ext>
            </a:extLst>
          </p:cNvPr>
          <p:cNvPicPr>
            <a:picLocks noChangeAspect="1"/>
          </p:cNvPicPr>
          <p:nvPr/>
        </p:nvPicPr>
        <p:blipFill>
          <a:blip r:embed="rId3"/>
          <a:stretch>
            <a:fillRect/>
          </a:stretch>
        </p:blipFill>
        <p:spPr>
          <a:xfrm>
            <a:off x="6486214" y="1061062"/>
            <a:ext cx="1476375" cy="352425"/>
          </a:xfrm>
          <a:prstGeom prst="rect">
            <a:avLst/>
          </a:prstGeom>
        </p:spPr>
      </p:pic>
      <p:pic>
        <p:nvPicPr>
          <p:cNvPr id="8" name="Picture 7" descr="Equation: sigma squared equals the summation of the square of x subscript Ai minus mu, multiplied by the probability of X subscript A equals x subscript Ai. This equals 138,180.025 plus 171,310.05 plus 4452.1 plus 35,940.025 plus 405,840.05, which totals 755,722.25">
            <a:extLst>
              <a:ext uri="{FF2B5EF4-FFF2-40B4-BE49-F238E27FC236}">
                <a16:creationId xmlns:a16="http://schemas.microsoft.com/office/drawing/2014/main" id="{E160AE8E-7B12-8E5C-4E01-17E80E25644A}"/>
              </a:ext>
            </a:extLst>
          </p:cNvPr>
          <p:cNvPicPr>
            <a:picLocks noChangeAspect="1"/>
          </p:cNvPicPr>
          <p:nvPr/>
        </p:nvPicPr>
        <p:blipFill>
          <a:blip r:embed="rId4"/>
          <a:stretch>
            <a:fillRect/>
          </a:stretch>
        </p:blipFill>
        <p:spPr>
          <a:xfrm>
            <a:off x="764129" y="1414821"/>
            <a:ext cx="7229475" cy="1400175"/>
          </a:xfrm>
          <a:prstGeom prst="rect">
            <a:avLst/>
          </a:prstGeom>
        </p:spPr>
      </p:pic>
      <p:sp>
        <p:nvSpPr>
          <p:cNvPr id="5" name="TextBox 4">
            <a:extLst>
              <a:ext uri="{FF2B5EF4-FFF2-40B4-BE49-F238E27FC236}">
                <a16:creationId xmlns:a16="http://schemas.microsoft.com/office/drawing/2014/main" id="{A10FD433-658B-9D9D-16A0-057BD0400BAA}"/>
              </a:ext>
            </a:extLst>
          </p:cNvPr>
          <p:cNvSpPr txBox="1"/>
          <p:nvPr/>
        </p:nvSpPr>
        <p:spPr>
          <a:xfrm>
            <a:off x="457200" y="2819400"/>
            <a:ext cx="8229600" cy="430887"/>
          </a:xfrm>
          <a:prstGeom prst="rect">
            <a:avLst/>
          </a:prstGeom>
          <a:noFill/>
        </p:spPr>
        <p:txBody>
          <a:bodyPr wrap="square" rtlCol="0">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Finally, take the square root of</a:t>
            </a:r>
            <a:endParaRPr lang="en-IN" dirty="0"/>
          </a:p>
        </p:txBody>
      </p:sp>
      <p:pic>
        <p:nvPicPr>
          <p:cNvPr id="19" name="Picture 18" descr="sigma square">
            <a:extLst>
              <a:ext uri="{FF2B5EF4-FFF2-40B4-BE49-F238E27FC236}">
                <a16:creationId xmlns:a16="http://schemas.microsoft.com/office/drawing/2014/main" id="{025177A7-EF57-E1EC-0422-C8C614E35A36}"/>
              </a:ext>
            </a:extLst>
          </p:cNvPr>
          <p:cNvPicPr>
            <a:picLocks noChangeAspect="1"/>
          </p:cNvPicPr>
          <p:nvPr/>
        </p:nvPicPr>
        <p:blipFill>
          <a:blip r:embed="rId5"/>
          <a:stretch>
            <a:fillRect/>
          </a:stretch>
        </p:blipFill>
        <p:spPr>
          <a:xfrm>
            <a:off x="4044658" y="2847107"/>
            <a:ext cx="295275" cy="323850"/>
          </a:xfrm>
          <a:prstGeom prst="rect">
            <a:avLst/>
          </a:prstGeom>
        </p:spPr>
      </p:pic>
      <p:sp>
        <p:nvSpPr>
          <p:cNvPr id="11" name="TextBox 10">
            <a:extLst>
              <a:ext uri="{FF2B5EF4-FFF2-40B4-BE49-F238E27FC236}">
                <a16:creationId xmlns:a16="http://schemas.microsoft.com/office/drawing/2014/main" id="{83D8C120-831B-487B-AA23-0049C9931CB4}"/>
              </a:ext>
            </a:extLst>
          </p:cNvPr>
          <p:cNvSpPr txBox="1"/>
          <p:nvPr/>
        </p:nvSpPr>
        <p:spPr>
          <a:xfrm>
            <a:off x="457199" y="3173159"/>
            <a:ext cx="6009965"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rPr>
              <a:t>to find the standard deviation, </a:t>
            </a:r>
            <a:r>
              <a:rPr kumimoji="0" lang="el-GR" sz="2200" b="0" i="1" u="none" strike="noStrike" kern="1200" cap="none" spc="0" normalizeH="0" baseline="0" noProof="0" dirty="0">
                <a:ln>
                  <a:noFill/>
                </a:ln>
                <a:solidFill>
                  <a:srgbClr val="366092"/>
                </a:solidFill>
                <a:effectLst/>
                <a:uLnTx/>
                <a:uFillTx/>
                <a:latin typeface="Calibri"/>
              </a:rPr>
              <a:t>σ</a:t>
            </a:r>
            <a:r>
              <a:rPr kumimoji="0" lang="en-US" sz="2200" b="0" u="none" strike="noStrike" kern="1200" cap="none" spc="0" normalizeH="0" baseline="0" noProof="0" dirty="0">
                <a:ln>
                  <a:noFill/>
                </a:ln>
                <a:solidFill>
                  <a:srgbClr val="366092"/>
                </a:solidFill>
                <a:effectLst/>
                <a:uLnTx/>
                <a:uFillTx/>
                <a:latin typeface="Calibri"/>
              </a:rPr>
              <a:t>,</a:t>
            </a:r>
            <a:r>
              <a:rPr kumimoji="0" lang="en-IN" sz="2200" b="0" i="0" u="none" strike="noStrike" kern="1200" cap="none" spc="0" normalizeH="0" baseline="0" noProof="0" dirty="0">
                <a:ln>
                  <a:noFill/>
                </a:ln>
                <a:solidFill>
                  <a:srgbClr val="366092"/>
                </a:solidFill>
                <a:effectLst/>
                <a:uLnTx/>
                <a:uFillTx/>
                <a:latin typeface="Calibri"/>
              </a:rPr>
              <a:t> as shown.</a:t>
            </a:r>
            <a:endParaRPr lang="en-IN" sz="2200" dirty="0"/>
          </a:p>
        </p:txBody>
      </p:sp>
      <p:pic>
        <p:nvPicPr>
          <p:cNvPr id="27" name="Picture 26" descr="Equation: sigma equals the square root of sigma squared, which equals the square root of 755,722.25, approximately equal to 869.32 dollars">
            <a:extLst>
              <a:ext uri="{FF2B5EF4-FFF2-40B4-BE49-F238E27FC236}">
                <a16:creationId xmlns:a16="http://schemas.microsoft.com/office/drawing/2014/main" id="{0EB17F6D-42B0-2940-C9AD-811D7E34C972}"/>
              </a:ext>
            </a:extLst>
          </p:cNvPr>
          <p:cNvPicPr>
            <a:picLocks noChangeAspect="1"/>
          </p:cNvPicPr>
          <p:nvPr/>
        </p:nvPicPr>
        <p:blipFill>
          <a:blip r:embed="rId6"/>
          <a:stretch>
            <a:fillRect/>
          </a:stretch>
        </p:blipFill>
        <p:spPr>
          <a:xfrm>
            <a:off x="3155785" y="3581133"/>
            <a:ext cx="2486025" cy="1285875"/>
          </a:xfrm>
          <a:prstGeom prst="rect">
            <a:avLst/>
          </a:prstGeom>
        </p:spPr>
      </p:pic>
      <p:sp>
        <p:nvSpPr>
          <p:cNvPr id="4" name="TextBox 3">
            <a:extLst>
              <a:ext uri="{FF2B5EF4-FFF2-40B4-BE49-F238E27FC236}">
                <a16:creationId xmlns:a16="http://schemas.microsoft.com/office/drawing/2014/main" id="{AA3FD574-9EAD-6C2D-1EB6-C139C968E444}"/>
              </a:ext>
            </a:extLst>
          </p:cNvPr>
          <p:cNvSpPr txBox="1"/>
          <p:nvPr/>
        </p:nvSpPr>
        <p:spPr>
          <a:xfrm>
            <a:off x="457200" y="4844094"/>
            <a:ext cx="8229600"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366092"/>
                </a:solidFill>
                <a:effectLst/>
                <a:uLnTx/>
                <a:uFillTx/>
                <a:latin typeface="Calibri"/>
                <a:ea typeface="+mn-ea"/>
                <a:cs typeface="+mn-cs"/>
              </a:rPr>
              <a:t>Finally, take the square root of</a:t>
            </a:r>
          </a:p>
        </p:txBody>
      </p:sp>
      <p:pic>
        <p:nvPicPr>
          <p:cNvPr id="28" name="Picture 27" descr="sigma square">
            <a:extLst>
              <a:ext uri="{FF2B5EF4-FFF2-40B4-BE49-F238E27FC236}">
                <a16:creationId xmlns:a16="http://schemas.microsoft.com/office/drawing/2014/main" id="{89A09213-7BDE-BE09-B3AE-F242A08CD817}"/>
              </a:ext>
            </a:extLst>
          </p:cNvPr>
          <p:cNvPicPr>
            <a:picLocks noChangeAspect="1"/>
          </p:cNvPicPr>
          <p:nvPr/>
        </p:nvPicPr>
        <p:blipFill>
          <a:blip r:embed="rId5"/>
          <a:stretch>
            <a:fillRect/>
          </a:stretch>
        </p:blipFill>
        <p:spPr>
          <a:xfrm>
            <a:off x="4044657" y="4871136"/>
            <a:ext cx="295275" cy="323850"/>
          </a:xfrm>
          <a:prstGeom prst="rect">
            <a:avLst/>
          </a:prstGeom>
        </p:spPr>
      </p:pic>
      <p:sp>
        <p:nvSpPr>
          <p:cNvPr id="13" name="TextBox 12">
            <a:extLst>
              <a:ext uri="{FF2B5EF4-FFF2-40B4-BE49-F238E27FC236}">
                <a16:creationId xmlns:a16="http://schemas.microsoft.com/office/drawing/2014/main" id="{809D9351-6EE9-7C1C-B47D-E1E67E4DCC77}"/>
              </a:ext>
            </a:extLst>
          </p:cNvPr>
          <p:cNvSpPr txBox="1"/>
          <p:nvPr/>
        </p:nvSpPr>
        <p:spPr>
          <a:xfrm>
            <a:off x="447673" y="5197853"/>
            <a:ext cx="5867401"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rPr>
              <a:t>to find the standard deviation, </a:t>
            </a:r>
            <a:r>
              <a:rPr lang="el-GR" sz="2200" i="1" dirty="0">
                <a:solidFill>
                  <a:srgbClr val="366092"/>
                </a:solidFill>
              </a:rPr>
              <a:t>σ</a:t>
            </a:r>
            <a:r>
              <a:rPr lang="en-US" sz="2200" dirty="0">
                <a:solidFill>
                  <a:srgbClr val="366092"/>
                </a:solidFill>
              </a:rPr>
              <a:t>, </a:t>
            </a:r>
            <a:r>
              <a:rPr kumimoji="0" lang="en-IN" sz="2200" b="0" i="0" u="none" strike="noStrike" kern="1200" cap="none" spc="0" normalizeH="0" baseline="0" noProof="0" dirty="0">
                <a:ln>
                  <a:noFill/>
                </a:ln>
                <a:solidFill>
                  <a:srgbClr val="366092"/>
                </a:solidFill>
                <a:effectLst/>
                <a:uLnTx/>
                <a:uFillTx/>
                <a:latin typeface="Calibri"/>
              </a:rPr>
              <a:t>as shown.</a:t>
            </a:r>
            <a:endParaRPr lang="en-IN" sz="2200" dirty="0"/>
          </a:p>
        </p:txBody>
      </p:sp>
      <p:sp>
        <p:nvSpPr>
          <p:cNvPr id="18" name="TextBox 17">
            <a:extLst>
              <a:ext uri="{FF2B5EF4-FFF2-40B4-BE49-F238E27FC236}">
                <a16:creationId xmlns:a16="http://schemas.microsoft.com/office/drawing/2014/main" id="{410E9234-61F2-AA7D-785C-3B86D026991F}"/>
              </a:ext>
            </a:extLst>
          </p:cNvPr>
          <p:cNvSpPr txBox="1"/>
          <p:nvPr/>
        </p:nvSpPr>
        <p:spPr>
          <a:xfrm>
            <a:off x="457198" y="5562600"/>
            <a:ext cx="4572000" cy="43088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366092"/>
                </a:solidFill>
                <a:effectLst/>
                <a:uLnTx/>
                <a:uFillTx/>
                <a:latin typeface="Calibri"/>
                <a:ea typeface="+mn-ea"/>
                <a:cs typeface="+mn-cs"/>
              </a:rPr>
              <a:t>For Investment Plan B, </a:t>
            </a:r>
            <a:endParaRPr lang="en-IN" sz="2200" dirty="0"/>
          </a:p>
        </p:txBody>
      </p:sp>
      <p:pic>
        <p:nvPicPr>
          <p:cNvPr id="32" name="Picture 31" descr="Mu is equal to E of X sub B, which is equal to 322 dollars and 00 cents.">
            <a:extLst>
              <a:ext uri="{FF2B5EF4-FFF2-40B4-BE49-F238E27FC236}">
                <a16:creationId xmlns:a16="http://schemas.microsoft.com/office/drawing/2014/main" id="{1B941215-3E5E-7836-E28D-95720167456C}"/>
              </a:ext>
            </a:extLst>
          </p:cNvPr>
          <p:cNvPicPr>
            <a:picLocks noChangeAspect="1"/>
          </p:cNvPicPr>
          <p:nvPr/>
        </p:nvPicPr>
        <p:blipFill>
          <a:blip r:embed="rId7"/>
          <a:stretch>
            <a:fillRect/>
          </a:stretch>
        </p:blipFill>
        <p:spPr>
          <a:xfrm>
            <a:off x="3155785" y="5581382"/>
            <a:ext cx="2286000" cy="419100"/>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800" dirty="0"/>
              <a:t>Example 5.1.4: Calculating the Variances and Standard Deviations for Discrete Probability Distributions</a:t>
            </a:r>
            <a:r>
              <a:rPr lang="en-US" sz="2800" baseline="-25000" dirty="0"/>
              <a:t>5</a:t>
            </a:r>
            <a:endParaRPr sz="2800" dirty="0"/>
          </a:p>
        </p:txBody>
      </p:sp>
      <p:sp>
        <p:nvSpPr>
          <p:cNvPr id="3" name="Text Placeholder 2"/>
          <p:cNvSpPr>
            <a:spLocks noGrp="1"/>
          </p:cNvSpPr>
          <p:nvPr>
            <p:ph type="body" sz="quarter" idx="10"/>
          </p:nvPr>
        </p:nvSpPr>
        <p:spPr/>
        <p:txBody>
          <a:bodyPr>
            <a:normAutofit/>
          </a:bodyPr>
          <a:lstStyle/>
          <a:p>
            <a:pPr>
              <a:defRPr b="1"/>
            </a:pPr>
            <a:r>
              <a:rPr sz="2800" dirty="0"/>
              <a:t>TI-83/84 Plus:</a:t>
            </a:r>
          </a:p>
          <a:p>
            <a:pPr>
              <a:defRPr sz="2800"/>
            </a:pPr>
            <a:r>
              <a:rPr sz="2800" dirty="0"/>
              <a:t>Begin by entering the earnings in </a:t>
            </a:r>
            <a:r>
              <a:rPr sz="2800" b="1" dirty="0"/>
              <a:t>L1</a:t>
            </a:r>
            <a:r>
              <a:rPr sz="2800" dirty="0"/>
              <a:t> and the probabilities in </a:t>
            </a:r>
            <a:r>
              <a:rPr sz="2800" b="1" dirty="0"/>
              <a:t>L2</a:t>
            </a:r>
            <a:r>
              <a:rPr sz="2800" dirty="0"/>
              <a:t>. Highlight </a:t>
            </a:r>
            <a:r>
              <a:rPr sz="2800" b="1" dirty="0"/>
              <a:t>L3</a:t>
            </a:r>
            <a:r>
              <a:rPr sz="2800" dirty="0"/>
              <a:t> and enter the formula for the variance, </a:t>
            </a:r>
            <a:r>
              <a:rPr sz="2800" b="1" dirty="0"/>
              <a:t>(L1−322)2*L2</a:t>
            </a:r>
            <a:r>
              <a:rPr sz="2800" dirty="0"/>
              <a:t>. This will fill in </a:t>
            </a:r>
            <a:r>
              <a:rPr sz="2800" b="1" dirty="0"/>
              <a:t>L3</a:t>
            </a:r>
            <a:r>
              <a:rPr sz="2800" dirty="0"/>
              <a:t> with the same calculation for Plan B values that is in the last column of the table used for calculating Plan A. Using the </a:t>
            </a:r>
            <a:r>
              <a:rPr sz="2800" b="1" dirty="0"/>
              <a:t>STAT </a:t>
            </a:r>
            <a:r>
              <a:rPr lang="en-US" b="1" dirty="0"/>
              <a:t>→</a:t>
            </a:r>
            <a:r>
              <a:rPr sz="2800" b="1" dirty="0"/>
              <a:t> CALC</a:t>
            </a:r>
            <a:r>
              <a:rPr sz="2800" dirty="0"/>
              <a:t> menu and option </a:t>
            </a:r>
            <a:r>
              <a:rPr sz="2800" b="1" dirty="0"/>
              <a:t>1-Var stat</a:t>
            </a:r>
            <a:r>
              <a:rPr sz="2800" dirty="0"/>
              <a:t>, enter </a:t>
            </a:r>
            <a:r>
              <a:rPr sz="2800" b="1" dirty="0"/>
              <a:t>L3</a:t>
            </a:r>
            <a:r>
              <a:rPr sz="2800" dirty="0"/>
              <a:t> as the list for that function. This will give the sum of the values in </a:t>
            </a:r>
            <a:r>
              <a:rPr sz="2800" b="1" dirty="0"/>
              <a:t>L3</a:t>
            </a:r>
            <a:r>
              <a:rPr sz="2800" dirty="0"/>
              <a:t>, </a:t>
            </a:r>
            <a:r>
              <a:rPr sz="2800" b="1" dirty="0"/>
              <a:t>∑x</a:t>
            </a:r>
            <a:r>
              <a:rPr sz="2800" dirty="0"/>
              <a:t>, which in this case is the variance of the distribution, </a:t>
            </a:r>
          </a:p>
        </p:txBody>
      </p:sp>
      <p:pic>
        <p:nvPicPr>
          <p:cNvPr id="9" name="Picture 8" descr="sigma square equals 745,036.">
            <a:extLst>
              <a:ext uri="{FF2B5EF4-FFF2-40B4-BE49-F238E27FC236}">
                <a16:creationId xmlns:a16="http://schemas.microsoft.com/office/drawing/2014/main" id="{055AA76D-421E-CA10-EB73-EEF1C4A5FB58}"/>
              </a:ext>
            </a:extLst>
          </p:cNvPr>
          <p:cNvPicPr>
            <a:picLocks noChangeAspect="1"/>
          </p:cNvPicPr>
          <p:nvPr/>
        </p:nvPicPr>
        <p:blipFill>
          <a:blip r:embed="rId3"/>
          <a:stretch>
            <a:fillRect/>
          </a:stretch>
        </p:blipFill>
        <p:spPr>
          <a:xfrm>
            <a:off x="2362200" y="5029200"/>
            <a:ext cx="1943100" cy="43815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Definitions</a:t>
            </a:r>
            <a:r>
              <a:rPr lang="en-US" baseline="-25000" dirty="0"/>
              <a:t>2</a:t>
            </a:r>
            <a:endParaRPr dirty="0"/>
          </a:p>
        </p:txBody>
      </p:sp>
      <p:sp>
        <p:nvSpPr>
          <p:cNvPr id="3" name="Text Placeholder 2"/>
          <p:cNvSpPr>
            <a:spLocks noGrp="1"/>
          </p:cNvSpPr>
          <p:nvPr>
            <p:ph type="body" sz="quarter" idx="10"/>
          </p:nvPr>
        </p:nvSpPr>
        <p:spPr>
          <a:xfrm>
            <a:off x="457200" y="1082078"/>
            <a:ext cx="8229600" cy="4480522"/>
          </a:xfrm>
        </p:spPr>
        <p:txBody>
          <a:bodyPr>
            <a:normAutofit/>
          </a:bodyPr>
          <a:lstStyle/>
          <a:p>
            <a:pPr marL="457200" indent="-457200">
              <a:buFont typeface="Arial" panose="020B0604020202020204" pitchFamily="34" charset="0"/>
              <a:buChar char="•"/>
              <a:defRPr sz="2800"/>
            </a:pPr>
            <a:r>
              <a:rPr dirty="0"/>
              <a:t>A </a:t>
            </a:r>
            <a:r>
              <a:rPr b="1" dirty="0"/>
              <a:t>probability distribution</a:t>
            </a:r>
            <a:r>
              <a:rPr dirty="0"/>
              <a:t> is a table or formula that gives the probabilities for every value of the random variable </a:t>
            </a:r>
            <a:r>
              <a:rPr lang="en-US" i="1" dirty="0"/>
              <a:t>X</a:t>
            </a:r>
            <a:r>
              <a:rPr dirty="0"/>
              <a:t>, where </a:t>
            </a:r>
            <a:br>
              <a:rPr lang="en-US" dirty="0"/>
            </a:br>
            <a:endParaRPr dirty="0"/>
          </a:p>
        </p:txBody>
      </p:sp>
      <p:pic>
        <p:nvPicPr>
          <p:cNvPr id="7" name="Picture 6" descr="Zero is less than or equal to P of X equals x is less than or equal to one, and the summation of P of X equals x sub i is equal to one.">
            <a:extLst>
              <a:ext uri="{FF2B5EF4-FFF2-40B4-BE49-F238E27FC236}">
                <a16:creationId xmlns:a16="http://schemas.microsoft.com/office/drawing/2014/main" id="{14F0B1C6-9E35-80CA-D66C-0E9E04538474}"/>
              </a:ext>
            </a:extLst>
          </p:cNvPr>
          <p:cNvPicPr>
            <a:picLocks noChangeAspect="1"/>
          </p:cNvPicPr>
          <p:nvPr/>
        </p:nvPicPr>
        <p:blipFill>
          <a:blip r:embed="rId3"/>
          <a:stretch>
            <a:fillRect/>
          </a:stretch>
        </p:blipFill>
        <p:spPr>
          <a:xfrm>
            <a:off x="2286000" y="2453565"/>
            <a:ext cx="5186172" cy="493776"/>
          </a:xfrm>
          <a:prstGeom prst="rect">
            <a:avLst/>
          </a:prstGeom>
        </p:spPr>
      </p:pic>
      <p:sp>
        <p:nvSpPr>
          <p:cNvPr id="6" name="TextBox 5">
            <a:extLst>
              <a:ext uri="{FF2B5EF4-FFF2-40B4-BE49-F238E27FC236}">
                <a16:creationId xmlns:a16="http://schemas.microsoft.com/office/drawing/2014/main" id="{46D0BB4D-4ACD-43DB-7571-028F59EFBB42}"/>
              </a:ext>
            </a:extLst>
          </p:cNvPr>
          <p:cNvSpPr txBox="1"/>
          <p:nvPr/>
        </p:nvSpPr>
        <p:spPr>
          <a:xfrm>
            <a:off x="914400" y="2895600"/>
            <a:ext cx="6400800" cy="523220"/>
          </a:xfrm>
          <a:prstGeom prst="rect">
            <a:avLst/>
          </a:prstGeom>
          <a:noFill/>
        </p:spPr>
        <p:txBody>
          <a:bodyPr wrap="square">
            <a:spAutoFit/>
          </a:bodyPr>
          <a:lstStyle/>
          <a:p>
            <a:r>
              <a:rPr lang="en-US" sz="2800" dirty="0">
                <a:solidFill>
                  <a:srgbClr val="000000"/>
                </a:solidFill>
              </a:rPr>
              <a:t>such that the following properties are true:</a:t>
            </a:r>
            <a:endParaRPr lang="en-IN" sz="2800" dirty="0">
              <a:solidFill>
                <a:srgbClr val="000000"/>
              </a:solidFill>
            </a:endParaRPr>
          </a:p>
        </p:txBody>
      </p:sp>
      <p:sp>
        <p:nvSpPr>
          <p:cNvPr id="8" name="TextBox 7">
            <a:extLst>
              <a:ext uri="{FF2B5EF4-FFF2-40B4-BE49-F238E27FC236}">
                <a16:creationId xmlns:a16="http://schemas.microsoft.com/office/drawing/2014/main" id="{70E7566A-0C61-4A42-3093-FB9E3160332F}"/>
              </a:ext>
            </a:extLst>
          </p:cNvPr>
          <p:cNvSpPr txBox="1"/>
          <p:nvPr/>
        </p:nvSpPr>
        <p:spPr>
          <a:xfrm>
            <a:off x="533400" y="3396011"/>
            <a:ext cx="8077200" cy="954107"/>
          </a:xfrm>
          <a:prstGeom prst="rect">
            <a:avLst/>
          </a:prstGeom>
          <a:noFill/>
        </p:spPr>
        <p:txBody>
          <a:bodyPr wrap="square">
            <a:spAutoFit/>
          </a:bodyPr>
          <a:lstStyle/>
          <a:p>
            <a:pPr marL="361950" indent="-361950"/>
            <a:r>
              <a:rPr lang="en-US" sz="2800" dirty="0">
                <a:solidFill>
                  <a:srgbClr val="000000"/>
                </a:solidFill>
              </a:rPr>
              <a:t>1.	All of the probabilities are between </a:t>
            </a:r>
            <a:r>
              <a:rPr lang="en-US" sz="2800" dirty="0">
                <a:solidFill>
                  <a:srgbClr val="000000"/>
                </a:solidFill>
                <a:latin typeface="Cambria Math"/>
              </a:rPr>
              <a:t>0</a:t>
            </a:r>
            <a:r>
              <a:rPr lang="en-US" sz="2800" dirty="0">
                <a:solidFill>
                  <a:srgbClr val="000000"/>
                </a:solidFill>
              </a:rPr>
              <a:t> and </a:t>
            </a:r>
            <a:r>
              <a:rPr lang="en-US" sz="2800" dirty="0">
                <a:solidFill>
                  <a:srgbClr val="000000"/>
                </a:solidFill>
                <a:latin typeface="Cambria Math"/>
              </a:rPr>
              <a:t>1</a:t>
            </a:r>
            <a:r>
              <a:rPr lang="en-US" sz="2800" dirty="0">
                <a:solidFill>
                  <a:srgbClr val="000000"/>
                </a:solidFill>
              </a:rPr>
              <a:t>, inclusive. That is, </a:t>
            </a:r>
            <a:endParaRPr lang="en-IN" sz="2800" dirty="0">
              <a:solidFill>
                <a:srgbClr val="000000"/>
              </a:solidFill>
            </a:endParaRPr>
          </a:p>
        </p:txBody>
      </p:sp>
      <p:pic>
        <p:nvPicPr>
          <p:cNvPr id="13" name="Picture 12" descr="Zero is less than or equal to P of X equals x is less than or equal to one.">
            <a:extLst>
              <a:ext uri="{FF2B5EF4-FFF2-40B4-BE49-F238E27FC236}">
                <a16:creationId xmlns:a16="http://schemas.microsoft.com/office/drawing/2014/main" id="{DD1BE399-ED1C-0216-B9C9-221EC0B20ED0}"/>
              </a:ext>
            </a:extLst>
          </p:cNvPr>
          <p:cNvPicPr>
            <a:picLocks noChangeAspect="1"/>
          </p:cNvPicPr>
          <p:nvPr/>
        </p:nvPicPr>
        <p:blipFill>
          <a:blip r:embed="rId4"/>
          <a:stretch>
            <a:fillRect/>
          </a:stretch>
        </p:blipFill>
        <p:spPr>
          <a:xfrm>
            <a:off x="3505200" y="3883462"/>
            <a:ext cx="2269236" cy="486156"/>
          </a:xfrm>
          <a:prstGeom prst="rect">
            <a:avLst/>
          </a:prstGeom>
        </p:spPr>
      </p:pic>
      <p:sp>
        <p:nvSpPr>
          <p:cNvPr id="10" name="TextBox 9">
            <a:extLst>
              <a:ext uri="{FF2B5EF4-FFF2-40B4-BE49-F238E27FC236}">
                <a16:creationId xmlns:a16="http://schemas.microsoft.com/office/drawing/2014/main" id="{D0B3918D-EA4F-A59D-5A3E-4E21E92A9FA1}"/>
              </a:ext>
            </a:extLst>
          </p:cNvPr>
          <p:cNvSpPr txBox="1"/>
          <p:nvPr/>
        </p:nvSpPr>
        <p:spPr>
          <a:xfrm>
            <a:off x="561974" y="4389118"/>
            <a:ext cx="7972425" cy="523220"/>
          </a:xfrm>
          <a:prstGeom prst="rect">
            <a:avLst/>
          </a:prstGeom>
          <a:noFill/>
        </p:spPr>
        <p:txBody>
          <a:bodyPr wrap="square">
            <a:spAutoFit/>
          </a:bodyPr>
          <a:lstStyle/>
          <a:p>
            <a:pPr marL="361950" indent="-361950"/>
            <a:r>
              <a:rPr lang="en-US" sz="2800" dirty="0">
                <a:solidFill>
                  <a:srgbClr val="000000"/>
                </a:solidFill>
              </a:rPr>
              <a:t>2. The sum of the probabilities is </a:t>
            </a:r>
            <a:r>
              <a:rPr lang="en-US" sz="2800" dirty="0">
                <a:solidFill>
                  <a:srgbClr val="000000"/>
                </a:solidFill>
                <a:latin typeface="Cambria Math"/>
              </a:rPr>
              <a:t>1</a:t>
            </a:r>
            <a:r>
              <a:rPr lang="en-US" sz="2800" dirty="0">
                <a:solidFill>
                  <a:srgbClr val="000000"/>
                </a:solidFill>
              </a:rPr>
              <a:t>. That is,</a:t>
            </a:r>
            <a:endParaRPr lang="en-IN" sz="2800" dirty="0">
              <a:solidFill>
                <a:srgbClr val="000000"/>
              </a:solidFill>
            </a:endParaRPr>
          </a:p>
        </p:txBody>
      </p:sp>
      <p:pic>
        <p:nvPicPr>
          <p:cNvPr id="15" name="Picture 14" descr="The summation of P of X equals x sub i is equal to one.">
            <a:extLst>
              <a:ext uri="{FF2B5EF4-FFF2-40B4-BE49-F238E27FC236}">
                <a16:creationId xmlns:a16="http://schemas.microsoft.com/office/drawing/2014/main" id="{7FB343E9-C86A-5005-333C-4CEBEC1514E8}"/>
              </a:ext>
            </a:extLst>
          </p:cNvPr>
          <p:cNvPicPr>
            <a:picLocks noChangeAspect="1"/>
          </p:cNvPicPr>
          <p:nvPr/>
        </p:nvPicPr>
        <p:blipFill>
          <a:blip r:embed="rId5"/>
          <a:stretch>
            <a:fillRect/>
          </a:stretch>
        </p:blipFill>
        <p:spPr>
          <a:xfrm>
            <a:off x="1066800" y="4965129"/>
            <a:ext cx="2156460" cy="461772"/>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800" dirty="0"/>
              <a:t>Example 5.1.4: Calculating the Variances and Standard Deviations for Discrete Probability Distributions</a:t>
            </a:r>
            <a:r>
              <a:rPr lang="en-US" sz="2800" baseline="-25000" dirty="0"/>
              <a:t>6</a:t>
            </a:r>
            <a:endParaRPr sz="2800" dirty="0"/>
          </a:p>
        </p:txBody>
      </p:sp>
      <p:pic>
        <p:nvPicPr>
          <p:cNvPr id="5" name="Content Placeholder 4" descr="A screenshot shows the edit lists as displayed on a calculator screen. The first column, L1, has the values 1500,  800,  minus 100 ,  minus 250, minus 690.  The second column, L2, has the values 0.3,  0.1,  0.2, 0.2,  0.2.  The third column,  L3,  has the values 416305,  22848,  35617,  65437,  204829.">
            <a:extLst>
              <a:ext uri="{FF2B5EF4-FFF2-40B4-BE49-F238E27FC236}">
                <a16:creationId xmlns:a16="http://schemas.microsoft.com/office/drawing/2014/main" id="{21A75F5B-53DC-482A-BFC5-EB59DCBA3E61}"/>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2800" dirty="0"/>
              <a:t>Example 5.1.4: Calculating the Variances and Standard Deviations for Discrete Probability Distributions</a:t>
            </a:r>
            <a:r>
              <a:rPr lang="en-US" sz="2800" baseline="-25000" dirty="0"/>
              <a:t>7</a:t>
            </a:r>
            <a:endParaRPr sz="2800" dirty="0"/>
          </a:p>
        </p:txBody>
      </p:sp>
      <p:pic>
        <p:nvPicPr>
          <p:cNvPr id="5" name="Content Placeholder 4" descr="A screenshot shows the on variable stats output as displayed on a calculator screen. It is titled, &quot;1-Var Stats.&quot; The first line reads, &quot;x bar equals 149007.2&quot;. The second line reads the &quot;sum of x equals 745036&quot;. The third line reads the &quot;sum of x squared equals 2.21337E11&quot;. The fourth line reads &quot;S x equals 166073.5129&quot;. The fifth line reads &quot;sigma x equals 148540.6657&quot;. The sixth line reads &quot;n equals 5&quot;.">
            <a:extLst>
              <a:ext uri="{FF2B5EF4-FFF2-40B4-BE49-F238E27FC236}">
                <a16:creationId xmlns:a16="http://schemas.microsoft.com/office/drawing/2014/main" id="{ED76FBC7-AC14-4CEC-A5D3-CDB8C2F4EE4D}"/>
              </a:ext>
            </a:extLst>
          </p:cNvPr>
          <p:cNvPicPr>
            <a:picLocks noGrp="1" noChangeAspect="1"/>
          </p:cNvPicPr>
          <p:nvPr>
            <p:ph sz="quarter" idx="11"/>
          </p:nvPr>
        </p:nvPicPr>
        <p:blipFill>
          <a:blip r:embed="rId3">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Example 5.1.4: Calculating the Variances and Standard Deviations for Discrete Probability Distributions</a:t>
            </a:r>
            <a:r>
              <a:rPr lang="en-US" sz="2800" baseline="-25000" dirty="0"/>
              <a:t>8</a:t>
            </a:r>
            <a:endParaRPr sz="2800" dirty="0"/>
          </a:p>
        </p:txBody>
      </p:sp>
      <p:sp>
        <p:nvSpPr>
          <p:cNvPr id="3" name="Text Placeholder 2"/>
          <p:cNvSpPr>
            <a:spLocks noGrp="1"/>
          </p:cNvSpPr>
          <p:nvPr>
            <p:ph type="body" sz="quarter" idx="10"/>
          </p:nvPr>
        </p:nvSpPr>
        <p:spPr/>
        <p:txBody>
          <a:bodyPr>
            <a:normAutofit/>
          </a:bodyPr>
          <a:lstStyle/>
          <a:p>
            <a:pPr>
              <a:defRPr sz="2800"/>
            </a:pPr>
            <a:r>
              <a:rPr sz="2800" dirty="0"/>
              <a:t>Taking the square root of the variance gives us the standard deviation,</a:t>
            </a:r>
          </a:p>
        </p:txBody>
      </p:sp>
      <p:pic>
        <p:nvPicPr>
          <p:cNvPr id="6" name="Picture 5" descr="sigma equals the square root of sigma squared, which equals the square root of 745036, resulting in 863.15 dollars">
            <a:extLst>
              <a:ext uri="{FF2B5EF4-FFF2-40B4-BE49-F238E27FC236}">
                <a16:creationId xmlns:a16="http://schemas.microsoft.com/office/drawing/2014/main" id="{EB309956-E62B-C402-84E5-0DC71CB992CA}"/>
              </a:ext>
            </a:extLst>
          </p:cNvPr>
          <p:cNvPicPr>
            <a:picLocks noChangeAspect="1"/>
          </p:cNvPicPr>
          <p:nvPr/>
        </p:nvPicPr>
        <p:blipFill>
          <a:blip r:embed="rId2"/>
          <a:stretch>
            <a:fillRect/>
          </a:stretch>
        </p:blipFill>
        <p:spPr>
          <a:xfrm>
            <a:off x="3452810" y="1429575"/>
            <a:ext cx="4371429" cy="504000"/>
          </a:xfrm>
          <a:prstGeom prst="rect">
            <a:avLst/>
          </a:prstGeom>
        </p:spPr>
      </p:pic>
      <p:sp>
        <p:nvSpPr>
          <p:cNvPr id="4" name="TextBox 3">
            <a:extLst>
              <a:ext uri="{FF2B5EF4-FFF2-40B4-BE49-F238E27FC236}">
                <a16:creationId xmlns:a16="http://schemas.microsoft.com/office/drawing/2014/main" id="{0679D439-D5CD-3451-8888-6D512EC7D746}"/>
              </a:ext>
            </a:extLst>
          </p:cNvPr>
          <p:cNvSpPr txBox="1"/>
          <p:nvPr/>
        </p:nvSpPr>
        <p:spPr>
          <a:xfrm>
            <a:off x="457200" y="1954161"/>
            <a:ext cx="8229600" cy="4056495"/>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Note that this is NOT the same value as shown in the screenshot for </a:t>
            </a:r>
            <a:r>
              <a:rPr kumimoji="0" lang="en-US" sz="2800" b="1" i="0" u="none" strike="noStrike" kern="1200" cap="none" spc="0" normalizeH="0" baseline="0" noProof="0" dirty="0" err="1">
                <a:ln>
                  <a:noFill/>
                </a:ln>
                <a:solidFill>
                  <a:srgbClr val="366092"/>
                </a:solidFill>
                <a:effectLst/>
                <a:uLnTx/>
                <a:uFillTx/>
                <a:latin typeface="Calibri"/>
                <a:ea typeface="+mn-ea"/>
                <a:cs typeface="+mn-cs"/>
              </a:rPr>
              <a:t>σx</a:t>
            </a:r>
            <a:r>
              <a:rPr kumimoji="0" lang="en-US" sz="2800" b="0" i="0" u="none" strike="noStrike" kern="1200" cap="none" spc="0" normalizeH="0" baseline="0" noProof="0" dirty="0">
                <a:ln>
                  <a:noFill/>
                </a:ln>
                <a:solidFill>
                  <a:srgbClr val="366092"/>
                </a:solidFill>
                <a:effectLst/>
                <a:uLnTx/>
                <a:uFillTx/>
                <a:latin typeface="Calibri"/>
                <a:ea typeface="+mn-ea"/>
                <a:cs typeface="+mn-cs"/>
              </a:rPr>
              <a:t>, since the value in the screenshot is the standard deviation of the values in </a:t>
            </a:r>
            <a:r>
              <a:rPr kumimoji="0" lang="en-US" sz="2800" b="1" i="0" u="none" strike="noStrike" kern="1200" cap="none" spc="0" normalizeH="0" baseline="0" noProof="0" dirty="0">
                <a:ln>
                  <a:noFill/>
                </a:ln>
                <a:solidFill>
                  <a:srgbClr val="366092"/>
                </a:solidFill>
                <a:effectLst/>
                <a:uLnTx/>
                <a:uFillTx/>
                <a:latin typeface="Calibri"/>
                <a:ea typeface="+mn-ea"/>
                <a:cs typeface="+mn-cs"/>
              </a:rPr>
              <a:t>L3</a:t>
            </a:r>
            <a:r>
              <a:rPr kumimoji="0" lang="en-US" sz="2800" b="0" i="0" u="none" strike="noStrike" kern="1200" cap="none" spc="0" normalizeH="0" baseline="0" noProof="0" dirty="0">
                <a:ln>
                  <a:noFill/>
                </a:ln>
                <a:solidFill>
                  <a:srgbClr val="366092"/>
                </a:solidFill>
                <a:effectLst/>
                <a:uLnTx/>
                <a:uFillTx/>
                <a:latin typeface="Calibri"/>
                <a:ea typeface="+mn-ea"/>
                <a:cs typeface="+mn-cs"/>
              </a:rPr>
              <a:t>, not the standard deviation of the probability distribution.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What do these results tell us? Comparing the standard deviations, we see that not only does Plan B have a higher expected value, but its profits vary slightly less than those of Plan A. We may conclude that Plan B carries a slightly lower amount of risk than Plan A.</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5.1.1: Creating a Discrete Probability Distribution</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a:defRPr sz="2800"/>
            </a:pPr>
            <a:r>
              <a:rPr sz="2800" dirty="0"/>
              <a:t>Create a discrete probability distribution for </a:t>
            </a:r>
            <a:r>
              <a:rPr lang="en-US" i="1" dirty="0"/>
              <a:t>X</a:t>
            </a:r>
            <a:r>
              <a:rPr sz="2800" dirty="0"/>
              <a:t>, the sum of two rolled dice.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5.1.1: Creating a Discrete Probability Distribution</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To begin, let's list all of the possible values for </a:t>
            </a:r>
            <a:r>
              <a:rPr lang="en-US" sz="2800" i="1" dirty="0"/>
              <a:t>X</a:t>
            </a:r>
            <a:r>
              <a:rPr sz="2800" dirty="0"/>
              <a:t>.</a:t>
            </a:r>
          </a:p>
        </p:txBody>
      </p:sp>
      <p:pic>
        <p:nvPicPr>
          <p:cNvPr id="4" name="Content Placeholder 4" descr="The 6 outcomes in the first row depict the two dice with a 1 on one die and the outcome on the other die varying from 1 to 6 in each column. Next to the image of the two dice in each outcome is the sum total of the faces of the dice. Along the first row the totals range from 2 to 7 in sequential order from left to right.&#10;&#10;The 6 outcomes in the second row depict the two dice with a 2 on one die and the outcome on the other die varying from 1 to 6 in each column. The totals range from 3 to 8 in sequential order from left to right.&#10;&#10;The 6 outcomes in the third row depict the two dice with a 3 on one die and the outcome on the other die varying from 1 to 6 in each column. The totals range from 4 to 9 in sequential order from left to right.&#10;&#10;The 6 outcomes in the fourth row depict the two dice with a 4 on one die and the outcome on the other die varying from 1 to 6 in each column. The totals range from 5 to 10 in sequential order from left to right.&#10;&#10;The 6 outcomes in the fifth row depict the two dice with a 5 on one die and the outcome on the other die varying from 1 to 6 in each column. The totals range from 6 to 11 in sequential order from left to right.&#10;&#10;The 6 outcomes in the sixth row depict the two dice with a 6 on one die and the outcome on the other die varying from 1 to 6 in each column. The totals range from 7 to 12 in sequential order from left to right.&#10;">
            <a:extLst>
              <a:ext uri="{FF2B5EF4-FFF2-40B4-BE49-F238E27FC236}">
                <a16:creationId xmlns:a16="http://schemas.microsoft.com/office/drawing/2014/main" id="{F77E466B-C3CE-463B-AF26-188F8DA52E3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50" y="2438400"/>
            <a:ext cx="7048500" cy="3048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5.1.1: Creating a Discrete Probability Distribution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When rolling two dice, there are </a:t>
            </a:r>
            <a:r>
              <a:rPr sz="2800" dirty="0">
                <a:latin typeface="Cambria Math"/>
              </a:rPr>
              <a:t>36</a:t>
            </a:r>
            <a:r>
              <a:rPr sz="2800" dirty="0"/>
              <a:t> possible rolls, each giving a sum between </a:t>
            </a:r>
            <a:r>
              <a:rPr sz="2800" dirty="0">
                <a:latin typeface="Cambria Math"/>
              </a:rPr>
              <a:t>2</a:t>
            </a:r>
            <a:r>
              <a:rPr sz="2800" dirty="0"/>
              <a:t> and </a:t>
            </a:r>
            <a:r>
              <a:rPr sz="2800" dirty="0">
                <a:latin typeface="Cambria Math"/>
              </a:rPr>
              <a:t>12</a:t>
            </a:r>
            <a:r>
              <a:rPr sz="2800" dirty="0"/>
              <a:t>, inclusive. To find the probability distribution, we need to calculate the probability for each value.</a:t>
            </a:r>
          </a:p>
          <a:p>
            <a:br>
              <a:rPr lang="en-US" sz="2800" dirty="0"/>
            </a:br>
            <a:endParaRPr sz="2800" dirty="0"/>
          </a:p>
        </p:txBody>
      </p:sp>
      <p:pic>
        <p:nvPicPr>
          <p:cNvPr id="8" name="Picture 7" descr="P of X equals 2 is equal to one over thirty-six.">
            <a:extLst>
              <a:ext uri="{FF2B5EF4-FFF2-40B4-BE49-F238E27FC236}">
                <a16:creationId xmlns:a16="http://schemas.microsoft.com/office/drawing/2014/main" id="{B8B79F58-90E6-7270-5509-3F6B380B1793}"/>
              </a:ext>
            </a:extLst>
          </p:cNvPr>
          <p:cNvPicPr>
            <a:picLocks noChangeAspect="1"/>
          </p:cNvPicPr>
          <p:nvPr/>
        </p:nvPicPr>
        <p:blipFill>
          <a:blip r:embed="rId3"/>
          <a:stretch>
            <a:fillRect/>
          </a:stretch>
        </p:blipFill>
        <p:spPr>
          <a:xfrm>
            <a:off x="532638" y="2819400"/>
            <a:ext cx="1830324" cy="787908"/>
          </a:xfrm>
          <a:prstGeom prst="rect">
            <a:avLst/>
          </a:prstGeom>
        </p:spPr>
      </p:pic>
      <p:sp>
        <p:nvSpPr>
          <p:cNvPr id="5" name="TextBox 4">
            <a:extLst>
              <a:ext uri="{FF2B5EF4-FFF2-40B4-BE49-F238E27FC236}">
                <a16:creationId xmlns:a16="http://schemas.microsoft.com/office/drawing/2014/main" id="{273D663A-7BB1-E510-025A-E86B4C8FE35A}"/>
              </a:ext>
            </a:extLst>
          </p:cNvPr>
          <p:cNvSpPr txBox="1"/>
          <p:nvPr/>
        </p:nvSpPr>
        <p:spPr>
          <a:xfrm>
            <a:off x="457200" y="3515380"/>
            <a:ext cx="7239000" cy="523220"/>
          </a:xfrm>
          <a:prstGeom prst="rect">
            <a:avLst/>
          </a:prstGeom>
          <a:noFill/>
        </p:spPr>
        <p:txBody>
          <a:bodyPr wrap="square">
            <a:spAutoFit/>
          </a:bodyPr>
          <a:lstStyle/>
          <a:p>
            <a:r>
              <a:rPr lang="en-US" sz="2800" dirty="0"/>
              <a:t>because there is only one way to get a sum of </a:t>
            </a:r>
            <a:r>
              <a:rPr lang="en-US" sz="2800" dirty="0">
                <a:latin typeface="Cambria Math"/>
              </a:rPr>
              <a:t>2</a:t>
            </a:r>
            <a:r>
              <a:rPr lang="en-US" sz="2800" dirty="0"/>
              <a:t>:</a:t>
            </a:r>
            <a:endParaRPr lang="en-IN" sz="2800" dirty="0"/>
          </a:p>
        </p:txBody>
      </p:sp>
      <p:pic>
        <p:nvPicPr>
          <p:cNvPr id="6" name="Graphic 5" descr="Two dice with 1 pip showing on each.">
            <a:extLst>
              <a:ext uri="{FF2B5EF4-FFF2-40B4-BE49-F238E27FC236}">
                <a16:creationId xmlns:a16="http://schemas.microsoft.com/office/drawing/2014/main" id="{E7DF3121-6999-455E-A5C0-BC551DB8D9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10000" y="4038600"/>
            <a:ext cx="1524000" cy="762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5.1.1: Creating a Discrete Probability Distribution</a:t>
            </a:r>
            <a:r>
              <a:rPr lang="en-US" baseline="-25000" dirty="0"/>
              <a:t>4</a:t>
            </a:r>
            <a:endParaRPr dirty="0"/>
          </a:p>
        </p:txBody>
      </p:sp>
      <p:pic>
        <p:nvPicPr>
          <p:cNvPr id="7" name="Picture 6" descr="P of X equals 3 is equal to two over thirty-six.">
            <a:extLst>
              <a:ext uri="{FF2B5EF4-FFF2-40B4-BE49-F238E27FC236}">
                <a16:creationId xmlns:a16="http://schemas.microsoft.com/office/drawing/2014/main" id="{C910E963-5EE1-0FE8-71F3-A3380D38A6C6}"/>
              </a:ext>
            </a:extLst>
          </p:cNvPr>
          <p:cNvPicPr>
            <a:picLocks noChangeAspect="1"/>
          </p:cNvPicPr>
          <p:nvPr/>
        </p:nvPicPr>
        <p:blipFill>
          <a:blip r:embed="rId3"/>
          <a:stretch>
            <a:fillRect/>
          </a:stretch>
        </p:blipFill>
        <p:spPr>
          <a:xfrm>
            <a:off x="533400" y="1078103"/>
            <a:ext cx="1790700" cy="769620"/>
          </a:xfrm>
          <a:prstGeom prst="rect">
            <a:avLst/>
          </a:prstGeom>
        </p:spPr>
      </p:pic>
      <p:sp>
        <p:nvSpPr>
          <p:cNvPr id="8" name="TextBox 7">
            <a:extLst>
              <a:ext uri="{FF2B5EF4-FFF2-40B4-BE49-F238E27FC236}">
                <a16:creationId xmlns:a16="http://schemas.microsoft.com/office/drawing/2014/main" id="{98E46271-7F16-01D7-6FD7-4E763A2309D4}"/>
              </a:ext>
            </a:extLst>
          </p:cNvPr>
          <p:cNvSpPr txBox="1"/>
          <p:nvPr/>
        </p:nvSpPr>
        <p:spPr>
          <a:xfrm>
            <a:off x="457200" y="1828800"/>
            <a:ext cx="7620000" cy="523220"/>
          </a:xfrm>
          <a:prstGeom prst="rect">
            <a:avLst/>
          </a:prstGeom>
          <a:noFill/>
        </p:spPr>
        <p:txBody>
          <a:bodyPr wrap="square">
            <a:spAutoFit/>
          </a:bodyPr>
          <a:lstStyle/>
          <a:p>
            <a:r>
              <a:rPr lang="en-US" sz="2800" dirty="0"/>
              <a:t>because you may get the sum of </a:t>
            </a:r>
            <a:r>
              <a:rPr lang="en-US" sz="2800" dirty="0">
                <a:latin typeface="Cambria Math"/>
              </a:rPr>
              <a:t>3</a:t>
            </a:r>
            <a:r>
              <a:rPr lang="en-US" sz="2800" dirty="0"/>
              <a:t> in two ways:</a:t>
            </a:r>
            <a:endParaRPr lang="en-IN" sz="2800" dirty="0"/>
          </a:p>
        </p:txBody>
      </p:sp>
      <p:pic>
        <p:nvPicPr>
          <p:cNvPr id="5" name="Graphic 4" descr="Two dice, the first die has 1 pip showing and the second die has 2 pips showing.">
            <a:extLst>
              <a:ext uri="{FF2B5EF4-FFF2-40B4-BE49-F238E27FC236}">
                <a16:creationId xmlns:a16="http://schemas.microsoft.com/office/drawing/2014/main" id="{95194457-84A0-489A-9A4A-FAC5AB1FA46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133600" y="2362199"/>
            <a:ext cx="1676402" cy="838201"/>
          </a:xfrm>
          <a:prstGeom prst="rect">
            <a:avLst/>
          </a:prstGeom>
        </p:spPr>
      </p:pic>
      <p:sp>
        <p:nvSpPr>
          <p:cNvPr id="4" name="TextBox 3">
            <a:extLst>
              <a:ext uri="{FF2B5EF4-FFF2-40B4-BE49-F238E27FC236}">
                <a16:creationId xmlns:a16="http://schemas.microsoft.com/office/drawing/2014/main" id="{1B01C603-705C-4ACA-A3F9-0BCA196E6767}"/>
              </a:ext>
            </a:extLst>
          </p:cNvPr>
          <p:cNvSpPr txBox="1"/>
          <p:nvPr/>
        </p:nvSpPr>
        <p:spPr>
          <a:xfrm>
            <a:off x="4344797" y="2519688"/>
            <a:ext cx="571498" cy="523220"/>
          </a:xfrm>
          <a:prstGeom prst="rect">
            <a:avLst/>
          </a:prstGeom>
          <a:noFill/>
        </p:spPr>
        <p:txBody>
          <a:bodyPr wrap="square" rtlCol="0">
            <a:spAutoFit/>
          </a:bodyPr>
          <a:lstStyle/>
          <a:p>
            <a:r>
              <a:rPr lang="en-US" sz="2800" dirty="0"/>
              <a:t>or</a:t>
            </a:r>
          </a:p>
        </p:txBody>
      </p:sp>
      <p:pic>
        <p:nvPicPr>
          <p:cNvPr id="6" name="Graphic 5" descr="Two dice, the first die has 2 pips showing and the second die has 1 pip showing.">
            <a:extLst>
              <a:ext uri="{FF2B5EF4-FFF2-40B4-BE49-F238E27FC236}">
                <a16:creationId xmlns:a16="http://schemas.microsoft.com/office/drawing/2014/main" id="{E191EBA1-1D6C-4E2B-BCBD-4326E336D73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5257800" y="2362199"/>
            <a:ext cx="1676400" cy="8382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5.1.1: Creating a Discrete Probability Distribution</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sz="2800" dirty="0"/>
              <a:t>Continuing this process will give us the following probability distribution.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3492</TotalTime>
  <Words>2332</Words>
  <Application>Microsoft Office PowerPoint</Application>
  <PresentationFormat>On-screen Show (4:3)</PresentationFormat>
  <Paragraphs>258</Paragraphs>
  <Slides>42</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Cambria Math</vt:lpstr>
      <vt:lpstr>Calibri</vt:lpstr>
      <vt:lpstr>Courier New</vt:lpstr>
      <vt:lpstr>Office Theme</vt:lpstr>
      <vt:lpstr>Section 5.1</vt:lpstr>
      <vt:lpstr>Definitions1</vt:lpstr>
      <vt:lpstr>Memory Booster1</vt:lpstr>
      <vt:lpstr>Definitions2</vt:lpstr>
      <vt:lpstr>Example 5.1.1: Creating a Discrete Probability Distribution1</vt:lpstr>
      <vt:lpstr>Example 5.1.1: Creating a Discrete Probability Distribution2</vt:lpstr>
      <vt:lpstr>Example 5.1.1: Creating a Discrete Probability Distribution3</vt:lpstr>
      <vt:lpstr>Example 5.1.1: Creating a Discrete Probability Distribution4</vt:lpstr>
      <vt:lpstr>Example 5.1.1: Creating a Discrete Probability Distribution5</vt:lpstr>
      <vt:lpstr>Example 5.1.1: Creating a Discrete Probability Distribution6</vt:lpstr>
      <vt:lpstr>Example 5.1.1: Creating a Discrete Probability Distribution7</vt:lpstr>
      <vt:lpstr>Memory Booster2</vt:lpstr>
      <vt:lpstr>Formula: Expected Value</vt:lpstr>
      <vt:lpstr>Rounding Rule1</vt:lpstr>
      <vt:lpstr>Example 5.1.2: Calculating Expected Values1</vt:lpstr>
      <vt:lpstr>Example 5.1.2: Calculating Expected Values2</vt:lpstr>
      <vt:lpstr>Example 5.1.2: Calculating Expected Values3</vt:lpstr>
      <vt:lpstr>Example 5.1.2: Calculating Expected Values4</vt:lpstr>
      <vt:lpstr>Example 5.1.2: Calculating Expected Values5</vt:lpstr>
      <vt:lpstr>Example 5.1.2: Calculating Expected Values6</vt:lpstr>
      <vt:lpstr>Example 5.1.2: Calculating Expected Values7</vt:lpstr>
      <vt:lpstr>Example 5.1.2: Calculating Expected Values8</vt:lpstr>
      <vt:lpstr>Example 5.1.2: Calculating Expected Values9</vt:lpstr>
      <vt:lpstr>Example 5.1.3: Calculating Expected Values1</vt:lpstr>
      <vt:lpstr>Example 5.1.3: Calculating Expected Values2</vt:lpstr>
      <vt:lpstr>Example 5.1.3: Calculating Expected Values3</vt:lpstr>
      <vt:lpstr>Example 5.1.3: Calculating Expected Values4</vt:lpstr>
      <vt:lpstr>Example 5.1.3: Calculating Expected Values5</vt:lpstr>
      <vt:lpstr>Example 5.1.3: Calculating Expected Values6</vt:lpstr>
      <vt:lpstr>Example 5.1.3: Calculating Expected Values7</vt:lpstr>
      <vt:lpstr>Example 5.1.3: Calculating Expected Values8</vt:lpstr>
      <vt:lpstr>Example 5.1.3: Calculating Expected Values9</vt:lpstr>
      <vt:lpstr>Formula: Variance and Standard Deviation for a Discrete Probability Distribution</vt:lpstr>
      <vt:lpstr>Rounding Rule2</vt:lpstr>
      <vt:lpstr>Example 5.1.4: Calculating the Variances and Standard Deviations for Discrete Probability Distributions1</vt:lpstr>
      <vt:lpstr>Example 5.1.4: Calculating the Variances and Standard Deviations for Discrete Probability Distributions2</vt:lpstr>
      <vt:lpstr>Example 5.1.4: Calculating the Variances and Standard Deviations for Discrete Probability Distributions3</vt:lpstr>
      <vt:lpstr>Example 5.1.4: Calculating the Variances and Standard Deviations for Discrete Probability Distributions4</vt:lpstr>
      <vt:lpstr>Example 5.1.4: Calculating the Variances and Standard Deviations for Discrete Probability Distributions5</vt:lpstr>
      <vt:lpstr>Example 5.1.4: Calculating the Variances and Standard Deviations for Discrete Probability Distributions6</vt:lpstr>
      <vt:lpstr>Example 5.1.4: Calculating the Variances and Standard Deviations for Discrete Probability Distributions7</vt:lpstr>
      <vt:lpstr>Example 5.1.4: Calculating the Variances and Standard Deviations for Discrete Probability Distributions8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anil</cp:lastModifiedBy>
  <cp:revision>312</cp:revision>
  <dcterms:created xsi:type="dcterms:W3CDTF">2013-04-26T14:43:13Z</dcterms:created>
  <dcterms:modified xsi:type="dcterms:W3CDTF">2025-08-20T11:34:00Z</dcterms:modified>
</cp:coreProperties>
</file>