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7" r:id="rId3"/>
    <p:sldId id="258" r:id="rId4"/>
    <p:sldId id="296" r:id="rId5"/>
    <p:sldId id="259" r:id="rId6"/>
    <p:sldId id="261" r:id="rId7"/>
    <p:sldId id="262" r:id="rId8"/>
    <p:sldId id="263" r:id="rId9"/>
    <p:sldId id="265" r:id="rId10"/>
    <p:sldId id="266" r:id="rId11"/>
    <p:sldId id="267" r:id="rId12"/>
    <p:sldId id="268" r:id="rId13"/>
    <p:sldId id="295" r:id="rId14"/>
    <p:sldId id="269" r:id="rId15"/>
    <p:sldId id="271" r:id="rId16"/>
    <p:sldId id="272" r:id="rId17"/>
    <p:sldId id="273" r:id="rId18"/>
    <p:sldId id="275" r:id="rId19"/>
    <p:sldId id="276" r:id="rId20"/>
    <p:sldId id="277" r:id="rId21"/>
    <p:sldId id="294" r:id="rId22"/>
    <p:sldId id="278" r:id="rId23"/>
    <p:sldId id="280" r:id="rId24"/>
    <p:sldId id="282" r:id="rId25"/>
    <p:sldId id="283" r:id="rId26"/>
    <p:sldId id="284" r:id="rId27"/>
    <p:sldId id="285" r:id="rId28"/>
    <p:sldId id="287" r:id="rId29"/>
    <p:sldId id="293" r:id="rId30"/>
    <p:sldId id="288" r:id="rId31"/>
    <p:sldId id="290" r:id="rId32"/>
    <p:sldId id="292" r:id="rId33"/>
  </p:sldIdLst>
  <p:sldSz cx="9144000" cy="6858000" type="screen4x3"/>
  <p:notesSz cx="6858000" cy="9144000"/>
  <p:embeddedFontLs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Allison Cong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04" autoAdjust="0"/>
    <p:restoredTop sz="94673" autoAdjust="0"/>
  </p:normalViewPr>
  <p:slideViewPr>
    <p:cSldViewPr>
      <p:cViewPr varScale="1">
        <p:scale>
          <a:sx n="101" d="100"/>
          <a:sy n="101" d="100"/>
        </p:scale>
        <p:origin x="1200" y="12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a:p>
        </p:txBody>
      </p:sp>
    </p:spTree>
    <p:extLst>
      <p:ext uri="{BB962C8B-B14F-4D97-AF65-F5344CB8AC3E}">
        <p14:creationId xmlns:p14="http://schemas.microsoft.com/office/powerpoint/2010/main" val="3532314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23</a:t>
            </a:fld>
            <a:endParaRPr lang="en-US"/>
          </a:p>
        </p:txBody>
      </p:sp>
    </p:spTree>
    <p:extLst>
      <p:ext uri="{BB962C8B-B14F-4D97-AF65-F5344CB8AC3E}">
        <p14:creationId xmlns:p14="http://schemas.microsoft.com/office/powerpoint/2010/main" val="1949937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24</a:t>
            </a:fld>
            <a:endParaRPr lang="en-US"/>
          </a:p>
        </p:txBody>
      </p:sp>
    </p:spTree>
    <p:extLst>
      <p:ext uri="{BB962C8B-B14F-4D97-AF65-F5344CB8AC3E}">
        <p14:creationId xmlns:p14="http://schemas.microsoft.com/office/powerpoint/2010/main" val="16697467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26</a:t>
            </a:fld>
            <a:endParaRPr lang="en-US"/>
          </a:p>
        </p:txBody>
      </p:sp>
    </p:spTree>
    <p:extLst>
      <p:ext uri="{BB962C8B-B14F-4D97-AF65-F5344CB8AC3E}">
        <p14:creationId xmlns:p14="http://schemas.microsoft.com/office/powerpoint/2010/main" val="34332947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27</a:t>
            </a:fld>
            <a:endParaRPr lang="en-US"/>
          </a:p>
        </p:txBody>
      </p:sp>
    </p:spTree>
    <p:extLst>
      <p:ext uri="{BB962C8B-B14F-4D97-AF65-F5344CB8AC3E}">
        <p14:creationId xmlns:p14="http://schemas.microsoft.com/office/powerpoint/2010/main" val="26606844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29</a:t>
            </a:fld>
            <a:endParaRPr lang="en-US"/>
          </a:p>
        </p:txBody>
      </p:sp>
    </p:spTree>
    <p:extLst>
      <p:ext uri="{BB962C8B-B14F-4D97-AF65-F5344CB8AC3E}">
        <p14:creationId xmlns:p14="http://schemas.microsoft.com/office/powerpoint/2010/main" val="40960673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30</a:t>
            </a:fld>
            <a:endParaRPr lang="en-US"/>
          </a:p>
        </p:txBody>
      </p:sp>
    </p:spTree>
    <p:extLst>
      <p:ext uri="{BB962C8B-B14F-4D97-AF65-F5344CB8AC3E}">
        <p14:creationId xmlns:p14="http://schemas.microsoft.com/office/powerpoint/2010/main" val="15756602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31</a:t>
            </a:fld>
            <a:endParaRPr lang="en-US"/>
          </a:p>
        </p:txBody>
      </p:sp>
    </p:spTree>
    <p:extLst>
      <p:ext uri="{BB962C8B-B14F-4D97-AF65-F5344CB8AC3E}">
        <p14:creationId xmlns:p14="http://schemas.microsoft.com/office/powerpoint/2010/main" val="3280323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4</a:t>
            </a:fld>
            <a:endParaRPr lang="en-US"/>
          </a:p>
        </p:txBody>
      </p:sp>
    </p:spTree>
    <p:extLst>
      <p:ext uri="{BB962C8B-B14F-4D97-AF65-F5344CB8AC3E}">
        <p14:creationId xmlns:p14="http://schemas.microsoft.com/office/powerpoint/2010/main" val="3020319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5</a:t>
            </a:fld>
            <a:endParaRPr lang="en-US"/>
          </a:p>
        </p:txBody>
      </p:sp>
    </p:spTree>
    <p:extLst>
      <p:ext uri="{BB962C8B-B14F-4D97-AF65-F5344CB8AC3E}">
        <p14:creationId xmlns:p14="http://schemas.microsoft.com/office/powerpoint/2010/main" val="1848189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8</a:t>
            </a:fld>
            <a:endParaRPr lang="en-US"/>
          </a:p>
        </p:txBody>
      </p:sp>
    </p:spTree>
    <p:extLst>
      <p:ext uri="{BB962C8B-B14F-4D97-AF65-F5344CB8AC3E}">
        <p14:creationId xmlns:p14="http://schemas.microsoft.com/office/powerpoint/2010/main" val="871968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13</a:t>
            </a:fld>
            <a:endParaRPr lang="en-US"/>
          </a:p>
        </p:txBody>
      </p:sp>
    </p:spTree>
    <p:extLst>
      <p:ext uri="{BB962C8B-B14F-4D97-AF65-F5344CB8AC3E}">
        <p14:creationId xmlns:p14="http://schemas.microsoft.com/office/powerpoint/2010/main" val="1331536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14</a:t>
            </a:fld>
            <a:endParaRPr lang="en-US"/>
          </a:p>
        </p:txBody>
      </p:sp>
    </p:spTree>
    <p:extLst>
      <p:ext uri="{BB962C8B-B14F-4D97-AF65-F5344CB8AC3E}">
        <p14:creationId xmlns:p14="http://schemas.microsoft.com/office/powerpoint/2010/main" val="843328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17</a:t>
            </a:fld>
            <a:endParaRPr lang="en-US"/>
          </a:p>
        </p:txBody>
      </p:sp>
    </p:spTree>
    <p:extLst>
      <p:ext uri="{BB962C8B-B14F-4D97-AF65-F5344CB8AC3E}">
        <p14:creationId xmlns:p14="http://schemas.microsoft.com/office/powerpoint/2010/main" val="3947632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21</a:t>
            </a:fld>
            <a:endParaRPr lang="en-US"/>
          </a:p>
        </p:txBody>
      </p:sp>
    </p:spTree>
    <p:extLst>
      <p:ext uri="{BB962C8B-B14F-4D97-AF65-F5344CB8AC3E}">
        <p14:creationId xmlns:p14="http://schemas.microsoft.com/office/powerpoint/2010/main" val="3717850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22</a:t>
            </a:fld>
            <a:endParaRPr lang="en-US"/>
          </a:p>
        </p:txBody>
      </p:sp>
    </p:spTree>
    <p:extLst>
      <p:ext uri="{BB962C8B-B14F-4D97-AF65-F5344CB8AC3E}">
        <p14:creationId xmlns:p14="http://schemas.microsoft.com/office/powerpoint/2010/main" val="2979052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11.emf"/><Relationship Id="rId4" Type="http://schemas.openxmlformats.org/officeDocument/2006/relationships/image" Target="../media/image10.emf"/></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23.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26.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30.emf"/><Relationship Id="rId5" Type="http://schemas.openxmlformats.org/officeDocument/2006/relationships/image" Target="../media/image29.emf"/><Relationship Id="rId4" Type="http://schemas.openxmlformats.org/officeDocument/2006/relationships/image" Target="../media/image28.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33.svg"/></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4.5</a:t>
            </a:r>
          </a:p>
        </p:txBody>
      </p:sp>
      <p:sp>
        <p:nvSpPr>
          <p:cNvPr id="2" name="Text Placeholder 1"/>
          <p:cNvSpPr>
            <a:spLocks noGrp="1"/>
          </p:cNvSpPr>
          <p:nvPr>
            <p:ph type="body" sz="quarter" idx="10"/>
          </p:nvPr>
        </p:nvSpPr>
        <p:spPr/>
        <p:txBody>
          <a:bodyPr/>
          <a:lstStyle/>
          <a:p>
            <a:pPr algn="ctr"/>
            <a:r>
              <a:rPr dirty="0"/>
              <a:t>Combining Probability and Counting Techniques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Technology</a:t>
            </a:r>
          </a:p>
        </p:txBody>
      </p:sp>
      <p:sp>
        <p:nvSpPr>
          <p:cNvPr id="3" name="Text Placeholder 2"/>
          <p:cNvSpPr>
            <a:spLocks noGrp="1"/>
          </p:cNvSpPr>
          <p:nvPr>
            <p:ph type="body" sz="quarter" idx="10"/>
          </p:nvPr>
        </p:nvSpPr>
        <p:spPr>
          <a:xfrm>
            <a:off x="457200" y="1082078"/>
            <a:ext cx="8229600" cy="2270722"/>
          </a:xfrm>
        </p:spPr>
        <p:txBody>
          <a:bodyPr>
            <a:noAutofit/>
          </a:bodyPr>
          <a:lstStyle/>
          <a:p>
            <a:r>
              <a:rPr dirty="0"/>
              <a:t>For further instruction on calculating combinations and permutations using a TI-83/84 Plus calculator or other technology, navigate to stat.hawkeslearning.com and see </a:t>
            </a:r>
            <a:r>
              <a:rPr b="1" dirty="0"/>
              <a:t>Technology Instructions </a:t>
            </a:r>
            <a:r>
              <a:rPr lang="en-US" b="1" dirty="0"/>
              <a:t>→</a:t>
            </a:r>
            <a:r>
              <a:rPr b="1" dirty="0"/>
              <a:t> Counting </a:t>
            </a:r>
            <a:r>
              <a:rPr lang="en-US" b="1" dirty="0"/>
              <a:t>→</a:t>
            </a:r>
            <a:r>
              <a:rPr b="1" dirty="0"/>
              <a:t> Permutation</a:t>
            </a:r>
            <a:r>
              <a:rPr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4.5.2: Calculating Probability Using Permutations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Jack is setting a password on his computer. He is told that his password must contain at least three, but no more than five, characters. He may use either lowercase letters or numbers</a:t>
            </a:r>
            <a:r>
              <a:rPr lang="en-US" sz="2800" dirty="0"/>
              <a:t> (0 </a:t>
            </a:r>
            <a:r>
              <a:rPr lang="en-US" sz="2800" dirty="0">
                <a:latin typeface="Symbol" panose="05050102010706020507" pitchFamily="18" charset="2"/>
              </a:rPr>
              <a:t>-</a:t>
            </a:r>
            <a:r>
              <a:rPr lang="en-US" sz="2800" dirty="0"/>
              <a:t> 9).</a:t>
            </a:r>
            <a:endParaRPr sz="2800" dirty="0"/>
          </a:p>
          <a:p>
            <a:pPr marL="361950" indent="-361950">
              <a:defRPr sz="2800"/>
            </a:pPr>
            <a:r>
              <a:rPr lang="en-US" dirty="0"/>
              <a:t>a.	</a:t>
            </a:r>
            <a:r>
              <a:rPr dirty="0"/>
              <a:t>​</a:t>
            </a:r>
            <a:r>
              <a:rPr sz="2800" dirty="0"/>
              <a:t>How many different possibilities are there for his password if each character can only be used once?</a:t>
            </a:r>
          </a:p>
          <a:p>
            <a:pPr marL="361950" indent="-361950">
              <a:defRPr sz="2800"/>
            </a:pPr>
            <a:r>
              <a:rPr lang="en-US" dirty="0"/>
              <a:t>b.	</a:t>
            </a:r>
            <a:r>
              <a:rPr dirty="0"/>
              <a:t>​</a:t>
            </a:r>
            <a:r>
              <a:rPr sz="2800" dirty="0"/>
              <a:t>Suppose that Jack's computer randomly sets his password using all of the restrictions given above. What is the probability that this password is an arrangement of the letters in his name?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4.5.2: Calculating Probability Using Permutations</a:t>
            </a:r>
            <a:r>
              <a:rPr lang="en-US" baseline="-25000" dirty="0"/>
              <a:t>2</a:t>
            </a:r>
            <a:endParaRPr baseline="-25000"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marL="447675" indent="-447675">
              <a:defRPr sz="2800"/>
            </a:pPr>
            <a:r>
              <a:rPr lang="en-US" dirty="0"/>
              <a:t>a.	</a:t>
            </a:r>
            <a:r>
              <a:rPr dirty="0"/>
              <a:t>​</a:t>
            </a:r>
            <a:r>
              <a:rPr sz="2800" dirty="0"/>
              <a:t>First, notice the key words </a:t>
            </a:r>
            <a:r>
              <a:rPr sz="2800" b="1" dirty="0"/>
              <a:t>at least</a:t>
            </a:r>
            <a:r>
              <a:rPr sz="2800" dirty="0"/>
              <a:t> and </a:t>
            </a:r>
            <a:r>
              <a:rPr sz="2800" b="1" dirty="0"/>
              <a:t>no more than</a:t>
            </a:r>
            <a:r>
              <a:rPr sz="2800" dirty="0"/>
              <a:t>. These words tell us that Jack's password can be </a:t>
            </a:r>
            <a:r>
              <a:rPr sz="2800" dirty="0">
                <a:latin typeface="Cambria Math"/>
              </a:rPr>
              <a:t>3</a:t>
            </a:r>
            <a:r>
              <a:rPr sz="2800" dirty="0"/>
              <a:t>, </a:t>
            </a:r>
            <a:r>
              <a:rPr sz="2800" dirty="0">
                <a:latin typeface="Cambria Math"/>
              </a:rPr>
              <a:t>4</a:t>
            </a:r>
            <a:r>
              <a:rPr sz="2800" dirty="0"/>
              <a:t>, </a:t>
            </a:r>
            <a:r>
              <a:rPr sz="2800" b="1" dirty="0"/>
              <a:t>or</a:t>
            </a:r>
            <a:r>
              <a:rPr sz="2800" dirty="0"/>
              <a:t> </a:t>
            </a:r>
            <a:r>
              <a:rPr sz="2800" dirty="0">
                <a:latin typeface="Cambria Math"/>
              </a:rPr>
              <a:t>5</a:t>
            </a:r>
            <a:r>
              <a:rPr sz="2800" dirty="0"/>
              <a:t> characters in length. Also note that for a password, the order of characters is important, so we are counting permutations. There are </a:t>
            </a:r>
            <a:r>
              <a:rPr sz="2800" dirty="0">
                <a:latin typeface="Cambria Math"/>
              </a:rPr>
              <a:t>26</a:t>
            </a:r>
            <a:r>
              <a:rPr sz="2800" dirty="0"/>
              <a:t> letters and </a:t>
            </a:r>
            <a:r>
              <a:rPr sz="2800" dirty="0">
                <a:latin typeface="Cambria Math"/>
              </a:rPr>
              <a:t>10</a:t>
            </a:r>
            <a:r>
              <a:rPr sz="2800" dirty="0"/>
              <a:t> digits to choose from, so we must calculate the number of permutations possible from taking groups of </a:t>
            </a:r>
            <a:r>
              <a:rPr sz="2800" dirty="0">
                <a:latin typeface="Cambria Math"/>
              </a:rPr>
              <a:t>3</a:t>
            </a:r>
            <a:r>
              <a:rPr sz="2800" dirty="0"/>
              <a:t>, </a:t>
            </a:r>
            <a:r>
              <a:rPr sz="2800" dirty="0">
                <a:latin typeface="Cambria Math"/>
              </a:rPr>
              <a:t>4</a:t>
            </a:r>
            <a:r>
              <a:rPr sz="2800" dirty="0"/>
              <a:t>, </a:t>
            </a:r>
            <a:r>
              <a:rPr sz="2800" b="1" dirty="0"/>
              <a:t>or</a:t>
            </a:r>
            <a:r>
              <a:rPr sz="2800" dirty="0"/>
              <a:t> </a:t>
            </a:r>
            <a:r>
              <a:rPr sz="2800" dirty="0">
                <a:latin typeface="Cambria Math"/>
              </a:rPr>
              <a:t>5</a:t>
            </a:r>
            <a:r>
              <a:rPr sz="2800" dirty="0"/>
              <a:t> characters out of </a:t>
            </a:r>
            <a:r>
              <a:rPr sz="2800" dirty="0">
                <a:latin typeface="Cambria Math"/>
              </a:rPr>
              <a:t>36</a:t>
            </a:r>
            <a:r>
              <a:rPr sz="2800" dirty="0"/>
              <a:t> possibilities. To find the total number of possible passwords, once again we need to add all three of the numbers of permutations together since the solution contains an “or” statement.</a:t>
            </a:r>
          </a:p>
          <a:p>
            <a:r>
              <a:rPr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4.5.2: Calculating Probability Using Permutations</a:t>
            </a:r>
            <a:r>
              <a:rPr lang="en-US" baseline="-25000" dirty="0"/>
              <a:t>3</a:t>
            </a:r>
            <a:endParaRPr baseline="-25000" dirty="0"/>
          </a:p>
        </p:txBody>
      </p:sp>
      <p:sp>
        <p:nvSpPr>
          <p:cNvPr id="3" name="Text Placeholder 2"/>
          <p:cNvSpPr>
            <a:spLocks noGrp="1"/>
          </p:cNvSpPr>
          <p:nvPr>
            <p:ph type="body" sz="quarter" idx="10"/>
          </p:nvPr>
        </p:nvSpPr>
        <p:spPr/>
        <p:txBody>
          <a:bodyPr>
            <a:normAutofit fontScale="92500" lnSpcReduction="10000"/>
          </a:bodyPr>
          <a:lstStyle/>
          <a:p>
            <a:pPr>
              <a:defRPr b="1"/>
            </a:pPr>
            <a:r>
              <a:rPr dirty="0"/>
              <a:t>​</a:t>
            </a:r>
            <a:r>
              <a:rPr sz="2400" dirty="0"/>
              <a:t>By Hand:</a:t>
            </a:r>
          </a:p>
          <a:p>
            <a:r>
              <a:rPr sz="2400" dirty="0"/>
              <a:t>​Begin by calculating each permutation.</a:t>
            </a:r>
          </a:p>
          <a:p>
            <a:r>
              <a:rPr sz="2400" dirty="0"/>
              <a:t>​Number of permutations of </a:t>
            </a:r>
            <a:r>
              <a:rPr sz="2400" dirty="0">
                <a:latin typeface="Cambria Math"/>
              </a:rPr>
              <a:t>3</a:t>
            </a:r>
            <a:r>
              <a:rPr sz="2400" dirty="0"/>
              <a:t> characters:</a:t>
            </a:r>
          </a:p>
          <a:p>
            <a:pPr algn="ctr">
              <a:defRPr sz="2800"/>
            </a:pPr>
            <a:r>
              <a:rPr dirty="0"/>
              <a:t>​</a:t>
            </a:r>
            <a:endParaRPr lang="en-US" dirty="0"/>
          </a:p>
          <a:p>
            <a:pPr algn="ctr">
              <a:defRPr sz="2800"/>
            </a:pPr>
            <a:endParaRPr lang="en-US" dirty="0"/>
          </a:p>
          <a:p>
            <a:pPr algn="ctr">
              <a:defRPr sz="2800"/>
            </a:pPr>
            <a:r>
              <a:rPr dirty="0"/>
              <a:t>​</a:t>
            </a:r>
            <a:endParaRPr lang="en-US" dirty="0"/>
          </a:p>
          <a:p>
            <a:pPr algn="ctr">
              <a:defRPr sz="2800"/>
            </a:pPr>
            <a:endParaRPr dirty="0"/>
          </a:p>
          <a:p>
            <a:pPr algn="ctr">
              <a:defRPr sz="2800"/>
            </a:pPr>
            <a:r>
              <a:rPr dirty="0"/>
              <a:t>​</a:t>
            </a:r>
            <a:endParaRPr lang="en-US" dirty="0"/>
          </a:p>
          <a:p>
            <a:pPr algn="ctr">
              <a:defRPr sz="2800"/>
            </a:pPr>
            <a:endParaRPr dirty="0"/>
          </a:p>
          <a:p>
            <a:r>
              <a:rPr dirty="0"/>
              <a:t>​</a:t>
            </a:r>
            <a:endParaRPr sz="2800" dirty="0"/>
          </a:p>
          <a:p>
            <a:r>
              <a:rPr dirty="0"/>
              <a:t>​</a:t>
            </a:r>
          </a:p>
        </p:txBody>
      </p:sp>
      <p:pic>
        <p:nvPicPr>
          <p:cNvPr id="8" name="Picture 7" descr="Thirty six permute three is equal to thirty six factorial divided by the factorial of thirty six minus three, which equals thirty six factorial divided by thirty three factorial, and this equals forty two thousand eight hundred forty.">
            <a:extLst>
              <a:ext uri="{FF2B5EF4-FFF2-40B4-BE49-F238E27FC236}">
                <a16:creationId xmlns:a16="http://schemas.microsoft.com/office/drawing/2014/main" id="{BAE6A11C-00E9-9C05-C63E-4B7C3083FFFD}"/>
              </a:ext>
            </a:extLst>
          </p:cNvPr>
          <p:cNvPicPr>
            <a:picLocks noChangeAspect="1"/>
          </p:cNvPicPr>
          <p:nvPr/>
        </p:nvPicPr>
        <p:blipFill>
          <a:blip r:embed="rId3"/>
          <a:stretch>
            <a:fillRect/>
          </a:stretch>
        </p:blipFill>
        <p:spPr>
          <a:xfrm>
            <a:off x="2654808" y="2191512"/>
            <a:ext cx="2997708" cy="704088"/>
          </a:xfrm>
          <a:prstGeom prst="rect">
            <a:avLst/>
          </a:prstGeom>
        </p:spPr>
      </p:pic>
      <p:sp>
        <p:nvSpPr>
          <p:cNvPr id="9" name="TextBox 8">
            <a:extLst>
              <a:ext uri="{FF2B5EF4-FFF2-40B4-BE49-F238E27FC236}">
                <a16:creationId xmlns:a16="http://schemas.microsoft.com/office/drawing/2014/main" id="{D15683EE-5DF6-E56E-ED6A-2E8C0A390C2E}"/>
              </a:ext>
            </a:extLst>
          </p:cNvPr>
          <p:cNvSpPr txBox="1"/>
          <p:nvPr/>
        </p:nvSpPr>
        <p:spPr>
          <a:xfrm>
            <a:off x="457200" y="2845713"/>
            <a:ext cx="8229600" cy="430887"/>
          </a:xfrm>
          <a:prstGeom prst="rect">
            <a:avLst/>
          </a:prstGeom>
          <a:noFill/>
        </p:spPr>
        <p:txBody>
          <a:bodyPr wrap="square">
            <a:spAutoFit/>
          </a:bodyPr>
          <a:lstStyle/>
          <a:p>
            <a:r>
              <a:rPr lang="en-US" sz="2200" dirty="0"/>
              <a:t>​Number of permutations of </a:t>
            </a:r>
            <a:r>
              <a:rPr lang="en-US" sz="2200" dirty="0">
                <a:latin typeface="Cambria Math"/>
              </a:rPr>
              <a:t>4</a:t>
            </a:r>
            <a:r>
              <a:rPr lang="en-US" sz="2200" dirty="0"/>
              <a:t> characters:</a:t>
            </a:r>
          </a:p>
        </p:txBody>
      </p:sp>
      <p:pic>
        <p:nvPicPr>
          <p:cNvPr id="12" name="Picture 11" descr="Thirty six permute four is equal to thirty six factorial divided by the factorial of thirty six minus four, which equals thirty six factorial divided by thirty two factorial, and this equals one million four hundred thirteen thousand seven hundred twenty.">
            <a:extLst>
              <a:ext uri="{FF2B5EF4-FFF2-40B4-BE49-F238E27FC236}">
                <a16:creationId xmlns:a16="http://schemas.microsoft.com/office/drawing/2014/main" id="{CC0C7C6E-382F-99B7-80A0-0C96CD15EDBE}"/>
              </a:ext>
            </a:extLst>
          </p:cNvPr>
          <p:cNvPicPr>
            <a:picLocks noChangeAspect="1"/>
          </p:cNvPicPr>
          <p:nvPr/>
        </p:nvPicPr>
        <p:blipFill>
          <a:blip r:embed="rId4"/>
          <a:stretch>
            <a:fillRect/>
          </a:stretch>
        </p:blipFill>
        <p:spPr>
          <a:xfrm>
            <a:off x="2639568" y="3289058"/>
            <a:ext cx="3336036" cy="704088"/>
          </a:xfrm>
          <a:prstGeom prst="rect">
            <a:avLst/>
          </a:prstGeom>
        </p:spPr>
      </p:pic>
      <p:sp>
        <p:nvSpPr>
          <p:cNvPr id="11" name="TextBox 10">
            <a:extLst>
              <a:ext uri="{FF2B5EF4-FFF2-40B4-BE49-F238E27FC236}">
                <a16:creationId xmlns:a16="http://schemas.microsoft.com/office/drawing/2014/main" id="{570D02A9-3436-484A-F26C-39625FC28A2F}"/>
              </a:ext>
            </a:extLst>
          </p:cNvPr>
          <p:cNvSpPr txBox="1"/>
          <p:nvPr/>
        </p:nvSpPr>
        <p:spPr>
          <a:xfrm>
            <a:off x="457200" y="3912513"/>
            <a:ext cx="8229600" cy="430887"/>
          </a:xfrm>
          <a:prstGeom prst="rect">
            <a:avLst/>
          </a:prstGeom>
          <a:noFill/>
        </p:spPr>
        <p:txBody>
          <a:bodyPr wrap="square">
            <a:spAutoFit/>
          </a:bodyPr>
          <a:lstStyle/>
          <a:p>
            <a:r>
              <a:rPr lang="en-US" sz="2200" dirty="0"/>
              <a:t>​Number of permutations of </a:t>
            </a:r>
            <a:r>
              <a:rPr lang="en-US" sz="2200" dirty="0">
                <a:latin typeface="Cambria Math"/>
              </a:rPr>
              <a:t>5</a:t>
            </a:r>
            <a:r>
              <a:rPr lang="en-US" sz="2200" dirty="0"/>
              <a:t> characters:</a:t>
            </a:r>
          </a:p>
        </p:txBody>
      </p:sp>
      <p:pic>
        <p:nvPicPr>
          <p:cNvPr id="15" name="Picture 14" descr="Thirty-six permute five is equal to thirty-six factorial divided by the factorial of thirty six minus five, which equals thirty six factorial divided by thirty one factorial, and this equals forty five million two hundred thirty nine thousand forty.">
            <a:extLst>
              <a:ext uri="{FF2B5EF4-FFF2-40B4-BE49-F238E27FC236}">
                <a16:creationId xmlns:a16="http://schemas.microsoft.com/office/drawing/2014/main" id="{0EEEC28C-08D0-788A-47E5-C620EE23E6B4}"/>
              </a:ext>
            </a:extLst>
          </p:cNvPr>
          <p:cNvPicPr>
            <a:picLocks noChangeAspect="1"/>
          </p:cNvPicPr>
          <p:nvPr/>
        </p:nvPicPr>
        <p:blipFill>
          <a:blip r:embed="rId5"/>
          <a:stretch>
            <a:fillRect/>
          </a:stretch>
        </p:blipFill>
        <p:spPr>
          <a:xfrm>
            <a:off x="2586228" y="4409170"/>
            <a:ext cx="3442716" cy="704088"/>
          </a:xfrm>
          <a:prstGeom prst="rect">
            <a:avLst/>
          </a:prstGeom>
        </p:spPr>
      </p:pic>
      <p:sp>
        <p:nvSpPr>
          <p:cNvPr id="13" name="TextBox 12">
            <a:extLst>
              <a:ext uri="{FF2B5EF4-FFF2-40B4-BE49-F238E27FC236}">
                <a16:creationId xmlns:a16="http://schemas.microsoft.com/office/drawing/2014/main" id="{E0E1CD7A-DF94-77F2-03E5-24096E398D17}"/>
              </a:ext>
            </a:extLst>
          </p:cNvPr>
          <p:cNvSpPr txBox="1"/>
          <p:nvPr/>
        </p:nvSpPr>
        <p:spPr>
          <a:xfrm>
            <a:off x="457200" y="5021759"/>
            <a:ext cx="8229600" cy="769441"/>
          </a:xfrm>
          <a:prstGeom prst="rect">
            <a:avLst/>
          </a:prstGeom>
          <a:noFill/>
        </p:spPr>
        <p:txBody>
          <a:bodyPr wrap="square">
            <a:spAutoFit/>
          </a:bodyPr>
          <a:lstStyle/>
          <a:p>
            <a:r>
              <a:rPr lang="en-US" sz="2200" dirty="0"/>
              <a:t>Now we add all of the permutation calculations together to obtain</a:t>
            </a:r>
          </a:p>
          <a:p>
            <a:pPr algn="ctr">
              <a:defRPr sz="2800"/>
            </a:pPr>
            <a:r>
              <a:rPr lang="en-US" sz="2200" dirty="0"/>
              <a:t>42,840 + 1,413,720 + 45,239,040 = 46,695,600.</a:t>
            </a:r>
            <a:endParaRPr lang="en-IN" sz="2200" dirty="0"/>
          </a:p>
        </p:txBody>
      </p:sp>
    </p:spTree>
    <p:extLst>
      <p:ext uri="{BB962C8B-B14F-4D97-AF65-F5344CB8AC3E}">
        <p14:creationId xmlns:p14="http://schemas.microsoft.com/office/powerpoint/2010/main" val="4130245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4.5.2: Calculating Probability Using Permutations</a:t>
            </a:r>
            <a:r>
              <a:rPr lang="en-US" baseline="-25000" dirty="0"/>
              <a:t>4</a:t>
            </a:r>
            <a:endParaRPr baseline="-25000" dirty="0"/>
          </a:p>
        </p:txBody>
      </p:sp>
      <p:sp>
        <p:nvSpPr>
          <p:cNvPr id="3" name="Text Placeholder 2"/>
          <p:cNvSpPr>
            <a:spLocks noGrp="1"/>
          </p:cNvSpPr>
          <p:nvPr>
            <p:ph type="body" sz="quarter" idx="10"/>
          </p:nvPr>
        </p:nvSpPr>
        <p:spPr>
          <a:xfrm>
            <a:off x="457200" y="1027175"/>
            <a:ext cx="8229600" cy="4967067"/>
          </a:xfrm>
        </p:spPr>
        <p:txBody>
          <a:bodyPr>
            <a:normAutofit/>
          </a:bodyPr>
          <a:lstStyle/>
          <a:p>
            <a:pPr>
              <a:defRPr b="1"/>
            </a:pPr>
            <a:r>
              <a:rPr dirty="0"/>
              <a:t>​</a:t>
            </a:r>
            <a:r>
              <a:rPr sz="2800" dirty="0"/>
              <a:t>TI-83/84 Plus:</a:t>
            </a:r>
          </a:p>
          <a:p>
            <a:r>
              <a:rPr dirty="0"/>
              <a:t>​</a:t>
            </a:r>
            <a:r>
              <a:rPr sz="2800" dirty="0"/>
              <a:t>We can add the required three permutation calculations at once using our calculators. Simply type the addition sign between each permutation syntax as shown in the screenshot.</a:t>
            </a:r>
          </a:p>
          <a:p>
            <a:r>
              <a:rPr dirty="0"/>
              <a:t>​</a:t>
            </a:r>
          </a:p>
        </p:txBody>
      </p:sp>
      <p:pic>
        <p:nvPicPr>
          <p:cNvPr id="4" name="Content Placeholder 4" descr="A screenshot shows the calculator image of the addition of all three probabilities. The first line reads 36 n permute r 3 plus 36 n permute r. The second line reads 4 plus 36 n permute r 5. The third line reads the final answer 46,695,600.">
            <a:extLst>
              <a:ext uri="{FF2B5EF4-FFF2-40B4-BE49-F238E27FC236}">
                <a16:creationId xmlns:a16="http://schemas.microsoft.com/office/drawing/2014/main" id="{7557453E-5F40-45A2-A74C-EFB482CDC8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30780" y="3439487"/>
            <a:ext cx="3882440" cy="242791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4.5.2: Calculating Probability Using Permutations</a:t>
            </a:r>
            <a:r>
              <a:rPr lang="en-US" baseline="-25000" dirty="0"/>
              <a:t>5</a:t>
            </a:r>
            <a:endParaRPr baseline="-25000" dirty="0"/>
          </a:p>
        </p:txBody>
      </p:sp>
      <p:sp>
        <p:nvSpPr>
          <p:cNvPr id="3" name="Text Placeholder 2"/>
          <p:cNvSpPr>
            <a:spLocks noGrp="1"/>
          </p:cNvSpPr>
          <p:nvPr>
            <p:ph type="body" sz="quarter" idx="10"/>
          </p:nvPr>
        </p:nvSpPr>
        <p:spPr/>
        <p:txBody>
          <a:bodyPr>
            <a:normAutofit/>
          </a:bodyPr>
          <a:lstStyle/>
          <a:p>
            <a:r>
              <a:rPr dirty="0"/>
              <a:t>​</a:t>
            </a:r>
            <a:r>
              <a:rPr sz="2800" dirty="0"/>
              <a:t>Therefore, there are a total of </a:t>
            </a:r>
            <a:r>
              <a:rPr sz="2800" dirty="0">
                <a:latin typeface="Cambria Math"/>
              </a:rPr>
              <a:t>46,695,600</a:t>
            </a:r>
            <a:r>
              <a:rPr sz="2800" dirty="0"/>
              <a:t> different possibilities for Jack's password if each character can only be used once. Imagine how many possibilities there would be if he could use up to eight or nine characters!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4.5.2: Calculating Probability Using Permutations</a:t>
            </a:r>
            <a:r>
              <a:rPr lang="en-US" baseline="-25000" dirty="0"/>
              <a:t>6</a:t>
            </a:r>
            <a:endParaRPr baseline="-25000" dirty="0"/>
          </a:p>
        </p:txBody>
      </p:sp>
      <p:sp>
        <p:nvSpPr>
          <p:cNvPr id="3" name="Text Placeholder 2"/>
          <p:cNvSpPr>
            <a:spLocks noGrp="1"/>
          </p:cNvSpPr>
          <p:nvPr>
            <p:ph type="body" sz="quarter" idx="10"/>
          </p:nvPr>
        </p:nvSpPr>
        <p:spPr/>
        <p:txBody>
          <a:bodyPr>
            <a:normAutofit fontScale="77500" lnSpcReduction="20000"/>
          </a:bodyPr>
          <a:lstStyle/>
          <a:p>
            <a:pPr marL="447675" indent="-447675">
              <a:defRPr sz="2800"/>
            </a:pPr>
            <a:r>
              <a:rPr lang="en-US" dirty="0"/>
              <a:t>b.	</a:t>
            </a:r>
            <a:r>
              <a:rPr dirty="0"/>
              <a:t>​</a:t>
            </a:r>
            <a:r>
              <a:rPr sz="2800" dirty="0"/>
              <a:t>To find the probability that a randomly chosen password would include only the four letters from Jack's name, we need the total number of possible passwords made from the four letters in Jack's name divided by the total number of possible passwords calculated in part </a:t>
            </a:r>
            <a:r>
              <a:rPr sz="2800" b="1" dirty="0"/>
              <a:t>a</a:t>
            </a:r>
            <a:r>
              <a:rPr sz="2800" dirty="0"/>
              <a:t>.</a:t>
            </a:r>
          </a:p>
          <a:p>
            <a:pPr>
              <a:defRPr b="1"/>
            </a:pPr>
            <a:r>
              <a:rPr dirty="0"/>
              <a:t>​</a:t>
            </a:r>
            <a:r>
              <a:rPr sz="2800" dirty="0"/>
              <a:t>By Hand:</a:t>
            </a:r>
          </a:p>
          <a:p>
            <a:r>
              <a:rPr dirty="0"/>
              <a:t>​</a:t>
            </a:r>
            <a:r>
              <a:rPr sz="2800" dirty="0"/>
              <a:t>To find the number of passwords made from Jack's name, we need to calculate the number of permutations of </a:t>
            </a:r>
            <a:r>
              <a:rPr sz="2800" dirty="0">
                <a:latin typeface="Cambria Math"/>
              </a:rPr>
              <a:t>4</a:t>
            </a:r>
            <a:r>
              <a:rPr sz="2800" dirty="0"/>
              <a:t> things from a set of </a:t>
            </a:r>
            <a:r>
              <a:rPr sz="2800" dirty="0">
                <a:latin typeface="Cambria Math"/>
              </a:rPr>
              <a:t>4</a:t>
            </a:r>
            <a:r>
              <a:rPr sz="2800" dirty="0"/>
              <a:t>.</a:t>
            </a:r>
          </a:p>
          <a:p>
            <a:endParaRPr lang="en-US" dirty="0"/>
          </a:p>
          <a:p>
            <a:endParaRPr lang="en-US" dirty="0"/>
          </a:p>
          <a:p>
            <a:endParaRPr lang="en-IN" dirty="0"/>
          </a:p>
          <a:p>
            <a:r>
              <a:rPr dirty="0"/>
              <a:t>​</a:t>
            </a:r>
            <a:endParaRPr lang="en-US" dirty="0"/>
          </a:p>
          <a:p>
            <a:endParaRPr lang="en-US" dirty="0"/>
          </a:p>
          <a:p>
            <a:endParaRPr lang="en-IN" dirty="0"/>
          </a:p>
          <a:p>
            <a:r>
              <a:rPr dirty="0"/>
              <a:t>​</a:t>
            </a:r>
          </a:p>
        </p:txBody>
      </p:sp>
      <p:pic>
        <p:nvPicPr>
          <p:cNvPr id="8" name="Picture 7" descr="Four permute four is equal to four factorial divided by the factorial of four minus four, which equals four times three times two times one divided by zero factorial, and this equals twenty-four.">
            <a:extLst>
              <a:ext uri="{FF2B5EF4-FFF2-40B4-BE49-F238E27FC236}">
                <a16:creationId xmlns:a16="http://schemas.microsoft.com/office/drawing/2014/main" id="{5E0E2737-EF7F-1891-4A0A-5CB2611C840B}"/>
              </a:ext>
            </a:extLst>
          </p:cNvPr>
          <p:cNvPicPr>
            <a:picLocks noChangeAspect="1"/>
          </p:cNvPicPr>
          <p:nvPr/>
        </p:nvPicPr>
        <p:blipFill>
          <a:blip r:embed="rId2"/>
          <a:stretch>
            <a:fillRect/>
          </a:stretch>
        </p:blipFill>
        <p:spPr>
          <a:xfrm>
            <a:off x="2895600" y="3479697"/>
            <a:ext cx="2732532" cy="661416"/>
          </a:xfrm>
          <a:prstGeom prst="rect">
            <a:avLst/>
          </a:prstGeom>
        </p:spPr>
      </p:pic>
      <p:sp>
        <p:nvSpPr>
          <p:cNvPr id="7" name="TextBox 6">
            <a:extLst>
              <a:ext uri="{FF2B5EF4-FFF2-40B4-BE49-F238E27FC236}">
                <a16:creationId xmlns:a16="http://schemas.microsoft.com/office/drawing/2014/main" id="{136B377D-0982-7EFB-C82A-A4272C2A65D2}"/>
              </a:ext>
            </a:extLst>
          </p:cNvPr>
          <p:cNvSpPr txBox="1"/>
          <p:nvPr/>
        </p:nvSpPr>
        <p:spPr>
          <a:xfrm>
            <a:off x="457200" y="4141113"/>
            <a:ext cx="8229600" cy="430887"/>
          </a:xfrm>
          <a:prstGeom prst="rect">
            <a:avLst/>
          </a:prstGeom>
          <a:noFill/>
        </p:spPr>
        <p:txBody>
          <a:bodyPr wrap="square">
            <a:spAutoFit/>
          </a:bodyPr>
          <a:lstStyle/>
          <a:p>
            <a:r>
              <a:rPr lang="en-US" sz="2200" dirty="0"/>
              <a:t>Then the probability is calculated as follows.</a:t>
            </a:r>
          </a:p>
        </p:txBody>
      </p:sp>
      <p:pic>
        <p:nvPicPr>
          <p:cNvPr id="10" name="Picture 9" descr="The probability of a password containing only the letters J, A, C, and K is equal to 24 divided by 46,695,600, approximately 0.0000005.">
            <a:extLst>
              <a:ext uri="{FF2B5EF4-FFF2-40B4-BE49-F238E27FC236}">
                <a16:creationId xmlns:a16="http://schemas.microsoft.com/office/drawing/2014/main" id="{D1B24A1B-865F-10EC-C120-5DF22391DAB0}"/>
              </a:ext>
            </a:extLst>
          </p:cNvPr>
          <p:cNvPicPr>
            <a:picLocks noChangeAspect="1"/>
          </p:cNvPicPr>
          <p:nvPr/>
        </p:nvPicPr>
        <p:blipFill>
          <a:blip r:embed="rId3"/>
          <a:stretch>
            <a:fillRect/>
          </a:stretch>
        </p:blipFill>
        <p:spPr>
          <a:xfrm>
            <a:off x="1219200" y="4752594"/>
            <a:ext cx="6085332" cy="96164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4.5.2: Calculating Probability Using Permutations</a:t>
            </a:r>
            <a:r>
              <a:rPr lang="en-US" baseline="-25000" dirty="0"/>
              <a:t>7</a:t>
            </a:r>
            <a:endParaRPr baseline="-25000" dirty="0"/>
          </a:p>
        </p:txBody>
      </p:sp>
      <p:sp>
        <p:nvSpPr>
          <p:cNvPr id="13" name="Text Placeholder 12">
            <a:extLst>
              <a:ext uri="{FF2B5EF4-FFF2-40B4-BE49-F238E27FC236}">
                <a16:creationId xmlns:a16="http://schemas.microsoft.com/office/drawing/2014/main" id="{7DBB0AD3-3478-6BAC-6590-4CB6AF20FA1A}"/>
              </a:ext>
            </a:extLst>
          </p:cNvPr>
          <p:cNvSpPr>
            <a:spLocks noGrp="1"/>
          </p:cNvSpPr>
          <p:nvPr>
            <p:ph type="body" sz="quarter" idx="10"/>
          </p:nvPr>
        </p:nvSpPr>
        <p:spPr/>
        <p:txBody>
          <a:bodyPr/>
          <a:lstStyle/>
          <a:p>
            <a:pPr>
              <a:defRPr b="1"/>
            </a:pPr>
            <a:r>
              <a:rPr lang="en-US" sz="2200" dirty="0"/>
              <a:t>TI-83/84 Plus:</a:t>
            </a:r>
          </a:p>
          <a:p>
            <a:pPr>
              <a:defRPr sz="2800"/>
            </a:pPr>
            <a:r>
              <a:rPr lang="en-US" sz="2200" dirty="0"/>
              <a:t>​The probability fraction will include the permutation of the letters in Jack's name in the numerator</a:t>
            </a:r>
            <a:endParaRPr lang="en-IN" sz="2200" dirty="0"/>
          </a:p>
          <a:p>
            <a:endParaRPr lang="en-IN" sz="2200" dirty="0"/>
          </a:p>
        </p:txBody>
      </p:sp>
      <p:pic>
        <p:nvPicPr>
          <p:cNvPr id="6" name="Picture 5" descr="Four permute four, enclosed in parentheses.">
            <a:extLst>
              <a:ext uri="{FF2B5EF4-FFF2-40B4-BE49-F238E27FC236}">
                <a16:creationId xmlns:a16="http://schemas.microsoft.com/office/drawing/2014/main" id="{F8DCF086-C13A-F62A-94B4-5ABFF33DF333}"/>
              </a:ext>
            </a:extLst>
          </p:cNvPr>
          <p:cNvPicPr>
            <a:picLocks noChangeAspect="1"/>
          </p:cNvPicPr>
          <p:nvPr/>
        </p:nvPicPr>
        <p:blipFill>
          <a:blip r:embed="rId3"/>
          <a:stretch>
            <a:fillRect/>
          </a:stretch>
        </p:blipFill>
        <p:spPr>
          <a:xfrm>
            <a:off x="3934968" y="1799844"/>
            <a:ext cx="637032" cy="420624"/>
          </a:xfrm>
          <a:prstGeom prst="rect">
            <a:avLst/>
          </a:prstGeom>
        </p:spPr>
      </p:pic>
      <p:sp>
        <p:nvSpPr>
          <p:cNvPr id="9" name="TextBox 8">
            <a:extLst>
              <a:ext uri="{FF2B5EF4-FFF2-40B4-BE49-F238E27FC236}">
                <a16:creationId xmlns:a16="http://schemas.microsoft.com/office/drawing/2014/main" id="{13543EBD-B981-153F-3EC2-2F4A15DFFF55}"/>
              </a:ext>
            </a:extLst>
          </p:cNvPr>
          <p:cNvSpPr txBox="1"/>
          <p:nvPr/>
        </p:nvSpPr>
        <p:spPr>
          <a:xfrm>
            <a:off x="457200" y="2209800"/>
            <a:ext cx="8153400" cy="430887"/>
          </a:xfrm>
          <a:prstGeom prst="rect">
            <a:avLst/>
          </a:prstGeom>
          <a:noFill/>
        </p:spPr>
        <p:txBody>
          <a:bodyPr wrap="square">
            <a:spAutoFit/>
          </a:bodyPr>
          <a:lstStyle/>
          <a:p>
            <a:r>
              <a:rPr lang="en-US" sz="2200" dirty="0"/>
              <a:t>divided by the answer from part a. as shown in the screenshot.</a:t>
            </a:r>
            <a:endParaRPr lang="en-IN" sz="2200" dirty="0"/>
          </a:p>
        </p:txBody>
      </p:sp>
      <p:pic>
        <p:nvPicPr>
          <p:cNvPr id="4" name="Content Placeholder 4" descr="A screenshot shows the calculator image of the probability of a password containing the letters J, A, C, and K divided by the combination of the three previous probabilities. The first line reads 4 nPr 4 whole divided by 46,695,600. The second line reads simplified answer 5.139670547E power minus 7.">
            <a:extLst>
              <a:ext uri="{FF2B5EF4-FFF2-40B4-BE49-F238E27FC236}">
                <a16:creationId xmlns:a16="http://schemas.microsoft.com/office/drawing/2014/main" id="{C52AC1F0-B21A-4A04-926F-0CBDC0D8D5D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54630" y="3189867"/>
            <a:ext cx="3082340" cy="2054893"/>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4.5.2: Calculating Probability Using Permutations</a:t>
            </a:r>
            <a:r>
              <a:rPr lang="en-US" baseline="-25000" dirty="0"/>
              <a:t>8</a:t>
            </a:r>
            <a:endParaRPr baseline="-25000"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Therefore, the probability that Jack's computer randomly sets his password to contain only the letters in his name is</a:t>
            </a:r>
            <a:r>
              <a:rPr lang="en-US" sz="2800" dirty="0"/>
              <a:t> 0.00005%,</a:t>
            </a:r>
            <a:r>
              <a:rPr sz="2800" dirty="0"/>
              <a:t> an extremely rare possibility.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4.5.3: Using Numbers of Combinations with the Fundamental Counting Principle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Tina is packing her suitcase to go on a weekend trip. She wants to pack </a:t>
            </a:r>
            <a:r>
              <a:rPr sz="2800" dirty="0">
                <a:latin typeface="Cambria Math"/>
              </a:rPr>
              <a:t>3</a:t>
            </a:r>
            <a:r>
              <a:rPr sz="2800" dirty="0"/>
              <a:t> shirts, </a:t>
            </a:r>
            <a:r>
              <a:rPr sz="2800" dirty="0">
                <a:latin typeface="Cambria Math"/>
              </a:rPr>
              <a:t>2</a:t>
            </a:r>
            <a:r>
              <a:rPr sz="2800" dirty="0"/>
              <a:t> pairs of pants, and </a:t>
            </a:r>
            <a:r>
              <a:rPr sz="2800" dirty="0">
                <a:latin typeface="Cambria Math"/>
              </a:rPr>
              <a:t>2</a:t>
            </a:r>
            <a:r>
              <a:rPr sz="2800" dirty="0"/>
              <a:t> pairs of shoes. She has </a:t>
            </a:r>
            <a:r>
              <a:rPr sz="2800" dirty="0">
                <a:latin typeface="Cambria Math"/>
              </a:rPr>
              <a:t>9</a:t>
            </a:r>
            <a:r>
              <a:rPr sz="2800" dirty="0"/>
              <a:t> shirts, </a:t>
            </a:r>
            <a:r>
              <a:rPr sz="2800" dirty="0">
                <a:latin typeface="Cambria Math"/>
              </a:rPr>
              <a:t>5</a:t>
            </a:r>
            <a:r>
              <a:rPr sz="2800" dirty="0"/>
              <a:t> pairs of pants, and </a:t>
            </a:r>
            <a:r>
              <a:rPr sz="2800" dirty="0">
                <a:latin typeface="Cambria Math"/>
              </a:rPr>
              <a:t>4</a:t>
            </a:r>
            <a:r>
              <a:rPr sz="2800" dirty="0"/>
              <a:t> pairs of shoes to choose from. How many ways can Tina pack her suitcase?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4.5.1: Calculating Probability Using Combinations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 group of </a:t>
            </a:r>
            <a:r>
              <a:rPr sz="2800" dirty="0">
                <a:latin typeface="Cambria Math"/>
              </a:rPr>
              <a:t>12</a:t>
            </a:r>
            <a:r>
              <a:rPr sz="2800" dirty="0"/>
              <a:t> tourists are visiting London. At one particular museum, a discounted admission is given to groups of at least ten.</a:t>
            </a:r>
          </a:p>
          <a:p>
            <a:pPr marL="361950" indent="-361950">
              <a:defRPr sz="2800"/>
            </a:pPr>
            <a:r>
              <a:rPr lang="en-US" dirty="0"/>
              <a:t>a.	</a:t>
            </a:r>
            <a:r>
              <a:rPr dirty="0"/>
              <a:t>​</a:t>
            </a:r>
            <a:r>
              <a:rPr sz="2800" dirty="0"/>
              <a:t>How many combinations of tourists can be made for the museum visit so that the group receives the discounted rate?</a:t>
            </a:r>
          </a:p>
          <a:p>
            <a:pPr marL="361950" indent="-361950">
              <a:defRPr sz="2800"/>
            </a:pPr>
            <a:r>
              <a:rPr lang="en-US" dirty="0"/>
              <a:t>b.	</a:t>
            </a:r>
            <a:r>
              <a:rPr dirty="0"/>
              <a:t>​</a:t>
            </a:r>
            <a:r>
              <a:rPr sz="2800" dirty="0"/>
              <a:t>Suppose that a group of the tourists get the discount. What's the probability that it was made up of </a:t>
            </a:r>
            <a:r>
              <a:rPr sz="2800" dirty="0">
                <a:latin typeface="Cambria Math"/>
              </a:rPr>
              <a:t>11</a:t>
            </a:r>
            <a:r>
              <a:rPr sz="2800" dirty="0"/>
              <a:t> of the tourists?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4.5.3: Using Numbers of Combinations with the Fundamental Counting Principle</a:t>
            </a:r>
            <a:r>
              <a:rPr lang="en-US" baseline="-25000" dirty="0"/>
              <a:t>2</a:t>
            </a:r>
            <a:endParaRPr baseline="-25000" dirty="0"/>
          </a:p>
        </p:txBody>
      </p:sp>
      <p:sp>
        <p:nvSpPr>
          <p:cNvPr id="3" name="Text Placeholder 2"/>
          <p:cNvSpPr>
            <a:spLocks noGrp="1"/>
          </p:cNvSpPr>
          <p:nvPr>
            <p:ph type="body" sz="quarter" idx="10"/>
          </p:nvPr>
        </p:nvSpPr>
        <p:spPr/>
        <p:txBody>
          <a:bodyPr>
            <a:normAutofit fontScale="92500" lnSpcReduction="20000"/>
          </a:bodyPr>
          <a:lstStyle/>
          <a:p>
            <a:r>
              <a:rPr sz="2800" b="1" dirty="0"/>
              <a:t>Solution</a:t>
            </a:r>
          </a:p>
          <a:p>
            <a:r>
              <a:rPr sz="2800" dirty="0"/>
              <a:t>Begin by thinking of this problem as a Fundamental Counting Principle problem. Consider the act of packing the suitcase to be a multistage experiment. There are three stages—packing the shirts, packing the pants, and packing the shoes. Thus, there are three suitcase "slots" for Tina to fill—a slot for shirts, a slot for pants, and a slot for shoes. To fill these slots, the combination formula must be used because we are choosing some items out of her closet, and the order of the choosing does not matter. The final step in this problem is different than the final step in the last two examples, because of the word “and.” The Fundamental Counting Principle tells us we have to </a:t>
            </a:r>
            <a:r>
              <a:rPr sz="2800" b="1" dirty="0"/>
              <a:t>multiply</a:t>
            </a:r>
            <a:r>
              <a:rPr sz="2800" dirty="0"/>
              <a:t>, rather than add, the numbers of combinations together to get the final result.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4.5.3: Using Numbers of Combinations with the Fundamental Counting Principle</a:t>
            </a:r>
            <a:r>
              <a:rPr lang="en-US" baseline="-25000" dirty="0"/>
              <a:t>3</a:t>
            </a:r>
            <a:endParaRPr baseline="-25000" dirty="0"/>
          </a:p>
        </p:txBody>
      </p:sp>
      <p:sp>
        <p:nvSpPr>
          <p:cNvPr id="3" name="Text Placeholder 2"/>
          <p:cNvSpPr>
            <a:spLocks noGrp="1"/>
          </p:cNvSpPr>
          <p:nvPr>
            <p:ph type="body" sz="quarter" idx="10"/>
          </p:nvPr>
        </p:nvSpPr>
        <p:spPr/>
        <p:txBody>
          <a:bodyPr>
            <a:normAutofit/>
          </a:bodyPr>
          <a:lstStyle/>
          <a:p>
            <a:pPr>
              <a:defRPr b="1"/>
            </a:pPr>
            <a:r>
              <a:rPr sz="2200" dirty="0"/>
              <a:t>By Hand:</a:t>
            </a:r>
          </a:p>
          <a:p>
            <a:r>
              <a:rPr sz="2200" dirty="0"/>
              <a:t>Begin by first calculating the individual numbers of combinations.</a:t>
            </a:r>
          </a:p>
          <a:p>
            <a:r>
              <a:rPr sz="2200" dirty="0"/>
              <a:t>Number of combinations of shirts:</a:t>
            </a:r>
          </a:p>
          <a:p>
            <a:endParaRPr lang="en-US" sz="2800" dirty="0"/>
          </a:p>
          <a:p>
            <a:endParaRPr lang="en-US" sz="2800" dirty="0"/>
          </a:p>
          <a:p>
            <a:pPr algn="ctr">
              <a:defRPr sz="2800"/>
            </a:pPr>
            <a:endParaRPr lang="en-US" sz="2800" dirty="0"/>
          </a:p>
          <a:p>
            <a:pPr algn="ctr">
              <a:defRPr sz="2800"/>
            </a:pPr>
            <a:endParaRPr lang="en-US" sz="2800" dirty="0"/>
          </a:p>
          <a:p>
            <a:pPr algn="ctr">
              <a:defRPr sz="2800"/>
            </a:pPr>
            <a:endParaRPr sz="2800" dirty="0"/>
          </a:p>
          <a:p>
            <a:endParaRPr lang="en-US" sz="2800" dirty="0"/>
          </a:p>
          <a:p>
            <a:endParaRPr lang="en-US" sz="2800" dirty="0"/>
          </a:p>
          <a:p>
            <a:endParaRPr sz="2800" dirty="0"/>
          </a:p>
        </p:txBody>
      </p:sp>
      <p:pic>
        <p:nvPicPr>
          <p:cNvPr id="10" name="Picture 9" descr="Nine choose three is equal to nine factorial divided by three factorial times the factorial of nine minus three, which equals nine factorial divided by three factorial times six factorial, and this equals eighty four.">
            <a:extLst>
              <a:ext uri="{FF2B5EF4-FFF2-40B4-BE49-F238E27FC236}">
                <a16:creationId xmlns:a16="http://schemas.microsoft.com/office/drawing/2014/main" id="{E1069FC0-8049-05A8-C0F0-C5533B8C7EA7}"/>
              </a:ext>
            </a:extLst>
          </p:cNvPr>
          <p:cNvPicPr>
            <a:picLocks noChangeAspect="1"/>
          </p:cNvPicPr>
          <p:nvPr/>
        </p:nvPicPr>
        <p:blipFill>
          <a:blip r:embed="rId3"/>
          <a:stretch>
            <a:fillRect/>
          </a:stretch>
        </p:blipFill>
        <p:spPr>
          <a:xfrm>
            <a:off x="2583688" y="2228436"/>
            <a:ext cx="3061716" cy="775716"/>
          </a:xfrm>
          <a:prstGeom prst="rect">
            <a:avLst/>
          </a:prstGeom>
        </p:spPr>
      </p:pic>
      <p:sp>
        <p:nvSpPr>
          <p:cNvPr id="9" name="TextBox 8">
            <a:extLst>
              <a:ext uri="{FF2B5EF4-FFF2-40B4-BE49-F238E27FC236}">
                <a16:creationId xmlns:a16="http://schemas.microsoft.com/office/drawing/2014/main" id="{5B41467B-001E-A9A4-CA43-FEE6FF8C6953}"/>
              </a:ext>
            </a:extLst>
          </p:cNvPr>
          <p:cNvSpPr txBox="1"/>
          <p:nvPr/>
        </p:nvSpPr>
        <p:spPr>
          <a:xfrm>
            <a:off x="457200" y="2921913"/>
            <a:ext cx="8229600" cy="430887"/>
          </a:xfrm>
          <a:prstGeom prst="rect">
            <a:avLst/>
          </a:prstGeom>
          <a:noFill/>
        </p:spPr>
        <p:txBody>
          <a:bodyPr wrap="square">
            <a:spAutoFit/>
          </a:bodyPr>
          <a:lstStyle/>
          <a:p>
            <a:r>
              <a:rPr lang="en-US" sz="2200" dirty="0"/>
              <a:t>Number of combinations of pants:</a:t>
            </a:r>
          </a:p>
        </p:txBody>
      </p:sp>
      <p:pic>
        <p:nvPicPr>
          <p:cNvPr id="14" name="Picture 13" descr="Five choose two is equal to five factorial divided by two factorial times the factorial of five minus two, which equals five factorial divided by two factorial times three factorial, and this equals ten.">
            <a:extLst>
              <a:ext uri="{FF2B5EF4-FFF2-40B4-BE49-F238E27FC236}">
                <a16:creationId xmlns:a16="http://schemas.microsoft.com/office/drawing/2014/main" id="{1CF8FC59-C325-D781-D3A7-B280382A5B42}"/>
              </a:ext>
            </a:extLst>
          </p:cNvPr>
          <p:cNvPicPr>
            <a:picLocks noChangeAspect="1"/>
          </p:cNvPicPr>
          <p:nvPr/>
        </p:nvPicPr>
        <p:blipFill>
          <a:blip r:embed="rId4"/>
          <a:stretch>
            <a:fillRect/>
          </a:stretch>
        </p:blipFill>
        <p:spPr>
          <a:xfrm>
            <a:off x="2602738" y="3331194"/>
            <a:ext cx="3023616" cy="775716"/>
          </a:xfrm>
          <a:prstGeom prst="rect">
            <a:avLst/>
          </a:prstGeom>
        </p:spPr>
      </p:pic>
      <p:sp>
        <p:nvSpPr>
          <p:cNvPr id="11" name="TextBox 10">
            <a:extLst>
              <a:ext uri="{FF2B5EF4-FFF2-40B4-BE49-F238E27FC236}">
                <a16:creationId xmlns:a16="http://schemas.microsoft.com/office/drawing/2014/main" id="{7D070306-92D0-8BD3-0A06-AF57D4A27AEE}"/>
              </a:ext>
            </a:extLst>
          </p:cNvPr>
          <p:cNvSpPr txBox="1"/>
          <p:nvPr/>
        </p:nvSpPr>
        <p:spPr>
          <a:xfrm>
            <a:off x="457200" y="4064913"/>
            <a:ext cx="8229600" cy="430887"/>
          </a:xfrm>
          <a:prstGeom prst="rect">
            <a:avLst/>
          </a:prstGeom>
          <a:noFill/>
        </p:spPr>
        <p:txBody>
          <a:bodyPr wrap="square">
            <a:spAutoFit/>
          </a:bodyPr>
          <a:lstStyle/>
          <a:p>
            <a:r>
              <a:rPr lang="en-US" sz="2200" dirty="0"/>
              <a:t>Number of combinations of shoes:</a:t>
            </a:r>
          </a:p>
        </p:txBody>
      </p:sp>
      <p:pic>
        <p:nvPicPr>
          <p:cNvPr id="16" name="Picture 15" descr="Four choose two is equal to four factorial divided by two factorial times the factorial of four minus two, which equals four factorial divided by two factorial times two factorial, and this equals six.">
            <a:extLst>
              <a:ext uri="{FF2B5EF4-FFF2-40B4-BE49-F238E27FC236}">
                <a16:creationId xmlns:a16="http://schemas.microsoft.com/office/drawing/2014/main" id="{E9C53215-6321-CE0C-C945-3C63E9C19D22}"/>
              </a:ext>
            </a:extLst>
          </p:cNvPr>
          <p:cNvPicPr>
            <a:picLocks noChangeAspect="1"/>
          </p:cNvPicPr>
          <p:nvPr/>
        </p:nvPicPr>
        <p:blipFill>
          <a:blip r:embed="rId5"/>
          <a:stretch>
            <a:fillRect/>
          </a:stretch>
        </p:blipFill>
        <p:spPr>
          <a:xfrm>
            <a:off x="2620264" y="4469710"/>
            <a:ext cx="2923032" cy="775716"/>
          </a:xfrm>
          <a:prstGeom prst="rect">
            <a:avLst/>
          </a:prstGeom>
        </p:spPr>
      </p:pic>
      <p:sp>
        <p:nvSpPr>
          <p:cNvPr id="13" name="TextBox 12">
            <a:extLst>
              <a:ext uri="{FF2B5EF4-FFF2-40B4-BE49-F238E27FC236}">
                <a16:creationId xmlns:a16="http://schemas.microsoft.com/office/drawing/2014/main" id="{53B2D8A5-AA79-F018-F902-7331C2BC1C7A}"/>
              </a:ext>
            </a:extLst>
          </p:cNvPr>
          <p:cNvSpPr txBox="1"/>
          <p:nvPr/>
        </p:nvSpPr>
        <p:spPr>
          <a:xfrm>
            <a:off x="457200" y="5229519"/>
            <a:ext cx="8229600" cy="430887"/>
          </a:xfrm>
          <a:prstGeom prst="rect">
            <a:avLst/>
          </a:prstGeom>
          <a:noFill/>
        </p:spPr>
        <p:txBody>
          <a:bodyPr wrap="square">
            <a:spAutoFit/>
          </a:bodyPr>
          <a:lstStyle/>
          <a:p>
            <a:r>
              <a:rPr lang="en-US" sz="2200" dirty="0"/>
              <a:t>Multiplying these together, we have</a:t>
            </a:r>
          </a:p>
        </p:txBody>
      </p:sp>
      <p:pic>
        <p:nvPicPr>
          <p:cNvPr id="18" name="Picture 17" descr="84 times 10 times 6 equals 5040.">
            <a:extLst>
              <a:ext uri="{FF2B5EF4-FFF2-40B4-BE49-F238E27FC236}">
                <a16:creationId xmlns:a16="http://schemas.microsoft.com/office/drawing/2014/main" id="{63CD148E-BDBD-FCAA-4882-325234591111}"/>
              </a:ext>
            </a:extLst>
          </p:cNvPr>
          <p:cNvPicPr>
            <a:picLocks noChangeAspect="1"/>
          </p:cNvPicPr>
          <p:nvPr/>
        </p:nvPicPr>
        <p:blipFill>
          <a:blip r:embed="rId6"/>
          <a:stretch>
            <a:fillRect/>
          </a:stretch>
        </p:blipFill>
        <p:spPr>
          <a:xfrm>
            <a:off x="3124200" y="5685124"/>
            <a:ext cx="2156460" cy="286512"/>
          </a:xfrm>
          <a:prstGeom prst="rect">
            <a:avLst/>
          </a:prstGeom>
        </p:spPr>
      </p:pic>
    </p:spTree>
    <p:extLst>
      <p:ext uri="{BB962C8B-B14F-4D97-AF65-F5344CB8AC3E}">
        <p14:creationId xmlns:p14="http://schemas.microsoft.com/office/powerpoint/2010/main" val="1042985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4.5.3: Using Numbers of Combinations with the Fundamental Counting Principle</a:t>
            </a:r>
            <a:r>
              <a:rPr lang="en-US" baseline="-25000" dirty="0"/>
              <a:t>4</a:t>
            </a:r>
            <a:endParaRPr baseline="-25000" dirty="0"/>
          </a:p>
        </p:txBody>
      </p:sp>
      <p:sp>
        <p:nvSpPr>
          <p:cNvPr id="3" name="Text Placeholder 2"/>
          <p:cNvSpPr>
            <a:spLocks noGrp="1"/>
          </p:cNvSpPr>
          <p:nvPr>
            <p:ph type="body" sz="quarter" idx="10"/>
          </p:nvPr>
        </p:nvSpPr>
        <p:spPr/>
        <p:txBody>
          <a:bodyPr>
            <a:normAutofit/>
          </a:bodyPr>
          <a:lstStyle/>
          <a:p>
            <a:pPr>
              <a:defRPr b="1"/>
            </a:pPr>
            <a:r>
              <a:rPr sz="2800" dirty="0"/>
              <a:t>TI-83/84 Plus:</a:t>
            </a:r>
          </a:p>
          <a:p>
            <a:r>
              <a:rPr sz="2800" dirty="0"/>
              <a:t>We can multiply the required three combination calculations at once using our calculators. Simply type the multiplication sign between each combination syntax as shown in the screenshot.</a:t>
            </a:r>
          </a:p>
        </p:txBody>
      </p:sp>
      <p:pic>
        <p:nvPicPr>
          <p:cNvPr id="4" name="Content Placeholder 4" descr="A screenshot shows the calculator image of the multiplication of all three probabilities. The first line reads 9 n choose r 3 times 5 n choose r 2 times. The second line reads 4 n chooser r 2. The third line reads the final answer 5040.">
            <a:extLst>
              <a:ext uri="{FF2B5EF4-FFF2-40B4-BE49-F238E27FC236}">
                <a16:creationId xmlns:a16="http://schemas.microsoft.com/office/drawing/2014/main" id="{74A13027-A11E-4AC5-9FE2-C3F2064B1F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9380" y="3553609"/>
            <a:ext cx="3425240" cy="2283493"/>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4.5.3: Using Numbers of Combinations with the Fundamental Counting Principle</a:t>
            </a:r>
            <a:r>
              <a:rPr lang="en-US" baseline="-25000" dirty="0"/>
              <a:t>5</a:t>
            </a:r>
            <a:endParaRPr baseline="-25000" dirty="0"/>
          </a:p>
        </p:txBody>
      </p:sp>
      <p:sp>
        <p:nvSpPr>
          <p:cNvPr id="3" name="Text Placeholder 2"/>
          <p:cNvSpPr>
            <a:spLocks noGrp="1"/>
          </p:cNvSpPr>
          <p:nvPr>
            <p:ph type="body" sz="quarter" idx="10"/>
          </p:nvPr>
        </p:nvSpPr>
        <p:spPr/>
        <p:txBody>
          <a:bodyPr>
            <a:normAutofit/>
          </a:bodyPr>
          <a:lstStyle/>
          <a:p>
            <a:r>
              <a:rPr sz="2800" dirty="0"/>
              <a:t>Therefore, there are </a:t>
            </a:r>
            <a:r>
              <a:rPr sz="2800" dirty="0">
                <a:latin typeface="Cambria Math"/>
              </a:rPr>
              <a:t>5040</a:t>
            </a:r>
            <a:r>
              <a:rPr sz="2800" dirty="0"/>
              <a:t> different ways that Tina can pack for the weekend.</a:t>
            </a:r>
          </a:p>
        </p:txBody>
      </p:sp>
      <p:pic>
        <p:nvPicPr>
          <p:cNvPr id="4" name="Content Placeholder 4" descr="Illustration of the three &quot;slots&quot; (Shirts, Pants, and Shoes) with the respective combinations shown multiplied below.&#10;Nine choose three multiplied by five choose two multiplied by four choose two is equal to eighty four times ten times six, which equals five thousand forty.">
            <a:extLst>
              <a:ext uri="{FF2B5EF4-FFF2-40B4-BE49-F238E27FC236}">
                <a16:creationId xmlns:a16="http://schemas.microsoft.com/office/drawing/2014/main" id="{1581C725-85B3-4576-9AA6-D67395CF6ABC}"/>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38375" y="1995854"/>
            <a:ext cx="4667250" cy="40005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Memory Booster</a:t>
            </a:r>
          </a:p>
        </p:txBody>
      </p:sp>
      <p:sp>
        <p:nvSpPr>
          <p:cNvPr id="3" name="Text Placeholder 2"/>
          <p:cNvSpPr>
            <a:spLocks noGrp="1"/>
          </p:cNvSpPr>
          <p:nvPr>
            <p:ph type="body" sz="quarter" idx="10"/>
          </p:nvPr>
        </p:nvSpPr>
        <p:spPr>
          <a:xfrm>
            <a:off x="457200" y="1082078"/>
            <a:ext cx="8229600" cy="1661122"/>
          </a:xfrm>
        </p:spPr>
        <p:txBody>
          <a:bodyPr>
            <a:normAutofit/>
          </a:bodyPr>
          <a:lstStyle/>
          <a:p>
            <a:r>
              <a:rPr sz="2800" b="1" dirty="0"/>
              <a:t>And vs. Or in Probability</a:t>
            </a:r>
          </a:p>
          <a:p>
            <a:r>
              <a:rPr sz="2800" dirty="0"/>
              <a:t>"And" ⇔ Multiply</a:t>
            </a:r>
          </a:p>
          <a:p>
            <a:r>
              <a:rPr sz="2800" dirty="0"/>
              <a:t>"Or" ⇔ Add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4.5.4: Using Numbers of Combinations with the Fundamental Counting Principle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An elementary school principal is putting together a committee of </a:t>
            </a:r>
            <a:r>
              <a:rPr sz="2800" dirty="0">
                <a:latin typeface="Cambria Math"/>
              </a:rPr>
              <a:t>6</a:t>
            </a:r>
            <a:r>
              <a:rPr sz="2800" dirty="0"/>
              <a:t> teachers to head up the spring festival. There are </a:t>
            </a:r>
            <a:r>
              <a:rPr sz="2800" dirty="0">
                <a:latin typeface="Cambria Math"/>
              </a:rPr>
              <a:t>8</a:t>
            </a:r>
            <a:r>
              <a:rPr sz="2800" dirty="0"/>
              <a:t> first-grade, </a:t>
            </a:r>
            <a:r>
              <a:rPr sz="2800" dirty="0">
                <a:latin typeface="Cambria Math"/>
              </a:rPr>
              <a:t>9</a:t>
            </a:r>
            <a:r>
              <a:rPr sz="2800" dirty="0"/>
              <a:t> second-grade, and </a:t>
            </a:r>
            <a:r>
              <a:rPr sz="2800" dirty="0">
                <a:latin typeface="Cambria Math"/>
              </a:rPr>
              <a:t>7</a:t>
            </a:r>
            <a:r>
              <a:rPr sz="2800" dirty="0"/>
              <a:t> third-grade teachers at the school.</a:t>
            </a:r>
          </a:p>
          <a:p>
            <a:pPr marL="447675" indent="-447675">
              <a:defRPr sz="2800"/>
            </a:pPr>
            <a:r>
              <a:rPr lang="en-US" dirty="0"/>
              <a:t>a.	</a:t>
            </a:r>
            <a:r>
              <a:rPr dirty="0"/>
              <a:t>​</a:t>
            </a:r>
            <a:r>
              <a:rPr sz="2800" dirty="0"/>
              <a:t>In how many ways can the committee be formed?</a:t>
            </a:r>
          </a:p>
          <a:p>
            <a:pPr marL="447675" indent="-447675">
              <a:defRPr sz="2800"/>
            </a:pPr>
            <a:r>
              <a:rPr lang="en-US" dirty="0"/>
              <a:t>b.	</a:t>
            </a:r>
            <a:r>
              <a:rPr dirty="0"/>
              <a:t>​</a:t>
            </a:r>
            <a:r>
              <a:rPr sz="2800" dirty="0"/>
              <a:t>In how many ways can the committee be formed if there must be </a:t>
            </a:r>
            <a:r>
              <a:rPr sz="2800" dirty="0">
                <a:latin typeface="Cambria Math"/>
              </a:rPr>
              <a:t>2</a:t>
            </a:r>
            <a:r>
              <a:rPr sz="2800" dirty="0"/>
              <a:t> teachers chosen from each grade?</a:t>
            </a:r>
          </a:p>
          <a:p>
            <a:pPr marL="447675" indent="-447675">
              <a:defRPr sz="2800"/>
            </a:pPr>
            <a:r>
              <a:rPr lang="en-US" dirty="0"/>
              <a:t>c.	</a:t>
            </a:r>
            <a:r>
              <a:rPr dirty="0"/>
              <a:t>​</a:t>
            </a:r>
            <a:r>
              <a:rPr sz="2800" dirty="0"/>
              <a:t>Suppose the committee is chosen at random and with no restrictions. What is the probability that </a:t>
            </a:r>
            <a:r>
              <a:rPr sz="2800" dirty="0">
                <a:latin typeface="Cambria Math"/>
              </a:rPr>
              <a:t>2</a:t>
            </a:r>
            <a:r>
              <a:rPr sz="2800" dirty="0"/>
              <a:t> teachers from each grade are represented?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4.5.4: Using Numbers of Combinations with the Fundamental Counting Principle</a:t>
            </a:r>
            <a:r>
              <a:rPr lang="en-US" baseline="-25000" dirty="0"/>
              <a:t>2</a:t>
            </a:r>
            <a:endParaRPr baseline="-25000"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There are no stipulations as to what grades the teachers are from and the order in which they are chosen does not matter, so we simply need to calculate the number of combinations by choosing </a:t>
            </a:r>
            <a:r>
              <a:rPr sz="2800" dirty="0">
                <a:latin typeface="Cambria Math"/>
              </a:rPr>
              <a:t>6</a:t>
            </a:r>
            <a:r>
              <a:rPr sz="2800" dirty="0"/>
              <a:t> committee members from the </a:t>
            </a:r>
            <a:r>
              <a:rPr lang="en-US" sz="2800" dirty="0"/>
              <a:t>8 + 9 + 7 = 24</a:t>
            </a:r>
            <a:r>
              <a:rPr sz="2800" dirty="0"/>
              <a:t> teachers.</a:t>
            </a:r>
          </a:p>
          <a:p>
            <a:pPr>
              <a:defRPr b="1"/>
            </a:pPr>
            <a:r>
              <a:rPr dirty="0"/>
              <a:t>​</a:t>
            </a:r>
            <a:r>
              <a:rPr sz="2800" dirty="0"/>
              <a:t>By Hand:</a:t>
            </a:r>
          </a:p>
          <a:p>
            <a:pPr algn="ctr">
              <a:defRPr sz="2800"/>
            </a:pPr>
            <a:r>
              <a:rPr dirty="0"/>
              <a:t>​​</a:t>
            </a:r>
          </a:p>
        </p:txBody>
      </p:sp>
      <p:pic>
        <p:nvPicPr>
          <p:cNvPr id="6" name="Picture 5" descr="Twenty four choose six is equal to twenty four factorial divided by six factorial times the factorial of twenty four minus six, which equals twenty four factorial divided by six factorial times eighteen factorial, and this equals one hundred thirty four thousand five hundred ninety six.">
            <a:extLst>
              <a:ext uri="{FF2B5EF4-FFF2-40B4-BE49-F238E27FC236}">
                <a16:creationId xmlns:a16="http://schemas.microsoft.com/office/drawing/2014/main" id="{34E1F6FE-C4C0-69B0-0755-378F3E9409E7}"/>
              </a:ext>
            </a:extLst>
          </p:cNvPr>
          <p:cNvPicPr>
            <a:picLocks noChangeAspect="1"/>
          </p:cNvPicPr>
          <p:nvPr/>
        </p:nvPicPr>
        <p:blipFill>
          <a:blip r:embed="rId3"/>
          <a:stretch>
            <a:fillRect/>
          </a:stretch>
        </p:blipFill>
        <p:spPr>
          <a:xfrm>
            <a:off x="2209800" y="4724400"/>
            <a:ext cx="4861560" cy="931164"/>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4.5.4: Using Numbers of Combinations with the Fundamental Counting Principle</a:t>
            </a:r>
            <a:r>
              <a:rPr lang="en-US" baseline="-25000" dirty="0"/>
              <a:t>3</a:t>
            </a:r>
            <a:endParaRPr baseline="-25000" dirty="0"/>
          </a:p>
        </p:txBody>
      </p:sp>
      <p:sp>
        <p:nvSpPr>
          <p:cNvPr id="3" name="Text Placeholder 2"/>
          <p:cNvSpPr>
            <a:spLocks noGrp="1"/>
          </p:cNvSpPr>
          <p:nvPr>
            <p:ph type="body" sz="quarter" idx="10"/>
          </p:nvPr>
        </p:nvSpPr>
        <p:spPr/>
        <p:txBody>
          <a:bodyPr>
            <a:normAutofit/>
          </a:bodyPr>
          <a:lstStyle/>
          <a:p>
            <a:pPr>
              <a:defRPr b="1"/>
            </a:pPr>
            <a:r>
              <a:rPr dirty="0"/>
              <a:t>​</a:t>
            </a:r>
            <a:r>
              <a:rPr lang="en-US" sz="2800" dirty="0"/>
              <a:t>TI-83/84 Plus:</a:t>
            </a:r>
          </a:p>
          <a:p>
            <a:pPr>
              <a:defRPr sz="2800"/>
            </a:pPr>
            <a:r>
              <a:rPr lang="en-US" dirty="0"/>
              <a:t>​</a:t>
            </a:r>
            <a:r>
              <a:rPr lang="en-US" sz="2800" dirty="0"/>
              <a:t>The computation will have the form 	    </a:t>
            </a:r>
            <a:r>
              <a:rPr dirty="0"/>
              <a:t>​</a:t>
            </a:r>
          </a:p>
        </p:txBody>
      </p:sp>
      <p:pic>
        <p:nvPicPr>
          <p:cNvPr id="7" name="Picture 6" descr="n choose r.">
            <a:extLst>
              <a:ext uri="{FF2B5EF4-FFF2-40B4-BE49-F238E27FC236}">
                <a16:creationId xmlns:a16="http://schemas.microsoft.com/office/drawing/2014/main" id="{3F421ED6-2252-DE98-CFC1-F1021ABD37A3}"/>
              </a:ext>
            </a:extLst>
          </p:cNvPr>
          <p:cNvPicPr>
            <a:picLocks noChangeAspect="1"/>
          </p:cNvPicPr>
          <p:nvPr/>
        </p:nvPicPr>
        <p:blipFill>
          <a:blip r:embed="rId3"/>
          <a:stretch>
            <a:fillRect/>
          </a:stretch>
        </p:blipFill>
        <p:spPr>
          <a:xfrm>
            <a:off x="5791200" y="1581863"/>
            <a:ext cx="483108" cy="470916"/>
          </a:xfrm>
          <a:prstGeom prst="rect">
            <a:avLst/>
          </a:prstGeom>
        </p:spPr>
      </p:pic>
      <p:sp>
        <p:nvSpPr>
          <p:cNvPr id="11" name="TextBox 10">
            <a:extLst>
              <a:ext uri="{FF2B5EF4-FFF2-40B4-BE49-F238E27FC236}">
                <a16:creationId xmlns:a16="http://schemas.microsoft.com/office/drawing/2014/main" id="{448D5C4E-3D02-FE50-30E5-D9A963EFB4CE}"/>
              </a:ext>
            </a:extLst>
          </p:cNvPr>
          <p:cNvSpPr txBox="1"/>
          <p:nvPr/>
        </p:nvSpPr>
        <p:spPr>
          <a:xfrm>
            <a:off x="457200" y="2022475"/>
            <a:ext cx="8229600" cy="1384995"/>
          </a:xfrm>
          <a:prstGeom prst="rect">
            <a:avLst/>
          </a:prstGeom>
          <a:noFill/>
        </p:spPr>
        <p:txBody>
          <a:bodyPr wrap="square">
            <a:spAutoFit/>
          </a:bodyPr>
          <a:lstStyle/>
          <a:p>
            <a:pPr>
              <a:defRPr sz="2800"/>
            </a:pPr>
            <a:r>
              <a:rPr lang="en-US" sz="2800" dirty="0"/>
              <a:t>as shown in the screenshot. Thus, there are </a:t>
            </a:r>
            <a:r>
              <a:rPr lang="en-US" sz="2800" dirty="0">
                <a:latin typeface="Cambria Math"/>
              </a:rPr>
              <a:t>134,596</a:t>
            </a:r>
            <a:r>
              <a:rPr lang="en-US" sz="2800" dirty="0"/>
              <a:t> ways in which a committee of </a:t>
            </a:r>
            <a:r>
              <a:rPr lang="en-US" sz="2800" dirty="0">
                <a:latin typeface="Cambria Math"/>
              </a:rPr>
              <a:t>6</a:t>
            </a:r>
            <a:r>
              <a:rPr lang="en-US" sz="2800" dirty="0"/>
              <a:t> teachers can be formed.</a:t>
            </a:r>
          </a:p>
        </p:txBody>
      </p:sp>
      <p:pic>
        <p:nvPicPr>
          <p:cNvPr id="4" name="Content Placeholder 4" descr="A screenshot shows the calculator image of the combination. The first line reads 24 n choose r 6. The second line reads final answer 134,596.">
            <a:extLst>
              <a:ext uri="{FF2B5EF4-FFF2-40B4-BE49-F238E27FC236}">
                <a16:creationId xmlns:a16="http://schemas.microsoft.com/office/drawing/2014/main" id="{BB766E87-DC64-4B12-A0C7-56BE352B522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16530" y="3583907"/>
            <a:ext cx="3310940" cy="2207293"/>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4.5.4: Using Numbers of Combinations with the Fundamental Counting Principle</a:t>
            </a:r>
            <a:r>
              <a:rPr lang="en-US" baseline="-25000" dirty="0"/>
              <a:t>4</a:t>
            </a:r>
            <a:endParaRPr baseline="-25000" dirty="0"/>
          </a:p>
        </p:txBody>
      </p:sp>
      <p:sp>
        <p:nvSpPr>
          <p:cNvPr id="3" name="Text Placeholder 2"/>
          <p:cNvSpPr>
            <a:spLocks noGrp="1"/>
          </p:cNvSpPr>
          <p:nvPr>
            <p:ph type="body" sz="quarter" idx="10"/>
          </p:nvPr>
        </p:nvSpPr>
        <p:spPr/>
        <p:txBody>
          <a:bodyPr>
            <a:normAutofit lnSpcReduction="10000"/>
          </a:bodyPr>
          <a:lstStyle/>
          <a:p>
            <a:pPr marL="447675" indent="-447675">
              <a:defRPr sz="2800"/>
            </a:pPr>
            <a:r>
              <a:rPr lang="en-US" dirty="0"/>
              <a:t>b.	</a:t>
            </a:r>
            <a:r>
              <a:rPr dirty="0"/>
              <a:t>​</a:t>
            </a:r>
            <a:r>
              <a:rPr sz="2800" dirty="0"/>
              <a:t>For this problem we need to combine the Fundamental Counting Principle and the combination formula. First, we see that there are three slots to fill: one first-grade slot, one second-grade slot, and one third-grade slot. Each slot is made up of </a:t>
            </a:r>
            <a:r>
              <a:rPr sz="2800" dirty="0">
                <a:latin typeface="Cambria Math"/>
              </a:rPr>
              <a:t>2</a:t>
            </a:r>
            <a:r>
              <a:rPr sz="2800" dirty="0"/>
              <a:t> teachers, and we must use the combination formula to determine how many ways these slots can be filled. Finally, the Fundamental Counting Principle says that we have to multiply together the outcomes for all three slots in order to obtain the total number of ways to form the committee.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4.5.4: Using Numbers of Combinations with the Fundamental Counting Principle</a:t>
            </a:r>
            <a:r>
              <a:rPr lang="en-US" baseline="-25000" dirty="0"/>
              <a:t>5</a:t>
            </a:r>
            <a:endParaRPr baseline="-25000" dirty="0"/>
          </a:p>
        </p:txBody>
      </p:sp>
      <p:sp>
        <p:nvSpPr>
          <p:cNvPr id="3" name="Text Placeholder 2"/>
          <p:cNvSpPr>
            <a:spLocks noGrp="1"/>
          </p:cNvSpPr>
          <p:nvPr>
            <p:ph type="body" sz="quarter" idx="10"/>
          </p:nvPr>
        </p:nvSpPr>
        <p:spPr/>
        <p:txBody>
          <a:bodyPr>
            <a:normAutofit fontScale="92500" lnSpcReduction="10000"/>
          </a:bodyPr>
          <a:lstStyle/>
          <a:p>
            <a:pPr>
              <a:defRPr b="1"/>
            </a:pPr>
            <a:r>
              <a:rPr dirty="0"/>
              <a:t>​</a:t>
            </a:r>
            <a:r>
              <a:rPr sz="2600" dirty="0"/>
              <a:t>By Hand:</a:t>
            </a:r>
          </a:p>
          <a:p>
            <a:r>
              <a:rPr sz="2600" dirty="0"/>
              <a:t>​Begin by finding each of the grade-specific combinations.</a:t>
            </a:r>
          </a:p>
          <a:p>
            <a:r>
              <a:rPr sz="2600" dirty="0"/>
              <a:t>​Number of first-grade combinations:</a:t>
            </a:r>
          </a:p>
          <a:p>
            <a:endParaRPr lang="en-IN" dirty="0"/>
          </a:p>
          <a:p>
            <a:endParaRPr lang="en-IN" dirty="0"/>
          </a:p>
          <a:p>
            <a:r>
              <a:rPr dirty="0"/>
              <a:t>​</a:t>
            </a:r>
            <a:endParaRPr lang="en-IN" dirty="0"/>
          </a:p>
          <a:p>
            <a:endParaRPr lang="en-IN" dirty="0"/>
          </a:p>
          <a:p>
            <a:endParaRPr lang="en-IN" dirty="0"/>
          </a:p>
          <a:p>
            <a:endParaRPr lang="en-IN" dirty="0"/>
          </a:p>
          <a:p>
            <a:endParaRPr sz="2800" dirty="0"/>
          </a:p>
          <a:p>
            <a:r>
              <a:rPr dirty="0"/>
              <a:t>​</a:t>
            </a:r>
          </a:p>
        </p:txBody>
      </p:sp>
      <p:pic>
        <p:nvPicPr>
          <p:cNvPr id="11" name="Picture 10" descr="Eight choose two is equal to eight factorial divided by two factorial times the factorial of eight minus two, which equals eight factorial divided by two factorial times six factorial, and this equals twenty eight.">
            <a:extLst>
              <a:ext uri="{FF2B5EF4-FFF2-40B4-BE49-F238E27FC236}">
                <a16:creationId xmlns:a16="http://schemas.microsoft.com/office/drawing/2014/main" id="{28071679-9B4F-8CCC-8DA2-BD050FC79A5D}"/>
              </a:ext>
            </a:extLst>
          </p:cNvPr>
          <p:cNvPicPr>
            <a:picLocks noChangeAspect="1"/>
          </p:cNvPicPr>
          <p:nvPr/>
        </p:nvPicPr>
        <p:blipFill>
          <a:blip r:embed="rId3"/>
          <a:stretch>
            <a:fillRect/>
          </a:stretch>
        </p:blipFill>
        <p:spPr>
          <a:xfrm>
            <a:off x="2749106" y="2242780"/>
            <a:ext cx="3037332" cy="775716"/>
          </a:xfrm>
          <a:prstGeom prst="rect">
            <a:avLst/>
          </a:prstGeom>
        </p:spPr>
      </p:pic>
      <p:sp>
        <p:nvSpPr>
          <p:cNvPr id="8" name="TextBox 7">
            <a:extLst>
              <a:ext uri="{FF2B5EF4-FFF2-40B4-BE49-F238E27FC236}">
                <a16:creationId xmlns:a16="http://schemas.microsoft.com/office/drawing/2014/main" id="{BC988C5D-AFAD-7E0B-2EE8-13AB49E6412B}"/>
              </a:ext>
            </a:extLst>
          </p:cNvPr>
          <p:cNvSpPr txBox="1"/>
          <p:nvPr/>
        </p:nvSpPr>
        <p:spPr>
          <a:xfrm>
            <a:off x="457200" y="2891135"/>
            <a:ext cx="8229600" cy="461665"/>
          </a:xfrm>
          <a:prstGeom prst="rect">
            <a:avLst/>
          </a:prstGeom>
          <a:noFill/>
        </p:spPr>
        <p:txBody>
          <a:bodyPr wrap="square">
            <a:spAutoFit/>
          </a:bodyPr>
          <a:lstStyle/>
          <a:p>
            <a:r>
              <a:rPr lang="en-IN" sz="2400" dirty="0"/>
              <a:t>Number of second-grade combinations:</a:t>
            </a:r>
          </a:p>
        </p:txBody>
      </p:sp>
      <p:pic>
        <p:nvPicPr>
          <p:cNvPr id="13" name="Picture 12" descr="Nine choose two is equal to nine factorial divided by two factorial times the factorial of nine minus two, which equals nine factorial divided by two factorial times seven factorial, and this equals thirty six.">
            <a:extLst>
              <a:ext uri="{FF2B5EF4-FFF2-40B4-BE49-F238E27FC236}">
                <a16:creationId xmlns:a16="http://schemas.microsoft.com/office/drawing/2014/main" id="{26F58709-6078-79A7-8C90-B5BB7641EE87}"/>
              </a:ext>
            </a:extLst>
          </p:cNvPr>
          <p:cNvPicPr>
            <a:picLocks noChangeAspect="1"/>
          </p:cNvPicPr>
          <p:nvPr/>
        </p:nvPicPr>
        <p:blipFill>
          <a:blip r:embed="rId4"/>
          <a:stretch>
            <a:fillRect/>
          </a:stretch>
        </p:blipFill>
        <p:spPr>
          <a:xfrm>
            <a:off x="2763838" y="3265277"/>
            <a:ext cx="3049524" cy="775716"/>
          </a:xfrm>
          <a:prstGeom prst="rect">
            <a:avLst/>
          </a:prstGeom>
        </p:spPr>
      </p:pic>
      <p:sp>
        <p:nvSpPr>
          <p:cNvPr id="10" name="TextBox 9">
            <a:extLst>
              <a:ext uri="{FF2B5EF4-FFF2-40B4-BE49-F238E27FC236}">
                <a16:creationId xmlns:a16="http://schemas.microsoft.com/office/drawing/2014/main" id="{2D54358C-264A-B196-E784-93B20A23B29C}"/>
              </a:ext>
            </a:extLst>
          </p:cNvPr>
          <p:cNvSpPr txBox="1"/>
          <p:nvPr/>
        </p:nvSpPr>
        <p:spPr>
          <a:xfrm>
            <a:off x="457200" y="3957935"/>
            <a:ext cx="8229600" cy="461665"/>
          </a:xfrm>
          <a:prstGeom prst="rect">
            <a:avLst/>
          </a:prstGeom>
          <a:noFill/>
        </p:spPr>
        <p:txBody>
          <a:bodyPr wrap="square">
            <a:spAutoFit/>
          </a:bodyPr>
          <a:lstStyle/>
          <a:p>
            <a:r>
              <a:rPr lang="en-IN" sz="2400" dirty="0"/>
              <a:t>​Number of third-grade combinations:</a:t>
            </a:r>
          </a:p>
        </p:txBody>
      </p:sp>
      <p:pic>
        <p:nvPicPr>
          <p:cNvPr id="16" name="Picture 15" descr="Seven choose two is equal to seven factorial divided by two factorial times the factorial of seven minus two, which equals seven factorial divided by two factorial times five factorial, and this equals twenty one.">
            <a:extLst>
              <a:ext uri="{FF2B5EF4-FFF2-40B4-BE49-F238E27FC236}">
                <a16:creationId xmlns:a16="http://schemas.microsoft.com/office/drawing/2014/main" id="{8331EAC9-A09A-E0CC-F64A-579880789EA7}"/>
              </a:ext>
            </a:extLst>
          </p:cNvPr>
          <p:cNvPicPr>
            <a:picLocks noChangeAspect="1"/>
          </p:cNvPicPr>
          <p:nvPr/>
        </p:nvPicPr>
        <p:blipFill>
          <a:blip r:embed="rId5"/>
          <a:stretch>
            <a:fillRect/>
          </a:stretch>
        </p:blipFill>
        <p:spPr>
          <a:xfrm>
            <a:off x="2787206" y="4339180"/>
            <a:ext cx="3023616" cy="775716"/>
          </a:xfrm>
          <a:prstGeom prst="rect">
            <a:avLst/>
          </a:prstGeom>
        </p:spPr>
      </p:pic>
      <p:sp>
        <p:nvSpPr>
          <p:cNvPr id="14" name="TextBox 13">
            <a:extLst>
              <a:ext uri="{FF2B5EF4-FFF2-40B4-BE49-F238E27FC236}">
                <a16:creationId xmlns:a16="http://schemas.microsoft.com/office/drawing/2014/main" id="{64A62A29-54C6-A29F-7E8F-20A5C892C535}"/>
              </a:ext>
            </a:extLst>
          </p:cNvPr>
          <p:cNvSpPr txBox="1"/>
          <p:nvPr/>
        </p:nvSpPr>
        <p:spPr>
          <a:xfrm>
            <a:off x="457200" y="5029200"/>
            <a:ext cx="8229600" cy="461665"/>
          </a:xfrm>
          <a:prstGeom prst="rect">
            <a:avLst/>
          </a:prstGeom>
          <a:noFill/>
        </p:spPr>
        <p:txBody>
          <a:bodyPr wrap="square">
            <a:spAutoFit/>
          </a:bodyPr>
          <a:lstStyle/>
          <a:p>
            <a:r>
              <a:rPr lang="en-US" sz="2400" dirty="0"/>
              <a:t>​Multiplying these together, we have</a:t>
            </a:r>
          </a:p>
        </p:txBody>
      </p:sp>
      <p:pic>
        <p:nvPicPr>
          <p:cNvPr id="18" name="Picture 17" descr="28 times 36 times 21 equals 21,168.">
            <a:extLst>
              <a:ext uri="{FF2B5EF4-FFF2-40B4-BE49-F238E27FC236}">
                <a16:creationId xmlns:a16="http://schemas.microsoft.com/office/drawing/2014/main" id="{3346F7E6-9313-8BC3-57DE-C2B67EFCA06F}"/>
              </a:ext>
            </a:extLst>
          </p:cNvPr>
          <p:cNvPicPr>
            <a:picLocks noChangeAspect="1"/>
          </p:cNvPicPr>
          <p:nvPr/>
        </p:nvPicPr>
        <p:blipFill>
          <a:blip r:embed="rId6"/>
          <a:stretch>
            <a:fillRect/>
          </a:stretch>
        </p:blipFill>
        <p:spPr>
          <a:xfrm>
            <a:off x="3021394" y="5623478"/>
            <a:ext cx="2534412" cy="327660"/>
          </a:xfrm>
          <a:prstGeom prst="rect">
            <a:avLst/>
          </a:prstGeom>
        </p:spPr>
      </p:pic>
    </p:spTree>
    <p:extLst>
      <p:ext uri="{BB962C8B-B14F-4D97-AF65-F5344CB8AC3E}">
        <p14:creationId xmlns:p14="http://schemas.microsoft.com/office/powerpoint/2010/main" val="3893065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4.5.1: Calculating Probability Using Combinations</a:t>
            </a:r>
            <a:r>
              <a:rPr lang="en-US" baseline="-25000" dirty="0"/>
              <a:t>2</a:t>
            </a:r>
            <a:endParaRPr baseline="-25000" dirty="0"/>
          </a:p>
        </p:txBody>
      </p:sp>
      <p:sp>
        <p:nvSpPr>
          <p:cNvPr id="6" name="Text Placeholder 2">
            <a:extLst>
              <a:ext uri="{FF2B5EF4-FFF2-40B4-BE49-F238E27FC236}">
                <a16:creationId xmlns:a16="http://schemas.microsoft.com/office/drawing/2014/main" id="{0CE749F5-262A-4DC4-8B45-72CE59AFD881}"/>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361950" indent="-361950">
              <a:defRPr sz="2800"/>
            </a:pPr>
            <a:r>
              <a:rPr lang="en-US" dirty="0"/>
              <a:t>a.	</a:t>
            </a:r>
            <a:r>
              <a:rPr dirty="0"/>
              <a:t>​</a:t>
            </a:r>
            <a:r>
              <a:rPr sz="2800" dirty="0"/>
              <a:t>The key words for this problem are </a:t>
            </a:r>
            <a:r>
              <a:rPr sz="2800" b="1" dirty="0"/>
              <a:t>at least</a:t>
            </a:r>
            <a:r>
              <a:rPr sz="2800" dirty="0"/>
              <a:t>. If at least </a:t>
            </a:r>
            <a:r>
              <a:rPr sz="2800" dirty="0">
                <a:latin typeface="Cambria Math"/>
              </a:rPr>
              <a:t>10</a:t>
            </a:r>
            <a:r>
              <a:rPr sz="2800" dirty="0"/>
              <a:t> are required, then the group will get the discount rate if </a:t>
            </a:r>
            <a:r>
              <a:rPr sz="2800" dirty="0">
                <a:latin typeface="Cambria Math"/>
              </a:rPr>
              <a:t>10</a:t>
            </a:r>
            <a:r>
              <a:rPr sz="2800" dirty="0"/>
              <a:t>, </a:t>
            </a:r>
            <a:r>
              <a:rPr sz="2800" dirty="0">
                <a:latin typeface="Cambria Math"/>
              </a:rPr>
              <a:t>11</a:t>
            </a:r>
            <a:r>
              <a:rPr sz="2800" dirty="0"/>
              <a:t> </a:t>
            </a:r>
            <a:r>
              <a:rPr sz="2800" i="1" dirty="0"/>
              <a:t>or</a:t>
            </a:r>
            <a:r>
              <a:rPr sz="2800" dirty="0"/>
              <a:t> </a:t>
            </a:r>
            <a:r>
              <a:rPr sz="2800" dirty="0">
                <a:latin typeface="Cambria Math"/>
              </a:rPr>
              <a:t>12</a:t>
            </a:r>
            <a:r>
              <a:rPr sz="2800" dirty="0"/>
              <a:t> tourists go to the museum. We must then calculate the number of combinations for each of the three possibilities. Because the problem implies that the group will get the discount rate for any of these three numbers of tourists we must add the results together. Note that we are counting combinations, not permutations, because the order of tourists chosen to go to the museum is irrelevan</a:t>
            </a:r>
            <a:r>
              <a:rPr lang="en-US" sz="2800" dirty="0"/>
              <a:t>t.</a:t>
            </a:r>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4.5.4: Using Numbers of Combinations with the Fundamental Counting Principle</a:t>
            </a:r>
            <a:r>
              <a:rPr lang="en-US" baseline="-25000" dirty="0"/>
              <a:t>6</a:t>
            </a:r>
            <a:endParaRPr baseline="-25000" dirty="0"/>
          </a:p>
        </p:txBody>
      </p:sp>
      <p:sp>
        <p:nvSpPr>
          <p:cNvPr id="3" name="Text Placeholder 2"/>
          <p:cNvSpPr>
            <a:spLocks noGrp="1"/>
          </p:cNvSpPr>
          <p:nvPr>
            <p:ph type="body" sz="quarter" idx="10"/>
          </p:nvPr>
        </p:nvSpPr>
        <p:spPr/>
        <p:txBody>
          <a:bodyPr>
            <a:normAutofit/>
          </a:bodyPr>
          <a:lstStyle/>
          <a:p>
            <a:pPr>
              <a:defRPr b="1"/>
            </a:pPr>
            <a:r>
              <a:t>​</a:t>
            </a:r>
            <a:r>
              <a:rPr sz="2800"/>
              <a:t>TI-83/84 Plus:</a:t>
            </a:r>
          </a:p>
          <a:p>
            <a:r>
              <a:t>​</a:t>
            </a:r>
            <a:r>
              <a:rPr sz="2800"/>
              <a:t>We can multiply the required grade-specific combination calculations at once using our calculators. Simply type the multiplication sign between each combination syntax as shown in the screenshot.</a:t>
            </a:r>
          </a:p>
          <a:p>
            <a:r>
              <a:t>​</a:t>
            </a:r>
          </a:p>
        </p:txBody>
      </p:sp>
      <p:pic>
        <p:nvPicPr>
          <p:cNvPr id="4" name="Content Placeholder 4" descr="A screenshot shows the calculator image of the multiplication of all three probabilities. The first line reads 8 n choose r 2 times 9 n choose r 2times. The second line reads 7 n choose r 2. The third line reads the final answer 21168.">
            <a:extLst>
              <a:ext uri="{FF2B5EF4-FFF2-40B4-BE49-F238E27FC236}">
                <a16:creationId xmlns:a16="http://schemas.microsoft.com/office/drawing/2014/main" id="{2F01F339-594B-4FC6-8039-485A0B6E14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2230" y="3469020"/>
            <a:ext cx="3539540" cy="2359693"/>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4.5.4: Using Numbers of Combinations with the Fundamental Counting Principle</a:t>
            </a:r>
            <a:r>
              <a:rPr lang="en-US" baseline="-25000" dirty="0"/>
              <a:t>7</a:t>
            </a:r>
            <a:endParaRPr baseline="-25000" dirty="0"/>
          </a:p>
        </p:txBody>
      </p:sp>
      <p:sp>
        <p:nvSpPr>
          <p:cNvPr id="3" name="Text Placeholder 2"/>
          <p:cNvSpPr>
            <a:spLocks noGrp="1"/>
          </p:cNvSpPr>
          <p:nvPr>
            <p:ph type="body" sz="quarter" idx="10"/>
          </p:nvPr>
        </p:nvSpPr>
        <p:spPr/>
        <p:txBody>
          <a:bodyPr>
            <a:normAutofit/>
          </a:bodyPr>
          <a:lstStyle/>
          <a:p>
            <a:r>
              <a:rPr dirty="0"/>
              <a:t>​</a:t>
            </a:r>
            <a:r>
              <a:rPr sz="2800" dirty="0"/>
              <a:t>Thus, there are </a:t>
            </a:r>
            <a:r>
              <a:rPr sz="2800" dirty="0">
                <a:latin typeface="Cambria Math"/>
              </a:rPr>
              <a:t>21,168</a:t>
            </a:r>
            <a:r>
              <a:rPr sz="2800" dirty="0"/>
              <a:t> ways to choose the committee if there must be </a:t>
            </a:r>
            <a:r>
              <a:rPr sz="2800" dirty="0">
                <a:latin typeface="Cambria Math"/>
              </a:rPr>
              <a:t>2</a:t>
            </a:r>
            <a:r>
              <a:rPr sz="2800" dirty="0"/>
              <a:t> teachers chosen from each grade.</a:t>
            </a:r>
          </a:p>
        </p:txBody>
      </p:sp>
      <p:pic>
        <p:nvPicPr>
          <p:cNvPr id="4" name="Content Placeholder 4" descr="Illustration of the three &quot;slots&quot; (first grade, second grade, and third grade) with the respective combinations shown multiplied below. Eight choose two multiplied by nine choose two multiplied by seven choose two is equal to twenty eight times thirty six times twenty one, which equals twenty one thousand one hundred sixty eight.">
            <a:extLst>
              <a:ext uri="{FF2B5EF4-FFF2-40B4-BE49-F238E27FC236}">
                <a16:creationId xmlns:a16="http://schemas.microsoft.com/office/drawing/2014/main" id="{8E6E4457-F79B-49E1-9497-8C0F522C8BA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38375" y="2023118"/>
            <a:ext cx="4667250" cy="40005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4.5.4: Using Numbers of Combinations with the Fundamental Counting Principle</a:t>
            </a:r>
            <a:r>
              <a:rPr lang="en-US" baseline="-25000" dirty="0"/>
              <a:t>8</a:t>
            </a:r>
            <a:endParaRPr baseline="-25000" dirty="0"/>
          </a:p>
        </p:txBody>
      </p:sp>
      <p:sp>
        <p:nvSpPr>
          <p:cNvPr id="3" name="Text Placeholder 2"/>
          <p:cNvSpPr>
            <a:spLocks noGrp="1"/>
          </p:cNvSpPr>
          <p:nvPr>
            <p:ph type="body" sz="quarter" idx="10"/>
          </p:nvPr>
        </p:nvSpPr>
        <p:spPr/>
        <p:txBody>
          <a:bodyPr>
            <a:noAutofit/>
          </a:bodyPr>
          <a:lstStyle/>
          <a:p>
            <a:pPr marL="447675" indent="-447675">
              <a:defRPr sz="2800"/>
            </a:pPr>
            <a:r>
              <a:rPr lang="en-US" sz="2200" dirty="0"/>
              <a:t>c.	</a:t>
            </a:r>
            <a:r>
              <a:rPr sz="2200" dirty="0"/>
              <a:t>​The final part of this question asks us to find the probability that if a committee was chosen at random, it would meet the requirements given in part </a:t>
            </a:r>
            <a:r>
              <a:rPr sz="2200" b="1" dirty="0"/>
              <a:t>b</a:t>
            </a:r>
            <a:r>
              <a:rPr sz="2200" dirty="0"/>
              <a:t>. That is, each grade would have two teachers on the committee. We can combine our answers from parts </a:t>
            </a:r>
            <a:r>
              <a:rPr sz="2200" b="1" dirty="0"/>
              <a:t>a.</a:t>
            </a:r>
            <a:r>
              <a:rPr sz="2200" dirty="0"/>
              <a:t> and </a:t>
            </a:r>
            <a:r>
              <a:rPr sz="2200" b="1" dirty="0"/>
              <a:t>b.</a:t>
            </a:r>
            <a:r>
              <a:rPr sz="2200" dirty="0"/>
              <a:t> to find the answer to this probability question.</a:t>
            </a:r>
            <a:endParaRPr lang="en-US" sz="2200" dirty="0"/>
          </a:p>
          <a:p>
            <a:pPr>
              <a:defRPr sz="2800"/>
            </a:pPr>
            <a:endParaRPr sz="2200" dirty="0"/>
          </a:p>
          <a:p>
            <a:pPr>
              <a:defRPr sz="2800"/>
            </a:pPr>
            <a:endParaRPr lang="en-US" sz="2200" dirty="0"/>
          </a:p>
          <a:p>
            <a:pPr>
              <a:defRPr sz="2800"/>
            </a:pPr>
            <a:endParaRPr lang="en-US" sz="2200" dirty="0"/>
          </a:p>
          <a:p>
            <a:pPr>
              <a:defRPr sz="2800"/>
            </a:pPr>
            <a:endParaRPr lang="en-US" sz="2200" dirty="0"/>
          </a:p>
          <a:p>
            <a:pPr>
              <a:defRPr sz="2800"/>
            </a:pPr>
            <a:endParaRPr lang="en-US" sz="2200" dirty="0"/>
          </a:p>
          <a:p>
            <a:pPr>
              <a:defRPr sz="2800"/>
            </a:pPr>
            <a:endParaRPr lang="en-US" sz="2200" dirty="0"/>
          </a:p>
          <a:p>
            <a:pPr>
              <a:defRPr sz="2800"/>
            </a:pPr>
            <a:endParaRPr lang="en-US" sz="2200" dirty="0"/>
          </a:p>
          <a:p>
            <a:pPr>
              <a:defRPr sz="2800"/>
            </a:pPr>
            <a:r>
              <a:rPr sz="2200" dirty="0"/>
              <a:t>​</a:t>
            </a:r>
          </a:p>
        </p:txBody>
      </p:sp>
      <p:pic>
        <p:nvPicPr>
          <p:cNvPr id="7" name="Picture 6" descr="The probability that the committee has 2 teachers from each grade is equal to the number of possible committees with 2 teachers from each grade divided by the number of possible committees of 6 teachers. This equals 21,168 divided by 134,596, simplifying this, approximately it equals 0.1573.">
            <a:extLst>
              <a:ext uri="{FF2B5EF4-FFF2-40B4-BE49-F238E27FC236}">
                <a16:creationId xmlns:a16="http://schemas.microsoft.com/office/drawing/2014/main" id="{25CC616D-E718-BA20-AF09-81309C268D42}"/>
              </a:ext>
            </a:extLst>
          </p:cNvPr>
          <p:cNvPicPr>
            <a:picLocks noChangeAspect="1"/>
          </p:cNvPicPr>
          <p:nvPr/>
        </p:nvPicPr>
        <p:blipFill>
          <a:blip r:embed="rId2"/>
          <a:stretch>
            <a:fillRect/>
          </a:stretch>
        </p:blipFill>
        <p:spPr>
          <a:xfrm>
            <a:off x="1524000" y="2741676"/>
            <a:ext cx="6758940" cy="2211324"/>
          </a:xfrm>
          <a:prstGeom prst="rect">
            <a:avLst/>
          </a:prstGeom>
        </p:spPr>
      </p:pic>
      <p:sp>
        <p:nvSpPr>
          <p:cNvPr id="6" name="TextBox 5">
            <a:extLst>
              <a:ext uri="{FF2B5EF4-FFF2-40B4-BE49-F238E27FC236}">
                <a16:creationId xmlns:a16="http://schemas.microsoft.com/office/drawing/2014/main" id="{62DB7438-25CD-7D8D-973B-54A858CBA0BC}"/>
              </a:ext>
            </a:extLst>
          </p:cNvPr>
          <p:cNvSpPr txBox="1"/>
          <p:nvPr/>
        </p:nvSpPr>
        <p:spPr>
          <a:xfrm>
            <a:off x="457200" y="4953000"/>
            <a:ext cx="8229600" cy="1107996"/>
          </a:xfrm>
          <a:prstGeom prst="rect">
            <a:avLst/>
          </a:prstGeom>
          <a:noFill/>
        </p:spPr>
        <p:txBody>
          <a:bodyPr wrap="square">
            <a:spAutoFit/>
          </a:bodyPr>
          <a:lstStyle/>
          <a:p>
            <a:r>
              <a:rPr lang="en-US" sz="2200" dirty="0"/>
              <a:t>In other words, if the members of the committee are randomly selected, there is a 15.73% chance that the committee will be made up of </a:t>
            </a:r>
            <a:r>
              <a:rPr lang="en-US" sz="2200" dirty="0">
                <a:latin typeface="Cambria Math"/>
              </a:rPr>
              <a:t>2</a:t>
            </a:r>
            <a:r>
              <a:rPr lang="en-US" sz="2200" dirty="0"/>
              <a:t> teachers from each grade.</a:t>
            </a:r>
            <a:endParaRPr lang="en-IN" sz="2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4.5.1: Calculating Probability Using Combinations</a:t>
            </a:r>
            <a:r>
              <a:rPr lang="en-US" baseline="-25000" dirty="0"/>
              <a:t>3</a:t>
            </a:r>
            <a:endParaRPr baseline="-25000" dirty="0"/>
          </a:p>
        </p:txBody>
      </p:sp>
      <p:sp>
        <p:nvSpPr>
          <p:cNvPr id="6" name="Text Placeholder 2">
            <a:extLst>
              <a:ext uri="{FF2B5EF4-FFF2-40B4-BE49-F238E27FC236}">
                <a16:creationId xmlns:a16="http://schemas.microsoft.com/office/drawing/2014/main" id="{0CE749F5-262A-4DC4-8B45-72CE59AFD881}"/>
              </a:ext>
            </a:extLst>
          </p:cNvPr>
          <p:cNvSpPr>
            <a:spLocks noGrp="1"/>
          </p:cNvSpPr>
          <p:nvPr>
            <p:ph type="body" sz="quarter" idx="10"/>
          </p:nvPr>
        </p:nvSpPr>
        <p:spPr>
          <a:xfrm>
            <a:off x="457200" y="1029287"/>
            <a:ext cx="8229600" cy="4967067"/>
          </a:xfrm>
        </p:spPr>
        <p:txBody>
          <a:bodyPr>
            <a:normAutofit fontScale="92500" lnSpcReduction="10000"/>
          </a:bodyPr>
          <a:lstStyle/>
          <a:p>
            <a:pPr>
              <a:defRPr b="1"/>
            </a:pPr>
            <a:r>
              <a:rPr dirty="0"/>
              <a:t>​</a:t>
            </a:r>
            <a:r>
              <a:rPr sz="2200" dirty="0"/>
              <a:t>By Hand:</a:t>
            </a:r>
          </a:p>
          <a:p>
            <a:r>
              <a:rPr sz="2200" dirty="0"/>
              <a:t>​Begin by calculating each of the combinations.</a:t>
            </a:r>
          </a:p>
          <a:p>
            <a:r>
              <a:rPr sz="2200" dirty="0"/>
              <a:t>​Number of groups of </a:t>
            </a:r>
            <a:r>
              <a:rPr sz="2200" dirty="0">
                <a:latin typeface="Cambria Math"/>
              </a:rPr>
              <a:t>10</a:t>
            </a:r>
            <a:r>
              <a:rPr sz="2200" dirty="0"/>
              <a:t> tourists:</a:t>
            </a:r>
          </a:p>
          <a:p>
            <a:endParaRPr lang="en-US" dirty="0"/>
          </a:p>
          <a:p>
            <a:endParaRPr lang="en-US" dirty="0"/>
          </a:p>
          <a:p>
            <a:endParaRPr lang="en-US" dirty="0"/>
          </a:p>
          <a:p>
            <a:r>
              <a:rPr dirty="0"/>
              <a:t>​</a:t>
            </a:r>
            <a:endParaRPr lang="en-US" dirty="0"/>
          </a:p>
          <a:p>
            <a:endParaRPr lang="en-US" dirty="0"/>
          </a:p>
          <a:p>
            <a:endParaRPr lang="en-US" dirty="0"/>
          </a:p>
          <a:p>
            <a:endParaRPr lang="en-US" dirty="0"/>
          </a:p>
          <a:p>
            <a:r>
              <a:rPr dirty="0"/>
              <a:t>​</a:t>
            </a:r>
          </a:p>
        </p:txBody>
      </p:sp>
      <p:pic>
        <p:nvPicPr>
          <p:cNvPr id="9" name="Picture 8" descr="Twelve choose ten is equal to twelve factorial divided by ten factorial times the factorial of twelve minus ten, which equals twelve factorial divided by ten factorial times two factorial, and this simplifies to sixty six.">
            <a:extLst>
              <a:ext uri="{FF2B5EF4-FFF2-40B4-BE49-F238E27FC236}">
                <a16:creationId xmlns:a16="http://schemas.microsoft.com/office/drawing/2014/main" id="{60A5A55F-3396-48CC-BD43-A6A20415563D}"/>
              </a:ext>
            </a:extLst>
          </p:cNvPr>
          <p:cNvPicPr>
            <a:picLocks noChangeAspect="1"/>
          </p:cNvPicPr>
          <p:nvPr/>
        </p:nvPicPr>
        <p:blipFill>
          <a:blip r:embed="rId3"/>
          <a:stretch>
            <a:fillRect/>
          </a:stretch>
        </p:blipFill>
        <p:spPr>
          <a:xfrm>
            <a:off x="2805684" y="2099081"/>
            <a:ext cx="3075432" cy="661416"/>
          </a:xfrm>
          <a:prstGeom prst="rect">
            <a:avLst/>
          </a:prstGeom>
        </p:spPr>
      </p:pic>
      <p:sp>
        <p:nvSpPr>
          <p:cNvPr id="8" name="TextBox 7">
            <a:extLst>
              <a:ext uri="{FF2B5EF4-FFF2-40B4-BE49-F238E27FC236}">
                <a16:creationId xmlns:a16="http://schemas.microsoft.com/office/drawing/2014/main" id="{0000E72A-BC8D-9BA9-B943-CF7EC30D1C17}"/>
              </a:ext>
            </a:extLst>
          </p:cNvPr>
          <p:cNvSpPr txBox="1"/>
          <p:nvPr/>
        </p:nvSpPr>
        <p:spPr>
          <a:xfrm>
            <a:off x="457200" y="2753797"/>
            <a:ext cx="4572000" cy="400110"/>
          </a:xfrm>
          <a:prstGeom prst="rect">
            <a:avLst/>
          </a:prstGeom>
          <a:noFill/>
        </p:spPr>
        <p:txBody>
          <a:bodyPr wrap="square">
            <a:spAutoFit/>
          </a:bodyPr>
          <a:lstStyle/>
          <a:p>
            <a:r>
              <a:rPr lang="en-US" sz="2000" dirty="0"/>
              <a:t>Number of groups of </a:t>
            </a:r>
            <a:r>
              <a:rPr lang="en-US" sz="2000" dirty="0">
                <a:latin typeface="Cambria Math"/>
              </a:rPr>
              <a:t>11</a:t>
            </a:r>
            <a:r>
              <a:rPr lang="en-US" sz="2000" dirty="0"/>
              <a:t> tourists:</a:t>
            </a:r>
          </a:p>
        </p:txBody>
      </p:sp>
      <p:pic>
        <p:nvPicPr>
          <p:cNvPr id="13" name="Picture 12" descr="Twelve choose eleven is equal to twelve factorial divided by eleven factorial times the factorial of twelve minus eleven, which equals twelve factorial divided by eleven factorial times one factorial, and this simplifies to twelve.">
            <a:extLst>
              <a:ext uri="{FF2B5EF4-FFF2-40B4-BE49-F238E27FC236}">
                <a16:creationId xmlns:a16="http://schemas.microsoft.com/office/drawing/2014/main" id="{C723186B-DE6C-320C-9855-1A0407F0AB90}"/>
              </a:ext>
            </a:extLst>
          </p:cNvPr>
          <p:cNvPicPr>
            <a:picLocks noChangeAspect="1"/>
          </p:cNvPicPr>
          <p:nvPr/>
        </p:nvPicPr>
        <p:blipFill>
          <a:blip r:embed="rId4"/>
          <a:stretch>
            <a:fillRect/>
          </a:stretch>
        </p:blipFill>
        <p:spPr>
          <a:xfrm>
            <a:off x="2818638" y="3108608"/>
            <a:ext cx="3049524" cy="661416"/>
          </a:xfrm>
          <a:prstGeom prst="rect">
            <a:avLst/>
          </a:prstGeom>
        </p:spPr>
      </p:pic>
      <p:sp>
        <p:nvSpPr>
          <p:cNvPr id="10" name="TextBox 9">
            <a:extLst>
              <a:ext uri="{FF2B5EF4-FFF2-40B4-BE49-F238E27FC236}">
                <a16:creationId xmlns:a16="http://schemas.microsoft.com/office/drawing/2014/main" id="{F53A3193-B727-91A8-69FD-0A19F9B5EB8F}"/>
              </a:ext>
            </a:extLst>
          </p:cNvPr>
          <p:cNvSpPr txBox="1"/>
          <p:nvPr/>
        </p:nvSpPr>
        <p:spPr>
          <a:xfrm>
            <a:off x="457200" y="3724725"/>
            <a:ext cx="4572000" cy="400110"/>
          </a:xfrm>
          <a:prstGeom prst="rect">
            <a:avLst/>
          </a:prstGeom>
          <a:noFill/>
        </p:spPr>
        <p:txBody>
          <a:bodyPr wrap="square">
            <a:spAutoFit/>
          </a:bodyPr>
          <a:lstStyle/>
          <a:p>
            <a:r>
              <a:rPr lang="en-US" sz="2000" dirty="0"/>
              <a:t>​Number of groups of </a:t>
            </a:r>
            <a:r>
              <a:rPr lang="en-US" sz="2000" dirty="0">
                <a:latin typeface="Cambria Math"/>
              </a:rPr>
              <a:t>12</a:t>
            </a:r>
            <a:r>
              <a:rPr lang="en-US" sz="2000" dirty="0"/>
              <a:t> tourists:</a:t>
            </a:r>
          </a:p>
        </p:txBody>
      </p:sp>
      <p:pic>
        <p:nvPicPr>
          <p:cNvPr id="15" name="Picture 14" descr="Twelve choose twelve is equal to twelve factorial divided by twelve factorial times the factorial of twelve minus twelve, which equals twelve factorial divided by twelve factorial times zero factorial, and this simplifies to one.">
            <a:extLst>
              <a:ext uri="{FF2B5EF4-FFF2-40B4-BE49-F238E27FC236}">
                <a16:creationId xmlns:a16="http://schemas.microsoft.com/office/drawing/2014/main" id="{A814ACEE-AA53-C318-19AF-009FD49A032E}"/>
              </a:ext>
            </a:extLst>
          </p:cNvPr>
          <p:cNvPicPr>
            <a:picLocks noChangeAspect="1"/>
          </p:cNvPicPr>
          <p:nvPr/>
        </p:nvPicPr>
        <p:blipFill>
          <a:blip r:embed="rId5"/>
          <a:stretch>
            <a:fillRect/>
          </a:stretch>
        </p:blipFill>
        <p:spPr>
          <a:xfrm>
            <a:off x="2833878" y="4132963"/>
            <a:ext cx="3147060" cy="704088"/>
          </a:xfrm>
          <a:prstGeom prst="rect">
            <a:avLst/>
          </a:prstGeom>
        </p:spPr>
      </p:pic>
      <p:sp>
        <p:nvSpPr>
          <p:cNvPr id="12" name="TextBox 11">
            <a:extLst>
              <a:ext uri="{FF2B5EF4-FFF2-40B4-BE49-F238E27FC236}">
                <a16:creationId xmlns:a16="http://schemas.microsoft.com/office/drawing/2014/main" id="{2F9C08FB-2783-B06E-8B0D-5EE3EE02FC13}"/>
              </a:ext>
            </a:extLst>
          </p:cNvPr>
          <p:cNvSpPr txBox="1"/>
          <p:nvPr/>
        </p:nvSpPr>
        <p:spPr>
          <a:xfrm>
            <a:off x="457200" y="4778514"/>
            <a:ext cx="8229600" cy="1015663"/>
          </a:xfrm>
          <a:prstGeom prst="rect">
            <a:avLst/>
          </a:prstGeom>
          <a:noFill/>
        </p:spPr>
        <p:txBody>
          <a:bodyPr wrap="square">
            <a:spAutoFit/>
          </a:bodyPr>
          <a:lstStyle/>
          <a:p>
            <a:r>
              <a:rPr lang="en-US" sz="2000" dirty="0"/>
              <a:t>​To find the total number of groups, we add the numbers of combinations together.</a:t>
            </a:r>
          </a:p>
          <a:p>
            <a:pPr algn="ctr"/>
            <a:r>
              <a:rPr lang="en-IN" sz="2000" dirty="0"/>
              <a:t>66 + 12 + 1 = 79</a:t>
            </a:r>
          </a:p>
        </p:txBody>
      </p:sp>
    </p:spTree>
    <p:extLst>
      <p:ext uri="{BB962C8B-B14F-4D97-AF65-F5344CB8AC3E}">
        <p14:creationId xmlns:p14="http://schemas.microsoft.com/office/powerpoint/2010/main" val="970661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4.5.1: Calculating Probability Using Combinations</a:t>
            </a:r>
            <a:r>
              <a:rPr lang="en-US" baseline="-25000" dirty="0"/>
              <a:t>4</a:t>
            </a:r>
            <a:endParaRPr baseline="-25000"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r>
              <a:rPr dirty="0"/>
              <a:t>​</a:t>
            </a:r>
            <a:r>
              <a:rPr sz="2800" dirty="0"/>
              <a:t>We can add the required three combination calculations at once using our calculators. Simply type the addition sign between each combination syntax as shown in the screenshot.</a:t>
            </a:r>
          </a:p>
          <a:p>
            <a:r>
              <a:rPr dirty="0"/>
              <a:t>​</a:t>
            </a:r>
          </a:p>
        </p:txBody>
      </p:sp>
      <p:pic>
        <p:nvPicPr>
          <p:cNvPr id="4" name="Content Placeholder 4" descr="A screenshot shows the calculator image of the three combinations added together. The first line reads 12 n choose r 10 pus 12 n choose r. The second line reads 11 plus 12 n choose r 12. The third line reads the final answer 79.">
            <a:extLst>
              <a:ext uri="{FF2B5EF4-FFF2-40B4-BE49-F238E27FC236}">
                <a16:creationId xmlns:a16="http://schemas.microsoft.com/office/drawing/2014/main" id="{67CE7904-A578-4C67-8EA5-168B62EC49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09994" y="3581400"/>
            <a:ext cx="3124011" cy="208267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4.5.1: Calculating Probability Using Combinations</a:t>
            </a:r>
            <a:r>
              <a:rPr lang="en-US" baseline="-25000" dirty="0"/>
              <a:t>5</a:t>
            </a:r>
            <a:endParaRPr baseline="-25000" dirty="0"/>
          </a:p>
        </p:txBody>
      </p:sp>
      <p:sp>
        <p:nvSpPr>
          <p:cNvPr id="3" name="Text Placeholder 2"/>
          <p:cNvSpPr>
            <a:spLocks noGrp="1"/>
          </p:cNvSpPr>
          <p:nvPr>
            <p:ph type="body" sz="quarter" idx="10"/>
          </p:nvPr>
        </p:nvSpPr>
        <p:spPr/>
        <p:txBody>
          <a:bodyPr>
            <a:normAutofit/>
          </a:bodyPr>
          <a:lstStyle/>
          <a:p>
            <a:r>
              <a:rPr dirty="0"/>
              <a:t>​</a:t>
            </a:r>
            <a:r>
              <a:rPr sz="2800" dirty="0"/>
              <a:t>Thus, there are </a:t>
            </a:r>
            <a:r>
              <a:rPr sz="2800" dirty="0">
                <a:latin typeface="Cambria Math"/>
              </a:rPr>
              <a:t>79</a:t>
            </a:r>
            <a:r>
              <a:rPr sz="2800" dirty="0"/>
              <a:t> different groups that can be formed to tour the museum at the discounted rate.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4.5.1: Calculating Probability Using Combinations</a:t>
            </a:r>
            <a:r>
              <a:rPr lang="en-US" baseline="-25000" dirty="0"/>
              <a:t>6</a:t>
            </a:r>
            <a:endParaRPr baseline="-25000" dirty="0"/>
          </a:p>
        </p:txBody>
      </p:sp>
      <p:sp>
        <p:nvSpPr>
          <p:cNvPr id="3" name="Text Placeholder 2"/>
          <p:cNvSpPr>
            <a:spLocks noGrp="1"/>
          </p:cNvSpPr>
          <p:nvPr>
            <p:ph type="body" sz="quarter" idx="10"/>
          </p:nvPr>
        </p:nvSpPr>
        <p:spPr/>
        <p:txBody>
          <a:bodyPr>
            <a:normAutofit fontScale="85000" lnSpcReduction="20000"/>
          </a:bodyPr>
          <a:lstStyle/>
          <a:p>
            <a:pPr marL="361950" indent="-361950">
              <a:defRPr sz="2800"/>
            </a:pPr>
            <a:r>
              <a:rPr lang="en-IN" dirty="0"/>
              <a:t>b.	​</a:t>
            </a:r>
            <a:r>
              <a:rPr lang="en-IN" sz="2800" dirty="0"/>
              <a:t>To calculate this probability, we need to think of this as a conditional probability. Think of the sentence as reading, "Given that a group of tourists received the discount, what's the probability that it was a group of </a:t>
            </a:r>
            <a:r>
              <a:rPr lang="en-IN" sz="2800" dirty="0">
                <a:latin typeface="Cambria Math"/>
              </a:rPr>
              <a:t>11</a:t>
            </a:r>
            <a:r>
              <a:rPr lang="en-IN" sz="2800" dirty="0"/>
              <a:t>?" So, to find the probability, we need the total number of ways a group of </a:t>
            </a:r>
            <a:r>
              <a:rPr lang="en-IN" sz="2800" dirty="0">
                <a:latin typeface="Cambria Math"/>
              </a:rPr>
              <a:t>11</a:t>
            </a:r>
            <a:r>
              <a:rPr lang="en-IN" sz="2800" dirty="0"/>
              <a:t> can be chosen from the group of </a:t>
            </a:r>
            <a:r>
              <a:rPr lang="en-IN" sz="2800" dirty="0">
                <a:latin typeface="Cambria Math"/>
              </a:rPr>
              <a:t>12</a:t>
            </a:r>
            <a:r>
              <a:rPr lang="en-IN" sz="2800" dirty="0"/>
              <a:t> divided by the number of ways that a group could receive the discount.</a:t>
            </a:r>
          </a:p>
          <a:p>
            <a:pPr>
              <a:defRPr b="1"/>
            </a:pPr>
            <a:r>
              <a:rPr lang="en-IN" dirty="0"/>
              <a:t>​</a:t>
            </a:r>
            <a:r>
              <a:rPr lang="en-IN" sz="2800" dirty="0"/>
              <a:t>By Hand:</a:t>
            </a:r>
          </a:p>
          <a:p>
            <a:r>
              <a:rPr lang="en-IN" dirty="0"/>
              <a:t>​</a:t>
            </a:r>
            <a:r>
              <a:rPr lang="en-IN" sz="2800" dirty="0"/>
              <a:t>Since both of these values were calculated in part </a:t>
            </a:r>
            <a:r>
              <a:rPr lang="en-IN" sz="2800" b="1" dirty="0"/>
              <a:t>a.</a:t>
            </a:r>
            <a:r>
              <a:rPr lang="en-IN" sz="2800" dirty="0"/>
              <a:t>, we can simply substitute these numbers in our fraction. Therefore, we calculate the probability as follows.</a:t>
            </a:r>
          </a:p>
          <a:p>
            <a:endParaRPr lang="en-US" dirty="0"/>
          </a:p>
          <a:p>
            <a:endParaRPr lang="en-US" dirty="0"/>
          </a:p>
          <a:p>
            <a:r>
              <a:rPr lang="ar-AE" dirty="0"/>
              <a:t>​</a:t>
            </a:r>
            <a:endParaRPr dirty="0"/>
          </a:p>
        </p:txBody>
      </p:sp>
      <p:pic>
        <p:nvPicPr>
          <p:cNvPr id="6" name="Picture 5" descr="The probability of 11 tourists receiving a discount is equal to 12 divided by 79, that approximately equals 0.1519.">
            <a:extLst>
              <a:ext uri="{FF2B5EF4-FFF2-40B4-BE49-F238E27FC236}">
                <a16:creationId xmlns:a16="http://schemas.microsoft.com/office/drawing/2014/main" id="{8304C271-68C3-4129-3EC6-FE261BBCD639}"/>
              </a:ext>
            </a:extLst>
          </p:cNvPr>
          <p:cNvPicPr>
            <a:picLocks noChangeAspect="1"/>
          </p:cNvPicPr>
          <p:nvPr/>
        </p:nvPicPr>
        <p:blipFill>
          <a:blip r:embed="rId2"/>
          <a:stretch>
            <a:fillRect/>
          </a:stretch>
        </p:blipFill>
        <p:spPr>
          <a:xfrm>
            <a:off x="2362200" y="4572000"/>
            <a:ext cx="4052316" cy="114452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4.5.1: Calculating Probability Using Combinations</a:t>
            </a:r>
            <a:r>
              <a:rPr lang="en-US" baseline="-25000" dirty="0"/>
              <a:t>7</a:t>
            </a:r>
            <a:endParaRPr baseline="-25000"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pPr>
              <a:defRPr sz="2800"/>
            </a:pPr>
            <a:r>
              <a:rPr dirty="0"/>
              <a:t>​</a:t>
            </a:r>
            <a:r>
              <a:rPr sz="2800" dirty="0"/>
              <a:t> </a:t>
            </a:r>
            <a:r>
              <a:rPr lang="en-US" sz="2800" dirty="0"/>
              <a:t>	   						</a:t>
            </a:r>
            <a:endParaRPr sz="2800" dirty="0"/>
          </a:p>
          <a:p>
            <a:r>
              <a:rPr dirty="0"/>
              <a:t>​</a:t>
            </a:r>
          </a:p>
        </p:txBody>
      </p:sp>
      <p:sp>
        <p:nvSpPr>
          <p:cNvPr id="8" name="TextBox 7">
            <a:extLst>
              <a:ext uri="{FF2B5EF4-FFF2-40B4-BE49-F238E27FC236}">
                <a16:creationId xmlns:a16="http://schemas.microsoft.com/office/drawing/2014/main" id="{486AC5E7-8176-33AE-41A9-26268E1B3126}"/>
              </a:ext>
            </a:extLst>
          </p:cNvPr>
          <p:cNvSpPr txBox="1"/>
          <p:nvPr/>
        </p:nvSpPr>
        <p:spPr>
          <a:xfrm>
            <a:off x="459080" y="1560493"/>
            <a:ext cx="8227720" cy="523220"/>
          </a:xfrm>
          <a:prstGeom prst="rect">
            <a:avLst/>
          </a:prstGeom>
          <a:noFill/>
        </p:spPr>
        <p:txBody>
          <a:bodyPr wrap="square">
            <a:spAutoFit/>
          </a:bodyPr>
          <a:lstStyle/>
          <a:p>
            <a:r>
              <a:rPr lang="en-US" sz="2800" dirty="0"/>
              <a:t>The numerator of the probability requires</a:t>
            </a:r>
            <a:endParaRPr lang="en-IN" sz="2800" dirty="0"/>
          </a:p>
        </p:txBody>
      </p:sp>
      <p:pic>
        <p:nvPicPr>
          <p:cNvPr id="6" name="Picture 5" descr="12 choose eleven">
            <a:extLst>
              <a:ext uri="{FF2B5EF4-FFF2-40B4-BE49-F238E27FC236}">
                <a16:creationId xmlns:a16="http://schemas.microsoft.com/office/drawing/2014/main" id="{DF97F9CC-E44E-5C95-3F29-2103905A9B21}"/>
              </a:ext>
            </a:extLst>
          </p:cNvPr>
          <p:cNvPicPr>
            <a:picLocks noChangeAspect="1"/>
          </p:cNvPicPr>
          <p:nvPr/>
        </p:nvPicPr>
        <p:blipFill>
          <a:blip r:embed="rId3"/>
          <a:stretch>
            <a:fillRect/>
          </a:stretch>
        </p:blipFill>
        <p:spPr>
          <a:xfrm>
            <a:off x="6611112" y="1588740"/>
            <a:ext cx="714375" cy="466725"/>
          </a:xfrm>
          <a:prstGeom prst="rect">
            <a:avLst/>
          </a:prstGeom>
        </p:spPr>
      </p:pic>
      <p:sp>
        <p:nvSpPr>
          <p:cNvPr id="10" name="TextBox 9">
            <a:extLst>
              <a:ext uri="{FF2B5EF4-FFF2-40B4-BE49-F238E27FC236}">
                <a16:creationId xmlns:a16="http://schemas.microsoft.com/office/drawing/2014/main" id="{622FD918-CC23-2EE2-1E01-C6AC780A03C5}"/>
              </a:ext>
            </a:extLst>
          </p:cNvPr>
          <p:cNvSpPr txBox="1"/>
          <p:nvPr/>
        </p:nvSpPr>
        <p:spPr>
          <a:xfrm>
            <a:off x="459080" y="2033775"/>
            <a:ext cx="8225840" cy="1384995"/>
          </a:xfrm>
          <a:prstGeom prst="rect">
            <a:avLst/>
          </a:prstGeom>
          <a:noFill/>
        </p:spPr>
        <p:txBody>
          <a:bodyPr wrap="square">
            <a:spAutoFit/>
          </a:bodyPr>
          <a:lstStyle/>
          <a:p>
            <a:r>
              <a:rPr lang="en-US" sz="2800" dirty="0"/>
              <a:t>and the denominator is the total from part </a:t>
            </a:r>
            <a:r>
              <a:rPr lang="en-US" sz="2800" b="1" dirty="0"/>
              <a:t>a.</a:t>
            </a:r>
            <a:r>
              <a:rPr lang="en-US" sz="2800" dirty="0"/>
              <a:t> We can find the probability in one step as shown in the screenshot.</a:t>
            </a:r>
            <a:endParaRPr lang="en-IN" sz="2800" dirty="0"/>
          </a:p>
        </p:txBody>
      </p:sp>
      <p:pic>
        <p:nvPicPr>
          <p:cNvPr id="4" name="Content Placeholder 4" descr="A screenshot shows the calculator image of the probability of  11 tourists with discounts. The first line reads 12 n choose r 11 whole divided 79. The second line reads simplified answer of the first line, 0.1518987342.">
            <a:extLst>
              <a:ext uri="{FF2B5EF4-FFF2-40B4-BE49-F238E27FC236}">
                <a16:creationId xmlns:a16="http://schemas.microsoft.com/office/drawing/2014/main" id="{8942DCD4-380C-4CFC-B617-52E45F5EED2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45080" y="3505200"/>
            <a:ext cx="3653840" cy="243589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4.5.1: Calculating Probability Using Combinations</a:t>
            </a:r>
            <a:r>
              <a:rPr lang="en-US" baseline="-25000" dirty="0"/>
              <a:t>8</a:t>
            </a:r>
            <a:endParaRPr baseline="-25000"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Thus, the probability that the group which received the discount was comprised of </a:t>
            </a:r>
            <a:r>
              <a:rPr sz="2800" dirty="0">
                <a:latin typeface="Cambria Math"/>
              </a:rPr>
              <a:t>11</a:t>
            </a:r>
            <a:r>
              <a:rPr sz="2800" dirty="0"/>
              <a:t> tourists is approximately </a:t>
            </a:r>
            <a:r>
              <a:rPr lang="en-US" sz="2800" dirty="0"/>
              <a:t>15.19%.</a:t>
            </a:r>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1659</TotalTime>
  <Words>2194</Words>
  <Application>Microsoft Office PowerPoint</Application>
  <PresentationFormat>On-screen Show (4:3)</PresentationFormat>
  <Paragraphs>187</Paragraphs>
  <Slides>32</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Cambria Math</vt:lpstr>
      <vt:lpstr>Symbol</vt:lpstr>
      <vt:lpstr>Courier New</vt:lpstr>
      <vt:lpstr>Calibri</vt:lpstr>
      <vt:lpstr>Office Theme</vt:lpstr>
      <vt:lpstr>Section 4.5</vt:lpstr>
      <vt:lpstr>Example 4.5.1: Calculating Probability Using Combinations1</vt:lpstr>
      <vt:lpstr>Example 4.5.1: Calculating Probability Using Combinations2</vt:lpstr>
      <vt:lpstr>Example 4.5.1: Calculating Probability Using Combinations3</vt:lpstr>
      <vt:lpstr>Example 4.5.1: Calculating Probability Using Combinations4</vt:lpstr>
      <vt:lpstr>Example 4.5.1: Calculating Probability Using Combinations5</vt:lpstr>
      <vt:lpstr>Example 4.5.1: Calculating Probability Using Combinations6</vt:lpstr>
      <vt:lpstr>Example 4.5.1: Calculating Probability Using Combinations7</vt:lpstr>
      <vt:lpstr>Example 4.5.1: Calculating Probability Using Combinations8</vt:lpstr>
      <vt:lpstr>Technology</vt:lpstr>
      <vt:lpstr>Example 4.5.2: Calculating Probability Using Permutations1</vt:lpstr>
      <vt:lpstr>Example 4.5.2: Calculating Probability Using Permutations2</vt:lpstr>
      <vt:lpstr>Example 4.5.2: Calculating Probability Using Permutations3</vt:lpstr>
      <vt:lpstr>Example 4.5.2: Calculating Probability Using Permutations4</vt:lpstr>
      <vt:lpstr>Example 4.5.2: Calculating Probability Using Permutations5</vt:lpstr>
      <vt:lpstr>Example 4.5.2: Calculating Probability Using Permutations6</vt:lpstr>
      <vt:lpstr>Example 4.5.2: Calculating Probability Using Permutations7</vt:lpstr>
      <vt:lpstr>Example 4.5.2: Calculating Probability Using Permutations8</vt:lpstr>
      <vt:lpstr>Example 4.5.3: Using Numbers of Combinations with the Fundamental Counting Principle1</vt:lpstr>
      <vt:lpstr>Example 4.5.3: Using Numbers of Combinations with the Fundamental Counting Principle2</vt:lpstr>
      <vt:lpstr>Example 4.5.3: Using Numbers of Combinations with the Fundamental Counting Principle3</vt:lpstr>
      <vt:lpstr>Example 4.5.3: Using Numbers of Combinations with the Fundamental Counting Principle4</vt:lpstr>
      <vt:lpstr>Example 4.5.3: Using Numbers of Combinations with the Fundamental Counting Principle5</vt:lpstr>
      <vt:lpstr>Memory Booster</vt:lpstr>
      <vt:lpstr>Example 4.5.4: Using Numbers of Combinations with the Fundamental Counting Principle1</vt:lpstr>
      <vt:lpstr>Example 4.5.4: Using Numbers of Combinations with the Fundamental Counting Principle2</vt:lpstr>
      <vt:lpstr>Example 4.5.4: Using Numbers of Combinations with the Fundamental Counting Principle3</vt:lpstr>
      <vt:lpstr>Example 4.5.4: Using Numbers of Combinations with the Fundamental Counting Principle4</vt:lpstr>
      <vt:lpstr>Example 4.5.4: Using Numbers of Combinations with the Fundamental Counting Principle5</vt:lpstr>
      <vt:lpstr>Example 4.5.4: Using Numbers of Combinations with the Fundamental Counting Principle6</vt:lpstr>
      <vt:lpstr>Example 4.5.4: Using Numbers of Combinations with the Fundamental Counting Principle7</vt:lpstr>
      <vt:lpstr>Example 4.5.4: Using Numbers of Combinations with the Fundamental Counting Principle8</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177</cp:revision>
  <dcterms:created xsi:type="dcterms:W3CDTF">2013-04-26T14:43:13Z</dcterms:created>
  <dcterms:modified xsi:type="dcterms:W3CDTF">2025-08-14T11:03:19Z</dcterms:modified>
</cp:coreProperties>
</file>