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9"/>
  </p:notesMasterIdLst>
  <p:handoutMasterIdLst>
    <p:handoutMasterId r:id="rId50"/>
  </p:handoutMasterIdLst>
  <p:sldIdLst>
    <p:sldId id="256" r:id="rId2"/>
    <p:sldId id="257" r:id="rId3"/>
    <p:sldId id="258" r:id="rId4"/>
    <p:sldId id="259" r:id="rId5"/>
    <p:sldId id="260" r:id="rId6"/>
    <p:sldId id="261" r:id="rId7"/>
    <p:sldId id="263" r:id="rId8"/>
    <p:sldId id="264" r:id="rId9"/>
    <p:sldId id="267" r:id="rId10"/>
    <p:sldId id="268" r:id="rId11"/>
    <p:sldId id="270" r:id="rId12"/>
    <p:sldId id="271" r:id="rId13"/>
    <p:sldId id="273" r:id="rId14"/>
    <p:sldId id="274" r:id="rId15"/>
    <p:sldId id="275" r:id="rId16"/>
    <p:sldId id="276" r:id="rId17"/>
    <p:sldId id="277" r:id="rId18"/>
    <p:sldId id="278" r:id="rId19"/>
    <p:sldId id="279" r:id="rId20"/>
    <p:sldId id="280" r:id="rId21"/>
    <p:sldId id="281" r:id="rId22"/>
    <p:sldId id="282" r:id="rId23"/>
    <p:sldId id="284" r:id="rId24"/>
    <p:sldId id="285" r:id="rId25"/>
    <p:sldId id="286" r:id="rId26"/>
    <p:sldId id="288" r:id="rId27"/>
    <p:sldId id="289" r:id="rId28"/>
    <p:sldId id="290" r:id="rId29"/>
    <p:sldId id="291" r:id="rId30"/>
    <p:sldId id="292" r:id="rId31"/>
    <p:sldId id="293" r:id="rId32"/>
    <p:sldId id="296" r:id="rId33"/>
    <p:sldId id="297" r:id="rId34"/>
    <p:sldId id="298" r:id="rId35"/>
    <p:sldId id="301" r:id="rId36"/>
    <p:sldId id="302" r:id="rId37"/>
    <p:sldId id="303" r:id="rId38"/>
    <p:sldId id="305" r:id="rId39"/>
    <p:sldId id="306" r:id="rId40"/>
    <p:sldId id="307" r:id="rId41"/>
    <p:sldId id="308" r:id="rId42"/>
    <p:sldId id="310" r:id="rId43"/>
    <p:sldId id="311" r:id="rId44"/>
    <p:sldId id="312" r:id="rId45"/>
    <p:sldId id="313" r:id="rId46"/>
    <p:sldId id="317" r:id="rId47"/>
    <p:sldId id="314" r:id="rId48"/>
  </p:sldIdLst>
  <p:sldSz cx="9144000" cy="6858000" type="screen4x3"/>
  <p:notesSz cx="6858000" cy="9144000"/>
  <p:embeddedFontLst>
    <p:embeddedFont>
      <p:font typeface="Cambria Math" panose="02040503050406030204" pitchFamily="18" charset="0"/>
      <p:regular r:id="rId5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14" autoAdjust="0"/>
    <p:restoredTop sz="94673" autoAdjust="0"/>
  </p:normalViewPr>
  <p:slideViewPr>
    <p:cSldViewPr>
      <p:cViewPr varScale="1">
        <p:scale>
          <a:sx n="101" d="100"/>
          <a:sy n="101" d="100"/>
        </p:scale>
        <p:origin x="1806"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3075552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23</a:t>
            </a:fld>
            <a:endParaRPr lang="en-US"/>
          </a:p>
        </p:txBody>
      </p:sp>
    </p:spTree>
    <p:extLst>
      <p:ext uri="{BB962C8B-B14F-4D97-AF65-F5344CB8AC3E}">
        <p14:creationId xmlns:p14="http://schemas.microsoft.com/office/powerpoint/2010/main" val="29084686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25</a:t>
            </a:fld>
            <a:endParaRPr lang="en-US"/>
          </a:p>
        </p:txBody>
      </p:sp>
    </p:spTree>
    <p:extLst>
      <p:ext uri="{BB962C8B-B14F-4D97-AF65-F5344CB8AC3E}">
        <p14:creationId xmlns:p14="http://schemas.microsoft.com/office/powerpoint/2010/main" val="1569632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880270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28</a:t>
            </a:fld>
            <a:endParaRPr lang="en-US"/>
          </a:p>
        </p:txBody>
      </p:sp>
    </p:spTree>
    <p:extLst>
      <p:ext uri="{BB962C8B-B14F-4D97-AF65-F5344CB8AC3E}">
        <p14:creationId xmlns:p14="http://schemas.microsoft.com/office/powerpoint/2010/main" val="26704872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37</a:t>
            </a:fld>
            <a:endParaRPr lang="en-US"/>
          </a:p>
        </p:txBody>
      </p:sp>
    </p:spTree>
    <p:extLst>
      <p:ext uri="{BB962C8B-B14F-4D97-AF65-F5344CB8AC3E}">
        <p14:creationId xmlns:p14="http://schemas.microsoft.com/office/powerpoint/2010/main" val="3106811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41</a:t>
            </a:fld>
            <a:endParaRPr lang="en-US"/>
          </a:p>
        </p:txBody>
      </p:sp>
    </p:spTree>
    <p:extLst>
      <p:ext uri="{BB962C8B-B14F-4D97-AF65-F5344CB8AC3E}">
        <p14:creationId xmlns:p14="http://schemas.microsoft.com/office/powerpoint/2010/main" val="905706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43</a:t>
            </a:fld>
            <a:endParaRPr lang="en-US"/>
          </a:p>
        </p:txBody>
      </p:sp>
    </p:spTree>
    <p:extLst>
      <p:ext uri="{BB962C8B-B14F-4D97-AF65-F5344CB8AC3E}">
        <p14:creationId xmlns:p14="http://schemas.microsoft.com/office/powerpoint/2010/main" val="3565304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47</a:t>
            </a:fld>
            <a:endParaRPr lang="en-US"/>
          </a:p>
        </p:txBody>
      </p:sp>
    </p:spTree>
    <p:extLst>
      <p:ext uri="{BB962C8B-B14F-4D97-AF65-F5344CB8AC3E}">
        <p14:creationId xmlns:p14="http://schemas.microsoft.com/office/powerpoint/2010/main" val="381004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a:t>
            </a:fld>
            <a:endParaRPr lang="en-US"/>
          </a:p>
        </p:txBody>
      </p:sp>
    </p:spTree>
    <p:extLst>
      <p:ext uri="{BB962C8B-B14F-4D97-AF65-F5344CB8AC3E}">
        <p14:creationId xmlns:p14="http://schemas.microsoft.com/office/powerpoint/2010/main" val="2072389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1286415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a:t>
            </a:fld>
            <a:endParaRPr lang="en-US"/>
          </a:p>
        </p:txBody>
      </p:sp>
    </p:spTree>
    <p:extLst>
      <p:ext uri="{BB962C8B-B14F-4D97-AF65-F5344CB8AC3E}">
        <p14:creationId xmlns:p14="http://schemas.microsoft.com/office/powerpoint/2010/main" val="834258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5</a:t>
            </a:fld>
            <a:endParaRPr lang="en-US"/>
          </a:p>
        </p:txBody>
      </p:sp>
    </p:spTree>
    <p:extLst>
      <p:ext uri="{BB962C8B-B14F-4D97-AF65-F5344CB8AC3E}">
        <p14:creationId xmlns:p14="http://schemas.microsoft.com/office/powerpoint/2010/main" val="2459329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6</a:t>
            </a:fld>
            <a:endParaRPr lang="en-US"/>
          </a:p>
        </p:txBody>
      </p:sp>
    </p:spTree>
    <p:extLst>
      <p:ext uri="{BB962C8B-B14F-4D97-AF65-F5344CB8AC3E}">
        <p14:creationId xmlns:p14="http://schemas.microsoft.com/office/powerpoint/2010/main" val="1899365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8</a:t>
            </a:fld>
            <a:endParaRPr lang="en-US"/>
          </a:p>
        </p:txBody>
      </p:sp>
    </p:spTree>
    <p:extLst>
      <p:ext uri="{BB962C8B-B14F-4D97-AF65-F5344CB8AC3E}">
        <p14:creationId xmlns:p14="http://schemas.microsoft.com/office/powerpoint/2010/main" val="2901888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15</a:t>
            </a:fld>
            <a:endParaRPr lang="en-US"/>
          </a:p>
        </p:txBody>
      </p:sp>
    </p:spTree>
    <p:extLst>
      <p:ext uri="{BB962C8B-B14F-4D97-AF65-F5344CB8AC3E}">
        <p14:creationId xmlns:p14="http://schemas.microsoft.com/office/powerpoint/2010/main" val="1100347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19</a:t>
            </a:fld>
            <a:endParaRPr lang="en-US"/>
          </a:p>
        </p:txBody>
      </p:sp>
    </p:spTree>
    <p:extLst>
      <p:ext uri="{BB962C8B-B14F-4D97-AF65-F5344CB8AC3E}">
        <p14:creationId xmlns:p14="http://schemas.microsoft.com/office/powerpoint/2010/main" val="3265869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34.emf"/></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40.png"/></Relationships>
</file>

<file path=ppt/slides/_rels/slide2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42.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52.png"/></Relationships>
</file>

<file path=ppt/slides/_rels/slide38.xml.rels><?xml version="1.0" encoding="UTF-8" standalone="yes"?>
<Relationships xmlns="http://schemas.openxmlformats.org/package/2006/relationships"><Relationship Id="rId2" Type="http://schemas.openxmlformats.org/officeDocument/2006/relationships/image" Target="../media/image53.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40.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56.png"/></Relationships>
</file>

<file path=ppt/slides/_rels/slide42.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61.emf"/><Relationship Id="rId5" Type="http://schemas.openxmlformats.org/officeDocument/2006/relationships/image" Target="../media/image60.emf"/><Relationship Id="rId4" Type="http://schemas.openxmlformats.org/officeDocument/2006/relationships/image" Target="../media/image59.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62.emf"/><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0.emf"/></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4" Type="http://schemas.openxmlformats.org/officeDocument/2006/relationships/image" Target="../media/image16.emf"/></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19.png"/><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 Id="rId4" Type="http://schemas.openxmlformats.org/officeDocument/2006/relationships/image" Target="../media/image2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4.4</a:t>
            </a:r>
          </a:p>
        </p:txBody>
      </p:sp>
      <p:sp>
        <p:nvSpPr>
          <p:cNvPr id="2" name="Text Placeholder 1"/>
          <p:cNvSpPr>
            <a:spLocks noGrp="1"/>
          </p:cNvSpPr>
          <p:nvPr>
            <p:ph type="body" sz="quarter" idx="10"/>
          </p:nvPr>
        </p:nvSpPr>
        <p:spPr/>
        <p:txBody>
          <a:bodyPr/>
          <a:lstStyle/>
          <a:p>
            <a:pPr algn="ctr"/>
            <a:r>
              <a:rPr dirty="0"/>
              <a:t>Combinations and Permutations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Notice that we do not need to simplify first when using the calculator. We simply enter </a:t>
            </a:r>
            <a:r>
              <a:rPr lang="en-US" sz="2800" dirty="0"/>
              <a:t>		</a:t>
            </a:r>
            <a:endParaRPr sz="2800" dirty="0"/>
          </a:p>
          <a:p>
            <a:r>
              <a:rPr dirty="0"/>
              <a:t>​</a:t>
            </a:r>
          </a:p>
        </p:txBody>
      </p:sp>
      <p:pic>
        <p:nvPicPr>
          <p:cNvPr id="8" name="Picture 7" descr="Sixty five factorial divided by sixty three factorial.">
            <a:extLst>
              <a:ext uri="{FF2B5EF4-FFF2-40B4-BE49-F238E27FC236}">
                <a16:creationId xmlns:a16="http://schemas.microsoft.com/office/drawing/2014/main" id="{61411DFA-CAAD-DCC6-4552-40582FC9203A}"/>
              </a:ext>
            </a:extLst>
          </p:cNvPr>
          <p:cNvPicPr>
            <a:picLocks noChangeAspect="1"/>
          </p:cNvPicPr>
          <p:nvPr/>
        </p:nvPicPr>
        <p:blipFill>
          <a:blip r:embed="rId2"/>
          <a:stretch>
            <a:fillRect/>
          </a:stretch>
        </p:blipFill>
        <p:spPr>
          <a:xfrm>
            <a:off x="5105400" y="2093976"/>
            <a:ext cx="1194816" cy="344424"/>
          </a:xfrm>
          <a:prstGeom prst="rect">
            <a:avLst/>
          </a:prstGeom>
        </p:spPr>
      </p:pic>
      <p:sp>
        <p:nvSpPr>
          <p:cNvPr id="7" name="TextBox 6">
            <a:extLst>
              <a:ext uri="{FF2B5EF4-FFF2-40B4-BE49-F238E27FC236}">
                <a16:creationId xmlns:a16="http://schemas.microsoft.com/office/drawing/2014/main" id="{EBAA3D5E-97B5-6FEB-8285-7AD363FA3F5F}"/>
              </a:ext>
            </a:extLst>
          </p:cNvPr>
          <p:cNvSpPr txBox="1"/>
          <p:nvPr/>
        </p:nvSpPr>
        <p:spPr>
          <a:xfrm>
            <a:off x="457200" y="2438400"/>
            <a:ext cx="8229600" cy="523220"/>
          </a:xfrm>
          <a:prstGeom prst="rect">
            <a:avLst/>
          </a:prstGeom>
          <a:noFill/>
        </p:spPr>
        <p:txBody>
          <a:bodyPr wrap="square">
            <a:spAutoFit/>
          </a:bodyPr>
          <a:lstStyle/>
          <a:p>
            <a:r>
              <a:rPr lang="en-US" sz="2800" dirty="0"/>
              <a:t>and obtain </a:t>
            </a:r>
            <a:r>
              <a:rPr lang="en-US" sz="2800" dirty="0">
                <a:latin typeface="Cambria Math"/>
              </a:rPr>
              <a:t>4160</a:t>
            </a:r>
            <a:r>
              <a:rPr lang="en-US" sz="2800" dirty="0"/>
              <a:t> as shown in the screenshot.</a:t>
            </a:r>
            <a:endParaRPr lang="en-IN" sz="2800" dirty="0"/>
          </a:p>
        </p:txBody>
      </p:sp>
      <p:pic>
        <p:nvPicPr>
          <p:cNvPr id="4" name="Content Placeholder 4" descr="Calculator screenshot showing results of 65 factorial divided by 63 factorial equal to 4160.">
            <a:extLst>
              <a:ext uri="{FF2B5EF4-FFF2-40B4-BE49-F238E27FC236}">
                <a16:creationId xmlns:a16="http://schemas.microsoft.com/office/drawing/2014/main" id="{BF626B69-D88B-4A95-B3E1-4DA5DE5735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0444" y="3200526"/>
            <a:ext cx="3543111" cy="236207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8</a:t>
            </a:r>
            <a:endParaRPr dirty="0"/>
          </a:p>
        </p:txBody>
      </p:sp>
      <p:pic>
        <p:nvPicPr>
          <p:cNvPr id="9" name="Picture 8" descr="Five factorial divided by the factorial of five minus three.">
            <a:extLst>
              <a:ext uri="{FF2B5EF4-FFF2-40B4-BE49-F238E27FC236}">
                <a16:creationId xmlns:a16="http://schemas.microsoft.com/office/drawing/2014/main" id="{8C85494C-C05B-D027-EC9F-3A51DFEDC57C}"/>
              </a:ext>
            </a:extLst>
          </p:cNvPr>
          <p:cNvPicPr>
            <a:picLocks noChangeAspect="1"/>
          </p:cNvPicPr>
          <p:nvPr/>
        </p:nvPicPr>
        <p:blipFill>
          <a:blip r:embed="rId2"/>
          <a:stretch>
            <a:fillRect/>
          </a:stretch>
        </p:blipFill>
        <p:spPr>
          <a:xfrm>
            <a:off x="533400" y="983948"/>
            <a:ext cx="1504950" cy="1047750"/>
          </a:xfrm>
          <a:prstGeom prst="rect">
            <a:avLst/>
          </a:prstGeom>
        </p:spPr>
      </p:pic>
      <p:sp>
        <p:nvSpPr>
          <p:cNvPr id="8" name="TextBox 7">
            <a:extLst>
              <a:ext uri="{FF2B5EF4-FFF2-40B4-BE49-F238E27FC236}">
                <a16:creationId xmlns:a16="http://schemas.microsoft.com/office/drawing/2014/main" id="{8A515C91-A40A-0CF7-6D62-0A0BC20234D4}"/>
              </a:ext>
            </a:extLst>
          </p:cNvPr>
          <p:cNvSpPr txBox="1"/>
          <p:nvPr/>
        </p:nvSpPr>
        <p:spPr>
          <a:xfrm>
            <a:off x="457200" y="1905000"/>
            <a:ext cx="8229600" cy="1815882"/>
          </a:xfrm>
          <a:prstGeom prst="rect">
            <a:avLst/>
          </a:prstGeom>
          <a:noFill/>
        </p:spPr>
        <p:txBody>
          <a:bodyPr wrap="square">
            <a:spAutoFit/>
          </a:bodyPr>
          <a:lstStyle/>
          <a:p>
            <a:pPr>
              <a:defRPr b="1"/>
            </a:pPr>
            <a:r>
              <a:rPr lang="en-US" sz="2800" dirty="0"/>
              <a:t>By Hand:</a:t>
            </a:r>
          </a:p>
          <a:p>
            <a:r>
              <a:rPr lang="en-US" sz="2800" dirty="0"/>
              <a:t>​You must begin by evaluating the expression in parentheses. Next, cancel common factors in the numerator and denominator and then simplify.</a:t>
            </a:r>
          </a:p>
        </p:txBody>
      </p:sp>
      <p:pic>
        <p:nvPicPr>
          <p:cNvPr id="11" name="Picture 10" descr="Five factorial divided by the factorial of five minus three is equal to five factorial divided by two factorial, which equals five times four times three times two times one whole divided by two times one, by cancelling out the common factors, this simplifies to sixty.">
            <a:extLst>
              <a:ext uri="{FF2B5EF4-FFF2-40B4-BE49-F238E27FC236}">
                <a16:creationId xmlns:a16="http://schemas.microsoft.com/office/drawing/2014/main" id="{ABE1BBA9-8C4A-C60D-CBC3-78D1E228FEAC}"/>
              </a:ext>
            </a:extLst>
          </p:cNvPr>
          <p:cNvPicPr>
            <a:picLocks noChangeAspect="1"/>
          </p:cNvPicPr>
          <p:nvPr/>
        </p:nvPicPr>
        <p:blipFill>
          <a:blip r:embed="rId3"/>
          <a:stretch>
            <a:fillRect/>
          </a:stretch>
        </p:blipFill>
        <p:spPr>
          <a:xfrm>
            <a:off x="3079242" y="3612466"/>
            <a:ext cx="2985516" cy="240182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Notice that we can type the entire expression in without simplifying first. Be sure to place the parentheses in the denominator. The input and solution are shown in the screenshot.</a:t>
            </a:r>
          </a:p>
          <a:p>
            <a:r>
              <a:rPr dirty="0"/>
              <a:t>​</a:t>
            </a:r>
          </a:p>
        </p:txBody>
      </p:sp>
      <p:pic>
        <p:nvPicPr>
          <p:cNvPr id="4" name="Content Placeholder 4" descr="Calculator screenshot showing the results , The input line reads 5 factorial divided  by the factorial of five minus three. The output line reads 60.">
            <a:extLst>
              <a:ext uri="{FF2B5EF4-FFF2-40B4-BE49-F238E27FC236}">
                <a16:creationId xmlns:a16="http://schemas.microsoft.com/office/drawing/2014/main" id="{F788F8E2-1D7C-4912-89BC-C10B5868A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94" y="3526103"/>
            <a:ext cx="3352611" cy="223507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10</a:t>
            </a:r>
            <a:endParaRPr dirty="0"/>
          </a:p>
        </p:txBody>
      </p:sp>
      <p:pic>
        <p:nvPicPr>
          <p:cNvPr id="9" name="Picture 8" descr="Six factorial divided by two factorial times the factorial of six minus two.">
            <a:extLst>
              <a:ext uri="{FF2B5EF4-FFF2-40B4-BE49-F238E27FC236}">
                <a16:creationId xmlns:a16="http://schemas.microsoft.com/office/drawing/2014/main" id="{A40E6ACE-F0F1-9AA8-62CC-C5A39B50A914}"/>
              </a:ext>
            </a:extLst>
          </p:cNvPr>
          <p:cNvPicPr>
            <a:picLocks noChangeAspect="1"/>
          </p:cNvPicPr>
          <p:nvPr/>
        </p:nvPicPr>
        <p:blipFill>
          <a:blip r:embed="rId2"/>
          <a:stretch>
            <a:fillRect/>
          </a:stretch>
        </p:blipFill>
        <p:spPr>
          <a:xfrm>
            <a:off x="484569" y="1057275"/>
            <a:ext cx="1809750" cy="1000125"/>
          </a:xfrm>
          <a:prstGeom prst="rect">
            <a:avLst/>
          </a:prstGeom>
        </p:spPr>
      </p:pic>
      <p:sp>
        <p:nvSpPr>
          <p:cNvPr id="7" name="TextBox 6">
            <a:extLst>
              <a:ext uri="{FF2B5EF4-FFF2-40B4-BE49-F238E27FC236}">
                <a16:creationId xmlns:a16="http://schemas.microsoft.com/office/drawing/2014/main" id="{73B39C67-EA33-F934-195D-B870E9CE595A}"/>
              </a:ext>
            </a:extLst>
          </p:cNvPr>
          <p:cNvSpPr txBox="1"/>
          <p:nvPr/>
        </p:nvSpPr>
        <p:spPr>
          <a:xfrm>
            <a:off x="457200" y="2057400"/>
            <a:ext cx="8229600" cy="1384995"/>
          </a:xfrm>
          <a:prstGeom prst="rect">
            <a:avLst/>
          </a:prstGeom>
          <a:noFill/>
        </p:spPr>
        <p:txBody>
          <a:bodyPr wrap="square">
            <a:spAutoFit/>
          </a:bodyPr>
          <a:lstStyle/>
          <a:p>
            <a:pPr>
              <a:defRPr b="1"/>
            </a:pPr>
            <a:r>
              <a:rPr lang="en-US" sz="2800" dirty="0"/>
              <a:t>By Hand:</a:t>
            </a:r>
          </a:p>
          <a:p>
            <a:r>
              <a:rPr lang="en-US" sz="2800" dirty="0"/>
              <a:t>​Make sure that you begin by subtracting to simplify the expression in parentheses.</a:t>
            </a:r>
          </a:p>
        </p:txBody>
      </p:sp>
      <p:pic>
        <p:nvPicPr>
          <p:cNvPr id="11" name="Picture 10" descr="Six factorial divided by two factorial times the factorial of six minus two is equal to six factorial divided by two factorial times four factorial, which equals six times five times four times three times two times one whole divided by the product of two times one and four times three times two times one, and this simplifies to fifteen.">
            <a:extLst>
              <a:ext uri="{FF2B5EF4-FFF2-40B4-BE49-F238E27FC236}">
                <a16:creationId xmlns:a16="http://schemas.microsoft.com/office/drawing/2014/main" id="{024D79FA-BCE8-0110-1A2B-020491E5A3F0}"/>
              </a:ext>
            </a:extLst>
          </p:cNvPr>
          <p:cNvPicPr>
            <a:picLocks noChangeAspect="1"/>
          </p:cNvPicPr>
          <p:nvPr/>
        </p:nvPicPr>
        <p:blipFill>
          <a:blip r:embed="rId3"/>
          <a:stretch>
            <a:fillRect/>
          </a:stretch>
        </p:blipFill>
        <p:spPr>
          <a:xfrm>
            <a:off x="2895600" y="3413760"/>
            <a:ext cx="4014216" cy="252831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Once again, we can enter the entire original expression in one line. However, we must place parentheses around the entire expression in the denominator, as shown in the screenshot, which produces the correct solution of </a:t>
            </a:r>
            <a:r>
              <a:rPr sz="2800" dirty="0">
                <a:latin typeface="Cambria Math"/>
              </a:rPr>
              <a:t>15</a:t>
            </a:r>
            <a:r>
              <a:rPr sz="2800" dirty="0"/>
              <a:t>. Since calculators follow the rules for order of operations, what answers are produced if you remove the parenthesis in the denominator? Try this for yourself.</a:t>
            </a:r>
          </a:p>
          <a:p>
            <a:r>
              <a:rPr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12</a:t>
            </a:r>
            <a:endParaRPr dirty="0"/>
          </a:p>
        </p:txBody>
      </p:sp>
      <p:pic>
        <p:nvPicPr>
          <p:cNvPr id="5" name="Content Placeholder 4" descr="Calculator screenshot showing the results, the input line reads six factorial divided by open parentheses two factorial times the factorial of six minus two close parentheses, The output line reads fifteen.">
            <a:extLst>
              <a:ext uri="{FF2B5EF4-FFF2-40B4-BE49-F238E27FC236}">
                <a16:creationId xmlns:a16="http://schemas.microsoft.com/office/drawing/2014/main" id="{65CCC870-686F-451E-8B4C-91903A04208C}"/>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2042122"/>
          </a:xfrm>
        </p:spPr>
        <p:txBody>
          <a:bodyPr>
            <a:normAutofit/>
          </a:bodyPr>
          <a:lstStyle/>
          <a:p>
            <a:pPr marL="457200" indent="-457200">
              <a:buFont typeface="Arial" panose="020B0604020202020204" pitchFamily="34" charset="0"/>
              <a:buChar char="•"/>
            </a:pPr>
            <a:r>
              <a:rPr sz="2800" dirty="0"/>
              <a:t>A </a:t>
            </a:r>
            <a:r>
              <a:rPr sz="2800" b="1" dirty="0"/>
              <a:t>combination</a:t>
            </a:r>
            <a:r>
              <a:rPr sz="2800" dirty="0"/>
              <a:t> is a selection of objects from a group without regard to their arrangement.</a:t>
            </a:r>
          </a:p>
          <a:p>
            <a:pPr marL="457200" indent="-457200">
              <a:buFont typeface="Arial" panose="020B0604020202020204" pitchFamily="34" charset="0"/>
              <a:buChar char="•"/>
            </a:pPr>
            <a:r>
              <a:rPr sz="2800" dirty="0"/>
              <a:t>A </a:t>
            </a:r>
            <a:r>
              <a:rPr sz="2800" b="1" dirty="0"/>
              <a:t>permutation</a:t>
            </a:r>
            <a:r>
              <a:rPr sz="2800" dirty="0"/>
              <a:t> is a selection of objects from a group where the arrangement is specific.</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b="1"/>
              <a:t>Combinations</a:t>
            </a:r>
          </a:p>
          <a:p>
            <a:r>
              <a:rPr sz="2800"/>
              <a:t>order does not matter</a:t>
            </a:r>
          </a:p>
          <a:p>
            <a:r>
              <a:rPr sz="2800" b="1"/>
              <a:t>Permutations</a:t>
            </a:r>
          </a:p>
          <a:p>
            <a:r>
              <a:rPr sz="2800"/>
              <a:t>order matters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Combinations and Permutations</a:t>
            </a:r>
          </a:p>
        </p:txBody>
      </p:sp>
      <p:sp>
        <p:nvSpPr>
          <p:cNvPr id="3" name="Text Placeholder 2"/>
          <p:cNvSpPr>
            <a:spLocks noGrp="1"/>
          </p:cNvSpPr>
          <p:nvPr>
            <p:ph type="body" sz="quarter" idx="10"/>
          </p:nvPr>
        </p:nvSpPr>
        <p:spPr>
          <a:xfrm>
            <a:off x="457200" y="1082078"/>
            <a:ext cx="8229600" cy="4709122"/>
          </a:xfrm>
        </p:spPr>
        <p:txBody>
          <a:bodyPr>
            <a:normAutofit/>
          </a:bodyPr>
          <a:lstStyle/>
          <a:p>
            <a:r>
              <a:rPr sz="2800" dirty="0"/>
              <a:t>When </a:t>
            </a:r>
            <a:r>
              <a:rPr sz="2800" b="1" dirty="0"/>
              <a:t>order is not important</a:t>
            </a:r>
            <a:r>
              <a:rPr sz="2800" dirty="0"/>
              <a:t>, the following formula is used to calculate the number of </a:t>
            </a:r>
            <a:r>
              <a:rPr sz="2800" b="1" dirty="0"/>
              <a:t>combinations</a:t>
            </a:r>
            <a:r>
              <a:rPr sz="2800" dirty="0"/>
              <a:t>.</a:t>
            </a:r>
          </a:p>
          <a:p>
            <a:endParaRPr lang="en-US" sz="2800" dirty="0"/>
          </a:p>
          <a:p>
            <a:endParaRPr lang="en-IN" dirty="0"/>
          </a:p>
          <a:p>
            <a:pPr>
              <a:defRPr sz="2800"/>
            </a:pPr>
            <a:endParaRPr lang="en-US" sz="2800" dirty="0"/>
          </a:p>
          <a:p>
            <a:pPr>
              <a:defRPr sz="2800"/>
            </a:pPr>
            <a:endParaRPr lang="en-US" sz="2800" dirty="0"/>
          </a:p>
          <a:p>
            <a:endParaRPr sz="2800" dirty="0"/>
          </a:p>
        </p:txBody>
      </p:sp>
      <p:pic>
        <p:nvPicPr>
          <p:cNvPr id="7" name="Picture 6" descr="n choose r equals n factorial divided by r factorial times the factorial of n minus r">
            <a:extLst>
              <a:ext uri="{FF2B5EF4-FFF2-40B4-BE49-F238E27FC236}">
                <a16:creationId xmlns:a16="http://schemas.microsoft.com/office/drawing/2014/main" id="{5BC5ECAA-CED0-6A19-8A0F-C6BA97355EDC}"/>
              </a:ext>
            </a:extLst>
          </p:cNvPr>
          <p:cNvPicPr>
            <a:picLocks noChangeAspect="1"/>
          </p:cNvPicPr>
          <p:nvPr/>
        </p:nvPicPr>
        <p:blipFill>
          <a:blip r:embed="rId2"/>
          <a:stretch>
            <a:fillRect/>
          </a:stretch>
        </p:blipFill>
        <p:spPr>
          <a:xfrm>
            <a:off x="3371596" y="1859534"/>
            <a:ext cx="2159508" cy="979932"/>
          </a:xfrm>
          <a:prstGeom prst="rect">
            <a:avLst/>
          </a:prstGeom>
        </p:spPr>
      </p:pic>
      <p:sp>
        <p:nvSpPr>
          <p:cNvPr id="8" name="TextBox 7">
            <a:extLst>
              <a:ext uri="{FF2B5EF4-FFF2-40B4-BE49-F238E27FC236}">
                <a16:creationId xmlns:a16="http://schemas.microsoft.com/office/drawing/2014/main" id="{44434AAD-5A0C-8CE8-EA1A-79A94A2E60DE}"/>
              </a:ext>
            </a:extLst>
          </p:cNvPr>
          <p:cNvSpPr txBox="1"/>
          <p:nvPr/>
        </p:nvSpPr>
        <p:spPr>
          <a:xfrm>
            <a:off x="533400" y="2743200"/>
            <a:ext cx="8077200" cy="954107"/>
          </a:xfrm>
          <a:prstGeom prst="rect">
            <a:avLst/>
          </a:prstGeom>
          <a:noFill/>
        </p:spPr>
        <p:txBody>
          <a:bodyPr wrap="square">
            <a:spAutoFit/>
          </a:bodyPr>
          <a:lstStyle/>
          <a:p>
            <a:r>
              <a:rPr lang="en-US" sz="2800" dirty="0">
                <a:solidFill>
                  <a:srgbClr val="000000"/>
                </a:solidFill>
              </a:rPr>
              <a:t>When </a:t>
            </a:r>
            <a:r>
              <a:rPr lang="en-US" sz="2800" b="1" dirty="0">
                <a:solidFill>
                  <a:srgbClr val="000000"/>
                </a:solidFill>
              </a:rPr>
              <a:t>order is important</a:t>
            </a:r>
            <a:r>
              <a:rPr lang="en-US" sz="2800" dirty="0">
                <a:solidFill>
                  <a:srgbClr val="000000"/>
                </a:solidFill>
              </a:rPr>
              <a:t>, the following formula is used to calculate the number of </a:t>
            </a:r>
            <a:r>
              <a:rPr lang="en-US" sz="2800" b="1" dirty="0">
                <a:solidFill>
                  <a:srgbClr val="000000"/>
                </a:solidFill>
              </a:rPr>
              <a:t>permutations</a:t>
            </a:r>
            <a:r>
              <a:rPr lang="en-US" sz="2800" dirty="0">
                <a:solidFill>
                  <a:srgbClr val="000000"/>
                </a:solidFill>
              </a:rPr>
              <a:t>.</a:t>
            </a:r>
          </a:p>
        </p:txBody>
      </p:sp>
      <p:pic>
        <p:nvPicPr>
          <p:cNvPr id="11" name="Picture 10" descr="n permute r equals n factorial divided by factorial of n minus r">
            <a:extLst>
              <a:ext uri="{FF2B5EF4-FFF2-40B4-BE49-F238E27FC236}">
                <a16:creationId xmlns:a16="http://schemas.microsoft.com/office/drawing/2014/main" id="{09514576-EF9F-C046-3F65-F447D407B6BD}"/>
              </a:ext>
            </a:extLst>
          </p:cNvPr>
          <p:cNvPicPr>
            <a:picLocks noChangeAspect="1"/>
          </p:cNvPicPr>
          <p:nvPr/>
        </p:nvPicPr>
        <p:blipFill>
          <a:blip r:embed="rId3"/>
          <a:stretch>
            <a:fillRect/>
          </a:stretch>
        </p:blipFill>
        <p:spPr>
          <a:xfrm>
            <a:off x="3530092" y="3534960"/>
            <a:ext cx="1842516" cy="979932"/>
          </a:xfrm>
          <a:prstGeom prst="rect">
            <a:avLst/>
          </a:prstGeom>
        </p:spPr>
      </p:pic>
      <p:sp>
        <p:nvSpPr>
          <p:cNvPr id="10" name="TextBox 9">
            <a:extLst>
              <a:ext uri="{FF2B5EF4-FFF2-40B4-BE49-F238E27FC236}">
                <a16:creationId xmlns:a16="http://schemas.microsoft.com/office/drawing/2014/main" id="{81F8C444-A6C0-4DB4-CB0C-A105B1247203}"/>
              </a:ext>
            </a:extLst>
          </p:cNvPr>
          <p:cNvSpPr txBox="1"/>
          <p:nvPr/>
        </p:nvSpPr>
        <p:spPr>
          <a:xfrm>
            <a:off x="533400" y="4419600"/>
            <a:ext cx="8077200" cy="1384995"/>
          </a:xfrm>
          <a:prstGeom prst="rect">
            <a:avLst/>
          </a:prstGeom>
          <a:noFill/>
        </p:spPr>
        <p:txBody>
          <a:bodyPr wrap="square">
            <a:spAutoFit/>
          </a:bodyPr>
          <a:lstStyle/>
          <a:p>
            <a:pPr>
              <a:defRPr sz="2800"/>
            </a:pPr>
            <a:r>
              <a:rPr lang="en-US" sz="2800" dirty="0">
                <a:solidFill>
                  <a:srgbClr val="000000"/>
                </a:solidFill>
              </a:rPr>
              <a:t>In both of these formulas, </a:t>
            </a:r>
            <a:r>
              <a:rPr lang="en-US" sz="2800" i="1" dirty="0">
                <a:solidFill>
                  <a:srgbClr val="000000"/>
                </a:solidFill>
              </a:rPr>
              <a:t>r</a:t>
            </a:r>
            <a:r>
              <a:rPr lang="en-US" sz="2800" dirty="0">
                <a:solidFill>
                  <a:srgbClr val="000000"/>
                </a:solidFill>
              </a:rPr>
              <a:t> objects are selected from a group of </a:t>
            </a:r>
            <a:r>
              <a:rPr lang="en-US" sz="2800" i="1" dirty="0">
                <a:solidFill>
                  <a:srgbClr val="000000"/>
                </a:solidFill>
              </a:rPr>
              <a:t>n</a:t>
            </a:r>
            <a:r>
              <a:rPr lang="en-US" sz="2800" dirty="0">
                <a:solidFill>
                  <a:srgbClr val="000000"/>
                </a:solidFill>
              </a:rPr>
              <a:t> distinct objects, so </a:t>
            </a:r>
            <a:r>
              <a:rPr lang="en-US" sz="2800" i="1" dirty="0">
                <a:solidFill>
                  <a:srgbClr val="000000"/>
                </a:solidFill>
              </a:rPr>
              <a:t>r</a:t>
            </a:r>
            <a:r>
              <a:rPr lang="en-US" sz="2800" dirty="0">
                <a:solidFill>
                  <a:srgbClr val="000000"/>
                </a:solidFill>
              </a:rPr>
              <a:t> and </a:t>
            </a:r>
            <a:r>
              <a:rPr lang="en-US" sz="2800" i="1" dirty="0">
                <a:solidFill>
                  <a:srgbClr val="000000"/>
                </a:solidFill>
              </a:rPr>
              <a:t>n</a:t>
            </a:r>
            <a:r>
              <a:rPr lang="en-US" sz="2800" dirty="0">
                <a:solidFill>
                  <a:srgbClr val="000000"/>
                </a:solidFill>
              </a:rPr>
              <a:t> are both positive integers with </a:t>
            </a:r>
            <a:r>
              <a:rPr lang="en-US" sz="2800" i="1" dirty="0">
                <a:solidFill>
                  <a:srgbClr val="000000"/>
                </a:solidFill>
              </a:rPr>
              <a:t>r</a:t>
            </a:r>
            <a:r>
              <a:rPr lang="en-US" sz="2800" dirty="0">
                <a:solidFill>
                  <a:srgbClr val="000000"/>
                </a:solidFill>
              </a:rPr>
              <a:t> ≤ </a:t>
            </a:r>
            <a:r>
              <a:rPr lang="en-US" sz="2800" i="1" dirty="0">
                <a:solidFill>
                  <a:srgbClr val="000000"/>
                </a:solidFill>
              </a:rPr>
              <a:t>n</a:t>
            </a:r>
            <a:r>
              <a:rPr lang="en-US" sz="2800" dirty="0">
                <a:solidFill>
                  <a:srgbClr val="000000"/>
                </a:solidFill>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Math Symbols</a:t>
            </a:r>
            <a:r>
              <a:rPr lang="en-US" baseline="-25000" dirty="0"/>
              <a:t>2</a:t>
            </a:r>
            <a:endParaRPr dirty="0"/>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b="1" dirty="0"/>
              <a:t>Combinations</a:t>
            </a:r>
          </a:p>
          <a:p>
            <a:endParaRPr lang="en-US" dirty="0">
              <a:latin typeface="Cambria Math" panose="02040503050406030204" pitchFamily="18" charset="0"/>
            </a:endParaRPr>
          </a:p>
          <a:p>
            <a:endParaRPr lang="en-IN" dirty="0">
              <a:latin typeface="Cambria Math" panose="02040503050406030204" pitchFamily="18" charset="0"/>
            </a:endParaRPr>
          </a:p>
          <a:p>
            <a:endParaRPr lang="en-IN" dirty="0">
              <a:latin typeface="Cambria Math" panose="02040503050406030204" pitchFamily="18" charset="0"/>
            </a:endParaRPr>
          </a:p>
          <a:p>
            <a:br>
              <a:rPr dirty="0">
                <a:latin typeface="Cambria Math" panose="02040503050406030204" pitchFamily="18" charset="0"/>
              </a:rPr>
            </a:br>
            <a:endParaRPr sz="2800" b="1" dirty="0"/>
          </a:p>
          <a:p>
            <a:endParaRPr sz="2800" b="1" dirty="0"/>
          </a:p>
        </p:txBody>
      </p:sp>
      <p:pic>
        <p:nvPicPr>
          <p:cNvPr id="8" name="Picture 7" descr="n choose r equals choose n, r.&#10;it also equals choose c subscript o n, r.&#10;also equals n choose r.&#10;also equals binomial coefficient n choose r.">
            <a:extLst>
              <a:ext uri="{FF2B5EF4-FFF2-40B4-BE49-F238E27FC236}">
                <a16:creationId xmlns:a16="http://schemas.microsoft.com/office/drawing/2014/main" id="{59028E66-2AF0-CC8F-BFA1-E307433B1905}"/>
              </a:ext>
            </a:extLst>
          </p:cNvPr>
          <p:cNvPicPr>
            <a:picLocks noChangeAspect="1"/>
          </p:cNvPicPr>
          <p:nvPr/>
        </p:nvPicPr>
        <p:blipFill>
          <a:blip r:embed="rId3"/>
          <a:stretch>
            <a:fillRect/>
          </a:stretch>
        </p:blipFill>
        <p:spPr>
          <a:xfrm>
            <a:off x="3781646" y="1399032"/>
            <a:ext cx="1534668" cy="2154936"/>
          </a:xfrm>
          <a:prstGeom prst="rect">
            <a:avLst/>
          </a:prstGeom>
        </p:spPr>
      </p:pic>
      <p:sp>
        <p:nvSpPr>
          <p:cNvPr id="7" name="TextBox 6">
            <a:extLst>
              <a:ext uri="{FF2B5EF4-FFF2-40B4-BE49-F238E27FC236}">
                <a16:creationId xmlns:a16="http://schemas.microsoft.com/office/drawing/2014/main" id="{DC157A72-30E3-3360-E06E-6250989C2885}"/>
              </a:ext>
            </a:extLst>
          </p:cNvPr>
          <p:cNvSpPr txBox="1"/>
          <p:nvPr/>
        </p:nvSpPr>
        <p:spPr>
          <a:xfrm>
            <a:off x="423672" y="3505200"/>
            <a:ext cx="4572000" cy="523220"/>
          </a:xfrm>
          <a:prstGeom prst="rect">
            <a:avLst/>
          </a:prstGeom>
          <a:noFill/>
        </p:spPr>
        <p:txBody>
          <a:bodyPr wrap="square">
            <a:spAutoFit/>
          </a:bodyPr>
          <a:lstStyle/>
          <a:p>
            <a:r>
              <a:rPr lang="en-IN" sz="2800" b="1" dirty="0"/>
              <a:t>Permutations</a:t>
            </a:r>
            <a:endParaRPr lang="en-IN" sz="2800" dirty="0"/>
          </a:p>
        </p:txBody>
      </p:sp>
      <p:pic>
        <p:nvPicPr>
          <p:cNvPr id="10" name="Picture 9" descr="n permute r equals permute n, r.&#10;it also equals permute  P subscript n, r.&#10;also equals n permute r.">
            <a:extLst>
              <a:ext uri="{FF2B5EF4-FFF2-40B4-BE49-F238E27FC236}">
                <a16:creationId xmlns:a16="http://schemas.microsoft.com/office/drawing/2014/main" id="{7264DC81-D9DF-6555-AA90-A479C33A14DE}"/>
              </a:ext>
            </a:extLst>
          </p:cNvPr>
          <p:cNvPicPr>
            <a:picLocks noChangeAspect="1"/>
          </p:cNvPicPr>
          <p:nvPr/>
        </p:nvPicPr>
        <p:blipFill>
          <a:blip r:embed="rId4"/>
          <a:stretch>
            <a:fillRect/>
          </a:stretch>
        </p:blipFill>
        <p:spPr>
          <a:xfrm>
            <a:off x="3836510" y="3889210"/>
            <a:ext cx="1479804" cy="151790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Factorial</a:t>
            </a:r>
          </a:p>
        </p:txBody>
      </p:sp>
      <p:sp>
        <p:nvSpPr>
          <p:cNvPr id="3" name="Text Placeholder 2"/>
          <p:cNvSpPr>
            <a:spLocks noGrp="1"/>
          </p:cNvSpPr>
          <p:nvPr>
            <p:ph type="body" sz="quarter" idx="10"/>
          </p:nvPr>
        </p:nvSpPr>
        <p:spPr>
          <a:xfrm>
            <a:off x="457200" y="1082078"/>
            <a:ext cx="8229600" cy="1889722"/>
          </a:xfrm>
        </p:spPr>
        <p:txBody>
          <a:bodyPr>
            <a:normAutofit/>
          </a:bodyPr>
          <a:lstStyle/>
          <a:p>
            <a:pPr>
              <a:defRPr sz="2800"/>
            </a:pPr>
            <a:r>
              <a:rPr sz="2800" dirty="0"/>
              <a:t>A </a:t>
            </a:r>
            <a:r>
              <a:rPr sz="2800" b="1" dirty="0"/>
              <a:t>factorial</a:t>
            </a:r>
            <a:r>
              <a:rPr sz="2800" dirty="0"/>
              <a:t> is the product of all positive integers less than or equal to a given positive integer, </a:t>
            </a:r>
            <a:r>
              <a:rPr lang="en-US" sz="2800" i="1" dirty="0"/>
              <a:t>n</a:t>
            </a:r>
            <a:r>
              <a:rPr sz="2800" dirty="0"/>
              <a:t>, given by</a:t>
            </a:r>
          </a:p>
          <a:p>
            <a:pPr algn="ctr">
              <a:defRPr sz="2800"/>
            </a:pPr>
            <a:endParaRPr sz="2800" dirty="0"/>
          </a:p>
          <a:p>
            <a:endParaRPr sz="2800" dirty="0"/>
          </a:p>
        </p:txBody>
      </p:sp>
      <p:pic>
        <p:nvPicPr>
          <p:cNvPr id="7" name="Picture 6" descr="n factorial equals n times open parentheses n minus one close parentheses times open parentheses n minus two close parentheses, so on, two times one">
            <a:extLst>
              <a:ext uri="{FF2B5EF4-FFF2-40B4-BE49-F238E27FC236}">
                <a16:creationId xmlns:a16="http://schemas.microsoft.com/office/drawing/2014/main" id="{0DBEEF3E-2CAE-95A4-9DAA-7610FF8EFC88}"/>
              </a:ext>
            </a:extLst>
          </p:cNvPr>
          <p:cNvPicPr>
            <a:picLocks noChangeAspect="1"/>
          </p:cNvPicPr>
          <p:nvPr/>
        </p:nvPicPr>
        <p:blipFill>
          <a:blip r:embed="rId3"/>
          <a:stretch>
            <a:fillRect/>
          </a:stretch>
        </p:blipFill>
        <p:spPr>
          <a:xfrm>
            <a:off x="2692146" y="2026939"/>
            <a:ext cx="3759708" cy="470916"/>
          </a:xfrm>
          <a:prstGeom prst="rect">
            <a:avLst/>
          </a:prstGeom>
        </p:spPr>
      </p:pic>
      <p:sp>
        <p:nvSpPr>
          <p:cNvPr id="6" name="TextBox 5">
            <a:extLst>
              <a:ext uri="{FF2B5EF4-FFF2-40B4-BE49-F238E27FC236}">
                <a16:creationId xmlns:a16="http://schemas.microsoft.com/office/drawing/2014/main" id="{2D4E00D8-A4AB-ED29-0AFA-978EAA0EBE8B}"/>
              </a:ext>
            </a:extLst>
          </p:cNvPr>
          <p:cNvSpPr txBox="1"/>
          <p:nvPr/>
        </p:nvSpPr>
        <p:spPr>
          <a:xfrm>
            <a:off x="533400" y="2438400"/>
            <a:ext cx="4572000" cy="523220"/>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2800" dirty="0">
                <a:solidFill>
                  <a:srgbClr val="000000"/>
                </a:solidFill>
              </a:rPr>
              <a:t> is a positive integer.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4.4.2: Calculating Numbers of Combinations and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Given a group of three friends, Emre, Heather, and Sheena:</a:t>
            </a:r>
          </a:p>
          <a:p>
            <a:pPr marL="447675" indent="-447675">
              <a:defRPr sz="2800"/>
            </a:pPr>
            <a:r>
              <a:rPr lang="en-US" dirty="0"/>
              <a:t>a.	</a:t>
            </a:r>
            <a:r>
              <a:rPr dirty="0"/>
              <a:t>​</a:t>
            </a:r>
            <a:r>
              <a:rPr sz="2800" dirty="0"/>
              <a:t>How many ways can you arrange the way they stand in line for the movies?</a:t>
            </a:r>
          </a:p>
          <a:p>
            <a:pPr marL="447675" indent="-447675">
              <a:defRPr sz="2800"/>
            </a:pPr>
            <a:r>
              <a:rPr lang="en-US" dirty="0"/>
              <a:t>b.	</a:t>
            </a:r>
            <a:r>
              <a:rPr dirty="0"/>
              <a:t>​</a:t>
            </a:r>
            <a:r>
              <a:rPr sz="2800" dirty="0"/>
              <a:t>How many ways can you choose two of them to ride in a car together?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000" b="1" dirty="0"/>
              <a:t>Solution</a:t>
            </a:r>
          </a:p>
          <a:p>
            <a:pPr marL="447675" indent="-447675">
              <a:defRPr sz="2800"/>
            </a:pPr>
            <a:r>
              <a:rPr lang="en-US" sz="2000" dirty="0"/>
              <a:t>a.	</a:t>
            </a:r>
            <a:r>
              <a:rPr sz="2000" dirty="0"/>
              <a:t>​First, notice that the arrangement of the three friends is important for counting purposes. To count how they can line up for a movie, the order in which they line up does make a difference, so this is a permutation. We are choosing to arrange three objects, so</a:t>
            </a:r>
            <a:r>
              <a:rPr lang="en-US" sz="2000" dirty="0"/>
              <a:t> </a:t>
            </a:r>
            <a:r>
              <a:rPr lang="en-US" sz="2000" i="1" dirty="0"/>
              <a:t>r</a:t>
            </a:r>
            <a:r>
              <a:rPr lang="en-US" sz="2000" dirty="0"/>
              <a:t> = 3,</a:t>
            </a:r>
            <a:r>
              <a:rPr sz="2000" dirty="0"/>
              <a:t> from a group of three objects, so </a:t>
            </a:r>
            <a:r>
              <a:rPr lang="en-US" sz="2000" i="1" dirty="0"/>
              <a:t>n</a:t>
            </a:r>
            <a:r>
              <a:rPr sz="2000" dirty="0"/>
              <a:t> also equals three,</a:t>
            </a:r>
            <a:r>
              <a:rPr lang="en-US" sz="2000" dirty="0"/>
              <a:t> </a:t>
            </a:r>
            <a:r>
              <a:rPr lang="en-US" sz="2000" i="1" dirty="0"/>
              <a:t>n</a:t>
            </a:r>
            <a:r>
              <a:rPr lang="en-US" sz="2000" dirty="0"/>
              <a:t> = 3.</a:t>
            </a:r>
            <a:r>
              <a:rPr sz="2000" dirty="0"/>
              <a:t>  Therefore, the number of permutations of </a:t>
            </a:r>
            <a:r>
              <a:rPr sz="2000" dirty="0">
                <a:latin typeface="Cambria Math"/>
              </a:rPr>
              <a:t>3</a:t>
            </a:r>
            <a:r>
              <a:rPr sz="2000" dirty="0"/>
              <a:t> things permuted </a:t>
            </a:r>
            <a:r>
              <a:rPr sz="2000" dirty="0">
                <a:latin typeface="Cambria Math"/>
              </a:rPr>
              <a:t>3</a:t>
            </a:r>
            <a:r>
              <a:rPr sz="2000" dirty="0"/>
              <a:t> at a time is calculated as follows.</a:t>
            </a:r>
          </a:p>
          <a:p>
            <a:pPr>
              <a:defRPr b="1"/>
            </a:pPr>
            <a:r>
              <a:rPr sz="2000" dirty="0"/>
              <a:t>​By Hand:</a:t>
            </a:r>
          </a:p>
          <a:p>
            <a:endParaRPr lang="en-US" sz="2000" dirty="0"/>
          </a:p>
          <a:p>
            <a:endParaRPr lang="en-US" sz="2000" dirty="0"/>
          </a:p>
          <a:p>
            <a:endParaRPr sz="2000" dirty="0"/>
          </a:p>
        </p:txBody>
      </p:sp>
      <p:pic>
        <p:nvPicPr>
          <p:cNvPr id="6" name="Picture 5" descr="Three permute three is equal to three factorial divided by the factorial of three minus three, which equals three times two times one divided by zero factorial, which equals six divided by one, and this equals six.">
            <a:extLst>
              <a:ext uri="{FF2B5EF4-FFF2-40B4-BE49-F238E27FC236}">
                <a16:creationId xmlns:a16="http://schemas.microsoft.com/office/drawing/2014/main" id="{E670EE29-59E2-8F67-94C0-F5AF8B7CE64E}"/>
              </a:ext>
            </a:extLst>
          </p:cNvPr>
          <p:cNvPicPr>
            <a:picLocks noChangeAspect="1"/>
          </p:cNvPicPr>
          <p:nvPr/>
        </p:nvPicPr>
        <p:blipFill>
          <a:blip r:embed="rId2"/>
          <a:stretch>
            <a:fillRect/>
          </a:stretch>
        </p:blipFill>
        <p:spPr>
          <a:xfrm>
            <a:off x="4038600" y="3314114"/>
            <a:ext cx="1461516" cy="268224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When calculating permutations using the TI-83/84 calculator, the computation will have the form</a:t>
            </a:r>
          </a:p>
          <a:p>
            <a:r>
              <a:rPr dirty="0"/>
              <a:t>​</a:t>
            </a:r>
          </a:p>
        </p:txBody>
      </p:sp>
      <p:pic>
        <p:nvPicPr>
          <p:cNvPr id="6" name="Picture 5" descr="n Permute r">
            <a:extLst>
              <a:ext uri="{FF2B5EF4-FFF2-40B4-BE49-F238E27FC236}">
                <a16:creationId xmlns:a16="http://schemas.microsoft.com/office/drawing/2014/main" id="{174FA456-B322-5A5A-083D-2A79E1A3DD8C}"/>
              </a:ext>
            </a:extLst>
          </p:cNvPr>
          <p:cNvPicPr>
            <a:picLocks noChangeAspect="1"/>
          </p:cNvPicPr>
          <p:nvPr/>
        </p:nvPicPr>
        <p:blipFill>
          <a:blip r:embed="rId2"/>
          <a:stretch>
            <a:fillRect/>
          </a:stretch>
        </p:blipFill>
        <p:spPr>
          <a:xfrm>
            <a:off x="7239000" y="1981200"/>
            <a:ext cx="533400" cy="466725"/>
          </a:xfrm>
          <a:prstGeom prst="rect">
            <a:avLst/>
          </a:prstGeom>
        </p:spPr>
      </p:pic>
      <p:sp>
        <p:nvSpPr>
          <p:cNvPr id="8" name="TextBox 7">
            <a:extLst>
              <a:ext uri="{FF2B5EF4-FFF2-40B4-BE49-F238E27FC236}">
                <a16:creationId xmlns:a16="http://schemas.microsoft.com/office/drawing/2014/main" id="{C232B982-9554-F7FD-D7B7-0E50CEE943EA}"/>
              </a:ext>
            </a:extLst>
          </p:cNvPr>
          <p:cNvSpPr txBox="1"/>
          <p:nvPr/>
        </p:nvSpPr>
        <p:spPr>
          <a:xfrm>
            <a:off x="457200" y="2370765"/>
            <a:ext cx="8229600" cy="1815882"/>
          </a:xfrm>
          <a:prstGeom prst="rect">
            <a:avLst/>
          </a:prstGeom>
          <a:noFill/>
        </p:spPr>
        <p:txBody>
          <a:bodyPr wrap="square">
            <a:spAutoFit/>
          </a:bodyPr>
          <a:lstStyle/>
          <a:p>
            <a:r>
              <a:rPr lang="en-US" sz="2800" dirty="0"/>
              <a:t>To accomplish this, we type the </a:t>
            </a:r>
            <a:r>
              <a:rPr lang="en-US" sz="2800" b="1" i="1" dirty="0"/>
              <a:t>n</a:t>
            </a:r>
            <a:r>
              <a:rPr lang="en-US" sz="2800" dirty="0"/>
              <a:t> value of </a:t>
            </a:r>
            <a:r>
              <a:rPr lang="en-US" sz="2800" dirty="0">
                <a:latin typeface="Cambria Math"/>
              </a:rPr>
              <a:t>3</a:t>
            </a:r>
            <a:r>
              <a:rPr lang="en-US" sz="2800" dirty="0"/>
              <a:t> first, and then select </a:t>
            </a:r>
            <a:r>
              <a:rPr lang="en-US" sz="2800" b="1" dirty="0"/>
              <a:t>PRB</a:t>
            </a:r>
            <a:r>
              <a:rPr lang="en-US" sz="2800" dirty="0"/>
              <a:t> from the </a:t>
            </a:r>
            <a:r>
              <a:rPr lang="en-US" sz="2800" b="1" dirty="0"/>
              <a:t>MATH</a:t>
            </a:r>
            <a:r>
              <a:rPr lang="en-US" sz="2800" dirty="0"/>
              <a:t> menu and choose option </a:t>
            </a:r>
            <a:r>
              <a:rPr lang="en-US" sz="2800" b="1" dirty="0"/>
              <a:t>n</a:t>
            </a:r>
            <a:r>
              <a:rPr lang="en-US" sz="100" b="1" dirty="0"/>
              <a:t> </a:t>
            </a:r>
            <a:r>
              <a:rPr lang="en-US" sz="2800" b="1" dirty="0"/>
              <a:t>P</a:t>
            </a:r>
            <a:r>
              <a:rPr lang="en-US" sz="100" b="1" dirty="0"/>
              <a:t> </a:t>
            </a:r>
            <a:r>
              <a:rPr lang="en-US" sz="2800" b="1" dirty="0"/>
              <a:t>r</a:t>
            </a:r>
            <a:r>
              <a:rPr lang="en-US" sz="2800" dirty="0"/>
              <a:t>. Then we type in the </a:t>
            </a:r>
            <a:r>
              <a:rPr lang="en-US" sz="2800" b="1" i="1" dirty="0"/>
              <a:t>r</a:t>
            </a:r>
            <a:r>
              <a:rPr lang="en-US" sz="2800" dirty="0"/>
              <a:t> value of </a:t>
            </a:r>
            <a:r>
              <a:rPr lang="en-US" sz="2800" dirty="0">
                <a:latin typeface="Cambria Math"/>
              </a:rPr>
              <a:t>3</a:t>
            </a:r>
            <a:r>
              <a:rPr lang="en-US" sz="2800" dirty="0"/>
              <a:t> as shown in the screenshot.</a:t>
            </a:r>
            <a:endParaRPr lang="en-IN" sz="2800" dirty="0"/>
          </a:p>
        </p:txBody>
      </p:sp>
      <p:pic>
        <p:nvPicPr>
          <p:cNvPr id="4" name="Content Placeholder 4" descr="Calculator screenshot showing the results of, the input line reads 3 n permute r 3. The output line reads 6.">
            <a:extLst>
              <a:ext uri="{FF2B5EF4-FFF2-40B4-BE49-F238E27FC236}">
                <a16:creationId xmlns:a16="http://schemas.microsoft.com/office/drawing/2014/main" id="{A0D5C21F-83F2-40C8-B11E-909D1864C8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8460" y="4038600"/>
            <a:ext cx="3615740" cy="1905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So, there are six unique ways for the friends to line up for the movie. Let's check this by listing out all the possible arrangements. We'll use a pattern to help us.</a:t>
            </a:r>
          </a:p>
          <a:p>
            <a:pPr algn="ctr"/>
            <a:r>
              <a:rPr dirty="0"/>
              <a:t>​</a:t>
            </a:r>
          </a:p>
          <a:p>
            <a:pPr algn="l"/>
            <a:endParaRPr dirty="0"/>
          </a:p>
        </p:txBody>
      </p:sp>
      <mc:AlternateContent xmlns:mc="http://schemas.openxmlformats.org/markup-compatibility/2006" xmlns:a14="http://schemas.microsoft.com/office/drawing/2010/main">
        <mc:Choice Requires="a14">
          <p:graphicFrame>
            <p:nvGraphicFramePr>
              <p:cNvPr id="4" name="Table 3" descr="The table contains two rows and three columns, and the first column contains: E H S, H S E, S H E.&#10; and the second column contains: E S H, H E S, S E H."/>
              <p:cNvGraphicFramePr>
                <a:graphicFrameLocks noGrp="1"/>
              </p:cNvGraphicFramePr>
              <p:nvPr>
                <p:extLst>
                  <p:ext uri="{D42A27DB-BD31-4B8C-83A1-F6EECF244321}">
                    <p14:modId xmlns:p14="http://schemas.microsoft.com/office/powerpoint/2010/main" val="4252921053"/>
                  </p:ext>
                </p:extLst>
              </p:nvPr>
            </p:nvGraphicFramePr>
            <p:xfrm>
              <a:off x="2895600" y="2743200"/>
              <a:ext cx="3657600" cy="182880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tblGrid>
                  <a:tr h="914400">
                    <a:tc>
                      <a:txBody>
                        <a:bodyPr/>
                        <a:lstStyle/>
                        <a:p>
                          <a:pPr algn="l">
                            <a:defRPr sz="1600"/>
                          </a:pPr>
                          <a:r>
                            <a:rPr sz="2200" dirty="0"/>
                            <a:t>​</a:t>
                          </a:r>
                          <a14:m>
                            <m:oMath xmlns:m="http://schemas.openxmlformats.org/officeDocument/2006/math">
                              <m:r>
                                <m:rPr>
                                  <m:nor/>
                                </m:rPr>
                                <a:rPr sz="2200">
                                  <a:latin typeface="Cambria Math"/>
                                </a:rPr>
                                <m:t>EHS</m:t>
                              </m:r>
                            </m:oMath>
                          </a14:m>
                          <a:endParaRPr sz="2200" dirty="0"/>
                        </a:p>
                      </a:txBody>
                      <a:tcPr marL="36576" marR="36576" marT="36576" marB="36576" anchor="ctr"/>
                    </a:tc>
                    <a:tc>
                      <a:txBody>
                        <a:bodyPr/>
                        <a:lstStyle/>
                        <a:p>
                          <a:pPr algn="l">
                            <a:defRPr sz="1600"/>
                          </a:pPr>
                          <a:r>
                            <a:rPr sz="2200" dirty="0"/>
                            <a:t>​</a:t>
                          </a:r>
                          <a14:m>
                            <m:oMath xmlns:m="http://schemas.openxmlformats.org/officeDocument/2006/math">
                              <m:r>
                                <m:rPr>
                                  <m:nor/>
                                </m:rPr>
                                <a:rPr sz="2200">
                                  <a:latin typeface="Cambria Math"/>
                                </a:rPr>
                                <m:t>HSE</m:t>
                              </m:r>
                            </m:oMath>
                          </a14:m>
                          <a:endParaRPr sz="2200" dirty="0"/>
                        </a:p>
                      </a:txBody>
                      <a:tcPr marL="36576" marR="36576" marT="36576" marB="36576" anchor="ctr"/>
                    </a:tc>
                    <a:tc>
                      <a:txBody>
                        <a:bodyPr/>
                        <a:lstStyle/>
                        <a:p>
                          <a:pPr algn="l">
                            <a:defRPr sz="1600"/>
                          </a:pPr>
                          <a:r>
                            <a:rPr sz="2200" dirty="0"/>
                            <a:t>​</a:t>
                          </a:r>
                          <a14:m>
                            <m:oMath xmlns:m="http://schemas.openxmlformats.org/officeDocument/2006/math">
                              <m:r>
                                <m:rPr>
                                  <m:nor/>
                                </m:rPr>
                                <a:rPr sz="2200">
                                  <a:latin typeface="Cambria Math"/>
                                </a:rPr>
                                <m:t>SHE</m:t>
                              </m:r>
                            </m:oMath>
                          </a14:m>
                          <a:endParaRPr sz="2200" dirty="0"/>
                        </a:p>
                      </a:txBody>
                      <a:tcPr marL="36576" marR="36576" marT="36576" marB="36576" anchor="ctr"/>
                    </a:tc>
                    <a:extLst>
                      <a:ext uri="{0D108BD9-81ED-4DB2-BD59-A6C34878D82A}">
                        <a16:rowId xmlns:a16="http://schemas.microsoft.com/office/drawing/2014/main" val="10000"/>
                      </a:ext>
                    </a:extLst>
                  </a:tr>
                  <a:tr h="914400">
                    <a:tc>
                      <a:txBody>
                        <a:bodyPr/>
                        <a:lstStyle/>
                        <a:p>
                          <a:pPr algn="l">
                            <a:defRPr sz="1600"/>
                          </a:pPr>
                          <a:r>
                            <a:rPr sz="2200"/>
                            <a:t>​</a:t>
                          </a:r>
                          <a14:m>
                            <m:oMath xmlns:m="http://schemas.openxmlformats.org/officeDocument/2006/math">
                              <m:r>
                                <m:rPr>
                                  <m:nor/>
                                </m:rPr>
                                <a:rPr sz="2200">
                                  <a:latin typeface="Cambria Math"/>
                                </a:rPr>
                                <m:t>ESH</m:t>
                              </m:r>
                            </m:oMath>
                          </a14:m>
                          <a:endParaRPr sz="2200"/>
                        </a:p>
                      </a:txBody>
                      <a:tcPr marL="36576" marR="36576" marT="36576" marB="36576" anchor="ctr"/>
                    </a:tc>
                    <a:tc>
                      <a:txBody>
                        <a:bodyPr/>
                        <a:lstStyle/>
                        <a:p>
                          <a:pPr algn="l">
                            <a:defRPr sz="1600"/>
                          </a:pPr>
                          <a:r>
                            <a:rPr sz="2200"/>
                            <a:t>​</a:t>
                          </a:r>
                          <a14:m>
                            <m:oMath xmlns:m="http://schemas.openxmlformats.org/officeDocument/2006/math">
                              <m:r>
                                <m:rPr>
                                  <m:nor/>
                                </m:rPr>
                                <a:rPr sz="2200">
                                  <a:latin typeface="Cambria Math"/>
                                </a:rPr>
                                <m:t>HES</m:t>
                              </m:r>
                            </m:oMath>
                          </a14:m>
                          <a:endParaRPr sz="2200"/>
                        </a:p>
                      </a:txBody>
                      <a:tcPr marL="36576" marR="36576" marT="36576" marB="36576" anchor="ctr"/>
                    </a:tc>
                    <a:tc>
                      <a:txBody>
                        <a:bodyPr/>
                        <a:lstStyle/>
                        <a:p>
                          <a:pPr algn="l">
                            <a:defRPr sz="1600"/>
                          </a:pPr>
                          <a:r>
                            <a:rPr sz="2200" dirty="0"/>
                            <a:t>​</a:t>
                          </a:r>
                          <a14:m>
                            <m:oMath xmlns:m="http://schemas.openxmlformats.org/officeDocument/2006/math">
                              <m:r>
                                <m:rPr>
                                  <m:nor/>
                                </m:rPr>
                                <a:rPr sz="2200">
                                  <a:latin typeface="Cambria Math"/>
                                </a:rPr>
                                <m:t>SEH</m:t>
                              </m:r>
                            </m:oMath>
                          </a14:m>
                          <a:endParaRPr sz="2200" dirty="0"/>
                        </a:p>
                      </a:txBody>
                      <a:tcPr marL="36576" marR="36576" marT="36576" marB="36576" anchor="ctr"/>
                    </a:tc>
                    <a:extLst>
                      <a:ext uri="{0D108BD9-81ED-4DB2-BD59-A6C34878D82A}">
                        <a16:rowId xmlns:a16="http://schemas.microsoft.com/office/drawing/2014/main" val="10001"/>
                      </a:ext>
                    </a:extLst>
                  </a:tr>
                </a:tbl>
              </a:graphicData>
            </a:graphic>
          </p:graphicFrame>
        </mc:Choice>
        <mc:Fallback xmlns="">
          <p:graphicFrame>
            <p:nvGraphicFramePr>
              <p:cNvPr id="4" name="Table 3" descr="The table contains two rows and three columns, and the first column contains: E H S, H S E, S H E.&#10; and the second column contains: E S H, H E S, S E H."/>
              <p:cNvGraphicFramePr>
                <a:graphicFrameLocks noGrp="1"/>
              </p:cNvGraphicFramePr>
              <p:nvPr>
                <p:extLst>
                  <p:ext uri="{D42A27DB-BD31-4B8C-83A1-F6EECF244321}">
                    <p14:modId xmlns:p14="http://schemas.microsoft.com/office/powerpoint/2010/main" val="4252921053"/>
                  </p:ext>
                </p:extLst>
              </p:nvPr>
            </p:nvGraphicFramePr>
            <p:xfrm>
              <a:off x="2895600" y="2743200"/>
              <a:ext cx="3657600" cy="182880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tblGrid>
                  <a:tr h="914400">
                    <a:tc>
                      <a:txBody>
                        <a:bodyPr/>
                        <a:lstStyle/>
                        <a:p>
                          <a:endParaRPr lang="en-US"/>
                        </a:p>
                      </a:txBody>
                      <a:tcPr marL="36576" marR="36576" marT="36576" marB="36576" anchor="ctr">
                        <a:blipFill>
                          <a:blip r:embed="rId3"/>
                          <a:stretch>
                            <a:fillRect r="-200000" b="-100000"/>
                          </a:stretch>
                        </a:blipFill>
                      </a:tcPr>
                    </a:tc>
                    <a:tc>
                      <a:txBody>
                        <a:bodyPr/>
                        <a:lstStyle/>
                        <a:p>
                          <a:endParaRPr lang="en-US"/>
                        </a:p>
                      </a:txBody>
                      <a:tcPr marL="36576" marR="36576" marT="36576" marB="36576" anchor="ctr">
                        <a:blipFill>
                          <a:blip r:embed="rId3"/>
                          <a:stretch>
                            <a:fillRect l="-100000" r="-100000" b="-100000"/>
                          </a:stretch>
                        </a:blipFill>
                      </a:tcPr>
                    </a:tc>
                    <a:tc>
                      <a:txBody>
                        <a:bodyPr/>
                        <a:lstStyle/>
                        <a:p>
                          <a:endParaRPr lang="en-US"/>
                        </a:p>
                      </a:txBody>
                      <a:tcPr marL="36576" marR="36576" marT="36576" marB="36576" anchor="ctr">
                        <a:blipFill>
                          <a:blip r:embed="rId3"/>
                          <a:stretch>
                            <a:fillRect l="-200000" b="-100000"/>
                          </a:stretch>
                        </a:blipFill>
                      </a:tcPr>
                    </a:tc>
                    <a:extLst>
                      <a:ext uri="{0D108BD9-81ED-4DB2-BD59-A6C34878D82A}">
                        <a16:rowId xmlns:a16="http://schemas.microsoft.com/office/drawing/2014/main" val="10000"/>
                      </a:ext>
                    </a:extLst>
                  </a:tr>
                  <a:tr h="914400">
                    <a:tc>
                      <a:txBody>
                        <a:bodyPr/>
                        <a:lstStyle/>
                        <a:p>
                          <a:endParaRPr lang="en-US"/>
                        </a:p>
                      </a:txBody>
                      <a:tcPr marL="36576" marR="36576" marT="36576" marB="36576" anchor="ctr">
                        <a:blipFill>
                          <a:blip r:embed="rId3"/>
                          <a:stretch>
                            <a:fillRect t="-100000" r="-200000"/>
                          </a:stretch>
                        </a:blipFill>
                      </a:tcPr>
                    </a:tc>
                    <a:tc>
                      <a:txBody>
                        <a:bodyPr/>
                        <a:lstStyle/>
                        <a:p>
                          <a:endParaRPr lang="en-US"/>
                        </a:p>
                      </a:txBody>
                      <a:tcPr marL="36576" marR="36576" marT="36576" marB="36576" anchor="ctr">
                        <a:blipFill>
                          <a:blip r:embed="rId3"/>
                          <a:stretch>
                            <a:fillRect l="-100000" t="-100000" r="-100000"/>
                          </a:stretch>
                        </a:blipFill>
                      </a:tcPr>
                    </a:tc>
                    <a:tc>
                      <a:txBody>
                        <a:bodyPr/>
                        <a:lstStyle/>
                        <a:p>
                          <a:endParaRPr lang="en-US"/>
                        </a:p>
                      </a:txBody>
                      <a:tcPr marL="36576" marR="36576" marT="36576" marB="36576" anchor="ctr">
                        <a:blipFill>
                          <a:blip r:embed="rId3"/>
                          <a:stretch>
                            <a:fillRect l="-200000" t="-100000"/>
                          </a:stretch>
                        </a:blipFill>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5</a:t>
            </a:r>
            <a:endParaRPr dirty="0"/>
          </a:p>
        </p:txBody>
      </p:sp>
      <p:sp>
        <p:nvSpPr>
          <p:cNvPr id="3" name="Text Placeholder 2"/>
          <p:cNvSpPr>
            <a:spLocks noGrp="1"/>
          </p:cNvSpPr>
          <p:nvPr>
            <p:ph type="body" sz="quarter" idx="10"/>
          </p:nvPr>
        </p:nvSpPr>
        <p:spPr/>
        <p:txBody>
          <a:bodyPr>
            <a:normAutofit fontScale="92500" lnSpcReduction="10000"/>
          </a:bodyPr>
          <a:lstStyle/>
          <a:p>
            <a:pPr marL="447675" indent="-447675">
              <a:defRPr sz="2800"/>
            </a:pPr>
            <a:r>
              <a:rPr lang="en-US" dirty="0"/>
              <a:t>b.	</a:t>
            </a:r>
            <a:r>
              <a:rPr dirty="0"/>
              <a:t>​</a:t>
            </a:r>
            <a:r>
              <a:rPr sz="2800" dirty="0"/>
              <a:t>In the second part, we are interested in choosing two of the three friends to ride in a car together, where the arrangement is not specified to be important. Therefore, we'd like to count the number of combinations of two things from a group of three.</a:t>
            </a:r>
          </a:p>
          <a:p>
            <a:pPr>
              <a:defRPr b="1"/>
            </a:pPr>
            <a:r>
              <a:rPr dirty="0"/>
              <a:t>​</a:t>
            </a:r>
            <a:r>
              <a:rPr sz="2800" dirty="0"/>
              <a:t>By Hand:</a:t>
            </a:r>
          </a:p>
          <a:p>
            <a:endParaRPr lang="en-US" dirty="0"/>
          </a:p>
          <a:p>
            <a:endParaRPr lang="en-IN" dirty="0"/>
          </a:p>
          <a:p>
            <a:endParaRPr lang="en-IN" dirty="0"/>
          </a:p>
          <a:p>
            <a:br>
              <a:rPr lang="en-US" dirty="0"/>
            </a:br>
            <a:endParaRPr lang="en-US" dirty="0"/>
          </a:p>
          <a:p>
            <a:r>
              <a:rPr dirty="0"/>
              <a:t>​</a:t>
            </a:r>
          </a:p>
        </p:txBody>
      </p:sp>
      <p:pic>
        <p:nvPicPr>
          <p:cNvPr id="6" name="Picture 5" descr="Three choose two is equal to three factorial divided by two factorial times the factorial of three minus two, which equals three factorial divided by two factorial times one factorial, which equals three divided by one, and this equals three.">
            <a:extLst>
              <a:ext uri="{FF2B5EF4-FFF2-40B4-BE49-F238E27FC236}">
                <a16:creationId xmlns:a16="http://schemas.microsoft.com/office/drawing/2014/main" id="{4782FFF0-FC2D-F6F3-0FB9-22AAF8419419}"/>
              </a:ext>
            </a:extLst>
          </p:cNvPr>
          <p:cNvPicPr>
            <a:picLocks noChangeAspect="1"/>
          </p:cNvPicPr>
          <p:nvPr/>
        </p:nvPicPr>
        <p:blipFill>
          <a:blip r:embed="rId2"/>
          <a:stretch>
            <a:fillRect/>
          </a:stretch>
        </p:blipFill>
        <p:spPr>
          <a:xfrm>
            <a:off x="3962400" y="2858438"/>
            <a:ext cx="2058924" cy="3137916"/>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The computation will have the form </a:t>
            </a:r>
            <a:r>
              <a:rPr dirty="0"/>
              <a:t>​</a:t>
            </a:r>
          </a:p>
        </p:txBody>
      </p:sp>
      <p:pic>
        <p:nvPicPr>
          <p:cNvPr id="6" name="Picture 5" descr="n choose r">
            <a:extLst>
              <a:ext uri="{FF2B5EF4-FFF2-40B4-BE49-F238E27FC236}">
                <a16:creationId xmlns:a16="http://schemas.microsoft.com/office/drawing/2014/main" id="{5A06DBDD-D581-26FB-C4BD-56476191047C}"/>
              </a:ext>
            </a:extLst>
          </p:cNvPr>
          <p:cNvPicPr>
            <a:picLocks noChangeAspect="1"/>
          </p:cNvPicPr>
          <p:nvPr/>
        </p:nvPicPr>
        <p:blipFill>
          <a:blip r:embed="rId3"/>
          <a:stretch>
            <a:fillRect/>
          </a:stretch>
        </p:blipFill>
        <p:spPr>
          <a:xfrm>
            <a:off x="5791200" y="1581912"/>
            <a:ext cx="609600" cy="466725"/>
          </a:xfrm>
          <a:prstGeom prst="rect">
            <a:avLst/>
          </a:prstGeom>
        </p:spPr>
      </p:pic>
      <p:sp>
        <p:nvSpPr>
          <p:cNvPr id="7" name="TextBox 6">
            <a:extLst>
              <a:ext uri="{FF2B5EF4-FFF2-40B4-BE49-F238E27FC236}">
                <a16:creationId xmlns:a16="http://schemas.microsoft.com/office/drawing/2014/main" id="{A3FD1329-95A3-9DC4-4023-F008CB8DF2EC}"/>
              </a:ext>
            </a:extLst>
          </p:cNvPr>
          <p:cNvSpPr txBox="1"/>
          <p:nvPr/>
        </p:nvSpPr>
        <p:spPr>
          <a:xfrm>
            <a:off x="457200" y="1965023"/>
            <a:ext cx="8229600" cy="1815882"/>
          </a:xfrm>
          <a:prstGeom prst="rect">
            <a:avLst/>
          </a:prstGeom>
          <a:noFill/>
        </p:spPr>
        <p:txBody>
          <a:bodyPr wrap="square">
            <a:spAutoFit/>
          </a:bodyPr>
          <a:lstStyle/>
          <a:p>
            <a:pPr>
              <a:defRPr sz="2800"/>
            </a:pPr>
            <a:r>
              <a:rPr lang="en-US" sz="2800" dirty="0"/>
              <a:t>To accomplish this, we type the </a:t>
            </a:r>
            <a:r>
              <a:rPr lang="en-US" sz="2800" b="1" i="1" dirty="0"/>
              <a:t>n</a:t>
            </a:r>
            <a:r>
              <a:rPr lang="en-US" sz="2800" dirty="0"/>
              <a:t> value of </a:t>
            </a:r>
            <a:r>
              <a:rPr lang="en-US" sz="2800" dirty="0">
                <a:latin typeface="Cambria Math"/>
              </a:rPr>
              <a:t>3</a:t>
            </a:r>
            <a:r>
              <a:rPr lang="en-US" sz="2800" dirty="0"/>
              <a:t> first, and then select </a:t>
            </a:r>
            <a:r>
              <a:rPr lang="en-US" sz="2800" b="1" dirty="0"/>
              <a:t>PRB</a:t>
            </a:r>
            <a:r>
              <a:rPr lang="en-US" sz="2800" dirty="0"/>
              <a:t> from the </a:t>
            </a:r>
            <a:r>
              <a:rPr lang="en-US" sz="2800" b="1" dirty="0"/>
              <a:t>MATH</a:t>
            </a:r>
            <a:r>
              <a:rPr lang="en-US" sz="2800" dirty="0"/>
              <a:t> menu and choose option </a:t>
            </a:r>
            <a:r>
              <a:rPr lang="en-US" sz="2800" b="1" dirty="0"/>
              <a:t>n</a:t>
            </a:r>
            <a:r>
              <a:rPr lang="en-US" sz="100" b="1" dirty="0"/>
              <a:t> </a:t>
            </a:r>
            <a:r>
              <a:rPr lang="en-US" sz="2800" b="1" dirty="0"/>
              <a:t>C</a:t>
            </a:r>
            <a:r>
              <a:rPr lang="en-US" sz="100" b="1" dirty="0"/>
              <a:t> </a:t>
            </a:r>
            <a:r>
              <a:rPr lang="en-US" sz="2800" b="1" dirty="0"/>
              <a:t>r</a:t>
            </a:r>
            <a:r>
              <a:rPr lang="en-US" sz="2800" dirty="0"/>
              <a:t>. Then we type in the </a:t>
            </a:r>
            <a:r>
              <a:rPr lang="en-US" sz="2800" b="1" i="1" dirty="0"/>
              <a:t>r</a:t>
            </a:r>
            <a:r>
              <a:rPr lang="en-US" sz="2800" dirty="0"/>
              <a:t> value of </a:t>
            </a:r>
            <a:r>
              <a:rPr lang="en-US" sz="2800" dirty="0">
                <a:latin typeface="Cambria Math"/>
              </a:rPr>
              <a:t>2</a:t>
            </a:r>
            <a:r>
              <a:rPr lang="en-US" sz="2800" dirty="0"/>
              <a:t> as shown in the screenshot.</a:t>
            </a:r>
          </a:p>
        </p:txBody>
      </p:sp>
      <p:pic>
        <p:nvPicPr>
          <p:cNvPr id="4" name="Content Placeholder 4" descr="Calculator screenshot results, the input line reads 3 n choose r 2. The output line reads 3.">
            <a:extLst>
              <a:ext uri="{FF2B5EF4-FFF2-40B4-BE49-F238E27FC236}">
                <a16:creationId xmlns:a16="http://schemas.microsoft.com/office/drawing/2014/main" id="{8988216D-AA50-4DDB-9C4D-CBE43AE690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94660" y="3583907"/>
            <a:ext cx="3539540" cy="2359693"/>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4.4.2: Calculating Numbers of Combinations and Permutations</a:t>
            </a:r>
            <a:r>
              <a:rPr lang="en-US" baseline="-25000" dirty="0"/>
              <a:t>7</a:t>
            </a:r>
            <a:endParaRPr dirty="0"/>
          </a:p>
        </p:txBody>
      </p:sp>
      <p:sp>
        <p:nvSpPr>
          <p:cNvPr id="3" name="Text Placeholder 2"/>
          <p:cNvSpPr>
            <a:spLocks noGrp="1"/>
          </p:cNvSpPr>
          <p:nvPr>
            <p:ph type="body" sz="quarter" idx="10"/>
          </p:nvPr>
        </p:nvSpPr>
        <p:spPr/>
        <p:txBody>
          <a:bodyPr>
            <a:normAutofit/>
          </a:bodyPr>
          <a:lstStyle/>
          <a:p>
            <a:r>
              <a:t>​</a:t>
            </a:r>
            <a:r>
              <a:rPr sz="2800"/>
              <a:t>From this, we know there are three distinct ways that we can choose two of the friends to ride in the car. Let's list out all of the possibilities.</a:t>
            </a:r>
          </a:p>
          <a:p>
            <a:pPr algn="ctr"/>
            <a:r>
              <a:t>​</a:t>
            </a:r>
          </a:p>
          <a:p>
            <a:pPr algn="l"/>
            <a:endParaRPr/>
          </a:p>
        </p:txBody>
      </p:sp>
      <mc:AlternateContent xmlns:mc="http://schemas.openxmlformats.org/markup-compatibility/2006" xmlns:a14="http://schemas.microsoft.com/office/drawing/2010/main">
        <mc:Choice Requires="a14">
          <p:graphicFrame>
            <p:nvGraphicFramePr>
              <p:cNvPr id="4" name="Table 3" descr="This table contains one row and three columns, and the values are E H, E S, H S."/>
              <p:cNvGraphicFramePr>
                <a:graphicFrameLocks noGrp="1"/>
              </p:cNvGraphicFramePr>
              <p:nvPr>
                <p:extLst>
                  <p:ext uri="{D42A27DB-BD31-4B8C-83A1-F6EECF244321}">
                    <p14:modId xmlns:p14="http://schemas.microsoft.com/office/powerpoint/2010/main" val="1470315017"/>
                  </p:ext>
                </p:extLst>
              </p:nvPr>
            </p:nvGraphicFramePr>
            <p:xfrm>
              <a:off x="3276600" y="2895600"/>
              <a:ext cx="3657600" cy="182880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tblGrid>
                  <a:tr h="1828800">
                    <a:tc>
                      <a:txBody>
                        <a:bodyPr/>
                        <a:lstStyle/>
                        <a:p>
                          <a:pPr algn="l">
                            <a:defRPr sz="1600"/>
                          </a:pPr>
                          <a:r>
                            <a:rPr sz="2400" dirty="0"/>
                            <a:t>​</a:t>
                          </a:r>
                          <a14:m>
                            <m:oMath xmlns:m="http://schemas.openxmlformats.org/officeDocument/2006/math">
                              <m:r>
                                <m:rPr>
                                  <m:nor/>
                                </m:rPr>
                                <a:rPr sz="2400">
                                  <a:latin typeface="Cambria Math"/>
                                </a:rPr>
                                <m:t>EH</m:t>
                              </m:r>
                            </m:oMath>
                          </a14:m>
                          <a:endParaRPr sz="2400" dirty="0"/>
                        </a:p>
                      </a:txBody>
                      <a:tcPr marL="36576" marR="36576" marT="36576" marB="36576" anchor="ctr"/>
                    </a:tc>
                    <a:tc>
                      <a:txBody>
                        <a:bodyPr/>
                        <a:lstStyle/>
                        <a:p>
                          <a:pPr algn="l">
                            <a:defRPr sz="1600"/>
                          </a:pPr>
                          <a:r>
                            <a:rPr sz="2400" dirty="0"/>
                            <a:t>​</a:t>
                          </a:r>
                          <a14:m>
                            <m:oMath xmlns:m="http://schemas.openxmlformats.org/officeDocument/2006/math">
                              <m:r>
                                <m:rPr>
                                  <m:nor/>
                                </m:rPr>
                                <a:rPr sz="2400">
                                  <a:latin typeface="Cambria Math"/>
                                </a:rPr>
                                <m:t>ES</m:t>
                              </m:r>
                            </m:oMath>
                          </a14:m>
                          <a:endParaRPr sz="2400" dirty="0"/>
                        </a:p>
                      </a:txBody>
                      <a:tcPr marL="36576" marR="36576" marT="36576" marB="36576" anchor="ctr"/>
                    </a:tc>
                    <a:tc>
                      <a:txBody>
                        <a:bodyPr/>
                        <a:lstStyle/>
                        <a:p>
                          <a:pPr algn="l">
                            <a:defRPr sz="1600"/>
                          </a:pPr>
                          <a:r>
                            <a:rPr sz="2400" dirty="0"/>
                            <a:t>​</a:t>
                          </a:r>
                          <a14:m>
                            <m:oMath xmlns:m="http://schemas.openxmlformats.org/officeDocument/2006/math">
                              <m:r>
                                <m:rPr>
                                  <m:nor/>
                                </m:rPr>
                                <a:rPr sz="2400">
                                  <a:latin typeface="Cambria Math"/>
                                </a:rPr>
                                <m:t>HS</m:t>
                              </m:r>
                            </m:oMath>
                          </a14:m>
                          <a:endParaRPr sz="2400" dirty="0"/>
                        </a:p>
                      </a:txBody>
                      <a:tcPr marL="36576" marR="36576" marT="36576" marB="36576" anchor="ctr"/>
                    </a:tc>
                    <a:extLst>
                      <a:ext uri="{0D108BD9-81ED-4DB2-BD59-A6C34878D82A}">
                        <a16:rowId xmlns:a16="http://schemas.microsoft.com/office/drawing/2014/main" val="10000"/>
                      </a:ext>
                    </a:extLst>
                  </a:tr>
                </a:tbl>
              </a:graphicData>
            </a:graphic>
          </p:graphicFrame>
        </mc:Choice>
        <mc:Fallback xmlns="">
          <p:graphicFrame>
            <p:nvGraphicFramePr>
              <p:cNvPr id="4" name="Table 3" descr="This table contains one row and three columns, and the values are E H, E S, H S."/>
              <p:cNvGraphicFramePr>
                <a:graphicFrameLocks noGrp="1"/>
              </p:cNvGraphicFramePr>
              <p:nvPr>
                <p:extLst>
                  <p:ext uri="{D42A27DB-BD31-4B8C-83A1-F6EECF244321}">
                    <p14:modId xmlns:p14="http://schemas.microsoft.com/office/powerpoint/2010/main" val="1470315017"/>
                  </p:ext>
                </p:extLst>
              </p:nvPr>
            </p:nvGraphicFramePr>
            <p:xfrm>
              <a:off x="3276600" y="2895600"/>
              <a:ext cx="3657600" cy="182880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tblGrid>
                  <a:tr h="1828800">
                    <a:tc>
                      <a:txBody>
                        <a:bodyPr/>
                        <a:lstStyle/>
                        <a:p>
                          <a:endParaRPr lang="en-US"/>
                        </a:p>
                      </a:txBody>
                      <a:tcPr marL="36576" marR="36576" marT="36576" marB="36576" anchor="ctr">
                        <a:blipFill>
                          <a:blip r:embed="rId3"/>
                          <a:stretch>
                            <a:fillRect r="-200500"/>
                          </a:stretch>
                        </a:blipFill>
                      </a:tcPr>
                    </a:tc>
                    <a:tc>
                      <a:txBody>
                        <a:bodyPr/>
                        <a:lstStyle/>
                        <a:p>
                          <a:endParaRPr lang="en-US"/>
                        </a:p>
                      </a:txBody>
                      <a:tcPr marL="36576" marR="36576" marT="36576" marB="36576" anchor="ctr">
                        <a:blipFill>
                          <a:blip r:embed="rId3"/>
                          <a:stretch>
                            <a:fillRect l="-99502" r="-99502"/>
                          </a:stretch>
                        </a:blipFill>
                      </a:tcPr>
                    </a:tc>
                    <a:tc>
                      <a:txBody>
                        <a:bodyPr/>
                        <a:lstStyle/>
                        <a:p>
                          <a:endParaRPr lang="en-US"/>
                        </a:p>
                      </a:txBody>
                      <a:tcPr marL="36576" marR="36576" marT="36576" marB="36576" anchor="ctr">
                        <a:blipFill>
                          <a:blip r:embed="rId3"/>
                          <a:stretch>
                            <a:fillRect l="-20050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Technology</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For further instruction on calculating combinations and permutations using a TI-83/84 Plus calculator or other technology, navigate to stat.hawkeslearning.com and see </a:t>
            </a:r>
            <a:r>
              <a:rPr sz="2800" b="1" dirty="0"/>
              <a:t>Technology Instructions </a:t>
            </a:r>
            <a:r>
              <a:rPr lang="en-US" b="1" dirty="0"/>
              <a:t>→</a:t>
            </a:r>
            <a:r>
              <a:rPr sz="2800" b="1" dirty="0"/>
              <a:t> Counting</a:t>
            </a:r>
            <a:r>
              <a:rPr sz="2800"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Side Note</a:t>
            </a:r>
          </a:p>
        </p:txBody>
      </p:sp>
      <p:sp>
        <p:nvSpPr>
          <p:cNvPr id="3" name="Text Placeholder 2"/>
          <p:cNvSpPr>
            <a:spLocks noGrp="1"/>
          </p:cNvSpPr>
          <p:nvPr>
            <p:ph type="body" sz="quarter" idx="10"/>
          </p:nvPr>
        </p:nvSpPr>
        <p:spPr>
          <a:xfrm>
            <a:off x="457200" y="1082078"/>
            <a:ext cx="8229600" cy="3032722"/>
          </a:xfrm>
        </p:spPr>
        <p:txBody>
          <a:bodyPr>
            <a:normAutofit/>
          </a:bodyPr>
          <a:lstStyle/>
          <a:p>
            <a:r>
              <a:rPr sz="2800" b="1" dirty="0"/>
              <a:t>Special Case</a:t>
            </a:r>
          </a:p>
          <a:p>
            <a:r>
              <a:rPr sz="2800" dirty="0"/>
              <a:t>Note that</a:t>
            </a:r>
          </a:p>
          <a:p>
            <a:pPr>
              <a:defRPr sz="2800"/>
            </a:pPr>
            <a:endParaRPr lang="en-US" sz="2800" dirty="0"/>
          </a:p>
          <a:p>
            <a:pPr>
              <a:defRPr sz="2800"/>
            </a:pPr>
            <a:endParaRPr lang="en-IN" dirty="0"/>
          </a:p>
        </p:txBody>
      </p:sp>
      <p:pic>
        <p:nvPicPr>
          <p:cNvPr id="5" name="Picture 4" descr="n permute n equals n factorial divided by factorial of n minus n which equals n factorial divided by zero factorial this equals n factorial divided by one, it equals n">
            <a:extLst>
              <a:ext uri="{FF2B5EF4-FFF2-40B4-BE49-F238E27FC236}">
                <a16:creationId xmlns:a16="http://schemas.microsoft.com/office/drawing/2014/main" id="{E11F8B69-A6B2-7846-A415-A166E385311E}"/>
              </a:ext>
            </a:extLst>
          </p:cNvPr>
          <p:cNvPicPr>
            <a:picLocks noChangeAspect="1"/>
          </p:cNvPicPr>
          <p:nvPr/>
        </p:nvPicPr>
        <p:blipFill>
          <a:blip r:embed="rId3"/>
          <a:stretch>
            <a:fillRect/>
          </a:stretch>
        </p:blipFill>
        <p:spPr>
          <a:xfrm>
            <a:off x="2566987" y="2052707"/>
            <a:ext cx="4010025" cy="1028700"/>
          </a:xfrm>
          <a:prstGeom prst="rect">
            <a:avLst/>
          </a:prstGeom>
        </p:spPr>
      </p:pic>
      <p:sp>
        <p:nvSpPr>
          <p:cNvPr id="8" name="TextBox 7">
            <a:extLst>
              <a:ext uri="{FF2B5EF4-FFF2-40B4-BE49-F238E27FC236}">
                <a16:creationId xmlns:a16="http://schemas.microsoft.com/office/drawing/2014/main" id="{BD2A81D5-7A2B-88D9-252E-68151FF53CF5}"/>
              </a:ext>
            </a:extLst>
          </p:cNvPr>
          <p:cNvSpPr txBox="1"/>
          <p:nvPr/>
        </p:nvSpPr>
        <p:spPr>
          <a:xfrm>
            <a:off x="454152" y="3160693"/>
            <a:ext cx="990600" cy="523220"/>
          </a:xfrm>
          <a:prstGeom prst="rect">
            <a:avLst/>
          </a:prstGeom>
          <a:noFill/>
        </p:spPr>
        <p:txBody>
          <a:bodyPr wrap="square">
            <a:spAutoFit/>
          </a:bodyPr>
          <a:lstStyle/>
          <a:p>
            <a:r>
              <a:rPr lang="en-US" sz="2800" dirty="0"/>
              <a:t>Thus, </a:t>
            </a:r>
            <a:endParaRPr lang="en-IN" sz="2800" dirty="0"/>
          </a:p>
        </p:txBody>
      </p:sp>
      <p:pic>
        <p:nvPicPr>
          <p:cNvPr id="11" name="Picture 10" descr="n factorial.">
            <a:extLst>
              <a:ext uri="{FF2B5EF4-FFF2-40B4-BE49-F238E27FC236}">
                <a16:creationId xmlns:a16="http://schemas.microsoft.com/office/drawing/2014/main" id="{D6BCAF6E-1610-1816-A33F-68AF11E1CEEF}"/>
              </a:ext>
            </a:extLst>
          </p:cNvPr>
          <p:cNvPicPr>
            <a:picLocks noChangeAspect="1"/>
          </p:cNvPicPr>
          <p:nvPr/>
        </p:nvPicPr>
        <p:blipFill>
          <a:blip r:embed="rId4"/>
          <a:stretch>
            <a:fillRect/>
          </a:stretch>
        </p:blipFill>
        <p:spPr>
          <a:xfrm>
            <a:off x="1371600" y="3303990"/>
            <a:ext cx="318516" cy="306324"/>
          </a:xfrm>
          <a:prstGeom prst="rect">
            <a:avLst/>
          </a:prstGeom>
        </p:spPr>
      </p:pic>
      <p:sp>
        <p:nvSpPr>
          <p:cNvPr id="7" name="TextBox 6">
            <a:extLst>
              <a:ext uri="{FF2B5EF4-FFF2-40B4-BE49-F238E27FC236}">
                <a16:creationId xmlns:a16="http://schemas.microsoft.com/office/drawing/2014/main" id="{7876963D-7909-8A08-6C8C-0E3A9D4D664A}"/>
              </a:ext>
            </a:extLst>
          </p:cNvPr>
          <p:cNvSpPr txBox="1"/>
          <p:nvPr/>
        </p:nvSpPr>
        <p:spPr>
          <a:xfrm>
            <a:off x="472440" y="3160693"/>
            <a:ext cx="8214360" cy="954107"/>
          </a:xfrm>
          <a:prstGeom prst="rect">
            <a:avLst/>
          </a:prstGeom>
          <a:noFill/>
        </p:spPr>
        <p:txBody>
          <a:bodyPr wrap="square">
            <a:spAutoFit/>
          </a:bodyPr>
          <a:lstStyle/>
          <a:p>
            <a:pPr>
              <a:defRPr sz="2800"/>
            </a:pPr>
            <a:r>
              <a:rPr lang="en-US" sz="2800" dirty="0"/>
              <a:t>	   gives the number of different sequences (or permutations) for a group of </a:t>
            </a:r>
            <a:r>
              <a:rPr lang="en-US" sz="2800" i="1" dirty="0"/>
              <a:t>n</a:t>
            </a:r>
            <a:r>
              <a:rPr lang="en-US" sz="2800" dirty="0"/>
              <a:t> distinct objects.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4.4.3: Calculating the Number of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class of </a:t>
            </a:r>
            <a:r>
              <a:rPr sz="2800" dirty="0">
                <a:latin typeface="Cambria Math"/>
              </a:rPr>
              <a:t>18</a:t>
            </a:r>
            <a:r>
              <a:rPr sz="2800" dirty="0"/>
              <a:t> fifth graders is holding elections for class president, vice president, and secretary. In how many different ways can the officers be elected?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Math Symbols</a:t>
            </a:r>
            <a:r>
              <a:rPr lang="en-US" baseline="-25000" dirty="0"/>
              <a:t>1</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594322"/>
          </a:xfrm>
        </p:spPr>
        <p:txBody>
          <a:bodyPr>
            <a:normAutofit/>
          </a:bodyPr>
          <a:lstStyle/>
          <a:p>
            <a:pPr algn="ctr">
              <a:defRPr sz="2800"/>
            </a:pPr>
            <a:endParaRPr lang="en-US" dirty="0"/>
          </a:p>
          <a:p>
            <a:pPr algn="ctr">
              <a:defRPr sz="2800"/>
            </a:pPr>
            <a:endParaRPr dirty="0"/>
          </a:p>
        </p:txBody>
      </p:sp>
      <p:pic>
        <p:nvPicPr>
          <p:cNvPr id="6" name="Picture 5" descr="Zero factorial equals one.">
            <a:extLst>
              <a:ext uri="{FF2B5EF4-FFF2-40B4-BE49-F238E27FC236}">
                <a16:creationId xmlns:a16="http://schemas.microsoft.com/office/drawing/2014/main" id="{9489DC54-EB23-083F-79E7-48C6C2C3FB60}"/>
              </a:ext>
            </a:extLst>
          </p:cNvPr>
          <p:cNvPicPr>
            <a:picLocks noChangeAspect="1"/>
          </p:cNvPicPr>
          <p:nvPr/>
        </p:nvPicPr>
        <p:blipFill>
          <a:blip r:embed="rId3"/>
          <a:stretch>
            <a:fillRect/>
          </a:stretch>
        </p:blipFill>
        <p:spPr>
          <a:xfrm>
            <a:off x="3886200" y="1226077"/>
            <a:ext cx="813816" cy="306324"/>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4.4.3: Calculating the Number of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First, note that the order in which students are chosen is important; that is, it is different if someone is elected for president rather than vice president. Therefore, we are counting permutations. There are </a:t>
            </a:r>
            <a:r>
              <a:rPr sz="2600" dirty="0">
                <a:latin typeface="Cambria Math"/>
              </a:rPr>
              <a:t>18</a:t>
            </a:r>
            <a:r>
              <a:rPr sz="2600" dirty="0"/>
              <a:t> students in the class, so </a:t>
            </a:r>
            <a:r>
              <a:rPr lang="en-US" sz="2600" i="1" dirty="0"/>
              <a:t>n</a:t>
            </a:r>
            <a:r>
              <a:rPr lang="en-US" sz="2600" dirty="0"/>
              <a:t> = 18.</a:t>
            </a:r>
            <a:r>
              <a:rPr sz="2600" dirty="0"/>
              <a:t> Because </a:t>
            </a:r>
            <a:r>
              <a:rPr sz="2600" dirty="0">
                <a:latin typeface="Cambria Math"/>
              </a:rPr>
              <a:t>3</a:t>
            </a:r>
            <a:r>
              <a:rPr sz="2600" dirty="0"/>
              <a:t> students are to be elected, </a:t>
            </a:r>
            <a:r>
              <a:rPr lang="en-US" sz="2600" i="1" dirty="0"/>
              <a:t>r</a:t>
            </a:r>
            <a:r>
              <a:rPr lang="en-US" sz="2600" dirty="0"/>
              <a:t> = 3.</a:t>
            </a:r>
            <a:endParaRPr sz="2600" dirty="0"/>
          </a:p>
          <a:p>
            <a:pPr>
              <a:defRPr b="1"/>
            </a:pPr>
            <a:r>
              <a:rPr sz="2600" dirty="0"/>
              <a:t>By Hand:</a:t>
            </a:r>
          </a:p>
          <a:p>
            <a:endParaRPr sz="2800" dirty="0"/>
          </a:p>
        </p:txBody>
      </p:sp>
      <p:pic>
        <p:nvPicPr>
          <p:cNvPr id="6" name="Picture 5" descr="Eighteen permute three is equal to eighteen factorial divided by the factorial of eighteen minus three, which equals eighteen factorial divided by fifteen factorial, and this equals four thousand eight hundred ninety-six.">
            <a:extLst>
              <a:ext uri="{FF2B5EF4-FFF2-40B4-BE49-F238E27FC236}">
                <a16:creationId xmlns:a16="http://schemas.microsoft.com/office/drawing/2014/main" id="{0A7AAC69-39FF-BACD-AF9F-986FA1755AD6}"/>
              </a:ext>
            </a:extLst>
          </p:cNvPr>
          <p:cNvPicPr>
            <a:picLocks noChangeAspect="1"/>
          </p:cNvPicPr>
          <p:nvPr/>
        </p:nvPicPr>
        <p:blipFill>
          <a:blip r:embed="rId2"/>
          <a:stretch>
            <a:fillRect/>
          </a:stretch>
        </p:blipFill>
        <p:spPr>
          <a:xfrm>
            <a:off x="3810000" y="3529584"/>
            <a:ext cx="2135124" cy="2414016"/>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4.4.3: Calculating the Number of Permutations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pPr>
              <a:defRPr sz="2800"/>
            </a:pPr>
            <a:r>
              <a:rPr sz="2600" dirty="0"/>
              <a:t>The computation will have the form </a:t>
            </a:r>
            <a:r>
              <a:rPr lang="en-US" sz="2600" dirty="0"/>
              <a:t>	</a:t>
            </a:r>
            <a:endParaRPr sz="2600" dirty="0"/>
          </a:p>
        </p:txBody>
      </p:sp>
      <p:pic>
        <p:nvPicPr>
          <p:cNvPr id="9" name="Picture 8" descr="n permute r">
            <a:extLst>
              <a:ext uri="{FF2B5EF4-FFF2-40B4-BE49-F238E27FC236}">
                <a16:creationId xmlns:a16="http://schemas.microsoft.com/office/drawing/2014/main" id="{99406B8B-CC8C-F85B-983E-F05097ED1272}"/>
              </a:ext>
            </a:extLst>
          </p:cNvPr>
          <p:cNvPicPr>
            <a:picLocks noChangeAspect="1"/>
          </p:cNvPicPr>
          <p:nvPr/>
        </p:nvPicPr>
        <p:blipFill>
          <a:blip r:embed="rId2"/>
          <a:stretch>
            <a:fillRect/>
          </a:stretch>
        </p:blipFill>
        <p:spPr>
          <a:xfrm>
            <a:off x="5358384" y="1586484"/>
            <a:ext cx="432816" cy="470916"/>
          </a:xfrm>
          <a:prstGeom prst="rect">
            <a:avLst/>
          </a:prstGeom>
        </p:spPr>
      </p:pic>
      <p:sp>
        <p:nvSpPr>
          <p:cNvPr id="8" name="TextBox 7">
            <a:extLst>
              <a:ext uri="{FF2B5EF4-FFF2-40B4-BE49-F238E27FC236}">
                <a16:creationId xmlns:a16="http://schemas.microsoft.com/office/drawing/2014/main" id="{FA4A731F-686A-A7F9-5149-82809BE84665}"/>
              </a:ext>
            </a:extLst>
          </p:cNvPr>
          <p:cNvSpPr txBox="1"/>
          <p:nvPr/>
        </p:nvSpPr>
        <p:spPr>
          <a:xfrm>
            <a:off x="533400" y="1905000"/>
            <a:ext cx="4572000" cy="492443"/>
          </a:xfrm>
          <a:prstGeom prst="rect">
            <a:avLst/>
          </a:prstGeom>
          <a:noFill/>
        </p:spPr>
        <p:txBody>
          <a:bodyPr wrap="square">
            <a:spAutoFit/>
          </a:bodyPr>
          <a:lstStyle/>
          <a:p>
            <a:r>
              <a:rPr lang="en-US" sz="2600" dirty="0"/>
              <a:t>as shown in the screenshot.</a:t>
            </a:r>
            <a:endParaRPr lang="en-IN" sz="2600" dirty="0"/>
          </a:p>
        </p:txBody>
      </p:sp>
      <p:pic>
        <p:nvPicPr>
          <p:cNvPr id="4" name="Content Placeholder 4" descr="Calculator screenshot results, the input line reads 18 n permute r 3. The output line reads 4896">
            <a:extLst>
              <a:ext uri="{FF2B5EF4-FFF2-40B4-BE49-F238E27FC236}">
                <a16:creationId xmlns:a16="http://schemas.microsoft.com/office/drawing/2014/main" id="{A9757D9C-FB9E-42A8-B1B4-C2CAFC46C4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3630" y="2514600"/>
            <a:ext cx="3996740" cy="2664493"/>
          </a:xfrm>
          <a:prstGeom prst="rect">
            <a:avLst/>
          </a:prstGeom>
        </p:spPr>
      </p:pic>
      <p:sp>
        <p:nvSpPr>
          <p:cNvPr id="5" name="Text Placeholder 2">
            <a:extLst>
              <a:ext uri="{FF2B5EF4-FFF2-40B4-BE49-F238E27FC236}">
                <a16:creationId xmlns:a16="http://schemas.microsoft.com/office/drawing/2014/main" id="{BEDFD12D-B0E4-4109-8286-8988F9DFFEE6}"/>
              </a:ext>
            </a:extLst>
          </p:cNvPr>
          <p:cNvSpPr txBox="1">
            <a:spLocks/>
          </p:cNvSpPr>
          <p:nvPr/>
        </p:nvSpPr>
        <p:spPr>
          <a:xfrm>
            <a:off x="457200" y="5017087"/>
            <a:ext cx="8229600" cy="694819"/>
          </a:xfrm>
          <a:prstGeom prst="rect">
            <a:avLst/>
          </a:prstGeom>
        </p:spPr>
        <p:txBody>
          <a:bodyPr>
            <a:normAutofit fontScale="925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So, there are </a:t>
            </a:r>
            <a:r>
              <a:rPr lang="en-US" dirty="0">
                <a:latin typeface="Cambria Math"/>
              </a:rPr>
              <a:t>4896</a:t>
            </a:r>
            <a:r>
              <a:rPr lang="en-US" dirty="0"/>
              <a:t> ways the class officers can be elected.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4.4.4: Calculating the Number of Combinations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Consider that a cafeteria is serving the following vegetables for lunch one weekday: carrots, green beans, lima beans, celery, corn, broccoli, and spinach. Suppose now that Bill wishes to order a vegetable plate with </a:t>
            </a:r>
            <a:r>
              <a:rPr sz="2800" dirty="0">
                <a:latin typeface="Cambria Math"/>
              </a:rPr>
              <a:t>3</a:t>
            </a:r>
            <a:r>
              <a:rPr sz="2800" dirty="0"/>
              <a:t> different vegetables. How many ways can his plate be prepared?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4.4.4: Calculating the Number of Combinations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For this problem, we are choosing </a:t>
            </a:r>
            <a:r>
              <a:rPr sz="2800" dirty="0">
                <a:latin typeface="Cambria Math"/>
              </a:rPr>
              <a:t>3</a:t>
            </a:r>
            <a:r>
              <a:rPr sz="2800" dirty="0"/>
              <a:t> vegetables out of a list of </a:t>
            </a:r>
            <a:r>
              <a:rPr sz="2800" dirty="0">
                <a:latin typeface="Cambria Math"/>
              </a:rPr>
              <a:t>7</a:t>
            </a:r>
            <a:r>
              <a:rPr sz="2800" dirty="0"/>
              <a:t>. The order in which the vegetables are placed on Bill's plate makes no difference, so we are counting combinations. Fill in the combination formula using </a:t>
            </a:r>
            <a:r>
              <a:rPr lang="en-US" sz="2800" dirty="0"/>
              <a:t>     </a:t>
            </a:r>
            <a:r>
              <a:rPr lang="en-US" sz="2800" i="1" dirty="0"/>
              <a:t>n</a:t>
            </a:r>
            <a:r>
              <a:rPr lang="en-US" sz="2800" dirty="0"/>
              <a:t> = 7</a:t>
            </a:r>
            <a:r>
              <a:rPr sz="2800" dirty="0"/>
              <a:t> and </a:t>
            </a:r>
            <a:r>
              <a:rPr lang="en-US" sz="2800" i="1" dirty="0"/>
              <a:t>r</a:t>
            </a:r>
            <a:r>
              <a:rPr lang="en-US" sz="2800" dirty="0"/>
              <a:t> = 3.</a:t>
            </a:r>
            <a:endParaRPr sz="2800" dirty="0"/>
          </a:p>
          <a:p>
            <a:pPr>
              <a:defRPr b="1"/>
            </a:pPr>
            <a:r>
              <a:rPr sz="2800" dirty="0"/>
              <a:t>By Hand:</a:t>
            </a:r>
          </a:p>
          <a:p>
            <a:pPr algn="ctr"/>
            <a:endParaRPr sz="2800" dirty="0"/>
          </a:p>
        </p:txBody>
      </p:sp>
      <p:pic>
        <p:nvPicPr>
          <p:cNvPr id="5" name="Picture 4" descr="Seven choose three is equal to seven factorial divided by three factorial times the factorial of seven minus three, which equals seven factorial divided by three factorial times four factorial. This simplifies to seven times six times five times four times three times two times one whole divided by the product of three times two times one and four times three times two times one. Canceling the common terms, the result is thirty five.">
            <a:extLst>
              <a:ext uri="{FF2B5EF4-FFF2-40B4-BE49-F238E27FC236}">
                <a16:creationId xmlns:a16="http://schemas.microsoft.com/office/drawing/2014/main" id="{409DDC1B-B910-E235-ECAA-8C8E9BEA4B58}"/>
              </a:ext>
            </a:extLst>
          </p:cNvPr>
          <p:cNvPicPr>
            <a:picLocks noChangeAspect="1"/>
          </p:cNvPicPr>
          <p:nvPr/>
        </p:nvPicPr>
        <p:blipFill>
          <a:blip r:embed="rId2"/>
          <a:stretch>
            <a:fillRect/>
          </a:stretch>
        </p:blipFill>
        <p:spPr>
          <a:xfrm>
            <a:off x="3124200" y="3438144"/>
            <a:ext cx="3456432" cy="2516124"/>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4.4.4: Calculating the Number of Combinations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pPr>
              <a:defRPr sz="2800"/>
            </a:pPr>
            <a:r>
              <a:rPr sz="2600" dirty="0"/>
              <a:t>The computation will have the form </a:t>
            </a:r>
            <a:r>
              <a:rPr lang="en-US" sz="2600" dirty="0"/>
              <a:t>	</a:t>
            </a:r>
            <a:endParaRPr sz="2600" dirty="0"/>
          </a:p>
        </p:txBody>
      </p:sp>
      <p:pic>
        <p:nvPicPr>
          <p:cNvPr id="9" name="Picture 8" descr="n choose r">
            <a:extLst>
              <a:ext uri="{FF2B5EF4-FFF2-40B4-BE49-F238E27FC236}">
                <a16:creationId xmlns:a16="http://schemas.microsoft.com/office/drawing/2014/main" id="{122B4B1F-9A5F-BCBB-4971-7D6AFB810CDF}"/>
              </a:ext>
            </a:extLst>
          </p:cNvPr>
          <p:cNvPicPr>
            <a:picLocks noChangeAspect="1"/>
          </p:cNvPicPr>
          <p:nvPr/>
        </p:nvPicPr>
        <p:blipFill>
          <a:blip r:embed="rId2"/>
          <a:stretch>
            <a:fillRect/>
          </a:stretch>
        </p:blipFill>
        <p:spPr>
          <a:xfrm>
            <a:off x="5382768" y="1573823"/>
            <a:ext cx="484632" cy="472440"/>
          </a:xfrm>
          <a:prstGeom prst="rect">
            <a:avLst/>
          </a:prstGeom>
        </p:spPr>
      </p:pic>
      <p:sp>
        <p:nvSpPr>
          <p:cNvPr id="8" name="TextBox 7">
            <a:extLst>
              <a:ext uri="{FF2B5EF4-FFF2-40B4-BE49-F238E27FC236}">
                <a16:creationId xmlns:a16="http://schemas.microsoft.com/office/drawing/2014/main" id="{F3747DBD-2F26-2EC3-2F88-D193C0C37AE4}"/>
              </a:ext>
            </a:extLst>
          </p:cNvPr>
          <p:cNvSpPr txBox="1"/>
          <p:nvPr/>
        </p:nvSpPr>
        <p:spPr>
          <a:xfrm>
            <a:off x="457200" y="1905000"/>
            <a:ext cx="4572000" cy="492443"/>
          </a:xfrm>
          <a:prstGeom prst="rect">
            <a:avLst/>
          </a:prstGeom>
          <a:noFill/>
        </p:spPr>
        <p:txBody>
          <a:bodyPr wrap="square">
            <a:spAutoFit/>
          </a:bodyPr>
          <a:lstStyle/>
          <a:p>
            <a:r>
              <a:rPr lang="en-US" sz="2600" dirty="0"/>
              <a:t>as shown in the screenshot.</a:t>
            </a:r>
            <a:endParaRPr lang="en-IN" sz="2600" dirty="0"/>
          </a:p>
        </p:txBody>
      </p:sp>
      <p:pic>
        <p:nvPicPr>
          <p:cNvPr id="4" name="Content Placeholder 4" descr="Calculator screenshot results, the input line reads 7 n choose r 3. The output line reads 35.">
            <a:extLst>
              <a:ext uri="{FF2B5EF4-FFF2-40B4-BE49-F238E27FC236}">
                <a16:creationId xmlns:a16="http://schemas.microsoft.com/office/drawing/2014/main" id="{2A4D2401-AA91-43AB-862B-F1434A7C83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2590800"/>
            <a:ext cx="3657600" cy="2438400"/>
          </a:xfrm>
          <a:prstGeom prst="rect">
            <a:avLst/>
          </a:prstGeom>
        </p:spPr>
      </p:pic>
      <p:sp>
        <p:nvSpPr>
          <p:cNvPr id="5" name="Text Placeholder 2">
            <a:extLst>
              <a:ext uri="{FF2B5EF4-FFF2-40B4-BE49-F238E27FC236}">
                <a16:creationId xmlns:a16="http://schemas.microsoft.com/office/drawing/2014/main" id="{9C0BFDA6-E504-448E-A5EB-ADD40AC92736}"/>
              </a:ext>
            </a:extLst>
          </p:cNvPr>
          <p:cNvSpPr txBox="1">
            <a:spLocks/>
          </p:cNvSpPr>
          <p:nvPr/>
        </p:nvSpPr>
        <p:spPr>
          <a:xfrm>
            <a:off x="457200" y="4612640"/>
            <a:ext cx="8229600" cy="140716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600" dirty="0"/>
              <a:t>Therefore, Bill has </a:t>
            </a:r>
            <a:r>
              <a:rPr lang="en-US" sz="2600" dirty="0">
                <a:latin typeface="Cambria Math"/>
              </a:rPr>
              <a:t>35</a:t>
            </a:r>
            <a:r>
              <a:rPr lang="en-US" sz="2600" dirty="0"/>
              <a:t> different ways to order his vegetable plate. Let's hope he doesn't hold up the line making his choice!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4.4.5: Calculating Probability Using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that a little league baseball coach is randomly listing the </a:t>
            </a:r>
            <a:r>
              <a:rPr sz="2800" dirty="0">
                <a:latin typeface="Cambria Math"/>
              </a:rPr>
              <a:t>9</a:t>
            </a:r>
            <a:r>
              <a:rPr sz="2800" dirty="0"/>
              <a:t> starting baseball players in a batting order for their second game. At this level, the batting order is randomly chosen to give all players the opportunity to experience different batting positions. What is the probability that the order chosen for the second game is exactly the same as that of the first game?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4.4.5: Calculating Probability Using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200" b="1" dirty="0"/>
              <a:t>Solution</a:t>
            </a:r>
          </a:p>
          <a:p>
            <a:r>
              <a:rPr sz="2200" dirty="0"/>
              <a:t>The answer to our probability question will be the following fraction.</a:t>
            </a:r>
          </a:p>
          <a:p>
            <a:pPr algn="ctr">
              <a:defRPr sz="2800"/>
            </a:pPr>
            <a:endParaRPr lang="en-US" sz="2200" dirty="0"/>
          </a:p>
          <a:p>
            <a:pPr>
              <a:defRPr sz="2800"/>
            </a:pPr>
            <a:endParaRPr lang="en-US" sz="2200" dirty="0"/>
          </a:p>
          <a:p>
            <a:endParaRPr sz="2200" dirty="0"/>
          </a:p>
        </p:txBody>
      </p:sp>
      <p:pic>
        <p:nvPicPr>
          <p:cNvPr id="6" name="Picture 5" descr="The number of batting orders that are the same as that of the first game divided by the number of possible batting orders of the 9 players.">
            <a:extLst>
              <a:ext uri="{FF2B5EF4-FFF2-40B4-BE49-F238E27FC236}">
                <a16:creationId xmlns:a16="http://schemas.microsoft.com/office/drawing/2014/main" id="{0A9EBBF6-0CB7-5FF5-92D0-A3133A3E8877}"/>
              </a:ext>
            </a:extLst>
          </p:cNvPr>
          <p:cNvPicPr>
            <a:picLocks noChangeAspect="1"/>
          </p:cNvPicPr>
          <p:nvPr/>
        </p:nvPicPr>
        <p:blipFill>
          <a:blip r:embed="rId2"/>
          <a:stretch>
            <a:fillRect/>
          </a:stretch>
        </p:blipFill>
        <p:spPr>
          <a:xfrm>
            <a:off x="684847" y="1836038"/>
            <a:ext cx="7135555" cy="684000"/>
          </a:xfrm>
          <a:prstGeom prst="rect">
            <a:avLst/>
          </a:prstGeom>
        </p:spPr>
      </p:pic>
      <p:sp>
        <p:nvSpPr>
          <p:cNvPr id="7" name="TextBox 6">
            <a:extLst>
              <a:ext uri="{FF2B5EF4-FFF2-40B4-BE49-F238E27FC236}">
                <a16:creationId xmlns:a16="http://schemas.microsoft.com/office/drawing/2014/main" id="{F761DEDA-BFB9-BC1D-CBFE-D64AD3AC80B8}"/>
              </a:ext>
            </a:extLst>
          </p:cNvPr>
          <p:cNvSpPr txBox="1"/>
          <p:nvPr/>
        </p:nvSpPr>
        <p:spPr>
          <a:xfrm>
            <a:off x="457200" y="2486739"/>
            <a:ext cx="8229600" cy="2462213"/>
          </a:xfrm>
          <a:prstGeom prst="rect">
            <a:avLst/>
          </a:prstGeom>
          <a:noFill/>
        </p:spPr>
        <p:txBody>
          <a:bodyPr wrap="square">
            <a:spAutoFit/>
          </a:bodyPr>
          <a:lstStyle/>
          <a:p>
            <a:pPr>
              <a:defRPr sz="2800"/>
            </a:pPr>
            <a:r>
              <a:rPr lang="en-US" sz="2200" dirty="0"/>
              <a:t>Before we can calculate the probability, we must first know how many possible ways there are to make a batting order from the </a:t>
            </a:r>
            <a:r>
              <a:rPr lang="en-US" sz="2200" dirty="0">
                <a:latin typeface="Cambria Math"/>
              </a:rPr>
              <a:t>9</a:t>
            </a:r>
            <a:r>
              <a:rPr lang="en-US" sz="2200" dirty="0"/>
              <a:t> players. In baseball, the batting order is important, so we know that we are counting permutations. Because there are </a:t>
            </a:r>
            <a:r>
              <a:rPr lang="en-US" sz="2200" dirty="0">
                <a:latin typeface="Cambria Math"/>
              </a:rPr>
              <a:t>9</a:t>
            </a:r>
            <a:r>
              <a:rPr lang="en-US" sz="2200" dirty="0"/>
              <a:t> players, </a:t>
            </a:r>
            <a:r>
              <a:rPr lang="en-US" sz="2200" i="1" dirty="0"/>
              <a:t>n</a:t>
            </a:r>
            <a:r>
              <a:rPr lang="en-US" sz="2200" dirty="0"/>
              <a:t> = 9. However, for this problem, </a:t>
            </a:r>
            <a:r>
              <a:rPr lang="en-US" sz="2200" i="1" dirty="0"/>
              <a:t>r</a:t>
            </a:r>
            <a:r>
              <a:rPr lang="en-US" sz="2200" dirty="0"/>
              <a:t> is also </a:t>
            </a:r>
            <a:r>
              <a:rPr lang="en-US" sz="2200" dirty="0">
                <a:latin typeface="Cambria Math"/>
              </a:rPr>
              <a:t>9</a:t>
            </a:r>
            <a:r>
              <a:rPr lang="en-US" sz="2200" dirty="0"/>
              <a:t>, because all </a:t>
            </a:r>
            <a:r>
              <a:rPr lang="en-US" sz="2200" dirty="0">
                <a:latin typeface="Cambria Math"/>
              </a:rPr>
              <a:t>9</a:t>
            </a:r>
            <a:r>
              <a:rPr lang="en-US" sz="2200" dirty="0"/>
              <a:t> players are to be chosen for the lineup.</a:t>
            </a:r>
          </a:p>
          <a:p>
            <a:r>
              <a:rPr lang="en-US" sz="2200" dirty="0"/>
              <a:t>By Hand:</a:t>
            </a:r>
          </a:p>
        </p:txBody>
      </p:sp>
      <p:pic>
        <p:nvPicPr>
          <p:cNvPr id="8" name="Picture 7" descr="Nine permute nine is equal to nine factorial divided by the factorial of nine minus nine, which equals nine factorial divided by zero factorial, and this equals three hundred sixty-two thousand eight hundred eighty.">
            <a:extLst>
              <a:ext uri="{FF2B5EF4-FFF2-40B4-BE49-F238E27FC236}">
                <a16:creationId xmlns:a16="http://schemas.microsoft.com/office/drawing/2014/main" id="{FF5760DA-5EE5-340B-4B04-9A3BA4FCC6FD}"/>
              </a:ext>
            </a:extLst>
          </p:cNvPr>
          <p:cNvPicPr>
            <a:picLocks noChangeAspect="1"/>
          </p:cNvPicPr>
          <p:nvPr/>
        </p:nvPicPr>
        <p:blipFill>
          <a:blip r:embed="rId3"/>
          <a:stretch>
            <a:fillRect/>
          </a:stretch>
        </p:blipFill>
        <p:spPr>
          <a:xfrm>
            <a:off x="3885438" y="4305301"/>
            <a:ext cx="1373124" cy="1690116"/>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4.4.5: Calculating Probability Using Permutations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computation will have the form </a:t>
            </a:r>
            <a:r>
              <a:rPr lang="en-US" sz="2800" dirty="0"/>
              <a:t>	</a:t>
            </a:r>
            <a:endParaRPr sz="2800" dirty="0"/>
          </a:p>
        </p:txBody>
      </p:sp>
      <p:pic>
        <p:nvPicPr>
          <p:cNvPr id="8" name="Picture 7" descr="n permute r">
            <a:extLst>
              <a:ext uri="{FF2B5EF4-FFF2-40B4-BE49-F238E27FC236}">
                <a16:creationId xmlns:a16="http://schemas.microsoft.com/office/drawing/2014/main" id="{4549B8EC-FC07-5A17-2718-CFD6D214DA03}"/>
              </a:ext>
            </a:extLst>
          </p:cNvPr>
          <p:cNvPicPr>
            <a:picLocks noChangeAspect="1"/>
          </p:cNvPicPr>
          <p:nvPr/>
        </p:nvPicPr>
        <p:blipFill>
          <a:blip r:embed="rId3"/>
          <a:stretch>
            <a:fillRect/>
          </a:stretch>
        </p:blipFill>
        <p:spPr>
          <a:xfrm>
            <a:off x="5715000" y="1599184"/>
            <a:ext cx="432816" cy="470916"/>
          </a:xfrm>
          <a:prstGeom prst="rect">
            <a:avLst/>
          </a:prstGeom>
        </p:spPr>
      </p:pic>
      <p:sp>
        <p:nvSpPr>
          <p:cNvPr id="7" name="TextBox 6">
            <a:extLst>
              <a:ext uri="{FF2B5EF4-FFF2-40B4-BE49-F238E27FC236}">
                <a16:creationId xmlns:a16="http://schemas.microsoft.com/office/drawing/2014/main" id="{545E5018-E58F-7681-0EA3-68D7844B2386}"/>
              </a:ext>
            </a:extLst>
          </p:cNvPr>
          <p:cNvSpPr txBox="1"/>
          <p:nvPr/>
        </p:nvSpPr>
        <p:spPr>
          <a:xfrm>
            <a:off x="457200" y="2070100"/>
            <a:ext cx="4572000" cy="523220"/>
          </a:xfrm>
          <a:prstGeom prst="rect">
            <a:avLst/>
          </a:prstGeom>
          <a:noFill/>
        </p:spPr>
        <p:txBody>
          <a:bodyPr wrap="square">
            <a:spAutoFit/>
          </a:bodyPr>
          <a:lstStyle/>
          <a:p>
            <a:r>
              <a:rPr lang="en-US" sz="2800" dirty="0"/>
              <a:t>as shown in the screenshot.</a:t>
            </a:r>
            <a:endParaRPr lang="en-IN" sz="2800" dirty="0"/>
          </a:p>
        </p:txBody>
      </p:sp>
      <p:pic>
        <p:nvPicPr>
          <p:cNvPr id="4" name="Content Placeholder 4" descr="calculator screenshot results, the input line reads 9 n permute r 9. The output line reads 362880.">
            <a:extLst>
              <a:ext uri="{FF2B5EF4-FFF2-40B4-BE49-F238E27FC236}">
                <a16:creationId xmlns:a16="http://schemas.microsoft.com/office/drawing/2014/main" id="{2C92CA8A-E5B2-43D8-939B-4D54D9BFF8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6480" y="2971800"/>
            <a:ext cx="4111040" cy="2740693"/>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4.4.5: Calculating Probability Using Permutations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There are </a:t>
            </a:r>
            <a:r>
              <a:rPr sz="2800" dirty="0">
                <a:latin typeface="Cambria Math"/>
              </a:rPr>
              <a:t>362,880</a:t>
            </a:r>
            <a:r>
              <a:rPr sz="2800" dirty="0"/>
              <a:t> possible batting orders from which the coach can choose.</a:t>
            </a:r>
          </a:p>
          <a:p>
            <a:r>
              <a:rPr sz="2800" dirty="0"/>
              <a:t>For the numerator of the fraction, we know that there is only </a:t>
            </a:r>
            <a:r>
              <a:rPr sz="2800" dirty="0">
                <a:latin typeface="Cambria Math"/>
              </a:rPr>
              <a:t>1</a:t>
            </a:r>
            <a:r>
              <a:rPr sz="2800" dirty="0"/>
              <a:t> batting order that is exactly like the order used in the first game, so the probability of randomly choosing that same order is calculated as follows.</a:t>
            </a:r>
          </a:p>
          <a:p>
            <a:endParaRPr lang="en-US" sz="2800" dirty="0"/>
          </a:p>
          <a:p>
            <a:endParaRPr lang="en-IN" dirty="0"/>
          </a:p>
        </p:txBody>
      </p:sp>
      <p:pic>
        <p:nvPicPr>
          <p:cNvPr id="7" name="Picture 6" descr="The probability of the same batting order as the first game is equal to one divided by three hundred sixty two thousand eight hundred eighty, approximately zero point zero zero zero zero zero three.">
            <a:extLst>
              <a:ext uri="{FF2B5EF4-FFF2-40B4-BE49-F238E27FC236}">
                <a16:creationId xmlns:a16="http://schemas.microsoft.com/office/drawing/2014/main" id="{88721EE0-018D-0A13-DF7F-58D18A497B93}"/>
              </a:ext>
            </a:extLst>
          </p:cNvPr>
          <p:cNvPicPr>
            <a:picLocks noChangeAspect="1"/>
          </p:cNvPicPr>
          <p:nvPr/>
        </p:nvPicPr>
        <p:blipFill>
          <a:blip r:embed="rId2"/>
          <a:stretch>
            <a:fillRect/>
          </a:stretch>
        </p:blipFill>
        <p:spPr>
          <a:xfrm>
            <a:off x="1066800" y="3671233"/>
            <a:ext cx="6301740" cy="1284732"/>
          </a:xfrm>
          <a:prstGeom prst="rect">
            <a:avLst/>
          </a:prstGeom>
        </p:spPr>
      </p:pic>
      <p:sp>
        <p:nvSpPr>
          <p:cNvPr id="6" name="TextBox 5">
            <a:extLst>
              <a:ext uri="{FF2B5EF4-FFF2-40B4-BE49-F238E27FC236}">
                <a16:creationId xmlns:a16="http://schemas.microsoft.com/office/drawing/2014/main" id="{F604C385-20EE-C6B4-647D-F06928889BEA}"/>
              </a:ext>
            </a:extLst>
          </p:cNvPr>
          <p:cNvSpPr txBox="1"/>
          <p:nvPr/>
        </p:nvSpPr>
        <p:spPr>
          <a:xfrm>
            <a:off x="457200" y="4989493"/>
            <a:ext cx="8229600" cy="954107"/>
          </a:xfrm>
          <a:prstGeom prst="rect">
            <a:avLst/>
          </a:prstGeom>
          <a:noFill/>
        </p:spPr>
        <p:txBody>
          <a:bodyPr wrap="square">
            <a:spAutoFit/>
          </a:bodyPr>
          <a:lstStyle/>
          <a:p>
            <a:r>
              <a:rPr lang="en-US" sz="2800" dirty="0"/>
              <a:t>In other words, players can feel sure that there will be a difference of some sort in the lineup!</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4.4.6: Calculating Probability Using Combinations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Maya has a bag of </a:t>
            </a:r>
            <a:r>
              <a:rPr sz="2800" dirty="0">
                <a:latin typeface="Cambria Math"/>
              </a:rPr>
              <a:t>15</a:t>
            </a:r>
            <a:r>
              <a:rPr sz="2800" dirty="0"/>
              <a:t> blocks, each of which is a different color including red, blue, and yellow. Maya reaches into the bag and pulls out </a:t>
            </a:r>
            <a:r>
              <a:rPr sz="2800" dirty="0">
                <a:latin typeface="Cambria Math"/>
              </a:rPr>
              <a:t>3</a:t>
            </a:r>
            <a:r>
              <a:rPr sz="2800" dirty="0"/>
              <a:t> blocks. What is the probability that Maya has chosen one of each block color?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4.4.1: Calculating Factorial Expressions</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Calculate the following factorial expressions.</a:t>
            </a:r>
          </a:p>
          <a:p>
            <a:pPr>
              <a:spcBef>
                <a:spcPts val="0"/>
              </a:spcBef>
              <a:defRPr sz="2800"/>
            </a:pPr>
            <a:endParaRPr lang="en-US" dirty="0"/>
          </a:p>
          <a:p>
            <a:pPr>
              <a:spcBef>
                <a:spcPts val="0"/>
              </a:spcBef>
              <a:defRPr sz="2800"/>
            </a:pPr>
            <a:endParaRPr dirty="0"/>
          </a:p>
          <a:p>
            <a:pPr>
              <a:spcBef>
                <a:spcPts val="0"/>
              </a:spcBef>
              <a:defRPr sz="2800"/>
            </a:pPr>
            <a:r>
              <a:rPr dirty="0"/>
              <a:t>​</a:t>
            </a:r>
            <a:endParaRPr lang="en-US" dirty="0"/>
          </a:p>
          <a:p>
            <a:pPr>
              <a:spcBef>
                <a:spcPts val="0"/>
              </a:spcBef>
              <a:defRPr sz="2800"/>
            </a:pPr>
            <a:endParaRPr dirty="0"/>
          </a:p>
          <a:p>
            <a:pPr>
              <a:spcBef>
                <a:spcPts val="0"/>
              </a:spcBef>
              <a:defRPr sz="2800"/>
            </a:pPr>
            <a:r>
              <a:rPr dirty="0"/>
              <a:t>​</a:t>
            </a:r>
            <a:endParaRPr lang="en-US" dirty="0"/>
          </a:p>
          <a:p>
            <a:pPr>
              <a:spcBef>
                <a:spcPts val="0"/>
              </a:spcBef>
              <a:defRPr sz="2800"/>
            </a:pPr>
            <a:endParaRPr dirty="0"/>
          </a:p>
          <a:p>
            <a:pPr>
              <a:defRPr sz="2800"/>
            </a:pPr>
            <a:r>
              <a:rPr dirty="0"/>
              <a:t>​</a:t>
            </a:r>
            <a:endParaRPr lang="en-US" dirty="0"/>
          </a:p>
          <a:p>
            <a:pPr>
              <a:defRPr sz="2800"/>
            </a:pPr>
            <a:endParaRPr dirty="0"/>
          </a:p>
          <a:p>
            <a:pPr>
              <a:defRPr sz="2800"/>
            </a:pPr>
            <a:r>
              <a:rPr dirty="0"/>
              <a:t>​</a:t>
            </a:r>
          </a:p>
        </p:txBody>
      </p:sp>
      <p:pic>
        <p:nvPicPr>
          <p:cNvPr id="10" name="Picture 9" descr="Part a: Seven factorial.">
            <a:extLst>
              <a:ext uri="{FF2B5EF4-FFF2-40B4-BE49-F238E27FC236}">
                <a16:creationId xmlns:a16="http://schemas.microsoft.com/office/drawing/2014/main" id="{FC6BDAFF-BC87-2503-250B-E1FBF612D3ED}"/>
              </a:ext>
            </a:extLst>
          </p:cNvPr>
          <p:cNvPicPr>
            <a:picLocks noChangeAspect="1"/>
          </p:cNvPicPr>
          <p:nvPr/>
        </p:nvPicPr>
        <p:blipFill>
          <a:blip r:embed="rId3"/>
          <a:stretch>
            <a:fillRect/>
          </a:stretch>
        </p:blipFill>
        <p:spPr>
          <a:xfrm>
            <a:off x="671321" y="1606630"/>
            <a:ext cx="713231" cy="306324"/>
          </a:xfrm>
          <a:prstGeom prst="rect">
            <a:avLst/>
          </a:prstGeom>
        </p:spPr>
      </p:pic>
      <p:pic>
        <p:nvPicPr>
          <p:cNvPr id="12" name="Picture 11" descr="Part b: Four factorial divided by zero factorial.">
            <a:extLst>
              <a:ext uri="{FF2B5EF4-FFF2-40B4-BE49-F238E27FC236}">
                <a16:creationId xmlns:a16="http://schemas.microsoft.com/office/drawing/2014/main" id="{5DACFD62-9D6F-DA88-204F-B0B28DC99175}"/>
              </a:ext>
            </a:extLst>
          </p:cNvPr>
          <p:cNvPicPr>
            <a:picLocks noChangeAspect="1"/>
          </p:cNvPicPr>
          <p:nvPr/>
        </p:nvPicPr>
        <p:blipFill>
          <a:blip r:embed="rId4"/>
          <a:stretch>
            <a:fillRect/>
          </a:stretch>
        </p:blipFill>
        <p:spPr>
          <a:xfrm>
            <a:off x="656971" y="2069085"/>
            <a:ext cx="713232" cy="851916"/>
          </a:xfrm>
          <a:prstGeom prst="rect">
            <a:avLst/>
          </a:prstGeom>
        </p:spPr>
      </p:pic>
      <p:pic>
        <p:nvPicPr>
          <p:cNvPr id="14" name="Picture 13" descr="Part c: Sixty five factorial divided by sixty three factorial.">
            <a:extLst>
              <a:ext uri="{FF2B5EF4-FFF2-40B4-BE49-F238E27FC236}">
                <a16:creationId xmlns:a16="http://schemas.microsoft.com/office/drawing/2014/main" id="{D02607CE-C578-230E-488D-0CD1EB6D528A}"/>
              </a:ext>
            </a:extLst>
          </p:cNvPr>
          <p:cNvPicPr>
            <a:picLocks noChangeAspect="1"/>
          </p:cNvPicPr>
          <p:nvPr/>
        </p:nvPicPr>
        <p:blipFill>
          <a:blip r:embed="rId5"/>
          <a:stretch>
            <a:fillRect/>
          </a:stretch>
        </p:blipFill>
        <p:spPr>
          <a:xfrm>
            <a:off x="653668" y="3045872"/>
            <a:ext cx="864108" cy="851916"/>
          </a:xfrm>
          <a:prstGeom prst="rect">
            <a:avLst/>
          </a:prstGeom>
        </p:spPr>
      </p:pic>
      <p:pic>
        <p:nvPicPr>
          <p:cNvPr id="16" name="Picture 15" descr="Part d: Five factorial divided by the factorial of five minus three.">
            <a:extLst>
              <a:ext uri="{FF2B5EF4-FFF2-40B4-BE49-F238E27FC236}">
                <a16:creationId xmlns:a16="http://schemas.microsoft.com/office/drawing/2014/main" id="{86A45E26-3E1D-FEA7-0FD9-42102256F39B}"/>
              </a:ext>
            </a:extLst>
          </p:cNvPr>
          <p:cNvPicPr>
            <a:picLocks noChangeAspect="1"/>
          </p:cNvPicPr>
          <p:nvPr/>
        </p:nvPicPr>
        <p:blipFill>
          <a:blip r:embed="rId6"/>
          <a:stretch>
            <a:fillRect/>
          </a:stretch>
        </p:blipFill>
        <p:spPr>
          <a:xfrm>
            <a:off x="609600" y="3962400"/>
            <a:ext cx="1473708" cy="979932"/>
          </a:xfrm>
          <a:prstGeom prst="rect">
            <a:avLst/>
          </a:prstGeom>
        </p:spPr>
      </p:pic>
      <p:pic>
        <p:nvPicPr>
          <p:cNvPr id="18" name="Picture 17" descr="Part e: Six factorial divided by two factorial times the factorial of six minus two.">
            <a:extLst>
              <a:ext uri="{FF2B5EF4-FFF2-40B4-BE49-F238E27FC236}">
                <a16:creationId xmlns:a16="http://schemas.microsoft.com/office/drawing/2014/main" id="{574B9C9F-5213-0C93-E8C6-CB0C4AA8640A}"/>
              </a:ext>
            </a:extLst>
          </p:cNvPr>
          <p:cNvPicPr>
            <a:picLocks noChangeAspect="1"/>
          </p:cNvPicPr>
          <p:nvPr/>
        </p:nvPicPr>
        <p:blipFill>
          <a:blip r:embed="rId7"/>
          <a:stretch>
            <a:fillRect/>
          </a:stretch>
        </p:blipFill>
        <p:spPr>
          <a:xfrm>
            <a:off x="536637" y="4968320"/>
            <a:ext cx="1754124" cy="928116"/>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4.4.6: Calculating Probability Using Combinations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Let's first determine the number of outcomes in the sample space. We want to count the number of ways that </a:t>
            </a:r>
            <a:r>
              <a:rPr sz="2800" dirty="0">
                <a:latin typeface="Cambria Math"/>
              </a:rPr>
              <a:t>3</a:t>
            </a:r>
            <a:r>
              <a:rPr sz="2800" dirty="0"/>
              <a:t> blocks can be drawn. This is a combination because the order of the colors is not important. The number of ways to choose </a:t>
            </a:r>
            <a:r>
              <a:rPr sz="2800" dirty="0">
                <a:latin typeface="Cambria Math"/>
              </a:rPr>
              <a:t>3</a:t>
            </a:r>
            <a:r>
              <a:rPr sz="2800" dirty="0"/>
              <a:t> blocks out of a group of </a:t>
            </a:r>
            <a:r>
              <a:rPr sz="2800" dirty="0">
                <a:latin typeface="Cambria Math"/>
              </a:rPr>
              <a:t>15</a:t>
            </a:r>
            <a:r>
              <a:rPr sz="2800" dirty="0"/>
              <a:t> is calculated as follows.</a:t>
            </a:r>
          </a:p>
          <a:p>
            <a:pPr>
              <a:defRPr b="1"/>
            </a:pPr>
            <a:r>
              <a:rPr sz="2800" dirty="0"/>
              <a:t>By Hand:</a:t>
            </a:r>
          </a:p>
          <a:p>
            <a:endParaRPr sz="2800" dirty="0"/>
          </a:p>
        </p:txBody>
      </p:sp>
      <p:pic>
        <p:nvPicPr>
          <p:cNvPr id="6" name="Picture 5" descr="Fifteen choose three is equal to fifteen factorial divided by three factorial times the factorial of fifteen minus three, which equals four hundred fifty-five.">
            <a:extLst>
              <a:ext uri="{FF2B5EF4-FFF2-40B4-BE49-F238E27FC236}">
                <a16:creationId xmlns:a16="http://schemas.microsoft.com/office/drawing/2014/main" id="{814D403B-2F03-40E3-FC81-5295F1C5ED02}"/>
              </a:ext>
            </a:extLst>
          </p:cNvPr>
          <p:cNvPicPr>
            <a:picLocks noChangeAspect="1"/>
          </p:cNvPicPr>
          <p:nvPr/>
        </p:nvPicPr>
        <p:blipFill>
          <a:blip r:embed="rId2"/>
          <a:stretch>
            <a:fillRect/>
          </a:stretch>
        </p:blipFill>
        <p:spPr>
          <a:xfrm>
            <a:off x="3429000" y="4371769"/>
            <a:ext cx="2464308" cy="1449324"/>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4.4.6: Calculating Probability Using Combinations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computation will have the form </a:t>
            </a:r>
            <a:r>
              <a:rPr lang="en-US" sz="2800" dirty="0"/>
              <a:t>	  </a:t>
            </a:r>
            <a:br>
              <a:rPr lang="en-US" sz="2800" dirty="0"/>
            </a:br>
            <a:endParaRPr sz="2800" dirty="0"/>
          </a:p>
        </p:txBody>
      </p:sp>
      <p:pic>
        <p:nvPicPr>
          <p:cNvPr id="10" name="Picture 9" descr="n choose r">
            <a:extLst>
              <a:ext uri="{FF2B5EF4-FFF2-40B4-BE49-F238E27FC236}">
                <a16:creationId xmlns:a16="http://schemas.microsoft.com/office/drawing/2014/main" id="{BB7CA77B-732F-E227-C224-B83E8BA7AB62}"/>
              </a:ext>
            </a:extLst>
          </p:cNvPr>
          <p:cNvPicPr>
            <a:picLocks noChangeAspect="1"/>
          </p:cNvPicPr>
          <p:nvPr/>
        </p:nvPicPr>
        <p:blipFill>
          <a:blip r:embed="rId3"/>
          <a:stretch>
            <a:fillRect/>
          </a:stretch>
        </p:blipFill>
        <p:spPr>
          <a:xfrm>
            <a:off x="5715000" y="1600200"/>
            <a:ext cx="523875" cy="514350"/>
          </a:xfrm>
          <a:prstGeom prst="rect">
            <a:avLst/>
          </a:prstGeom>
        </p:spPr>
      </p:pic>
      <p:sp>
        <p:nvSpPr>
          <p:cNvPr id="7" name="TextBox 6">
            <a:extLst>
              <a:ext uri="{FF2B5EF4-FFF2-40B4-BE49-F238E27FC236}">
                <a16:creationId xmlns:a16="http://schemas.microsoft.com/office/drawing/2014/main" id="{5E47CDD7-F7E2-8A8C-512B-E134C9712B8E}"/>
              </a:ext>
            </a:extLst>
          </p:cNvPr>
          <p:cNvSpPr txBox="1"/>
          <p:nvPr/>
        </p:nvSpPr>
        <p:spPr>
          <a:xfrm>
            <a:off x="457200" y="1972262"/>
            <a:ext cx="4572000" cy="523220"/>
          </a:xfrm>
          <a:prstGeom prst="rect">
            <a:avLst/>
          </a:prstGeom>
          <a:noFill/>
        </p:spPr>
        <p:txBody>
          <a:bodyPr wrap="square">
            <a:spAutoFit/>
          </a:bodyPr>
          <a:lstStyle/>
          <a:p>
            <a:r>
              <a:rPr lang="en-US" sz="2800" dirty="0"/>
              <a:t>as shown in the screenshot.</a:t>
            </a:r>
            <a:endParaRPr lang="en-IN" sz="2800" dirty="0"/>
          </a:p>
        </p:txBody>
      </p:sp>
      <p:pic>
        <p:nvPicPr>
          <p:cNvPr id="4" name="Content Placeholder 4" descr="A screenshot of a calculator. The input line reads 15 n choose r 3. The output line reads 455">
            <a:extLst>
              <a:ext uri="{FF2B5EF4-FFF2-40B4-BE49-F238E27FC236}">
                <a16:creationId xmlns:a16="http://schemas.microsoft.com/office/drawing/2014/main" id="{7967E1CA-BABD-4605-AF8C-C297DFE285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02322" y="2895600"/>
            <a:ext cx="4139356" cy="275957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4.4.6: Calculating Probability Using Combinations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How many combinations contain the red, blue, and yellow blocks? Order does not matter, so there is only one way to choose these colors. Thus, the probability that Maya chooses red, blue, and yellow is calculated as follows.</a:t>
            </a:r>
          </a:p>
          <a:p>
            <a:endParaRPr sz="2800" dirty="0"/>
          </a:p>
        </p:txBody>
      </p:sp>
      <p:pic>
        <p:nvPicPr>
          <p:cNvPr id="6" name="Picture 5" descr="The probability of red, blue, and yellow is equal to one divided by four hundred fifty-five, approximately zero point zero zero two two.">
            <a:extLst>
              <a:ext uri="{FF2B5EF4-FFF2-40B4-BE49-F238E27FC236}">
                <a16:creationId xmlns:a16="http://schemas.microsoft.com/office/drawing/2014/main" id="{9A90B868-E6F8-FD18-BF89-E3A2BA3B485D}"/>
              </a:ext>
            </a:extLst>
          </p:cNvPr>
          <p:cNvPicPr>
            <a:picLocks noChangeAspect="1"/>
          </p:cNvPicPr>
          <p:nvPr/>
        </p:nvPicPr>
        <p:blipFill>
          <a:blip r:embed="rId2"/>
          <a:stretch>
            <a:fillRect/>
          </a:stretch>
        </p:blipFill>
        <p:spPr>
          <a:xfrm>
            <a:off x="2286000" y="3352800"/>
            <a:ext cx="4180332" cy="1322832"/>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Special Permutations</a:t>
            </a:r>
          </a:p>
        </p:txBody>
      </p:sp>
      <p:sp>
        <p:nvSpPr>
          <p:cNvPr id="3" name="Text Placeholder 2"/>
          <p:cNvSpPr>
            <a:spLocks noGrp="1"/>
          </p:cNvSpPr>
          <p:nvPr>
            <p:ph type="body" sz="quarter" idx="10"/>
          </p:nvPr>
        </p:nvSpPr>
        <p:spPr>
          <a:xfrm>
            <a:off x="457200" y="1082078"/>
            <a:ext cx="8229600" cy="3413722"/>
          </a:xfrm>
        </p:spPr>
        <p:txBody>
          <a:bodyPr>
            <a:normAutofit/>
          </a:bodyPr>
          <a:lstStyle/>
          <a:p>
            <a:pPr>
              <a:defRPr sz="2800"/>
            </a:pPr>
            <a:r>
              <a:rPr sz="2800" b="1" dirty="0"/>
              <a:t>Special permutations</a:t>
            </a:r>
            <a:r>
              <a:rPr sz="2800" dirty="0"/>
              <a:t> involve objects that are identical. The number of distinguishable permutations of </a:t>
            </a:r>
            <a:r>
              <a:rPr lang="en-US" sz="2800" i="1" dirty="0"/>
              <a:t>n</a:t>
            </a:r>
            <a:r>
              <a:rPr sz="2800" dirty="0"/>
              <a:t> objects, of which </a:t>
            </a:r>
            <a:r>
              <a:rPr lang="en-US" sz="2800" dirty="0"/>
              <a:t>	 		</a:t>
            </a:r>
            <a:endParaRPr sz="2800" dirty="0"/>
          </a:p>
          <a:p>
            <a:pPr algn="ctr">
              <a:defRPr sz="2800"/>
            </a:pPr>
            <a:endParaRPr lang="en-US" sz="2800" dirty="0"/>
          </a:p>
          <a:p>
            <a:pPr algn="ctr">
              <a:defRPr sz="2800"/>
            </a:pPr>
            <a:endParaRPr sz="2800" dirty="0"/>
          </a:p>
          <a:p>
            <a:endParaRPr sz="2800" dirty="0"/>
          </a:p>
        </p:txBody>
      </p:sp>
      <p:pic>
        <p:nvPicPr>
          <p:cNvPr id="11" name="Picture 10" descr="k subscript 1">
            <a:extLst>
              <a:ext uri="{FF2B5EF4-FFF2-40B4-BE49-F238E27FC236}">
                <a16:creationId xmlns:a16="http://schemas.microsoft.com/office/drawing/2014/main" id="{18744EEA-D3D4-3E7D-DD80-4DF42A6FEE46}"/>
              </a:ext>
            </a:extLst>
          </p:cNvPr>
          <p:cNvPicPr>
            <a:picLocks noChangeAspect="1"/>
          </p:cNvPicPr>
          <p:nvPr/>
        </p:nvPicPr>
        <p:blipFill>
          <a:blip r:embed="rId3"/>
          <a:stretch>
            <a:fillRect/>
          </a:stretch>
        </p:blipFill>
        <p:spPr>
          <a:xfrm>
            <a:off x="3085338" y="1987542"/>
            <a:ext cx="306324" cy="470916"/>
          </a:xfrm>
          <a:prstGeom prst="rect">
            <a:avLst/>
          </a:prstGeom>
        </p:spPr>
      </p:pic>
      <p:sp>
        <p:nvSpPr>
          <p:cNvPr id="10" name="TextBox 9">
            <a:extLst>
              <a:ext uri="{FF2B5EF4-FFF2-40B4-BE49-F238E27FC236}">
                <a16:creationId xmlns:a16="http://schemas.microsoft.com/office/drawing/2014/main" id="{6EC904C3-6C00-541C-977A-3D4187AEA5DB}"/>
              </a:ext>
            </a:extLst>
          </p:cNvPr>
          <p:cNvSpPr txBox="1"/>
          <p:nvPr/>
        </p:nvSpPr>
        <p:spPr>
          <a:xfrm>
            <a:off x="3298444" y="1935238"/>
            <a:ext cx="1981200" cy="523220"/>
          </a:xfrm>
          <a:prstGeom prst="rect">
            <a:avLst/>
          </a:prstGeom>
          <a:noFill/>
        </p:spPr>
        <p:txBody>
          <a:bodyPr wrap="square">
            <a:spAutoFit/>
          </a:bodyPr>
          <a:lstStyle/>
          <a:p>
            <a:r>
              <a:rPr lang="en-IN" sz="2800" dirty="0">
                <a:solidFill>
                  <a:srgbClr val="000000"/>
                </a:solidFill>
              </a:rPr>
              <a:t>are all alike,</a:t>
            </a:r>
          </a:p>
        </p:txBody>
      </p:sp>
      <p:pic>
        <p:nvPicPr>
          <p:cNvPr id="14" name="Picture 13" descr="k subscript 2">
            <a:extLst>
              <a:ext uri="{FF2B5EF4-FFF2-40B4-BE49-F238E27FC236}">
                <a16:creationId xmlns:a16="http://schemas.microsoft.com/office/drawing/2014/main" id="{442FC339-D92B-9B51-0DEE-596D4FFDD579}"/>
              </a:ext>
            </a:extLst>
          </p:cNvPr>
          <p:cNvPicPr>
            <a:picLocks noChangeAspect="1"/>
          </p:cNvPicPr>
          <p:nvPr/>
        </p:nvPicPr>
        <p:blipFill>
          <a:blip r:embed="rId4"/>
          <a:stretch>
            <a:fillRect/>
          </a:stretch>
        </p:blipFill>
        <p:spPr>
          <a:xfrm>
            <a:off x="5126482" y="2014125"/>
            <a:ext cx="306324" cy="470916"/>
          </a:xfrm>
          <a:prstGeom prst="rect">
            <a:avLst/>
          </a:prstGeom>
        </p:spPr>
      </p:pic>
      <p:sp>
        <p:nvSpPr>
          <p:cNvPr id="12" name="TextBox 11">
            <a:extLst>
              <a:ext uri="{FF2B5EF4-FFF2-40B4-BE49-F238E27FC236}">
                <a16:creationId xmlns:a16="http://schemas.microsoft.com/office/drawing/2014/main" id="{5CFFA048-5897-0305-5E3E-860986E1F790}"/>
              </a:ext>
            </a:extLst>
          </p:cNvPr>
          <p:cNvSpPr txBox="1"/>
          <p:nvPr/>
        </p:nvSpPr>
        <p:spPr>
          <a:xfrm>
            <a:off x="457200" y="2342702"/>
            <a:ext cx="5562600" cy="523220"/>
          </a:xfrm>
          <a:prstGeom prst="rect">
            <a:avLst/>
          </a:prstGeom>
          <a:noFill/>
        </p:spPr>
        <p:txBody>
          <a:bodyPr wrap="square">
            <a:spAutoFit/>
          </a:bodyPr>
          <a:lstStyle/>
          <a:p>
            <a:r>
              <a:rPr lang="en-US" sz="2800" dirty="0">
                <a:solidFill>
                  <a:srgbClr val="000000"/>
                </a:solidFill>
              </a:rPr>
              <a:t>are all alike, and so forth, is given by</a:t>
            </a:r>
            <a:endParaRPr lang="en-IN" sz="2800" dirty="0">
              <a:solidFill>
                <a:srgbClr val="000000"/>
              </a:solidFill>
            </a:endParaRPr>
          </a:p>
        </p:txBody>
      </p:sp>
      <p:pic>
        <p:nvPicPr>
          <p:cNvPr id="16" name="Picture 15" descr="n factorial divided by k subscript 1 factorial times k subscript 2 factorial and so on up to k subscript p factorial.">
            <a:extLst>
              <a:ext uri="{FF2B5EF4-FFF2-40B4-BE49-F238E27FC236}">
                <a16:creationId xmlns:a16="http://schemas.microsoft.com/office/drawing/2014/main" id="{54A41B0E-5BC9-EF2F-7F48-C668B57D1550}"/>
              </a:ext>
            </a:extLst>
          </p:cNvPr>
          <p:cNvPicPr>
            <a:picLocks noChangeAspect="1"/>
          </p:cNvPicPr>
          <p:nvPr/>
        </p:nvPicPr>
        <p:blipFill>
          <a:blip r:embed="rId5"/>
          <a:stretch>
            <a:fillRect/>
          </a:stretch>
        </p:blipFill>
        <p:spPr>
          <a:xfrm>
            <a:off x="3854704" y="2883151"/>
            <a:ext cx="1397508" cy="992124"/>
          </a:xfrm>
          <a:prstGeom prst="rect">
            <a:avLst/>
          </a:prstGeom>
        </p:spPr>
      </p:pic>
      <p:sp>
        <p:nvSpPr>
          <p:cNvPr id="6" name="TextBox 5">
            <a:extLst>
              <a:ext uri="{FF2B5EF4-FFF2-40B4-BE49-F238E27FC236}">
                <a16:creationId xmlns:a16="http://schemas.microsoft.com/office/drawing/2014/main" id="{7F1C028F-8CDF-C16D-A38E-CBC8CC8D3413}"/>
              </a:ext>
            </a:extLst>
          </p:cNvPr>
          <p:cNvSpPr txBox="1"/>
          <p:nvPr/>
        </p:nvSpPr>
        <p:spPr>
          <a:xfrm>
            <a:off x="457200" y="3912783"/>
            <a:ext cx="7391400" cy="523220"/>
          </a:xfrm>
          <a:prstGeom prst="rect">
            <a:avLst/>
          </a:prstGeom>
          <a:noFill/>
        </p:spPr>
        <p:txBody>
          <a:bodyPr wrap="square">
            <a:spAutoFit/>
          </a:bodyPr>
          <a:lstStyle/>
          <a:p>
            <a:pPr>
              <a:defRPr sz="2800"/>
            </a:pPr>
            <a:r>
              <a:rPr lang="en-IN" sz="2800" dirty="0">
                <a:solidFill>
                  <a:srgbClr val="000000"/>
                </a:solidFill>
              </a:rPr>
              <a:t>Where</a:t>
            </a:r>
            <a:endParaRPr lang="ar-AE" sz="2800" dirty="0">
              <a:solidFill>
                <a:srgbClr val="000000"/>
              </a:solidFill>
            </a:endParaRPr>
          </a:p>
        </p:txBody>
      </p:sp>
      <p:pic>
        <p:nvPicPr>
          <p:cNvPr id="18" name="Picture 17" descr="k subscript 1 plus k subscript 2 plus and so on up to k subscript p equals n.">
            <a:extLst>
              <a:ext uri="{FF2B5EF4-FFF2-40B4-BE49-F238E27FC236}">
                <a16:creationId xmlns:a16="http://schemas.microsoft.com/office/drawing/2014/main" id="{B0ED523C-FFE7-3145-CC29-3D072985BE09}"/>
              </a:ext>
            </a:extLst>
          </p:cNvPr>
          <p:cNvPicPr>
            <a:picLocks noChangeAspect="1"/>
          </p:cNvPicPr>
          <p:nvPr/>
        </p:nvPicPr>
        <p:blipFill>
          <a:blip r:embed="rId6"/>
          <a:stretch>
            <a:fillRect/>
          </a:stretch>
        </p:blipFill>
        <p:spPr>
          <a:xfrm>
            <a:off x="1676400" y="3966488"/>
            <a:ext cx="2744724" cy="509016"/>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4.4.7: Calculating the Number of Special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How many different ways can you arrange the letters in the word TENNESSEE?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4.4.7: Calculating the Number of Special Permutations</a:t>
            </a:r>
            <a:r>
              <a:rPr lang="en-US" baseline="-25000" dirty="0"/>
              <a:t>2</a:t>
            </a:r>
            <a:endParaRPr dirty="0"/>
          </a:p>
        </p:txBody>
      </p:sp>
      <p:sp>
        <p:nvSpPr>
          <p:cNvPr id="3" name="Text Placeholder 2"/>
          <p:cNvSpPr>
            <a:spLocks noGrp="1"/>
          </p:cNvSpPr>
          <p:nvPr>
            <p:ph type="body" sz="quarter" idx="10"/>
          </p:nvPr>
        </p:nvSpPr>
        <p:spPr/>
        <p:txBody>
          <a:bodyPr>
            <a:normAutofit fontScale="92500"/>
          </a:bodyPr>
          <a:lstStyle/>
          <a:p>
            <a:r>
              <a:rPr sz="2800" b="1" dirty="0"/>
              <a:t>Solution</a:t>
            </a:r>
          </a:p>
          <a:p>
            <a:r>
              <a:rPr sz="2800" dirty="0"/>
              <a:t>Because we can make no distinction between each E, N, or S in the word, we need to group the letters together. The letters in TENNESSEE are grouped as follows.</a:t>
            </a:r>
          </a:p>
          <a:p>
            <a:pPr algn="ctr"/>
            <a:r>
              <a:rPr sz="2800" dirty="0"/>
              <a:t>T: </a:t>
            </a:r>
            <a:r>
              <a:rPr sz="2800" dirty="0">
                <a:latin typeface="Cambria Math"/>
              </a:rPr>
              <a:t>1</a:t>
            </a:r>
          </a:p>
          <a:p>
            <a:pPr algn="ctr"/>
            <a:r>
              <a:rPr sz="2800" dirty="0"/>
              <a:t>E: </a:t>
            </a:r>
            <a:r>
              <a:rPr sz="2800" dirty="0">
                <a:latin typeface="Cambria Math"/>
              </a:rPr>
              <a:t>4</a:t>
            </a:r>
          </a:p>
          <a:p>
            <a:pPr algn="ctr"/>
            <a:r>
              <a:rPr sz="2800" dirty="0"/>
              <a:t>N: </a:t>
            </a:r>
            <a:r>
              <a:rPr sz="2800" dirty="0">
                <a:latin typeface="Cambria Math"/>
              </a:rPr>
              <a:t>2</a:t>
            </a:r>
          </a:p>
          <a:p>
            <a:pPr algn="ctr"/>
            <a:r>
              <a:rPr sz="2800" dirty="0"/>
              <a:t>S: </a:t>
            </a:r>
            <a:r>
              <a:rPr sz="2800" dirty="0">
                <a:latin typeface="Cambria Math"/>
              </a:rPr>
              <a:t>2</a:t>
            </a:r>
          </a:p>
          <a:p>
            <a:r>
              <a:rPr sz="2800" dirty="0"/>
              <a:t>Since there are a total of </a:t>
            </a:r>
            <a:r>
              <a:rPr sz="2800" dirty="0">
                <a:latin typeface="Cambria Math"/>
              </a:rPr>
              <a:t>9</a:t>
            </a:r>
            <a:r>
              <a:rPr sz="2800" dirty="0"/>
              <a:t> letters in TENNESSEE, substituting these values into the special permutation formula gives the following.</a:t>
            </a:r>
          </a:p>
          <a:p>
            <a:pPr algn="ctr"/>
            <a:endParaRPr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B24B7-7A58-4C80-AFE6-0EF0FF09473C}"/>
              </a:ext>
            </a:extLst>
          </p:cNvPr>
          <p:cNvSpPr>
            <a:spLocks noGrp="1"/>
          </p:cNvSpPr>
          <p:nvPr>
            <p:ph type="title"/>
          </p:nvPr>
        </p:nvSpPr>
        <p:spPr>
          <a:xfrm>
            <a:off x="457200" y="76200"/>
            <a:ext cx="8229600" cy="914400"/>
          </a:xfrm>
        </p:spPr>
        <p:txBody>
          <a:bodyPr/>
          <a:lstStyle/>
          <a:p>
            <a:r>
              <a:rPr lang="en-US" dirty="0"/>
              <a:t>Example 4.4.7: Calculating the Number of Special Permutations</a:t>
            </a:r>
            <a:r>
              <a:rPr lang="en-US" baseline="-25000" dirty="0"/>
              <a:t>3</a:t>
            </a:r>
            <a:endParaRPr lang="en-US" dirty="0"/>
          </a:p>
        </p:txBody>
      </p:sp>
      <p:sp>
        <p:nvSpPr>
          <p:cNvPr id="3" name="Text Placeholder 2">
            <a:extLst>
              <a:ext uri="{FF2B5EF4-FFF2-40B4-BE49-F238E27FC236}">
                <a16:creationId xmlns:a16="http://schemas.microsoft.com/office/drawing/2014/main" id="{EA90108A-18A3-4609-96BC-AC690052BD15}"/>
              </a:ext>
            </a:extLst>
          </p:cNvPr>
          <p:cNvSpPr>
            <a:spLocks noGrp="1"/>
          </p:cNvSpPr>
          <p:nvPr>
            <p:ph type="body" sz="quarter" idx="10"/>
          </p:nvPr>
        </p:nvSpPr>
        <p:spPr/>
        <p:txBody>
          <a:bodyPr/>
          <a:lstStyle/>
          <a:p>
            <a:r>
              <a:rPr lang="en-US" b="1" dirty="0"/>
              <a:t>By Hand:</a:t>
            </a:r>
          </a:p>
          <a:p>
            <a:endParaRPr lang="en-US" dirty="0"/>
          </a:p>
        </p:txBody>
      </p:sp>
      <p:pic>
        <p:nvPicPr>
          <p:cNvPr id="6" name="Picture 5" descr="Nine factorial divided by one factorial times four factorial times two factorial times two factorial is equal to nine times eight times seven times six times five times four times three times two times one divided by the product of one, four times three times two times one, two times one, and two times one. After canceling common terms, this simplifies to nine times four times seven times three times five, which equals three thousand seven hundred eighty.">
            <a:extLst>
              <a:ext uri="{FF2B5EF4-FFF2-40B4-BE49-F238E27FC236}">
                <a16:creationId xmlns:a16="http://schemas.microsoft.com/office/drawing/2014/main" id="{3523690D-5845-D85B-E086-50B849DF5E53}"/>
              </a:ext>
            </a:extLst>
          </p:cNvPr>
          <p:cNvPicPr>
            <a:picLocks noChangeAspect="1"/>
          </p:cNvPicPr>
          <p:nvPr/>
        </p:nvPicPr>
        <p:blipFill>
          <a:blip r:embed="rId2"/>
          <a:stretch>
            <a:fillRect/>
          </a:stretch>
        </p:blipFill>
        <p:spPr>
          <a:xfrm>
            <a:off x="1676400" y="1910159"/>
            <a:ext cx="5399532" cy="2465832"/>
          </a:xfrm>
          <a:prstGeom prst="rect">
            <a:avLst/>
          </a:prstGeom>
        </p:spPr>
      </p:pic>
    </p:spTree>
    <p:extLst>
      <p:ext uri="{BB962C8B-B14F-4D97-AF65-F5344CB8AC3E}">
        <p14:creationId xmlns:p14="http://schemas.microsoft.com/office/powerpoint/2010/main" val="38413057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4.4.7: Calculating the Number of Special Permutations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r>
              <a:rPr sz="2600" dirty="0"/>
              <a:t>Using the calculator we obtain the same result shown in the screenshot. Remember that you need parentheses around the calculation in the denominator.</a:t>
            </a:r>
          </a:p>
        </p:txBody>
      </p:sp>
      <p:pic>
        <p:nvPicPr>
          <p:cNvPr id="4" name="Content Placeholder 4" descr="A screenshot shows the calculator calculation of the number of special permutations of the word Tennessee. The input line reads 9 factorial divided by open parentheses 1 factorial times 4 factorial times 2 factorial times 2 factorial close parentheses. The output line reads 3780.">
            <a:extLst>
              <a:ext uri="{FF2B5EF4-FFF2-40B4-BE49-F238E27FC236}">
                <a16:creationId xmlns:a16="http://schemas.microsoft.com/office/drawing/2014/main" id="{9E42976D-5AD3-4752-A680-9AD7131322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1394" y="2971800"/>
            <a:ext cx="3581211" cy="2387474"/>
          </a:xfrm>
          <a:prstGeom prst="rect">
            <a:avLst/>
          </a:prstGeom>
        </p:spPr>
      </p:pic>
      <p:sp>
        <p:nvSpPr>
          <p:cNvPr id="5" name="Text Placeholder 2">
            <a:extLst>
              <a:ext uri="{FF2B5EF4-FFF2-40B4-BE49-F238E27FC236}">
                <a16:creationId xmlns:a16="http://schemas.microsoft.com/office/drawing/2014/main" id="{B4A5D63A-54CE-4B38-A08E-1F5368AF3C0F}"/>
              </a:ext>
            </a:extLst>
          </p:cNvPr>
          <p:cNvSpPr txBox="1">
            <a:spLocks/>
          </p:cNvSpPr>
          <p:nvPr/>
        </p:nvSpPr>
        <p:spPr>
          <a:xfrm>
            <a:off x="457200" y="5029200"/>
            <a:ext cx="8229600" cy="838200"/>
          </a:xfrm>
          <a:prstGeom prst="rect">
            <a:avLst/>
          </a:prstGeom>
        </p:spPr>
        <p:txBody>
          <a:bodyPr>
            <a:no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600" dirty="0"/>
              <a:t>Thus, there are </a:t>
            </a:r>
            <a:r>
              <a:rPr lang="en-US" sz="2600" dirty="0">
                <a:latin typeface="Cambria Math"/>
              </a:rPr>
              <a:t>3780</a:t>
            </a:r>
            <a:r>
              <a:rPr lang="en-US" sz="2600" dirty="0"/>
              <a:t> ways to arrange the letters in the word TENNESSEE.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endParaRPr lang="en-US" sz="2800" b="1" dirty="0"/>
          </a:p>
          <a:p>
            <a:pPr>
              <a:defRPr sz="2800"/>
            </a:pPr>
            <a:r>
              <a:rPr lang="en-US" sz="2800" dirty="0"/>
              <a:t>         </a:t>
            </a:r>
          </a:p>
          <a:p>
            <a:pPr>
              <a:defRPr sz="2800"/>
            </a:pPr>
            <a:r>
              <a:rPr dirty="0"/>
              <a:t>​</a:t>
            </a:r>
          </a:p>
          <a:p>
            <a:r>
              <a:rPr dirty="0"/>
              <a:t>​</a:t>
            </a:r>
          </a:p>
        </p:txBody>
      </p:sp>
      <p:pic>
        <p:nvPicPr>
          <p:cNvPr id="7" name="Picture 6" descr="Part a: Seven factorial.">
            <a:extLst>
              <a:ext uri="{FF2B5EF4-FFF2-40B4-BE49-F238E27FC236}">
                <a16:creationId xmlns:a16="http://schemas.microsoft.com/office/drawing/2014/main" id="{283D8231-0E60-ECB9-F10C-CE05F9558248}"/>
              </a:ext>
            </a:extLst>
          </p:cNvPr>
          <p:cNvPicPr>
            <a:picLocks noChangeAspect="1"/>
          </p:cNvPicPr>
          <p:nvPr/>
        </p:nvPicPr>
        <p:blipFill>
          <a:blip r:embed="rId3"/>
          <a:stretch>
            <a:fillRect/>
          </a:stretch>
        </p:blipFill>
        <p:spPr>
          <a:xfrm>
            <a:off x="546100" y="1637363"/>
            <a:ext cx="749300" cy="306324"/>
          </a:xfrm>
          <a:prstGeom prst="rect">
            <a:avLst/>
          </a:prstGeom>
        </p:spPr>
      </p:pic>
      <p:sp>
        <p:nvSpPr>
          <p:cNvPr id="9" name="TextBox 8">
            <a:extLst>
              <a:ext uri="{FF2B5EF4-FFF2-40B4-BE49-F238E27FC236}">
                <a16:creationId xmlns:a16="http://schemas.microsoft.com/office/drawing/2014/main" id="{FADBFC5A-926F-7868-EFE7-CF330C1DB5BC}"/>
              </a:ext>
            </a:extLst>
          </p:cNvPr>
          <p:cNvSpPr txBox="1"/>
          <p:nvPr/>
        </p:nvSpPr>
        <p:spPr>
          <a:xfrm>
            <a:off x="1219200" y="1524000"/>
            <a:ext cx="8229600" cy="954107"/>
          </a:xfrm>
          <a:prstGeom prst="rect">
            <a:avLst/>
          </a:prstGeom>
          <a:noFill/>
        </p:spPr>
        <p:txBody>
          <a:bodyPr wrap="square">
            <a:spAutoFit/>
          </a:bodyPr>
          <a:lstStyle/>
          <a:p>
            <a:pPr>
              <a:defRPr sz="2800"/>
            </a:pPr>
            <a:r>
              <a:rPr lang="en-US" sz="2800" dirty="0"/>
              <a:t>indicates that we need to multiply each positive  </a:t>
            </a:r>
          </a:p>
          <a:p>
            <a:pPr>
              <a:defRPr sz="2800"/>
            </a:pPr>
            <a:r>
              <a:rPr lang="en-US" sz="2800" dirty="0"/>
              <a:t>integer less than or equal to </a:t>
            </a:r>
            <a:r>
              <a:rPr lang="en-US" sz="2800" dirty="0">
                <a:latin typeface="Cambria Math"/>
              </a:rPr>
              <a:t>7</a:t>
            </a:r>
            <a:r>
              <a:rPr lang="en-US" sz="2800" dirty="0"/>
              <a:t>.</a:t>
            </a:r>
            <a:endParaRPr lang="en-IN" sz="2800" dirty="0"/>
          </a:p>
        </p:txBody>
      </p:sp>
      <p:sp>
        <p:nvSpPr>
          <p:cNvPr id="11" name="TextBox 10">
            <a:extLst>
              <a:ext uri="{FF2B5EF4-FFF2-40B4-BE49-F238E27FC236}">
                <a16:creationId xmlns:a16="http://schemas.microsoft.com/office/drawing/2014/main" id="{77DEDDF9-20EB-12CD-CEF3-B41FD367EC6A}"/>
              </a:ext>
            </a:extLst>
          </p:cNvPr>
          <p:cNvSpPr txBox="1"/>
          <p:nvPr/>
        </p:nvSpPr>
        <p:spPr>
          <a:xfrm>
            <a:off x="451104" y="2478107"/>
            <a:ext cx="4722876" cy="523220"/>
          </a:xfrm>
          <a:prstGeom prst="rect">
            <a:avLst/>
          </a:prstGeom>
          <a:noFill/>
        </p:spPr>
        <p:txBody>
          <a:bodyPr wrap="square">
            <a:spAutoFit/>
          </a:bodyPr>
          <a:lstStyle/>
          <a:p>
            <a:pPr>
              <a:defRPr b="1"/>
            </a:pPr>
            <a:r>
              <a:rPr lang="en-IN" sz="2800" dirty="0"/>
              <a:t>​By Hand:</a:t>
            </a:r>
          </a:p>
        </p:txBody>
      </p:sp>
      <p:pic>
        <p:nvPicPr>
          <p:cNvPr id="10" name="Picture 9" descr="Seven factorial is equal to seven times six times five times four times three times two times one, which equals five thousand forty.">
            <a:extLst>
              <a:ext uri="{FF2B5EF4-FFF2-40B4-BE49-F238E27FC236}">
                <a16:creationId xmlns:a16="http://schemas.microsoft.com/office/drawing/2014/main" id="{85D1F250-E745-F319-60DB-FC788FF74819}"/>
              </a:ext>
            </a:extLst>
          </p:cNvPr>
          <p:cNvPicPr>
            <a:picLocks noChangeAspect="1"/>
          </p:cNvPicPr>
          <p:nvPr/>
        </p:nvPicPr>
        <p:blipFill>
          <a:blip r:embed="rId4"/>
          <a:stretch>
            <a:fillRect/>
          </a:stretch>
        </p:blipFill>
        <p:spPr>
          <a:xfrm>
            <a:off x="546100" y="3206496"/>
            <a:ext cx="3951732" cy="30632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pPr>
              <a:defRPr sz="2800"/>
            </a:pPr>
            <a:r>
              <a:rPr sz="2600" dirty="0"/>
              <a:t>​To calculate a factorial of the form</a:t>
            </a:r>
            <a:br>
              <a:rPr lang="en-US" sz="2600" dirty="0"/>
            </a:br>
            <a:r>
              <a:rPr sz="2600" dirty="0"/>
              <a:t>​</a:t>
            </a:r>
          </a:p>
        </p:txBody>
      </p:sp>
      <p:pic>
        <p:nvPicPr>
          <p:cNvPr id="7" name="Picture 6" descr="n factorial">
            <a:extLst>
              <a:ext uri="{FF2B5EF4-FFF2-40B4-BE49-F238E27FC236}">
                <a16:creationId xmlns:a16="http://schemas.microsoft.com/office/drawing/2014/main" id="{CA28CFEE-6F18-9AB8-7492-2C9FBA57B124}"/>
              </a:ext>
            </a:extLst>
          </p:cNvPr>
          <p:cNvPicPr>
            <a:picLocks noChangeAspect="1"/>
          </p:cNvPicPr>
          <p:nvPr/>
        </p:nvPicPr>
        <p:blipFill>
          <a:blip r:embed="rId3"/>
          <a:stretch>
            <a:fillRect/>
          </a:stretch>
        </p:blipFill>
        <p:spPr>
          <a:xfrm>
            <a:off x="5181600" y="1600200"/>
            <a:ext cx="449580" cy="381000"/>
          </a:xfrm>
          <a:prstGeom prst="rect">
            <a:avLst/>
          </a:prstGeom>
        </p:spPr>
      </p:pic>
      <p:sp>
        <p:nvSpPr>
          <p:cNvPr id="12" name="TextBox 11">
            <a:extLst>
              <a:ext uri="{FF2B5EF4-FFF2-40B4-BE49-F238E27FC236}">
                <a16:creationId xmlns:a16="http://schemas.microsoft.com/office/drawing/2014/main" id="{C62E9286-57EE-920E-D420-B786B2E96F1A}"/>
              </a:ext>
            </a:extLst>
          </p:cNvPr>
          <p:cNvSpPr txBox="1"/>
          <p:nvPr/>
        </p:nvSpPr>
        <p:spPr>
          <a:xfrm>
            <a:off x="426244" y="1898689"/>
            <a:ext cx="8229600" cy="1292662"/>
          </a:xfrm>
          <a:prstGeom prst="rect">
            <a:avLst/>
          </a:prstGeom>
          <a:noFill/>
        </p:spPr>
        <p:txBody>
          <a:bodyPr wrap="square">
            <a:spAutoFit/>
          </a:bodyPr>
          <a:lstStyle/>
          <a:p>
            <a:r>
              <a:rPr lang="en-US" sz="2600" dirty="0"/>
              <a:t>enter the </a:t>
            </a:r>
            <a:r>
              <a:rPr lang="en-US" sz="2600" i="1" dirty="0"/>
              <a:t>n</a:t>
            </a:r>
            <a:r>
              <a:rPr lang="en-US" sz="2600" dirty="0"/>
              <a:t>-value in the calculator. Then press the </a:t>
            </a:r>
            <a:r>
              <a:rPr lang="en-US" sz="2600" b="1" dirty="0"/>
              <a:t>MATH</a:t>
            </a:r>
            <a:r>
              <a:rPr lang="en-US" sz="2600" dirty="0"/>
              <a:t> function button, and choose the probability menu, </a:t>
            </a:r>
            <a:r>
              <a:rPr lang="en-US" sz="2600" b="1" dirty="0"/>
              <a:t>PRB</a:t>
            </a:r>
            <a:r>
              <a:rPr lang="en-US" sz="2600" dirty="0"/>
              <a:t>. The factorial is option</a:t>
            </a:r>
            <a:endParaRPr lang="en-IN" sz="2600" dirty="0"/>
          </a:p>
        </p:txBody>
      </p:sp>
      <p:pic>
        <p:nvPicPr>
          <p:cNvPr id="11" name="Picture 10" descr="factorial">
            <a:extLst>
              <a:ext uri="{FF2B5EF4-FFF2-40B4-BE49-F238E27FC236}">
                <a16:creationId xmlns:a16="http://schemas.microsoft.com/office/drawing/2014/main" id="{3F320E05-0821-0EF1-75DD-CBC200207BEF}"/>
              </a:ext>
            </a:extLst>
          </p:cNvPr>
          <p:cNvPicPr>
            <a:picLocks noChangeAspect="1"/>
          </p:cNvPicPr>
          <p:nvPr/>
        </p:nvPicPr>
        <p:blipFill>
          <a:blip r:embed="rId4"/>
          <a:stretch>
            <a:fillRect/>
          </a:stretch>
        </p:blipFill>
        <p:spPr>
          <a:xfrm>
            <a:off x="3505200" y="2766364"/>
            <a:ext cx="204216" cy="326136"/>
          </a:xfrm>
          <a:prstGeom prst="rect">
            <a:avLst/>
          </a:prstGeom>
        </p:spPr>
      </p:pic>
      <p:sp>
        <p:nvSpPr>
          <p:cNvPr id="14" name="TextBox 13">
            <a:extLst>
              <a:ext uri="{FF2B5EF4-FFF2-40B4-BE49-F238E27FC236}">
                <a16:creationId xmlns:a16="http://schemas.microsoft.com/office/drawing/2014/main" id="{8B42DAE5-ACC5-742B-A488-004871BBCF07}"/>
              </a:ext>
            </a:extLst>
          </p:cNvPr>
          <p:cNvSpPr txBox="1"/>
          <p:nvPr/>
        </p:nvSpPr>
        <p:spPr>
          <a:xfrm>
            <a:off x="447674" y="3092500"/>
            <a:ext cx="7858125" cy="492443"/>
          </a:xfrm>
          <a:prstGeom prst="rect">
            <a:avLst/>
          </a:prstGeom>
          <a:noFill/>
        </p:spPr>
        <p:txBody>
          <a:bodyPr wrap="square">
            <a:spAutoFit/>
          </a:bodyPr>
          <a:lstStyle/>
          <a:p>
            <a:r>
              <a:rPr lang="en-US" sz="2600" dirty="0"/>
              <a:t>The screenshot shows the appropriate input and output.</a:t>
            </a:r>
            <a:endParaRPr lang="en-IN" sz="2600" dirty="0"/>
          </a:p>
        </p:txBody>
      </p:sp>
      <p:pic>
        <p:nvPicPr>
          <p:cNvPr id="4" name="Content Placeholder 4" descr="Calculator screenshot showing results of 7 factorial equal to 5040.">
            <a:extLst>
              <a:ext uri="{FF2B5EF4-FFF2-40B4-BE49-F238E27FC236}">
                <a16:creationId xmlns:a16="http://schemas.microsoft.com/office/drawing/2014/main" id="{82B17539-A81D-4EF0-84C5-0B6D1BBDD23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95600" y="3733800"/>
            <a:ext cx="3082340" cy="205489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4</a:t>
            </a:r>
            <a:endParaRPr dirty="0"/>
          </a:p>
        </p:txBody>
      </p:sp>
      <p:pic>
        <p:nvPicPr>
          <p:cNvPr id="13" name="Picture 12" descr="b. Four factorial divided by zero factorial.">
            <a:extLst>
              <a:ext uri="{FF2B5EF4-FFF2-40B4-BE49-F238E27FC236}">
                <a16:creationId xmlns:a16="http://schemas.microsoft.com/office/drawing/2014/main" id="{3845308E-170B-C322-9EB4-4EBFEFB7A47B}"/>
              </a:ext>
            </a:extLst>
          </p:cNvPr>
          <p:cNvPicPr>
            <a:picLocks noChangeAspect="1"/>
          </p:cNvPicPr>
          <p:nvPr/>
        </p:nvPicPr>
        <p:blipFill>
          <a:blip r:embed="rId2"/>
          <a:stretch>
            <a:fillRect/>
          </a:stretch>
        </p:blipFill>
        <p:spPr>
          <a:xfrm>
            <a:off x="533400" y="1011936"/>
            <a:ext cx="714375" cy="914400"/>
          </a:xfrm>
          <a:prstGeom prst="rect">
            <a:avLst/>
          </a:prstGeom>
        </p:spPr>
      </p:pic>
      <p:sp>
        <p:nvSpPr>
          <p:cNvPr id="9" name="TextBox 8">
            <a:extLst>
              <a:ext uri="{FF2B5EF4-FFF2-40B4-BE49-F238E27FC236}">
                <a16:creationId xmlns:a16="http://schemas.microsoft.com/office/drawing/2014/main" id="{F84494D9-EF20-5353-59B7-EBDF180FEB26}"/>
              </a:ext>
            </a:extLst>
          </p:cNvPr>
          <p:cNvSpPr txBox="1"/>
          <p:nvPr/>
        </p:nvSpPr>
        <p:spPr>
          <a:xfrm>
            <a:off x="457200" y="1905000"/>
            <a:ext cx="8229600" cy="1384995"/>
          </a:xfrm>
          <a:prstGeom prst="rect">
            <a:avLst/>
          </a:prstGeom>
          <a:noFill/>
        </p:spPr>
        <p:txBody>
          <a:bodyPr wrap="square">
            <a:spAutoFit/>
          </a:bodyPr>
          <a:lstStyle/>
          <a:p>
            <a:pPr>
              <a:defRPr b="1"/>
            </a:pPr>
            <a:r>
              <a:rPr lang="en-US" sz="2800" dirty="0"/>
              <a:t>By Hand:</a:t>
            </a:r>
          </a:p>
          <a:p>
            <a:pPr>
              <a:defRPr sz="2800"/>
            </a:pPr>
            <a:r>
              <a:rPr lang="en-US" sz="2800" dirty="0"/>
              <a:t>​Calculate each factorial and then divide. Remember that</a:t>
            </a:r>
          </a:p>
        </p:txBody>
      </p:sp>
      <p:pic>
        <p:nvPicPr>
          <p:cNvPr id="4" name="Picture 3" descr="zero factorial equals one.">
            <a:extLst>
              <a:ext uri="{FF2B5EF4-FFF2-40B4-BE49-F238E27FC236}">
                <a16:creationId xmlns:a16="http://schemas.microsoft.com/office/drawing/2014/main" id="{82575BAC-6D07-8D0F-98BD-38B17D02E179}"/>
              </a:ext>
            </a:extLst>
          </p:cNvPr>
          <p:cNvPicPr>
            <a:picLocks noChangeAspect="1"/>
          </p:cNvPicPr>
          <p:nvPr/>
        </p:nvPicPr>
        <p:blipFill>
          <a:blip r:embed="rId3"/>
          <a:stretch>
            <a:fillRect/>
          </a:stretch>
        </p:blipFill>
        <p:spPr>
          <a:xfrm>
            <a:off x="1152144" y="2849880"/>
            <a:ext cx="933450" cy="333375"/>
          </a:xfrm>
          <a:prstGeom prst="rect">
            <a:avLst/>
          </a:prstGeom>
        </p:spPr>
      </p:pic>
      <p:pic>
        <p:nvPicPr>
          <p:cNvPr id="17" name="Picture 16" descr="Four factorial divided by zero factorial is equal to four times three times two times one divided by one, which equals twenty-four.">
            <a:extLst>
              <a:ext uri="{FF2B5EF4-FFF2-40B4-BE49-F238E27FC236}">
                <a16:creationId xmlns:a16="http://schemas.microsoft.com/office/drawing/2014/main" id="{97D45C84-879A-D9EA-1E3D-3932DAA66BF0}"/>
              </a:ext>
            </a:extLst>
          </p:cNvPr>
          <p:cNvPicPr>
            <a:picLocks noChangeAspect="1"/>
          </p:cNvPicPr>
          <p:nvPr/>
        </p:nvPicPr>
        <p:blipFill>
          <a:blip r:embed="rId4"/>
          <a:stretch>
            <a:fillRect/>
          </a:stretch>
        </p:blipFill>
        <p:spPr>
          <a:xfrm>
            <a:off x="3048000" y="3550333"/>
            <a:ext cx="2616708" cy="85191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a:t>
            </a:r>
          </a:p>
          <a:p>
            <a:pPr>
              <a:defRPr sz="2800"/>
            </a:pPr>
            <a:r>
              <a:rPr dirty="0"/>
              <a:t>​</a:t>
            </a:r>
            <a:r>
              <a:rPr sz="2800" dirty="0"/>
              <a:t>We can do the calculation in one step with the calculator by typing in</a:t>
            </a:r>
            <a:br>
              <a:rPr lang="en-US" sz="2800" dirty="0"/>
            </a:br>
            <a:r>
              <a:rPr dirty="0"/>
              <a:t>​</a:t>
            </a:r>
          </a:p>
        </p:txBody>
      </p:sp>
      <p:pic>
        <p:nvPicPr>
          <p:cNvPr id="8" name="Picture 7" descr="4 factorial divided by 0 factorial.">
            <a:extLst>
              <a:ext uri="{FF2B5EF4-FFF2-40B4-BE49-F238E27FC236}">
                <a16:creationId xmlns:a16="http://schemas.microsoft.com/office/drawing/2014/main" id="{D62274CD-F52F-7740-FC50-0C3C5113C222}"/>
              </a:ext>
            </a:extLst>
          </p:cNvPr>
          <p:cNvPicPr>
            <a:picLocks noChangeAspect="1"/>
          </p:cNvPicPr>
          <p:nvPr/>
        </p:nvPicPr>
        <p:blipFill>
          <a:blip r:embed="rId3"/>
          <a:stretch>
            <a:fillRect/>
          </a:stretch>
        </p:blipFill>
        <p:spPr>
          <a:xfrm>
            <a:off x="3777996" y="2066062"/>
            <a:ext cx="794004" cy="432816"/>
          </a:xfrm>
          <a:prstGeom prst="rect">
            <a:avLst/>
          </a:prstGeom>
        </p:spPr>
      </p:pic>
      <p:sp>
        <p:nvSpPr>
          <p:cNvPr id="9" name="TextBox 8">
            <a:extLst>
              <a:ext uri="{FF2B5EF4-FFF2-40B4-BE49-F238E27FC236}">
                <a16:creationId xmlns:a16="http://schemas.microsoft.com/office/drawing/2014/main" id="{458EA81F-86EF-E077-660F-AE110EB926A0}"/>
              </a:ext>
            </a:extLst>
          </p:cNvPr>
          <p:cNvSpPr txBox="1"/>
          <p:nvPr/>
        </p:nvSpPr>
        <p:spPr>
          <a:xfrm>
            <a:off x="495300" y="2405914"/>
            <a:ext cx="6629400" cy="523220"/>
          </a:xfrm>
          <a:prstGeom prst="rect">
            <a:avLst/>
          </a:prstGeom>
          <a:noFill/>
        </p:spPr>
        <p:txBody>
          <a:bodyPr wrap="square">
            <a:spAutoFit/>
          </a:bodyPr>
          <a:lstStyle/>
          <a:p>
            <a:r>
              <a:rPr lang="en-US" sz="2800" dirty="0"/>
              <a:t>Note that we are not dividing by </a:t>
            </a:r>
            <a:r>
              <a:rPr lang="en-US" sz="2800" dirty="0">
                <a:latin typeface="Cambria Math"/>
              </a:rPr>
              <a:t>0</a:t>
            </a:r>
            <a:r>
              <a:rPr lang="en-US" sz="2800" dirty="0"/>
              <a:t>, but by</a:t>
            </a:r>
            <a:endParaRPr lang="en-IN" sz="2800" dirty="0"/>
          </a:p>
        </p:txBody>
      </p:sp>
      <p:pic>
        <p:nvPicPr>
          <p:cNvPr id="12" name="Picture 11" descr="0 factorial">
            <a:extLst>
              <a:ext uri="{FF2B5EF4-FFF2-40B4-BE49-F238E27FC236}">
                <a16:creationId xmlns:a16="http://schemas.microsoft.com/office/drawing/2014/main" id="{E9B12807-5267-A9AF-D869-EA0AAD6494D0}"/>
              </a:ext>
            </a:extLst>
          </p:cNvPr>
          <p:cNvPicPr>
            <a:picLocks noChangeAspect="1"/>
          </p:cNvPicPr>
          <p:nvPr/>
        </p:nvPicPr>
        <p:blipFill>
          <a:blip r:embed="rId4"/>
          <a:stretch>
            <a:fillRect/>
          </a:stretch>
        </p:blipFill>
        <p:spPr>
          <a:xfrm>
            <a:off x="6629400" y="2553739"/>
            <a:ext cx="408432" cy="306324"/>
          </a:xfrm>
          <a:prstGeom prst="rect">
            <a:avLst/>
          </a:prstGeom>
        </p:spPr>
      </p:pic>
      <p:sp>
        <p:nvSpPr>
          <p:cNvPr id="7" name="TextBox 6">
            <a:extLst>
              <a:ext uri="{FF2B5EF4-FFF2-40B4-BE49-F238E27FC236}">
                <a16:creationId xmlns:a16="http://schemas.microsoft.com/office/drawing/2014/main" id="{5703B174-9F61-0FD2-533C-B5F085EACAF7}"/>
              </a:ext>
            </a:extLst>
          </p:cNvPr>
          <p:cNvSpPr txBox="1"/>
          <p:nvPr/>
        </p:nvSpPr>
        <p:spPr>
          <a:xfrm>
            <a:off x="495300" y="2905780"/>
            <a:ext cx="7848600" cy="523220"/>
          </a:xfrm>
          <a:prstGeom prst="rect">
            <a:avLst/>
          </a:prstGeom>
          <a:noFill/>
        </p:spPr>
        <p:txBody>
          <a:bodyPr wrap="square">
            <a:spAutoFit/>
          </a:bodyPr>
          <a:lstStyle/>
          <a:p>
            <a:r>
              <a:rPr lang="en-US" sz="2800" dirty="0"/>
              <a:t>Thus, the solution is </a:t>
            </a:r>
            <a:r>
              <a:rPr lang="en-US" sz="2800" dirty="0">
                <a:latin typeface="Cambria Math"/>
              </a:rPr>
              <a:t>24</a:t>
            </a:r>
            <a:r>
              <a:rPr lang="en-US" sz="2800" dirty="0"/>
              <a:t> as shown in the screenshot.</a:t>
            </a:r>
            <a:endParaRPr lang="en-IN" sz="2800" dirty="0"/>
          </a:p>
        </p:txBody>
      </p:sp>
      <p:pic>
        <p:nvPicPr>
          <p:cNvPr id="4" name="Content Placeholder 4" descr="Calculator screenshot showing the results of 4 factorial divided by 0 factorial equal to 24.">
            <a:extLst>
              <a:ext uri="{FF2B5EF4-FFF2-40B4-BE49-F238E27FC236}">
                <a16:creationId xmlns:a16="http://schemas.microsoft.com/office/drawing/2014/main" id="{89764E53-A5E5-48F6-A3BD-79DC29FCA03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28950" y="3657600"/>
            <a:ext cx="3086100" cy="2057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4.4.1: Calculating Factorial Expressions</a:t>
            </a:r>
            <a:r>
              <a:rPr lang="en-US" baseline="-25000" dirty="0"/>
              <a:t>6</a:t>
            </a:r>
            <a:endParaRPr dirty="0"/>
          </a:p>
        </p:txBody>
      </p:sp>
      <p:pic>
        <p:nvPicPr>
          <p:cNvPr id="11" name="Picture 10" descr="Sixty five factorial divided by sixty three factorial.">
            <a:extLst>
              <a:ext uri="{FF2B5EF4-FFF2-40B4-BE49-F238E27FC236}">
                <a16:creationId xmlns:a16="http://schemas.microsoft.com/office/drawing/2014/main" id="{D8F04663-E1E9-FE36-8D79-447DB1042FC4}"/>
              </a:ext>
            </a:extLst>
          </p:cNvPr>
          <p:cNvPicPr>
            <a:picLocks noChangeAspect="1"/>
          </p:cNvPicPr>
          <p:nvPr/>
        </p:nvPicPr>
        <p:blipFill>
          <a:blip r:embed="rId2"/>
          <a:stretch>
            <a:fillRect/>
          </a:stretch>
        </p:blipFill>
        <p:spPr>
          <a:xfrm>
            <a:off x="533400" y="1066800"/>
            <a:ext cx="876300" cy="914400"/>
          </a:xfrm>
          <a:prstGeom prst="rect">
            <a:avLst/>
          </a:prstGeom>
        </p:spPr>
      </p:pic>
      <p:sp>
        <p:nvSpPr>
          <p:cNvPr id="7" name="TextBox 6">
            <a:extLst>
              <a:ext uri="{FF2B5EF4-FFF2-40B4-BE49-F238E27FC236}">
                <a16:creationId xmlns:a16="http://schemas.microsoft.com/office/drawing/2014/main" id="{762A1199-D8DF-EFA6-60BA-D16943A78F00}"/>
              </a:ext>
            </a:extLst>
          </p:cNvPr>
          <p:cNvSpPr txBox="1"/>
          <p:nvPr/>
        </p:nvSpPr>
        <p:spPr>
          <a:xfrm>
            <a:off x="457200" y="1981200"/>
            <a:ext cx="8229600" cy="954107"/>
          </a:xfrm>
          <a:prstGeom prst="rect">
            <a:avLst/>
          </a:prstGeom>
          <a:noFill/>
        </p:spPr>
        <p:txBody>
          <a:bodyPr wrap="square">
            <a:spAutoFit/>
          </a:bodyPr>
          <a:lstStyle/>
          <a:p>
            <a:pPr>
              <a:defRPr b="1"/>
            </a:pPr>
            <a:r>
              <a:rPr lang="en-US" sz="2800" dirty="0"/>
              <a:t>By Hand:</a:t>
            </a:r>
          </a:p>
          <a:p>
            <a:pPr>
              <a:defRPr sz="2800"/>
            </a:pPr>
            <a:r>
              <a:rPr lang="en-US" sz="2800" dirty="0"/>
              <a:t>​It would be very cumbersome to multiply out 	</a:t>
            </a:r>
          </a:p>
        </p:txBody>
      </p:sp>
      <p:pic>
        <p:nvPicPr>
          <p:cNvPr id="4" name="Picture 3" descr="sixty five factorial and sixty three factorial">
            <a:extLst>
              <a:ext uri="{FF2B5EF4-FFF2-40B4-BE49-F238E27FC236}">
                <a16:creationId xmlns:a16="http://schemas.microsoft.com/office/drawing/2014/main" id="{B73F8BED-E91E-FC21-4DE2-CADFF9EE3FE9}"/>
              </a:ext>
            </a:extLst>
          </p:cNvPr>
          <p:cNvPicPr>
            <a:picLocks noChangeAspect="1"/>
          </p:cNvPicPr>
          <p:nvPr/>
        </p:nvPicPr>
        <p:blipFill>
          <a:blip r:embed="rId3"/>
          <a:stretch>
            <a:fillRect/>
          </a:stretch>
        </p:blipFill>
        <p:spPr>
          <a:xfrm>
            <a:off x="7086600" y="2506682"/>
            <a:ext cx="1666875" cy="428625"/>
          </a:xfrm>
          <a:prstGeom prst="rect">
            <a:avLst/>
          </a:prstGeom>
        </p:spPr>
      </p:pic>
      <p:sp>
        <p:nvSpPr>
          <p:cNvPr id="9" name="TextBox 8">
            <a:extLst>
              <a:ext uri="{FF2B5EF4-FFF2-40B4-BE49-F238E27FC236}">
                <a16:creationId xmlns:a16="http://schemas.microsoft.com/office/drawing/2014/main" id="{B3792090-9FF2-2B1B-2A81-049012AD0712}"/>
              </a:ext>
            </a:extLst>
          </p:cNvPr>
          <p:cNvSpPr txBox="1"/>
          <p:nvPr/>
        </p:nvSpPr>
        <p:spPr>
          <a:xfrm>
            <a:off x="457200" y="2819400"/>
            <a:ext cx="8229600" cy="1384995"/>
          </a:xfrm>
          <a:prstGeom prst="rect">
            <a:avLst/>
          </a:prstGeom>
          <a:noFill/>
        </p:spPr>
        <p:txBody>
          <a:bodyPr wrap="square">
            <a:spAutoFit/>
          </a:bodyPr>
          <a:lstStyle/>
          <a:p>
            <a:r>
              <a:rPr lang="en-US" sz="2800" dirty="0"/>
              <a:t>and then divide. Instead, we will cancel out some common factors that appear in both the numerator and denominator first.</a:t>
            </a:r>
            <a:endParaRPr lang="en-IN" sz="2800" dirty="0"/>
          </a:p>
        </p:txBody>
      </p:sp>
      <p:pic>
        <p:nvPicPr>
          <p:cNvPr id="16" name="Picture 15" descr="Sixty five factorial divided by sixty three factorial is equal to sixty five times sixty four times sixty three times sixty two and so on times two times one, whole divided by sixty three times sixty two and so on times two times one. Canceling common terms, this simplifies to sixty five times sixty four, which equals four thousand one hundred sixty.">
            <a:extLst>
              <a:ext uri="{FF2B5EF4-FFF2-40B4-BE49-F238E27FC236}">
                <a16:creationId xmlns:a16="http://schemas.microsoft.com/office/drawing/2014/main" id="{80FA6753-1163-4F3D-7181-ED6AAF13FFE3}"/>
              </a:ext>
            </a:extLst>
          </p:cNvPr>
          <p:cNvPicPr>
            <a:picLocks noChangeAspect="1"/>
          </p:cNvPicPr>
          <p:nvPr/>
        </p:nvPicPr>
        <p:blipFill>
          <a:blip r:embed="rId4"/>
          <a:stretch>
            <a:fillRect/>
          </a:stretch>
        </p:blipFill>
        <p:spPr>
          <a:xfrm>
            <a:off x="3505200" y="4154424"/>
            <a:ext cx="3212592" cy="1789176"/>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2336</TotalTime>
  <Words>2228</Words>
  <Application>Microsoft Office PowerPoint</Application>
  <PresentationFormat>On-screen Show (4:3)</PresentationFormat>
  <Paragraphs>221</Paragraphs>
  <Slides>47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Cambria Math</vt:lpstr>
      <vt:lpstr>Courier New</vt:lpstr>
      <vt:lpstr>Calibri</vt:lpstr>
      <vt:lpstr>Office Theme</vt:lpstr>
      <vt:lpstr>Section 4.4</vt:lpstr>
      <vt:lpstr>Formula: Factorial</vt:lpstr>
      <vt:lpstr>Math Symbols1</vt:lpstr>
      <vt:lpstr>Example 4.4.1: Calculating Factorial Expressions1</vt:lpstr>
      <vt:lpstr>Example 4.4.1: Calculating Factorial Expressions2</vt:lpstr>
      <vt:lpstr>Example 4.4.1: Calculating Factorial Expressions3</vt:lpstr>
      <vt:lpstr>Example 4.4.1: Calculating Factorial Expressions4</vt:lpstr>
      <vt:lpstr>Example 4.4.1: Calculating Factorial Expressions5</vt:lpstr>
      <vt:lpstr>Example 4.4.1: Calculating Factorial Expressions6</vt:lpstr>
      <vt:lpstr>Example 4.4.1: Calculating Factorial Expressions7</vt:lpstr>
      <vt:lpstr>Example 4.4.1: Calculating Factorial Expressions8</vt:lpstr>
      <vt:lpstr>Example 4.4.1: Calculating Factorial Expressions9</vt:lpstr>
      <vt:lpstr>Example 4.4.1: Calculating Factorial Expressions10</vt:lpstr>
      <vt:lpstr>Example 4.4.1: Calculating Factorial Expressions11</vt:lpstr>
      <vt:lpstr>Example 4.4.1: Calculating Factorial Expressions12</vt:lpstr>
      <vt:lpstr>Definitions1</vt:lpstr>
      <vt:lpstr>Memory Booster</vt:lpstr>
      <vt:lpstr>Formula: Combinations and Permutations</vt:lpstr>
      <vt:lpstr>Math Symbols2</vt:lpstr>
      <vt:lpstr>Example 4.4.2: Calculating Numbers of Combinations and Permutations1</vt:lpstr>
      <vt:lpstr>Example 4.4.2: Calculating Numbers of Combinations and Permutations2</vt:lpstr>
      <vt:lpstr>Example 4.4.2: Calculating Numbers of Combinations and Permutations3</vt:lpstr>
      <vt:lpstr>Example 4.4.2: Calculating Numbers of Combinations and Permutations4</vt:lpstr>
      <vt:lpstr>Example 4.4.2: Calculating Numbers of Combinations and Permutations5</vt:lpstr>
      <vt:lpstr>Example 4.4.2: Calculating Numbers of Combinations and Permutations6</vt:lpstr>
      <vt:lpstr>Example 4.4.2: Calculating Numbers of Combinations and Permutations7</vt:lpstr>
      <vt:lpstr>Technology</vt:lpstr>
      <vt:lpstr>Side Note</vt:lpstr>
      <vt:lpstr>Example 4.4.3: Calculating the Number of Permutations1</vt:lpstr>
      <vt:lpstr>Example 4.4.3: Calculating the Number of Permutations2</vt:lpstr>
      <vt:lpstr>Example 4.4.3: Calculating the Number of Permutations3</vt:lpstr>
      <vt:lpstr>Example 4.4.4: Calculating the Number of Combinations1</vt:lpstr>
      <vt:lpstr>Example 4.4.4: Calculating the Number of Combinations2</vt:lpstr>
      <vt:lpstr>Example 4.4.4: Calculating the Number of Combinations3</vt:lpstr>
      <vt:lpstr>Example 4.4.5: Calculating Probability Using Permutations1</vt:lpstr>
      <vt:lpstr>Example 4.4.5: Calculating Probability Using Permutations2</vt:lpstr>
      <vt:lpstr>Example 4.4.5: Calculating Probability Using Permutations3</vt:lpstr>
      <vt:lpstr>Example 4.4.5: Calculating Probability Using Permutations4</vt:lpstr>
      <vt:lpstr>Example 4.4.6: Calculating Probability Using Combinations1</vt:lpstr>
      <vt:lpstr>Example 4.4.6: Calculating Probability Using Combinations2</vt:lpstr>
      <vt:lpstr>Example 4.4.6: Calculating Probability Using Combinations3</vt:lpstr>
      <vt:lpstr>Example 4.4.6: Calculating Probability Using Combinations4</vt:lpstr>
      <vt:lpstr>Formula: Special Permutations</vt:lpstr>
      <vt:lpstr>Example 4.4.7: Calculating the Number of Special Permutations1</vt:lpstr>
      <vt:lpstr>Example 4.4.7: Calculating the Number of Special Permutations2</vt:lpstr>
      <vt:lpstr>Example 4.4.7: Calculating the Number of Special Permutations3</vt:lpstr>
      <vt:lpstr>Example 4.4.7: Calculating the Number of Special Permutations4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208</cp:revision>
  <dcterms:created xsi:type="dcterms:W3CDTF">2013-04-26T14:43:13Z</dcterms:created>
  <dcterms:modified xsi:type="dcterms:W3CDTF">2025-08-14T10:30:52Z</dcterms:modified>
</cp:coreProperties>
</file>