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87" r:id="rId14"/>
    <p:sldId id="269" r:id="rId15"/>
    <p:sldId id="270" r:id="rId16"/>
    <p:sldId id="271" r:id="rId17"/>
    <p:sldId id="272" r:id="rId18"/>
    <p:sldId id="273" r:id="rId19"/>
    <p:sldId id="274" r:id="rId20"/>
    <p:sldId id="288" r:id="rId21"/>
    <p:sldId id="275" r:id="rId22"/>
    <p:sldId id="276" r:id="rId23"/>
    <p:sldId id="277" r:id="rId24"/>
    <p:sldId id="289" r:id="rId25"/>
    <p:sldId id="278" r:id="rId26"/>
    <p:sldId id="290" r:id="rId27"/>
    <p:sldId id="279" r:id="rId28"/>
    <p:sldId id="280" r:id="rId29"/>
    <p:sldId id="281" r:id="rId30"/>
    <p:sldId id="282" r:id="rId31"/>
    <p:sldId id="283" r:id="rId32"/>
    <p:sldId id="284" r:id="rId33"/>
    <p:sldId id="285" r:id="rId34"/>
    <p:sldId id="291" r:id="rId35"/>
    <p:sldId id="292"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5" clrIdx="1">
    <p:extLst>
      <p:ext uri="{19B8F6BF-5375-455C-9EA6-DF929625EA0E}">
        <p15:presenceInfo xmlns:p15="http://schemas.microsoft.com/office/powerpoint/2012/main" userId="Allison Cong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73" autoAdjust="0"/>
  </p:normalViewPr>
  <p:slideViewPr>
    <p:cSldViewPr>
      <p:cViewPr varScale="1">
        <p:scale>
          <a:sx n="101" d="100"/>
          <a:sy n="101" d="100"/>
        </p:scale>
        <p:origin x="187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3802033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3</a:t>
            </a:fld>
            <a:endParaRPr lang="en-US"/>
          </a:p>
        </p:txBody>
      </p:sp>
    </p:spTree>
    <p:extLst>
      <p:ext uri="{BB962C8B-B14F-4D97-AF65-F5344CB8AC3E}">
        <p14:creationId xmlns:p14="http://schemas.microsoft.com/office/powerpoint/2010/main" val="953983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6</a:t>
            </a:fld>
            <a:endParaRPr lang="en-US"/>
          </a:p>
        </p:txBody>
      </p:sp>
    </p:spTree>
    <p:extLst>
      <p:ext uri="{BB962C8B-B14F-4D97-AF65-F5344CB8AC3E}">
        <p14:creationId xmlns:p14="http://schemas.microsoft.com/office/powerpoint/2010/main" val="1612882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9</a:t>
            </a:fld>
            <a:endParaRPr lang="en-US"/>
          </a:p>
        </p:txBody>
      </p:sp>
    </p:spTree>
    <p:extLst>
      <p:ext uri="{BB962C8B-B14F-4D97-AF65-F5344CB8AC3E}">
        <p14:creationId xmlns:p14="http://schemas.microsoft.com/office/powerpoint/2010/main" val="719795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15</a:t>
            </a:fld>
            <a:endParaRPr lang="en-US"/>
          </a:p>
        </p:txBody>
      </p:sp>
    </p:spTree>
    <p:extLst>
      <p:ext uri="{BB962C8B-B14F-4D97-AF65-F5344CB8AC3E}">
        <p14:creationId xmlns:p14="http://schemas.microsoft.com/office/powerpoint/2010/main" val="4178696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23</a:t>
            </a:fld>
            <a:endParaRPr lang="en-US"/>
          </a:p>
        </p:txBody>
      </p:sp>
    </p:spTree>
    <p:extLst>
      <p:ext uri="{BB962C8B-B14F-4D97-AF65-F5344CB8AC3E}">
        <p14:creationId xmlns:p14="http://schemas.microsoft.com/office/powerpoint/2010/main" val="3472580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25</a:t>
            </a:fld>
            <a:endParaRPr lang="en-US"/>
          </a:p>
        </p:txBody>
      </p:sp>
    </p:spTree>
    <p:extLst>
      <p:ext uri="{BB962C8B-B14F-4D97-AF65-F5344CB8AC3E}">
        <p14:creationId xmlns:p14="http://schemas.microsoft.com/office/powerpoint/2010/main" val="4160963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4B910-A289-9DC2-3AB8-8FECBEBAB7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2B4E67-F4DC-E055-17B6-7B597BD3E0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7BA201-A83A-1333-BAEA-36F350EEC338}"/>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BF83C262-0396-F73C-A080-DC0ED7CE7E3E}"/>
              </a:ext>
            </a:extLst>
          </p:cNvPr>
          <p:cNvSpPr>
            <a:spLocks noGrp="1"/>
          </p:cNvSpPr>
          <p:nvPr>
            <p:ph type="sldNum" sz="quarter" idx="5"/>
          </p:nvPr>
        </p:nvSpPr>
        <p:spPr/>
        <p:txBody>
          <a:bodyPr/>
          <a:lstStyle/>
          <a:p>
            <a:fld id="{7E6DA207-A26B-4388-9112-E8BB699F6246}" type="slidenum">
              <a:rPr lang="en-US" smtClean="0"/>
              <a:pPr/>
              <a:t>26</a:t>
            </a:fld>
            <a:endParaRPr lang="en-US"/>
          </a:p>
        </p:txBody>
      </p:sp>
    </p:spTree>
    <p:extLst>
      <p:ext uri="{BB962C8B-B14F-4D97-AF65-F5344CB8AC3E}">
        <p14:creationId xmlns:p14="http://schemas.microsoft.com/office/powerpoint/2010/main" val="2552594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28</a:t>
            </a:fld>
            <a:endParaRPr lang="en-US"/>
          </a:p>
        </p:txBody>
      </p:sp>
    </p:spTree>
    <p:extLst>
      <p:ext uri="{BB962C8B-B14F-4D97-AF65-F5344CB8AC3E}">
        <p14:creationId xmlns:p14="http://schemas.microsoft.com/office/powerpoint/2010/main" val="3570241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image" Target="../media/image17.png"/></Relationships>
</file>

<file path=ppt/slides/_rels/slide24.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22.emf"/><Relationship Id="rId4" Type="http://schemas.openxmlformats.org/officeDocument/2006/relationships/image" Target="../media/image21.emf"/></Relationships>
</file>

<file path=ppt/slides/_rels/slide26.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24.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28.emf"/><Relationship Id="rId5" Type="http://schemas.openxmlformats.org/officeDocument/2006/relationships/image" Target="../media/image27.emf"/><Relationship Id="rId4" Type="http://schemas.openxmlformats.org/officeDocument/2006/relationships/image" Target="../media/image26.emf"/></Relationships>
</file>

<file path=ppt/slides/_rels/slide29.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5.emf"/><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4.3</a:t>
            </a:r>
          </a:p>
        </p:txBody>
      </p:sp>
      <p:sp>
        <p:nvSpPr>
          <p:cNvPr id="2" name="Text Placeholder 1"/>
          <p:cNvSpPr>
            <a:spLocks noGrp="1"/>
          </p:cNvSpPr>
          <p:nvPr>
            <p:ph type="body" sz="quarter" idx="10"/>
          </p:nvPr>
        </p:nvSpPr>
        <p:spPr/>
        <p:txBody>
          <a:bodyPr/>
          <a:lstStyle/>
          <a:p>
            <a:pPr algn="ctr"/>
            <a:r>
              <a:t>Multiplication Rules for 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Definitions</a:t>
            </a:r>
            <a:r>
              <a:rPr lang="en-US" baseline="-25000" dirty="0"/>
              <a:t>2</a:t>
            </a:r>
            <a:endParaRPr dirty="0"/>
          </a:p>
        </p:txBody>
      </p:sp>
      <p:sp>
        <p:nvSpPr>
          <p:cNvPr id="3" name="Text Placeholder 2"/>
          <p:cNvSpPr>
            <a:spLocks noGrp="1"/>
          </p:cNvSpPr>
          <p:nvPr>
            <p:ph type="body" sz="quarter" idx="10"/>
          </p:nvPr>
        </p:nvSpPr>
        <p:spPr>
          <a:xfrm>
            <a:off x="457200" y="1082078"/>
            <a:ext cx="8229600" cy="3413722"/>
          </a:xfrm>
        </p:spPr>
        <p:txBody>
          <a:bodyPr>
            <a:normAutofit/>
          </a:bodyPr>
          <a:lstStyle/>
          <a:p>
            <a:pPr marL="457200" indent="-457200">
              <a:buFont typeface="Arial" panose="020B0604020202020204" pitchFamily="34" charset="0"/>
              <a:buChar char="•"/>
            </a:pPr>
            <a:r>
              <a:rPr sz="2800" dirty="0"/>
              <a:t>When objects are </a:t>
            </a:r>
            <a:r>
              <a:rPr sz="2800" b="1" dirty="0"/>
              <a:t>not</a:t>
            </a:r>
            <a:r>
              <a:rPr sz="2800" dirty="0"/>
              <a:t> placed back into consideration before performing the next stage of a multistage experiment, we say the experiment is performed </a:t>
            </a:r>
            <a:r>
              <a:rPr sz="2800" b="1" dirty="0"/>
              <a:t>without replacement</a:t>
            </a:r>
            <a:r>
              <a:rPr sz="2800" dirty="0"/>
              <a:t>.</a:t>
            </a:r>
          </a:p>
          <a:p>
            <a:pPr marL="457200" indent="-457200">
              <a:buFont typeface="Arial" panose="020B0604020202020204" pitchFamily="34" charset="0"/>
              <a:buChar char="•"/>
            </a:pPr>
            <a:r>
              <a:rPr sz="2800" dirty="0"/>
              <a:t>Two events are </a:t>
            </a:r>
            <a:r>
              <a:rPr sz="2800" b="1" dirty="0"/>
              <a:t>dependent</a:t>
            </a:r>
            <a:r>
              <a:rPr sz="2800" dirty="0"/>
              <a:t> if one event happening influences the probability of the other event happening.</a:t>
            </a:r>
          </a:p>
          <a:p>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4.3.3: Calculating Probability of Dependent Events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Consider the rubber duck booth at the state fair once again. You are choosing </a:t>
            </a:r>
            <a:r>
              <a:rPr sz="2800" dirty="0">
                <a:latin typeface="Cambria Math"/>
              </a:rPr>
              <a:t>2</a:t>
            </a:r>
            <a:r>
              <a:rPr sz="2800" dirty="0"/>
              <a:t> ducks from </a:t>
            </a:r>
            <a:r>
              <a:rPr sz="2800" dirty="0">
                <a:latin typeface="Cambria Math"/>
              </a:rPr>
              <a:t>50</a:t>
            </a:r>
            <a:r>
              <a:rPr sz="2800" dirty="0"/>
              <a:t> and </a:t>
            </a:r>
            <a:r>
              <a:rPr sz="2800" dirty="0">
                <a:latin typeface="Cambria Math"/>
              </a:rPr>
              <a:t>3</a:t>
            </a:r>
            <a:r>
              <a:rPr sz="2800" dirty="0"/>
              <a:t> have stars drawn on the bottom. This time, you choose two of the floating ducks </a:t>
            </a:r>
            <a:r>
              <a:rPr sz="2800" b="1" dirty="0"/>
              <a:t>without replacement</a:t>
            </a:r>
            <a:r>
              <a:rPr sz="2800" dirty="0"/>
              <a:t>. What is the probability that both ducks you choose have stars on them?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4.3.3: Calculating Probability of Dependent Events</a:t>
            </a:r>
            <a:r>
              <a:rPr lang="en-US" baseline="-25000" dirty="0"/>
              <a:t>2</a:t>
            </a:r>
            <a:endParaRPr baseline="-25000" dirty="0"/>
          </a:p>
        </p:txBody>
      </p:sp>
      <p:sp>
        <p:nvSpPr>
          <p:cNvPr id="3" name="Text Placeholder 2"/>
          <p:cNvSpPr>
            <a:spLocks noGrp="1"/>
          </p:cNvSpPr>
          <p:nvPr>
            <p:ph type="body" sz="quarter" idx="10"/>
          </p:nvPr>
        </p:nvSpPr>
        <p:spPr/>
        <p:txBody>
          <a:bodyPr>
            <a:noAutofit/>
          </a:bodyPr>
          <a:lstStyle/>
          <a:p>
            <a:r>
              <a:rPr lang="en-IN" sz="2200" b="1" dirty="0"/>
              <a:t>Solution</a:t>
            </a:r>
          </a:p>
          <a:p>
            <a:pPr>
              <a:defRPr sz="2800"/>
            </a:pPr>
            <a:r>
              <a:rPr lang="en-IN" sz="2200" dirty="0"/>
              <a:t>We can think of the experiment in two stages, for ease in calculation. Begin by determining the probability of drawing the first starred duck from the pool. Since there are </a:t>
            </a:r>
            <a:r>
              <a:rPr lang="en-IN" sz="2200" dirty="0">
                <a:latin typeface="Cambria Math"/>
              </a:rPr>
              <a:t>3</a:t>
            </a:r>
            <a:r>
              <a:rPr lang="en-IN" sz="2200" dirty="0"/>
              <a:t> ducks with stars on them, the probability, as we saw in Example 4.3.1,</a:t>
            </a:r>
          </a:p>
        </p:txBody>
      </p:sp>
      <p:pic>
        <p:nvPicPr>
          <p:cNvPr id="6" name="Picture 5" descr="The probability of the first  starred duck equal to 3 divided by 50.">
            <a:extLst>
              <a:ext uri="{FF2B5EF4-FFF2-40B4-BE49-F238E27FC236}">
                <a16:creationId xmlns:a16="http://schemas.microsoft.com/office/drawing/2014/main" id="{FDC48AD8-6335-37AF-4674-038F6876DD92}"/>
              </a:ext>
            </a:extLst>
          </p:cNvPr>
          <p:cNvPicPr>
            <a:picLocks noChangeAspect="1"/>
          </p:cNvPicPr>
          <p:nvPr/>
        </p:nvPicPr>
        <p:blipFill>
          <a:blip r:embed="rId2"/>
          <a:stretch>
            <a:fillRect/>
          </a:stretch>
        </p:blipFill>
        <p:spPr>
          <a:xfrm>
            <a:off x="5105400" y="2399347"/>
            <a:ext cx="2630424" cy="624840"/>
          </a:xfrm>
          <a:prstGeom prst="rect">
            <a:avLst/>
          </a:prstGeom>
        </p:spPr>
      </p:pic>
      <p:sp>
        <p:nvSpPr>
          <p:cNvPr id="5" name="TextBox 4">
            <a:extLst>
              <a:ext uri="{FF2B5EF4-FFF2-40B4-BE49-F238E27FC236}">
                <a16:creationId xmlns:a16="http://schemas.microsoft.com/office/drawing/2014/main" id="{A5F7ED9F-FBD6-9A50-7235-95DF13BCBF00}"/>
              </a:ext>
            </a:extLst>
          </p:cNvPr>
          <p:cNvSpPr txBox="1"/>
          <p:nvPr/>
        </p:nvSpPr>
        <p:spPr>
          <a:xfrm>
            <a:off x="457200" y="3024187"/>
            <a:ext cx="8229600" cy="2462213"/>
          </a:xfrm>
          <a:prstGeom prst="rect">
            <a:avLst/>
          </a:prstGeom>
          <a:noFill/>
        </p:spPr>
        <p:txBody>
          <a:bodyPr wrap="square">
            <a:spAutoFit/>
          </a:bodyPr>
          <a:lstStyle/>
          <a:p>
            <a:pPr>
              <a:defRPr sz="2800"/>
            </a:pPr>
            <a:r>
              <a:rPr lang="en-IN" sz="2200" dirty="0"/>
              <a:t>Next, assume that the first duck you drew did indeed have a star drawn on it. What is the probability that you now draw a second duck with a star? Remember that since you drew one of the starred ducks and did not return it to the water, there are now only </a:t>
            </a:r>
            <a:r>
              <a:rPr lang="en-IN" sz="2200" dirty="0">
                <a:latin typeface="Cambria Math"/>
              </a:rPr>
              <a:t>2</a:t>
            </a:r>
            <a:r>
              <a:rPr lang="en-IN" sz="2200" dirty="0"/>
              <a:t> remaining ducks that have stars. But there are also no longer </a:t>
            </a:r>
            <a:r>
              <a:rPr lang="en-IN" sz="2200" dirty="0">
                <a:latin typeface="Cambria Math"/>
              </a:rPr>
              <a:t>50</a:t>
            </a:r>
            <a:r>
              <a:rPr lang="en-IN" sz="2200" dirty="0"/>
              <a:t> ducks floating in the water, there are only </a:t>
            </a:r>
            <a:r>
              <a:rPr lang="en-IN" sz="2200" dirty="0">
                <a:latin typeface="Cambria Math"/>
              </a:rPr>
              <a:t>49</a:t>
            </a:r>
            <a:r>
              <a:rPr lang="en-IN" sz="2200" dirty="0"/>
              <a:t>.</a:t>
            </a:r>
          </a:p>
          <a:p>
            <a:pPr>
              <a:defRPr sz="2800"/>
            </a:pPr>
            <a:r>
              <a:rPr lang="en-IN" sz="2200" dirty="0"/>
              <a:t>Thus, </a:t>
            </a:r>
          </a:p>
        </p:txBody>
      </p:sp>
      <p:pic>
        <p:nvPicPr>
          <p:cNvPr id="10" name="Picture 9" descr="The probability of the second starred duck given the first starred duck without replacement is equal to two divided by forty-nine.">
            <a:extLst>
              <a:ext uri="{FF2B5EF4-FFF2-40B4-BE49-F238E27FC236}">
                <a16:creationId xmlns:a16="http://schemas.microsoft.com/office/drawing/2014/main" id="{C4DA3A44-488D-917E-A599-C64089BCB8B2}"/>
              </a:ext>
            </a:extLst>
          </p:cNvPr>
          <p:cNvPicPr>
            <a:picLocks noChangeAspect="1"/>
          </p:cNvPicPr>
          <p:nvPr/>
        </p:nvPicPr>
        <p:blipFill>
          <a:blip r:embed="rId3"/>
          <a:stretch>
            <a:fillRect/>
          </a:stretch>
        </p:blipFill>
        <p:spPr>
          <a:xfrm>
            <a:off x="1447800" y="5345313"/>
            <a:ext cx="6518148" cy="61417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97A28-A2B6-EBC6-21A5-174035078F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A5E823-EEA8-87B1-9989-91C91AF3BFDC}"/>
              </a:ext>
            </a:extLst>
          </p:cNvPr>
          <p:cNvSpPr>
            <a:spLocks noGrp="1"/>
          </p:cNvSpPr>
          <p:nvPr>
            <p:ph type="title"/>
          </p:nvPr>
        </p:nvSpPr>
        <p:spPr/>
        <p:txBody>
          <a:bodyPr>
            <a:normAutofit/>
          </a:bodyPr>
          <a:lstStyle/>
          <a:p>
            <a:pPr>
              <a:defRPr sz="3200"/>
            </a:pPr>
            <a:r>
              <a:rPr dirty="0"/>
              <a:t>Example 4.3.3: Calculating Probability of Dependent Events</a:t>
            </a:r>
            <a:r>
              <a:rPr lang="en-US" baseline="-25000" dirty="0"/>
              <a:t>3</a:t>
            </a:r>
            <a:endParaRPr baseline="-25000" dirty="0"/>
          </a:p>
        </p:txBody>
      </p:sp>
      <p:sp>
        <p:nvSpPr>
          <p:cNvPr id="11" name="TextBox 10">
            <a:extLst>
              <a:ext uri="{FF2B5EF4-FFF2-40B4-BE49-F238E27FC236}">
                <a16:creationId xmlns:a16="http://schemas.microsoft.com/office/drawing/2014/main" id="{1673A616-F869-9FA9-9E2B-E6C8EB771E19}"/>
              </a:ext>
            </a:extLst>
          </p:cNvPr>
          <p:cNvSpPr txBox="1"/>
          <p:nvPr/>
        </p:nvSpPr>
        <p:spPr>
          <a:xfrm>
            <a:off x="457200" y="1219200"/>
            <a:ext cx="8229600" cy="1508105"/>
          </a:xfrm>
          <a:prstGeom prst="rect">
            <a:avLst/>
          </a:prstGeom>
          <a:noFill/>
        </p:spPr>
        <p:txBody>
          <a:bodyPr wrap="square">
            <a:spAutoFit/>
          </a:bodyPr>
          <a:lstStyle/>
          <a:p>
            <a:pPr>
              <a:defRPr sz="2800"/>
            </a:pPr>
            <a:r>
              <a:rPr lang="en-IN" sz="2300" dirty="0"/>
              <a:t>Because the first choice has an impact on the probability of the second choice, these are dependent events and we find the probability of the multistage experiment by multiplying the two individual probabilities.</a:t>
            </a:r>
          </a:p>
        </p:txBody>
      </p:sp>
      <p:pic>
        <p:nvPicPr>
          <p:cNvPr id="5" name="Picture 4" descr="The probability of the starred duck and starred duck, without replacement is equals to the probability of the first starred duck multiplied by the probability of the second starred duck, given the first starred duck, without replacement is equal to three divided by fifty times two divided by forty nine, which equals six divided by two thousand four hundred fifty, approximately equals zero point zero zero two four.">
            <a:extLst>
              <a:ext uri="{FF2B5EF4-FFF2-40B4-BE49-F238E27FC236}">
                <a16:creationId xmlns:a16="http://schemas.microsoft.com/office/drawing/2014/main" id="{DEFDF615-B773-9E01-14D1-8D084770509D}"/>
              </a:ext>
            </a:extLst>
          </p:cNvPr>
          <p:cNvPicPr>
            <a:picLocks noChangeAspect="1"/>
          </p:cNvPicPr>
          <p:nvPr/>
        </p:nvPicPr>
        <p:blipFill>
          <a:blip r:embed="rId2"/>
          <a:stretch>
            <a:fillRect/>
          </a:stretch>
        </p:blipFill>
        <p:spPr>
          <a:xfrm>
            <a:off x="838200" y="2710702"/>
            <a:ext cx="8173212" cy="2118360"/>
          </a:xfrm>
          <a:prstGeom prst="rect">
            <a:avLst/>
          </a:prstGeom>
        </p:spPr>
      </p:pic>
      <p:sp>
        <p:nvSpPr>
          <p:cNvPr id="8" name="TextBox 7">
            <a:extLst>
              <a:ext uri="{FF2B5EF4-FFF2-40B4-BE49-F238E27FC236}">
                <a16:creationId xmlns:a16="http://schemas.microsoft.com/office/drawing/2014/main" id="{2FD35CEF-E8D6-9048-E22D-EDA98F1101A4}"/>
              </a:ext>
            </a:extLst>
          </p:cNvPr>
          <p:cNvSpPr txBox="1"/>
          <p:nvPr/>
        </p:nvSpPr>
        <p:spPr>
          <a:xfrm>
            <a:off x="457200" y="4865638"/>
            <a:ext cx="8229600" cy="1154162"/>
          </a:xfrm>
          <a:prstGeom prst="rect">
            <a:avLst/>
          </a:prstGeom>
          <a:noFill/>
        </p:spPr>
        <p:txBody>
          <a:bodyPr wrap="square">
            <a:spAutoFit/>
          </a:bodyPr>
          <a:lstStyle/>
          <a:p>
            <a:r>
              <a:rPr lang="en-US" sz="2300" dirty="0"/>
              <a:t>Therefore, the probability of choosing two starred ducks, without replacement, is approximately 0.24%, giving a hopeful gamer an even smaller chance of winning the extra-large prize!</a:t>
            </a:r>
          </a:p>
        </p:txBody>
      </p:sp>
    </p:spTree>
    <p:extLst>
      <p:ext uri="{BB962C8B-B14F-4D97-AF65-F5344CB8AC3E}">
        <p14:creationId xmlns:p14="http://schemas.microsoft.com/office/powerpoint/2010/main" val="2009952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Definitions</a:t>
            </a:r>
            <a:r>
              <a:rPr lang="en-US" baseline="-25000" dirty="0"/>
              <a:t>3</a:t>
            </a:r>
            <a:endParaRPr dirty="0"/>
          </a:p>
        </p:txBody>
      </p:sp>
      <p:sp>
        <p:nvSpPr>
          <p:cNvPr id="3" name="Text Placeholder 2"/>
          <p:cNvSpPr>
            <a:spLocks noGrp="1"/>
          </p:cNvSpPr>
          <p:nvPr>
            <p:ph type="body" sz="quarter" idx="10"/>
          </p:nvPr>
        </p:nvSpPr>
        <p:spPr>
          <a:xfrm>
            <a:off x="457200" y="1082078"/>
            <a:ext cx="8229600" cy="1508722"/>
          </a:xfrm>
        </p:spPr>
        <p:txBody>
          <a:bodyPr>
            <a:normAutofit/>
          </a:bodyPr>
          <a:lstStyle/>
          <a:p>
            <a:pPr>
              <a:defRPr sz="2800"/>
            </a:pPr>
            <a:r>
              <a:rPr sz="2800" b="1" dirty="0"/>
              <a:t>Conditional probability</a:t>
            </a:r>
            <a:r>
              <a:rPr sz="2800" dirty="0"/>
              <a:t>, denoted </a:t>
            </a:r>
          </a:p>
        </p:txBody>
      </p:sp>
      <p:pic>
        <p:nvPicPr>
          <p:cNvPr id="9" name="Picture 8" descr="Probability of F given E, and read &quot;the">
            <a:extLst>
              <a:ext uri="{FF2B5EF4-FFF2-40B4-BE49-F238E27FC236}">
                <a16:creationId xmlns:a16="http://schemas.microsoft.com/office/drawing/2014/main" id="{0E03E535-8A38-11EE-39CC-8878914076B1}"/>
              </a:ext>
            </a:extLst>
          </p:cNvPr>
          <p:cNvPicPr>
            <a:picLocks noChangeAspect="1"/>
          </p:cNvPicPr>
          <p:nvPr/>
        </p:nvPicPr>
        <p:blipFill>
          <a:blip r:embed="rId2"/>
          <a:stretch>
            <a:fillRect/>
          </a:stretch>
        </p:blipFill>
        <p:spPr>
          <a:xfrm>
            <a:off x="5370576" y="1124712"/>
            <a:ext cx="3124800" cy="504000"/>
          </a:xfrm>
          <a:prstGeom prst="rect">
            <a:avLst/>
          </a:prstGeom>
        </p:spPr>
      </p:pic>
      <p:sp>
        <p:nvSpPr>
          <p:cNvPr id="11" name="TextBox 10">
            <a:extLst>
              <a:ext uri="{FF2B5EF4-FFF2-40B4-BE49-F238E27FC236}">
                <a16:creationId xmlns:a16="http://schemas.microsoft.com/office/drawing/2014/main" id="{0480E567-123C-4D76-C32C-D9DFA43928B6}"/>
              </a:ext>
            </a:extLst>
          </p:cNvPr>
          <p:cNvSpPr txBox="1"/>
          <p:nvPr/>
        </p:nvSpPr>
        <p:spPr>
          <a:xfrm>
            <a:off x="457200" y="1524000"/>
            <a:ext cx="8038176" cy="954107"/>
          </a:xfrm>
          <a:prstGeom prst="rect">
            <a:avLst/>
          </a:prstGeom>
          <a:noFill/>
        </p:spPr>
        <p:txBody>
          <a:bodyPr wrap="square">
            <a:spAutoFit/>
          </a:bodyPr>
          <a:lstStyle/>
          <a:p>
            <a:r>
              <a:rPr lang="en-US" sz="2800" dirty="0">
                <a:solidFill>
                  <a:srgbClr val="000000"/>
                </a:solidFill>
              </a:rPr>
              <a:t>probability of </a:t>
            </a:r>
            <a:r>
              <a:rPr lang="en-US" sz="2800" i="1" dirty="0">
                <a:solidFill>
                  <a:srgbClr val="000000"/>
                </a:solidFill>
              </a:rPr>
              <a:t>F</a:t>
            </a:r>
            <a:r>
              <a:rPr lang="en-US" sz="2800" dirty="0">
                <a:solidFill>
                  <a:srgbClr val="000000"/>
                </a:solidFill>
              </a:rPr>
              <a:t> given </a:t>
            </a:r>
            <a:r>
              <a:rPr lang="en-US" sz="2800" i="1" dirty="0">
                <a:solidFill>
                  <a:srgbClr val="000000"/>
                </a:solidFill>
              </a:rPr>
              <a:t>E</a:t>
            </a:r>
            <a:r>
              <a:rPr lang="en-US" sz="2800" dirty="0">
                <a:solidFill>
                  <a:srgbClr val="000000"/>
                </a:solidFill>
              </a:rPr>
              <a:t>," is the probability of event </a:t>
            </a:r>
            <a:r>
              <a:rPr lang="en-US" sz="2800" i="1" dirty="0">
                <a:solidFill>
                  <a:srgbClr val="000000"/>
                </a:solidFill>
              </a:rPr>
              <a:t>F</a:t>
            </a:r>
            <a:r>
              <a:rPr lang="en-US" sz="2800" dirty="0">
                <a:solidFill>
                  <a:srgbClr val="000000"/>
                </a:solidFill>
              </a:rPr>
              <a:t> occurring given that event </a:t>
            </a:r>
            <a:r>
              <a:rPr lang="en-US" sz="2800" i="1" dirty="0">
                <a:solidFill>
                  <a:srgbClr val="000000"/>
                </a:solidFill>
              </a:rPr>
              <a:t>E</a:t>
            </a:r>
            <a:r>
              <a:rPr lang="en-US" sz="2800" dirty="0">
                <a:solidFill>
                  <a:srgbClr val="000000"/>
                </a:solidFill>
              </a:rPr>
              <a:t> occurs first.</a:t>
            </a:r>
            <a:endParaRPr lang="en-IN" sz="2800"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Multiplication Rule for Probability of Dependent Events</a:t>
            </a:r>
          </a:p>
        </p:txBody>
      </p:sp>
      <p:sp>
        <p:nvSpPr>
          <p:cNvPr id="3" name="Text Placeholder 2"/>
          <p:cNvSpPr>
            <a:spLocks noGrp="1"/>
          </p:cNvSpPr>
          <p:nvPr>
            <p:ph type="body" sz="quarter" idx="10"/>
          </p:nvPr>
        </p:nvSpPr>
        <p:spPr>
          <a:xfrm>
            <a:off x="457200" y="1082078"/>
            <a:ext cx="8229600" cy="2423122"/>
          </a:xfrm>
        </p:spPr>
        <p:txBody>
          <a:bodyPr>
            <a:normAutofit/>
          </a:bodyPr>
          <a:lstStyle/>
          <a:p>
            <a:pPr>
              <a:defRPr sz="2800"/>
            </a:pPr>
            <a:r>
              <a:rPr sz="2800" dirty="0"/>
              <a:t>For two dependent events, </a:t>
            </a:r>
            <a:r>
              <a:rPr lang="en-US" sz="2800" i="1" dirty="0"/>
              <a:t>E</a:t>
            </a:r>
            <a:r>
              <a:rPr sz="2800" dirty="0"/>
              <a:t> and </a:t>
            </a:r>
            <a:r>
              <a:rPr lang="en-US" sz="2800" i="1" dirty="0"/>
              <a:t>F</a:t>
            </a:r>
            <a:r>
              <a:rPr sz="2800" dirty="0"/>
              <a:t>, the probability that </a:t>
            </a:r>
            <a:r>
              <a:rPr lang="en-US" sz="2800" i="1" dirty="0"/>
              <a:t>E</a:t>
            </a:r>
            <a:r>
              <a:rPr sz="2800" dirty="0"/>
              <a:t> and </a:t>
            </a:r>
            <a:r>
              <a:rPr lang="en-US" sz="2800" i="1" dirty="0"/>
              <a:t>F</a:t>
            </a:r>
            <a:r>
              <a:rPr sz="2800" dirty="0"/>
              <a:t> occur is given by the following formula.</a:t>
            </a:r>
          </a:p>
          <a:p>
            <a:endParaRPr sz="2800" dirty="0"/>
          </a:p>
          <a:p>
            <a:endParaRPr sz="2800" dirty="0"/>
          </a:p>
        </p:txBody>
      </p:sp>
      <p:pic>
        <p:nvPicPr>
          <p:cNvPr id="6" name="Picture 5" descr="Probability of E and F equals Probability of E times Probability of F given E, that also equals Probability of F times Probability of E given F">
            <a:extLst>
              <a:ext uri="{FF2B5EF4-FFF2-40B4-BE49-F238E27FC236}">
                <a16:creationId xmlns:a16="http://schemas.microsoft.com/office/drawing/2014/main" id="{B6A7C21B-2761-5A12-7DD1-98556E1A1216}"/>
              </a:ext>
            </a:extLst>
          </p:cNvPr>
          <p:cNvPicPr>
            <a:picLocks noChangeAspect="1"/>
          </p:cNvPicPr>
          <p:nvPr/>
        </p:nvPicPr>
        <p:blipFill>
          <a:blip r:embed="rId3"/>
          <a:stretch>
            <a:fillRect/>
          </a:stretch>
        </p:blipFill>
        <p:spPr>
          <a:xfrm>
            <a:off x="2133600" y="2125980"/>
            <a:ext cx="4104132" cy="1296924"/>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4.3.4: Using the Multiplication Rule for Probability of Dependent Events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What is the probability of choosing two aces in a row from a standard deck of 52 cards? Assume that there are four aces in a standard deck and that the cards are chosen without replacement.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4.3.4: Using the Multiplication Rule for Probability of Dependent Events</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r>
              <a:rPr lang="en-US" sz="2300" b="1" dirty="0"/>
              <a:t>Solution</a:t>
            </a:r>
          </a:p>
          <a:p>
            <a:r>
              <a:rPr lang="en-US" sz="2300" dirty="0"/>
              <a:t>We are dealing with dependent events, so we must use the Multiplication Rule for Probability of Dependent Events. When the first card is picked, all four aces are available out of </a:t>
            </a:r>
            <a:r>
              <a:rPr lang="en-US" sz="2300" dirty="0">
                <a:latin typeface="Cambria Math"/>
              </a:rPr>
              <a:t>52</a:t>
            </a:r>
            <a:r>
              <a:rPr lang="en-US" sz="2300" dirty="0"/>
              <a:t> cards. When the second card is drawn, there are only three aces left out of the </a:t>
            </a:r>
            <a:r>
              <a:rPr lang="en-US" sz="2300" dirty="0">
                <a:latin typeface="Cambria Math"/>
              </a:rPr>
              <a:t>51</a:t>
            </a:r>
            <a:r>
              <a:rPr lang="en-US" sz="2300" dirty="0"/>
              <a:t> cards remaining in the deck. Thus, we have the following.</a:t>
            </a:r>
          </a:p>
          <a:p>
            <a:pPr>
              <a:defRPr sz="2800"/>
            </a:pPr>
            <a:endParaRPr lang="en-US" sz="2300" dirty="0"/>
          </a:p>
          <a:p>
            <a:pPr>
              <a:defRPr sz="2800"/>
            </a:pPr>
            <a:endParaRPr lang="en-US" sz="2300" dirty="0"/>
          </a:p>
          <a:p>
            <a:pPr>
              <a:defRPr sz="2800"/>
            </a:pPr>
            <a:endParaRPr lang="en-US" sz="2300" dirty="0"/>
          </a:p>
          <a:p>
            <a:pPr>
              <a:defRPr sz="2800"/>
            </a:pPr>
            <a:endParaRPr lang="en-US" sz="2300" dirty="0"/>
          </a:p>
        </p:txBody>
      </p:sp>
      <p:pic>
        <p:nvPicPr>
          <p:cNvPr id="6" name="Picture 5" descr="The probability of ace and ace is equal to the probability of ace multiplied by the probability of ace given ace, which equals four divided by fifty two times three divided by fifty one, that equals twelve divided by two thousand six hundred fifty two, approximately zero point zero zero four five.">
            <a:extLst>
              <a:ext uri="{FF2B5EF4-FFF2-40B4-BE49-F238E27FC236}">
                <a16:creationId xmlns:a16="http://schemas.microsoft.com/office/drawing/2014/main" id="{F1283A3D-E6A3-3964-A94C-EDDCD82B1F02}"/>
              </a:ext>
            </a:extLst>
          </p:cNvPr>
          <p:cNvPicPr>
            <a:picLocks noChangeAspect="1"/>
          </p:cNvPicPr>
          <p:nvPr/>
        </p:nvPicPr>
        <p:blipFill>
          <a:blip r:embed="rId2"/>
          <a:stretch>
            <a:fillRect/>
          </a:stretch>
        </p:blipFill>
        <p:spPr>
          <a:xfrm>
            <a:off x="2469642" y="3319741"/>
            <a:ext cx="4204716" cy="1792224"/>
          </a:xfrm>
          <a:prstGeom prst="rect">
            <a:avLst/>
          </a:prstGeom>
        </p:spPr>
      </p:pic>
      <p:sp>
        <p:nvSpPr>
          <p:cNvPr id="7" name="TextBox 6">
            <a:extLst>
              <a:ext uri="{FF2B5EF4-FFF2-40B4-BE49-F238E27FC236}">
                <a16:creationId xmlns:a16="http://schemas.microsoft.com/office/drawing/2014/main" id="{8ABCE139-2969-935D-7BA8-7386AD5A1952}"/>
              </a:ext>
            </a:extLst>
          </p:cNvPr>
          <p:cNvSpPr txBox="1"/>
          <p:nvPr/>
        </p:nvSpPr>
        <p:spPr>
          <a:xfrm>
            <a:off x="457200" y="5188803"/>
            <a:ext cx="8229600" cy="830997"/>
          </a:xfrm>
          <a:prstGeom prst="rect">
            <a:avLst/>
          </a:prstGeom>
          <a:noFill/>
        </p:spPr>
        <p:txBody>
          <a:bodyPr wrap="square">
            <a:spAutoFit/>
          </a:bodyPr>
          <a:lstStyle/>
          <a:p>
            <a:pPr>
              <a:defRPr sz="2800"/>
            </a:pPr>
            <a:r>
              <a:rPr lang="en-US" sz="2300" dirty="0"/>
              <a:t>Therefore, the probability of choosing two aces in a row from a standard deck of cards is 0.45%, which is not very likely.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4.3.5: Using the Multiplication Rule for Probability of Dependent Events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Assume that there are </a:t>
            </a:r>
            <a:r>
              <a:rPr sz="2800" dirty="0">
                <a:latin typeface="Cambria Math"/>
              </a:rPr>
              <a:t>17</a:t>
            </a:r>
            <a:r>
              <a:rPr sz="2800" dirty="0"/>
              <a:t> newcomers and </a:t>
            </a:r>
            <a:r>
              <a:rPr sz="2800" dirty="0">
                <a:latin typeface="Cambria Math"/>
              </a:rPr>
              <a:t>24</a:t>
            </a:r>
            <a:r>
              <a:rPr sz="2800" dirty="0"/>
              <a:t> long-term members in the Rotary Club. Two members are chosen at random each year to serve on the scholarship committee. What is the probability of choosing two members at random and the first being a newcomer and the second being a long-term member?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4.3.5: Using the Multiplication Rule for Probability of Dependent Events</a:t>
            </a:r>
            <a:r>
              <a:rPr lang="en-US" baseline="-25000" dirty="0"/>
              <a:t>2</a:t>
            </a:r>
            <a:endParaRPr baseline="-25000" dirty="0"/>
          </a:p>
        </p:txBody>
      </p:sp>
      <p:sp>
        <p:nvSpPr>
          <p:cNvPr id="6" name="Text Placeholder 2">
            <a:extLst>
              <a:ext uri="{FF2B5EF4-FFF2-40B4-BE49-F238E27FC236}">
                <a16:creationId xmlns:a16="http://schemas.microsoft.com/office/drawing/2014/main" id="{7AA8237D-BD0D-42CD-A9A2-0AF9EFAC4393}"/>
              </a:ext>
            </a:extLst>
          </p:cNvPr>
          <p:cNvSpPr>
            <a:spLocks noGrp="1"/>
          </p:cNvSpPr>
          <p:nvPr>
            <p:ph type="body" sz="quarter" idx="10"/>
          </p:nvPr>
        </p:nvSpPr>
        <p:spPr>
          <a:xfrm>
            <a:off x="457200" y="1029287"/>
            <a:ext cx="8229600" cy="4990513"/>
          </a:xfrm>
        </p:spPr>
        <p:txBody>
          <a:bodyPr>
            <a:noAutofit/>
          </a:bodyPr>
          <a:lstStyle/>
          <a:p>
            <a:r>
              <a:rPr sz="2400" b="1" dirty="0"/>
              <a:t>Solution</a:t>
            </a:r>
          </a:p>
          <a:p>
            <a:r>
              <a:rPr sz="2400" dirty="0"/>
              <a:t>Note that since we are choosing two members, the first choice will influence the probability of the second choice, assuming we do not want to choose the same member twice. This means we are dealing with dependent events.</a:t>
            </a:r>
          </a:p>
          <a:p>
            <a:pPr>
              <a:defRPr sz="2800"/>
            </a:pPr>
            <a:r>
              <a:rPr sz="2400" dirty="0"/>
              <a:t>We want to find </a:t>
            </a:r>
            <a:r>
              <a:rPr lang="en-US" sz="2400" i="1" dirty="0"/>
              <a:t>P</a:t>
            </a:r>
            <a:r>
              <a:rPr lang="en-US" sz="2400" dirty="0"/>
              <a:t>(newcomer </a:t>
            </a:r>
            <a:r>
              <a:rPr lang="en-US" sz="2400" i="1" dirty="0"/>
              <a:t>and</a:t>
            </a:r>
            <a:r>
              <a:rPr lang="en-US" sz="2400" dirty="0"/>
              <a:t> long-term member),</a:t>
            </a:r>
            <a:r>
              <a:rPr sz="2400" dirty="0"/>
              <a:t> which according to the Multiplication Rule for Probability of Dependent Events, equals </a:t>
            </a:r>
            <a:r>
              <a:rPr lang="en-US" sz="2400" i="1" dirty="0"/>
              <a:t>P</a:t>
            </a:r>
            <a:r>
              <a:rPr lang="en-US" sz="2400" dirty="0"/>
              <a:t>(newcomer) </a:t>
            </a:r>
            <a:r>
              <a:rPr lang="en-US" sz="2400" dirty="0">
                <a:latin typeface="Cambria Math" panose="02040503050406030204" pitchFamily="18" charset="0"/>
                <a:ea typeface="Cambria Math" panose="02040503050406030204" pitchFamily="18" charset="0"/>
              </a:rPr>
              <a:t>⋅</a:t>
            </a:r>
            <a:r>
              <a:rPr lang="en-US" sz="2400" dirty="0"/>
              <a:t> </a:t>
            </a:r>
            <a:r>
              <a:rPr lang="en-US" sz="2400" i="1" dirty="0"/>
              <a:t>P</a:t>
            </a:r>
            <a:r>
              <a:rPr lang="en-US" sz="2400" dirty="0"/>
              <a:t>(long-term member|newcomer).</a:t>
            </a:r>
            <a:r>
              <a:rPr sz="2400" dirty="0"/>
              <a:t> When the first member is picked, there are </a:t>
            </a:r>
            <a:r>
              <a:rPr sz="2400" dirty="0">
                <a:latin typeface="Cambria Math"/>
              </a:rPr>
              <a:t>17</a:t>
            </a:r>
            <a:r>
              <a:rPr sz="2400" dirty="0"/>
              <a:t> newcomers out of </a:t>
            </a:r>
            <a:r>
              <a:rPr sz="2400" dirty="0">
                <a:latin typeface="Cambria Math"/>
              </a:rPr>
              <a:t>41</a:t>
            </a:r>
            <a:r>
              <a:rPr sz="2400" dirty="0"/>
              <a:t> total members. When the second member is picked, we assume that we have already picked a newcomer, so that leaves all </a:t>
            </a:r>
            <a:r>
              <a:rPr sz="2400" dirty="0">
                <a:latin typeface="Cambria Math"/>
              </a:rPr>
              <a:t>24</a:t>
            </a:r>
            <a:r>
              <a:rPr sz="2400" dirty="0"/>
              <a:t> long-term members, but only </a:t>
            </a:r>
            <a:r>
              <a:rPr sz="2400" dirty="0">
                <a:latin typeface="Cambria Math"/>
              </a:rPr>
              <a:t>40</a:t>
            </a:r>
            <a:r>
              <a:rPr sz="2400" dirty="0"/>
              <a:t> remaining members. The calculation is as follows.</a:t>
            </a:r>
          </a:p>
          <a:p>
            <a:pPr>
              <a:defRPr sz="2800"/>
            </a:pPr>
            <a:endParaRPr lang="en-US" sz="2400" dirty="0"/>
          </a:p>
          <a:p>
            <a:pPr>
              <a:defRPr sz="2800"/>
            </a:pPr>
            <a:endParaRPr lang="en-US" sz="2400" dirty="0"/>
          </a:p>
          <a:p>
            <a:pPr>
              <a:defRPr sz="2800"/>
            </a:pPr>
            <a:endParaRPr lang="en-US" sz="2400" dirty="0"/>
          </a:p>
          <a:p>
            <a:pPr>
              <a:defRPr sz="2800"/>
            </a:pPr>
            <a:endParaRPr lang="en-IN"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Definitions</a:t>
            </a:r>
            <a:r>
              <a:rPr lang="en-US" baseline="-25000" dirty="0"/>
              <a:t>1</a:t>
            </a:r>
            <a:endParaRPr dirty="0"/>
          </a:p>
        </p:txBody>
      </p:sp>
      <p:sp>
        <p:nvSpPr>
          <p:cNvPr id="3" name="Text Placeholder 2"/>
          <p:cNvSpPr>
            <a:spLocks noGrp="1"/>
          </p:cNvSpPr>
          <p:nvPr>
            <p:ph type="body" sz="quarter" idx="10"/>
          </p:nvPr>
        </p:nvSpPr>
        <p:spPr>
          <a:xfrm>
            <a:off x="457200" y="1082078"/>
            <a:ext cx="8229600" cy="4251922"/>
          </a:xfrm>
        </p:spPr>
        <p:txBody>
          <a:bodyPr>
            <a:normAutofit/>
          </a:bodyPr>
          <a:lstStyle/>
          <a:p>
            <a:pPr marL="457200" indent="-457200">
              <a:buFont typeface="Arial" panose="020B0604020202020204" pitchFamily="34" charset="0"/>
              <a:buChar char="•"/>
            </a:pPr>
            <a:r>
              <a:rPr sz="2800" dirty="0"/>
              <a:t>A </a:t>
            </a:r>
            <a:r>
              <a:rPr sz="2800" b="1" dirty="0"/>
              <a:t>multistage experiment</a:t>
            </a:r>
            <a:r>
              <a:rPr sz="2800" dirty="0"/>
              <a:t> is an experiment with more than one step.</a:t>
            </a:r>
          </a:p>
          <a:p>
            <a:pPr marL="457200" indent="-457200">
              <a:buFont typeface="Arial" panose="020B0604020202020204" pitchFamily="34" charset="0"/>
              <a:buChar char="•"/>
            </a:pPr>
            <a:r>
              <a:rPr sz="2800" dirty="0"/>
              <a:t>When objects are placed back into consideration before performing the next stage of a multistage experiment, we say the experiment is performed </a:t>
            </a:r>
            <a:r>
              <a:rPr sz="2800" b="1" dirty="0"/>
              <a:t>with replacement</a:t>
            </a:r>
            <a:r>
              <a:rPr sz="2800" dirty="0"/>
              <a:t>.</a:t>
            </a:r>
          </a:p>
          <a:p>
            <a:pPr marL="457200" indent="-457200">
              <a:buFont typeface="Arial" panose="020B0604020202020204" pitchFamily="34" charset="0"/>
              <a:buChar char="•"/>
            </a:pPr>
            <a:r>
              <a:rPr sz="2800" dirty="0"/>
              <a:t>Two events are </a:t>
            </a:r>
            <a:r>
              <a:rPr sz="2800" b="1" dirty="0"/>
              <a:t>independent</a:t>
            </a:r>
            <a:r>
              <a:rPr sz="2800" dirty="0"/>
              <a:t> if one event happening does not influence the probability of the other event happening.</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5D194-414F-0444-CF62-11A58F35AB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57683-BEA6-8F0C-43DE-A997F07878C6}"/>
              </a:ext>
            </a:extLst>
          </p:cNvPr>
          <p:cNvSpPr>
            <a:spLocks noGrp="1"/>
          </p:cNvSpPr>
          <p:nvPr>
            <p:ph type="title"/>
          </p:nvPr>
        </p:nvSpPr>
        <p:spPr>
          <a:xfrm>
            <a:off x="457200" y="76200"/>
            <a:ext cx="8229600" cy="914400"/>
          </a:xfrm>
        </p:spPr>
        <p:txBody>
          <a:bodyPr>
            <a:normAutofit/>
          </a:bodyPr>
          <a:lstStyle/>
          <a:p>
            <a:pPr>
              <a:defRPr sz="3200"/>
            </a:pPr>
            <a:r>
              <a:rPr dirty="0"/>
              <a:t>Example 4.3.5: Using the Multiplication Rule for Probability of Dependent Events</a:t>
            </a:r>
            <a:r>
              <a:rPr lang="en-US" baseline="-25000" dirty="0"/>
              <a:t>3</a:t>
            </a:r>
            <a:endParaRPr baseline="-25000" dirty="0"/>
          </a:p>
        </p:txBody>
      </p:sp>
      <p:pic>
        <p:nvPicPr>
          <p:cNvPr id="5" name="Picture 4" descr="The probability of a newcomer and a long term member is equal to the probability of a newcomer multiplied by the probability of a long term member given a newcomer, which equals seventeen divided by forty one times twenty four divided by forty, approximately zero point two four eight eight.">
            <a:extLst>
              <a:ext uri="{FF2B5EF4-FFF2-40B4-BE49-F238E27FC236}">
                <a16:creationId xmlns:a16="http://schemas.microsoft.com/office/drawing/2014/main" id="{B618A44C-C8C2-4CBB-3A8D-A6000DA514C7}"/>
              </a:ext>
            </a:extLst>
          </p:cNvPr>
          <p:cNvPicPr>
            <a:picLocks noChangeAspect="1"/>
          </p:cNvPicPr>
          <p:nvPr/>
        </p:nvPicPr>
        <p:blipFill>
          <a:blip r:embed="rId2"/>
          <a:stretch>
            <a:fillRect/>
          </a:stretch>
        </p:blipFill>
        <p:spPr>
          <a:xfrm>
            <a:off x="838200" y="1166409"/>
            <a:ext cx="7956804" cy="2558796"/>
          </a:xfrm>
          <a:prstGeom prst="rect">
            <a:avLst/>
          </a:prstGeom>
        </p:spPr>
      </p:pic>
      <p:sp>
        <p:nvSpPr>
          <p:cNvPr id="11" name="TextBox 10">
            <a:extLst>
              <a:ext uri="{FF2B5EF4-FFF2-40B4-BE49-F238E27FC236}">
                <a16:creationId xmlns:a16="http://schemas.microsoft.com/office/drawing/2014/main" id="{2B2D29B6-CC2F-9B2E-1C89-DFB7F021E5E2}"/>
              </a:ext>
            </a:extLst>
          </p:cNvPr>
          <p:cNvSpPr txBox="1"/>
          <p:nvPr/>
        </p:nvSpPr>
        <p:spPr>
          <a:xfrm>
            <a:off x="457200" y="3831848"/>
            <a:ext cx="8229600" cy="892552"/>
          </a:xfrm>
          <a:prstGeom prst="rect">
            <a:avLst/>
          </a:prstGeom>
          <a:noFill/>
        </p:spPr>
        <p:txBody>
          <a:bodyPr wrap="square">
            <a:spAutoFit/>
          </a:bodyPr>
          <a:lstStyle/>
          <a:p>
            <a:pPr>
              <a:defRPr sz="2800"/>
            </a:pPr>
            <a:r>
              <a:rPr lang="en-US" sz="2600" dirty="0"/>
              <a:t>Therefore, the probability of choosing two members that satisfy the conditions is 24.88%.</a:t>
            </a:r>
          </a:p>
        </p:txBody>
      </p:sp>
    </p:spTree>
    <p:extLst>
      <p:ext uri="{BB962C8B-B14F-4D97-AF65-F5344CB8AC3E}">
        <p14:creationId xmlns:p14="http://schemas.microsoft.com/office/powerpoint/2010/main" val="2189240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Conditional Probability</a:t>
            </a:r>
          </a:p>
        </p:txBody>
      </p:sp>
      <p:sp>
        <p:nvSpPr>
          <p:cNvPr id="3" name="Text Placeholder 2"/>
          <p:cNvSpPr>
            <a:spLocks noGrp="1"/>
          </p:cNvSpPr>
          <p:nvPr>
            <p:ph type="body" sz="quarter" idx="10"/>
          </p:nvPr>
        </p:nvSpPr>
        <p:spPr>
          <a:xfrm>
            <a:off x="457200" y="1082078"/>
            <a:ext cx="8229600" cy="2346922"/>
          </a:xfrm>
        </p:spPr>
        <p:txBody>
          <a:bodyPr>
            <a:normAutofit/>
          </a:bodyPr>
          <a:lstStyle/>
          <a:p>
            <a:pPr>
              <a:defRPr sz="2800"/>
            </a:pPr>
            <a:r>
              <a:rPr sz="2800" dirty="0"/>
              <a:t>For two dependent events, </a:t>
            </a:r>
            <a:r>
              <a:rPr lang="en-US" sz="2800" i="1" dirty="0"/>
              <a:t>E</a:t>
            </a:r>
            <a:r>
              <a:rPr sz="2800" dirty="0"/>
              <a:t> and </a:t>
            </a:r>
            <a:r>
              <a:rPr lang="en-US" sz="2800" i="1" dirty="0"/>
              <a:t>F</a:t>
            </a:r>
            <a:r>
              <a:rPr sz="2800" dirty="0"/>
              <a:t>, the probability that </a:t>
            </a:r>
            <a:r>
              <a:rPr lang="en-US" sz="2800" i="1" dirty="0"/>
              <a:t>F</a:t>
            </a:r>
            <a:r>
              <a:rPr sz="2800" dirty="0"/>
              <a:t> occurs given that </a:t>
            </a:r>
            <a:r>
              <a:rPr lang="en-US" sz="2800" i="1" dirty="0"/>
              <a:t>E</a:t>
            </a:r>
            <a:r>
              <a:rPr sz="2800" dirty="0"/>
              <a:t> occurs is given by the following formula.</a:t>
            </a:r>
          </a:p>
          <a:p>
            <a:pPr algn="ctr">
              <a:defRPr sz="2800"/>
            </a:pPr>
            <a:endParaRPr sz="2800" dirty="0"/>
          </a:p>
          <a:p>
            <a:endParaRPr sz="2800" dirty="0"/>
          </a:p>
        </p:txBody>
      </p:sp>
      <p:pic>
        <p:nvPicPr>
          <p:cNvPr id="6" name="Picture 5" descr="The probability of F given E is equal to the probability of E and F divided by the probability of E.">
            <a:extLst>
              <a:ext uri="{FF2B5EF4-FFF2-40B4-BE49-F238E27FC236}">
                <a16:creationId xmlns:a16="http://schemas.microsoft.com/office/drawing/2014/main" id="{3D96978C-D440-C104-F63C-26D97A9FBA7A}"/>
              </a:ext>
            </a:extLst>
          </p:cNvPr>
          <p:cNvPicPr>
            <a:picLocks noChangeAspect="1"/>
          </p:cNvPicPr>
          <p:nvPr/>
        </p:nvPicPr>
        <p:blipFill>
          <a:blip r:embed="rId2"/>
          <a:stretch>
            <a:fillRect/>
          </a:stretch>
        </p:blipFill>
        <p:spPr>
          <a:xfrm>
            <a:off x="3048000" y="2286000"/>
            <a:ext cx="2702052" cy="928116"/>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4.3.6: Using the Rule for Conditional Probability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Out of </a:t>
            </a:r>
            <a:r>
              <a:rPr sz="2800" dirty="0">
                <a:latin typeface="Cambria Math"/>
              </a:rPr>
              <a:t>300</a:t>
            </a:r>
            <a:r>
              <a:rPr sz="2800" dirty="0"/>
              <a:t> applicants for a job, </a:t>
            </a:r>
            <a:r>
              <a:rPr sz="2800" dirty="0">
                <a:latin typeface="Cambria Math"/>
              </a:rPr>
              <a:t>212</a:t>
            </a:r>
            <a:r>
              <a:rPr sz="2800" dirty="0"/>
              <a:t> are female and </a:t>
            </a:r>
            <a:r>
              <a:rPr sz="2800" dirty="0">
                <a:latin typeface="Cambria Math"/>
              </a:rPr>
              <a:t>110</a:t>
            </a:r>
            <a:r>
              <a:rPr sz="2800" dirty="0"/>
              <a:t> are females who hold a graduate degree.</a:t>
            </a:r>
          </a:p>
          <a:p>
            <a:pPr marL="447675" indent="-447675">
              <a:defRPr sz="2800"/>
            </a:pPr>
            <a:r>
              <a:rPr lang="en-US" dirty="0"/>
              <a:t>a.	</a:t>
            </a:r>
            <a:r>
              <a:rPr dirty="0"/>
              <a:t>​</a:t>
            </a:r>
            <a:r>
              <a:rPr sz="2800" dirty="0"/>
              <a:t>What is the probability that a randomly chosen applicant has a graduate degree, given that she is female?</a:t>
            </a:r>
          </a:p>
          <a:p>
            <a:pPr marL="447675" indent="-447675">
              <a:defRPr sz="2800"/>
            </a:pPr>
            <a:r>
              <a:rPr lang="en-US" dirty="0"/>
              <a:t>b.	</a:t>
            </a:r>
            <a:r>
              <a:rPr dirty="0"/>
              <a:t>​</a:t>
            </a:r>
            <a:r>
              <a:rPr sz="2800" dirty="0"/>
              <a:t>If </a:t>
            </a:r>
            <a:r>
              <a:rPr sz="2800" dirty="0">
                <a:latin typeface="Cambria Math"/>
              </a:rPr>
              <a:t>152</a:t>
            </a:r>
            <a:r>
              <a:rPr sz="2800" dirty="0"/>
              <a:t> of the applicants have graduate degrees, what is the probability that a randomly chosen applicant is female, given that the applicant has a graduate degree?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4.3.6: Using the Rule for Conditional Probability</a:t>
            </a:r>
            <a:r>
              <a:rPr lang="en-US" baseline="-25000" dirty="0"/>
              <a:t>2</a:t>
            </a:r>
            <a:endParaRPr baseline="-25000" dirty="0"/>
          </a:p>
        </p:txBody>
      </p:sp>
      <p:sp>
        <p:nvSpPr>
          <p:cNvPr id="6" name="Text Placeholder 2">
            <a:extLst>
              <a:ext uri="{FF2B5EF4-FFF2-40B4-BE49-F238E27FC236}">
                <a16:creationId xmlns:a16="http://schemas.microsoft.com/office/drawing/2014/main" id="{1EB073CC-6C94-4087-A12E-75F5F3200E23}"/>
              </a:ext>
            </a:extLst>
          </p:cNvPr>
          <p:cNvSpPr>
            <a:spLocks noGrp="1"/>
          </p:cNvSpPr>
          <p:nvPr>
            <p:ph type="body" sz="quarter" idx="10"/>
          </p:nvPr>
        </p:nvSpPr>
        <p:spPr>
          <a:xfrm>
            <a:off x="457200" y="1029287"/>
            <a:ext cx="8229600" cy="647113"/>
          </a:xfrm>
        </p:spPr>
        <p:txBody>
          <a:bodyPr>
            <a:noAutofit/>
          </a:bodyPr>
          <a:lstStyle/>
          <a:p>
            <a:r>
              <a:rPr sz="2200" b="1" dirty="0"/>
              <a:t>Solution</a:t>
            </a:r>
          </a:p>
          <a:p>
            <a:pPr marL="447675" indent="-447675">
              <a:defRPr sz="2800"/>
            </a:pPr>
            <a:r>
              <a:rPr lang="en-US" sz="2200" dirty="0"/>
              <a:t>a.	</a:t>
            </a:r>
            <a:r>
              <a:rPr sz="2200" dirty="0"/>
              <a:t>​The question asks for </a:t>
            </a:r>
            <a:endParaRPr lang="en-US" sz="2200" dirty="0"/>
          </a:p>
          <a:p>
            <a:pPr>
              <a:defRPr sz="2800"/>
            </a:pPr>
            <a:r>
              <a:rPr lang="en-US" sz="2200" dirty="0"/>
              <a:t>					</a:t>
            </a:r>
            <a:endParaRPr sz="2200" dirty="0"/>
          </a:p>
          <a:p>
            <a:endParaRPr sz="2200" dirty="0"/>
          </a:p>
        </p:txBody>
      </p:sp>
      <p:pic>
        <p:nvPicPr>
          <p:cNvPr id="5" name="Picture 4" descr="The probability of a graduate degree given female">
            <a:extLst>
              <a:ext uri="{FF2B5EF4-FFF2-40B4-BE49-F238E27FC236}">
                <a16:creationId xmlns:a16="http://schemas.microsoft.com/office/drawing/2014/main" id="{83712EE8-718D-5C8C-FDC3-E370642B03AC}"/>
              </a:ext>
            </a:extLst>
          </p:cNvPr>
          <p:cNvPicPr>
            <a:picLocks noChangeAspect="1"/>
          </p:cNvPicPr>
          <p:nvPr/>
        </p:nvPicPr>
        <p:blipFill>
          <a:blip r:embed="rId3"/>
          <a:stretch>
            <a:fillRect/>
          </a:stretch>
        </p:blipFill>
        <p:spPr>
          <a:xfrm>
            <a:off x="3510600" y="1477851"/>
            <a:ext cx="3313176" cy="409956"/>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DD081E1B-F2A4-459D-D620-93A84F476FE2}"/>
                  </a:ext>
                </a:extLst>
              </p:cNvPr>
              <p:cNvSpPr txBox="1"/>
              <p:nvPr/>
            </p:nvSpPr>
            <p:spPr>
              <a:xfrm>
                <a:off x="990600" y="1828800"/>
                <a:ext cx="7772400" cy="3139321"/>
              </a:xfrm>
              <a:prstGeom prst="rect">
                <a:avLst/>
              </a:prstGeom>
              <a:noFill/>
            </p:spPr>
            <p:txBody>
              <a:bodyPr wrap="square">
                <a:spAutoFit/>
              </a:bodyPr>
              <a:lstStyle/>
              <a:p>
                <a:r>
                  <a:rPr lang="en-IN" sz="2200" dirty="0"/>
                  <a:t>Thus, in order to use the formula for conditional probability, we need to find </a:t>
                </a:r>
                <a:r>
                  <a:rPr lang="en-IN" sz="2200" i="1" dirty="0"/>
                  <a:t>P</a:t>
                </a:r>
                <a14:m>
                  <m:oMath xmlns:m="http://schemas.openxmlformats.org/officeDocument/2006/math">
                    <m:d>
                      <m:dPr>
                        <m:ctrlPr>
                          <a:rPr lang="ar-AE" sz="2200" i="1">
                            <a:latin typeface="Cambria Math" panose="02040503050406030204" pitchFamily="18" charset="0"/>
                          </a:rPr>
                        </m:ctrlPr>
                      </m:dPr>
                      <m:e>
                        <m:r>
                          <m:rPr>
                            <m:nor/>
                          </m:rPr>
                          <a:rPr lang="en-IN" sz="2200"/>
                          <m:t>female</m:t>
                        </m:r>
                        <m:r>
                          <m:rPr>
                            <m:nor/>
                          </m:rPr>
                          <a:rPr lang="en-IN" sz="2200"/>
                          <m:t> </m:t>
                        </m:r>
                        <m:r>
                          <m:rPr>
                            <m:nor/>
                          </m:rPr>
                          <a:rPr lang="en-US" sz="2200" b="0" i="0" smtClean="0"/>
                          <m:t>and</m:t>
                        </m:r>
                        <m:r>
                          <m:rPr>
                            <m:nor/>
                          </m:rPr>
                          <a:rPr lang="en-US" sz="2200" b="0" i="0" smtClean="0"/>
                          <m:t> </m:t>
                        </m:r>
                        <m:r>
                          <m:rPr>
                            <m:nor/>
                          </m:rPr>
                          <a:rPr lang="en-IN" sz="2200"/>
                          <m:t>graduate</m:t>
                        </m:r>
                        <m:r>
                          <m:rPr>
                            <m:nor/>
                          </m:rPr>
                          <a:rPr lang="en-IN" sz="2200"/>
                          <m:t> </m:t>
                        </m:r>
                        <m:r>
                          <m:rPr>
                            <m:nor/>
                          </m:rPr>
                          <a:rPr lang="en-IN" sz="2200"/>
                          <m:t>degree</m:t>
                        </m:r>
                      </m:e>
                    </m:d>
                  </m:oMath>
                </a14:m>
                <a:r>
                  <a:rPr lang="ar-AE" sz="2200" dirty="0"/>
                  <a:t> </a:t>
                </a:r>
                <a:r>
                  <a:rPr lang="en-IN" sz="2200" dirty="0"/>
                  <a:t>as well as </a:t>
                </a:r>
                <a:r>
                  <a:rPr lang="en-IN" sz="2200" i="1" dirty="0"/>
                  <a:t>P</a:t>
                </a:r>
                <a14:m>
                  <m:oMath xmlns:m="http://schemas.openxmlformats.org/officeDocument/2006/math">
                    <m:r>
                      <a:rPr lang="en-IN" sz="2200">
                        <a:latin typeface="Cambria Math" panose="02040503050406030204" pitchFamily="18" charset="0"/>
                      </a:rPr>
                      <m:t>⁡</m:t>
                    </m:r>
                    <m:d>
                      <m:dPr>
                        <m:ctrlPr>
                          <a:rPr lang="ar-AE" sz="2200" i="1">
                            <a:latin typeface="Cambria Math" panose="02040503050406030204" pitchFamily="18" charset="0"/>
                          </a:rPr>
                        </m:ctrlPr>
                      </m:dPr>
                      <m:e>
                        <m:r>
                          <m:rPr>
                            <m:nor/>
                          </m:rPr>
                          <a:rPr lang="en-IN" sz="2200"/>
                          <m:t>female</m:t>
                        </m:r>
                      </m:e>
                    </m:d>
                  </m:oMath>
                </a14:m>
                <a:r>
                  <a:rPr lang="en-US" sz="2200" dirty="0"/>
                  <a:t>. </a:t>
                </a:r>
                <a:r>
                  <a:rPr lang="en-IN" sz="2200" dirty="0"/>
                  <a:t>Since only one applicant is chosen, this scenario cannot technically be classified as a multistage experiment. However, you can think of this problem in stages because the field of applicants is narrowed first by "females" and then by "graduate degree." Hence, the formula for conditional probability is appropriate to use here. There are </a:t>
                </a:r>
                <a:r>
                  <a:rPr lang="en-IN" sz="2200" dirty="0">
                    <a:latin typeface="Cambria Math"/>
                  </a:rPr>
                  <a:t>300</a:t>
                </a:r>
                <a:r>
                  <a:rPr lang="en-IN" sz="2200" dirty="0"/>
                  <a:t> applicants total, so the probability of choosing an applicant who is female and has a graduate degree is	 </a:t>
                </a:r>
              </a:p>
            </p:txBody>
          </p:sp>
        </mc:Choice>
        <mc:Fallback xmlns="">
          <p:sp>
            <p:nvSpPr>
              <p:cNvPr id="8" name="TextBox 7">
                <a:extLst>
                  <a:ext uri="{FF2B5EF4-FFF2-40B4-BE49-F238E27FC236}">
                    <a16:creationId xmlns:a16="http://schemas.microsoft.com/office/drawing/2014/main" id="{DD081E1B-F2A4-459D-D620-93A84F476FE2}"/>
                  </a:ext>
                </a:extLst>
              </p:cNvPr>
              <p:cNvSpPr txBox="1">
                <a:spLocks noRot="1" noChangeAspect="1" noMove="1" noResize="1" noEditPoints="1" noAdjustHandles="1" noChangeArrowheads="1" noChangeShapeType="1" noTextEdit="1"/>
              </p:cNvSpPr>
              <p:nvPr/>
            </p:nvSpPr>
            <p:spPr>
              <a:xfrm>
                <a:off x="990600" y="1828800"/>
                <a:ext cx="7772400" cy="3139321"/>
              </a:xfrm>
              <a:prstGeom prst="rect">
                <a:avLst/>
              </a:prstGeom>
              <a:blipFill>
                <a:blip r:embed="rId4"/>
                <a:stretch>
                  <a:fillRect l="-1020" t="-1359" r="-1569" b="-2913"/>
                </a:stretch>
              </a:blipFill>
            </p:spPr>
            <p:txBody>
              <a:bodyPr/>
              <a:lstStyle/>
              <a:p>
                <a:r>
                  <a:rPr lang="en-IN">
                    <a:noFill/>
                  </a:rPr>
                  <a:t> </a:t>
                </a:r>
              </a:p>
            </p:txBody>
          </p:sp>
        </mc:Fallback>
      </mc:AlternateContent>
      <p:pic>
        <p:nvPicPr>
          <p:cNvPr id="9" name="Picture 8" descr="one hundred and ten divided by three hundred.">
            <a:extLst>
              <a:ext uri="{FF2B5EF4-FFF2-40B4-BE49-F238E27FC236}">
                <a16:creationId xmlns:a16="http://schemas.microsoft.com/office/drawing/2014/main" id="{A5BEC0D6-9DCD-16A5-66A7-E595CA022BC7}"/>
              </a:ext>
            </a:extLst>
          </p:cNvPr>
          <p:cNvPicPr>
            <a:picLocks noChangeAspect="1"/>
          </p:cNvPicPr>
          <p:nvPr/>
        </p:nvPicPr>
        <p:blipFill>
          <a:blip r:embed="rId5"/>
          <a:stretch>
            <a:fillRect/>
          </a:stretch>
        </p:blipFill>
        <p:spPr>
          <a:xfrm>
            <a:off x="3200400" y="4808124"/>
            <a:ext cx="469392" cy="569976"/>
          </a:xfrm>
          <a:prstGeom prst="rect">
            <a:avLst/>
          </a:prstGeom>
        </p:spPr>
      </p:pic>
      <p:sp>
        <p:nvSpPr>
          <p:cNvPr id="11" name="TextBox 10">
            <a:extLst>
              <a:ext uri="{FF2B5EF4-FFF2-40B4-BE49-F238E27FC236}">
                <a16:creationId xmlns:a16="http://schemas.microsoft.com/office/drawing/2014/main" id="{848B7A54-34C3-68C2-9A33-710C44F96271}"/>
              </a:ext>
            </a:extLst>
          </p:cNvPr>
          <p:cNvSpPr txBox="1"/>
          <p:nvPr/>
        </p:nvSpPr>
        <p:spPr>
          <a:xfrm>
            <a:off x="990600" y="5452646"/>
            <a:ext cx="6934200" cy="430887"/>
          </a:xfrm>
          <a:prstGeom prst="rect">
            <a:avLst/>
          </a:prstGeom>
          <a:noFill/>
        </p:spPr>
        <p:txBody>
          <a:bodyPr wrap="square">
            <a:spAutoFit/>
          </a:bodyPr>
          <a:lstStyle/>
          <a:p>
            <a:r>
              <a:rPr lang="en-US" sz="2200" dirty="0"/>
              <a:t>Similarly, the probability of choosing a female applicant is</a:t>
            </a:r>
            <a:endParaRPr lang="en-IN" sz="2200" dirty="0"/>
          </a:p>
        </p:txBody>
      </p:sp>
      <p:pic>
        <p:nvPicPr>
          <p:cNvPr id="12" name="Picture 11" descr="Two hundred twelve divided by three hundred.">
            <a:extLst>
              <a:ext uri="{FF2B5EF4-FFF2-40B4-BE49-F238E27FC236}">
                <a16:creationId xmlns:a16="http://schemas.microsoft.com/office/drawing/2014/main" id="{F7EA2756-5169-DED2-2994-E393C814C097}"/>
              </a:ext>
            </a:extLst>
          </p:cNvPr>
          <p:cNvPicPr>
            <a:picLocks noChangeAspect="1"/>
          </p:cNvPicPr>
          <p:nvPr/>
        </p:nvPicPr>
        <p:blipFill>
          <a:blip r:embed="rId6"/>
          <a:stretch>
            <a:fillRect/>
          </a:stretch>
        </p:blipFill>
        <p:spPr>
          <a:xfrm>
            <a:off x="7638288" y="5405532"/>
            <a:ext cx="469392" cy="566928"/>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13F91-028A-AABE-F5C8-A4D34915AC76}"/>
              </a:ext>
            </a:extLst>
          </p:cNvPr>
          <p:cNvSpPr>
            <a:spLocks noGrp="1"/>
          </p:cNvSpPr>
          <p:nvPr>
            <p:ph type="title"/>
          </p:nvPr>
        </p:nvSpPr>
        <p:spPr>
          <a:xfrm>
            <a:off x="457200" y="76200"/>
            <a:ext cx="8229600" cy="914400"/>
          </a:xfrm>
        </p:spPr>
        <p:txBody>
          <a:bodyPr/>
          <a:lstStyle/>
          <a:p>
            <a:r>
              <a:rPr lang="en-US" dirty="0"/>
              <a:t>Example 4.3.6: Using the Rule for Conditional Probability</a:t>
            </a:r>
            <a:r>
              <a:rPr lang="en-US" baseline="-25000" dirty="0"/>
              <a:t>3</a:t>
            </a:r>
            <a:endParaRPr lang="en-IN" dirty="0"/>
          </a:p>
        </p:txBody>
      </p:sp>
      <p:sp>
        <p:nvSpPr>
          <p:cNvPr id="4" name="TextBox 3">
            <a:extLst>
              <a:ext uri="{FF2B5EF4-FFF2-40B4-BE49-F238E27FC236}">
                <a16:creationId xmlns:a16="http://schemas.microsoft.com/office/drawing/2014/main" id="{869112F0-AE5E-72E6-8FEF-251E1DBC050C}"/>
              </a:ext>
            </a:extLst>
          </p:cNvPr>
          <p:cNvSpPr txBox="1"/>
          <p:nvPr/>
        </p:nvSpPr>
        <p:spPr>
          <a:xfrm>
            <a:off x="457200" y="1273077"/>
            <a:ext cx="7543800" cy="461665"/>
          </a:xfrm>
          <a:prstGeom prst="rect">
            <a:avLst/>
          </a:prstGeom>
          <a:noFill/>
        </p:spPr>
        <p:txBody>
          <a:bodyPr wrap="square">
            <a:spAutoFit/>
          </a:bodyPr>
          <a:lstStyle/>
          <a:p>
            <a:r>
              <a:rPr lang="en-US" sz="2400" dirty="0"/>
              <a:t>Thus, we calculate the conditional probability as follows.</a:t>
            </a:r>
            <a:endParaRPr lang="en-IN" sz="2400" dirty="0"/>
          </a:p>
        </p:txBody>
      </p:sp>
      <p:pic>
        <p:nvPicPr>
          <p:cNvPr id="7" name="Picture 6" descr="The probability of a graduate degree given female is equal to the probability of a female who holds a graduate degree divided by the probability of female. &#10;This equals one hundred ten divided by three hundred whole divided by two hundred twelve divided by three hundred, which simplifies to one hundred ten divided by two hundred twelve, that approximately equals zero point five one eight nine.">
            <a:extLst>
              <a:ext uri="{FF2B5EF4-FFF2-40B4-BE49-F238E27FC236}">
                <a16:creationId xmlns:a16="http://schemas.microsoft.com/office/drawing/2014/main" id="{9F5D500F-446F-9D6B-8069-01C48DB99F79}"/>
              </a:ext>
            </a:extLst>
          </p:cNvPr>
          <p:cNvPicPr>
            <a:picLocks noChangeAspect="1"/>
          </p:cNvPicPr>
          <p:nvPr/>
        </p:nvPicPr>
        <p:blipFill>
          <a:blip r:embed="rId2"/>
          <a:stretch>
            <a:fillRect/>
          </a:stretch>
        </p:blipFill>
        <p:spPr>
          <a:xfrm>
            <a:off x="539496" y="1963292"/>
            <a:ext cx="8138160" cy="3450336"/>
          </a:xfrm>
          <a:prstGeom prst="rect">
            <a:avLst/>
          </a:prstGeom>
        </p:spPr>
      </p:pic>
    </p:spTree>
    <p:extLst>
      <p:ext uri="{BB962C8B-B14F-4D97-AF65-F5344CB8AC3E}">
        <p14:creationId xmlns:p14="http://schemas.microsoft.com/office/powerpoint/2010/main" val="25722507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4.3.6: Using the Rule for Conditional Probability</a:t>
            </a:r>
            <a:r>
              <a:rPr lang="en-US" baseline="-25000" dirty="0"/>
              <a:t>4</a:t>
            </a:r>
            <a:endParaRPr baseline="-25000" dirty="0"/>
          </a:p>
        </p:txBody>
      </p:sp>
      <p:sp>
        <p:nvSpPr>
          <p:cNvPr id="6" name="Text Placeholder 2">
            <a:extLst>
              <a:ext uri="{FF2B5EF4-FFF2-40B4-BE49-F238E27FC236}">
                <a16:creationId xmlns:a16="http://schemas.microsoft.com/office/drawing/2014/main" id="{D0517D1D-AC1A-4255-92FB-6BB759625BAE}"/>
              </a:ext>
            </a:extLst>
          </p:cNvPr>
          <p:cNvSpPr>
            <a:spLocks noGrp="1"/>
          </p:cNvSpPr>
          <p:nvPr>
            <p:ph type="body" sz="quarter" idx="10"/>
          </p:nvPr>
        </p:nvSpPr>
        <p:spPr>
          <a:xfrm>
            <a:off x="457200" y="1029288"/>
            <a:ext cx="8229600" cy="1815202"/>
          </a:xfrm>
        </p:spPr>
        <p:txBody>
          <a:bodyPr>
            <a:noAutofit/>
          </a:bodyPr>
          <a:lstStyle/>
          <a:p>
            <a:pPr marL="447675" indent="-447675">
              <a:defRPr sz="2800"/>
            </a:pPr>
            <a:r>
              <a:rPr lang="en-US" sz="2500" dirty="0"/>
              <a:t>b.	</a:t>
            </a:r>
            <a:r>
              <a:rPr sz="2500" dirty="0"/>
              <a:t>​This question asks for the reverse of the probability calculated </a:t>
            </a:r>
            <a:r>
              <a:rPr lang="en-IN" sz="2500" dirty="0" err="1"/>
              <a:t>i</a:t>
            </a:r>
            <a:r>
              <a:rPr sz="2500" dirty="0"/>
              <a:t>n part </a:t>
            </a:r>
            <a:r>
              <a:rPr sz="2500" b="1" dirty="0"/>
              <a:t>a</a:t>
            </a:r>
            <a:r>
              <a:rPr sz="2500" dirty="0"/>
              <a:t>. Let's compare and see if we get a similar result. We want to calculate</a:t>
            </a:r>
            <a:endParaRPr lang="en-US" sz="2500" dirty="0"/>
          </a:p>
          <a:p>
            <a:pPr>
              <a:defRPr sz="2800"/>
            </a:pPr>
            <a:r>
              <a:rPr lang="en-IN" sz="2500" dirty="0"/>
              <a:t>	</a:t>
            </a:r>
            <a:endParaRPr sz="2500" dirty="0"/>
          </a:p>
          <a:p>
            <a:pPr>
              <a:defRPr sz="2800"/>
            </a:pPr>
            <a:r>
              <a:rPr sz="2500" dirty="0"/>
              <a:t>​</a:t>
            </a:r>
            <a:r>
              <a:rPr lang="en-US" sz="2500" dirty="0"/>
              <a:t>					</a:t>
            </a:r>
          </a:p>
          <a:p>
            <a:pPr>
              <a:defRPr sz="2800"/>
            </a:pPr>
            <a:endParaRPr lang="en-US" sz="2500" dirty="0"/>
          </a:p>
          <a:p>
            <a:pPr>
              <a:defRPr sz="2800"/>
            </a:pPr>
            <a:endParaRPr lang="en-US" sz="2500" dirty="0"/>
          </a:p>
          <a:p>
            <a:pPr>
              <a:defRPr sz="2800"/>
            </a:pPr>
            <a:endParaRPr lang="en-US" sz="2500" dirty="0"/>
          </a:p>
          <a:p>
            <a:pPr>
              <a:defRPr sz="2800"/>
            </a:pPr>
            <a:endParaRPr lang="en-US" sz="2500" dirty="0"/>
          </a:p>
          <a:p>
            <a:pPr>
              <a:defRPr sz="2800"/>
            </a:pPr>
            <a:endParaRPr lang="en-US" sz="2500" dirty="0"/>
          </a:p>
          <a:p>
            <a:pPr>
              <a:defRPr sz="2800"/>
            </a:pPr>
            <a:endParaRPr lang="en-IN" sz="2500" dirty="0"/>
          </a:p>
          <a:p>
            <a:pPr>
              <a:defRPr sz="2800"/>
            </a:pPr>
            <a:endParaRPr lang="en-US" sz="2500" dirty="0"/>
          </a:p>
          <a:p>
            <a:pPr>
              <a:defRPr sz="2800"/>
            </a:pPr>
            <a:endParaRPr lang="en-US" sz="2500" dirty="0"/>
          </a:p>
          <a:p>
            <a:pPr>
              <a:defRPr sz="2800"/>
            </a:pPr>
            <a:endParaRPr lang="en-US" sz="2500" dirty="0"/>
          </a:p>
          <a:p>
            <a:pPr>
              <a:defRPr sz="2800"/>
            </a:pPr>
            <a:r>
              <a:rPr sz="2500" dirty="0"/>
              <a:t>​</a:t>
            </a:r>
          </a:p>
        </p:txBody>
      </p:sp>
      <p:pic>
        <p:nvPicPr>
          <p:cNvPr id="4" name="Picture 3" descr="Probability of female given graduate degree">
            <a:extLst>
              <a:ext uri="{FF2B5EF4-FFF2-40B4-BE49-F238E27FC236}">
                <a16:creationId xmlns:a16="http://schemas.microsoft.com/office/drawing/2014/main" id="{C6A46427-0D5B-A6C9-9BBE-38E667089532}"/>
              </a:ext>
            </a:extLst>
          </p:cNvPr>
          <p:cNvPicPr>
            <a:picLocks noChangeAspect="1"/>
          </p:cNvPicPr>
          <p:nvPr/>
        </p:nvPicPr>
        <p:blipFill>
          <a:blip r:embed="rId3"/>
          <a:stretch>
            <a:fillRect/>
          </a:stretch>
        </p:blipFill>
        <p:spPr>
          <a:xfrm>
            <a:off x="5620512" y="1863572"/>
            <a:ext cx="3304801" cy="396000"/>
          </a:xfrm>
          <a:prstGeom prst="rect">
            <a:avLst/>
          </a:prstGeom>
        </p:spPr>
      </p:pic>
      <p:sp>
        <p:nvSpPr>
          <p:cNvPr id="7" name="TextBox 6">
            <a:extLst>
              <a:ext uri="{FF2B5EF4-FFF2-40B4-BE49-F238E27FC236}">
                <a16:creationId xmlns:a16="http://schemas.microsoft.com/office/drawing/2014/main" id="{AD0BD4B0-AE77-966E-0C24-D61E31F76577}"/>
              </a:ext>
            </a:extLst>
          </p:cNvPr>
          <p:cNvSpPr txBox="1"/>
          <p:nvPr/>
        </p:nvSpPr>
        <p:spPr>
          <a:xfrm>
            <a:off x="1017026" y="2391666"/>
            <a:ext cx="7745973" cy="1246495"/>
          </a:xfrm>
          <a:prstGeom prst="rect">
            <a:avLst/>
          </a:prstGeom>
          <a:noFill/>
        </p:spPr>
        <p:txBody>
          <a:bodyPr wrap="square">
            <a:spAutoFit/>
          </a:bodyPr>
          <a:lstStyle/>
          <a:p>
            <a:pPr>
              <a:defRPr sz="2800"/>
            </a:pPr>
            <a:r>
              <a:rPr lang="en-US" sz="2500" dirty="0"/>
              <a:t>We know from part </a:t>
            </a:r>
            <a:r>
              <a:rPr lang="en-US" sz="2500" b="1" dirty="0"/>
              <a:t>a</a:t>
            </a:r>
            <a:r>
              <a:rPr lang="en-US" sz="2500" dirty="0"/>
              <a:t>. that the probability of choosing one of the </a:t>
            </a:r>
            <a:r>
              <a:rPr lang="en-US" sz="2500" dirty="0">
                <a:latin typeface="Cambria Math"/>
              </a:rPr>
              <a:t>300</a:t>
            </a:r>
            <a:r>
              <a:rPr lang="en-US" sz="2500" dirty="0"/>
              <a:t> applicants who is female and has a graduate degree is</a:t>
            </a:r>
          </a:p>
        </p:txBody>
      </p:sp>
      <p:pic>
        <p:nvPicPr>
          <p:cNvPr id="10" name="Picture 9" descr="One hundred ten divided by three hundred.">
            <a:extLst>
              <a:ext uri="{FF2B5EF4-FFF2-40B4-BE49-F238E27FC236}">
                <a16:creationId xmlns:a16="http://schemas.microsoft.com/office/drawing/2014/main" id="{84E22726-AA5F-E43E-93F1-0CDFD0F7BFA7}"/>
              </a:ext>
            </a:extLst>
          </p:cNvPr>
          <p:cNvPicPr>
            <a:picLocks noChangeAspect="1"/>
          </p:cNvPicPr>
          <p:nvPr/>
        </p:nvPicPr>
        <p:blipFill>
          <a:blip r:embed="rId4"/>
          <a:stretch>
            <a:fillRect/>
          </a:stretch>
        </p:blipFill>
        <p:spPr>
          <a:xfrm>
            <a:off x="2334768" y="3145032"/>
            <a:ext cx="476888" cy="576000"/>
          </a:xfrm>
          <a:prstGeom prst="rect">
            <a:avLst/>
          </a:prstGeom>
        </p:spPr>
      </p:pic>
      <p:sp>
        <p:nvSpPr>
          <p:cNvPr id="8" name="TextBox 7">
            <a:extLst>
              <a:ext uri="{FF2B5EF4-FFF2-40B4-BE49-F238E27FC236}">
                <a16:creationId xmlns:a16="http://schemas.microsoft.com/office/drawing/2014/main" id="{741CF213-DFEF-2C5D-DF10-2C3044765D9F}"/>
              </a:ext>
            </a:extLst>
          </p:cNvPr>
          <p:cNvSpPr txBox="1"/>
          <p:nvPr/>
        </p:nvSpPr>
        <p:spPr>
          <a:xfrm>
            <a:off x="1008061" y="3671742"/>
            <a:ext cx="7678739" cy="1246495"/>
          </a:xfrm>
          <a:prstGeom prst="rect">
            <a:avLst/>
          </a:prstGeom>
          <a:noFill/>
        </p:spPr>
        <p:txBody>
          <a:bodyPr wrap="square">
            <a:spAutoFit/>
          </a:bodyPr>
          <a:lstStyle/>
          <a:p>
            <a:pPr>
              <a:defRPr sz="2800"/>
            </a:pPr>
            <a:r>
              <a:rPr lang="en-US" sz="2500" dirty="0"/>
              <a:t>Also, we know from the information given in part </a:t>
            </a:r>
            <a:r>
              <a:rPr lang="en-US" sz="2500" b="1" dirty="0"/>
              <a:t>b</a:t>
            </a:r>
            <a:r>
              <a:rPr lang="en-US" sz="2500" dirty="0"/>
              <a:t>. that the probability that a randomly chosen applicant has a graduate degree is</a:t>
            </a:r>
            <a:endParaRPr lang="en-IN" sz="2500" dirty="0"/>
          </a:p>
        </p:txBody>
      </p:sp>
      <p:pic>
        <p:nvPicPr>
          <p:cNvPr id="12" name="Picture 11" descr="Two hundred fifty two divided by three hundred.">
            <a:extLst>
              <a:ext uri="{FF2B5EF4-FFF2-40B4-BE49-F238E27FC236}">
                <a16:creationId xmlns:a16="http://schemas.microsoft.com/office/drawing/2014/main" id="{B5C7C3C9-46E1-B1C3-3EF6-FC53E985F949}"/>
              </a:ext>
            </a:extLst>
          </p:cNvPr>
          <p:cNvPicPr>
            <a:picLocks noChangeAspect="1"/>
          </p:cNvPicPr>
          <p:nvPr/>
        </p:nvPicPr>
        <p:blipFill>
          <a:blip r:embed="rId5"/>
          <a:stretch>
            <a:fillRect/>
          </a:stretch>
        </p:blipFill>
        <p:spPr>
          <a:xfrm>
            <a:off x="3505201" y="4406552"/>
            <a:ext cx="516588" cy="6120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166C7-6827-B27F-6983-611F31963E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BB4E1-104F-4432-CB1C-D8F5561A9364}"/>
              </a:ext>
            </a:extLst>
          </p:cNvPr>
          <p:cNvSpPr>
            <a:spLocks noGrp="1"/>
          </p:cNvSpPr>
          <p:nvPr>
            <p:ph type="title"/>
          </p:nvPr>
        </p:nvSpPr>
        <p:spPr>
          <a:xfrm>
            <a:off x="457200" y="76200"/>
            <a:ext cx="8229600" cy="914400"/>
          </a:xfrm>
        </p:spPr>
        <p:txBody>
          <a:bodyPr>
            <a:normAutofit/>
          </a:bodyPr>
          <a:lstStyle/>
          <a:p>
            <a:pPr>
              <a:defRPr sz="3200"/>
            </a:pPr>
            <a:r>
              <a:rPr dirty="0"/>
              <a:t>Example 4.3.6: Using the Rule for Conditional Probability</a:t>
            </a:r>
            <a:r>
              <a:rPr lang="en-US" baseline="-25000" dirty="0"/>
              <a:t>5</a:t>
            </a:r>
            <a:endParaRPr baseline="-25000" dirty="0"/>
          </a:p>
        </p:txBody>
      </p:sp>
      <p:sp>
        <p:nvSpPr>
          <p:cNvPr id="10" name="TextBox 9">
            <a:extLst>
              <a:ext uri="{FF2B5EF4-FFF2-40B4-BE49-F238E27FC236}">
                <a16:creationId xmlns:a16="http://schemas.microsoft.com/office/drawing/2014/main" id="{C3682191-A5A7-2493-4C43-048E3BBB3C0A}"/>
              </a:ext>
            </a:extLst>
          </p:cNvPr>
          <p:cNvSpPr txBox="1"/>
          <p:nvPr/>
        </p:nvSpPr>
        <p:spPr>
          <a:xfrm>
            <a:off x="457200" y="1218963"/>
            <a:ext cx="8382000" cy="830997"/>
          </a:xfrm>
          <a:prstGeom prst="rect">
            <a:avLst/>
          </a:prstGeom>
          <a:noFill/>
        </p:spPr>
        <p:txBody>
          <a:bodyPr wrap="square">
            <a:spAutoFit/>
          </a:bodyPr>
          <a:lstStyle/>
          <a:p>
            <a:pPr>
              <a:defRPr sz="2800"/>
            </a:pPr>
            <a:r>
              <a:rPr lang="en-US" sz="2400" dirty="0"/>
              <a:t>Using the formula for conditional probability, we have the following.</a:t>
            </a:r>
          </a:p>
        </p:txBody>
      </p:sp>
      <p:pic>
        <p:nvPicPr>
          <p:cNvPr id="5" name="Picture 4" descr="The probability of female given a graduate degree is equal to the probability of female and graduate degree divided by the probability of graduate degree. &#10;This equals one hundred ten divided by three hundred whole divided by one hundred fifty two divided by three hundred, which simplifies to one hundred ten divided by one hundred fifty two, approximately zero point seven two three seven.&#10;">
            <a:extLst>
              <a:ext uri="{FF2B5EF4-FFF2-40B4-BE49-F238E27FC236}">
                <a16:creationId xmlns:a16="http://schemas.microsoft.com/office/drawing/2014/main" id="{0E43A3A6-52D9-1B93-CB11-FD7BCBE31C92}"/>
              </a:ext>
            </a:extLst>
          </p:cNvPr>
          <p:cNvPicPr>
            <a:picLocks noChangeAspect="1"/>
          </p:cNvPicPr>
          <p:nvPr/>
        </p:nvPicPr>
        <p:blipFill>
          <a:blip r:embed="rId3"/>
          <a:stretch>
            <a:fillRect/>
          </a:stretch>
        </p:blipFill>
        <p:spPr>
          <a:xfrm>
            <a:off x="1407414" y="1944624"/>
            <a:ext cx="6481572" cy="3273552"/>
          </a:xfrm>
          <a:prstGeom prst="rect">
            <a:avLst/>
          </a:prstGeom>
        </p:spPr>
      </p:pic>
      <p:sp>
        <p:nvSpPr>
          <p:cNvPr id="13" name="TextBox 12">
            <a:extLst>
              <a:ext uri="{FF2B5EF4-FFF2-40B4-BE49-F238E27FC236}">
                <a16:creationId xmlns:a16="http://schemas.microsoft.com/office/drawing/2014/main" id="{BB2A2637-B8B6-B7E2-462E-98BC98BEC6B1}"/>
              </a:ext>
            </a:extLst>
          </p:cNvPr>
          <p:cNvSpPr txBox="1"/>
          <p:nvPr/>
        </p:nvSpPr>
        <p:spPr>
          <a:xfrm>
            <a:off x="457200" y="5146357"/>
            <a:ext cx="8610600" cy="461665"/>
          </a:xfrm>
          <a:prstGeom prst="rect">
            <a:avLst/>
          </a:prstGeom>
          <a:noFill/>
        </p:spPr>
        <p:txBody>
          <a:bodyPr wrap="square">
            <a:spAutoFit/>
          </a:bodyPr>
          <a:lstStyle/>
          <a:p>
            <a:r>
              <a:rPr lang="en-IN" sz="2400" dirty="0"/>
              <a:t>As you can see, </a:t>
            </a:r>
          </a:p>
        </p:txBody>
      </p:sp>
      <p:pic>
        <p:nvPicPr>
          <p:cNvPr id="7" name="Picture 6" descr="The probability of F given E is not necessarily the same as the probability of E given F.">
            <a:extLst>
              <a:ext uri="{FF2B5EF4-FFF2-40B4-BE49-F238E27FC236}">
                <a16:creationId xmlns:a16="http://schemas.microsoft.com/office/drawing/2014/main" id="{22DCDF2C-6F37-5807-03A4-DC3D8BC33770}"/>
              </a:ext>
            </a:extLst>
          </p:cNvPr>
          <p:cNvPicPr>
            <a:picLocks noChangeAspect="1"/>
          </p:cNvPicPr>
          <p:nvPr/>
        </p:nvPicPr>
        <p:blipFill>
          <a:blip r:embed="rId4"/>
          <a:stretch>
            <a:fillRect/>
          </a:stretch>
        </p:blipFill>
        <p:spPr>
          <a:xfrm>
            <a:off x="2514600" y="5177095"/>
            <a:ext cx="5689092" cy="501396"/>
          </a:xfrm>
          <a:prstGeom prst="rect">
            <a:avLst/>
          </a:prstGeom>
        </p:spPr>
      </p:pic>
    </p:spTree>
    <p:extLst>
      <p:ext uri="{BB962C8B-B14F-4D97-AF65-F5344CB8AC3E}">
        <p14:creationId xmlns:p14="http://schemas.microsoft.com/office/powerpoint/2010/main" val="21112922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Winning the Lottery Twice!</a:t>
            </a:r>
          </a:p>
        </p:txBody>
      </p:sp>
      <p:sp>
        <p:nvSpPr>
          <p:cNvPr id="3" name="Text Placeholder 2"/>
          <p:cNvSpPr>
            <a:spLocks noGrp="1"/>
          </p:cNvSpPr>
          <p:nvPr>
            <p:ph type="body" sz="quarter" idx="10"/>
          </p:nvPr>
        </p:nvSpPr>
        <p:spPr/>
        <p:txBody>
          <a:bodyPr>
            <a:normAutofit fontScale="85000" lnSpcReduction="10000"/>
          </a:bodyPr>
          <a:lstStyle/>
          <a:p>
            <a:r>
              <a:rPr sz="2800" dirty="0"/>
              <a:t>In 1986 a woman won the N.J. State lottery twice and in 1988 a man in Pennsylvania also won the State lottery twice for a total of </a:t>
            </a:r>
            <a:r>
              <a:rPr sz="2800" dirty="0">
                <a:latin typeface="Cambria Math"/>
              </a:rPr>
              <a:t>5.4</a:t>
            </a:r>
            <a:r>
              <a:rPr sz="2800" dirty="0"/>
              <a:t> and </a:t>
            </a:r>
            <a:r>
              <a:rPr sz="2800" dirty="0">
                <a:latin typeface="Cambria Math"/>
              </a:rPr>
              <a:t>6.8</a:t>
            </a:r>
            <a:r>
              <a:rPr sz="2800" dirty="0"/>
              <a:t> million dollars respectively. The New York Times reported the odds to be </a:t>
            </a:r>
            <a:r>
              <a:rPr sz="2800" dirty="0">
                <a:latin typeface="Cambria Math"/>
              </a:rPr>
              <a:t>1</a:t>
            </a:r>
            <a:r>
              <a:rPr sz="2800" dirty="0"/>
              <a:t> in </a:t>
            </a:r>
            <a:r>
              <a:rPr sz="2800" dirty="0">
                <a:latin typeface="Cambria Math"/>
              </a:rPr>
              <a:t>17</a:t>
            </a:r>
            <a:r>
              <a:rPr sz="2800" dirty="0"/>
              <a:t> trillion? How is this to be explained? When millions of people play a lottery daily it can be shown that the odds of winning twice are about </a:t>
            </a:r>
            <a:r>
              <a:rPr sz="2800" dirty="0">
                <a:latin typeface="Cambria Math"/>
              </a:rPr>
              <a:t>1</a:t>
            </a:r>
            <a:r>
              <a:rPr sz="2800" dirty="0"/>
              <a:t> in </a:t>
            </a:r>
            <a:r>
              <a:rPr sz="2800" dirty="0">
                <a:latin typeface="Cambria Math"/>
              </a:rPr>
              <a:t>30</a:t>
            </a:r>
            <a:r>
              <a:rPr sz="2800" dirty="0"/>
              <a:t> in a 4-month period and the odds are better than even in a 7-year period. Thus what appeared to be an almost theoretical impossibility, turns out to be quite a probable event. What one can say is that even when the probability of an event is very small, if there are millions of possibilities, then the rare event rarely remains rare. This is what has been called “The Law of Real Large Numbers” by </a:t>
            </a:r>
            <a:r>
              <a:rPr sz="2800" dirty="0" err="1"/>
              <a:t>Diaconis</a:t>
            </a:r>
            <a:r>
              <a:rPr sz="2800" dirty="0"/>
              <a:t> and Mosteller.</a:t>
            </a:r>
          </a:p>
          <a:p>
            <a:r>
              <a:rPr sz="1800" dirty="0"/>
              <a:t>Source: </a:t>
            </a:r>
            <a:r>
              <a:rPr sz="1800" dirty="0" err="1"/>
              <a:t>Diaconis</a:t>
            </a:r>
            <a:r>
              <a:rPr sz="1800" dirty="0"/>
              <a:t>, P. and Mosteller, F. (1989). Methods for Studying Coincidences,” Journal of the American Statistical Association, 84, 853-861.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Theorem: Fundamental Counting Principle</a:t>
            </a:r>
          </a:p>
        </p:txBody>
      </p:sp>
      <p:sp>
        <p:nvSpPr>
          <p:cNvPr id="3" name="Text Placeholder 2"/>
          <p:cNvSpPr>
            <a:spLocks noGrp="1"/>
          </p:cNvSpPr>
          <p:nvPr>
            <p:ph type="body" sz="quarter" idx="10"/>
          </p:nvPr>
        </p:nvSpPr>
        <p:spPr>
          <a:xfrm>
            <a:off x="457200" y="1082078"/>
            <a:ext cx="8229600" cy="2727922"/>
          </a:xfrm>
        </p:spPr>
        <p:txBody>
          <a:bodyPr>
            <a:normAutofit/>
          </a:bodyPr>
          <a:lstStyle/>
          <a:p>
            <a:pPr>
              <a:defRPr sz="2800"/>
            </a:pPr>
            <a:r>
              <a:rPr sz="2800" dirty="0"/>
              <a:t>For a multistage experiment with </a:t>
            </a:r>
            <a:r>
              <a:rPr lang="en-US" sz="2800" i="1" dirty="0"/>
              <a:t>n</a:t>
            </a:r>
            <a:r>
              <a:rPr sz="2800" dirty="0"/>
              <a:t> stages where the first stage has </a:t>
            </a:r>
            <a:r>
              <a:rPr lang="en-US" sz="2800" dirty="0"/>
              <a:t>					 						</a:t>
            </a:r>
            <a:endParaRPr sz="2800" dirty="0"/>
          </a:p>
          <a:p>
            <a:endParaRPr sz="2800" dirty="0"/>
          </a:p>
        </p:txBody>
      </p:sp>
      <p:pic>
        <p:nvPicPr>
          <p:cNvPr id="14" name="Picture 13" descr="k subscript 1">
            <a:extLst>
              <a:ext uri="{FF2B5EF4-FFF2-40B4-BE49-F238E27FC236}">
                <a16:creationId xmlns:a16="http://schemas.microsoft.com/office/drawing/2014/main" id="{DC4A0E93-54D1-B03F-7B94-86889E3DE60F}"/>
              </a:ext>
            </a:extLst>
          </p:cNvPr>
          <p:cNvPicPr>
            <a:picLocks noChangeAspect="1"/>
          </p:cNvPicPr>
          <p:nvPr/>
        </p:nvPicPr>
        <p:blipFill>
          <a:blip r:embed="rId3"/>
          <a:stretch>
            <a:fillRect/>
          </a:stretch>
        </p:blipFill>
        <p:spPr>
          <a:xfrm>
            <a:off x="2576512" y="1542723"/>
            <a:ext cx="333375" cy="514350"/>
          </a:xfrm>
          <a:prstGeom prst="rect">
            <a:avLst/>
          </a:prstGeom>
        </p:spPr>
      </p:pic>
      <p:sp>
        <p:nvSpPr>
          <p:cNvPr id="11" name="TextBox 10">
            <a:extLst>
              <a:ext uri="{FF2B5EF4-FFF2-40B4-BE49-F238E27FC236}">
                <a16:creationId xmlns:a16="http://schemas.microsoft.com/office/drawing/2014/main" id="{F5E1E9C3-17FC-24DF-6D40-0C373618F5A4}"/>
              </a:ext>
            </a:extLst>
          </p:cNvPr>
          <p:cNvSpPr txBox="1"/>
          <p:nvPr/>
        </p:nvSpPr>
        <p:spPr>
          <a:xfrm>
            <a:off x="2781300" y="1533853"/>
            <a:ext cx="5105400" cy="523220"/>
          </a:xfrm>
          <a:prstGeom prst="rect">
            <a:avLst/>
          </a:prstGeom>
          <a:noFill/>
        </p:spPr>
        <p:txBody>
          <a:bodyPr wrap="square">
            <a:spAutoFit/>
          </a:bodyPr>
          <a:lstStyle/>
          <a:p>
            <a:r>
              <a:rPr lang="en-US" sz="2800" dirty="0">
                <a:solidFill>
                  <a:srgbClr val="000000"/>
                </a:solidFill>
              </a:rPr>
              <a:t>outcomes, the second stage has</a:t>
            </a:r>
            <a:endParaRPr lang="en-IN" sz="2800" dirty="0">
              <a:solidFill>
                <a:srgbClr val="000000"/>
              </a:solidFill>
            </a:endParaRPr>
          </a:p>
        </p:txBody>
      </p:sp>
      <p:pic>
        <p:nvPicPr>
          <p:cNvPr id="19" name="Picture 18" descr="k subscript 2">
            <a:extLst>
              <a:ext uri="{FF2B5EF4-FFF2-40B4-BE49-F238E27FC236}">
                <a16:creationId xmlns:a16="http://schemas.microsoft.com/office/drawing/2014/main" id="{5147A66F-F6B4-6961-8FE4-EBB798D480A3}"/>
              </a:ext>
            </a:extLst>
          </p:cNvPr>
          <p:cNvPicPr>
            <a:picLocks noChangeAspect="1"/>
          </p:cNvPicPr>
          <p:nvPr/>
        </p:nvPicPr>
        <p:blipFill>
          <a:blip r:embed="rId4"/>
          <a:stretch>
            <a:fillRect/>
          </a:stretch>
        </p:blipFill>
        <p:spPr>
          <a:xfrm>
            <a:off x="7517198" y="1568082"/>
            <a:ext cx="333375" cy="514350"/>
          </a:xfrm>
          <a:prstGeom prst="rect">
            <a:avLst/>
          </a:prstGeom>
        </p:spPr>
      </p:pic>
      <p:sp>
        <p:nvSpPr>
          <p:cNvPr id="13" name="TextBox 12">
            <a:extLst>
              <a:ext uri="{FF2B5EF4-FFF2-40B4-BE49-F238E27FC236}">
                <a16:creationId xmlns:a16="http://schemas.microsoft.com/office/drawing/2014/main" id="{B67F1112-EE02-3D67-0388-E05AC8656D97}"/>
              </a:ext>
            </a:extLst>
          </p:cNvPr>
          <p:cNvSpPr txBox="1"/>
          <p:nvPr/>
        </p:nvSpPr>
        <p:spPr>
          <a:xfrm>
            <a:off x="457200" y="1921381"/>
            <a:ext cx="4572000" cy="523220"/>
          </a:xfrm>
          <a:prstGeom prst="rect">
            <a:avLst/>
          </a:prstGeom>
          <a:noFill/>
        </p:spPr>
        <p:txBody>
          <a:bodyPr wrap="square">
            <a:spAutoFit/>
          </a:bodyPr>
          <a:lstStyle/>
          <a:p>
            <a:r>
              <a:rPr lang="en-US" sz="2800" dirty="0">
                <a:solidFill>
                  <a:srgbClr val="000000"/>
                </a:solidFill>
              </a:rPr>
              <a:t>outcomes, the third stage has</a:t>
            </a:r>
            <a:endParaRPr lang="en-IN" sz="2800" dirty="0">
              <a:solidFill>
                <a:srgbClr val="000000"/>
              </a:solidFill>
            </a:endParaRPr>
          </a:p>
        </p:txBody>
      </p:sp>
      <p:pic>
        <p:nvPicPr>
          <p:cNvPr id="22" name="Picture 21" descr="k  subscript  3">
            <a:extLst>
              <a:ext uri="{FF2B5EF4-FFF2-40B4-BE49-F238E27FC236}">
                <a16:creationId xmlns:a16="http://schemas.microsoft.com/office/drawing/2014/main" id="{6FCEC9FA-CB9E-A2D0-BE2A-31C8D2B4DC4C}"/>
              </a:ext>
            </a:extLst>
          </p:cNvPr>
          <p:cNvPicPr>
            <a:picLocks noChangeAspect="1"/>
          </p:cNvPicPr>
          <p:nvPr/>
        </p:nvPicPr>
        <p:blipFill>
          <a:blip r:embed="rId5"/>
          <a:stretch>
            <a:fillRect/>
          </a:stretch>
        </p:blipFill>
        <p:spPr>
          <a:xfrm>
            <a:off x="4880576" y="1930251"/>
            <a:ext cx="333375" cy="514350"/>
          </a:xfrm>
          <a:prstGeom prst="rect">
            <a:avLst/>
          </a:prstGeom>
        </p:spPr>
      </p:pic>
      <p:sp>
        <p:nvSpPr>
          <p:cNvPr id="15" name="TextBox 14">
            <a:extLst>
              <a:ext uri="{FF2B5EF4-FFF2-40B4-BE49-F238E27FC236}">
                <a16:creationId xmlns:a16="http://schemas.microsoft.com/office/drawing/2014/main" id="{1C4CAA2B-5742-F5D2-1FAA-A962DB85C940}"/>
              </a:ext>
            </a:extLst>
          </p:cNvPr>
          <p:cNvSpPr txBox="1"/>
          <p:nvPr/>
        </p:nvSpPr>
        <p:spPr>
          <a:xfrm>
            <a:off x="452887" y="2286000"/>
            <a:ext cx="8153400" cy="1384995"/>
          </a:xfrm>
          <a:prstGeom prst="rect">
            <a:avLst/>
          </a:prstGeom>
          <a:noFill/>
        </p:spPr>
        <p:txBody>
          <a:bodyPr wrap="square">
            <a:spAutoFit/>
          </a:bodyPr>
          <a:lstStyle/>
          <a:p>
            <a:r>
              <a:rPr lang="en-US" sz="2800" dirty="0">
                <a:solidFill>
                  <a:srgbClr val="000000"/>
                </a:solidFill>
              </a:rPr>
              <a:t>outcomes, and so forth, the total number of possible outcomes for the sequence of stages that make up the multistage experiment is</a:t>
            </a:r>
            <a:endParaRPr lang="en-IN" sz="2800" dirty="0">
              <a:solidFill>
                <a:srgbClr val="000000"/>
              </a:solidFill>
            </a:endParaRPr>
          </a:p>
        </p:txBody>
      </p:sp>
      <p:pic>
        <p:nvPicPr>
          <p:cNvPr id="25" name="Picture 24" descr="k subscript 1 times k subscript 2 times k subscript 3 and so on up to k subscript n.">
            <a:extLst>
              <a:ext uri="{FF2B5EF4-FFF2-40B4-BE49-F238E27FC236}">
                <a16:creationId xmlns:a16="http://schemas.microsoft.com/office/drawing/2014/main" id="{E563E243-93C0-6950-647A-D15C781C16A4}"/>
              </a:ext>
            </a:extLst>
          </p:cNvPr>
          <p:cNvPicPr>
            <a:picLocks noChangeAspect="1"/>
          </p:cNvPicPr>
          <p:nvPr/>
        </p:nvPicPr>
        <p:blipFill>
          <a:blip r:embed="rId6"/>
          <a:stretch>
            <a:fillRect/>
          </a:stretch>
        </p:blipFill>
        <p:spPr>
          <a:xfrm>
            <a:off x="4191000" y="3179337"/>
            <a:ext cx="2676525" cy="58102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4.3.7: Using the Fundamental Counting Principle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Kilby begins her first year in an online degree program in July. The first semester she will randomly be assigned to one section for each of four different core courses. If </a:t>
            </a:r>
            <a:endParaRPr lang="en-US" sz="2800" dirty="0"/>
          </a:p>
        </p:txBody>
      </p:sp>
      <p:pic>
        <p:nvPicPr>
          <p:cNvPr id="5" name="Picture 4" descr="there are 8 English one sections, twelve college algebra ">
            <a:extLst>
              <a:ext uri="{FF2B5EF4-FFF2-40B4-BE49-F238E27FC236}">
                <a16:creationId xmlns:a16="http://schemas.microsoft.com/office/drawing/2014/main" id="{2AD4301E-AC4E-D07B-4650-478351DCD6FC}"/>
              </a:ext>
            </a:extLst>
          </p:cNvPr>
          <p:cNvPicPr>
            <a:picLocks noChangeAspect="1"/>
          </p:cNvPicPr>
          <p:nvPr/>
        </p:nvPicPr>
        <p:blipFill>
          <a:blip r:embed="rId2"/>
          <a:stretch>
            <a:fillRect/>
          </a:stretch>
        </p:blipFill>
        <p:spPr>
          <a:xfrm>
            <a:off x="554736" y="2362200"/>
            <a:ext cx="6957009" cy="396000"/>
          </a:xfrm>
          <a:prstGeom prst="rect">
            <a:avLst/>
          </a:prstGeom>
        </p:spPr>
      </p:pic>
      <p:sp>
        <p:nvSpPr>
          <p:cNvPr id="6" name="TextBox 5">
            <a:extLst>
              <a:ext uri="{FF2B5EF4-FFF2-40B4-BE49-F238E27FC236}">
                <a16:creationId xmlns:a16="http://schemas.microsoft.com/office/drawing/2014/main" id="{8A598F5F-C49D-DBFC-7995-629F5027C514}"/>
              </a:ext>
            </a:extLst>
          </p:cNvPr>
          <p:cNvSpPr txBox="1"/>
          <p:nvPr/>
        </p:nvSpPr>
        <p:spPr>
          <a:xfrm>
            <a:off x="454152" y="2669542"/>
            <a:ext cx="8464296" cy="1384995"/>
          </a:xfrm>
          <a:prstGeom prst="rect">
            <a:avLst/>
          </a:prstGeom>
          <a:noFill/>
        </p:spPr>
        <p:txBody>
          <a:bodyPr wrap="square" rtlCol="0">
            <a:spAutoFit/>
          </a:bodyPr>
          <a:lstStyle/>
          <a:p>
            <a:r>
              <a:rPr lang="en-US" sz="2800" dirty="0"/>
              <a:t>sections, </a:t>
            </a:r>
            <a:r>
              <a:rPr lang="en-US" sz="2800" dirty="0">
                <a:latin typeface="Cambria Math"/>
              </a:rPr>
              <a:t>11</a:t>
            </a:r>
            <a:r>
              <a:rPr lang="en-US" sz="2800" dirty="0"/>
              <a:t> American History sections, and </a:t>
            </a:r>
            <a:r>
              <a:rPr lang="en-US" sz="2800" dirty="0">
                <a:latin typeface="Cambria Math"/>
              </a:rPr>
              <a:t>5</a:t>
            </a:r>
            <a:r>
              <a:rPr lang="en-US" sz="2800" dirty="0"/>
              <a:t> Physical Science sections, how many different options are there for Kilby's schedule for her first semester?</a:t>
            </a:r>
            <a:endParaRPr lang="en-IN"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Multiplication Rule for Probability of Independent Events</a:t>
            </a:r>
          </a:p>
        </p:txBody>
      </p:sp>
      <p:sp>
        <p:nvSpPr>
          <p:cNvPr id="3" name="Text Placeholder 2"/>
          <p:cNvSpPr>
            <a:spLocks noGrp="1"/>
          </p:cNvSpPr>
          <p:nvPr>
            <p:ph type="body" sz="quarter" idx="10"/>
          </p:nvPr>
        </p:nvSpPr>
        <p:spPr>
          <a:xfrm>
            <a:off x="457200" y="1082078"/>
            <a:ext cx="8229600" cy="1584922"/>
          </a:xfrm>
        </p:spPr>
        <p:txBody>
          <a:bodyPr>
            <a:normAutofit/>
          </a:bodyPr>
          <a:lstStyle/>
          <a:p>
            <a:pPr>
              <a:defRPr sz="2800"/>
            </a:pPr>
            <a:r>
              <a:rPr sz="2800" dirty="0"/>
              <a:t>For two independent events, </a:t>
            </a:r>
            <a:r>
              <a:rPr lang="en-US" sz="2800" i="1" dirty="0"/>
              <a:t>E</a:t>
            </a:r>
            <a:r>
              <a:rPr sz="2800" dirty="0"/>
              <a:t> and </a:t>
            </a:r>
            <a:r>
              <a:rPr lang="en-US" sz="2800" i="1" dirty="0"/>
              <a:t>F</a:t>
            </a:r>
            <a:r>
              <a:rPr sz="2800" dirty="0"/>
              <a:t>, the probability that </a:t>
            </a:r>
            <a:r>
              <a:rPr lang="en-US" sz="2800" i="1" dirty="0"/>
              <a:t>E</a:t>
            </a:r>
            <a:r>
              <a:rPr sz="2800" dirty="0"/>
              <a:t> and </a:t>
            </a:r>
            <a:r>
              <a:rPr lang="en-US" sz="2800" i="1" dirty="0"/>
              <a:t>F</a:t>
            </a:r>
            <a:r>
              <a:rPr sz="2800" dirty="0"/>
              <a:t> occur is given by the following formula.</a:t>
            </a:r>
          </a:p>
          <a:p>
            <a:pPr algn="ctr">
              <a:defRPr sz="2800"/>
            </a:pPr>
            <a:endParaRPr sz="2800" dirty="0"/>
          </a:p>
          <a:p>
            <a:endParaRPr sz="2800" dirty="0"/>
          </a:p>
        </p:txBody>
      </p:sp>
      <p:pic>
        <p:nvPicPr>
          <p:cNvPr id="6" name="Picture 5" descr="Probability of E and F, equals product of Probability of E and Probability of F.">
            <a:extLst>
              <a:ext uri="{FF2B5EF4-FFF2-40B4-BE49-F238E27FC236}">
                <a16:creationId xmlns:a16="http://schemas.microsoft.com/office/drawing/2014/main" id="{C4AC0E09-C8A7-52D7-C6B7-A494456EFDAF}"/>
              </a:ext>
            </a:extLst>
          </p:cNvPr>
          <p:cNvPicPr>
            <a:picLocks noChangeAspect="1"/>
          </p:cNvPicPr>
          <p:nvPr/>
        </p:nvPicPr>
        <p:blipFill>
          <a:blip r:embed="rId3"/>
          <a:stretch>
            <a:fillRect/>
          </a:stretch>
        </p:blipFill>
        <p:spPr>
          <a:xfrm>
            <a:off x="2590800" y="2057400"/>
            <a:ext cx="3709416" cy="539496"/>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4.3.7: Using the Fundamental Counting Principle</a:t>
            </a:r>
            <a:r>
              <a:rPr lang="en-US" baseline="-25000" dirty="0"/>
              <a:t>2</a:t>
            </a:r>
            <a:endParaRPr baseline="-25000" dirty="0"/>
          </a:p>
        </p:txBody>
      </p:sp>
      <p:sp>
        <p:nvSpPr>
          <p:cNvPr id="3" name="Text Placeholder 2"/>
          <p:cNvSpPr>
            <a:spLocks noGrp="1"/>
          </p:cNvSpPr>
          <p:nvPr>
            <p:ph type="body" sz="quarter" idx="10"/>
          </p:nvPr>
        </p:nvSpPr>
        <p:spPr>
          <a:xfrm>
            <a:off x="457200" y="1029287"/>
            <a:ext cx="8229600" cy="1880133"/>
          </a:xfrm>
        </p:spPr>
        <p:txBody>
          <a:bodyPr>
            <a:normAutofit lnSpcReduction="10000"/>
          </a:bodyPr>
          <a:lstStyle/>
          <a:p>
            <a:r>
              <a:rPr sz="2800" b="1" dirty="0"/>
              <a:t>Solution</a:t>
            </a:r>
          </a:p>
          <a:p>
            <a:pPr>
              <a:defRPr sz="2800"/>
            </a:pPr>
            <a:r>
              <a:rPr sz="2800" dirty="0"/>
              <a:t>There are four slots to fill–one for each of the first four courses in Kilby's schedule. For the first slot, any of the</a:t>
            </a:r>
            <a:br>
              <a:rPr lang="en-US" sz="2800" dirty="0"/>
            </a:br>
            <a:endParaRPr sz="2800" dirty="0"/>
          </a:p>
        </p:txBody>
      </p:sp>
      <p:pic>
        <p:nvPicPr>
          <p:cNvPr id="5" name="Picture 4" descr="eight english one sections may be assigned to kilby. For the">
            <a:extLst>
              <a:ext uri="{FF2B5EF4-FFF2-40B4-BE49-F238E27FC236}">
                <a16:creationId xmlns:a16="http://schemas.microsoft.com/office/drawing/2014/main" id="{AA693843-0206-5CB2-5255-460B0DBE9547}"/>
              </a:ext>
            </a:extLst>
          </p:cNvPr>
          <p:cNvPicPr>
            <a:picLocks noChangeAspect="1"/>
          </p:cNvPicPr>
          <p:nvPr/>
        </p:nvPicPr>
        <p:blipFill>
          <a:blip r:embed="rId2"/>
          <a:stretch>
            <a:fillRect/>
          </a:stretch>
        </p:blipFill>
        <p:spPr>
          <a:xfrm>
            <a:off x="469392" y="2286000"/>
            <a:ext cx="7944959" cy="476316"/>
          </a:xfrm>
          <a:prstGeom prst="rect">
            <a:avLst/>
          </a:prstGeom>
        </p:spPr>
      </p:pic>
      <p:sp>
        <p:nvSpPr>
          <p:cNvPr id="9" name="TextBox 8">
            <a:extLst>
              <a:ext uri="{FF2B5EF4-FFF2-40B4-BE49-F238E27FC236}">
                <a16:creationId xmlns:a16="http://schemas.microsoft.com/office/drawing/2014/main" id="{DF5BFCE3-92DC-1271-17BE-FE325CFAE352}"/>
              </a:ext>
            </a:extLst>
          </p:cNvPr>
          <p:cNvSpPr txBox="1"/>
          <p:nvPr/>
        </p:nvSpPr>
        <p:spPr>
          <a:xfrm>
            <a:off x="381000" y="2670904"/>
            <a:ext cx="7926671" cy="2246769"/>
          </a:xfrm>
          <a:prstGeom prst="rect">
            <a:avLst/>
          </a:prstGeom>
          <a:noFill/>
        </p:spPr>
        <p:txBody>
          <a:bodyPr wrap="square">
            <a:spAutoFit/>
          </a:bodyPr>
          <a:lstStyle/>
          <a:p>
            <a:r>
              <a:rPr lang="en-US" sz="2800" dirty="0"/>
              <a:t>second slot, any of the </a:t>
            </a:r>
            <a:r>
              <a:rPr lang="en-US" sz="2800" dirty="0">
                <a:latin typeface="Cambria Math"/>
              </a:rPr>
              <a:t>12</a:t>
            </a:r>
            <a:r>
              <a:rPr lang="en-US" sz="2800" dirty="0"/>
              <a:t> College Algebra sections can be chosen. There are </a:t>
            </a:r>
            <a:r>
              <a:rPr lang="en-US" sz="2800" dirty="0">
                <a:latin typeface="Cambria Math"/>
              </a:rPr>
              <a:t>11</a:t>
            </a:r>
            <a:r>
              <a:rPr lang="en-US" sz="2800" dirty="0"/>
              <a:t> American History sections for slot three and </a:t>
            </a:r>
            <a:r>
              <a:rPr lang="en-US" sz="2800" dirty="0">
                <a:latin typeface="Cambria Math"/>
              </a:rPr>
              <a:t>5</a:t>
            </a:r>
            <a:r>
              <a:rPr lang="en-US" sz="2800" dirty="0"/>
              <a:t> Physical Science sections for slot four. Using the Fundamental Counting Principle, we then multiply. There are</a:t>
            </a:r>
            <a:endParaRPr lang="en-IN" sz="2800" dirty="0"/>
          </a:p>
        </p:txBody>
      </p:sp>
      <p:pic>
        <p:nvPicPr>
          <p:cNvPr id="7" name="Picture 6" descr="Eight times twelve times eleven times five equals five thousand two hundred eighty.">
            <a:extLst>
              <a:ext uri="{FF2B5EF4-FFF2-40B4-BE49-F238E27FC236}">
                <a16:creationId xmlns:a16="http://schemas.microsoft.com/office/drawing/2014/main" id="{A82A3544-0A62-C1AE-A759-7B0658825686}"/>
              </a:ext>
            </a:extLst>
          </p:cNvPr>
          <p:cNvPicPr>
            <a:picLocks noChangeAspect="1"/>
          </p:cNvPicPr>
          <p:nvPr/>
        </p:nvPicPr>
        <p:blipFill>
          <a:blip r:embed="rId3"/>
          <a:stretch>
            <a:fillRect/>
          </a:stretch>
        </p:blipFill>
        <p:spPr>
          <a:xfrm>
            <a:off x="3185160" y="4996296"/>
            <a:ext cx="2773680" cy="335280"/>
          </a:xfrm>
          <a:prstGeom prst="rect">
            <a:avLst/>
          </a:prstGeom>
        </p:spPr>
      </p:pic>
      <p:sp>
        <p:nvSpPr>
          <p:cNvPr id="6" name="TextBox 5">
            <a:extLst>
              <a:ext uri="{FF2B5EF4-FFF2-40B4-BE49-F238E27FC236}">
                <a16:creationId xmlns:a16="http://schemas.microsoft.com/office/drawing/2014/main" id="{573B690F-CCAA-F3C8-16D3-1ACBEC220601}"/>
              </a:ext>
            </a:extLst>
          </p:cNvPr>
          <p:cNvSpPr txBox="1"/>
          <p:nvPr/>
        </p:nvSpPr>
        <p:spPr>
          <a:xfrm>
            <a:off x="469392" y="5410200"/>
            <a:ext cx="5791200" cy="523220"/>
          </a:xfrm>
          <a:prstGeom prst="rect">
            <a:avLst/>
          </a:prstGeom>
          <a:noFill/>
        </p:spPr>
        <p:txBody>
          <a:bodyPr wrap="square">
            <a:spAutoFit/>
          </a:bodyPr>
          <a:lstStyle/>
          <a:p>
            <a:r>
              <a:rPr lang="en-US" sz="2800" dirty="0"/>
              <a:t>possible options for Kilby's schedule.</a:t>
            </a:r>
            <a:endParaRPr lang="en-IN"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4.3.8: Using the Fundamental Counting Principle (Without Replacement)</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The governing board of the local charity, Mission </a:t>
            </a:r>
            <a:r>
              <a:rPr sz="2800" dirty="0" err="1"/>
              <a:t>Stateville</a:t>
            </a:r>
            <a:r>
              <a:rPr sz="2800" dirty="0"/>
              <a:t>, is electing a new vice president and secretary to replace outgoing board members. If the board consists of </a:t>
            </a:r>
            <a:r>
              <a:rPr sz="2800" dirty="0">
                <a:latin typeface="Cambria Math"/>
              </a:rPr>
              <a:t>11</a:t>
            </a:r>
            <a:r>
              <a:rPr sz="2800" dirty="0"/>
              <a:t> members who don't already hold an office, in how many different ways can the two positions be filled if no one may hold more than one office?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4.3.8: Using the Fundamental Counting Principle (Without Replacement)</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There are two slots to fill in this example. However, this time, our choice to fill the second slot is made </a:t>
            </a:r>
            <a:r>
              <a:rPr sz="2800" b="1" dirty="0"/>
              <a:t>without replacement</a:t>
            </a:r>
            <a:r>
              <a:rPr sz="2800" dirty="0"/>
              <a:t>. Once someone is chosen for one office, they cannot be chosen for the other. The first slot may be filled with any of the </a:t>
            </a:r>
            <a:r>
              <a:rPr sz="2800" dirty="0">
                <a:latin typeface="Cambria Math"/>
              </a:rPr>
              <a:t>11</a:t>
            </a:r>
            <a:r>
              <a:rPr sz="2800" dirty="0"/>
              <a:t> available board members. The second position has one fewer to choose from, so there are only </a:t>
            </a:r>
            <a:r>
              <a:rPr sz="2800" dirty="0">
                <a:latin typeface="Cambria Math"/>
              </a:rPr>
              <a:t>10</a:t>
            </a:r>
            <a:r>
              <a:rPr sz="2800" dirty="0"/>
              <a:t> choices for it. Using the Fundamental Counting Principle, we then multiply. There are</a:t>
            </a:r>
            <a:br>
              <a:rPr lang="en-US" sz="2800" dirty="0"/>
            </a:br>
            <a:r>
              <a:rPr sz="2800" dirty="0"/>
              <a:t> </a:t>
            </a:r>
          </a:p>
        </p:txBody>
      </p:sp>
      <p:pic>
        <p:nvPicPr>
          <p:cNvPr id="7" name="Picture 6" descr="Eleven times ten equals one hundred and ten.">
            <a:extLst>
              <a:ext uri="{FF2B5EF4-FFF2-40B4-BE49-F238E27FC236}">
                <a16:creationId xmlns:a16="http://schemas.microsoft.com/office/drawing/2014/main" id="{6942890D-3DBC-5785-A8B9-288D10D9DE7B}"/>
              </a:ext>
            </a:extLst>
          </p:cNvPr>
          <p:cNvPicPr>
            <a:picLocks noChangeAspect="1"/>
          </p:cNvPicPr>
          <p:nvPr/>
        </p:nvPicPr>
        <p:blipFill>
          <a:blip r:embed="rId2"/>
          <a:stretch>
            <a:fillRect/>
          </a:stretch>
        </p:blipFill>
        <p:spPr>
          <a:xfrm>
            <a:off x="540972" y="5104369"/>
            <a:ext cx="1909572" cy="347472"/>
          </a:xfrm>
          <a:prstGeom prst="rect">
            <a:avLst/>
          </a:prstGeom>
        </p:spPr>
      </p:pic>
      <p:sp>
        <p:nvSpPr>
          <p:cNvPr id="6" name="TextBox 5">
            <a:extLst>
              <a:ext uri="{FF2B5EF4-FFF2-40B4-BE49-F238E27FC236}">
                <a16:creationId xmlns:a16="http://schemas.microsoft.com/office/drawing/2014/main" id="{61A5446C-C078-4691-467B-CF426A60726E}"/>
              </a:ext>
            </a:extLst>
          </p:cNvPr>
          <p:cNvSpPr txBox="1"/>
          <p:nvPr/>
        </p:nvSpPr>
        <p:spPr>
          <a:xfrm>
            <a:off x="2441400" y="5016495"/>
            <a:ext cx="6106447" cy="523220"/>
          </a:xfrm>
          <a:prstGeom prst="rect">
            <a:avLst/>
          </a:prstGeom>
          <a:noFill/>
        </p:spPr>
        <p:txBody>
          <a:bodyPr wrap="square">
            <a:spAutoFit/>
          </a:bodyPr>
          <a:lstStyle/>
          <a:p>
            <a:r>
              <a:rPr lang="en-US" sz="2800" dirty="0"/>
              <a:t>possible ways to elect the new officers.</a:t>
            </a:r>
            <a:endParaRPr lang="en-IN"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4.3.9: Using the Fundamental Counting Principle to Calculate Probability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Robin is preparing an afternoon snack for her twins, Matthew and Lainey. She wants to give each child one item. She has the following snacks on hand: carrots, raisins, crackers, grapes, apples, yogurt, and granola bars. If she randomly chooses one snack for Matthew and one snack for Lainey, what is the probability that each child gets the same snack as yesterday?</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E5CDA-0251-4E24-2F7F-950C31DB50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527BDF-5C78-47B6-66CD-85E50A0FB2C5}"/>
              </a:ext>
            </a:extLst>
          </p:cNvPr>
          <p:cNvSpPr>
            <a:spLocks noGrp="1"/>
          </p:cNvSpPr>
          <p:nvPr>
            <p:ph type="title"/>
          </p:nvPr>
        </p:nvSpPr>
        <p:spPr/>
        <p:txBody>
          <a:bodyPr>
            <a:normAutofit/>
          </a:bodyPr>
          <a:lstStyle/>
          <a:p>
            <a:pPr>
              <a:defRPr sz="3200"/>
            </a:pPr>
            <a:r>
              <a:rPr dirty="0"/>
              <a:t>Example 4.3.9: Using the Fundamental Counting Principle to Calculate Probability</a:t>
            </a:r>
            <a:r>
              <a:rPr lang="en-US" baseline="-25000" dirty="0"/>
              <a:t>2</a:t>
            </a:r>
            <a:endParaRPr baseline="-25000" dirty="0"/>
          </a:p>
        </p:txBody>
      </p:sp>
      <p:sp>
        <p:nvSpPr>
          <p:cNvPr id="6" name="Text Placeholder 2">
            <a:extLst>
              <a:ext uri="{FF2B5EF4-FFF2-40B4-BE49-F238E27FC236}">
                <a16:creationId xmlns:a16="http://schemas.microsoft.com/office/drawing/2014/main" id="{AF774746-F82F-6A27-DA4E-D578EB54B668}"/>
              </a:ext>
            </a:extLst>
          </p:cNvPr>
          <p:cNvSpPr>
            <a:spLocks noGrp="1"/>
          </p:cNvSpPr>
          <p:nvPr>
            <p:ph type="body" sz="quarter" idx="10"/>
          </p:nvPr>
        </p:nvSpPr>
        <p:spPr>
          <a:xfrm>
            <a:off x="457200" y="1029287"/>
            <a:ext cx="8229600" cy="4990513"/>
          </a:xfrm>
        </p:spPr>
        <p:txBody>
          <a:bodyPr>
            <a:noAutofit/>
          </a:bodyPr>
          <a:lstStyle/>
          <a:p>
            <a:r>
              <a:rPr sz="2400" b="1" dirty="0"/>
              <a:t>Solution</a:t>
            </a:r>
          </a:p>
          <a:p>
            <a:pPr>
              <a:defRPr sz="2800"/>
            </a:pPr>
            <a:r>
              <a:rPr sz="2400" dirty="0"/>
              <a:t>To begin, we need to count the number of ways in which Robin can randomly choose a snack for her twins. To do this, think of there being two slots to fill–one for each twin. Because there is no requirement that the twins have different snacks or the same snack, there are </a:t>
            </a:r>
            <a:r>
              <a:rPr sz="2400" dirty="0">
                <a:latin typeface="Cambria Math"/>
              </a:rPr>
              <a:t>7</a:t>
            </a:r>
            <a:r>
              <a:rPr sz="2400" dirty="0"/>
              <a:t> possibilities for each child. That is, the choices are made </a:t>
            </a:r>
            <a:r>
              <a:rPr sz="2400" b="1" dirty="0"/>
              <a:t>with replacement</a:t>
            </a:r>
            <a:r>
              <a:rPr sz="2400" dirty="0"/>
              <a:t>. Therefore, there are</a:t>
            </a:r>
            <a:endParaRPr lang="en-US" sz="2400" dirty="0"/>
          </a:p>
          <a:p>
            <a:pPr>
              <a:defRPr sz="2800"/>
            </a:pPr>
            <a:endParaRPr lang="en-IN" sz="2400" dirty="0"/>
          </a:p>
          <a:p>
            <a:pPr>
              <a:defRPr sz="2800"/>
            </a:pPr>
            <a:endParaRPr lang="en-IN" sz="2400" dirty="0"/>
          </a:p>
          <a:p>
            <a:pPr>
              <a:defRPr sz="2800"/>
            </a:pPr>
            <a:endParaRPr lang="en-US" sz="2400" dirty="0"/>
          </a:p>
          <a:p>
            <a:pPr>
              <a:defRPr sz="2800"/>
            </a:pPr>
            <a:endParaRPr lang="en-US" sz="2400" dirty="0"/>
          </a:p>
        </p:txBody>
      </p:sp>
      <p:pic>
        <p:nvPicPr>
          <p:cNvPr id="4" name="Picture 3" descr="7 times 7 equals 49">
            <a:extLst>
              <a:ext uri="{FF2B5EF4-FFF2-40B4-BE49-F238E27FC236}">
                <a16:creationId xmlns:a16="http://schemas.microsoft.com/office/drawing/2014/main" id="{BFA84376-AF03-E02D-D216-9C0E21F82FFB}"/>
              </a:ext>
            </a:extLst>
          </p:cNvPr>
          <p:cNvPicPr>
            <a:picLocks noChangeAspect="1"/>
          </p:cNvPicPr>
          <p:nvPr/>
        </p:nvPicPr>
        <p:blipFill>
          <a:blip r:embed="rId2"/>
          <a:stretch>
            <a:fillRect/>
          </a:stretch>
        </p:blipFill>
        <p:spPr>
          <a:xfrm>
            <a:off x="6705600" y="3428012"/>
            <a:ext cx="1117092" cy="283464"/>
          </a:xfrm>
          <a:prstGeom prst="rect">
            <a:avLst/>
          </a:prstGeom>
        </p:spPr>
      </p:pic>
      <p:sp>
        <p:nvSpPr>
          <p:cNvPr id="7" name="TextBox 6">
            <a:extLst>
              <a:ext uri="{FF2B5EF4-FFF2-40B4-BE49-F238E27FC236}">
                <a16:creationId xmlns:a16="http://schemas.microsoft.com/office/drawing/2014/main" id="{871EFE71-B626-328E-8DF6-CEC9820E2F28}"/>
              </a:ext>
            </a:extLst>
          </p:cNvPr>
          <p:cNvSpPr txBox="1"/>
          <p:nvPr/>
        </p:nvSpPr>
        <p:spPr>
          <a:xfrm>
            <a:off x="430306" y="3711476"/>
            <a:ext cx="8332694" cy="2308324"/>
          </a:xfrm>
          <a:prstGeom prst="rect">
            <a:avLst/>
          </a:prstGeom>
          <a:noFill/>
        </p:spPr>
        <p:txBody>
          <a:bodyPr wrap="square">
            <a:spAutoFit/>
          </a:bodyPr>
          <a:lstStyle/>
          <a:p>
            <a:pPr>
              <a:defRPr sz="2800"/>
            </a:pPr>
            <a:r>
              <a:rPr lang="en-US" sz="2400" dirty="0"/>
              <a:t>possible ways she can prepare the snacks.</a:t>
            </a:r>
          </a:p>
          <a:p>
            <a:r>
              <a:rPr lang="en-US" sz="2400" dirty="0"/>
              <a:t>Next, we need to count the number of ways that she can choose the same afternoon snack as yesterday for each child. Let's assume that the twins get only one snack each afternoon, (probably a safe assumption); then there is only </a:t>
            </a:r>
            <a:r>
              <a:rPr lang="en-US" sz="2400" dirty="0">
                <a:latin typeface="Cambria Math"/>
              </a:rPr>
              <a:t>1</a:t>
            </a:r>
            <a:r>
              <a:rPr lang="en-US" sz="2400" dirty="0"/>
              <a:t> way to choose the same snack as yesterday for each child.</a:t>
            </a:r>
          </a:p>
        </p:txBody>
      </p:sp>
    </p:spTree>
    <p:extLst>
      <p:ext uri="{BB962C8B-B14F-4D97-AF65-F5344CB8AC3E}">
        <p14:creationId xmlns:p14="http://schemas.microsoft.com/office/powerpoint/2010/main" val="20412115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4B471-BE25-28A3-9EF0-CBC3F8599E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884D44-5A85-6AE7-1883-DF094452C668}"/>
              </a:ext>
            </a:extLst>
          </p:cNvPr>
          <p:cNvSpPr>
            <a:spLocks noGrp="1"/>
          </p:cNvSpPr>
          <p:nvPr>
            <p:ph type="title"/>
          </p:nvPr>
        </p:nvSpPr>
        <p:spPr/>
        <p:txBody>
          <a:bodyPr>
            <a:normAutofit/>
          </a:bodyPr>
          <a:lstStyle/>
          <a:p>
            <a:pPr>
              <a:defRPr sz="3200"/>
            </a:pPr>
            <a:r>
              <a:rPr dirty="0"/>
              <a:t>Example 4.3.9: Using the Fundamental Counting Principle to Calculate Probability</a:t>
            </a:r>
            <a:r>
              <a:rPr lang="en-US" baseline="-25000" dirty="0"/>
              <a:t>3</a:t>
            </a:r>
            <a:endParaRPr baseline="-25000" dirty="0"/>
          </a:p>
        </p:txBody>
      </p:sp>
      <p:sp>
        <p:nvSpPr>
          <p:cNvPr id="7" name="TextBox 6">
            <a:extLst>
              <a:ext uri="{FF2B5EF4-FFF2-40B4-BE49-F238E27FC236}">
                <a16:creationId xmlns:a16="http://schemas.microsoft.com/office/drawing/2014/main" id="{2B9D69CD-73EC-CB40-521A-A5A9714ED38F}"/>
              </a:ext>
            </a:extLst>
          </p:cNvPr>
          <p:cNvSpPr txBox="1"/>
          <p:nvPr/>
        </p:nvSpPr>
        <p:spPr>
          <a:xfrm>
            <a:off x="461682" y="1226234"/>
            <a:ext cx="8225118" cy="892552"/>
          </a:xfrm>
          <a:prstGeom prst="rect">
            <a:avLst/>
          </a:prstGeom>
          <a:noFill/>
        </p:spPr>
        <p:txBody>
          <a:bodyPr wrap="square">
            <a:spAutoFit/>
          </a:bodyPr>
          <a:lstStyle/>
          <a:p>
            <a:r>
              <a:rPr lang="en-US" sz="2600" dirty="0"/>
              <a:t>Putting this information together, we can calculate the probability.</a:t>
            </a:r>
            <a:endParaRPr lang="en-IN" sz="2600" dirty="0"/>
          </a:p>
        </p:txBody>
      </p:sp>
      <p:pic>
        <p:nvPicPr>
          <p:cNvPr id="6" name="Picture 5" descr="The probability of choosing the same snack is equal to the number of ways to choose the same snack divided by the total number of snacks, which equals one divided by forty nine, approximately equals zero point zero two zero four.">
            <a:extLst>
              <a:ext uri="{FF2B5EF4-FFF2-40B4-BE49-F238E27FC236}">
                <a16:creationId xmlns:a16="http://schemas.microsoft.com/office/drawing/2014/main" id="{D0FFB1EA-6336-9194-297B-CFFAA75109DB}"/>
              </a:ext>
            </a:extLst>
          </p:cNvPr>
          <p:cNvPicPr>
            <a:picLocks noChangeAspect="1"/>
          </p:cNvPicPr>
          <p:nvPr/>
        </p:nvPicPr>
        <p:blipFill>
          <a:blip r:embed="rId2"/>
          <a:stretch>
            <a:fillRect/>
          </a:stretch>
        </p:blipFill>
        <p:spPr>
          <a:xfrm>
            <a:off x="457200" y="2315733"/>
            <a:ext cx="8244840" cy="2116836"/>
          </a:xfrm>
          <a:prstGeom prst="rect">
            <a:avLst/>
          </a:prstGeom>
        </p:spPr>
      </p:pic>
      <p:sp>
        <p:nvSpPr>
          <p:cNvPr id="5" name="TextBox 4">
            <a:extLst>
              <a:ext uri="{FF2B5EF4-FFF2-40B4-BE49-F238E27FC236}">
                <a16:creationId xmlns:a16="http://schemas.microsoft.com/office/drawing/2014/main" id="{6F940952-09B7-E109-2CFA-AD518F95765B}"/>
              </a:ext>
            </a:extLst>
          </p:cNvPr>
          <p:cNvSpPr txBox="1"/>
          <p:nvPr/>
        </p:nvSpPr>
        <p:spPr>
          <a:xfrm>
            <a:off x="457200" y="4572000"/>
            <a:ext cx="8229600" cy="892552"/>
          </a:xfrm>
          <a:prstGeom prst="rect">
            <a:avLst/>
          </a:prstGeom>
          <a:noFill/>
        </p:spPr>
        <p:txBody>
          <a:bodyPr wrap="square">
            <a:spAutoFit/>
          </a:bodyPr>
          <a:lstStyle/>
          <a:p>
            <a:r>
              <a:rPr lang="en-US" sz="2600" dirty="0"/>
              <a:t>Thus, there is about a 2% chance that each child will eat the same thing two days in a row</a:t>
            </a:r>
            <a:endParaRPr lang="en-IN" sz="2600" dirty="0"/>
          </a:p>
        </p:txBody>
      </p:sp>
    </p:spTree>
    <p:extLst>
      <p:ext uri="{BB962C8B-B14F-4D97-AF65-F5344CB8AC3E}">
        <p14:creationId xmlns:p14="http://schemas.microsoft.com/office/powerpoint/2010/main" val="2357303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Memory Booster</a:t>
            </a:r>
          </a:p>
        </p:txBody>
      </p:sp>
      <p:sp>
        <p:nvSpPr>
          <p:cNvPr id="3" name="Text Placeholder 2"/>
          <p:cNvSpPr>
            <a:spLocks noGrp="1"/>
          </p:cNvSpPr>
          <p:nvPr>
            <p:ph type="body" sz="quarter" idx="10"/>
          </p:nvPr>
        </p:nvSpPr>
        <p:spPr>
          <a:xfrm>
            <a:off x="457200" y="1082078"/>
            <a:ext cx="8229600" cy="3032722"/>
          </a:xfrm>
        </p:spPr>
        <p:txBody>
          <a:bodyPr>
            <a:normAutofit/>
          </a:bodyPr>
          <a:lstStyle/>
          <a:p>
            <a:r>
              <a:rPr sz="2800" b="1"/>
              <a:t>Mutually Exclusive</a:t>
            </a:r>
          </a:p>
          <a:p>
            <a:r>
              <a:rPr sz="2800"/>
              <a:t>Consider whether the events can happen at the same time.</a:t>
            </a:r>
          </a:p>
          <a:p>
            <a:r>
              <a:rPr sz="2800" b="1"/>
              <a:t>Independent</a:t>
            </a:r>
          </a:p>
          <a:p>
            <a:r>
              <a:rPr sz="2800"/>
              <a:t>Consider whether one event occurring affects the probability of the other event occurring.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4.3.1: Using the Multiplication Rule for Probability of Independent Events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 booth at the state fair has rubber ducks floating in water. For each ticket, you get two chances to pick a duck from those floating by. In order to win a small stuffed animal, you must pick a duck that has a star drawn on the bottom. If you manage to choose two ducks that both have stars drawn on them, you win the extra-large stuffed animal. After your first pick, the rubber duck is placed back in the water for your second pick. If there are </a:t>
            </a:r>
            <a:r>
              <a:rPr sz="2800" dirty="0">
                <a:latin typeface="Cambria Math"/>
              </a:rPr>
              <a:t>50</a:t>
            </a:r>
            <a:r>
              <a:rPr sz="2800" dirty="0"/>
              <a:t> floating ducks and </a:t>
            </a:r>
            <a:r>
              <a:rPr sz="2800" dirty="0">
                <a:latin typeface="Cambria Math"/>
              </a:rPr>
              <a:t>3</a:t>
            </a:r>
            <a:r>
              <a:rPr sz="2800" dirty="0"/>
              <a:t> that have stars drawn on them, what is the probability of choosing </a:t>
            </a:r>
            <a:r>
              <a:rPr sz="2800" dirty="0">
                <a:latin typeface="Cambria Math"/>
              </a:rPr>
              <a:t>2</a:t>
            </a:r>
            <a:r>
              <a:rPr sz="2800" dirty="0"/>
              <a:t> ducks that both have stars on them?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4.3.1: Using the Multiplication Rule for Probability of Independent Events</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r>
              <a:rPr sz="1800" b="1" dirty="0"/>
              <a:t>Solution</a:t>
            </a:r>
          </a:p>
          <a:p>
            <a:pPr>
              <a:defRPr sz="2800"/>
            </a:pPr>
            <a:r>
              <a:rPr sz="1800" dirty="0"/>
              <a:t>Because the rubber ducks are replaced after each choice, we say the event is </a:t>
            </a:r>
            <a:r>
              <a:rPr sz="1800" b="1" dirty="0"/>
              <a:t>with replacement</a:t>
            </a:r>
            <a:r>
              <a:rPr sz="1800" dirty="0"/>
              <a:t>, and the probability of the second event occurring is not affected by the outcome of the first event. Thus, these two events are independent. The probability of choosing a single duck </a:t>
            </a:r>
            <a:endParaRPr lang="en-US" sz="1800" dirty="0"/>
          </a:p>
          <a:p>
            <a:pPr>
              <a:defRPr sz="2800"/>
            </a:pPr>
            <a:r>
              <a:rPr sz="1800" dirty="0"/>
              <a:t>with a star drawn on the bottom from the pool of ducks is</a:t>
            </a:r>
            <a:endParaRPr lang="en-US" sz="1800" dirty="0"/>
          </a:p>
        </p:txBody>
      </p:sp>
      <p:pic>
        <p:nvPicPr>
          <p:cNvPr id="5" name="Picture 4" descr="three divided by fifty">
            <a:extLst>
              <a:ext uri="{FF2B5EF4-FFF2-40B4-BE49-F238E27FC236}">
                <a16:creationId xmlns:a16="http://schemas.microsoft.com/office/drawing/2014/main" id="{6846409F-0B7B-C5FE-A3D1-06C84EBE203E}"/>
              </a:ext>
            </a:extLst>
          </p:cNvPr>
          <p:cNvPicPr>
            <a:picLocks noChangeAspect="1"/>
          </p:cNvPicPr>
          <p:nvPr/>
        </p:nvPicPr>
        <p:blipFill>
          <a:blip r:embed="rId3"/>
          <a:stretch>
            <a:fillRect/>
          </a:stretch>
        </p:blipFill>
        <p:spPr>
          <a:xfrm>
            <a:off x="5933925" y="2461728"/>
            <a:ext cx="323619" cy="504000"/>
          </a:xfrm>
          <a:prstGeom prst="rect">
            <a:avLst/>
          </a:prstGeom>
        </p:spPr>
      </p:pic>
      <p:sp>
        <p:nvSpPr>
          <p:cNvPr id="8" name="TextBox 7">
            <a:extLst>
              <a:ext uri="{FF2B5EF4-FFF2-40B4-BE49-F238E27FC236}">
                <a16:creationId xmlns:a16="http://schemas.microsoft.com/office/drawing/2014/main" id="{C8C4333F-8CF3-BC7C-6705-625FBC373720}"/>
              </a:ext>
            </a:extLst>
          </p:cNvPr>
          <p:cNvSpPr txBox="1"/>
          <p:nvPr/>
        </p:nvSpPr>
        <p:spPr>
          <a:xfrm>
            <a:off x="469393" y="2915829"/>
            <a:ext cx="8229599" cy="646331"/>
          </a:xfrm>
          <a:prstGeom prst="rect">
            <a:avLst/>
          </a:prstGeom>
          <a:noFill/>
        </p:spPr>
        <p:txBody>
          <a:bodyPr wrap="square">
            <a:spAutoFit/>
          </a:bodyPr>
          <a:lstStyle/>
          <a:p>
            <a:pPr>
              <a:defRPr sz="2800"/>
            </a:pPr>
            <a:r>
              <a:rPr lang="en-IN" sz="1800" dirty="0"/>
              <a:t>Using the Multiplication Rule for Probability of Independent Events, we have the following.</a:t>
            </a:r>
          </a:p>
        </p:txBody>
      </p:sp>
      <p:pic>
        <p:nvPicPr>
          <p:cNvPr id="13" name="Picture 12" descr="Probability of starred duck and starred duck, with replacement equals probability of starred duck times probability of starred duck.">
            <a:extLst>
              <a:ext uri="{FF2B5EF4-FFF2-40B4-BE49-F238E27FC236}">
                <a16:creationId xmlns:a16="http://schemas.microsoft.com/office/drawing/2014/main" id="{DC876337-AACC-355C-7304-F43FB8FF04E7}"/>
              </a:ext>
            </a:extLst>
          </p:cNvPr>
          <p:cNvPicPr>
            <a:picLocks noChangeAspect="1"/>
          </p:cNvPicPr>
          <p:nvPr/>
        </p:nvPicPr>
        <p:blipFill>
          <a:blip r:embed="rId4"/>
          <a:stretch>
            <a:fillRect/>
          </a:stretch>
        </p:blipFill>
        <p:spPr>
          <a:xfrm>
            <a:off x="1866067" y="3260590"/>
            <a:ext cx="5466730" cy="792000"/>
          </a:xfrm>
          <a:prstGeom prst="rect">
            <a:avLst/>
          </a:prstGeom>
        </p:spPr>
      </p:pic>
      <p:pic>
        <p:nvPicPr>
          <p:cNvPr id="12" name="Picture 11" descr="that is equal to three divided by fifty multiplied by three divided by fifty equals nine divided by two thousand five hundred, approximately equals zero point zero zero three six.">
            <a:extLst>
              <a:ext uri="{FF2B5EF4-FFF2-40B4-BE49-F238E27FC236}">
                <a16:creationId xmlns:a16="http://schemas.microsoft.com/office/drawing/2014/main" id="{D6E82014-FE0C-6F4C-B919-FABE3F080013}"/>
              </a:ext>
            </a:extLst>
          </p:cNvPr>
          <p:cNvPicPr>
            <a:picLocks noChangeAspect="1"/>
          </p:cNvPicPr>
          <p:nvPr/>
        </p:nvPicPr>
        <p:blipFill>
          <a:blip r:embed="rId5"/>
          <a:stretch>
            <a:fillRect/>
          </a:stretch>
        </p:blipFill>
        <p:spPr>
          <a:xfrm>
            <a:off x="1850827" y="4013354"/>
            <a:ext cx="1716024" cy="1321308"/>
          </a:xfrm>
          <a:prstGeom prst="rect">
            <a:avLst/>
          </a:prstGeom>
        </p:spPr>
      </p:pic>
      <p:sp>
        <p:nvSpPr>
          <p:cNvPr id="6" name="TextBox 5">
            <a:extLst>
              <a:ext uri="{FF2B5EF4-FFF2-40B4-BE49-F238E27FC236}">
                <a16:creationId xmlns:a16="http://schemas.microsoft.com/office/drawing/2014/main" id="{398CFD74-A694-A959-AA53-524EC2A535E4}"/>
              </a:ext>
            </a:extLst>
          </p:cNvPr>
          <p:cNvSpPr txBox="1"/>
          <p:nvPr/>
        </p:nvSpPr>
        <p:spPr>
          <a:xfrm>
            <a:off x="304800" y="5295574"/>
            <a:ext cx="8382000" cy="615553"/>
          </a:xfrm>
          <a:prstGeom prst="rect">
            <a:avLst/>
          </a:prstGeom>
          <a:noFill/>
        </p:spPr>
        <p:txBody>
          <a:bodyPr wrap="square">
            <a:spAutoFit/>
          </a:bodyPr>
          <a:lstStyle/>
          <a:p>
            <a:pPr>
              <a:defRPr sz="2800"/>
            </a:pPr>
            <a:r>
              <a:rPr lang="en-US" sz="1700" dirty="0"/>
              <a:t>Therefore, the probability of choosing two starred ducks, with replacement, is approximately 0.36%. In other words, it is very unlikely that someone wins the extra-large stuffed animal.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r>
              <a:rPr dirty="0"/>
              <a:t>Example 4.3.2: Using the Extended Multiplication Rule for Probability of Independent Events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Assume that a study by Human Resources has found that the probabilities of an employee being written up for certain infractions are the values shown in the following table. Assume that each infraction is independent of the others. What is the probability that a given employee will be written up for being late for work, taking unauthorized breaks, and leaving early?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4.3.2: Using the Extended Multiplication Rule for Probability of Independent Events</a:t>
            </a:r>
            <a:r>
              <a:rPr lang="en-US" baseline="-25000" dirty="0"/>
              <a:t>2</a:t>
            </a:r>
            <a:endParaRPr baseline="-25000" dirty="0"/>
          </a:p>
        </p:txBody>
      </p:sp>
      <p:sp>
        <p:nvSpPr>
          <p:cNvPr id="5" name="TextBox 4">
            <a:extLst>
              <a:ext uri="{FF2B5EF4-FFF2-40B4-BE49-F238E27FC236}">
                <a16:creationId xmlns:a16="http://schemas.microsoft.com/office/drawing/2014/main" id="{5C65F5AA-FC14-C4EA-3981-D9E4A513B69C}"/>
              </a:ext>
            </a:extLst>
          </p:cNvPr>
          <p:cNvSpPr txBox="1"/>
          <p:nvPr/>
        </p:nvSpPr>
        <p:spPr>
          <a:xfrm>
            <a:off x="2438400" y="1143000"/>
            <a:ext cx="4572000" cy="369332"/>
          </a:xfrm>
          <a:prstGeom prst="rect">
            <a:avLst/>
          </a:prstGeom>
          <a:noFill/>
        </p:spPr>
        <p:txBody>
          <a:bodyPr wrap="square">
            <a:spAutoFit/>
          </a:bodyPr>
          <a:lstStyle/>
          <a:p>
            <a:pPr algn="ctr">
              <a:defRPr sz="1800" b="1"/>
            </a:pPr>
            <a:r>
              <a:rPr lang="en-US" dirty="0"/>
              <a:t>Probabilities of Being Written Up at Work</a:t>
            </a:r>
          </a:p>
        </p:txBody>
      </p:sp>
      <p:graphicFrame>
        <p:nvGraphicFramePr>
          <p:cNvPr id="3" name="Table Placeholder 2" descr="The table outlines the probability distribution for different workplace infractions. There are two columns: &quot;Infraction&quot; and &quot;Probability.&quot; The listed infractions and their probabilities are: Insubordination (0.1356), Late for work (0.2478), Failure to show up for work (0.1026), Leaving early (0.1954), and Taking unauthorized breaks (0.3186)."/>
          <p:cNvGraphicFramePr>
            <a:graphicFrameLocks noGrp="1"/>
          </p:cNvGraphicFramePr>
          <p:nvPr>
            <p:ph type="tbl" sz="quarter" idx="10"/>
            <p:extLst>
              <p:ext uri="{D42A27DB-BD31-4B8C-83A1-F6EECF244321}">
                <p14:modId xmlns:p14="http://schemas.microsoft.com/office/powerpoint/2010/main" val="2297802350"/>
              </p:ext>
            </p:extLst>
          </p:nvPr>
        </p:nvGraphicFramePr>
        <p:xfrm>
          <a:off x="435634" y="1512332"/>
          <a:ext cx="8229600" cy="2225040"/>
        </p:xfrm>
        <a:graphic>
          <a:graphicData uri="http://schemas.openxmlformats.org/drawingml/2006/table">
            <a:tbl>
              <a:tblPr firstRow="1" bandRow="1">
                <a:tableStyleId>{2D5ABB26-0587-4C30-8999-92F81FD0307C}</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Infraction</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defRPr sz="1800" b="1"/>
                      </a:pPr>
                      <a:r>
                        <a:rPr dirty="0"/>
                        <a:t>Probability</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r h="370840">
                <a:tc>
                  <a:txBody>
                    <a:bodyPr/>
                    <a:lstStyle/>
                    <a:p>
                      <a:pPr algn="ctr">
                        <a:defRPr sz="1800"/>
                      </a:pPr>
                      <a:r>
                        <a:t>Insubordination</a:t>
                      </a:r>
                    </a:p>
                  </a:txBody>
                  <a:tcPr>
                    <a:lnL w="12700" cap="flat" cmpd="sng" algn="ctr">
                      <a:solidFill>
                        <a:schemeClr val="tx1"/>
                      </a:solidFill>
                      <a:prstDash val="solid"/>
                      <a:round/>
                      <a:headEnd type="none" w="med" len="med"/>
                      <a:tailEnd type="none" w="med" len="med"/>
                    </a:lnL>
                  </a:tcPr>
                </a:tc>
                <a:tc>
                  <a:txBody>
                    <a:bodyPr/>
                    <a:lstStyle/>
                    <a:p>
                      <a:pPr algn="ctr"/>
                      <a:r>
                        <a:rPr sz="1800" dirty="0">
                          <a:latin typeface="Cambria Math"/>
                        </a:rPr>
                        <a:t>0.1356</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0840">
                <a:tc>
                  <a:txBody>
                    <a:bodyPr/>
                    <a:lstStyle/>
                    <a:p>
                      <a:pPr algn="ctr">
                        <a:defRPr sz="1800"/>
                      </a:pPr>
                      <a:r>
                        <a:t>Late for work</a:t>
                      </a:r>
                    </a:p>
                  </a:txBody>
                  <a:tcPr>
                    <a:lnL w="12700" cap="flat" cmpd="sng" algn="ctr">
                      <a:solidFill>
                        <a:schemeClr val="tx1"/>
                      </a:solidFill>
                      <a:prstDash val="solid"/>
                      <a:round/>
                      <a:headEnd type="none" w="med" len="med"/>
                      <a:tailEnd type="none" w="med" len="med"/>
                    </a:lnL>
                  </a:tcPr>
                </a:tc>
                <a:tc>
                  <a:txBody>
                    <a:bodyPr/>
                    <a:lstStyle/>
                    <a:p>
                      <a:pPr algn="ctr"/>
                      <a:r>
                        <a:rPr sz="1800">
                          <a:latin typeface="Cambria Math"/>
                        </a:rPr>
                        <a:t>0.2478</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70840">
                <a:tc>
                  <a:txBody>
                    <a:bodyPr/>
                    <a:lstStyle/>
                    <a:p>
                      <a:pPr algn="ctr">
                        <a:defRPr sz="1800"/>
                      </a:pPr>
                      <a:r>
                        <a:t>Failure to show up for work</a:t>
                      </a:r>
                    </a:p>
                  </a:txBody>
                  <a:tcPr>
                    <a:lnL w="12700" cap="flat" cmpd="sng" algn="ctr">
                      <a:solidFill>
                        <a:schemeClr val="tx1"/>
                      </a:solidFill>
                      <a:prstDash val="solid"/>
                      <a:round/>
                      <a:headEnd type="none" w="med" len="med"/>
                      <a:tailEnd type="none" w="med" len="med"/>
                    </a:lnL>
                  </a:tcPr>
                </a:tc>
                <a:tc>
                  <a:txBody>
                    <a:bodyPr/>
                    <a:lstStyle/>
                    <a:p>
                      <a:pPr algn="ctr"/>
                      <a:r>
                        <a:rPr sz="1800">
                          <a:latin typeface="Cambria Math"/>
                        </a:rPr>
                        <a:t>0.1026</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370840">
                <a:tc>
                  <a:txBody>
                    <a:bodyPr/>
                    <a:lstStyle/>
                    <a:p>
                      <a:pPr algn="ctr">
                        <a:defRPr sz="1800"/>
                      </a:pPr>
                      <a:r>
                        <a:t>Leaving early</a:t>
                      </a:r>
                    </a:p>
                  </a:txBody>
                  <a:tcPr>
                    <a:lnL w="12700" cap="flat" cmpd="sng" algn="ctr">
                      <a:solidFill>
                        <a:schemeClr val="tx1"/>
                      </a:solidFill>
                      <a:prstDash val="solid"/>
                      <a:round/>
                      <a:headEnd type="none" w="med" len="med"/>
                      <a:tailEnd type="none" w="med" len="med"/>
                    </a:lnL>
                  </a:tcPr>
                </a:tc>
                <a:tc>
                  <a:txBody>
                    <a:bodyPr/>
                    <a:lstStyle/>
                    <a:p>
                      <a:pPr algn="ctr"/>
                      <a:r>
                        <a:rPr sz="1800">
                          <a:latin typeface="Cambria Math"/>
                        </a:rPr>
                        <a:t>0.1954</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370840">
                <a:tc>
                  <a:txBody>
                    <a:bodyPr/>
                    <a:lstStyle/>
                    <a:p>
                      <a:pPr algn="ctr">
                        <a:defRPr sz="1800"/>
                      </a:pPr>
                      <a:r>
                        <a:rPr dirty="0"/>
                        <a:t>Taking unauthorized breaks</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sz="1800" dirty="0">
                          <a:latin typeface="Cambria Math"/>
                        </a:rPr>
                        <a:t>0.3186</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4.3.2: Using the Extended Multiplication Rule for Probability of Independent Events</a:t>
            </a:r>
            <a:r>
              <a:rPr lang="en-US" baseline="-25000" dirty="0"/>
              <a:t>3</a:t>
            </a:r>
            <a:endParaRPr baseline="-25000"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Since these three events are independent, we can apply the Multiplication Rule for Probability of Independent Events to this situation.</a:t>
            </a:r>
            <a:endParaRPr lang="en-US" sz="2200" i="1" dirty="0">
              <a:latin typeface="Cambria Math" panose="02040503050406030204" pitchFamily="18" charset="0"/>
            </a:endParaRPr>
          </a:p>
        </p:txBody>
      </p:sp>
      <p:pic>
        <p:nvPicPr>
          <p:cNvPr id="5" name="Picture 4" descr="Probability of late for work and taking unauthorized breaks and leaving early, equals Probability of late for work times Probability of taking unauthorized breaks times probability of leaving early">
            <a:extLst>
              <a:ext uri="{FF2B5EF4-FFF2-40B4-BE49-F238E27FC236}">
                <a16:creationId xmlns:a16="http://schemas.microsoft.com/office/drawing/2014/main" id="{8CF48F6A-3B5B-FBD4-2FD8-60737C755C89}"/>
              </a:ext>
            </a:extLst>
          </p:cNvPr>
          <p:cNvPicPr>
            <a:picLocks noChangeAspect="1"/>
          </p:cNvPicPr>
          <p:nvPr/>
        </p:nvPicPr>
        <p:blipFill>
          <a:blip r:embed="rId3"/>
          <a:stretch>
            <a:fillRect/>
          </a:stretch>
        </p:blipFill>
        <p:spPr>
          <a:xfrm>
            <a:off x="457200" y="3073929"/>
            <a:ext cx="7960973" cy="900000"/>
          </a:xfrm>
          <a:prstGeom prst="rect">
            <a:avLst/>
          </a:prstGeom>
        </p:spPr>
      </p:pic>
      <p:pic>
        <p:nvPicPr>
          <p:cNvPr id="6" name="Picture 5" descr="that is equal to zero point two four seven eight times zero point three one eight six times zero point one nine five four is approximately zero point zero one five four.">
            <a:extLst>
              <a:ext uri="{FF2B5EF4-FFF2-40B4-BE49-F238E27FC236}">
                <a16:creationId xmlns:a16="http://schemas.microsoft.com/office/drawing/2014/main" id="{4042FBA2-1841-25E0-9FEE-88014D07735F}"/>
              </a:ext>
            </a:extLst>
          </p:cNvPr>
          <p:cNvPicPr>
            <a:picLocks noChangeAspect="1"/>
          </p:cNvPicPr>
          <p:nvPr/>
        </p:nvPicPr>
        <p:blipFill>
          <a:blip r:embed="rId4"/>
          <a:stretch>
            <a:fillRect/>
          </a:stretch>
        </p:blipFill>
        <p:spPr>
          <a:xfrm>
            <a:off x="3121272" y="4146276"/>
            <a:ext cx="2901456" cy="684000"/>
          </a:xfrm>
          <a:prstGeom prst="rect">
            <a:avLst/>
          </a:prstGeom>
        </p:spPr>
      </p:pic>
      <p:sp>
        <p:nvSpPr>
          <p:cNvPr id="7" name="TextBox 6">
            <a:extLst>
              <a:ext uri="{FF2B5EF4-FFF2-40B4-BE49-F238E27FC236}">
                <a16:creationId xmlns:a16="http://schemas.microsoft.com/office/drawing/2014/main" id="{7E2C26F6-08B5-F01E-1E2C-ECBAEB2A18E5}"/>
              </a:ext>
            </a:extLst>
          </p:cNvPr>
          <p:cNvSpPr txBox="1"/>
          <p:nvPr/>
        </p:nvSpPr>
        <p:spPr>
          <a:xfrm>
            <a:off x="457200" y="4857708"/>
            <a:ext cx="8229600" cy="954107"/>
          </a:xfrm>
          <a:prstGeom prst="rect">
            <a:avLst/>
          </a:prstGeom>
          <a:noFill/>
        </p:spPr>
        <p:txBody>
          <a:bodyPr wrap="square">
            <a:spAutoFit/>
          </a:bodyPr>
          <a:lstStyle/>
          <a:p>
            <a:r>
              <a:rPr lang="en-US" sz="2800" dirty="0"/>
              <a:t>Therefore, the probability that an employee will be written up for all three infractions is 1.54%.</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1628</TotalTime>
  <Words>2670</Words>
  <Application>Microsoft Office PowerPoint</Application>
  <PresentationFormat>On-screen Show (4:3)</PresentationFormat>
  <Paragraphs>153</Paragraphs>
  <Slides>35</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Cambria Math</vt:lpstr>
      <vt:lpstr>Courier New</vt:lpstr>
      <vt:lpstr>Calibri</vt:lpstr>
      <vt:lpstr>Office Theme</vt:lpstr>
      <vt:lpstr>Section 4.3</vt:lpstr>
      <vt:lpstr>Definitions1</vt:lpstr>
      <vt:lpstr>Formula: Multiplication Rule for Probability of Independent Events</vt:lpstr>
      <vt:lpstr>Memory Booster</vt:lpstr>
      <vt:lpstr>Example 4.3.1: Using the Multiplication Rule for Probability of Independent Events1</vt:lpstr>
      <vt:lpstr>Example 4.3.1: Using the Multiplication Rule for Probability of Independent Events2</vt:lpstr>
      <vt:lpstr>Example 4.3.2: Using the Extended Multiplication Rule for Probability of Independent Events1</vt:lpstr>
      <vt:lpstr>Example 4.3.2: Using the Extended Multiplication Rule for Probability of Independent Events2</vt:lpstr>
      <vt:lpstr>Example 4.3.2: Using the Extended Multiplication Rule for Probability of Independent Events3</vt:lpstr>
      <vt:lpstr>Definitions2</vt:lpstr>
      <vt:lpstr>Example 4.3.3: Calculating Probability of Dependent Events1</vt:lpstr>
      <vt:lpstr>Example 4.3.3: Calculating Probability of Dependent Events2</vt:lpstr>
      <vt:lpstr>Example 4.3.3: Calculating Probability of Dependent Events3</vt:lpstr>
      <vt:lpstr>Definitions3</vt:lpstr>
      <vt:lpstr>Formula: Multiplication Rule for Probability of Dependent Events</vt:lpstr>
      <vt:lpstr>Example 4.3.4: Using the Multiplication Rule for Probability of Dependent Events1</vt:lpstr>
      <vt:lpstr>Example 4.3.4: Using the Multiplication Rule for Probability of Dependent Events2</vt:lpstr>
      <vt:lpstr>Example 4.3.5: Using the Multiplication Rule for Probability of Dependent Events1</vt:lpstr>
      <vt:lpstr>Example 4.3.5: Using the Multiplication Rule for Probability of Dependent Events2</vt:lpstr>
      <vt:lpstr>Example 4.3.5: Using the Multiplication Rule for Probability of Dependent Events3</vt:lpstr>
      <vt:lpstr>Formula: Conditional Probability</vt:lpstr>
      <vt:lpstr>Example 4.3.6: Using the Rule for Conditional Probability1</vt:lpstr>
      <vt:lpstr>Example 4.3.6: Using the Rule for Conditional Probability2</vt:lpstr>
      <vt:lpstr>Example 4.3.6: Using the Rule for Conditional Probability3</vt:lpstr>
      <vt:lpstr>Example 4.3.6: Using the Rule for Conditional Probability4</vt:lpstr>
      <vt:lpstr>Example 4.3.6: Using the Rule for Conditional Probability5</vt:lpstr>
      <vt:lpstr>Winning the Lottery Twice!</vt:lpstr>
      <vt:lpstr>Theorem: Fundamental Counting Principle</vt:lpstr>
      <vt:lpstr>Example 4.3.7: Using the Fundamental Counting Principle1</vt:lpstr>
      <vt:lpstr>Example 4.3.7: Using the Fundamental Counting Principle2</vt:lpstr>
      <vt:lpstr>Example 4.3.8: Using the Fundamental Counting Principle (Without Replacement)1</vt:lpstr>
      <vt:lpstr>Example 4.3.8: Using the Fundamental Counting Principle (Without Replacement)2</vt:lpstr>
      <vt:lpstr>Example 4.3.9: Using the Fundamental Counting Principle to Calculate Probability1</vt:lpstr>
      <vt:lpstr>Example 4.3.9: Using the Fundamental Counting Principle to Calculate Probability2</vt:lpstr>
      <vt:lpstr>Example 4.3.9: Using the Fundamental Counting Principle to Calculate Probability3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204</cp:revision>
  <dcterms:created xsi:type="dcterms:W3CDTF">2013-04-26T14:43:13Z</dcterms:created>
  <dcterms:modified xsi:type="dcterms:W3CDTF">2025-08-14T10:15:41Z</dcterms:modified>
</cp:coreProperties>
</file>