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5"/>
  </p:notesMasterIdLst>
  <p:handoutMasterIdLst>
    <p:handoutMasterId r:id="rId36"/>
  </p:handout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9" r:id="rId23"/>
    <p:sldId id="280" r:id="rId24"/>
    <p:sldId id="281" r:id="rId25"/>
    <p:sldId id="282" r:id="rId26"/>
    <p:sldId id="283" r:id="rId27"/>
    <p:sldId id="284" r:id="rId28"/>
    <p:sldId id="285" r:id="rId29"/>
    <p:sldId id="286" r:id="rId30"/>
    <p:sldId id="287" r:id="rId31"/>
    <p:sldId id="288" r:id="rId32"/>
    <p:sldId id="289" r:id="rId33"/>
    <p:sldId id="290" r:id="rId34"/>
  </p:sldIdLst>
  <p:sldSz cx="9144000" cy="6858000" type="screen4x3"/>
  <p:notesSz cx="6858000" cy="9144000"/>
  <p:embeddedFontLst>
    <p:embeddedFont>
      <p:font typeface="Cambria Math" panose="02040503050406030204" pitchFamily="18" charset="0"/>
      <p:regular r:id="rId3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llison Conger" initials="AC" lastIdx="1" clrIdx="1">
    <p:extLst>
      <p:ext uri="{19B8F6BF-5375-455C-9EA6-DF929625EA0E}">
        <p15:presenceInfo xmlns:p15="http://schemas.microsoft.com/office/powerpoint/2012/main" userId="S::aconger@hawkeslearning.com::ade6c5c3-e633-4050-96d1-34f11caf605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040" autoAdjust="0"/>
    <p:restoredTop sz="94673" autoAdjust="0"/>
  </p:normalViewPr>
  <p:slideViewPr>
    <p:cSldViewPr>
      <p:cViewPr varScale="1">
        <p:scale>
          <a:sx n="101" d="100"/>
          <a:sy n="101" d="100"/>
        </p:scale>
        <p:origin x="1158"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font" Target="fonts/font1.fntdata"/><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8/14/2025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8/14/2025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a:t>
            </a:fld>
            <a:endParaRPr lang="en-US"/>
          </a:p>
        </p:txBody>
      </p:sp>
    </p:spTree>
    <p:extLst>
      <p:ext uri="{BB962C8B-B14F-4D97-AF65-F5344CB8AC3E}">
        <p14:creationId xmlns:p14="http://schemas.microsoft.com/office/powerpoint/2010/main" val="3208121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8</a:t>
            </a:fld>
            <a:endParaRPr lang="en-US"/>
          </a:p>
        </p:txBody>
      </p:sp>
    </p:spTree>
    <p:extLst>
      <p:ext uri="{BB962C8B-B14F-4D97-AF65-F5344CB8AC3E}">
        <p14:creationId xmlns:p14="http://schemas.microsoft.com/office/powerpoint/2010/main" val="17081937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11</a:t>
            </a:fld>
            <a:endParaRPr lang="en-US"/>
          </a:p>
        </p:txBody>
      </p:sp>
    </p:spTree>
    <p:extLst>
      <p:ext uri="{BB962C8B-B14F-4D97-AF65-F5344CB8AC3E}">
        <p14:creationId xmlns:p14="http://schemas.microsoft.com/office/powerpoint/2010/main" val="3853582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12</a:t>
            </a:fld>
            <a:endParaRPr lang="en-US"/>
          </a:p>
        </p:txBody>
      </p:sp>
    </p:spTree>
    <p:extLst>
      <p:ext uri="{BB962C8B-B14F-4D97-AF65-F5344CB8AC3E}">
        <p14:creationId xmlns:p14="http://schemas.microsoft.com/office/powerpoint/2010/main" val="24366913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15</a:t>
            </a:fld>
            <a:endParaRPr lang="en-US"/>
          </a:p>
        </p:txBody>
      </p:sp>
    </p:spTree>
    <p:extLst>
      <p:ext uri="{BB962C8B-B14F-4D97-AF65-F5344CB8AC3E}">
        <p14:creationId xmlns:p14="http://schemas.microsoft.com/office/powerpoint/2010/main" val="1910647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16</a:t>
            </a:fld>
            <a:endParaRPr lang="en-US"/>
          </a:p>
        </p:txBody>
      </p:sp>
    </p:spTree>
    <p:extLst>
      <p:ext uri="{BB962C8B-B14F-4D97-AF65-F5344CB8AC3E}">
        <p14:creationId xmlns:p14="http://schemas.microsoft.com/office/powerpoint/2010/main" val="96647044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19</a:t>
            </a:fld>
            <a:endParaRPr lang="en-US"/>
          </a:p>
        </p:txBody>
      </p:sp>
    </p:spTree>
    <p:extLst>
      <p:ext uri="{BB962C8B-B14F-4D97-AF65-F5344CB8AC3E}">
        <p14:creationId xmlns:p14="http://schemas.microsoft.com/office/powerpoint/2010/main" val="16418734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21</a:t>
            </a:fld>
            <a:endParaRPr lang="en-US"/>
          </a:p>
        </p:txBody>
      </p:sp>
    </p:spTree>
    <p:extLst>
      <p:ext uri="{BB962C8B-B14F-4D97-AF65-F5344CB8AC3E}">
        <p14:creationId xmlns:p14="http://schemas.microsoft.com/office/powerpoint/2010/main" val="16656230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7E6DA207-A26B-4388-9112-E8BB699F6246}" type="slidenum">
              <a:rPr lang="en-US" smtClean="0"/>
              <a:pPr/>
              <a:t>22</a:t>
            </a:fld>
            <a:endParaRPr lang="en-US"/>
          </a:p>
        </p:txBody>
      </p:sp>
    </p:spTree>
    <p:extLst>
      <p:ext uri="{BB962C8B-B14F-4D97-AF65-F5344CB8AC3E}">
        <p14:creationId xmlns:p14="http://schemas.microsoft.com/office/powerpoint/2010/main" val="357475389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13.svg"/></Relationships>
</file>

<file path=ppt/slides/_rels/slide1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6.xml"/><Relationship Id="rId1" Type="http://schemas.openxmlformats.org/officeDocument/2006/relationships/slideLayout" Target="../slideLayouts/slideLayout3.xml"/><Relationship Id="rId4" Type="http://schemas.openxmlformats.org/officeDocument/2006/relationships/image" Target="../media/image15.emf"/></Relationships>
</file>

<file path=ppt/slides/_rels/slide17.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18.emf"/></Relationships>
</file>

<file path=ppt/slides/_rels/slide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20.e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25.emf"/><Relationship Id="rId2" Type="http://schemas.openxmlformats.org/officeDocument/2006/relationships/image" Target="../media/image24.png"/><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3.xml"/><Relationship Id="rId4" Type="http://schemas.openxmlformats.org/officeDocument/2006/relationships/image" Target="../media/image6.emf"/></Relationships>
</file>

<file path=ppt/slides/_rels/slide9.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em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4.2</a:t>
            </a:r>
          </a:p>
        </p:txBody>
      </p:sp>
      <p:sp>
        <p:nvSpPr>
          <p:cNvPr id="2" name="Text Placeholder 1"/>
          <p:cNvSpPr>
            <a:spLocks noGrp="1"/>
          </p:cNvSpPr>
          <p:nvPr>
            <p:ph type="body" sz="quarter" idx="10"/>
          </p:nvPr>
        </p:nvSpPr>
        <p:spPr/>
        <p:txBody>
          <a:bodyPr/>
          <a:lstStyle/>
          <a:p>
            <a:pPr algn="ctr"/>
            <a:r>
              <a:rPr dirty="0"/>
              <a:t>Addition Rules for Probability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4.2.2: Using the Complement Rule for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a.	</a:t>
            </a:r>
            <a:r>
              <a:rPr dirty="0"/>
              <a:t>​</a:t>
            </a:r>
            <a:r>
              <a:rPr sz="2800" dirty="0"/>
              <a:t>If you are worried that there is a </a:t>
            </a:r>
            <a:r>
              <a:rPr lang="en-US" sz="2800" dirty="0"/>
              <a:t>35%</a:t>
            </a:r>
            <a:r>
              <a:rPr sz="2800" dirty="0"/>
              <a:t> chance that you will fail your upcoming test, what is the probability that you will pass the test?</a:t>
            </a:r>
          </a:p>
          <a:p>
            <a:pPr marL="447675" indent="-447675">
              <a:defRPr sz="2800"/>
            </a:pPr>
            <a:r>
              <a:rPr lang="en-US" dirty="0"/>
              <a:t>b.	</a:t>
            </a:r>
            <a:r>
              <a:rPr dirty="0"/>
              <a:t>​</a:t>
            </a:r>
            <a:r>
              <a:rPr sz="2800" dirty="0"/>
              <a:t>If there is a </a:t>
            </a:r>
            <a:r>
              <a:rPr lang="en-US" sz="2800" dirty="0"/>
              <a:t>5%</a:t>
            </a:r>
            <a:r>
              <a:rPr sz="2800" dirty="0"/>
              <a:t> chance that none of the items on a scratch-off lottery ticket will be a winner, what is the probability that at least one of the scratch-off items will win?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4.2.2: Using the Complement Rule for Probability</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3847513"/>
          </a:xfrm>
        </p:spPr>
        <p:txBody>
          <a:bodyPr>
            <a:normAutofit lnSpcReduction="10000"/>
          </a:bodyPr>
          <a:lstStyle/>
          <a:p>
            <a:r>
              <a:rPr sz="2800" b="1" dirty="0"/>
              <a:t>Solution</a:t>
            </a:r>
          </a:p>
          <a:p>
            <a:pPr marL="447675" indent="-447675">
              <a:defRPr sz="2800"/>
            </a:pPr>
            <a:r>
              <a:rPr lang="en-US" sz="2800" dirty="0"/>
              <a:t>a.	</a:t>
            </a:r>
            <a:r>
              <a:rPr sz="2800" dirty="0"/>
              <a:t>The complement to the outcome of failing your upcoming test is passing it. Thus, the probability of passing is calculated as follows.</a:t>
            </a:r>
          </a:p>
          <a:p>
            <a:endParaRPr lang="en-US" sz="2800" dirty="0"/>
          </a:p>
          <a:p>
            <a:endParaRPr lang="en-IN" dirty="0"/>
          </a:p>
          <a:p>
            <a:endParaRPr sz="2800" dirty="0"/>
          </a:p>
          <a:p>
            <a:pPr>
              <a:defRPr sz="2800"/>
            </a:pPr>
            <a:r>
              <a:rPr dirty="0"/>
              <a:t>​</a:t>
            </a:r>
            <a:endParaRPr lang="en-US" dirty="0"/>
          </a:p>
        </p:txBody>
      </p:sp>
      <p:pic>
        <p:nvPicPr>
          <p:cNvPr id="8" name="Picture 7" descr="The probability of passing is equal to one minus the probability of failing, which equals one minus zero point three five, equals zero point six five, or sixty five percent.">
            <a:extLst>
              <a:ext uri="{FF2B5EF4-FFF2-40B4-BE49-F238E27FC236}">
                <a16:creationId xmlns:a16="http://schemas.microsoft.com/office/drawing/2014/main" id="{C90C71CB-6CF9-19C5-CC9C-B27E4278C1CC}"/>
              </a:ext>
            </a:extLst>
          </p:cNvPr>
          <p:cNvPicPr>
            <a:picLocks noChangeAspect="1"/>
          </p:cNvPicPr>
          <p:nvPr/>
        </p:nvPicPr>
        <p:blipFill>
          <a:blip r:embed="rId3"/>
          <a:stretch>
            <a:fillRect/>
          </a:stretch>
        </p:blipFill>
        <p:spPr>
          <a:xfrm>
            <a:off x="2438400" y="2895600"/>
            <a:ext cx="4076700" cy="1771650"/>
          </a:xfrm>
          <a:prstGeom prst="rect">
            <a:avLst/>
          </a:prstGeom>
        </p:spPr>
      </p:pic>
      <p:sp>
        <p:nvSpPr>
          <p:cNvPr id="6" name="TextBox 5">
            <a:extLst>
              <a:ext uri="{FF2B5EF4-FFF2-40B4-BE49-F238E27FC236}">
                <a16:creationId xmlns:a16="http://schemas.microsoft.com/office/drawing/2014/main" id="{6B4C42F3-3781-745A-A283-9013B98CA03C}"/>
              </a:ext>
            </a:extLst>
          </p:cNvPr>
          <p:cNvSpPr txBox="1"/>
          <p:nvPr/>
        </p:nvSpPr>
        <p:spPr>
          <a:xfrm>
            <a:off x="457200" y="4800600"/>
            <a:ext cx="8229600" cy="954107"/>
          </a:xfrm>
          <a:prstGeom prst="rect">
            <a:avLst/>
          </a:prstGeom>
          <a:noFill/>
        </p:spPr>
        <p:txBody>
          <a:bodyPr wrap="square">
            <a:spAutoFit/>
          </a:bodyPr>
          <a:lstStyle/>
          <a:p>
            <a:pPr>
              <a:defRPr sz="2800"/>
            </a:pPr>
            <a:r>
              <a:rPr lang="en-US" sz="2800" dirty="0"/>
              <a:t>So the good news is that you have more than a 50% chance of passing the test.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4.2.2: Using the Complement Rule for Probability</a:t>
            </a:r>
            <a:r>
              <a:rPr lang="en-US" baseline="-25000" dirty="0"/>
              <a:t>3</a:t>
            </a:r>
            <a:endParaRPr baseline="-25000" dirty="0"/>
          </a:p>
        </p:txBody>
      </p:sp>
      <p:sp>
        <p:nvSpPr>
          <p:cNvPr id="3" name="Text Placeholder 2"/>
          <p:cNvSpPr>
            <a:spLocks noGrp="1"/>
          </p:cNvSpPr>
          <p:nvPr>
            <p:ph type="body" sz="quarter" idx="10"/>
          </p:nvPr>
        </p:nvSpPr>
        <p:spPr/>
        <p:txBody>
          <a:bodyPr>
            <a:normAutofit/>
          </a:bodyPr>
          <a:lstStyle/>
          <a:p>
            <a:pPr marL="447675" indent="-447675">
              <a:defRPr sz="2800"/>
            </a:pPr>
            <a:r>
              <a:rPr lang="en-US" dirty="0"/>
              <a:t>b.	</a:t>
            </a:r>
            <a:r>
              <a:rPr dirty="0"/>
              <a:t>​</a:t>
            </a:r>
            <a:r>
              <a:rPr sz="2800" dirty="0"/>
              <a:t>The complement to having none of something is having at least one of that thing. Thus, the probability is calculated as follows.</a:t>
            </a:r>
          </a:p>
          <a:p>
            <a:pPr>
              <a:defRPr sz="2800"/>
            </a:pPr>
            <a:endParaRPr lang="en-US" dirty="0"/>
          </a:p>
          <a:p>
            <a:pPr>
              <a:defRPr sz="2800"/>
            </a:pPr>
            <a:endParaRPr lang="en-IN" dirty="0"/>
          </a:p>
          <a:p>
            <a:pPr>
              <a:defRPr sz="2800"/>
            </a:pPr>
            <a:endParaRPr lang="en-IN" dirty="0"/>
          </a:p>
          <a:p>
            <a:pPr>
              <a:defRPr sz="2800"/>
            </a:pPr>
            <a:endParaRPr lang="en-IN" dirty="0"/>
          </a:p>
          <a:p>
            <a:pPr>
              <a:defRPr sz="2800"/>
            </a:pPr>
            <a:r>
              <a:rPr dirty="0"/>
              <a:t>​</a:t>
            </a:r>
            <a:endParaRPr sz="2800" dirty="0"/>
          </a:p>
        </p:txBody>
      </p:sp>
      <p:pic>
        <p:nvPicPr>
          <p:cNvPr id="9" name="Picture 8" descr="The probability of at least one winner is equal to one minus the probability of no winners, which equals one minus zero point zero five, equals zero point nine five, or ninety five percent.">
            <a:extLst>
              <a:ext uri="{FF2B5EF4-FFF2-40B4-BE49-F238E27FC236}">
                <a16:creationId xmlns:a16="http://schemas.microsoft.com/office/drawing/2014/main" id="{5B5D5641-CE36-7B9D-2782-B436B9C8C931}"/>
              </a:ext>
            </a:extLst>
          </p:cNvPr>
          <p:cNvPicPr>
            <a:picLocks noChangeAspect="1"/>
          </p:cNvPicPr>
          <p:nvPr/>
        </p:nvPicPr>
        <p:blipFill>
          <a:blip r:embed="rId3"/>
          <a:stretch>
            <a:fillRect/>
          </a:stretch>
        </p:blipFill>
        <p:spPr>
          <a:xfrm>
            <a:off x="1066800" y="2626995"/>
            <a:ext cx="6524625" cy="1771650"/>
          </a:xfrm>
          <a:prstGeom prst="rect">
            <a:avLst/>
          </a:prstGeom>
        </p:spPr>
      </p:pic>
      <p:sp>
        <p:nvSpPr>
          <p:cNvPr id="6" name="TextBox 5">
            <a:extLst>
              <a:ext uri="{FF2B5EF4-FFF2-40B4-BE49-F238E27FC236}">
                <a16:creationId xmlns:a16="http://schemas.microsoft.com/office/drawing/2014/main" id="{C3A0714B-C9EA-7157-D12B-143DDBABBF12}"/>
              </a:ext>
            </a:extLst>
          </p:cNvPr>
          <p:cNvSpPr txBox="1"/>
          <p:nvPr/>
        </p:nvSpPr>
        <p:spPr>
          <a:xfrm>
            <a:off x="457200" y="4572000"/>
            <a:ext cx="8229600" cy="954107"/>
          </a:xfrm>
          <a:prstGeom prst="rect">
            <a:avLst/>
          </a:prstGeom>
          <a:noFill/>
        </p:spPr>
        <p:txBody>
          <a:bodyPr wrap="square">
            <a:spAutoFit/>
          </a:bodyPr>
          <a:lstStyle/>
          <a:p>
            <a:r>
              <a:rPr lang="en-US" sz="2800" dirty="0"/>
              <a:t>Thus, there is a 95% chance of having at least one winning scratch-off item.</a:t>
            </a:r>
            <a:endParaRPr lang="en-IN"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4.2.3: Using the Complement Rule for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Roll a pair of standard six-sided dice. What is the probability that neither die is a three?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4.2.3: Using the Complement Rule for Probability</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We could list the outcomes in </a:t>
            </a:r>
            <a:r>
              <a:rPr lang="en-US" sz="2800" i="1" dirty="0"/>
              <a:t>E</a:t>
            </a:r>
            <a:r>
              <a:rPr sz="2800" dirty="0"/>
              <a:t>, every combination of the dice that does not have a three. However, it is much easier to count the outcomes in the complement</a:t>
            </a:r>
          </a:p>
        </p:txBody>
      </p:sp>
      <p:pic>
        <p:nvPicPr>
          <p:cNvPr id="8" name="Picture 7" descr="E complement.">
            <a:extLst>
              <a:ext uri="{FF2B5EF4-FFF2-40B4-BE49-F238E27FC236}">
                <a16:creationId xmlns:a16="http://schemas.microsoft.com/office/drawing/2014/main" id="{0173A608-7181-0A16-CC54-BD34AD55E3CB}"/>
              </a:ext>
            </a:extLst>
          </p:cNvPr>
          <p:cNvPicPr>
            <a:picLocks noChangeAspect="1"/>
          </p:cNvPicPr>
          <p:nvPr/>
        </p:nvPicPr>
        <p:blipFill>
          <a:blip r:embed="rId2"/>
          <a:stretch>
            <a:fillRect/>
          </a:stretch>
        </p:blipFill>
        <p:spPr>
          <a:xfrm>
            <a:off x="533400" y="2799842"/>
            <a:ext cx="446532" cy="394716"/>
          </a:xfrm>
          <a:prstGeom prst="rect">
            <a:avLst/>
          </a:prstGeom>
        </p:spPr>
      </p:pic>
      <p:sp>
        <p:nvSpPr>
          <p:cNvPr id="7" name="TextBox 6">
            <a:extLst>
              <a:ext uri="{FF2B5EF4-FFF2-40B4-BE49-F238E27FC236}">
                <a16:creationId xmlns:a16="http://schemas.microsoft.com/office/drawing/2014/main" id="{BD5A5483-B9D5-DE8F-71C3-8CF2F79A6F88}"/>
              </a:ext>
            </a:extLst>
          </p:cNvPr>
          <p:cNvSpPr txBox="1"/>
          <p:nvPr/>
        </p:nvSpPr>
        <p:spPr>
          <a:xfrm>
            <a:off x="457200" y="3206750"/>
            <a:ext cx="8229600" cy="2246769"/>
          </a:xfrm>
          <a:prstGeom prst="rect">
            <a:avLst/>
          </a:prstGeom>
          <a:noFill/>
        </p:spPr>
        <p:txBody>
          <a:bodyPr wrap="square">
            <a:spAutoFit/>
          </a:bodyPr>
          <a:lstStyle/>
          <a:p>
            <a:pPr>
              <a:defRPr sz="2800"/>
            </a:pPr>
            <a:r>
              <a:rPr lang="en-US" sz="2800" dirty="0"/>
              <a:t>The complement of this event contains the outcomes in which either die is a three. (Check for yourself by making sure that adding the event and its complement covers the entire sample space.) Let's list these outcomes.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C183D7F6-B498-43B3-948B-1728B52AA6E4}">
                <adec:decorative xmlns:adec="http://schemas.microsoft.com/office/drawing/2017/decorative" val="0"/>
              </a:ext>
            </a:extLst>
          </p:cNvPr>
          <p:cNvSpPr>
            <a:spLocks noGrp="1"/>
          </p:cNvSpPr>
          <p:nvPr>
            <p:ph type="title"/>
          </p:nvPr>
        </p:nvSpPr>
        <p:spPr>
          <a:xfrm>
            <a:off x="457200" y="76200"/>
            <a:ext cx="8229600" cy="914400"/>
          </a:xfrm>
        </p:spPr>
        <p:txBody>
          <a:bodyPr>
            <a:normAutofit/>
          </a:bodyPr>
          <a:lstStyle/>
          <a:p>
            <a:pPr>
              <a:defRPr sz="3200"/>
            </a:pPr>
            <a:r>
              <a:rPr dirty="0"/>
              <a:t>Example 4.2.3: Using the Complement Rule for Probability</a:t>
            </a:r>
            <a:r>
              <a:rPr lang="en-US" baseline="-25000" dirty="0"/>
              <a:t>3</a:t>
            </a:r>
            <a:endParaRPr baseline="-25000" dirty="0"/>
          </a:p>
        </p:txBody>
      </p:sp>
      <p:pic>
        <p:nvPicPr>
          <p:cNvPr id="6" name="Content Placeholder 5" descr="The outcomes of rolling dice in which either die is a three are depicted and labeled “ E compliment  c .” There are eleven pairs of dice with the following outcomes: rolling a  3  and  1 , rolling a  1  and  3 , rolling a  3  and  2 , rolling a  2  and  3 , rolling a  3  and  3 , rolling a  3  and  4 , rolling a  4  and  3 , rolling a  3  and  5 , rolling a  5  and  3 , rolling a  3  and  6 , and rolling a  6  and  3 .">
            <a:extLst>
              <a:ext uri="{FF2B5EF4-FFF2-40B4-BE49-F238E27FC236}">
                <a16:creationId xmlns:a16="http://schemas.microsoft.com/office/drawing/2014/main" id="{2BCDE781-F619-4BEF-8D65-1884BA00DAE5}"/>
              </a:ext>
            </a:extLst>
          </p:cNvPr>
          <p:cNvPicPr>
            <a:picLocks noGrp="1" noChangeAspect="1"/>
          </p:cNvPicPr>
          <p:nvPr>
            <p:ph sz="quarter" idx="11"/>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362200" y="1447800"/>
            <a:ext cx="4038600" cy="4331252"/>
          </a:xfr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4.2.3: Using the Complement Rule for Probability</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pPr>
              <a:defRPr sz="2800"/>
            </a:pPr>
            <a:r>
              <a:rPr sz="2400" dirty="0"/>
              <a:t>There are </a:t>
            </a:r>
            <a:r>
              <a:rPr sz="2400" dirty="0">
                <a:latin typeface="Cambria Math"/>
              </a:rPr>
              <a:t>11</a:t>
            </a:r>
            <a:r>
              <a:rPr sz="2400" dirty="0"/>
              <a:t> outcomes where at least one of the dice is a three. Since we have already seen that there are </a:t>
            </a:r>
            <a:r>
              <a:rPr sz="2400" dirty="0">
                <a:latin typeface="Cambria Math"/>
              </a:rPr>
              <a:t>36</a:t>
            </a:r>
            <a:r>
              <a:rPr sz="2400" dirty="0"/>
              <a:t> possible ways to roll a pair of dice (in Section 4.1, Example 4.1.2), we have that </a:t>
            </a:r>
            <a:r>
              <a:rPr lang="en-US" dirty="0"/>
              <a:t>			       </a:t>
            </a:r>
            <a:endParaRPr lang="en-US" i="1" dirty="0">
              <a:latin typeface="Cambria Math" panose="02040503050406030204" pitchFamily="18" charset="0"/>
            </a:endParaRPr>
          </a:p>
          <a:p>
            <a:pPr>
              <a:defRPr sz="2800"/>
            </a:pPr>
            <a:endParaRPr lang="en-US" sz="2800" dirty="0"/>
          </a:p>
          <a:p>
            <a:pPr>
              <a:defRPr sz="2800"/>
            </a:pPr>
            <a:endParaRPr lang="en-IN" dirty="0"/>
          </a:p>
          <a:p>
            <a:pPr>
              <a:defRPr sz="2800"/>
            </a:pPr>
            <a:endParaRPr lang="en-IN" sz="2800" dirty="0"/>
          </a:p>
          <a:p>
            <a:pPr>
              <a:defRPr sz="2800"/>
            </a:pPr>
            <a:endParaRPr lang="en-US" sz="2800" dirty="0"/>
          </a:p>
          <a:p>
            <a:pPr>
              <a:defRPr sz="2800"/>
            </a:pPr>
            <a:endParaRPr lang="en-IN" dirty="0"/>
          </a:p>
          <a:p>
            <a:pPr>
              <a:defRPr sz="2800"/>
            </a:pPr>
            <a:endParaRPr lang="en-US" sz="2400" dirty="0"/>
          </a:p>
        </p:txBody>
      </p:sp>
      <p:pic>
        <p:nvPicPr>
          <p:cNvPr id="10" name="Picture 9" descr="The probability of E complement is equal to n of E complement divided by n of S, which equals eleven divided by thirty six.">
            <a:extLst>
              <a:ext uri="{FF2B5EF4-FFF2-40B4-BE49-F238E27FC236}">
                <a16:creationId xmlns:a16="http://schemas.microsoft.com/office/drawing/2014/main" id="{53AEB6E6-4195-4968-C410-416D482592A5}"/>
              </a:ext>
            </a:extLst>
          </p:cNvPr>
          <p:cNvPicPr>
            <a:picLocks noChangeAspect="1"/>
          </p:cNvPicPr>
          <p:nvPr/>
        </p:nvPicPr>
        <p:blipFill>
          <a:blip r:embed="rId3"/>
          <a:stretch>
            <a:fillRect/>
          </a:stretch>
        </p:blipFill>
        <p:spPr>
          <a:xfrm>
            <a:off x="3176587" y="2165562"/>
            <a:ext cx="2409825" cy="952500"/>
          </a:xfrm>
          <a:prstGeom prst="rect">
            <a:avLst/>
          </a:prstGeom>
        </p:spPr>
      </p:pic>
      <p:sp>
        <p:nvSpPr>
          <p:cNvPr id="6" name="TextBox 5">
            <a:extLst>
              <a:ext uri="{FF2B5EF4-FFF2-40B4-BE49-F238E27FC236}">
                <a16:creationId xmlns:a16="http://schemas.microsoft.com/office/drawing/2014/main" id="{44ABE637-E680-0809-75A4-3E378986D981}"/>
              </a:ext>
            </a:extLst>
          </p:cNvPr>
          <p:cNvSpPr txBox="1"/>
          <p:nvPr/>
        </p:nvSpPr>
        <p:spPr>
          <a:xfrm>
            <a:off x="457200" y="3022600"/>
            <a:ext cx="8229600" cy="461665"/>
          </a:xfrm>
          <a:prstGeom prst="rect">
            <a:avLst/>
          </a:prstGeom>
          <a:noFill/>
        </p:spPr>
        <p:txBody>
          <a:bodyPr wrap="square">
            <a:spAutoFit/>
          </a:bodyPr>
          <a:lstStyle/>
          <a:p>
            <a:pPr>
              <a:defRPr sz="2800"/>
            </a:pPr>
            <a:r>
              <a:rPr lang="en-IN" sz="2400" dirty="0"/>
              <a:t>Subtracting this probability from </a:t>
            </a:r>
            <a:r>
              <a:rPr lang="en-IN" sz="2400" dirty="0">
                <a:latin typeface="Cambria Math"/>
              </a:rPr>
              <a:t>1</a:t>
            </a:r>
            <a:r>
              <a:rPr lang="en-IN" sz="2400" dirty="0"/>
              <a:t> gives us the following.</a:t>
            </a:r>
          </a:p>
        </p:txBody>
      </p:sp>
      <p:pic>
        <p:nvPicPr>
          <p:cNvPr id="13" name="Picture 12" descr="The probability of E is equal to one minus the probability of E complement, which equals one minus eleven divided by thirty six, equals twenty five divided by thirty six, approximately zero point six nine four four.">
            <a:extLst>
              <a:ext uri="{FF2B5EF4-FFF2-40B4-BE49-F238E27FC236}">
                <a16:creationId xmlns:a16="http://schemas.microsoft.com/office/drawing/2014/main" id="{F386AB55-1B44-6736-CF39-8EEA39AF17B9}"/>
              </a:ext>
            </a:extLst>
          </p:cNvPr>
          <p:cNvPicPr>
            <a:picLocks noChangeAspect="1"/>
          </p:cNvPicPr>
          <p:nvPr/>
        </p:nvPicPr>
        <p:blipFill>
          <a:blip r:embed="rId4"/>
          <a:stretch>
            <a:fillRect/>
          </a:stretch>
        </p:blipFill>
        <p:spPr>
          <a:xfrm>
            <a:off x="2900362" y="3679315"/>
            <a:ext cx="3343275" cy="1323975"/>
          </a:xfrm>
          <a:prstGeom prst="rect">
            <a:avLst/>
          </a:prstGeom>
        </p:spPr>
      </p:pic>
      <p:sp>
        <p:nvSpPr>
          <p:cNvPr id="9" name="TextBox 8">
            <a:extLst>
              <a:ext uri="{FF2B5EF4-FFF2-40B4-BE49-F238E27FC236}">
                <a16:creationId xmlns:a16="http://schemas.microsoft.com/office/drawing/2014/main" id="{80C1EAFE-8C8D-271A-FC78-606FCABC768E}"/>
              </a:ext>
            </a:extLst>
          </p:cNvPr>
          <p:cNvSpPr txBox="1"/>
          <p:nvPr/>
        </p:nvSpPr>
        <p:spPr>
          <a:xfrm>
            <a:off x="457200" y="5129928"/>
            <a:ext cx="8229600" cy="830997"/>
          </a:xfrm>
          <a:prstGeom prst="rect">
            <a:avLst/>
          </a:prstGeom>
          <a:noFill/>
        </p:spPr>
        <p:txBody>
          <a:bodyPr wrap="square">
            <a:spAutoFit/>
          </a:bodyPr>
          <a:lstStyle/>
          <a:p>
            <a:pPr>
              <a:defRPr sz="2800"/>
            </a:pPr>
            <a:r>
              <a:rPr lang="en-US" sz="2400" dirty="0"/>
              <a:t>Therefore, the probability that neither die is a three is approximately </a:t>
            </a:r>
            <a:r>
              <a:rPr lang="en-US" sz="2400" dirty="0">
                <a:latin typeface="Cambria Math"/>
              </a:rPr>
              <a:t>0.6944</a:t>
            </a:r>
            <a:r>
              <a:rPr lang="en-US" sz="2400" dirty="0"/>
              <a:t> or 69.44%.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Addition Rule for Probability</a:t>
            </a:r>
          </a:p>
        </p:txBody>
      </p:sp>
      <p:sp>
        <p:nvSpPr>
          <p:cNvPr id="3" name="Text Placeholder 2"/>
          <p:cNvSpPr>
            <a:spLocks noGrp="1"/>
          </p:cNvSpPr>
          <p:nvPr>
            <p:ph type="body" sz="quarter" idx="10"/>
          </p:nvPr>
        </p:nvSpPr>
        <p:spPr>
          <a:xfrm>
            <a:off x="457200" y="1082078"/>
            <a:ext cx="8229600" cy="1508722"/>
          </a:xfrm>
        </p:spPr>
        <p:txBody>
          <a:bodyPr>
            <a:normAutofit/>
          </a:bodyPr>
          <a:lstStyle/>
          <a:p>
            <a:pPr>
              <a:defRPr sz="2800"/>
            </a:pPr>
            <a:r>
              <a:rPr lang="en-US" sz="2800" dirty="0"/>
              <a:t>For two events, </a:t>
            </a:r>
            <a:r>
              <a:rPr lang="en-US" sz="2800" i="1" dirty="0"/>
              <a:t>E</a:t>
            </a:r>
            <a:r>
              <a:rPr lang="en-US" sz="2800" dirty="0"/>
              <a:t> and </a:t>
            </a:r>
            <a:r>
              <a:rPr lang="en-US" sz="2800" i="1" dirty="0"/>
              <a:t>F</a:t>
            </a:r>
            <a:r>
              <a:rPr lang="en-US" sz="2800" dirty="0"/>
              <a:t>, the probability that </a:t>
            </a:r>
            <a:r>
              <a:rPr lang="en-US" sz="2800" i="1" dirty="0"/>
              <a:t>E</a:t>
            </a:r>
            <a:r>
              <a:rPr lang="en-US" sz="2800" dirty="0"/>
              <a:t> or </a:t>
            </a:r>
            <a:r>
              <a:rPr lang="en-US" sz="2800" i="1" dirty="0"/>
              <a:t>F</a:t>
            </a:r>
            <a:r>
              <a:rPr lang="en-US" sz="2800" dirty="0"/>
              <a:t> occurs is given by the following formula.</a:t>
            </a:r>
          </a:p>
          <a:p>
            <a:endParaRPr sz="2800" dirty="0"/>
          </a:p>
        </p:txBody>
      </p:sp>
      <p:pic>
        <p:nvPicPr>
          <p:cNvPr id="7" name="Picture 6" descr="P of E or F equals P of E plus P of F minus P of E and F.">
            <a:extLst>
              <a:ext uri="{FF2B5EF4-FFF2-40B4-BE49-F238E27FC236}">
                <a16:creationId xmlns:a16="http://schemas.microsoft.com/office/drawing/2014/main" id="{EA4A3FC5-765D-B6BC-4022-23D24C4E85C2}"/>
              </a:ext>
            </a:extLst>
          </p:cNvPr>
          <p:cNvPicPr>
            <a:picLocks noChangeAspect="1"/>
          </p:cNvPicPr>
          <p:nvPr/>
        </p:nvPicPr>
        <p:blipFill>
          <a:blip r:embed="rId2"/>
          <a:stretch>
            <a:fillRect/>
          </a:stretch>
        </p:blipFill>
        <p:spPr>
          <a:xfrm>
            <a:off x="1981200" y="2093595"/>
            <a:ext cx="4714875" cy="466725"/>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4.2.4: Using the Addition Rule for Probability</a:t>
            </a:r>
            <a:r>
              <a:rPr lang="en-US" baseline="-25000" dirty="0"/>
              <a:t>1</a:t>
            </a:r>
            <a:endParaRPr dirty="0"/>
          </a:p>
        </p:txBody>
      </p:sp>
      <p:sp>
        <p:nvSpPr>
          <p:cNvPr id="3" name="Text Placeholder 2"/>
          <p:cNvSpPr>
            <a:spLocks noGrp="1"/>
          </p:cNvSpPr>
          <p:nvPr>
            <p:ph type="body" sz="quarter" idx="10"/>
          </p:nvPr>
        </p:nvSpPr>
        <p:spPr>
          <a:xfrm>
            <a:off x="457200" y="990600"/>
            <a:ext cx="8229600" cy="4967067"/>
          </a:xfrm>
        </p:spPr>
        <p:txBody>
          <a:bodyPr>
            <a:normAutofit fontScale="92500" lnSpcReduction="20000"/>
          </a:bodyPr>
          <a:lstStyle/>
          <a:p>
            <a:r>
              <a:rPr sz="2800" dirty="0"/>
              <a:t>Ceresa is looking for a new condo to rent. Ceresa's realtor has provided her with the following list of amenities for </a:t>
            </a:r>
            <a:r>
              <a:rPr sz="2800" dirty="0">
                <a:latin typeface="Cambria Math"/>
              </a:rPr>
              <a:t>17</a:t>
            </a:r>
            <a:r>
              <a:rPr sz="2800" dirty="0"/>
              <a:t> available properties. The list contains the following.</a:t>
            </a:r>
          </a:p>
          <a:p>
            <a:pPr marL="514350" indent="-514350">
              <a:buFont typeface="+mj-lt"/>
              <a:buChar char="•"/>
              <a:defRPr sz="2800"/>
            </a:pPr>
            <a:r>
              <a:rPr dirty="0"/>
              <a:t>​</a:t>
            </a:r>
            <a:r>
              <a:rPr sz="2800" dirty="0"/>
              <a:t>Close to the subway: </a:t>
            </a:r>
            <a:r>
              <a:rPr sz="2800" dirty="0">
                <a:latin typeface="Cambria Math"/>
              </a:rPr>
              <a:t>6</a:t>
            </a:r>
            <a:r>
              <a:rPr sz="2800" dirty="0"/>
              <a:t> properties</a:t>
            </a:r>
          </a:p>
          <a:p>
            <a:pPr marL="514350" indent="-514350">
              <a:buFont typeface="+mj-lt"/>
              <a:buChar char="•"/>
              <a:defRPr sz="2800"/>
            </a:pPr>
            <a:r>
              <a:rPr dirty="0"/>
              <a:t>​</a:t>
            </a:r>
            <a:r>
              <a:rPr sz="2800" dirty="0"/>
              <a:t>Low maintenance fee: </a:t>
            </a:r>
            <a:r>
              <a:rPr sz="2800" dirty="0">
                <a:latin typeface="Cambria Math"/>
              </a:rPr>
              <a:t>7</a:t>
            </a:r>
            <a:r>
              <a:rPr sz="2800" dirty="0"/>
              <a:t> properties</a:t>
            </a:r>
          </a:p>
          <a:p>
            <a:pPr marL="514350" indent="-514350">
              <a:buFont typeface="+mj-lt"/>
              <a:buChar char="•"/>
              <a:defRPr sz="2800"/>
            </a:pPr>
            <a:r>
              <a:rPr dirty="0"/>
              <a:t>​</a:t>
            </a:r>
            <a:r>
              <a:rPr sz="2800" dirty="0"/>
              <a:t>Green space: </a:t>
            </a:r>
            <a:r>
              <a:rPr sz="2800" dirty="0">
                <a:latin typeface="Cambria Math"/>
              </a:rPr>
              <a:t>5</a:t>
            </a:r>
            <a:r>
              <a:rPr sz="2800" dirty="0"/>
              <a:t> properties</a:t>
            </a:r>
          </a:p>
          <a:p>
            <a:pPr marL="514350" indent="-514350">
              <a:buFont typeface="+mj-lt"/>
              <a:buChar char="•"/>
              <a:defRPr sz="2800"/>
            </a:pPr>
            <a:r>
              <a:rPr dirty="0"/>
              <a:t>​</a:t>
            </a:r>
            <a:r>
              <a:rPr sz="2800" dirty="0"/>
              <a:t>Newly renovated: </a:t>
            </a:r>
            <a:r>
              <a:rPr sz="2800" dirty="0">
                <a:latin typeface="Cambria Math"/>
              </a:rPr>
              <a:t>2</a:t>
            </a:r>
            <a:r>
              <a:rPr sz="2800" dirty="0"/>
              <a:t> properties</a:t>
            </a:r>
          </a:p>
          <a:p>
            <a:pPr marL="514350" indent="-514350">
              <a:buFont typeface="+mj-lt"/>
              <a:buChar char="•"/>
              <a:defRPr sz="2800"/>
            </a:pPr>
            <a:r>
              <a:rPr dirty="0"/>
              <a:t>​</a:t>
            </a:r>
            <a:r>
              <a:rPr sz="2800" dirty="0"/>
              <a:t>Close to the subway and low maintenance fee: </a:t>
            </a:r>
            <a:r>
              <a:rPr sz="2800" dirty="0">
                <a:latin typeface="Cambria Math"/>
              </a:rPr>
              <a:t>2</a:t>
            </a:r>
            <a:r>
              <a:rPr sz="2800" dirty="0"/>
              <a:t> properties</a:t>
            </a:r>
          </a:p>
          <a:p>
            <a:pPr marL="514350" indent="-514350">
              <a:buFont typeface="+mj-lt"/>
              <a:buChar char="•"/>
              <a:defRPr sz="2800"/>
            </a:pPr>
            <a:r>
              <a:rPr dirty="0"/>
              <a:t>​</a:t>
            </a:r>
            <a:r>
              <a:rPr sz="2800" dirty="0"/>
              <a:t>Green space and newly renovated: </a:t>
            </a:r>
            <a:r>
              <a:rPr sz="2800" dirty="0">
                <a:latin typeface="Cambria Math"/>
              </a:rPr>
              <a:t>1</a:t>
            </a:r>
            <a:r>
              <a:rPr sz="2800" dirty="0"/>
              <a:t> property</a:t>
            </a:r>
          </a:p>
          <a:p>
            <a:r>
              <a:rPr sz="2800" dirty="0"/>
              <a:t>If Ceresa's realtor selects the first condo they visit at random, what is the probability that the property is either close to the subway or has a low maintenance fee?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4.2.4: Using the Addition Rule for Probability</a:t>
            </a:r>
            <a:r>
              <a:rPr lang="en-US" baseline="-25000" dirty="0"/>
              <a:t>2</a:t>
            </a:r>
            <a:endParaRPr baseline="-25000" dirty="0"/>
          </a:p>
        </p:txBody>
      </p:sp>
      <p:sp>
        <p:nvSpPr>
          <p:cNvPr id="3" name="Text Placeholder 2"/>
          <p:cNvSpPr>
            <a:spLocks noGrp="1"/>
          </p:cNvSpPr>
          <p:nvPr>
            <p:ph type="body" sz="quarter" idx="10"/>
          </p:nvPr>
        </p:nvSpPr>
        <p:spPr>
          <a:xfrm>
            <a:off x="454152" y="1052927"/>
            <a:ext cx="8229600" cy="2780713"/>
          </a:xfrm>
        </p:spPr>
        <p:txBody>
          <a:bodyPr>
            <a:normAutofit fontScale="92500" lnSpcReduction="10000"/>
          </a:bodyPr>
          <a:lstStyle/>
          <a:p>
            <a:r>
              <a:rPr sz="2400" b="1" dirty="0"/>
              <a:t>Solution</a:t>
            </a:r>
          </a:p>
          <a:p>
            <a:pPr>
              <a:defRPr sz="2800"/>
            </a:pPr>
            <a:r>
              <a:rPr sz="1900" dirty="0"/>
              <a:t>Before we calculate the probability, let's verify that </a:t>
            </a:r>
            <a:r>
              <a:rPr sz="1900" dirty="0" err="1"/>
              <a:t>Ceresa's</a:t>
            </a:r>
            <a:r>
              <a:rPr sz="1900" dirty="0"/>
              <a:t> realtor has accurately counted the total number of properties. At first glance, it might seem that there are more than </a:t>
            </a:r>
            <a:r>
              <a:rPr sz="1900" dirty="0">
                <a:latin typeface="Cambria Math"/>
              </a:rPr>
              <a:t>17</a:t>
            </a:r>
            <a:r>
              <a:rPr sz="1900" dirty="0"/>
              <a:t> properties if you simply add all the numbers in the list the realtor gave. However, there are </a:t>
            </a:r>
            <a:r>
              <a:rPr lang="en-US" sz="1900" dirty="0"/>
              <a:t>6 + 7 + 5 + 2 = 20</a:t>
            </a:r>
            <a:r>
              <a:rPr sz="1900" dirty="0"/>
              <a:t> properties that have single characteristics, and </a:t>
            </a:r>
            <a:br>
              <a:rPr lang="en-US" sz="1900" dirty="0"/>
            </a:br>
            <a:r>
              <a:rPr lang="en-US" sz="1900" dirty="0"/>
              <a:t>2 + 1 = 3</a:t>
            </a:r>
            <a:r>
              <a:rPr sz="1900" dirty="0"/>
              <a:t> properties containing two characteristics each. So, there are in fact only </a:t>
            </a:r>
            <a:br>
              <a:rPr lang="en-US" sz="1900" dirty="0"/>
            </a:br>
            <a:r>
              <a:rPr lang="en-US" sz="1900" dirty="0"/>
              <a:t>20 </a:t>
            </a:r>
            <a:r>
              <a:rPr lang="en-US" sz="1900" dirty="0">
                <a:latin typeface="Cambria Math" panose="02040503050406030204" pitchFamily="18" charset="0"/>
                <a:ea typeface="Cambria Math" panose="02040503050406030204" pitchFamily="18" charset="0"/>
              </a:rPr>
              <a:t>−</a:t>
            </a:r>
            <a:r>
              <a:rPr lang="en-US" sz="1900" dirty="0"/>
              <a:t> 3 = 17</a:t>
            </a:r>
            <a:r>
              <a:rPr sz="1900" dirty="0"/>
              <a:t> individual properties.</a:t>
            </a:r>
          </a:p>
          <a:p>
            <a:r>
              <a:rPr sz="1900" dirty="0"/>
              <a:t>To calculate </a:t>
            </a:r>
            <a:r>
              <a:rPr sz="1900" dirty="0" err="1"/>
              <a:t>Ceresa's</a:t>
            </a:r>
            <a:r>
              <a:rPr sz="1900" dirty="0"/>
              <a:t> probability, the key word here is "or," which tells us we will be using the Addition Rule for Probability to find the solution. Using this formula gives the following</a:t>
            </a:r>
            <a:r>
              <a:rPr lang="en-US" sz="1900" dirty="0"/>
              <a:t>.</a:t>
            </a:r>
            <a:endParaRPr lang="en-US" dirty="0"/>
          </a:p>
          <a:p>
            <a:endParaRPr lang="en-IN" dirty="0"/>
          </a:p>
          <a:p>
            <a:endParaRPr lang="en-US" dirty="0"/>
          </a:p>
          <a:p>
            <a:endParaRPr lang="en-IN" dirty="0"/>
          </a:p>
          <a:p>
            <a:endParaRPr dirty="0"/>
          </a:p>
        </p:txBody>
      </p:sp>
      <p:pic>
        <p:nvPicPr>
          <p:cNvPr id="5" name="Picture 4" descr="Probability of close to subway or low fee equals Probability of close to subway plus probability of low fee minus Probability of close to subway and low fee">
            <a:extLst>
              <a:ext uri="{FF2B5EF4-FFF2-40B4-BE49-F238E27FC236}">
                <a16:creationId xmlns:a16="http://schemas.microsoft.com/office/drawing/2014/main" id="{992A1928-A5B2-589A-5FAA-92004F07C2CB}"/>
              </a:ext>
            </a:extLst>
          </p:cNvPr>
          <p:cNvPicPr>
            <a:picLocks noChangeAspect="1"/>
          </p:cNvPicPr>
          <p:nvPr/>
        </p:nvPicPr>
        <p:blipFill>
          <a:blip r:embed="rId3"/>
          <a:stretch>
            <a:fillRect/>
          </a:stretch>
        </p:blipFill>
        <p:spPr>
          <a:xfrm>
            <a:off x="2667000" y="3491640"/>
            <a:ext cx="5922440" cy="684000"/>
          </a:xfrm>
          <a:prstGeom prst="rect">
            <a:avLst/>
          </a:prstGeom>
        </p:spPr>
      </p:pic>
      <p:pic>
        <p:nvPicPr>
          <p:cNvPr id="7" name="Picture 6" descr="that equals Six divided by seventeen, plus seven divided by seventeen, minus two divided by seventeen equals eleven divided by seventeen, approximately equals  zero point six four seven one.">
            <a:extLst>
              <a:ext uri="{FF2B5EF4-FFF2-40B4-BE49-F238E27FC236}">
                <a16:creationId xmlns:a16="http://schemas.microsoft.com/office/drawing/2014/main" id="{0AD0C172-A711-7676-5397-740D2297AD28}"/>
              </a:ext>
            </a:extLst>
          </p:cNvPr>
          <p:cNvPicPr>
            <a:picLocks noChangeAspect="1"/>
          </p:cNvPicPr>
          <p:nvPr/>
        </p:nvPicPr>
        <p:blipFill>
          <a:blip r:embed="rId4"/>
          <a:stretch>
            <a:fillRect/>
          </a:stretch>
        </p:blipFill>
        <p:spPr>
          <a:xfrm>
            <a:off x="3810000" y="4143480"/>
            <a:ext cx="1398857" cy="1224000"/>
          </a:xfrm>
          <a:prstGeom prst="rect">
            <a:avLst/>
          </a:prstGeom>
        </p:spPr>
      </p:pic>
      <p:sp>
        <p:nvSpPr>
          <p:cNvPr id="11" name="TextBox 10">
            <a:extLst>
              <a:ext uri="{FF2B5EF4-FFF2-40B4-BE49-F238E27FC236}">
                <a16:creationId xmlns:a16="http://schemas.microsoft.com/office/drawing/2014/main" id="{78C5A61E-1C99-B5A1-85CC-36EF7567C26E}"/>
              </a:ext>
            </a:extLst>
          </p:cNvPr>
          <p:cNvSpPr txBox="1"/>
          <p:nvPr/>
        </p:nvSpPr>
        <p:spPr>
          <a:xfrm>
            <a:off x="454152" y="5311914"/>
            <a:ext cx="8229600" cy="707886"/>
          </a:xfrm>
          <a:prstGeom prst="rect">
            <a:avLst/>
          </a:prstGeom>
          <a:noFill/>
        </p:spPr>
        <p:txBody>
          <a:bodyPr wrap="square">
            <a:spAutoFit/>
          </a:bodyPr>
          <a:lstStyle/>
          <a:p>
            <a:pPr>
              <a:defRPr sz="2800"/>
            </a:pPr>
            <a:r>
              <a:rPr lang="en-US" sz="2000" dirty="0"/>
              <a:t>Therefore, the probability that the first condo Ceresa sees is either close to the subway or has a low maintenance fee is approximately 64.71%.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Properties: Properties of Probability</a:t>
            </a:r>
          </a:p>
        </p:txBody>
      </p:sp>
      <p:sp>
        <p:nvSpPr>
          <p:cNvPr id="3" name="Text Placeholder 2">
            <a:extLst>
              <a:ext uri="{C183D7F6-B498-43B3-948B-1728B52AA6E4}">
                <adec:decorative xmlns:adec="http://schemas.microsoft.com/office/drawing/2017/decorative" val="1"/>
              </a:ext>
            </a:extLst>
          </p:cNvPr>
          <p:cNvSpPr>
            <a:spLocks noGrp="1"/>
          </p:cNvSpPr>
          <p:nvPr>
            <p:ph type="body" sz="quarter" idx="10"/>
          </p:nvPr>
        </p:nvSpPr>
        <p:spPr>
          <a:xfrm>
            <a:off x="457200" y="1082078"/>
            <a:ext cx="8229600" cy="1737322"/>
          </a:xfrm>
        </p:spPr>
        <p:txBody>
          <a:bodyPr>
            <a:normAutofit/>
          </a:bodyPr>
          <a:lstStyle/>
          <a:p>
            <a:pPr>
              <a:defRPr sz="2800"/>
            </a:pPr>
            <a:r>
              <a:rPr lang="en-US" sz="2800" dirty="0"/>
              <a:t> </a:t>
            </a:r>
            <a:endParaRPr sz="2800" dirty="0"/>
          </a:p>
        </p:txBody>
      </p:sp>
      <p:pic>
        <p:nvPicPr>
          <p:cNvPr id="5" name="Picture 4" descr="Property one: For any event, E, 0 less than or equals P of E less than or equals one.&#10;Property two: For any sample space, S, P of S equals one.&#10;Property three: For any empty set, P of an empty set equals zero.">
            <a:extLst>
              <a:ext uri="{FF2B5EF4-FFF2-40B4-BE49-F238E27FC236}">
                <a16:creationId xmlns:a16="http://schemas.microsoft.com/office/drawing/2014/main" id="{3BAB24F4-3B0C-41F3-48A0-D8F8FD82798D}"/>
              </a:ext>
            </a:extLst>
          </p:cNvPr>
          <p:cNvPicPr>
            <a:picLocks noChangeAspect="1"/>
          </p:cNvPicPr>
          <p:nvPr/>
        </p:nvPicPr>
        <p:blipFill>
          <a:blip r:embed="rId2"/>
          <a:stretch>
            <a:fillRect/>
          </a:stretch>
        </p:blipFill>
        <p:spPr>
          <a:xfrm>
            <a:off x="609600" y="1091400"/>
            <a:ext cx="5400000" cy="1718182"/>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Let's make a Deal</a:t>
            </a:r>
          </a:p>
        </p:txBody>
      </p:sp>
      <p:sp>
        <p:nvSpPr>
          <p:cNvPr id="3" name="Text Placeholder 2"/>
          <p:cNvSpPr>
            <a:spLocks noGrp="1"/>
          </p:cNvSpPr>
          <p:nvPr>
            <p:ph type="body" sz="quarter" idx="10"/>
          </p:nvPr>
        </p:nvSpPr>
        <p:spPr>
          <a:xfrm>
            <a:off x="457200" y="1082078"/>
            <a:ext cx="8229600" cy="4632922"/>
          </a:xfrm>
        </p:spPr>
        <p:txBody>
          <a:bodyPr>
            <a:normAutofit fontScale="70000" lnSpcReduction="20000"/>
          </a:bodyPr>
          <a:lstStyle/>
          <a:p>
            <a:pPr>
              <a:defRPr sz="2800"/>
            </a:pPr>
            <a:r>
              <a:rPr sz="2800" dirty="0"/>
              <a:t>A long time ago, back in the 70s, there was a television show called “Let’s Make a Deal” starring Monty Hall as the host. This show produced an interesting problem in probability which someone submitted to Marilyn </a:t>
            </a:r>
            <a:r>
              <a:rPr sz="2800" dirty="0" err="1"/>
              <a:t>vos</a:t>
            </a:r>
            <a:r>
              <a:rPr sz="2800" dirty="0"/>
              <a:t> Savant which she answered in her column in Parade magazine. Incidentally, Ms. Savant is in the Guinness Book of World Records as having the highest recorded IQ </a:t>
            </a:r>
            <a:r>
              <a:rPr lang="en-US" sz="2800" dirty="0"/>
              <a:t>(228).</a:t>
            </a:r>
            <a:r>
              <a:rPr sz="2800" dirty="0"/>
              <a:t> Here’s the problem that was posed to Ms. Savant. “Suppose you’re on a game show, and you’re given a choice of three doors: Behind one door is a car: behind the others, goats. You pick a door, say number 1, and the host, who knows what’s behind the other doors, opens another door, say number 3, which has a goat. He then says to you, ‘Do you want to pick door number 2?’ Is it to your advantage to take the switch?” Marilyn </a:t>
            </a:r>
            <a:r>
              <a:rPr sz="2800" dirty="0" err="1"/>
              <a:t>vos</a:t>
            </a:r>
            <a:r>
              <a:rPr sz="2800" dirty="0"/>
              <a:t> Savant answered the question in her column saying that it was to your advantage to switch. This set off a firestorm of mail telling Ms. Savant that she was incorrect. Much of this mail came from people with </a:t>
            </a:r>
            <a:r>
              <a:rPr sz="2800" dirty="0" err="1"/>
              <a:t>Ph.D.s</a:t>
            </a:r>
            <a:r>
              <a:rPr sz="2800" dirty="0"/>
              <a:t> behind their names. The New York Times printed a front page article in 1991 discussing the problem. What do you think? To find the answer to this problem type “The Monty Hall problem” in your search engine and go to some of the web sites and try some of the simulations.</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4.2.5: Using the Addition Rule for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Suppose that after a vote in the US Senate on a proposed health care bill, the following table shows the breakdown of the votes by party.</a:t>
            </a:r>
          </a:p>
        </p:txBody>
      </p:sp>
      <p:sp>
        <p:nvSpPr>
          <p:cNvPr id="5" name="TextBox 4">
            <a:extLst>
              <a:ext uri="{FF2B5EF4-FFF2-40B4-BE49-F238E27FC236}">
                <a16:creationId xmlns:a16="http://schemas.microsoft.com/office/drawing/2014/main" id="{6C2F1F25-3193-AAA9-3577-4A31D34A538F}"/>
              </a:ext>
            </a:extLst>
          </p:cNvPr>
          <p:cNvSpPr txBox="1"/>
          <p:nvPr/>
        </p:nvSpPr>
        <p:spPr>
          <a:xfrm>
            <a:off x="2057400" y="2450068"/>
            <a:ext cx="4572000" cy="369332"/>
          </a:xfrm>
          <a:prstGeom prst="rect">
            <a:avLst/>
          </a:prstGeom>
          <a:noFill/>
        </p:spPr>
        <p:txBody>
          <a:bodyPr wrap="square">
            <a:spAutoFit/>
          </a:bodyPr>
          <a:lstStyle/>
          <a:p>
            <a:pPr algn="ctr">
              <a:defRPr sz="1800" b="1"/>
            </a:pPr>
            <a:r>
              <a:rPr lang="en-US" dirty="0"/>
              <a:t>Votes on Health Care Bill</a:t>
            </a:r>
          </a:p>
        </p:txBody>
      </p:sp>
      <p:graphicFrame>
        <p:nvGraphicFramePr>
          <p:cNvPr id="6" name="Table Placeholder 2" descr="The table contains voting results by political affiliation, with three rows representing Democrats, Republicans, and Independents, and two columns showing votes &quot;In Favor&quot; and &quot;Against.&quot; Democrats had 23 votes in favor and 21 votes against. Republicans had 43 votes in favor and 7 votes against. Independents had 2 votes in favor and 4 votes against.">
            <a:extLst>
              <a:ext uri="{FF2B5EF4-FFF2-40B4-BE49-F238E27FC236}">
                <a16:creationId xmlns:a16="http://schemas.microsoft.com/office/drawing/2014/main" id="{2252DCB6-A238-4490-8149-E9E6222C99A0}"/>
              </a:ext>
            </a:extLst>
          </p:cNvPr>
          <p:cNvGraphicFramePr>
            <a:graphicFrameLocks/>
          </p:cNvGraphicFramePr>
          <p:nvPr>
            <p:extLst>
              <p:ext uri="{D42A27DB-BD31-4B8C-83A1-F6EECF244321}">
                <p14:modId xmlns:p14="http://schemas.microsoft.com/office/powerpoint/2010/main" val="1766397194"/>
              </p:ext>
            </p:extLst>
          </p:nvPr>
        </p:nvGraphicFramePr>
        <p:xfrm>
          <a:off x="465589" y="2936240"/>
          <a:ext cx="8229600" cy="1483360"/>
        </p:xfrm>
        <a:graphic>
          <a:graphicData uri="http://schemas.openxmlformats.org/drawingml/2006/table">
            <a:tbl>
              <a:tblPr firstRow="1" bandRow="1">
                <a:tableStyleId>{5940675A-B579-460E-94D1-54222C63F5DA}</a:tableStyleId>
              </a:tblPr>
              <a:tblGrid>
                <a:gridCol w="2743200">
                  <a:extLst>
                    <a:ext uri="{9D8B030D-6E8A-4147-A177-3AD203B41FA5}">
                      <a16:colId xmlns:a16="http://schemas.microsoft.com/office/drawing/2014/main" val="20000"/>
                    </a:ext>
                  </a:extLst>
                </a:gridCol>
                <a:gridCol w="27432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b="1"/>
                      </a:pPr>
                      <a:endParaRPr/>
                    </a:p>
                  </a:txBody>
                  <a:tcPr/>
                </a:tc>
                <a:tc>
                  <a:txBody>
                    <a:bodyPr/>
                    <a:lstStyle/>
                    <a:p>
                      <a:pPr algn="ctr">
                        <a:defRPr sz="1800" b="1"/>
                      </a:pPr>
                      <a:r>
                        <a:rPr dirty="0"/>
                        <a:t>Voted in Favor</a:t>
                      </a:r>
                    </a:p>
                  </a:txBody>
                  <a:tcPr/>
                </a:tc>
                <a:tc>
                  <a:txBody>
                    <a:bodyPr/>
                    <a:lstStyle/>
                    <a:p>
                      <a:pPr algn="ctr">
                        <a:defRPr sz="1800" b="1"/>
                      </a:pPr>
                      <a:r>
                        <a:rPr dirty="0"/>
                        <a:t>Voted Against</a:t>
                      </a:r>
                    </a:p>
                  </a:txBody>
                  <a:tcPr/>
                </a:tc>
                <a:extLst>
                  <a:ext uri="{0D108BD9-81ED-4DB2-BD59-A6C34878D82A}">
                    <a16:rowId xmlns:a16="http://schemas.microsoft.com/office/drawing/2014/main" val="10001"/>
                  </a:ext>
                </a:extLst>
              </a:tr>
              <a:tr h="370840">
                <a:tc>
                  <a:txBody>
                    <a:bodyPr/>
                    <a:lstStyle/>
                    <a:p>
                      <a:pPr algn="ctr">
                        <a:defRPr sz="1800" b="1"/>
                      </a:pPr>
                      <a:r>
                        <a:t>Democrat</a:t>
                      </a:r>
                    </a:p>
                  </a:txBody>
                  <a:tcPr/>
                </a:tc>
                <a:tc>
                  <a:txBody>
                    <a:bodyPr/>
                    <a:lstStyle/>
                    <a:p>
                      <a:pPr algn="ctr"/>
                      <a:r>
                        <a:rPr sz="1800"/>
                        <a:t>23</a:t>
                      </a:r>
                      <a:endParaRPr sz="1800">
                        <a:latin typeface="Cambria Math"/>
                      </a:endParaRPr>
                    </a:p>
                  </a:txBody>
                  <a:tcPr/>
                </a:tc>
                <a:tc>
                  <a:txBody>
                    <a:bodyPr/>
                    <a:lstStyle/>
                    <a:p>
                      <a:pPr algn="ctr"/>
                      <a:r>
                        <a:rPr sz="1800"/>
                        <a:t>21</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defRPr sz="1800" b="1"/>
                      </a:pPr>
                      <a:r>
                        <a:t>Republican</a:t>
                      </a:r>
                    </a:p>
                  </a:txBody>
                  <a:tcPr/>
                </a:tc>
                <a:tc>
                  <a:txBody>
                    <a:bodyPr/>
                    <a:lstStyle/>
                    <a:p>
                      <a:pPr algn="ctr"/>
                      <a:r>
                        <a:rPr sz="1800"/>
                        <a:t>43</a:t>
                      </a:r>
                      <a:endParaRPr sz="1800">
                        <a:latin typeface="Cambria Math"/>
                      </a:endParaRPr>
                    </a:p>
                  </a:txBody>
                  <a:tcPr/>
                </a:tc>
                <a:tc>
                  <a:txBody>
                    <a:bodyPr/>
                    <a:lstStyle/>
                    <a:p>
                      <a:pPr algn="ctr"/>
                      <a:r>
                        <a:rPr sz="1800"/>
                        <a:t>7</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defRPr sz="1800" b="1"/>
                      </a:pPr>
                      <a:r>
                        <a:t>Independent</a:t>
                      </a:r>
                    </a:p>
                  </a:txBody>
                  <a:tcPr/>
                </a:tc>
                <a:tc>
                  <a:txBody>
                    <a:bodyPr/>
                    <a:lstStyle/>
                    <a:p>
                      <a:pPr algn="ctr"/>
                      <a:r>
                        <a:rPr sz="1800"/>
                        <a:t>2</a:t>
                      </a:r>
                      <a:endParaRPr sz="1800">
                        <a:latin typeface="Cambria Math"/>
                      </a:endParaRPr>
                    </a:p>
                  </a:txBody>
                  <a:tcPr/>
                </a:tc>
                <a:tc>
                  <a:txBody>
                    <a:bodyPr/>
                    <a:lstStyle/>
                    <a:p>
                      <a:pPr algn="ctr"/>
                      <a:r>
                        <a:rPr sz="1800" dirty="0"/>
                        <a:t>4</a:t>
                      </a:r>
                      <a:endParaRPr sz="1800" dirty="0">
                        <a:latin typeface="Cambria Math"/>
                      </a:endParaRPr>
                    </a:p>
                  </a:txBody>
                  <a:tcPr/>
                </a:tc>
                <a:extLst>
                  <a:ext uri="{0D108BD9-81ED-4DB2-BD59-A6C34878D82A}">
                    <a16:rowId xmlns:a16="http://schemas.microsoft.com/office/drawing/2014/main" val="10004"/>
                  </a:ext>
                </a:extLst>
              </a:tr>
            </a:tbl>
          </a:graphicData>
        </a:graphic>
      </p:graphicFrame>
      <p:sp>
        <p:nvSpPr>
          <p:cNvPr id="7" name="Text Placeholder 2">
            <a:extLst>
              <a:ext uri="{FF2B5EF4-FFF2-40B4-BE49-F238E27FC236}">
                <a16:creationId xmlns:a16="http://schemas.microsoft.com/office/drawing/2014/main" id="{A2F8EDBE-8B1B-4F9B-96CE-E54A22078B39}"/>
              </a:ext>
            </a:extLst>
          </p:cNvPr>
          <p:cNvSpPr txBox="1">
            <a:spLocks/>
          </p:cNvSpPr>
          <p:nvPr/>
        </p:nvSpPr>
        <p:spPr>
          <a:xfrm>
            <a:off x="457200" y="4557933"/>
            <a:ext cx="8229600" cy="1385667"/>
          </a:xfrm>
          <a:prstGeom prst="rect">
            <a:avLst/>
          </a:prstGeom>
        </p:spPr>
        <p:txBody>
          <a:bodyPr>
            <a:normAutofit/>
          </a:bodyPr>
          <a:lstStyle>
            <a:lvl1pPr marL="0" indent="0" algn="l" defTabSz="914400" rtl="0" eaLnBrk="1" latinLnBrk="0" hangingPunct="1">
              <a:spcBef>
                <a:spcPct val="20000"/>
              </a:spcBef>
              <a:buFont typeface="Arial" pitchFamily="34" charset="0"/>
              <a:buNone/>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dirty="0"/>
              <a:t>If a lobbyist stops a random senator after the vote, what is the probability that this senator will either be a Republican or have voted against the bill?</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4.2.5: Using the Addition Rule for Probability</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3161713"/>
          </a:xfrm>
        </p:spPr>
        <p:txBody>
          <a:bodyPr>
            <a:normAutofit/>
          </a:bodyPr>
          <a:lstStyle/>
          <a:p>
            <a:r>
              <a:rPr sz="2200" b="1" dirty="0"/>
              <a:t>Solution</a:t>
            </a:r>
          </a:p>
          <a:p>
            <a:pPr>
              <a:defRPr sz="2800"/>
            </a:pPr>
            <a:r>
              <a:rPr sz="2000" dirty="0"/>
              <a:t>The key word "or" tells us to use the Addition Rule once again. There are a total of </a:t>
            </a:r>
            <a:r>
              <a:rPr sz="2000" dirty="0">
                <a:latin typeface="Cambria Math"/>
              </a:rPr>
              <a:t>100</a:t>
            </a:r>
            <a:r>
              <a:rPr sz="2000" dirty="0"/>
              <a:t> U.S. senators, all of whom voted on this bill according to the table. Of these senators, </a:t>
            </a:r>
            <a:r>
              <a:rPr lang="en-US" sz="2000" dirty="0"/>
              <a:t>43 + 7 = 50</a:t>
            </a:r>
            <a:r>
              <a:rPr sz="2000" dirty="0"/>
              <a:t> are Republicans and </a:t>
            </a:r>
            <a:r>
              <a:rPr lang="en-US" sz="2000" dirty="0"/>
              <a:t>21 + 7 + 4 = 32</a:t>
            </a:r>
            <a:r>
              <a:rPr sz="2000" dirty="0"/>
              <a:t> voted against the bill. However, </a:t>
            </a:r>
            <a:r>
              <a:rPr sz="2000" dirty="0">
                <a:latin typeface="Cambria Math"/>
              </a:rPr>
              <a:t>7</a:t>
            </a:r>
            <a:r>
              <a:rPr sz="2000" dirty="0"/>
              <a:t> of the senators are both Republican and voted against the bill. Thus, the Addition Rule would apply as follows</a:t>
            </a:r>
            <a:r>
              <a:rPr lang="en-US" sz="2000" dirty="0"/>
              <a:t>.</a:t>
            </a:r>
          </a:p>
        </p:txBody>
      </p:sp>
      <p:pic>
        <p:nvPicPr>
          <p:cNvPr id="5" name="Picture 4" descr="Probability of republican or against equals Probability of republican plus Probability of against minus Probability of republican and against">
            <a:extLst>
              <a:ext uri="{FF2B5EF4-FFF2-40B4-BE49-F238E27FC236}">
                <a16:creationId xmlns:a16="http://schemas.microsoft.com/office/drawing/2014/main" id="{5AC17D52-4EB9-E015-2B82-5A6C0D00F235}"/>
              </a:ext>
            </a:extLst>
          </p:cNvPr>
          <p:cNvPicPr>
            <a:picLocks noChangeAspect="1"/>
          </p:cNvPicPr>
          <p:nvPr/>
        </p:nvPicPr>
        <p:blipFill>
          <a:blip r:embed="rId3"/>
          <a:stretch>
            <a:fillRect/>
          </a:stretch>
        </p:blipFill>
        <p:spPr>
          <a:xfrm>
            <a:off x="1595437" y="3038475"/>
            <a:ext cx="5753100" cy="781050"/>
          </a:xfrm>
          <a:prstGeom prst="rect">
            <a:avLst/>
          </a:prstGeom>
        </p:spPr>
      </p:pic>
      <p:pic>
        <p:nvPicPr>
          <p:cNvPr id="8" name="Picture 7" descr="that equals Fifty divided by one hundred, plus thirty two divided by one hundred, minus seven divided by one hundred, which equals seventy five divided by one hundred, that is three divided by four, equals zero point seven five.">
            <a:extLst>
              <a:ext uri="{FF2B5EF4-FFF2-40B4-BE49-F238E27FC236}">
                <a16:creationId xmlns:a16="http://schemas.microsoft.com/office/drawing/2014/main" id="{2A1D8869-3A45-EB23-348D-71FBC1C5CA9A}"/>
              </a:ext>
            </a:extLst>
          </p:cNvPr>
          <p:cNvPicPr>
            <a:picLocks noChangeAspect="1"/>
          </p:cNvPicPr>
          <p:nvPr/>
        </p:nvPicPr>
        <p:blipFill>
          <a:blip r:embed="rId4"/>
          <a:stretch>
            <a:fillRect/>
          </a:stretch>
        </p:blipFill>
        <p:spPr>
          <a:xfrm>
            <a:off x="3505200" y="3810762"/>
            <a:ext cx="1933575" cy="1352550"/>
          </a:xfrm>
          <a:prstGeom prst="rect">
            <a:avLst/>
          </a:prstGeom>
        </p:spPr>
      </p:pic>
      <p:sp>
        <p:nvSpPr>
          <p:cNvPr id="7" name="TextBox 6">
            <a:extLst>
              <a:ext uri="{FF2B5EF4-FFF2-40B4-BE49-F238E27FC236}">
                <a16:creationId xmlns:a16="http://schemas.microsoft.com/office/drawing/2014/main" id="{3BB9CEBC-27CF-EED4-0AE1-5B86BB45B561}"/>
              </a:ext>
            </a:extLst>
          </p:cNvPr>
          <p:cNvSpPr txBox="1"/>
          <p:nvPr/>
        </p:nvSpPr>
        <p:spPr>
          <a:xfrm>
            <a:off x="457200" y="5181600"/>
            <a:ext cx="8229600" cy="707886"/>
          </a:xfrm>
          <a:prstGeom prst="rect">
            <a:avLst/>
          </a:prstGeom>
          <a:noFill/>
        </p:spPr>
        <p:txBody>
          <a:bodyPr wrap="square">
            <a:spAutoFit/>
          </a:bodyPr>
          <a:lstStyle/>
          <a:p>
            <a:pPr>
              <a:defRPr sz="2800"/>
            </a:pPr>
            <a:r>
              <a:rPr lang="en-US" sz="2000" dirty="0"/>
              <a:t>So the probability that the senator the lobbyist stops will either be a Republican or have voted against the bill is 75%.</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4.2.6: Using the Addition Rule for Probability</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a:t>Roll a pair of dice. What is the probability of rolling either a total less than four or a total equal to ten?</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4.2.6: Using the Addition Rule for Probability</a:t>
            </a:r>
            <a:r>
              <a:rPr lang="en-US" baseline="-25000" dirty="0"/>
              <a:t>2</a:t>
            </a:r>
            <a:endParaRPr baseline="-25000" dirty="0"/>
          </a:p>
        </p:txBody>
      </p:sp>
      <p:sp>
        <p:nvSpPr>
          <p:cNvPr id="3" name="Text Placeholder 2"/>
          <p:cNvSpPr>
            <a:spLocks noGrp="1"/>
          </p:cNvSpPr>
          <p:nvPr>
            <p:ph type="body" sz="quarter" idx="10"/>
          </p:nvPr>
        </p:nvSpPr>
        <p:spPr/>
        <p:txBody>
          <a:bodyPr>
            <a:normAutofit/>
          </a:bodyPr>
          <a:lstStyle/>
          <a:p>
            <a:r>
              <a:rPr sz="2800" b="1" dirty="0"/>
              <a:t>Solution</a:t>
            </a:r>
          </a:p>
          <a:p>
            <a:r>
              <a:rPr sz="2800" dirty="0"/>
              <a:t>The key word "or" tells us to use the Addition Rule once again, which we apply as follows.</a:t>
            </a:r>
            <a:endParaRPr lang="en-US" dirty="0"/>
          </a:p>
        </p:txBody>
      </p:sp>
      <p:pic>
        <p:nvPicPr>
          <p:cNvPr id="9" name="Picture 8" descr="Probability of less than four or ten equals Probability of less than four plus Probability of ten minus Probability of less than four and ten">
            <a:extLst>
              <a:ext uri="{FF2B5EF4-FFF2-40B4-BE49-F238E27FC236}">
                <a16:creationId xmlns:a16="http://schemas.microsoft.com/office/drawing/2014/main" id="{8F61B415-3ACB-C176-60D4-3455BB22E8C3}"/>
              </a:ext>
            </a:extLst>
          </p:cNvPr>
          <p:cNvPicPr>
            <a:picLocks noChangeAspect="1"/>
          </p:cNvPicPr>
          <p:nvPr/>
        </p:nvPicPr>
        <p:blipFill>
          <a:blip r:embed="rId2"/>
          <a:stretch>
            <a:fillRect/>
          </a:stretch>
        </p:blipFill>
        <p:spPr>
          <a:xfrm>
            <a:off x="639318" y="2438400"/>
            <a:ext cx="7814634" cy="1080000"/>
          </a:xfrm>
          <a:prstGeom prst="rect">
            <a:avLst/>
          </a:prstGeom>
        </p:spPr>
      </p:pic>
      <p:sp>
        <p:nvSpPr>
          <p:cNvPr id="7" name="TextBox 6">
            <a:extLst>
              <a:ext uri="{FF2B5EF4-FFF2-40B4-BE49-F238E27FC236}">
                <a16:creationId xmlns:a16="http://schemas.microsoft.com/office/drawing/2014/main" id="{5C7A85E1-8821-F391-D321-C3502A834F83}"/>
              </a:ext>
            </a:extLst>
          </p:cNvPr>
          <p:cNvSpPr txBox="1"/>
          <p:nvPr/>
        </p:nvSpPr>
        <p:spPr>
          <a:xfrm>
            <a:off x="457200" y="3381072"/>
            <a:ext cx="8229600" cy="2677656"/>
          </a:xfrm>
          <a:prstGeom prst="rect">
            <a:avLst/>
          </a:prstGeom>
          <a:noFill/>
        </p:spPr>
        <p:txBody>
          <a:bodyPr wrap="square">
            <a:spAutoFit/>
          </a:bodyPr>
          <a:lstStyle/>
          <a:p>
            <a:r>
              <a:rPr lang="en-US" sz="2800" dirty="0"/>
              <a:t>We know from previous examples that there are 36 outcomes in the sample space for rolling a pair of dice. We just need to determine the number of outcomes that give a total less than four and the number of outcomes that give a total of ten. Let's list these outcomes in a table.</a:t>
            </a:r>
            <a:endParaRPr lang="en-IN" sz="2800"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4.2.6: Using the Addition Rule for Probability</a:t>
            </a:r>
            <a:r>
              <a:rPr lang="en-US" baseline="-25000" dirty="0"/>
              <a:t>3</a:t>
            </a:r>
            <a:endParaRPr baseline="-25000" dirty="0"/>
          </a:p>
        </p:txBody>
      </p:sp>
      <p:pic>
        <p:nvPicPr>
          <p:cNvPr id="5" name="Content Placeholder 4" descr="A table of the outcomes for rolling a pair of dice. The left column is titled “Totals Less than Four” and has two rows. The first row depicts the outcome for rolling a pair of dice and the total being  2, that is rolling a  1&#10;and  1. The second row depicts the two outcomes for rolling a pair of dice and the total being  3 , that is rolling a  1  and  2  and rolling a  2  and  1 . The right column is titled “Totals of Ten” and has one row that depicts the three outcomes for rolling a pair of dice and the total being  10 , that is rolling a  4&#10;and  6 , rolling a  6  and  4 , and rolling a  5  and  5.">
            <a:extLst>
              <a:ext uri="{FF2B5EF4-FFF2-40B4-BE49-F238E27FC236}">
                <a16:creationId xmlns:a16="http://schemas.microsoft.com/office/drawing/2014/main" id="{65149E92-F4CB-41F4-9F9D-DDE2BD1B0587}"/>
              </a:ext>
            </a:extLst>
          </p:cNvPr>
          <p:cNvPicPr>
            <a:picLocks noGrp="1" noChangeAspect="1"/>
          </p:cNvPicPr>
          <p:nvPr>
            <p:ph sz="quarter" idx="11"/>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3000" y="2793206"/>
            <a:ext cx="6858000" cy="1428750"/>
          </a:xfr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4.2.6: Using the Addition Rule for Probability</a:t>
            </a:r>
            <a:r>
              <a:rPr lang="en-US" baseline="-25000" dirty="0"/>
              <a:t>4</a:t>
            </a:r>
            <a:endParaRPr baseline="-25000" dirty="0"/>
          </a:p>
        </p:txBody>
      </p:sp>
      <p:sp>
        <p:nvSpPr>
          <p:cNvPr id="3" name="Text Placeholder 2"/>
          <p:cNvSpPr>
            <a:spLocks noGrp="1"/>
          </p:cNvSpPr>
          <p:nvPr>
            <p:ph type="body" sz="quarter" idx="10"/>
          </p:nvPr>
        </p:nvSpPr>
        <p:spPr/>
        <p:txBody>
          <a:bodyPr>
            <a:normAutofit/>
          </a:bodyPr>
          <a:lstStyle/>
          <a:p>
            <a:r>
              <a:rPr sz="2800" dirty="0"/>
              <a:t>By counting the outcomes, we see that there are </a:t>
            </a:r>
            <a:r>
              <a:rPr sz="2800" dirty="0">
                <a:latin typeface="Cambria Math"/>
              </a:rPr>
              <a:t>3</a:t>
            </a:r>
            <a:r>
              <a:rPr sz="2800" dirty="0"/>
              <a:t> outcomes that have totals less than four and </a:t>
            </a:r>
            <a:r>
              <a:rPr sz="2800" dirty="0">
                <a:latin typeface="Cambria Math"/>
              </a:rPr>
              <a:t>3</a:t>
            </a:r>
            <a:r>
              <a:rPr sz="2800" dirty="0"/>
              <a:t> outcomes that have totals of exactly ten. Note that there are no outcomes that are both less than four and exactly ten. Hence we fill in the probabilities as follows.</a:t>
            </a:r>
          </a:p>
        </p:txBody>
      </p:sp>
      <p:pic>
        <p:nvPicPr>
          <p:cNvPr id="4" name="Picture 3" descr="Probability of less than four or ten equals Probability of less than four plus Probability of ten minus Probability of less than four and ten">
            <a:extLst>
              <a:ext uri="{FF2B5EF4-FFF2-40B4-BE49-F238E27FC236}">
                <a16:creationId xmlns:a16="http://schemas.microsoft.com/office/drawing/2014/main" id="{8D6459C0-41F6-362E-26B0-B436944A6B31}"/>
              </a:ext>
            </a:extLst>
          </p:cNvPr>
          <p:cNvPicPr>
            <a:picLocks noChangeAspect="1"/>
          </p:cNvPicPr>
          <p:nvPr/>
        </p:nvPicPr>
        <p:blipFill>
          <a:blip r:embed="rId2"/>
          <a:stretch>
            <a:fillRect/>
          </a:stretch>
        </p:blipFill>
        <p:spPr>
          <a:xfrm>
            <a:off x="1051932" y="3234651"/>
            <a:ext cx="7040131" cy="972000"/>
          </a:xfrm>
          <a:prstGeom prst="rect">
            <a:avLst/>
          </a:prstGeom>
        </p:spPr>
      </p:pic>
      <p:pic>
        <p:nvPicPr>
          <p:cNvPr id="6" name="Picture 5" descr="Three divided by thirty six, plus three divided by thirty six, minus zero divided by thirty six, equals six divided by thirty six, which equals one divided by six, approximately zero point one six six seven.">
            <a:extLst>
              <a:ext uri="{FF2B5EF4-FFF2-40B4-BE49-F238E27FC236}">
                <a16:creationId xmlns:a16="http://schemas.microsoft.com/office/drawing/2014/main" id="{3FB7E841-347F-8135-089B-E33079AA2F28}"/>
              </a:ext>
            </a:extLst>
          </p:cNvPr>
          <p:cNvPicPr>
            <a:picLocks noChangeAspect="1"/>
          </p:cNvPicPr>
          <p:nvPr/>
        </p:nvPicPr>
        <p:blipFill>
          <a:blip r:embed="rId3"/>
          <a:stretch>
            <a:fillRect/>
          </a:stretch>
        </p:blipFill>
        <p:spPr>
          <a:xfrm>
            <a:off x="3290762" y="4177851"/>
            <a:ext cx="2562472" cy="18000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2</a:t>
            </a:r>
            <a:endParaRPr dirty="0"/>
          </a:p>
        </p:txBody>
      </p:sp>
      <p:sp>
        <p:nvSpPr>
          <p:cNvPr id="3" name="Text Placeholder 2"/>
          <p:cNvSpPr>
            <a:spLocks noGrp="1"/>
          </p:cNvSpPr>
          <p:nvPr>
            <p:ph type="body" sz="quarter" idx="10"/>
          </p:nvPr>
        </p:nvSpPr>
        <p:spPr>
          <a:xfrm>
            <a:off x="457200" y="1082078"/>
            <a:ext cx="8229600" cy="1127722"/>
          </a:xfrm>
        </p:spPr>
        <p:txBody>
          <a:bodyPr>
            <a:normAutofit/>
          </a:bodyPr>
          <a:lstStyle/>
          <a:p>
            <a:r>
              <a:rPr sz="2800" b="1" dirty="0"/>
              <a:t>Mutually exclusive</a:t>
            </a:r>
            <a:r>
              <a:rPr sz="2800" dirty="0"/>
              <a:t> events have no outcomes in common.</a:t>
            </a:r>
          </a:p>
          <a:p>
            <a:endParaRPr sz="28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Addition Rule for Probability of Mutually Exclusive Events</a:t>
            </a:r>
          </a:p>
        </p:txBody>
      </p:sp>
      <p:sp>
        <p:nvSpPr>
          <p:cNvPr id="3" name="Text Placeholder 2"/>
          <p:cNvSpPr>
            <a:spLocks noGrp="1"/>
          </p:cNvSpPr>
          <p:nvPr>
            <p:ph type="body" sz="quarter" idx="10"/>
          </p:nvPr>
        </p:nvSpPr>
        <p:spPr>
          <a:xfrm>
            <a:off x="457200" y="1029287"/>
            <a:ext cx="8229600" cy="2094913"/>
          </a:xfrm>
        </p:spPr>
        <p:txBody>
          <a:bodyPr>
            <a:normAutofit/>
          </a:bodyPr>
          <a:lstStyle/>
          <a:p>
            <a:pPr>
              <a:defRPr sz="2800"/>
            </a:pPr>
            <a:r>
              <a:rPr sz="2800" dirty="0"/>
              <a:t>If two events, </a:t>
            </a:r>
            <a:r>
              <a:rPr lang="en-US" sz="2800" i="1" dirty="0"/>
              <a:t>E</a:t>
            </a:r>
            <a:r>
              <a:rPr sz="2800" dirty="0"/>
              <a:t> and </a:t>
            </a:r>
            <a:r>
              <a:rPr lang="en-US" sz="2800" i="1" dirty="0"/>
              <a:t>F</a:t>
            </a:r>
            <a:r>
              <a:rPr sz="2800" dirty="0"/>
              <a:t>, are </a:t>
            </a:r>
            <a:r>
              <a:rPr sz="2800" b="1" dirty="0"/>
              <a:t>mutually exclusive</a:t>
            </a:r>
            <a:r>
              <a:rPr sz="2800" dirty="0"/>
              <a:t>, then the probability that </a:t>
            </a:r>
            <a:r>
              <a:rPr lang="en-US" sz="2800" i="1" dirty="0"/>
              <a:t>E</a:t>
            </a:r>
            <a:r>
              <a:rPr sz="2800" dirty="0"/>
              <a:t> or </a:t>
            </a:r>
            <a:r>
              <a:rPr lang="en-US" sz="2800" i="1" dirty="0"/>
              <a:t>F</a:t>
            </a:r>
            <a:r>
              <a:rPr sz="2800" dirty="0"/>
              <a:t> occurs is given by the following formula.</a:t>
            </a:r>
          </a:p>
          <a:p>
            <a:pPr algn="ctr">
              <a:defRPr sz="2800"/>
            </a:pPr>
            <a:endParaRPr sz="2800" dirty="0"/>
          </a:p>
          <a:p>
            <a:endParaRPr sz="2800" dirty="0"/>
          </a:p>
        </p:txBody>
      </p:sp>
      <p:pic>
        <p:nvPicPr>
          <p:cNvPr id="7" name="Picture 6" descr="P of E or F equals P of E plus P of F.">
            <a:extLst>
              <a:ext uri="{FF2B5EF4-FFF2-40B4-BE49-F238E27FC236}">
                <a16:creationId xmlns:a16="http://schemas.microsoft.com/office/drawing/2014/main" id="{F1DCEF03-9DC7-B2B1-3B56-5E793CA58CD4}"/>
              </a:ext>
            </a:extLst>
          </p:cNvPr>
          <p:cNvPicPr>
            <a:picLocks noChangeAspect="1"/>
          </p:cNvPicPr>
          <p:nvPr/>
        </p:nvPicPr>
        <p:blipFill>
          <a:blip r:embed="rId2"/>
          <a:stretch>
            <a:fillRect/>
          </a:stretch>
        </p:blipFill>
        <p:spPr>
          <a:xfrm>
            <a:off x="2895600" y="2514600"/>
            <a:ext cx="2990850" cy="466725"/>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4.2.7: Using the Addition Rule for Probability of Mutually Exclusive Events</a:t>
            </a:r>
            <a:r>
              <a:rPr lang="en-US" baseline="-25000" dirty="0"/>
              <a:t>1</a:t>
            </a:r>
            <a:endParaRPr dirty="0"/>
          </a:p>
        </p:txBody>
      </p:sp>
      <p:sp>
        <p:nvSpPr>
          <p:cNvPr id="3" name="Text Placeholder 2"/>
          <p:cNvSpPr>
            <a:spLocks noGrp="1"/>
          </p:cNvSpPr>
          <p:nvPr>
            <p:ph type="body" sz="quarter" idx="10"/>
          </p:nvPr>
        </p:nvSpPr>
        <p:spPr/>
        <p:txBody>
          <a:bodyPr>
            <a:normAutofit fontScale="92500" lnSpcReduction="20000"/>
          </a:bodyPr>
          <a:lstStyle/>
          <a:p>
            <a:r>
              <a:rPr sz="2800" dirty="0"/>
              <a:t>Caleb is very excited that it's finally time to purchase his first new car. After much thought, he has narrowed his choices down to four. Because it has taken him so long to make up his mind, his friends have started to bet on which car he will choose. They have given each car a probability based on how likely they think Caleb is to choose that car. Devin is betting that Caleb will choose either the Toyota or the Jeep. Find the probability that Devin is right.</a:t>
            </a:r>
          </a:p>
          <a:p>
            <a:r>
              <a:rPr sz="2800" dirty="0"/>
              <a:t>Toyota: </a:t>
            </a:r>
            <a:r>
              <a:rPr sz="2800" dirty="0">
                <a:latin typeface="Cambria Math"/>
              </a:rPr>
              <a:t>0.40</a:t>
            </a:r>
          </a:p>
          <a:p>
            <a:r>
              <a:rPr sz="2800" dirty="0"/>
              <a:t>Honda: </a:t>
            </a:r>
            <a:r>
              <a:rPr sz="2800" dirty="0">
                <a:latin typeface="Cambria Math"/>
              </a:rPr>
              <a:t>0.10</a:t>
            </a:r>
          </a:p>
          <a:p>
            <a:r>
              <a:rPr sz="2800" dirty="0"/>
              <a:t>Ford: </a:t>
            </a:r>
            <a:r>
              <a:rPr sz="2800" dirty="0">
                <a:latin typeface="Cambria Math"/>
              </a:rPr>
              <a:t>0.10</a:t>
            </a:r>
          </a:p>
          <a:p>
            <a:r>
              <a:rPr sz="2800" dirty="0"/>
              <a:t>Jeep: </a:t>
            </a:r>
            <a:r>
              <a:rPr sz="2800" dirty="0">
                <a:latin typeface="Cambria Math"/>
              </a:rPr>
              <a:t>0.35</a:t>
            </a:r>
          </a:p>
          <a:p>
            <a:r>
              <a:rPr sz="2800" dirty="0"/>
              <a:t>Other Car: </a:t>
            </a:r>
            <a:r>
              <a:rPr sz="2800" dirty="0">
                <a:latin typeface="Cambria Math"/>
              </a:rPr>
              <a:t>0.05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Memory Booster</a:t>
            </a:r>
            <a:r>
              <a:rPr lang="en-US" baseline="-25000" dirty="0"/>
              <a:t>1</a:t>
            </a:r>
            <a:endParaRPr dirty="0"/>
          </a:p>
        </p:txBody>
      </p:sp>
      <p:sp>
        <p:nvSpPr>
          <p:cNvPr id="3" name="Text Placeholder 2"/>
          <p:cNvSpPr>
            <a:spLocks noGrp="1"/>
          </p:cNvSpPr>
          <p:nvPr>
            <p:ph type="body" sz="quarter" idx="10"/>
          </p:nvPr>
        </p:nvSpPr>
        <p:spPr>
          <a:xfrm>
            <a:off x="457200" y="1082078"/>
            <a:ext cx="8229600" cy="1051522"/>
          </a:xfrm>
        </p:spPr>
        <p:txBody>
          <a:bodyPr>
            <a:normAutofit/>
          </a:bodyPr>
          <a:lstStyle/>
          <a:p>
            <a:r>
              <a:rPr sz="2800"/>
              <a:t>When an event includes the entire sample space, the probability is equal to </a:t>
            </a:r>
            <a:r>
              <a:rPr sz="2800">
                <a:latin typeface="Cambria Math"/>
              </a:rPr>
              <a:t>1</a:t>
            </a:r>
            <a:r>
              <a:rPr sz="280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4.2.7: Using the Addition Rule for Probability of Mutually Exclusive Events</a:t>
            </a:r>
            <a:r>
              <a:rPr lang="en-US" baseline="-25000" dirty="0"/>
              <a:t>2</a:t>
            </a:r>
            <a:endParaRPr baseline="-25000" dirty="0"/>
          </a:p>
        </p:txBody>
      </p:sp>
      <p:sp>
        <p:nvSpPr>
          <p:cNvPr id="3" name="Text Placeholder 2"/>
          <p:cNvSpPr>
            <a:spLocks noGrp="1"/>
          </p:cNvSpPr>
          <p:nvPr>
            <p:ph type="body" sz="quarter" idx="10"/>
          </p:nvPr>
        </p:nvSpPr>
        <p:spPr>
          <a:xfrm>
            <a:off x="457200" y="1029287"/>
            <a:ext cx="8229600" cy="3009313"/>
          </a:xfrm>
        </p:spPr>
        <p:txBody>
          <a:bodyPr>
            <a:normAutofit fontScale="85000" lnSpcReduction="20000"/>
          </a:bodyPr>
          <a:lstStyle/>
          <a:p>
            <a:r>
              <a:rPr sz="2800" b="1" dirty="0"/>
              <a:t>Solution</a:t>
            </a:r>
          </a:p>
          <a:p>
            <a:r>
              <a:rPr sz="2800" dirty="0"/>
              <a:t>Because Caleb can only choose one car and a Toyota and a Jeep are two different makes of cars, these two events are mutually exclusive. So, we can use the shortened Addition Rule for Probability of Mutually Exclusive Events. Let's assume that Caleb's friends have accurately determined Caleb's interest in each car with their probability predictions. Then the probability that Caleb chooses either the Toyota or the Jeep is calculated as follows.</a:t>
            </a:r>
          </a:p>
          <a:p>
            <a:pPr>
              <a:defRPr sz="2800"/>
            </a:pPr>
            <a:endParaRPr lang="en-US" sz="2800" dirty="0"/>
          </a:p>
          <a:p>
            <a:pPr>
              <a:defRPr sz="2800"/>
            </a:pPr>
            <a:endParaRPr lang="en-US" sz="2800" dirty="0"/>
          </a:p>
          <a:p>
            <a:pPr>
              <a:defRPr sz="2800"/>
            </a:pPr>
            <a:endParaRPr lang="en-US" sz="2800" dirty="0"/>
          </a:p>
          <a:p>
            <a:pPr>
              <a:defRPr sz="2800"/>
            </a:pPr>
            <a:endParaRPr lang="en-IN" dirty="0"/>
          </a:p>
        </p:txBody>
      </p:sp>
      <p:pic>
        <p:nvPicPr>
          <p:cNvPr id="7" name="Picture 6" descr="The probability of Toyota or Jeep is equal to the probability of Toyota plus the probability of Jeep, which equals zero point four zero plus zero point three five, and this equals zero point seven five.">
            <a:extLst>
              <a:ext uri="{FF2B5EF4-FFF2-40B4-BE49-F238E27FC236}">
                <a16:creationId xmlns:a16="http://schemas.microsoft.com/office/drawing/2014/main" id="{652EF246-274A-8EC6-BD35-71770C82D54F}"/>
              </a:ext>
            </a:extLst>
          </p:cNvPr>
          <p:cNvPicPr>
            <a:picLocks noChangeAspect="1"/>
          </p:cNvPicPr>
          <p:nvPr/>
        </p:nvPicPr>
        <p:blipFill>
          <a:blip r:embed="rId2"/>
          <a:stretch>
            <a:fillRect/>
          </a:stretch>
        </p:blipFill>
        <p:spPr>
          <a:xfrm>
            <a:off x="2514600" y="3643884"/>
            <a:ext cx="4675632" cy="1309116"/>
          </a:xfrm>
          <a:prstGeom prst="rect">
            <a:avLst/>
          </a:prstGeom>
        </p:spPr>
      </p:pic>
      <p:sp>
        <p:nvSpPr>
          <p:cNvPr id="6" name="TextBox 5">
            <a:extLst>
              <a:ext uri="{FF2B5EF4-FFF2-40B4-BE49-F238E27FC236}">
                <a16:creationId xmlns:a16="http://schemas.microsoft.com/office/drawing/2014/main" id="{27619190-60F0-A119-4A55-47D7F595E17D}"/>
              </a:ext>
            </a:extLst>
          </p:cNvPr>
          <p:cNvSpPr txBox="1"/>
          <p:nvPr/>
        </p:nvSpPr>
        <p:spPr>
          <a:xfrm>
            <a:off x="533400" y="5002047"/>
            <a:ext cx="8001000" cy="892552"/>
          </a:xfrm>
          <a:prstGeom prst="rect">
            <a:avLst/>
          </a:prstGeom>
          <a:noFill/>
        </p:spPr>
        <p:txBody>
          <a:bodyPr wrap="square">
            <a:spAutoFit/>
          </a:bodyPr>
          <a:lstStyle/>
          <a:p>
            <a:pPr>
              <a:defRPr sz="2800"/>
            </a:pPr>
            <a:r>
              <a:rPr lang="en-US" sz="2600" dirty="0"/>
              <a:t>Thus, Devin has a 75% chance of correctly picking which car Caleb will buy.</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r>
              <a:rPr dirty="0"/>
              <a:t>Example 4.2.8: Using the Extended Addition Rule for Probability of Mutually Exclusive Events</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At a certain major exit on the interstate, past experience tells us that the probabilities of a truck driver refueling at each of the five possible gas stations are given in the </a:t>
            </a:r>
            <a:r>
              <a:rPr lang="en-US" sz="2800" dirty="0"/>
              <a:t>following </a:t>
            </a:r>
            <a:r>
              <a:rPr sz="2800" dirty="0"/>
              <a:t>table. Assuming that the truck driver will refuel at only one of the gas stations (thus making the events mutually exclusive), what is the probability that the driver will refuel at Shell, Exxon, or Chevron?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4.2.8: Using the Extended Addition Rule for Probability of Mutually Exclusive Events</a:t>
            </a:r>
            <a:r>
              <a:rPr lang="en-US" baseline="-25000" dirty="0"/>
              <a:t>2</a:t>
            </a:r>
            <a:endParaRPr baseline="-25000" dirty="0"/>
          </a:p>
        </p:txBody>
      </p:sp>
      <p:sp>
        <p:nvSpPr>
          <p:cNvPr id="5" name="TextBox 4">
            <a:extLst>
              <a:ext uri="{FF2B5EF4-FFF2-40B4-BE49-F238E27FC236}">
                <a16:creationId xmlns:a16="http://schemas.microsoft.com/office/drawing/2014/main" id="{E9846112-E11E-B753-E6BE-2018E5EC82B3}"/>
              </a:ext>
            </a:extLst>
          </p:cNvPr>
          <p:cNvSpPr txBox="1"/>
          <p:nvPr/>
        </p:nvSpPr>
        <p:spPr>
          <a:xfrm>
            <a:off x="2286000" y="1307068"/>
            <a:ext cx="4572000" cy="369332"/>
          </a:xfrm>
          <a:prstGeom prst="rect">
            <a:avLst/>
          </a:prstGeom>
          <a:noFill/>
        </p:spPr>
        <p:txBody>
          <a:bodyPr wrap="square">
            <a:spAutoFit/>
          </a:bodyPr>
          <a:lstStyle/>
          <a:p>
            <a:pPr algn="ctr">
              <a:defRPr sz="1800" b="1"/>
            </a:pPr>
            <a:r>
              <a:rPr lang="en-IN" dirty="0"/>
              <a:t>Probabilities of </a:t>
            </a:r>
            <a:r>
              <a:rPr lang="en-IN" dirty="0" err="1"/>
              <a:t>Refueling</a:t>
            </a:r>
            <a:endParaRPr lang="en-IN" dirty="0"/>
          </a:p>
        </p:txBody>
      </p:sp>
      <p:graphicFrame>
        <p:nvGraphicFramePr>
          <p:cNvPr id="3" name="Table Placeholder 2" descr="The table contains the probability distribution of selecting a specific gas station. There are two columns: &quot;Gas Station&quot; and &quot;Probability.&quot; The gas stations listed are BP with a probability of 0.0351, Chevron with 0.1539, Exxon with 0.2793, Shell with 0.3207, and Texaco with 0.2110."/>
          <p:cNvGraphicFramePr>
            <a:graphicFrameLocks noGrp="1"/>
          </p:cNvGraphicFramePr>
          <p:nvPr>
            <p:ph type="tbl" sz="quarter" idx="10"/>
            <p:extLst>
              <p:ext uri="{D42A27DB-BD31-4B8C-83A1-F6EECF244321}">
                <p14:modId xmlns:p14="http://schemas.microsoft.com/office/powerpoint/2010/main" val="2742962071"/>
              </p:ext>
            </p:extLst>
          </p:nvPr>
        </p:nvGraphicFramePr>
        <p:xfrm>
          <a:off x="457200" y="175260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t>Gas Station</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defRPr sz="1800"/>
                      </a:pPr>
                      <a:r>
                        <a:rPr dirty="0"/>
                        <a:t>BP</a:t>
                      </a:r>
                    </a:p>
                  </a:txBody>
                  <a:tcPr/>
                </a:tc>
                <a:tc>
                  <a:txBody>
                    <a:bodyPr/>
                    <a:lstStyle/>
                    <a:p>
                      <a:pPr algn="ctr"/>
                      <a:r>
                        <a:rPr sz="1800" dirty="0"/>
                        <a:t>0.0351</a:t>
                      </a:r>
                      <a:endParaRPr sz="1800" dirty="0">
                        <a:latin typeface="Cambria Math"/>
                      </a:endParaRPr>
                    </a:p>
                  </a:txBody>
                  <a:tcPr/>
                </a:tc>
                <a:extLst>
                  <a:ext uri="{0D108BD9-81ED-4DB2-BD59-A6C34878D82A}">
                    <a16:rowId xmlns:a16="http://schemas.microsoft.com/office/drawing/2014/main" val="10002"/>
                  </a:ext>
                </a:extLst>
              </a:tr>
              <a:tr h="370840">
                <a:tc>
                  <a:txBody>
                    <a:bodyPr/>
                    <a:lstStyle/>
                    <a:p>
                      <a:pPr algn="ctr">
                        <a:defRPr sz="1800"/>
                      </a:pPr>
                      <a:r>
                        <a:rPr dirty="0"/>
                        <a:t>Chevron</a:t>
                      </a:r>
                    </a:p>
                  </a:txBody>
                  <a:tcPr/>
                </a:tc>
                <a:tc>
                  <a:txBody>
                    <a:bodyPr/>
                    <a:lstStyle/>
                    <a:p>
                      <a:pPr algn="ctr"/>
                      <a:r>
                        <a:rPr sz="1800" dirty="0"/>
                        <a:t>0.1539</a:t>
                      </a:r>
                      <a:endParaRPr sz="1800" dirty="0">
                        <a:latin typeface="Cambria Math"/>
                      </a:endParaRPr>
                    </a:p>
                  </a:txBody>
                  <a:tcPr/>
                </a:tc>
                <a:extLst>
                  <a:ext uri="{0D108BD9-81ED-4DB2-BD59-A6C34878D82A}">
                    <a16:rowId xmlns:a16="http://schemas.microsoft.com/office/drawing/2014/main" val="10003"/>
                  </a:ext>
                </a:extLst>
              </a:tr>
              <a:tr h="370840">
                <a:tc>
                  <a:txBody>
                    <a:bodyPr/>
                    <a:lstStyle/>
                    <a:p>
                      <a:pPr algn="ctr">
                        <a:defRPr sz="1800"/>
                      </a:pPr>
                      <a:r>
                        <a:t>Exxon</a:t>
                      </a:r>
                    </a:p>
                  </a:txBody>
                  <a:tcPr/>
                </a:tc>
                <a:tc>
                  <a:txBody>
                    <a:bodyPr/>
                    <a:lstStyle/>
                    <a:p>
                      <a:pPr algn="ctr"/>
                      <a:r>
                        <a:rPr sz="1800" dirty="0"/>
                        <a:t>0.2793</a:t>
                      </a:r>
                      <a:endParaRPr sz="1800" dirty="0">
                        <a:latin typeface="Cambria Math"/>
                      </a:endParaRPr>
                    </a:p>
                  </a:txBody>
                  <a:tcPr/>
                </a:tc>
                <a:extLst>
                  <a:ext uri="{0D108BD9-81ED-4DB2-BD59-A6C34878D82A}">
                    <a16:rowId xmlns:a16="http://schemas.microsoft.com/office/drawing/2014/main" val="10004"/>
                  </a:ext>
                </a:extLst>
              </a:tr>
              <a:tr h="370840">
                <a:tc>
                  <a:txBody>
                    <a:bodyPr/>
                    <a:lstStyle/>
                    <a:p>
                      <a:pPr algn="ctr">
                        <a:defRPr sz="1800"/>
                      </a:pPr>
                      <a:r>
                        <a:t>Shell</a:t>
                      </a:r>
                    </a:p>
                  </a:txBody>
                  <a:tcPr/>
                </a:tc>
                <a:tc>
                  <a:txBody>
                    <a:bodyPr/>
                    <a:lstStyle/>
                    <a:p>
                      <a:pPr algn="ctr"/>
                      <a:r>
                        <a:rPr sz="1800"/>
                        <a:t>0.3207</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defRPr sz="1800"/>
                      </a:pPr>
                      <a:r>
                        <a:t>Texaco</a:t>
                      </a:r>
                    </a:p>
                  </a:txBody>
                  <a:tcPr/>
                </a:tc>
                <a:tc>
                  <a:txBody>
                    <a:bodyPr/>
                    <a:lstStyle/>
                    <a:p>
                      <a:pPr algn="ctr"/>
                      <a:r>
                        <a:rPr sz="1800" dirty="0"/>
                        <a:t>0.2110</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fontScale="90000"/>
          </a:bodyPr>
          <a:lstStyle/>
          <a:p>
            <a:pPr>
              <a:defRPr sz="3200"/>
            </a:pPr>
            <a:r>
              <a:rPr dirty="0"/>
              <a:t>Example 4.2.8: Using the Extended Addition Rule for Probability of Mutually Exclusive Events</a:t>
            </a:r>
            <a:r>
              <a:rPr lang="en-US" baseline="-25000" dirty="0"/>
              <a:t>3</a:t>
            </a:r>
            <a:endParaRPr baseline="-25000" dirty="0"/>
          </a:p>
        </p:txBody>
      </p:sp>
      <p:sp>
        <p:nvSpPr>
          <p:cNvPr id="3" name="Text Placeholder 2"/>
          <p:cNvSpPr>
            <a:spLocks noGrp="1"/>
          </p:cNvSpPr>
          <p:nvPr>
            <p:ph type="body" sz="quarter" idx="10"/>
          </p:nvPr>
        </p:nvSpPr>
        <p:spPr>
          <a:xfrm>
            <a:off x="457200" y="1029287"/>
            <a:ext cx="8229600" cy="3466513"/>
          </a:xfrm>
        </p:spPr>
        <p:txBody>
          <a:bodyPr>
            <a:normAutofit/>
          </a:bodyPr>
          <a:lstStyle/>
          <a:p>
            <a:r>
              <a:rPr sz="2800" b="1" dirty="0"/>
              <a:t>Solution</a:t>
            </a:r>
          </a:p>
          <a:p>
            <a:r>
              <a:rPr sz="2800" dirty="0"/>
              <a:t>Since these three events are mutually exclusive, we can add the individual probabilities together.</a:t>
            </a:r>
          </a:p>
          <a:p>
            <a:pPr>
              <a:defRPr sz="2800"/>
            </a:pPr>
            <a:endParaRPr lang="en-US" sz="2800" dirty="0"/>
          </a:p>
          <a:p>
            <a:pPr>
              <a:defRPr sz="2800"/>
            </a:pPr>
            <a:endParaRPr lang="en-IN" dirty="0"/>
          </a:p>
          <a:p>
            <a:pPr>
              <a:defRPr sz="2800"/>
            </a:pPr>
            <a:endParaRPr lang="en-IN" sz="2800" dirty="0"/>
          </a:p>
          <a:p>
            <a:pPr>
              <a:defRPr sz="2800"/>
            </a:pPr>
            <a:endParaRPr lang="en-IN" dirty="0"/>
          </a:p>
        </p:txBody>
      </p:sp>
      <p:pic>
        <p:nvPicPr>
          <p:cNvPr id="8" name="Picture 7" descr="The probability of Shell or Exxon or Chevron is equal to the probability of Shell plus the probability of Exxon plus the probability of Chevron, which equals zero point three two zero seven plus zero point two seven nine three plus zero point one five three nine, equals zero point seven five three nine.">
            <a:extLst>
              <a:ext uri="{FF2B5EF4-FFF2-40B4-BE49-F238E27FC236}">
                <a16:creationId xmlns:a16="http://schemas.microsoft.com/office/drawing/2014/main" id="{DAB3E8DE-8914-CB75-774C-63CC99BA5F29}"/>
              </a:ext>
            </a:extLst>
          </p:cNvPr>
          <p:cNvPicPr>
            <a:picLocks noChangeAspect="1"/>
          </p:cNvPicPr>
          <p:nvPr/>
        </p:nvPicPr>
        <p:blipFill>
          <a:blip r:embed="rId2"/>
          <a:stretch>
            <a:fillRect/>
          </a:stretch>
        </p:blipFill>
        <p:spPr>
          <a:xfrm>
            <a:off x="2695195" y="2584375"/>
            <a:ext cx="3976116" cy="1842516"/>
          </a:xfrm>
          <a:prstGeom prst="rect">
            <a:avLst/>
          </a:prstGeom>
        </p:spPr>
      </p:pic>
      <p:sp>
        <p:nvSpPr>
          <p:cNvPr id="6" name="TextBox 5">
            <a:extLst>
              <a:ext uri="{FF2B5EF4-FFF2-40B4-BE49-F238E27FC236}">
                <a16:creationId xmlns:a16="http://schemas.microsoft.com/office/drawing/2014/main" id="{DD96AA2F-BFC8-C557-73BF-74C69E6986D7}"/>
              </a:ext>
            </a:extLst>
          </p:cNvPr>
          <p:cNvSpPr txBox="1"/>
          <p:nvPr/>
        </p:nvSpPr>
        <p:spPr>
          <a:xfrm>
            <a:off x="457201" y="4442131"/>
            <a:ext cx="8229599" cy="1384995"/>
          </a:xfrm>
          <a:prstGeom prst="rect">
            <a:avLst/>
          </a:prstGeom>
          <a:noFill/>
        </p:spPr>
        <p:txBody>
          <a:bodyPr wrap="square">
            <a:spAutoFit/>
          </a:bodyPr>
          <a:lstStyle/>
          <a:p>
            <a:pPr>
              <a:defRPr sz="2800"/>
            </a:pPr>
            <a:r>
              <a:rPr lang="en-US" sz="2800" dirty="0"/>
              <a:t>Thus, there is approximately a 75% probability that a truck driver will refuel at Shell, Exxon or Chevron after the interstate exit.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lang="en-US" dirty="0"/>
              <a:t>Definitions</a:t>
            </a:r>
            <a:r>
              <a:rPr lang="en-US" baseline="-25000" dirty="0"/>
              <a:t>1</a:t>
            </a:r>
            <a:endParaRPr dirty="0"/>
          </a:p>
        </p:txBody>
      </p:sp>
      <p:sp>
        <p:nvSpPr>
          <p:cNvPr id="3" name="Text Placeholder 2"/>
          <p:cNvSpPr>
            <a:spLocks noGrp="1"/>
          </p:cNvSpPr>
          <p:nvPr>
            <p:ph type="body" sz="quarter" idx="10"/>
          </p:nvPr>
        </p:nvSpPr>
        <p:spPr>
          <a:xfrm>
            <a:off x="457200" y="1082078"/>
            <a:ext cx="8229600" cy="1356322"/>
          </a:xfrm>
        </p:spPr>
        <p:txBody>
          <a:bodyPr>
            <a:normAutofit/>
          </a:bodyPr>
          <a:lstStyle/>
          <a:p>
            <a:pPr>
              <a:defRPr sz="2800"/>
            </a:pPr>
            <a:r>
              <a:rPr lang="en-US" sz="2800" dirty="0">
                <a:solidFill>
                  <a:srgbClr val="000000"/>
                </a:solidFill>
              </a:rPr>
              <a:t>The </a:t>
            </a:r>
            <a:r>
              <a:rPr lang="en-US" sz="2800" b="1" dirty="0">
                <a:solidFill>
                  <a:srgbClr val="000000"/>
                </a:solidFill>
              </a:rPr>
              <a:t>complement</a:t>
            </a:r>
            <a:r>
              <a:rPr lang="en-US" sz="2800" dirty="0">
                <a:solidFill>
                  <a:srgbClr val="000000"/>
                </a:solidFill>
              </a:rPr>
              <a:t> of an event </a:t>
            </a:r>
            <a:r>
              <a:rPr lang="en-US" sz="2800" i="1" dirty="0">
                <a:solidFill>
                  <a:srgbClr val="000000"/>
                </a:solidFill>
              </a:rPr>
              <a:t>E</a:t>
            </a:r>
            <a:r>
              <a:rPr lang="en-US" sz="2800" dirty="0">
                <a:solidFill>
                  <a:srgbClr val="000000"/>
                </a:solidFill>
              </a:rPr>
              <a:t>, denoted</a:t>
            </a:r>
            <a:endParaRPr lang="en-IN" sz="2800" dirty="0">
              <a:solidFill>
                <a:srgbClr val="000000"/>
              </a:solidFill>
            </a:endParaRPr>
          </a:p>
          <a:p>
            <a:pPr>
              <a:defRPr sz="2800"/>
            </a:pPr>
            <a:r>
              <a:rPr lang="en-US" sz="2800" dirty="0"/>
              <a:t>					</a:t>
            </a:r>
            <a:r>
              <a:rPr sz="2800" dirty="0"/>
              <a:t> </a:t>
            </a:r>
            <a:r>
              <a:rPr lang="en-US" sz="2800" dirty="0"/>
              <a:t>		</a:t>
            </a:r>
            <a:endParaRPr sz="2800" dirty="0"/>
          </a:p>
        </p:txBody>
      </p:sp>
      <p:pic>
        <p:nvPicPr>
          <p:cNvPr id="7" name="Picture 6" descr="E complement.">
            <a:extLst>
              <a:ext uri="{FF2B5EF4-FFF2-40B4-BE49-F238E27FC236}">
                <a16:creationId xmlns:a16="http://schemas.microsoft.com/office/drawing/2014/main" id="{FFF6FBB3-67C9-698B-806B-46809C5B89A2}"/>
              </a:ext>
            </a:extLst>
          </p:cNvPr>
          <p:cNvPicPr>
            <a:picLocks noChangeAspect="1"/>
          </p:cNvPicPr>
          <p:nvPr/>
        </p:nvPicPr>
        <p:blipFill>
          <a:blip r:embed="rId2"/>
          <a:stretch>
            <a:fillRect/>
          </a:stretch>
        </p:blipFill>
        <p:spPr>
          <a:xfrm>
            <a:off x="6419850" y="1066800"/>
            <a:ext cx="438150" cy="419100"/>
          </a:xfrm>
          <a:prstGeom prst="rect">
            <a:avLst/>
          </a:prstGeom>
        </p:spPr>
      </p:pic>
      <p:sp>
        <p:nvSpPr>
          <p:cNvPr id="9" name="TextBox 8">
            <a:extLst>
              <a:ext uri="{FF2B5EF4-FFF2-40B4-BE49-F238E27FC236}">
                <a16:creationId xmlns:a16="http://schemas.microsoft.com/office/drawing/2014/main" id="{8E13950B-7242-4944-5667-DF1CC780C213}"/>
              </a:ext>
            </a:extLst>
          </p:cNvPr>
          <p:cNvSpPr txBox="1"/>
          <p:nvPr/>
        </p:nvSpPr>
        <p:spPr>
          <a:xfrm>
            <a:off x="490728" y="1484293"/>
            <a:ext cx="8229600" cy="954107"/>
          </a:xfrm>
          <a:prstGeom prst="rect">
            <a:avLst/>
          </a:prstGeom>
          <a:noFill/>
        </p:spPr>
        <p:txBody>
          <a:bodyPr wrap="square">
            <a:spAutoFit/>
          </a:bodyPr>
          <a:lstStyle/>
          <a:p>
            <a:pPr>
              <a:defRPr sz="2800"/>
            </a:pPr>
            <a:r>
              <a:rPr lang="en-US" sz="2800" dirty="0">
                <a:solidFill>
                  <a:srgbClr val="000000"/>
                </a:solidFill>
              </a:rPr>
              <a:t>is the set of all outcomes in the sample space that are not in </a:t>
            </a:r>
            <a:r>
              <a:rPr lang="en-US" sz="2800" i="1" dirty="0">
                <a:solidFill>
                  <a:srgbClr val="000000"/>
                </a:solidFill>
              </a:rPr>
              <a:t>E</a:t>
            </a:r>
            <a:r>
              <a:rPr lang="en-US" sz="2800" dirty="0">
                <a:solidFill>
                  <a:srgbClr val="000000"/>
                </a:solidFill>
              </a:rPr>
              <a:t>.</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t>Math Symbols</a:t>
            </a:r>
          </a:p>
        </p:txBody>
      </p:sp>
      <p:sp>
        <p:nvSpPr>
          <p:cNvPr id="3" name="Text Placeholder 2"/>
          <p:cNvSpPr>
            <a:spLocks noGrp="1"/>
          </p:cNvSpPr>
          <p:nvPr>
            <p:ph type="body" sz="quarter" idx="10"/>
          </p:nvPr>
        </p:nvSpPr>
        <p:spPr>
          <a:xfrm>
            <a:off x="457200" y="1082078"/>
            <a:ext cx="8229600" cy="1127722"/>
          </a:xfrm>
        </p:spPr>
        <p:txBody>
          <a:bodyPr>
            <a:normAutofit/>
          </a:bodyPr>
          <a:lstStyle/>
          <a:p>
            <a:pPr>
              <a:defRPr sz="2800"/>
            </a:pPr>
            <a:r>
              <a:rPr sz="2800" dirty="0"/>
              <a:t>The complement of an event, </a:t>
            </a:r>
            <a:r>
              <a:rPr lang="en-US" sz="2800" i="1" dirty="0"/>
              <a:t>E</a:t>
            </a:r>
            <a:r>
              <a:rPr sz="2800" dirty="0"/>
              <a:t>, can be denoted in several different ways, such as</a:t>
            </a:r>
          </a:p>
        </p:txBody>
      </p:sp>
      <p:pic>
        <p:nvPicPr>
          <p:cNvPr id="7" name="Picture 6" descr="E complement, E bar, and E prime">
            <a:extLst>
              <a:ext uri="{FF2B5EF4-FFF2-40B4-BE49-F238E27FC236}">
                <a16:creationId xmlns:a16="http://schemas.microsoft.com/office/drawing/2014/main" id="{412334C5-C4B5-25AF-DED7-C30E9D5E94EC}"/>
              </a:ext>
            </a:extLst>
          </p:cNvPr>
          <p:cNvPicPr>
            <a:picLocks noChangeAspect="1"/>
          </p:cNvPicPr>
          <p:nvPr/>
        </p:nvPicPr>
        <p:blipFill>
          <a:blip r:embed="rId2"/>
          <a:stretch>
            <a:fillRect/>
          </a:stretch>
        </p:blipFill>
        <p:spPr>
          <a:xfrm>
            <a:off x="4953000" y="1524000"/>
            <a:ext cx="1457325" cy="485775"/>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Example 4.2.1: Describing the Complement of an Event</a:t>
            </a:r>
            <a:r>
              <a:rPr lang="en-US" baseline="-25000" dirty="0"/>
              <a:t>1</a:t>
            </a:r>
            <a:endParaRPr dirty="0"/>
          </a:p>
        </p:txBody>
      </p:sp>
      <p:sp>
        <p:nvSpPr>
          <p:cNvPr id="3" name="Text Placeholder 2"/>
          <p:cNvSpPr>
            <a:spLocks noGrp="1"/>
          </p:cNvSpPr>
          <p:nvPr>
            <p:ph type="body" sz="quarter" idx="10"/>
          </p:nvPr>
        </p:nvSpPr>
        <p:spPr/>
        <p:txBody>
          <a:bodyPr>
            <a:normAutofit/>
          </a:bodyPr>
          <a:lstStyle/>
          <a:p>
            <a:r>
              <a:rPr sz="2800" dirty="0"/>
              <a:t>Describe the complement of each of the following events.</a:t>
            </a:r>
          </a:p>
          <a:p>
            <a:pPr marL="447675" indent="-447675">
              <a:defRPr sz="2800"/>
            </a:pPr>
            <a:r>
              <a:rPr lang="en-US" dirty="0"/>
              <a:t>a.	</a:t>
            </a:r>
            <a:r>
              <a:rPr dirty="0"/>
              <a:t>​</a:t>
            </a:r>
            <a:r>
              <a:rPr sz="2800" dirty="0"/>
              <a:t>Choose a vowel from the English alphabet.</a:t>
            </a:r>
          </a:p>
          <a:p>
            <a:pPr marL="447675" indent="-447675">
              <a:defRPr sz="2800"/>
            </a:pPr>
            <a:r>
              <a:rPr lang="en-US" dirty="0"/>
              <a:t>b.	</a:t>
            </a:r>
            <a:r>
              <a:rPr dirty="0"/>
              <a:t>​</a:t>
            </a:r>
            <a:r>
              <a:rPr sz="2800" dirty="0"/>
              <a:t>Out of </a:t>
            </a:r>
            <a:r>
              <a:rPr sz="2800" dirty="0">
                <a:latin typeface="Cambria Math"/>
              </a:rPr>
              <a:t>31</a:t>
            </a:r>
            <a:r>
              <a:rPr sz="2800" dirty="0"/>
              <a:t> students in your statistics class, </a:t>
            </a:r>
            <a:r>
              <a:rPr sz="2800" dirty="0">
                <a:latin typeface="Cambria Math"/>
              </a:rPr>
              <a:t>15</a:t>
            </a:r>
            <a:r>
              <a:rPr sz="2800" dirty="0"/>
              <a:t> are out sick with the flu.</a:t>
            </a:r>
          </a:p>
          <a:p>
            <a:pPr marL="447675" indent="-447675">
              <a:defRPr sz="2800"/>
            </a:pPr>
            <a:r>
              <a:rPr lang="en-US" dirty="0"/>
              <a:t>c.	</a:t>
            </a:r>
            <a:r>
              <a:rPr dirty="0"/>
              <a:t>​</a:t>
            </a:r>
            <a:r>
              <a:rPr sz="2800" dirty="0"/>
              <a:t>In your area, </a:t>
            </a:r>
            <a:r>
              <a:rPr lang="en-US" sz="2800" dirty="0"/>
              <a:t>91%</a:t>
            </a:r>
            <a:r>
              <a:rPr sz="2800" dirty="0"/>
              <a:t> of phone customers use </a:t>
            </a:r>
            <a:r>
              <a:rPr sz="2800" dirty="0" err="1"/>
              <a:t>PhoneSouth</a:t>
            </a:r>
            <a:r>
              <a:rPr sz="2800" dirty="0"/>
              <a: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rPr dirty="0"/>
              <a:t>Example 4.2.1: Describing the Complement of an Event</a:t>
            </a:r>
            <a:r>
              <a:rPr lang="en-US" baseline="-25000" dirty="0"/>
              <a:t>2</a:t>
            </a:r>
            <a:endParaRPr baseline="-25000" dirty="0"/>
          </a:p>
        </p:txBody>
      </p:sp>
      <p:sp>
        <p:nvSpPr>
          <p:cNvPr id="3" name="Text Placeholder 2"/>
          <p:cNvSpPr>
            <a:spLocks noGrp="1"/>
          </p:cNvSpPr>
          <p:nvPr>
            <p:ph type="body" sz="quarter" idx="10"/>
          </p:nvPr>
        </p:nvSpPr>
        <p:spPr/>
        <p:txBody>
          <a:bodyPr>
            <a:normAutofit lnSpcReduction="10000"/>
          </a:bodyPr>
          <a:lstStyle/>
          <a:p>
            <a:r>
              <a:rPr sz="2800" b="1" dirty="0"/>
              <a:t>Solution</a:t>
            </a:r>
          </a:p>
          <a:p>
            <a:pPr marL="447675" indent="-447675">
              <a:defRPr sz="2800"/>
            </a:pPr>
            <a:r>
              <a:rPr lang="en-US" dirty="0"/>
              <a:t>a.	</a:t>
            </a:r>
            <a:r>
              <a:rPr dirty="0"/>
              <a:t>​</a:t>
            </a:r>
            <a:r>
              <a:rPr sz="2800" dirty="0"/>
              <a:t>The English alphabet contains </a:t>
            </a:r>
            <a:r>
              <a:rPr sz="2800" dirty="0">
                <a:latin typeface="Cambria Math"/>
              </a:rPr>
              <a:t>26</a:t>
            </a:r>
            <a:r>
              <a:rPr sz="2800" dirty="0"/>
              <a:t> letters, </a:t>
            </a:r>
            <a:r>
              <a:rPr sz="2800" dirty="0">
                <a:latin typeface="Cambria Math"/>
              </a:rPr>
              <a:t>5</a:t>
            </a:r>
            <a:r>
              <a:rPr sz="2800" dirty="0"/>
              <a:t> of which are vowels (a, e, </a:t>
            </a:r>
            <a:r>
              <a:rPr sz="2800" dirty="0" err="1"/>
              <a:t>i</a:t>
            </a:r>
            <a:r>
              <a:rPr sz="2800" dirty="0"/>
              <a:t>, o, u). Since the </a:t>
            </a:r>
            <a:r>
              <a:rPr sz="2800" dirty="0">
                <a:latin typeface="Cambria Math"/>
              </a:rPr>
              <a:t>5</a:t>
            </a:r>
            <a:r>
              <a:rPr sz="2800" dirty="0"/>
              <a:t> vowels are contained in the event, the other </a:t>
            </a:r>
            <a:r>
              <a:rPr sz="2800" dirty="0">
                <a:latin typeface="Cambria Math"/>
              </a:rPr>
              <a:t>21</a:t>
            </a:r>
            <a:r>
              <a:rPr sz="2800" dirty="0"/>
              <a:t> letters (consonants) are the complement.</a:t>
            </a:r>
          </a:p>
          <a:p>
            <a:pPr marL="447675" indent="-447675">
              <a:defRPr sz="2800"/>
            </a:pPr>
            <a:r>
              <a:rPr lang="en-US" dirty="0"/>
              <a:t>b.	</a:t>
            </a:r>
            <a:r>
              <a:rPr dirty="0"/>
              <a:t>​</a:t>
            </a:r>
            <a:r>
              <a:rPr sz="2800" dirty="0"/>
              <a:t>Since </a:t>
            </a:r>
            <a:r>
              <a:rPr sz="2800" dirty="0">
                <a:latin typeface="Cambria Math"/>
              </a:rPr>
              <a:t>15</a:t>
            </a:r>
            <a:r>
              <a:rPr sz="2800" dirty="0"/>
              <a:t> students are out with the flu, the complement contains the other </a:t>
            </a:r>
            <a:r>
              <a:rPr sz="2800" dirty="0">
                <a:latin typeface="Cambria Math"/>
              </a:rPr>
              <a:t>16</a:t>
            </a:r>
            <a:r>
              <a:rPr sz="2800" dirty="0"/>
              <a:t> students who are not sick.</a:t>
            </a:r>
          </a:p>
          <a:p>
            <a:pPr marL="447675" indent="-447675">
              <a:defRPr sz="2800"/>
            </a:pPr>
            <a:r>
              <a:rPr lang="en-US" dirty="0"/>
              <a:t>c.	</a:t>
            </a:r>
            <a:r>
              <a:rPr dirty="0"/>
              <a:t>​</a:t>
            </a:r>
            <a:r>
              <a:rPr sz="2800" dirty="0"/>
              <a:t>Since the event contains all </a:t>
            </a:r>
            <a:r>
              <a:rPr sz="2800" dirty="0" err="1"/>
              <a:t>PhoneSouth</a:t>
            </a:r>
            <a:r>
              <a:rPr sz="2800" dirty="0"/>
              <a:t> customers, everyone who is not a </a:t>
            </a:r>
            <a:r>
              <a:rPr sz="2800" dirty="0" err="1"/>
              <a:t>PhoneSouth</a:t>
            </a:r>
            <a:r>
              <a:rPr sz="2800" dirty="0"/>
              <a:t> customer is in the complement. Thus, the complement contains the other</a:t>
            </a:r>
            <a:r>
              <a:rPr lang="en-US" sz="2800" dirty="0"/>
              <a:t> 9%</a:t>
            </a:r>
            <a:r>
              <a:rPr sz="2800" dirty="0"/>
              <a:t> of phone customers in your area.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r>
              <a:rPr dirty="0"/>
              <a:t>Memory Booster</a:t>
            </a:r>
            <a:r>
              <a:rPr lang="en-US" baseline="-25000" dirty="0"/>
              <a:t>2</a:t>
            </a:r>
            <a:endParaRPr baseline="-25000" dirty="0"/>
          </a:p>
        </p:txBody>
      </p:sp>
      <p:pic>
        <p:nvPicPr>
          <p:cNvPr id="12" name="Picture 11" descr="E plus E complement equals S.">
            <a:extLst>
              <a:ext uri="{FF2B5EF4-FFF2-40B4-BE49-F238E27FC236}">
                <a16:creationId xmlns:a16="http://schemas.microsoft.com/office/drawing/2014/main" id="{8FCBA9C2-BBAB-0690-88FD-DB681AC0CB13}"/>
              </a:ext>
            </a:extLst>
          </p:cNvPr>
          <p:cNvPicPr>
            <a:picLocks noChangeAspect="1"/>
          </p:cNvPicPr>
          <p:nvPr/>
        </p:nvPicPr>
        <p:blipFill>
          <a:blip r:embed="rId3"/>
          <a:stretch>
            <a:fillRect/>
          </a:stretch>
        </p:blipFill>
        <p:spPr>
          <a:xfrm>
            <a:off x="3690556" y="1207385"/>
            <a:ext cx="1781175" cy="428625"/>
          </a:xfrm>
          <a:prstGeom prst="rect">
            <a:avLst/>
          </a:prstGeom>
        </p:spPr>
      </p:pic>
      <p:sp>
        <p:nvSpPr>
          <p:cNvPr id="3" name="Text Placeholder 2"/>
          <p:cNvSpPr>
            <a:spLocks noGrp="1"/>
          </p:cNvSpPr>
          <p:nvPr>
            <p:ph type="body" sz="quarter" idx="10"/>
          </p:nvPr>
        </p:nvSpPr>
        <p:spPr>
          <a:xfrm>
            <a:off x="466344" y="1066800"/>
            <a:ext cx="8229600" cy="2346922"/>
          </a:xfrm>
        </p:spPr>
        <p:txBody>
          <a:bodyPr>
            <a:noAutofit/>
          </a:bodyPr>
          <a:lstStyle/>
          <a:p>
            <a:pPr>
              <a:defRPr sz="2800"/>
            </a:pPr>
            <a:endParaRPr lang="en-US" dirty="0"/>
          </a:p>
          <a:p>
            <a:pPr>
              <a:defRPr sz="2800"/>
            </a:pPr>
            <a:r>
              <a:rPr dirty="0"/>
              <a:t>That is, the outcomes in the event, </a:t>
            </a:r>
            <a:r>
              <a:rPr lang="en-US" i="1" dirty="0"/>
              <a:t>E</a:t>
            </a:r>
            <a:r>
              <a:rPr dirty="0"/>
              <a:t>, plus the outcomes in the complement, </a:t>
            </a:r>
            <a:br>
              <a:rPr lang="en-US" dirty="0"/>
            </a:br>
            <a:endParaRPr dirty="0"/>
          </a:p>
        </p:txBody>
      </p:sp>
      <p:pic>
        <p:nvPicPr>
          <p:cNvPr id="9" name="Picture 8" descr="E compliment c,">
            <a:extLst>
              <a:ext uri="{FF2B5EF4-FFF2-40B4-BE49-F238E27FC236}">
                <a16:creationId xmlns:a16="http://schemas.microsoft.com/office/drawing/2014/main" id="{2CD0077E-4874-C843-E40D-2C93A77BADED}"/>
              </a:ext>
            </a:extLst>
          </p:cNvPr>
          <p:cNvPicPr>
            <a:picLocks noChangeAspect="1"/>
          </p:cNvPicPr>
          <p:nvPr/>
        </p:nvPicPr>
        <p:blipFill>
          <a:blip r:embed="rId4"/>
          <a:stretch>
            <a:fillRect/>
          </a:stretch>
        </p:blipFill>
        <p:spPr>
          <a:xfrm>
            <a:off x="4953000" y="2045989"/>
            <a:ext cx="428625" cy="419100"/>
          </a:xfrm>
          <a:prstGeom prst="rect">
            <a:avLst/>
          </a:prstGeom>
        </p:spPr>
      </p:pic>
      <p:sp>
        <p:nvSpPr>
          <p:cNvPr id="7" name="TextBox 6">
            <a:extLst>
              <a:ext uri="{FF2B5EF4-FFF2-40B4-BE49-F238E27FC236}">
                <a16:creationId xmlns:a16="http://schemas.microsoft.com/office/drawing/2014/main" id="{4C1900BF-B7ED-19F8-CB7C-F48A8E66FD64}"/>
              </a:ext>
            </a:extLst>
          </p:cNvPr>
          <p:cNvSpPr txBox="1"/>
          <p:nvPr/>
        </p:nvSpPr>
        <p:spPr>
          <a:xfrm>
            <a:off x="457200" y="2438400"/>
            <a:ext cx="8229600" cy="954107"/>
          </a:xfrm>
          <a:prstGeom prst="rect">
            <a:avLst/>
          </a:prstGeom>
          <a:noFill/>
        </p:spPr>
        <p:txBody>
          <a:bodyPr wrap="square">
            <a:spAutoFit/>
          </a:bodyPr>
          <a:lstStyle/>
          <a:p>
            <a:r>
              <a:rPr lang="en-US" sz="2800" dirty="0"/>
              <a:t>equal the entire possible set of outcomes, which is the sample space, </a:t>
            </a:r>
            <a:r>
              <a:rPr lang="en-US" sz="2800" i="1" dirty="0"/>
              <a:t>S</a:t>
            </a:r>
            <a:r>
              <a:rPr lang="en-US" sz="2800" dirty="0"/>
              <a:t>.</a:t>
            </a:r>
            <a:endParaRPr lang="en-IN"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normAutofit/>
          </a:bodyPr>
          <a:lstStyle/>
          <a:p>
            <a:pPr>
              <a:defRPr sz="3200"/>
            </a:pPr>
            <a:r>
              <a:t>Formula: Complement Rule for Probability</a:t>
            </a:r>
          </a:p>
        </p:txBody>
      </p:sp>
      <p:sp>
        <p:nvSpPr>
          <p:cNvPr id="3" name="Text Placeholder 2"/>
          <p:cNvSpPr>
            <a:spLocks noGrp="1"/>
          </p:cNvSpPr>
          <p:nvPr>
            <p:ph type="body" sz="quarter" idx="10"/>
          </p:nvPr>
        </p:nvSpPr>
        <p:spPr>
          <a:xfrm>
            <a:off x="457200" y="1082078"/>
            <a:ext cx="8229600" cy="1584922"/>
          </a:xfrm>
        </p:spPr>
        <p:txBody>
          <a:bodyPr>
            <a:normAutofit/>
          </a:bodyPr>
          <a:lstStyle/>
          <a:p>
            <a:pPr>
              <a:defRPr sz="2800"/>
            </a:pPr>
            <a:r>
              <a:rPr sz="2800" dirty="0"/>
              <a:t>The sum of the probabilities of an event, </a:t>
            </a:r>
            <a:r>
              <a:rPr lang="en-US" sz="2800" i="1" dirty="0"/>
              <a:t>E</a:t>
            </a:r>
            <a:r>
              <a:rPr sz="2800" dirty="0"/>
              <a:t>, and its complement,</a:t>
            </a:r>
            <a:r>
              <a:rPr lang="en-US" sz="2800" dirty="0"/>
              <a:t>     ,</a:t>
            </a:r>
            <a:r>
              <a:rPr sz="2800" dirty="0"/>
              <a:t> </a:t>
            </a:r>
          </a:p>
        </p:txBody>
      </p:sp>
      <p:pic>
        <p:nvPicPr>
          <p:cNvPr id="9" name="Picture 8" descr="E complement.">
            <a:extLst>
              <a:ext uri="{FF2B5EF4-FFF2-40B4-BE49-F238E27FC236}">
                <a16:creationId xmlns:a16="http://schemas.microsoft.com/office/drawing/2014/main" id="{FDC9F16A-30EE-3055-8F8E-DF6BAEA80BD9}"/>
              </a:ext>
            </a:extLst>
          </p:cNvPr>
          <p:cNvPicPr>
            <a:picLocks noChangeAspect="1"/>
          </p:cNvPicPr>
          <p:nvPr/>
        </p:nvPicPr>
        <p:blipFill>
          <a:blip r:embed="rId2"/>
          <a:stretch>
            <a:fillRect/>
          </a:stretch>
        </p:blipFill>
        <p:spPr>
          <a:xfrm>
            <a:off x="2509837" y="1521480"/>
            <a:ext cx="438150" cy="419100"/>
          </a:xfrm>
          <a:prstGeom prst="rect">
            <a:avLst/>
          </a:prstGeom>
        </p:spPr>
      </p:pic>
      <p:sp>
        <p:nvSpPr>
          <p:cNvPr id="8" name="TextBox 7">
            <a:extLst>
              <a:ext uri="{FF2B5EF4-FFF2-40B4-BE49-F238E27FC236}">
                <a16:creationId xmlns:a16="http://schemas.microsoft.com/office/drawing/2014/main" id="{F5FE345D-CE9D-0458-D2EB-BEE883B78EC6}"/>
              </a:ext>
            </a:extLst>
          </p:cNvPr>
          <p:cNvSpPr txBox="1"/>
          <p:nvPr/>
        </p:nvSpPr>
        <p:spPr>
          <a:xfrm>
            <a:off x="2957131" y="1521480"/>
            <a:ext cx="2514600" cy="523220"/>
          </a:xfrm>
          <a:prstGeom prst="rect">
            <a:avLst/>
          </a:prstGeom>
          <a:noFill/>
        </p:spPr>
        <p:txBody>
          <a:bodyPr wrap="square">
            <a:spAutoFit/>
          </a:bodyPr>
          <a:lstStyle/>
          <a:p>
            <a:pPr>
              <a:defRPr sz="2800"/>
            </a:pPr>
            <a:r>
              <a:rPr lang="en-IN" sz="2800" dirty="0">
                <a:solidFill>
                  <a:srgbClr val="000000"/>
                </a:solidFill>
              </a:rPr>
              <a:t>is equal to one.</a:t>
            </a:r>
          </a:p>
        </p:txBody>
      </p:sp>
      <p:pic>
        <p:nvPicPr>
          <p:cNvPr id="12" name="Picture 11" descr="The probability of E  plus the probability of E compliment, equals one">
            <a:extLst>
              <a:ext uri="{FF2B5EF4-FFF2-40B4-BE49-F238E27FC236}">
                <a16:creationId xmlns:a16="http://schemas.microsoft.com/office/drawing/2014/main" id="{AADE5C49-5479-A02B-F82C-217FDD28318F}"/>
              </a:ext>
            </a:extLst>
          </p:cNvPr>
          <p:cNvPicPr>
            <a:picLocks noChangeAspect="1"/>
          </p:cNvPicPr>
          <p:nvPr/>
        </p:nvPicPr>
        <p:blipFill>
          <a:blip r:embed="rId3"/>
          <a:stretch>
            <a:fillRect/>
          </a:stretch>
        </p:blipFill>
        <p:spPr>
          <a:xfrm>
            <a:off x="2966275" y="2029079"/>
            <a:ext cx="2895600" cy="628650"/>
          </a:xfrm>
          <a:prstGeom prst="rect">
            <a:avLst/>
          </a:prstGeom>
        </p:spPr>
      </p:pic>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1355</TotalTime>
  <Words>2235</Words>
  <Application>Microsoft Office PowerPoint</Application>
  <PresentationFormat>On-screen Show (4:3)</PresentationFormat>
  <Paragraphs>159</Paragraphs>
  <Slides>33</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33</vt:i4>
      </vt:variant>
    </vt:vector>
  </HeadingPairs>
  <TitlesOfParts>
    <vt:vector size="38" baseType="lpstr">
      <vt:lpstr>Arial</vt:lpstr>
      <vt:lpstr>Cambria Math</vt:lpstr>
      <vt:lpstr>Courier New</vt:lpstr>
      <vt:lpstr>Calibri</vt:lpstr>
      <vt:lpstr>Office Theme</vt:lpstr>
      <vt:lpstr>Section 4.2</vt:lpstr>
      <vt:lpstr>Properties: Properties of Probability</vt:lpstr>
      <vt:lpstr>Memory Booster1</vt:lpstr>
      <vt:lpstr>Definitions1</vt:lpstr>
      <vt:lpstr>Math Symbols</vt:lpstr>
      <vt:lpstr>Example 4.2.1: Describing the Complement of an Event1</vt:lpstr>
      <vt:lpstr>Example 4.2.1: Describing the Complement of an Event2</vt:lpstr>
      <vt:lpstr>Memory Booster2</vt:lpstr>
      <vt:lpstr>Formula: Complement Rule for Probability</vt:lpstr>
      <vt:lpstr>Example 4.2.2: Using the Complement Rule for Probability1</vt:lpstr>
      <vt:lpstr>Example 4.2.2: Using the Complement Rule for Probability2</vt:lpstr>
      <vt:lpstr>Example 4.2.2: Using the Complement Rule for Probability3</vt:lpstr>
      <vt:lpstr>Example 4.2.3: Using the Complement Rule for Probability1</vt:lpstr>
      <vt:lpstr>Example 4.2.3: Using the Complement Rule for Probability2</vt:lpstr>
      <vt:lpstr>Example 4.2.3: Using the Complement Rule for Probability3</vt:lpstr>
      <vt:lpstr>Example 4.2.3: Using the Complement Rule for Probability4</vt:lpstr>
      <vt:lpstr>Formula: Addition Rule for Probability</vt:lpstr>
      <vt:lpstr>Example 4.2.4: Using the Addition Rule for Probability1</vt:lpstr>
      <vt:lpstr>Example 4.2.4: Using the Addition Rule for Probability2</vt:lpstr>
      <vt:lpstr>Let's make a Deal</vt:lpstr>
      <vt:lpstr>Example 4.2.5: Using the Addition Rule for Probability1</vt:lpstr>
      <vt:lpstr>Example 4.2.5: Using the Addition Rule for Probability2</vt:lpstr>
      <vt:lpstr>Example 4.2.6: Using the Addition Rule for Probability1</vt:lpstr>
      <vt:lpstr>Example 4.2.6: Using the Addition Rule for Probability2</vt:lpstr>
      <vt:lpstr>Example 4.2.6: Using the Addition Rule for Probability3</vt:lpstr>
      <vt:lpstr>Example 4.2.6: Using the Addition Rule for Probability4</vt:lpstr>
      <vt:lpstr>Definitions2</vt:lpstr>
      <vt:lpstr>Formula: Addition Rule for Probability of Mutually Exclusive Events</vt:lpstr>
      <vt:lpstr>Example 4.2.7: Using the Addition Rule for Probability of Mutually Exclusive Events1</vt:lpstr>
      <vt:lpstr>Example 4.2.7: Using the Addition Rule for Probability of Mutually Exclusive Events2</vt:lpstr>
      <vt:lpstr>Example 4.2.8: Using the Extended Addition Rule for Probability of Mutually Exclusive Events1</vt:lpstr>
      <vt:lpstr>Example 4.2.8: Using the Extended Addition Rule for Probability of Mutually Exclusive Events2</vt:lpstr>
      <vt:lpstr>Example 4.2.8: Using the Extended Addition Rule for Probability of Mutually Exclusive Events3</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dc:title>
  <dc:creator>Hawkes Learning</dc:creator>
  <cp:lastModifiedBy>kanthi</cp:lastModifiedBy>
  <cp:revision>163</cp:revision>
  <dcterms:created xsi:type="dcterms:W3CDTF">2013-04-26T14:43:13Z</dcterms:created>
  <dcterms:modified xsi:type="dcterms:W3CDTF">2025-08-14T10:13:54Z</dcterms:modified>
</cp:coreProperties>
</file>