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handoutMasterIdLst>
    <p:handoutMasterId r:id="rId45"/>
  </p:handoutMasterIdLst>
  <p:sldIdLst>
    <p:sldId id="256" r:id="rId2"/>
    <p:sldId id="257" r:id="rId3"/>
    <p:sldId id="307" r:id="rId4"/>
    <p:sldId id="258" r:id="rId5"/>
    <p:sldId id="259" r:id="rId6"/>
    <p:sldId id="260" r:id="rId7"/>
    <p:sldId id="261" r:id="rId8"/>
    <p:sldId id="262" r:id="rId9"/>
    <p:sldId id="306" r:id="rId10"/>
    <p:sldId id="269" r:id="rId11"/>
    <p:sldId id="271"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Lst>
  <p:sldSz cx="9144000" cy="6858000" type="screen4x3"/>
  <p:notesSz cx="6858000" cy="9144000"/>
  <p:embeddedFontLst>
    <p:embeddedFont>
      <p:font typeface="Cambria Math" panose="02040503050406030204" pitchFamily="18"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2"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04" autoAdjust="0"/>
    <p:restoredTop sz="94673" autoAdjust="0"/>
  </p:normalViewPr>
  <p:slideViewPr>
    <p:cSldViewPr>
      <p:cViewPr varScale="1">
        <p:scale>
          <a:sx n="101" d="100"/>
          <a:sy n="101" d="100"/>
        </p:scale>
        <p:origin x="1782"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1</a:t>
            </a:fld>
            <a:endParaRPr lang="en-US"/>
          </a:p>
        </p:txBody>
      </p:sp>
    </p:spTree>
    <p:extLst>
      <p:ext uri="{BB962C8B-B14F-4D97-AF65-F5344CB8AC3E}">
        <p14:creationId xmlns:p14="http://schemas.microsoft.com/office/powerpoint/2010/main" val="3105148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22</a:t>
            </a:fld>
            <a:endParaRPr lang="en-US"/>
          </a:p>
        </p:txBody>
      </p:sp>
    </p:spTree>
    <p:extLst>
      <p:ext uri="{BB962C8B-B14F-4D97-AF65-F5344CB8AC3E}">
        <p14:creationId xmlns:p14="http://schemas.microsoft.com/office/powerpoint/2010/main" val="3341213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36</a:t>
            </a:fld>
            <a:endParaRPr lang="en-US"/>
          </a:p>
        </p:txBody>
      </p:sp>
    </p:spTree>
    <p:extLst>
      <p:ext uri="{BB962C8B-B14F-4D97-AF65-F5344CB8AC3E}">
        <p14:creationId xmlns:p14="http://schemas.microsoft.com/office/powerpoint/2010/main" val="33668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41</a:t>
            </a:fld>
            <a:endParaRPr lang="en-US"/>
          </a:p>
        </p:txBody>
      </p:sp>
    </p:spTree>
    <p:extLst>
      <p:ext uri="{BB962C8B-B14F-4D97-AF65-F5344CB8AC3E}">
        <p14:creationId xmlns:p14="http://schemas.microsoft.com/office/powerpoint/2010/main" val="2276820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2</a:t>
            </a:fld>
            <a:endParaRPr lang="en-US"/>
          </a:p>
        </p:txBody>
      </p:sp>
    </p:spTree>
    <p:extLst>
      <p:ext uri="{BB962C8B-B14F-4D97-AF65-F5344CB8AC3E}">
        <p14:creationId xmlns:p14="http://schemas.microsoft.com/office/powerpoint/2010/main" val="1131306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C93DF-B0A8-5371-EFAD-3647E09FA1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1AA728-E8E7-2F7F-1C44-5D828C96F9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D7CBCF-5F51-5F28-E823-6B9CE1EEEEFB}"/>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FE57B8D8-B5B9-FB49-D1CA-627C4CCAB95F}"/>
              </a:ext>
            </a:extLst>
          </p:cNvPr>
          <p:cNvSpPr>
            <a:spLocks noGrp="1"/>
          </p:cNvSpPr>
          <p:nvPr>
            <p:ph type="sldNum" sz="quarter" idx="5"/>
          </p:nvPr>
        </p:nvSpPr>
        <p:spPr/>
        <p:txBody>
          <a:bodyPr/>
          <a:lstStyle/>
          <a:p>
            <a:fld id="{7E6DA207-A26B-4388-9112-E8BB699F6246}" type="slidenum">
              <a:rPr lang="en-US" smtClean="0"/>
              <a:pPr/>
              <a:t>3</a:t>
            </a:fld>
            <a:endParaRPr lang="en-US"/>
          </a:p>
        </p:txBody>
      </p:sp>
    </p:spTree>
    <p:extLst>
      <p:ext uri="{BB962C8B-B14F-4D97-AF65-F5344CB8AC3E}">
        <p14:creationId xmlns:p14="http://schemas.microsoft.com/office/powerpoint/2010/main" val="2107627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6</a:t>
            </a:fld>
            <a:endParaRPr lang="en-US"/>
          </a:p>
        </p:txBody>
      </p:sp>
    </p:spTree>
    <p:extLst>
      <p:ext uri="{BB962C8B-B14F-4D97-AF65-F5344CB8AC3E}">
        <p14:creationId xmlns:p14="http://schemas.microsoft.com/office/powerpoint/2010/main" val="3140485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9</a:t>
            </a:fld>
            <a:endParaRPr lang="en-US"/>
          </a:p>
        </p:txBody>
      </p:sp>
    </p:spTree>
    <p:extLst>
      <p:ext uri="{BB962C8B-B14F-4D97-AF65-F5344CB8AC3E}">
        <p14:creationId xmlns:p14="http://schemas.microsoft.com/office/powerpoint/2010/main" val="3047048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11</a:t>
            </a:fld>
            <a:endParaRPr lang="en-US"/>
          </a:p>
        </p:txBody>
      </p:sp>
    </p:spTree>
    <p:extLst>
      <p:ext uri="{BB962C8B-B14F-4D97-AF65-F5344CB8AC3E}">
        <p14:creationId xmlns:p14="http://schemas.microsoft.com/office/powerpoint/2010/main" val="608567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18</a:t>
            </a:fld>
            <a:endParaRPr lang="en-US"/>
          </a:p>
        </p:txBody>
      </p:sp>
    </p:spTree>
    <p:extLst>
      <p:ext uri="{BB962C8B-B14F-4D97-AF65-F5344CB8AC3E}">
        <p14:creationId xmlns:p14="http://schemas.microsoft.com/office/powerpoint/2010/main" val="738388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19</a:t>
            </a:fld>
            <a:endParaRPr lang="en-US"/>
          </a:p>
        </p:txBody>
      </p:sp>
    </p:spTree>
    <p:extLst>
      <p:ext uri="{BB962C8B-B14F-4D97-AF65-F5344CB8AC3E}">
        <p14:creationId xmlns:p14="http://schemas.microsoft.com/office/powerpoint/2010/main" val="1024401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21</a:t>
            </a:fld>
            <a:endParaRPr lang="en-US"/>
          </a:p>
        </p:txBody>
      </p:sp>
    </p:spTree>
    <p:extLst>
      <p:ext uri="{BB962C8B-B14F-4D97-AF65-F5344CB8AC3E}">
        <p14:creationId xmlns:p14="http://schemas.microsoft.com/office/powerpoint/2010/main" val="2944597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6.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3.xml"/><Relationship Id="rId4" Type="http://schemas.openxmlformats.org/officeDocument/2006/relationships/image" Target="../media/image41.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t>Section 4.1</a:t>
            </a:r>
          </a:p>
        </p:txBody>
      </p:sp>
      <p:sp>
        <p:nvSpPr>
          <p:cNvPr id="2" name="Text Placeholder 1"/>
          <p:cNvSpPr>
            <a:spLocks noGrp="1"/>
          </p:cNvSpPr>
          <p:nvPr>
            <p:ph type="body" sz="quarter" idx="10"/>
          </p:nvPr>
        </p:nvSpPr>
        <p:spPr/>
        <p:txBody>
          <a:bodyPr/>
          <a:lstStyle/>
          <a:p>
            <a:pPr algn="ctr"/>
            <a:r>
              <a:rPr dirty="0"/>
              <a:t>Introduction to Probability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4.1.2: Using a Pattern to List All Outcomes in a Sample Space</a:t>
            </a:r>
            <a:r>
              <a:rPr lang="en-US" baseline="-25000" dirty="0"/>
              <a:t>4</a:t>
            </a:r>
            <a:endParaRPr baseline="-25000" dirty="0"/>
          </a:p>
        </p:txBody>
      </p:sp>
      <p:sp>
        <p:nvSpPr>
          <p:cNvPr id="3" name="Text Placeholder 2"/>
          <p:cNvSpPr>
            <a:spLocks noGrp="1"/>
          </p:cNvSpPr>
          <p:nvPr>
            <p:ph type="body" sz="quarter" idx="10"/>
          </p:nvPr>
        </p:nvSpPr>
        <p:spPr/>
        <p:txBody>
          <a:bodyPr>
            <a:normAutofit/>
          </a:bodyPr>
          <a:lstStyle/>
          <a:p>
            <a:r>
              <a:t>​</a:t>
            </a:r>
            <a:r>
              <a:rPr sz="2800"/>
              <a:t>Sample space </a:t>
            </a:r>
            <a:r>
              <a:rPr sz="2800">
                <a:latin typeface="Cambria Math"/>
              </a:rPr>
              <a:t>=</a:t>
            </a:r>
          </a:p>
          <a:p>
            <a:r>
              <a:t>​</a:t>
            </a:r>
          </a:p>
        </p:txBody>
      </p:sp>
      <p:pic>
        <p:nvPicPr>
          <p:cNvPr id="4" name="Content Placeholder 4" descr="A 6 by 6 array of the 36 outcomes from rolling a red six-sided die and a blue six-sided die. The 6 outcomes in the first row depict the two dice with a 1 on the red die and the outcome on the blue die varying from 1 to 6 in each column. Next to the image of the two dice in each outcome is the sum total of the faces of the dice. Along the first row the totals range from 2 to 7 in sequential order from left to right.&#10;&#10;The 6 outcomes in the second row depict the two dice with a 2 on the red die and the outcome on the blue die varying from 1 to 6 in each column. The totals range from 3 to 8 in sequential order from left to right.&#10;&#10;The 6 outcomes in the third row depict the two dice with a 3 on the red die and the outcome on the blue die varying from 1 to 6 in each column. The totals range from 4 to 9 in sequential order from left to right.&#10;&#10;The 6 outcomes in the fourth row depict the two dice with a 4 on the red die and the outcome on the blue die varying from 1 to 6 in each column. The totals range from 5 to 10 in sequential order from left to right.&#10;&#10;The 6 outcomes in the sixth row depict the two dice with a 6 on the red die and the outcome on the blue die varying from 1 to 6 in each column. The totals range from 7 to 12 in sequential order from left to right.">
            <a:extLst>
              <a:ext uri="{FF2B5EF4-FFF2-40B4-BE49-F238E27FC236}">
                <a16:creationId xmlns:a16="http://schemas.microsoft.com/office/drawing/2014/main" id="{E5446668-9DC3-45CD-B263-9F3EAC7B23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76375" y="2388394"/>
            <a:ext cx="6191250" cy="22383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4.1.2: Using a Pattern to List All Outcomes in a Sample Space</a:t>
            </a:r>
            <a:r>
              <a:rPr lang="en-US" baseline="-25000" dirty="0"/>
              <a:t>5</a:t>
            </a:r>
            <a:endParaRPr baseline="-25000" dirty="0"/>
          </a:p>
        </p:txBody>
      </p:sp>
      <p:sp>
        <p:nvSpPr>
          <p:cNvPr id="3" name="Text Placeholder 2"/>
          <p:cNvSpPr>
            <a:spLocks noGrp="1"/>
          </p:cNvSpPr>
          <p:nvPr>
            <p:ph type="body" sz="quarter" idx="10"/>
          </p:nvPr>
        </p:nvSpPr>
        <p:spPr>
          <a:xfrm>
            <a:off x="457200" y="1143000"/>
            <a:ext cx="8229600" cy="4967067"/>
          </a:xfrm>
        </p:spPr>
        <p:txBody>
          <a:bodyPr>
            <a:normAutofit/>
          </a:bodyPr>
          <a:lstStyle/>
          <a:p>
            <a:r>
              <a:rPr dirty="0"/>
              <a:t>​</a:t>
            </a:r>
            <a:r>
              <a:rPr sz="2800" dirty="0"/>
              <a:t>Note that rolling a </a:t>
            </a:r>
            <a:r>
              <a:rPr sz="2800" dirty="0">
                <a:latin typeface="Cambria Math"/>
              </a:rPr>
              <a:t>1</a:t>
            </a:r>
            <a:r>
              <a:rPr sz="2800" dirty="0"/>
              <a:t> on the red die and a </a:t>
            </a:r>
            <a:r>
              <a:rPr sz="2800" dirty="0">
                <a:latin typeface="Cambria Math"/>
              </a:rPr>
              <a:t>2</a:t>
            </a:r>
            <a:r>
              <a:rPr sz="2800" dirty="0"/>
              <a:t> on the blue die, denoted</a:t>
            </a:r>
            <a:endParaRPr lang="en-US" sz="2800" dirty="0"/>
          </a:p>
        </p:txBody>
      </p:sp>
      <p:pic>
        <p:nvPicPr>
          <p:cNvPr id="4" name="Content Placeholder 4" descr="red die with one pip showing, blue die with two pips showing">
            <a:extLst>
              <a:ext uri="{FF2B5EF4-FFF2-40B4-BE49-F238E27FC236}">
                <a16:creationId xmlns:a16="http://schemas.microsoft.com/office/drawing/2014/main" id="{59C72673-5DA4-43D5-82E1-DBA117251B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4600" y="1620521"/>
            <a:ext cx="676275" cy="390525"/>
          </a:xfrm>
          <a:prstGeom prst="rect">
            <a:avLst/>
          </a:prstGeom>
        </p:spPr>
      </p:pic>
      <p:sp>
        <p:nvSpPr>
          <p:cNvPr id="7" name="TextBox 6">
            <a:extLst>
              <a:ext uri="{FF2B5EF4-FFF2-40B4-BE49-F238E27FC236}">
                <a16:creationId xmlns:a16="http://schemas.microsoft.com/office/drawing/2014/main" id="{E7B2F201-3743-BE85-3BB7-803327609A49}"/>
              </a:ext>
            </a:extLst>
          </p:cNvPr>
          <p:cNvSpPr txBox="1"/>
          <p:nvPr/>
        </p:nvSpPr>
        <p:spPr>
          <a:xfrm>
            <a:off x="457200" y="2124759"/>
            <a:ext cx="8229600" cy="954107"/>
          </a:xfrm>
          <a:prstGeom prst="rect">
            <a:avLst/>
          </a:prstGeom>
          <a:noFill/>
        </p:spPr>
        <p:txBody>
          <a:bodyPr wrap="square">
            <a:spAutoFit/>
          </a:bodyPr>
          <a:lstStyle/>
          <a:p>
            <a:r>
              <a:rPr lang="en-US" sz="2800" dirty="0"/>
              <a:t>is a different outcome than rolling a </a:t>
            </a:r>
            <a:r>
              <a:rPr lang="en-US" sz="2800" dirty="0">
                <a:latin typeface="Cambria Math"/>
              </a:rPr>
              <a:t>2</a:t>
            </a:r>
            <a:r>
              <a:rPr lang="en-US" sz="2800" dirty="0"/>
              <a:t> on the red die and a </a:t>
            </a:r>
            <a:r>
              <a:rPr lang="en-US" sz="2800" dirty="0">
                <a:latin typeface="Cambria Math"/>
              </a:rPr>
              <a:t>1</a:t>
            </a:r>
            <a:r>
              <a:rPr lang="en-US" sz="2800" dirty="0"/>
              <a:t> on the blue die, denoted          </a:t>
            </a:r>
          </a:p>
        </p:txBody>
      </p:sp>
      <p:pic>
        <p:nvPicPr>
          <p:cNvPr id="5" name="Content Placeholder 4" descr="red die with two pips showing, blue die with one pip showing">
            <a:extLst>
              <a:ext uri="{FF2B5EF4-FFF2-40B4-BE49-F238E27FC236}">
                <a16:creationId xmlns:a16="http://schemas.microsoft.com/office/drawing/2014/main" id="{80A205F1-B669-4AC7-ACA3-0CAB395C51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34000" y="2601812"/>
            <a:ext cx="676275" cy="3905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4.1.2: Using a Pattern to List All Outcomes in a Sample Space</a:t>
            </a:r>
            <a:r>
              <a:rPr lang="en-US" baseline="-25000" dirty="0"/>
              <a:t>6</a:t>
            </a:r>
            <a:endParaRPr baseline="-25000" dirty="0"/>
          </a:p>
        </p:txBody>
      </p:sp>
      <p:sp>
        <p:nvSpPr>
          <p:cNvPr id="3" name="Text Placeholder 2"/>
          <p:cNvSpPr>
            <a:spLocks noGrp="1"/>
          </p:cNvSpPr>
          <p:nvPr>
            <p:ph type="body" sz="quarter" idx="10"/>
          </p:nvPr>
        </p:nvSpPr>
        <p:spPr/>
        <p:txBody>
          <a:bodyPr>
            <a:normAutofit/>
          </a:bodyPr>
          <a:lstStyle/>
          <a:p>
            <a:pPr marL="447675" indent="-447675">
              <a:defRPr sz="2800"/>
            </a:pPr>
            <a:r>
              <a:rPr lang="en-US" dirty="0"/>
              <a:t>b.	</a:t>
            </a:r>
            <a:r>
              <a:rPr dirty="0"/>
              <a:t>​</a:t>
            </a:r>
            <a:r>
              <a:rPr sz="2800" dirty="0"/>
              <a:t>To list the outcomes in the event "the sum of the numbers rolled on the two dice equals </a:t>
            </a:r>
            <a:r>
              <a:rPr sz="2800" dirty="0">
                <a:latin typeface="Cambria Math"/>
              </a:rPr>
              <a:t>6</a:t>
            </a:r>
            <a:r>
              <a:rPr sz="2800" dirty="0"/>
              <a:t>," look through the list above for each individual outcome where the sum equals </a:t>
            </a:r>
            <a:r>
              <a:rPr sz="2800" dirty="0">
                <a:latin typeface="Cambria Math"/>
              </a:rPr>
              <a:t>6</a:t>
            </a:r>
            <a:r>
              <a:rPr sz="2800" dirty="0"/>
              <a:t>. Note that </a:t>
            </a:r>
            <a:r>
              <a:rPr lang="en-US" sz="2800" dirty="0"/>
              <a:t>1 + 5 = 6,</a:t>
            </a:r>
            <a:r>
              <a:rPr sz="2800" dirty="0"/>
              <a:t> so the outcome of rolling a </a:t>
            </a:r>
            <a:r>
              <a:rPr sz="2800" dirty="0">
                <a:latin typeface="Cambria Math"/>
              </a:rPr>
              <a:t>1</a:t>
            </a:r>
            <a:r>
              <a:rPr sz="2800" dirty="0"/>
              <a:t> on the red die and a </a:t>
            </a:r>
            <a:r>
              <a:rPr sz="2800" dirty="0">
                <a:latin typeface="Cambria Math"/>
              </a:rPr>
              <a:t>5</a:t>
            </a:r>
            <a:r>
              <a:rPr sz="2800" dirty="0"/>
              <a:t> on the blue die is in the event. The reverse would be rolling a </a:t>
            </a:r>
            <a:r>
              <a:rPr sz="2800" dirty="0">
                <a:latin typeface="Cambria Math"/>
              </a:rPr>
              <a:t>5</a:t>
            </a:r>
            <a:r>
              <a:rPr sz="2800" dirty="0"/>
              <a:t> on the red die and a </a:t>
            </a:r>
            <a:r>
              <a:rPr sz="2800" dirty="0">
                <a:latin typeface="Cambria Math"/>
              </a:rPr>
              <a:t>1</a:t>
            </a:r>
            <a:r>
              <a:rPr sz="2800" dirty="0"/>
              <a:t> on the blue die. These are two separate possible outcomes that are both in the event. The event consists of the following outcomes.</a:t>
            </a:r>
          </a:p>
          <a:p>
            <a:r>
              <a:rPr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4.1.2: Using a Pattern to List All Outcomes in a Sample Space</a:t>
            </a:r>
            <a:r>
              <a:rPr lang="en-US" baseline="-25000" dirty="0"/>
              <a:t>7</a:t>
            </a:r>
            <a:endParaRPr baseline="-25000" dirty="0"/>
          </a:p>
        </p:txBody>
      </p:sp>
      <p:pic>
        <p:nvPicPr>
          <p:cNvPr id="15" name="Content Placeholder 14" descr="An array of the 5 outcomes from rolling a red six-sided die and a blue six-sided die such that the sum total of the faces of the dice is 6. The outcomes are:&#10;&#10;red die 1 and blue die 5 equals 6&#10;&#10;red die 5 and blue die 1 equals 6&#10;&#10;red die 2 and blue die 4 equals 6&#10;&#10;red die 4 and blue die 2 equals 6&#10;&#10;red die 3 and blue die 3 equals 6">
            <a:extLst>
              <a:ext uri="{FF2B5EF4-FFF2-40B4-BE49-F238E27FC236}">
                <a16:creationId xmlns:a16="http://schemas.microsoft.com/office/drawing/2014/main" id="{337F15BB-DD9E-487C-8E11-EC8F78F8164C}"/>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3243262"/>
            <a:ext cx="4953000" cy="37147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dirty="0"/>
              <a:t>Caution</a:t>
            </a:r>
            <a:r>
              <a:rPr lang="en-US" dirty="0"/>
              <a:t>!</a:t>
            </a:r>
            <a:endParaRPr dirty="0"/>
          </a:p>
        </p:txBody>
      </p:sp>
      <p:sp>
        <p:nvSpPr>
          <p:cNvPr id="3" name="Text Placeholder 2"/>
          <p:cNvSpPr>
            <a:spLocks noGrp="1"/>
          </p:cNvSpPr>
          <p:nvPr>
            <p:ph type="body" sz="quarter" idx="10"/>
          </p:nvPr>
        </p:nvSpPr>
        <p:spPr>
          <a:xfrm>
            <a:off x="457200" y="1082078"/>
            <a:ext cx="8229600" cy="975322"/>
          </a:xfrm>
        </p:spPr>
        <p:txBody>
          <a:bodyPr>
            <a:normAutofit/>
          </a:bodyPr>
          <a:lstStyle/>
          <a:p>
            <a:r>
              <a:rPr sz="2800"/>
              <a:t>The sample space is the </a:t>
            </a:r>
            <a:r>
              <a:rPr sz="2800" b="1"/>
              <a:t>set</a:t>
            </a:r>
            <a:r>
              <a:rPr sz="2800"/>
              <a:t> of outcomes for an experiment, not the </a:t>
            </a:r>
            <a:r>
              <a:rPr sz="2800" b="1"/>
              <a:t>number</a:t>
            </a:r>
            <a:r>
              <a:rPr sz="2800"/>
              <a:t> of outcomes.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dirty="0"/>
              <a:t>Example 4.1.3: Using a Tree Diagram to List All Outcomes in a Sample Space</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a:t>Consider a litter of 3 puppies that are known to be only solid brown or spotted at birth. Use a tree diagram to list all the outcomes in the sample space for each puppy's coloring in regard to birth order.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4.1.3: Using a Tree Diagram to List All Outcomes in a Sample Space</a:t>
            </a:r>
            <a:r>
              <a:rPr lang="en-US" baseline="-25000" dirty="0"/>
              <a:t>2</a:t>
            </a:r>
            <a:endParaRPr baseline="-25000" dirty="0"/>
          </a:p>
        </p:txBody>
      </p:sp>
      <p:sp>
        <p:nvSpPr>
          <p:cNvPr id="3" name="Text Placeholder 2"/>
          <p:cNvSpPr>
            <a:spLocks noGrp="1"/>
          </p:cNvSpPr>
          <p:nvPr>
            <p:ph type="body" sz="quarter" idx="10"/>
          </p:nvPr>
        </p:nvSpPr>
        <p:spPr/>
        <p:txBody>
          <a:bodyPr>
            <a:normAutofit/>
          </a:bodyPr>
          <a:lstStyle/>
          <a:p>
            <a:r>
              <a:rPr sz="2800" b="1"/>
              <a:t>Solution</a:t>
            </a:r>
          </a:p>
          <a:p>
            <a:r>
              <a:rPr sz="2800"/>
              <a:t>The tree begins with the two possibilities for the first puppy—solid brown or spotted. It then branches for each of the other two births in the litter as shown.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4.1.3: Using a Tree Diagram to List All Outcomes in a Sample Space</a:t>
            </a:r>
            <a:r>
              <a:rPr lang="en-US" baseline="-25000" dirty="0"/>
              <a:t>3</a:t>
            </a:r>
            <a:endParaRPr baseline="-25000" dirty="0"/>
          </a:p>
        </p:txBody>
      </p:sp>
      <p:pic>
        <p:nvPicPr>
          <p:cNvPr id="5" name="Content Placeholder 4" descr="A tree diagram with three levels. The first level depicts the two possibilities for the first puppy of the litter: spotted or solid brown. The second level depicts the 4 possibilities for the second puppy of the litter: a spotted puppy or a solid brown puppy under each of the possible outcomes on the first level. The third level depicts the 8 possibilities for the third puppy of the litter: a spotted puppy or a solid brown puppy under each of the possible outcomes on the second level. The outcomes on the third level are labeled SSS, SSB, SBS, SBB, BSS, BSB, BBS, BBB. The brown puppy on the first level, the spotted puppy on the second level under the brown puppy on the first level, and the brown puppy on the third level under the puppies previously mentioned, are all highlighted with a shaded region. Thus the key explains: The notation BSB indicates the litter shown in blue with a brown puppy, then a spotted puppy, and finally another brown puppy">
            <a:extLst>
              <a:ext uri="{FF2B5EF4-FFF2-40B4-BE49-F238E27FC236}">
                <a16:creationId xmlns:a16="http://schemas.microsoft.com/office/drawing/2014/main" id="{0D69322C-A9A0-4353-8821-6CC22664F3BE}"/>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383506"/>
            <a:ext cx="4953000" cy="424815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4.1.3: Using a Tree Diagram to List All Outcomes in a Sample Space</a:t>
            </a:r>
            <a:r>
              <a:rPr lang="en-US" baseline="-25000" dirty="0"/>
              <a:t>4</a:t>
            </a:r>
            <a:endParaRPr baseline="-25000" dirty="0"/>
          </a:p>
        </p:txBody>
      </p:sp>
      <p:sp>
        <p:nvSpPr>
          <p:cNvPr id="3" name="Text Placeholder 2"/>
          <p:cNvSpPr>
            <a:spLocks noGrp="1"/>
          </p:cNvSpPr>
          <p:nvPr>
            <p:ph type="body" sz="quarter" idx="10"/>
          </p:nvPr>
        </p:nvSpPr>
        <p:spPr/>
        <p:txBody>
          <a:bodyPr>
            <a:normAutofit/>
          </a:bodyPr>
          <a:lstStyle/>
          <a:p>
            <a:r>
              <a:rPr sz="2800" dirty="0"/>
              <a:t>Using the tree diagram as a guide, the sample space can be written as follows.</a:t>
            </a:r>
          </a:p>
        </p:txBody>
      </p:sp>
      <p:pic>
        <p:nvPicPr>
          <p:cNvPr id="6" name="Picture 5" descr="Sample space equals the set of SSS, SSB, SBS, SBB, BSS, BSB, BBS, BBB.">
            <a:extLst>
              <a:ext uri="{FF2B5EF4-FFF2-40B4-BE49-F238E27FC236}">
                <a16:creationId xmlns:a16="http://schemas.microsoft.com/office/drawing/2014/main" id="{7AE8B039-9315-D9EE-4A08-6AC95DF3C89B}"/>
              </a:ext>
            </a:extLst>
          </p:cNvPr>
          <p:cNvPicPr>
            <a:picLocks noChangeAspect="1"/>
          </p:cNvPicPr>
          <p:nvPr/>
        </p:nvPicPr>
        <p:blipFill>
          <a:blip r:embed="rId3"/>
          <a:stretch>
            <a:fillRect/>
          </a:stretch>
        </p:blipFill>
        <p:spPr>
          <a:xfrm>
            <a:off x="1895475" y="2209800"/>
            <a:ext cx="5353050" cy="952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Formula: Experimental Probability</a:t>
            </a:r>
            <a:r>
              <a:rPr lang="en-US" baseline="-25000" dirty="0"/>
              <a:t>1</a:t>
            </a:r>
            <a:endParaRPr dirty="0"/>
          </a:p>
        </p:txBody>
      </p:sp>
      <p:sp>
        <p:nvSpPr>
          <p:cNvPr id="3" name="Text Placeholder 2">
            <a:extLst>
              <a:ext uri="{C183D7F6-B498-43B3-948B-1728B52AA6E4}">
                <adec:decorative xmlns:adec="http://schemas.microsoft.com/office/drawing/2017/decorative" val="1"/>
              </a:ext>
            </a:extLst>
          </p:cNvPr>
          <p:cNvSpPr>
            <a:spLocks noGrp="1"/>
          </p:cNvSpPr>
          <p:nvPr>
            <p:ph type="body" sz="quarter" idx="10"/>
          </p:nvPr>
        </p:nvSpPr>
        <p:spPr>
          <a:xfrm>
            <a:off x="457200" y="1143000"/>
            <a:ext cx="8229600" cy="3337522"/>
          </a:xfrm>
        </p:spPr>
        <p:txBody>
          <a:bodyPr>
            <a:normAutofit/>
          </a:bodyPr>
          <a:lstStyle/>
          <a:p>
            <a:pPr algn="ctr">
              <a:defRPr sz="2800"/>
            </a:pPr>
            <a:endParaRPr sz="2800" dirty="0"/>
          </a:p>
          <a:p>
            <a:pPr>
              <a:defRPr sz="2800"/>
            </a:pPr>
            <a:endParaRPr lang="en-US" sz="2800" dirty="0"/>
          </a:p>
          <a:p>
            <a:endParaRPr sz="2800" dirty="0"/>
          </a:p>
        </p:txBody>
      </p:sp>
      <p:sp>
        <p:nvSpPr>
          <p:cNvPr id="10" name="TextBox 9">
            <a:extLst>
              <a:ext uri="{FF2B5EF4-FFF2-40B4-BE49-F238E27FC236}">
                <a16:creationId xmlns:a16="http://schemas.microsoft.com/office/drawing/2014/main" id="{46419F71-AD75-FB79-EF29-F7C62E314787}"/>
              </a:ext>
            </a:extLst>
          </p:cNvPr>
          <p:cNvSpPr txBox="1"/>
          <p:nvPr/>
        </p:nvSpPr>
        <p:spPr>
          <a:xfrm>
            <a:off x="457200" y="1143000"/>
            <a:ext cx="8001000" cy="954107"/>
          </a:xfrm>
          <a:prstGeom prst="rect">
            <a:avLst/>
          </a:prstGeom>
          <a:noFill/>
        </p:spPr>
        <p:txBody>
          <a:bodyPr wrap="square">
            <a:spAutoFit/>
          </a:bodyPr>
          <a:lstStyle/>
          <a:p>
            <a:pPr>
              <a:defRPr sz="2800"/>
            </a:pPr>
            <a:r>
              <a:rPr lang="en-IN" sz="2800" dirty="0">
                <a:solidFill>
                  <a:srgbClr val="000000"/>
                </a:solidFill>
                <a:latin typeface="+mj-lt"/>
              </a:rPr>
              <a:t>In </a:t>
            </a:r>
            <a:r>
              <a:rPr lang="en-IN" sz="2800" b="1" dirty="0">
                <a:solidFill>
                  <a:srgbClr val="000000"/>
                </a:solidFill>
                <a:latin typeface="+mj-lt"/>
              </a:rPr>
              <a:t>experimental probability</a:t>
            </a:r>
            <a:r>
              <a:rPr lang="en-IN" sz="2800" dirty="0">
                <a:solidFill>
                  <a:srgbClr val="000000"/>
                </a:solidFill>
                <a:latin typeface="+mj-lt"/>
              </a:rPr>
              <a:t>, if </a:t>
            </a:r>
            <a:r>
              <a:rPr lang="en-IN" sz="2800" i="1" dirty="0">
                <a:solidFill>
                  <a:srgbClr val="000000"/>
                </a:solidFill>
                <a:latin typeface="+mj-lt"/>
              </a:rPr>
              <a:t>E</a:t>
            </a:r>
            <a:r>
              <a:rPr lang="en-IN" sz="2800" dirty="0">
                <a:solidFill>
                  <a:srgbClr val="000000"/>
                </a:solidFill>
                <a:latin typeface="+mj-lt"/>
              </a:rPr>
              <a:t> is an event, then </a:t>
            </a:r>
            <a:r>
              <a:rPr lang="en-IN" sz="2800" i="1" dirty="0">
                <a:solidFill>
                  <a:srgbClr val="000000"/>
                </a:solidFill>
                <a:latin typeface="+mj-lt"/>
              </a:rPr>
              <a:t>P</a:t>
            </a:r>
            <a:r>
              <a:rPr lang="en-IN" sz="2800" dirty="0">
                <a:solidFill>
                  <a:srgbClr val="000000"/>
                </a:solidFill>
                <a:latin typeface="+mj-lt"/>
              </a:rPr>
              <a:t>(</a:t>
            </a:r>
            <a:r>
              <a:rPr lang="en-IN" sz="2800" i="1" dirty="0">
                <a:solidFill>
                  <a:srgbClr val="000000"/>
                </a:solidFill>
                <a:latin typeface="+mj-lt"/>
              </a:rPr>
              <a:t>E</a:t>
            </a:r>
            <a:r>
              <a:rPr lang="en-IN" sz="2800" dirty="0">
                <a:solidFill>
                  <a:srgbClr val="000000"/>
                </a:solidFill>
                <a:latin typeface="+mj-lt"/>
              </a:rPr>
              <a:t>),</a:t>
            </a:r>
            <a:r>
              <a:rPr lang="ar-AE" sz="2800" dirty="0">
                <a:solidFill>
                  <a:srgbClr val="000000"/>
                </a:solidFill>
                <a:latin typeface="+mj-lt"/>
              </a:rPr>
              <a:t> </a:t>
            </a:r>
            <a:r>
              <a:rPr lang="en-IN" sz="2800" dirty="0">
                <a:solidFill>
                  <a:srgbClr val="000000"/>
                </a:solidFill>
                <a:latin typeface="+mj-lt"/>
              </a:rPr>
              <a:t>read "the probability that </a:t>
            </a:r>
            <a:r>
              <a:rPr lang="en-IN" sz="2800" i="1" dirty="0">
                <a:solidFill>
                  <a:srgbClr val="000000"/>
                </a:solidFill>
              </a:rPr>
              <a:t>E</a:t>
            </a:r>
            <a:r>
              <a:rPr lang="en-IN" sz="2800" dirty="0">
                <a:solidFill>
                  <a:srgbClr val="000000"/>
                </a:solidFill>
                <a:latin typeface="+mj-lt"/>
              </a:rPr>
              <a:t> occurs," is given by</a:t>
            </a:r>
          </a:p>
        </p:txBody>
      </p:sp>
      <p:pic>
        <p:nvPicPr>
          <p:cNvPr id="7" name="Picture 6" descr="The probability of E equals f divided by n">
            <a:extLst>
              <a:ext uri="{FF2B5EF4-FFF2-40B4-BE49-F238E27FC236}">
                <a16:creationId xmlns:a16="http://schemas.microsoft.com/office/drawing/2014/main" id="{FB88C016-DBC6-72EB-0A36-593925577C31}"/>
              </a:ext>
            </a:extLst>
          </p:cNvPr>
          <p:cNvPicPr>
            <a:picLocks noChangeAspect="1"/>
          </p:cNvPicPr>
          <p:nvPr/>
        </p:nvPicPr>
        <p:blipFill>
          <a:blip r:embed="rId3"/>
          <a:stretch>
            <a:fillRect/>
          </a:stretch>
        </p:blipFill>
        <p:spPr>
          <a:xfrm>
            <a:off x="3776662" y="2361180"/>
            <a:ext cx="1362075" cy="914400"/>
          </a:xfrm>
          <a:prstGeom prst="rect">
            <a:avLst/>
          </a:prstGeom>
        </p:spPr>
      </p:pic>
      <p:sp>
        <p:nvSpPr>
          <p:cNvPr id="12" name="TextBox 11">
            <a:extLst>
              <a:ext uri="{FF2B5EF4-FFF2-40B4-BE49-F238E27FC236}">
                <a16:creationId xmlns:a16="http://schemas.microsoft.com/office/drawing/2014/main" id="{8E5BA9DC-F00C-0F83-B9E2-EEDE86D87BD4}"/>
              </a:ext>
            </a:extLst>
          </p:cNvPr>
          <p:cNvSpPr txBox="1"/>
          <p:nvPr/>
        </p:nvSpPr>
        <p:spPr>
          <a:xfrm>
            <a:off x="482390" y="3429000"/>
            <a:ext cx="8128210" cy="954107"/>
          </a:xfrm>
          <a:prstGeom prst="rect">
            <a:avLst/>
          </a:prstGeom>
          <a:noFill/>
        </p:spPr>
        <p:txBody>
          <a:bodyPr wrap="square">
            <a:spAutoFit/>
          </a:bodyPr>
          <a:lstStyle/>
          <a:p>
            <a:pPr>
              <a:defRPr sz="2800"/>
            </a:pPr>
            <a:r>
              <a:rPr lang="en-US" sz="2800" dirty="0">
                <a:solidFill>
                  <a:srgbClr val="000000"/>
                </a:solidFill>
                <a:latin typeface="+mj-lt"/>
              </a:rPr>
              <a:t>where </a:t>
            </a:r>
            <a:r>
              <a:rPr lang="en-US" sz="2800" i="1" dirty="0">
                <a:solidFill>
                  <a:srgbClr val="000000"/>
                </a:solidFill>
                <a:latin typeface="+mj-lt"/>
              </a:rPr>
              <a:t>f</a:t>
            </a:r>
            <a:r>
              <a:rPr lang="en-US" sz="2800" dirty="0">
                <a:solidFill>
                  <a:srgbClr val="000000"/>
                </a:solidFill>
                <a:latin typeface="+mj-lt"/>
              </a:rPr>
              <a:t> is the frequency of event </a:t>
            </a:r>
            <a:r>
              <a:rPr lang="en-US" sz="2800" i="1" dirty="0">
                <a:solidFill>
                  <a:srgbClr val="000000"/>
                </a:solidFill>
                <a:latin typeface="+mj-lt"/>
              </a:rPr>
              <a:t>E</a:t>
            </a:r>
            <a:r>
              <a:rPr lang="en-US" sz="2800" dirty="0">
                <a:solidFill>
                  <a:srgbClr val="000000"/>
                </a:solidFill>
                <a:latin typeface="+mj-lt"/>
              </a:rPr>
              <a:t> and </a:t>
            </a:r>
            <a:r>
              <a:rPr lang="en-US" sz="2800" i="1" dirty="0">
                <a:solidFill>
                  <a:srgbClr val="000000"/>
                </a:solidFill>
                <a:latin typeface="+mj-lt"/>
              </a:rPr>
              <a:t>n</a:t>
            </a:r>
            <a:r>
              <a:rPr lang="en-US" sz="2800" dirty="0">
                <a:solidFill>
                  <a:srgbClr val="000000"/>
                </a:solidFill>
                <a:latin typeface="+mj-lt"/>
              </a:rPr>
              <a:t> is the total number of times the experiment is performed.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dirty="0"/>
              <a:t>Origins of Probability</a:t>
            </a:r>
            <a:r>
              <a:rPr lang="en-US" baseline="-25000" dirty="0"/>
              <a:t>1</a:t>
            </a:r>
            <a:endParaRPr baseline="-25000" dirty="0"/>
          </a:p>
        </p:txBody>
      </p:sp>
      <p:sp>
        <p:nvSpPr>
          <p:cNvPr id="3" name="Text Placeholder 2"/>
          <p:cNvSpPr>
            <a:spLocks noGrp="1"/>
          </p:cNvSpPr>
          <p:nvPr>
            <p:ph type="body" sz="quarter" idx="10"/>
          </p:nvPr>
        </p:nvSpPr>
        <p:spPr/>
        <p:txBody>
          <a:bodyPr>
            <a:normAutofit/>
          </a:bodyPr>
          <a:lstStyle/>
          <a:p>
            <a:r>
              <a:rPr sz="2800" dirty="0"/>
              <a:t>Galileo performed one of the earliest probability analyses. Galileo was approached by an Italian nobleman who had observed that three dice were more likely to obtain a sum of </a:t>
            </a:r>
            <a:r>
              <a:rPr sz="2800" dirty="0">
                <a:latin typeface="Cambria Math"/>
              </a:rPr>
              <a:t>10</a:t>
            </a:r>
            <a:r>
              <a:rPr sz="2800" dirty="0"/>
              <a:t> than a sum of </a:t>
            </a:r>
            <a:r>
              <a:rPr sz="2800" dirty="0">
                <a:latin typeface="Cambria Math"/>
              </a:rPr>
              <a:t>9</a:t>
            </a:r>
            <a:r>
              <a:rPr sz="2800" dirty="0"/>
              <a:t> when thrown. Galileo became interested in the uncertainties of throwing dice and wrote a short work outlining his findings. Galileo's work set forth some of the theory of probability. The next step in the birth of probability came from the French.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t>Rounding Rule</a:t>
            </a:r>
          </a:p>
        </p:txBody>
      </p:sp>
      <p:sp>
        <p:nvSpPr>
          <p:cNvPr id="3" name="Text Placeholder 2"/>
          <p:cNvSpPr>
            <a:spLocks noGrp="1"/>
          </p:cNvSpPr>
          <p:nvPr>
            <p:ph type="body" sz="quarter" idx="10"/>
          </p:nvPr>
        </p:nvSpPr>
        <p:spPr>
          <a:xfrm>
            <a:off x="457200" y="1082078"/>
            <a:ext cx="8229600" cy="1813522"/>
          </a:xfrm>
        </p:spPr>
        <p:txBody>
          <a:bodyPr>
            <a:normAutofit/>
          </a:bodyPr>
          <a:lstStyle/>
          <a:p>
            <a:r>
              <a:rPr sz="2800"/>
              <a:t>When calculating probability, either give the exact fraction or a decimal rounded to four decimal places. If the probability is extremely small, it is permissible to round the decimal to the first nonzero digit.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t>Side Note: Expressing Probability</a:t>
            </a:r>
          </a:p>
        </p:txBody>
      </p:sp>
      <p:sp>
        <p:nvSpPr>
          <p:cNvPr id="3" name="Text Placeholder 2"/>
          <p:cNvSpPr>
            <a:spLocks noGrp="1"/>
          </p:cNvSpPr>
          <p:nvPr>
            <p:ph type="body" sz="quarter" idx="10"/>
          </p:nvPr>
        </p:nvSpPr>
        <p:spPr>
          <a:xfrm>
            <a:off x="434196" y="1143000"/>
            <a:ext cx="8229600" cy="2286000"/>
          </a:xfrm>
        </p:spPr>
        <p:txBody>
          <a:bodyPr>
            <a:normAutofit/>
          </a:bodyPr>
          <a:lstStyle/>
          <a:p>
            <a:pPr>
              <a:defRPr sz="2800"/>
            </a:pPr>
            <a:r>
              <a:rPr sz="2800" dirty="0"/>
              <a:t>A probability may be written as a fraction, decimal, or percentage. For instance, we may say that the probability of the fisherman catching a catfish is</a:t>
            </a:r>
          </a:p>
        </p:txBody>
      </p:sp>
      <p:pic>
        <p:nvPicPr>
          <p:cNvPr id="6" name="Picture 5" descr="Forty three divided by ninety two, zero point four six seven four, or forty six point seven four percent.">
            <a:extLst>
              <a:ext uri="{FF2B5EF4-FFF2-40B4-BE49-F238E27FC236}">
                <a16:creationId xmlns:a16="http://schemas.microsoft.com/office/drawing/2014/main" id="{E1D867B2-4DA3-4768-6097-F14608269C6C}"/>
              </a:ext>
            </a:extLst>
          </p:cNvPr>
          <p:cNvPicPr>
            <a:picLocks noChangeAspect="1"/>
          </p:cNvPicPr>
          <p:nvPr/>
        </p:nvPicPr>
        <p:blipFill>
          <a:blip r:embed="rId3"/>
          <a:stretch>
            <a:fillRect/>
          </a:stretch>
        </p:blipFill>
        <p:spPr>
          <a:xfrm>
            <a:off x="523874" y="2457450"/>
            <a:ext cx="2952000" cy="84343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Formula: Classical Probability</a:t>
            </a:r>
            <a:r>
              <a:rPr lang="en-US" baseline="-25000" dirty="0"/>
              <a:t>2</a:t>
            </a:r>
            <a:endParaRPr dirty="0"/>
          </a:p>
        </p:txBody>
      </p:sp>
      <p:sp>
        <p:nvSpPr>
          <p:cNvPr id="3" name="Text Placeholder 2"/>
          <p:cNvSpPr>
            <a:spLocks noGrp="1"/>
          </p:cNvSpPr>
          <p:nvPr>
            <p:ph type="body" sz="quarter" idx="10"/>
          </p:nvPr>
        </p:nvSpPr>
        <p:spPr>
          <a:xfrm>
            <a:off x="457200" y="1082078"/>
            <a:ext cx="8229600" cy="3794722"/>
          </a:xfrm>
        </p:spPr>
        <p:txBody>
          <a:bodyPr>
            <a:normAutofit/>
          </a:bodyPr>
          <a:lstStyle/>
          <a:p>
            <a:pPr>
              <a:defRPr sz="2800"/>
            </a:pPr>
            <a:r>
              <a:rPr sz="2800" dirty="0"/>
              <a:t>In </a:t>
            </a:r>
            <a:r>
              <a:rPr sz="2800" b="1" dirty="0"/>
              <a:t>classical probability</a:t>
            </a:r>
            <a:r>
              <a:rPr sz="2800" dirty="0"/>
              <a:t>, if all outcomes are equally likely to occur, then </a:t>
            </a:r>
            <a:r>
              <a:rPr lang="en-US" sz="2800" i="1" dirty="0"/>
              <a:t>P</a:t>
            </a:r>
            <a:r>
              <a:rPr lang="en-US" sz="2800" dirty="0"/>
              <a:t>(</a:t>
            </a:r>
            <a:r>
              <a:rPr lang="en-US" sz="2800" i="1" dirty="0"/>
              <a:t>E</a:t>
            </a:r>
            <a:r>
              <a:rPr lang="en-US" sz="2800" dirty="0"/>
              <a:t>)</a:t>
            </a:r>
            <a:r>
              <a:rPr sz="2800" dirty="0"/>
              <a:t>, read "the probability that </a:t>
            </a:r>
            <a:r>
              <a:rPr lang="en-US" sz="2800" i="1" dirty="0"/>
              <a:t>E</a:t>
            </a:r>
            <a:r>
              <a:rPr sz="2800" dirty="0"/>
              <a:t> occurs," is given by</a:t>
            </a:r>
          </a:p>
          <a:p>
            <a:pPr algn="ctr">
              <a:defRPr sz="2800"/>
            </a:pPr>
            <a:endParaRPr sz="2800" dirty="0"/>
          </a:p>
          <a:p>
            <a:endParaRPr sz="2800" dirty="0"/>
          </a:p>
        </p:txBody>
      </p:sp>
      <p:pic>
        <p:nvPicPr>
          <p:cNvPr id="6" name="Picture 5" descr="The formula is: Probability of E equals n of E divided by n of s, where P of E represents probability of an event E.">
            <a:extLst>
              <a:ext uri="{FF2B5EF4-FFF2-40B4-BE49-F238E27FC236}">
                <a16:creationId xmlns:a16="http://schemas.microsoft.com/office/drawing/2014/main" id="{486CC206-B005-E6A8-EF2D-7028BFC035EF}"/>
              </a:ext>
            </a:extLst>
          </p:cNvPr>
          <p:cNvPicPr>
            <a:picLocks noChangeAspect="1"/>
          </p:cNvPicPr>
          <p:nvPr/>
        </p:nvPicPr>
        <p:blipFill>
          <a:blip r:embed="rId3"/>
          <a:stretch>
            <a:fillRect/>
          </a:stretch>
        </p:blipFill>
        <p:spPr>
          <a:xfrm>
            <a:off x="3581400" y="2392718"/>
            <a:ext cx="1764000" cy="1036282"/>
          </a:xfrm>
          <a:prstGeom prst="rect">
            <a:avLst/>
          </a:prstGeom>
        </p:spPr>
      </p:pic>
      <p:sp>
        <p:nvSpPr>
          <p:cNvPr id="7" name="TextBox 6">
            <a:extLst>
              <a:ext uri="{FF2B5EF4-FFF2-40B4-BE49-F238E27FC236}">
                <a16:creationId xmlns:a16="http://schemas.microsoft.com/office/drawing/2014/main" id="{2977C43A-09BA-D5B2-2D20-D3FE1BA9C084}"/>
              </a:ext>
            </a:extLst>
          </p:cNvPr>
          <p:cNvSpPr txBox="1"/>
          <p:nvPr/>
        </p:nvSpPr>
        <p:spPr>
          <a:xfrm>
            <a:off x="543464" y="3429000"/>
            <a:ext cx="8153400" cy="1384995"/>
          </a:xfrm>
          <a:prstGeom prst="rect">
            <a:avLst/>
          </a:prstGeom>
          <a:noFill/>
        </p:spPr>
        <p:txBody>
          <a:bodyPr wrap="square">
            <a:spAutoFit/>
          </a:bodyPr>
          <a:lstStyle/>
          <a:p>
            <a:pPr>
              <a:defRPr sz="2800"/>
            </a:pPr>
            <a:r>
              <a:rPr lang="en-IN" sz="2800" dirty="0">
                <a:solidFill>
                  <a:srgbClr val="000000"/>
                </a:solidFill>
                <a:latin typeface="+mj-lt"/>
              </a:rPr>
              <a:t>where </a:t>
            </a:r>
            <a:r>
              <a:rPr lang="en-IN" sz="2800" i="1" dirty="0">
                <a:solidFill>
                  <a:srgbClr val="000000"/>
                </a:solidFill>
                <a:latin typeface="+mj-lt"/>
              </a:rPr>
              <a:t>n</a:t>
            </a:r>
            <a:r>
              <a:rPr lang="en-IN" sz="2800" dirty="0">
                <a:solidFill>
                  <a:srgbClr val="000000"/>
                </a:solidFill>
                <a:latin typeface="+mj-lt"/>
              </a:rPr>
              <a:t>(</a:t>
            </a:r>
            <a:r>
              <a:rPr lang="en-IN" sz="2800" i="1" dirty="0">
                <a:solidFill>
                  <a:srgbClr val="000000"/>
                </a:solidFill>
                <a:latin typeface="+mj-lt"/>
              </a:rPr>
              <a:t>E</a:t>
            </a:r>
            <a:r>
              <a:rPr lang="en-IN" sz="2800" dirty="0">
                <a:solidFill>
                  <a:srgbClr val="000000"/>
                </a:solidFill>
                <a:latin typeface="+mj-lt"/>
              </a:rPr>
              <a:t>)</a:t>
            </a:r>
            <a:r>
              <a:rPr lang="ar-AE" sz="2800" dirty="0">
                <a:solidFill>
                  <a:srgbClr val="000000"/>
                </a:solidFill>
                <a:latin typeface="+mj-lt"/>
              </a:rPr>
              <a:t> </a:t>
            </a:r>
            <a:r>
              <a:rPr lang="en-IN" sz="2800" dirty="0">
                <a:solidFill>
                  <a:srgbClr val="000000"/>
                </a:solidFill>
                <a:latin typeface="+mj-lt"/>
              </a:rPr>
              <a:t>is the number of outcomes in the event and </a:t>
            </a:r>
            <a:r>
              <a:rPr lang="en-IN" sz="2800" i="1" dirty="0">
                <a:solidFill>
                  <a:srgbClr val="000000"/>
                </a:solidFill>
                <a:latin typeface="+mj-lt"/>
              </a:rPr>
              <a:t>n</a:t>
            </a:r>
            <a:r>
              <a:rPr lang="en-IN" sz="2800" dirty="0">
                <a:solidFill>
                  <a:srgbClr val="000000"/>
                </a:solidFill>
                <a:latin typeface="+mj-lt"/>
              </a:rPr>
              <a:t>(</a:t>
            </a:r>
            <a:r>
              <a:rPr lang="en-IN" sz="2800" i="1" dirty="0">
                <a:solidFill>
                  <a:srgbClr val="000000"/>
                </a:solidFill>
                <a:latin typeface="+mj-lt"/>
              </a:rPr>
              <a:t>S</a:t>
            </a:r>
            <a:r>
              <a:rPr lang="en-IN" sz="2800" dirty="0">
                <a:solidFill>
                  <a:srgbClr val="000000"/>
                </a:solidFill>
                <a:latin typeface="+mj-lt"/>
              </a:rPr>
              <a:t>)</a:t>
            </a:r>
            <a:r>
              <a:rPr lang="ar-AE" sz="2800" dirty="0">
                <a:solidFill>
                  <a:srgbClr val="000000"/>
                </a:solidFill>
                <a:latin typeface="+mj-lt"/>
              </a:rPr>
              <a:t> </a:t>
            </a:r>
            <a:r>
              <a:rPr lang="en-IN" sz="2800" dirty="0">
                <a:solidFill>
                  <a:srgbClr val="000000"/>
                </a:solidFill>
                <a:latin typeface="+mj-lt"/>
              </a:rPr>
              <a:t>is the number of outcomes in the sample space.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t>Struck by Lightning</a:t>
            </a:r>
          </a:p>
        </p:txBody>
      </p:sp>
      <p:sp>
        <p:nvSpPr>
          <p:cNvPr id="3" name="Text Placeholder 2"/>
          <p:cNvSpPr>
            <a:spLocks noGrp="1"/>
          </p:cNvSpPr>
          <p:nvPr>
            <p:ph type="body" sz="quarter" idx="10"/>
          </p:nvPr>
        </p:nvSpPr>
        <p:spPr>
          <a:xfrm>
            <a:off x="457200" y="1082078"/>
            <a:ext cx="8229600" cy="4023322"/>
          </a:xfrm>
        </p:spPr>
        <p:txBody>
          <a:bodyPr>
            <a:normAutofit/>
          </a:bodyPr>
          <a:lstStyle/>
          <a:p>
            <a:r>
              <a:rPr sz="2800"/>
              <a:t>Many people have a greater chance of meeting someone who survived a lightning strike than someone who won the lottery. There are an estimated </a:t>
            </a:r>
            <a:r>
              <a:rPr sz="2800">
                <a:latin typeface="Cambria Math"/>
              </a:rPr>
              <a:t>1800</a:t>
            </a:r>
            <a:r>
              <a:rPr sz="2800"/>
              <a:t> new thunderstorms being created around the world every minute and the odds against someone being struck by lightning is </a:t>
            </a:r>
            <a:r>
              <a:rPr sz="2800">
                <a:latin typeface="Cambria Math"/>
              </a:rPr>
              <a:t>606,944</a:t>
            </a:r>
            <a:r>
              <a:rPr sz="2800"/>
              <a:t> to one. Unless you are Roy C. Sullivan. Mr. Sullivan was a former U.S. park ranger who was struck by lightning seven times in less than </a:t>
            </a:r>
            <a:r>
              <a:rPr sz="2800">
                <a:latin typeface="Cambria Math"/>
              </a:rPr>
              <a:t>36</a:t>
            </a:r>
            <a:r>
              <a:rPr sz="2800"/>
              <a:t> years.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lang="en-US" dirty="0"/>
              <a:t>Definitions</a:t>
            </a:r>
            <a:r>
              <a:rPr lang="en-US" baseline="-25000" dirty="0"/>
              <a:t>2</a:t>
            </a:r>
            <a:endParaRPr dirty="0"/>
          </a:p>
        </p:txBody>
      </p:sp>
      <p:sp>
        <p:nvSpPr>
          <p:cNvPr id="3" name="Text Placeholder 2"/>
          <p:cNvSpPr>
            <a:spLocks noGrp="1"/>
          </p:cNvSpPr>
          <p:nvPr>
            <p:ph type="body" sz="quarter" idx="10"/>
          </p:nvPr>
        </p:nvSpPr>
        <p:spPr>
          <a:xfrm>
            <a:off x="457200" y="1082078"/>
            <a:ext cx="8229600" cy="4632922"/>
          </a:xfrm>
        </p:spPr>
        <p:txBody>
          <a:bodyPr>
            <a:normAutofit fontScale="92500" lnSpcReduction="10000"/>
          </a:bodyPr>
          <a:lstStyle/>
          <a:p>
            <a:pPr marL="457200" indent="-457200">
              <a:buFont typeface="Arial" panose="020B0604020202020204" pitchFamily="34" charset="0"/>
              <a:buChar char="•"/>
            </a:pPr>
            <a:r>
              <a:rPr sz="2800" b="1" dirty="0"/>
              <a:t>Subjective probability</a:t>
            </a:r>
            <a:r>
              <a:rPr sz="2800" dirty="0"/>
              <a:t> is an educated guess regarding the chance that an event will occur.</a:t>
            </a:r>
          </a:p>
          <a:p>
            <a:pPr marL="457200" indent="-457200">
              <a:buFont typeface="Arial" panose="020B0604020202020204" pitchFamily="34" charset="0"/>
              <a:buChar char="•"/>
            </a:pPr>
            <a:r>
              <a:rPr sz="2800" b="1" dirty="0"/>
              <a:t>Experimental probability</a:t>
            </a:r>
            <a:r>
              <a:rPr sz="2800" dirty="0"/>
              <a:t> (or </a:t>
            </a:r>
            <a:r>
              <a:rPr sz="2800" b="1" dirty="0"/>
              <a:t>empirical probability</a:t>
            </a:r>
            <a:r>
              <a:rPr sz="2800" dirty="0"/>
              <a:t>) uses the outcomes obtained by repeatedly performing an experiment to calculate the probability.</a:t>
            </a:r>
          </a:p>
          <a:p>
            <a:pPr marL="457200" indent="-457200">
              <a:buFont typeface="Arial" panose="020B0604020202020204" pitchFamily="34" charset="0"/>
              <a:buChar char="•"/>
            </a:pPr>
            <a:r>
              <a:rPr sz="2800" b="1" dirty="0"/>
              <a:t>Classical probability</a:t>
            </a:r>
            <a:r>
              <a:rPr sz="2800" dirty="0"/>
              <a:t> (or </a:t>
            </a:r>
            <a:r>
              <a:rPr sz="2800" b="1" dirty="0"/>
              <a:t>theoretical probability</a:t>
            </a:r>
            <a:r>
              <a:rPr sz="2800" dirty="0"/>
              <a:t>) is the most precise type of probability and can only be calculated when all possible outcomes in the sample space are known and equally likely to occur.</a:t>
            </a:r>
          </a:p>
          <a:p>
            <a:pPr marL="457200" indent="-457200">
              <a:buFont typeface="Arial" panose="020B0604020202020204" pitchFamily="34" charset="0"/>
              <a:buChar char="•"/>
            </a:pPr>
            <a:r>
              <a:rPr sz="2800" dirty="0"/>
              <a:t>The </a:t>
            </a:r>
            <a:r>
              <a:rPr sz="2800" b="1" dirty="0"/>
              <a:t>Law of Large Numbers</a:t>
            </a:r>
            <a:r>
              <a:rPr sz="2800" dirty="0"/>
              <a:t> states that the greater the number of trials, the closer the experimental probability will be to the true probability.</a:t>
            </a:r>
          </a:p>
          <a:p>
            <a:endParaRPr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dirty="0"/>
              <a:t>Example 4.1.4: Identifying Types of Probability</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Determine whether each probability is subjective, experimental, or classical.</a:t>
            </a:r>
          </a:p>
          <a:p>
            <a:pPr marL="447675" indent="-447675">
              <a:defRPr sz="2800"/>
            </a:pPr>
            <a:r>
              <a:rPr lang="en-US" dirty="0"/>
              <a:t>a.	</a:t>
            </a:r>
            <a:r>
              <a:rPr dirty="0"/>
              <a:t>​</a:t>
            </a:r>
            <a:r>
              <a:rPr sz="2800" dirty="0"/>
              <a:t>The probability of selecting a letter at random from the English alphabet is</a:t>
            </a:r>
          </a:p>
          <a:p>
            <a:pPr marL="514350" indent="-514350">
              <a:buFont typeface="+mj-lt"/>
              <a:buAutoNum type="alphaLcPeriod" startAt="2"/>
              <a:defRPr sz="2800"/>
            </a:pPr>
            <a:endParaRPr sz="2800" dirty="0"/>
          </a:p>
        </p:txBody>
      </p:sp>
      <p:pic>
        <p:nvPicPr>
          <p:cNvPr id="8" name="Picture 7" descr="fraction 1 divided by 26">
            <a:extLst>
              <a:ext uri="{FF2B5EF4-FFF2-40B4-BE49-F238E27FC236}">
                <a16:creationId xmlns:a16="http://schemas.microsoft.com/office/drawing/2014/main" id="{7F22831F-80B7-1C47-1D3A-84456C6EDE31}"/>
              </a:ext>
            </a:extLst>
          </p:cNvPr>
          <p:cNvPicPr>
            <a:picLocks noChangeAspect="1"/>
          </p:cNvPicPr>
          <p:nvPr/>
        </p:nvPicPr>
        <p:blipFill>
          <a:blip r:embed="rId2"/>
          <a:stretch>
            <a:fillRect/>
          </a:stretch>
        </p:blipFill>
        <p:spPr>
          <a:xfrm>
            <a:off x="4343401" y="2331720"/>
            <a:ext cx="443077" cy="720000"/>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9B080F86-3384-A636-8289-B74962DC098C}"/>
                  </a:ext>
                </a:extLst>
              </p:cNvPr>
              <p:cNvSpPr txBox="1"/>
              <p:nvPr/>
            </p:nvSpPr>
            <p:spPr>
              <a:xfrm>
                <a:off x="457200" y="3094672"/>
                <a:ext cx="8229600" cy="1815882"/>
              </a:xfrm>
              <a:prstGeom prst="rect">
                <a:avLst/>
              </a:prstGeom>
              <a:noFill/>
            </p:spPr>
            <p:txBody>
              <a:bodyPr wrap="square">
                <a:spAutoFit/>
              </a:bodyPr>
              <a:lstStyle/>
              <a:p>
                <a:pPr marL="447675" indent="-447675"/>
                <a:r>
                  <a:rPr lang="en-US" sz="2800" dirty="0">
                    <a:latin typeface="+mj-lt"/>
                  </a:rPr>
                  <a:t>​b.	An economist predicts a </a:t>
                </a:r>
                <a14:m>
                  <m:oMath xmlns:m="http://schemas.openxmlformats.org/officeDocument/2006/math">
                    <m:r>
                      <a:rPr lang="en-US" sz="2800">
                        <a:latin typeface="Cambria Math" panose="02040503050406030204" pitchFamily="18" charset="0"/>
                      </a:rPr>
                      <m:t>20%</m:t>
                    </m:r>
                  </m:oMath>
                </a14:m>
                <a:r>
                  <a:rPr lang="en-US" sz="2800" dirty="0">
                    <a:latin typeface="+mj-lt"/>
                  </a:rPr>
                  <a:t> chance that technology stocks will decrease in value over the next year based on his knowledge of how other stocks have performed over the course of his career.</a:t>
                </a:r>
                <a:endParaRPr lang="en-IN" sz="2800" dirty="0">
                  <a:latin typeface="+mj-lt"/>
                </a:endParaRPr>
              </a:p>
            </p:txBody>
          </p:sp>
        </mc:Choice>
        <mc:Fallback>
          <p:sp>
            <p:nvSpPr>
              <p:cNvPr id="6" name="TextBox 5">
                <a:extLst>
                  <a:ext uri="{FF2B5EF4-FFF2-40B4-BE49-F238E27FC236}">
                    <a16:creationId xmlns:a16="http://schemas.microsoft.com/office/drawing/2014/main" id="{9B080F86-3384-A636-8289-B74962DC098C}"/>
                  </a:ext>
                </a:extLst>
              </p:cNvPr>
              <p:cNvSpPr txBox="1">
                <a:spLocks noRot="1" noChangeAspect="1" noMove="1" noResize="1" noEditPoints="1" noAdjustHandles="1" noChangeArrowheads="1" noChangeShapeType="1" noTextEdit="1"/>
              </p:cNvSpPr>
              <p:nvPr/>
            </p:nvSpPr>
            <p:spPr>
              <a:xfrm>
                <a:off x="457200" y="3094672"/>
                <a:ext cx="8229600" cy="1815882"/>
              </a:xfrm>
              <a:prstGeom prst="rect">
                <a:avLst/>
              </a:prstGeom>
              <a:blipFill>
                <a:blip r:embed="rId3"/>
                <a:stretch>
                  <a:fillRect l="-1481" t="-3356" r="-519" b="-8725"/>
                </a:stretch>
              </a:blipFill>
            </p:spPr>
            <p:txBody>
              <a:bodyPr/>
              <a:lstStyle/>
              <a:p>
                <a:r>
                  <a:rPr lang="en-IN">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4.1.4: Identifying Types of Probability</a:t>
            </a:r>
            <a:r>
              <a:rPr lang="en-US" baseline="-25000" dirty="0"/>
              <a:t>2</a:t>
            </a:r>
            <a:endParaRPr baseline="-25000" dirty="0"/>
          </a:p>
        </p:txBody>
      </p:sp>
      <p:sp>
        <p:nvSpPr>
          <p:cNvPr id="3" name="Text Placeholder 2"/>
          <p:cNvSpPr>
            <a:spLocks noGrp="1"/>
          </p:cNvSpPr>
          <p:nvPr>
            <p:ph type="body" sz="quarter" idx="10"/>
          </p:nvPr>
        </p:nvSpPr>
        <p:spPr/>
        <p:txBody>
          <a:bodyPr>
            <a:normAutofit/>
          </a:bodyPr>
          <a:lstStyle/>
          <a:p>
            <a:pPr marL="447675" indent="-447675">
              <a:defRPr sz="2800"/>
            </a:pPr>
            <a:r>
              <a:rPr lang="en-US" dirty="0"/>
              <a:t>c.	</a:t>
            </a:r>
            <a:r>
              <a:rPr dirty="0"/>
              <a:t>​</a:t>
            </a:r>
            <a:r>
              <a:rPr sz="2800" dirty="0"/>
              <a:t>A police officer wishes to know the probability that a driver chosen at random will be driving under the influence of alcohol on a Friday night. At a roadblock, he records the number of drivers stopped and the number of drivers driving with a blood alcohol level over the legal limit. He determines that the probability is</a:t>
            </a:r>
            <a:r>
              <a:rPr lang="en-US" sz="2800" dirty="0"/>
              <a:t> 3%.</a:t>
            </a:r>
            <a:endParaRPr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4.1.4: Identifying Types of Probability</a:t>
            </a:r>
            <a:r>
              <a:rPr lang="en-US" baseline="-25000" dirty="0"/>
              <a:t>3</a:t>
            </a:r>
            <a:endParaRPr baseline="-25000" dirty="0"/>
          </a:p>
        </p:txBody>
      </p:sp>
      <p:sp>
        <p:nvSpPr>
          <p:cNvPr id="3" name="Text Placeholder 2"/>
          <p:cNvSpPr>
            <a:spLocks noGrp="1"/>
          </p:cNvSpPr>
          <p:nvPr>
            <p:ph type="body" sz="quarter" idx="10"/>
          </p:nvPr>
        </p:nvSpPr>
        <p:spPr/>
        <p:txBody>
          <a:bodyPr>
            <a:normAutofit/>
          </a:bodyPr>
          <a:lstStyle/>
          <a:p>
            <a:r>
              <a:rPr sz="2800" b="1" dirty="0"/>
              <a:t>Solution</a:t>
            </a:r>
          </a:p>
          <a:p>
            <a:pPr marL="447675" indent="-447675">
              <a:defRPr sz="2800"/>
            </a:pPr>
            <a:r>
              <a:rPr lang="en-US" dirty="0"/>
              <a:t>a.	</a:t>
            </a:r>
            <a:r>
              <a:rPr dirty="0"/>
              <a:t>​</a:t>
            </a:r>
            <a:r>
              <a:rPr sz="2800" dirty="0"/>
              <a:t>All </a:t>
            </a:r>
            <a:r>
              <a:rPr sz="2800" dirty="0">
                <a:latin typeface="Cambria Math"/>
              </a:rPr>
              <a:t>26</a:t>
            </a:r>
            <a:r>
              <a:rPr sz="2800" dirty="0"/>
              <a:t> outcomes are known and are equally likely to occur, so this is an example of classical probability.</a:t>
            </a:r>
          </a:p>
          <a:p>
            <a:pPr marL="447675" indent="-447675">
              <a:defRPr sz="2800"/>
            </a:pPr>
            <a:r>
              <a:rPr lang="en-US" dirty="0"/>
              <a:t>b.	</a:t>
            </a:r>
            <a:r>
              <a:rPr dirty="0"/>
              <a:t>​</a:t>
            </a:r>
            <a:r>
              <a:rPr sz="2800" dirty="0"/>
              <a:t>The economist is giving an educated guess; therefore, this is an example of subjective probability.</a:t>
            </a:r>
          </a:p>
          <a:p>
            <a:pPr marL="447675" indent="-447675">
              <a:defRPr sz="2800"/>
            </a:pPr>
            <a:r>
              <a:rPr lang="en-US" dirty="0"/>
              <a:t>c.	</a:t>
            </a:r>
            <a:r>
              <a:rPr dirty="0"/>
              <a:t>​</a:t>
            </a:r>
            <a:r>
              <a:rPr sz="2800" dirty="0"/>
              <a:t>The police officer's probability is based on the evidence gathered from the roadblock. Because not </a:t>
            </a:r>
            <a:r>
              <a:rPr sz="2800" b="1" dirty="0"/>
              <a:t>all</a:t>
            </a:r>
            <a:r>
              <a:rPr sz="2800" dirty="0"/>
              <a:t> drivers were evaluated at that roadblock, the probability is experimental.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dirty="0"/>
              <a:t>Example 4.1.5: Calculating Classical Probability</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Beck is allergic to peanuts. At a large dinner party one evening, he notices that the cheesecake options on the dessert table contain the following flavors: </a:t>
            </a:r>
            <a:r>
              <a:rPr sz="2800" dirty="0">
                <a:latin typeface="Cambria Math"/>
              </a:rPr>
              <a:t>10</a:t>
            </a:r>
            <a:r>
              <a:rPr sz="2800" dirty="0"/>
              <a:t> slices of chocolate, </a:t>
            </a:r>
            <a:r>
              <a:rPr sz="2800" dirty="0">
                <a:latin typeface="Cambria Math"/>
              </a:rPr>
              <a:t>12</a:t>
            </a:r>
            <a:r>
              <a:rPr sz="2800" dirty="0"/>
              <a:t> slices of caramel, </a:t>
            </a:r>
            <a:r>
              <a:rPr sz="2800" dirty="0">
                <a:latin typeface="Cambria Math"/>
              </a:rPr>
              <a:t>12</a:t>
            </a:r>
            <a:r>
              <a:rPr sz="2800" dirty="0"/>
              <a:t> slices of chocolate peanut butter, and </a:t>
            </a:r>
            <a:r>
              <a:rPr sz="2800" dirty="0">
                <a:latin typeface="Cambria Math"/>
              </a:rPr>
              <a:t>8</a:t>
            </a:r>
            <a:r>
              <a:rPr sz="2800" dirty="0"/>
              <a:t> slices of strawberry. Assume that the desserts are served to guests at random.</a:t>
            </a:r>
          </a:p>
          <a:p>
            <a:pPr marL="447675" indent="-447675">
              <a:defRPr sz="2800"/>
            </a:pPr>
            <a:r>
              <a:rPr lang="en-US" dirty="0"/>
              <a:t>a.	</a:t>
            </a:r>
            <a:r>
              <a:rPr dirty="0"/>
              <a:t>​</a:t>
            </a:r>
            <a:r>
              <a:rPr sz="2800" dirty="0"/>
              <a:t>What is the probability that Beck's cheesecake contains peanuts?</a:t>
            </a:r>
          </a:p>
          <a:p>
            <a:pPr marL="447675" indent="-447675">
              <a:defRPr sz="2800"/>
            </a:pPr>
            <a:r>
              <a:rPr lang="en-US" dirty="0"/>
              <a:t>b.	</a:t>
            </a:r>
            <a:r>
              <a:rPr dirty="0"/>
              <a:t>​</a:t>
            </a:r>
            <a:r>
              <a:rPr sz="2800" dirty="0"/>
              <a:t>What is the probability that Beck's dessert does not contain chocolate?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4.1.5: Calculating Classical Probability</a:t>
            </a:r>
            <a:r>
              <a:rPr lang="en-US" baseline="-25000" dirty="0"/>
              <a:t>2</a:t>
            </a:r>
            <a:endParaRPr baseline="-25000" dirty="0"/>
          </a:p>
        </p:txBody>
      </p:sp>
      <p:sp>
        <p:nvSpPr>
          <p:cNvPr id="3" name="Text Placeholder 2"/>
          <p:cNvSpPr>
            <a:spLocks noGrp="1"/>
          </p:cNvSpPr>
          <p:nvPr>
            <p:ph type="body" sz="quarter" idx="10"/>
          </p:nvPr>
        </p:nvSpPr>
        <p:spPr/>
        <p:txBody>
          <a:bodyPr>
            <a:normAutofit/>
          </a:bodyPr>
          <a:lstStyle/>
          <a:p>
            <a:r>
              <a:rPr sz="2800" b="1" dirty="0"/>
              <a:t>Solution</a:t>
            </a:r>
          </a:p>
          <a:p>
            <a:pPr marL="447675" indent="-447675">
              <a:defRPr sz="2800"/>
            </a:pPr>
            <a:r>
              <a:rPr lang="en-US" sz="2600" dirty="0"/>
              <a:t>a.	</a:t>
            </a:r>
            <a:r>
              <a:rPr sz="2600" dirty="0"/>
              <a:t>​There are </a:t>
            </a:r>
            <a:r>
              <a:rPr sz="2600" dirty="0">
                <a:latin typeface="Cambria Math"/>
              </a:rPr>
              <a:t>12</a:t>
            </a:r>
            <a:r>
              <a:rPr sz="2600" dirty="0"/>
              <a:t> slices of chocolate peanut butter cheesecake, and </a:t>
            </a:r>
            <a:r>
              <a:rPr lang="en-US" sz="2600" dirty="0"/>
              <a:t>10 + 12 + 12 + 8 = 42</a:t>
            </a:r>
            <a:r>
              <a:rPr sz="2600" dirty="0"/>
              <a:t> pieces of cheesecake total. The probability is then calculated as follows.</a:t>
            </a:r>
          </a:p>
          <a:p>
            <a:endParaRPr sz="2800" dirty="0"/>
          </a:p>
        </p:txBody>
      </p:sp>
      <p:pic>
        <p:nvPicPr>
          <p:cNvPr id="8" name="Picture 7" descr="Equation: The probability of peanut butter chocolate is equal to n of E divided by n of S, which equals twelve divided by forty two, equals two divided by seven, approximately zero point two eight five seven.">
            <a:extLst>
              <a:ext uri="{FF2B5EF4-FFF2-40B4-BE49-F238E27FC236}">
                <a16:creationId xmlns:a16="http://schemas.microsoft.com/office/drawing/2014/main" id="{53DAA8B3-589C-1E2A-7B0B-7625A2568761}"/>
              </a:ext>
            </a:extLst>
          </p:cNvPr>
          <p:cNvPicPr>
            <a:picLocks noChangeAspect="1"/>
          </p:cNvPicPr>
          <p:nvPr/>
        </p:nvPicPr>
        <p:blipFill>
          <a:blip r:embed="rId2"/>
          <a:stretch>
            <a:fillRect/>
          </a:stretch>
        </p:blipFill>
        <p:spPr>
          <a:xfrm>
            <a:off x="2209800" y="3064178"/>
            <a:ext cx="4505325" cy="2895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55E9E-E9C8-4DB4-49CD-D06643554B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93CDF-F15E-A43B-2766-86C9AE92B24C}"/>
              </a:ext>
            </a:extLst>
          </p:cNvPr>
          <p:cNvSpPr>
            <a:spLocks noGrp="1"/>
          </p:cNvSpPr>
          <p:nvPr>
            <p:ph type="title"/>
          </p:nvPr>
        </p:nvSpPr>
        <p:spPr>
          <a:xfrm>
            <a:off x="457200" y="76200"/>
            <a:ext cx="8229600" cy="914400"/>
          </a:xfrm>
        </p:spPr>
        <p:txBody>
          <a:bodyPr>
            <a:normAutofit/>
          </a:bodyPr>
          <a:lstStyle/>
          <a:p>
            <a:r>
              <a:rPr dirty="0"/>
              <a:t>Origins of Probability</a:t>
            </a:r>
            <a:r>
              <a:rPr lang="en-US" baseline="-25000" dirty="0"/>
              <a:t>2</a:t>
            </a:r>
            <a:endParaRPr dirty="0"/>
          </a:p>
        </p:txBody>
      </p:sp>
      <p:sp>
        <p:nvSpPr>
          <p:cNvPr id="3" name="Text Placeholder 2">
            <a:extLst>
              <a:ext uri="{FF2B5EF4-FFF2-40B4-BE49-F238E27FC236}">
                <a16:creationId xmlns:a16="http://schemas.microsoft.com/office/drawing/2014/main" id="{4FE8C4B3-1789-C04B-065D-3D2B3EE9A46D}"/>
              </a:ext>
            </a:extLst>
          </p:cNvPr>
          <p:cNvSpPr>
            <a:spLocks noGrp="1"/>
          </p:cNvSpPr>
          <p:nvPr>
            <p:ph type="body" sz="quarter" idx="10"/>
          </p:nvPr>
        </p:nvSpPr>
        <p:spPr/>
        <p:txBody>
          <a:bodyPr>
            <a:normAutofit lnSpcReduction="10000"/>
          </a:bodyPr>
          <a:lstStyle/>
          <a:p>
            <a:r>
              <a:rPr sz="2800" dirty="0"/>
              <a:t>A French nobleman, Chevalier de Mere, won quite a few francs by getting unwitting souls to bet him that he would not roll at least one six in a sequence of four tosses of a die. He then lost his profits by wagering that he would get at least one double </a:t>
            </a:r>
            <a:r>
              <a:rPr sz="2800" dirty="0">
                <a:latin typeface="Cambria Math"/>
              </a:rPr>
              <a:t>6</a:t>
            </a:r>
            <a:r>
              <a:rPr sz="2800" dirty="0"/>
              <a:t> in a sequence of </a:t>
            </a:r>
            <a:r>
              <a:rPr sz="2800" dirty="0">
                <a:latin typeface="Cambria Math"/>
              </a:rPr>
              <a:t>24</a:t>
            </a:r>
            <a:r>
              <a:rPr sz="2800" dirty="0"/>
              <a:t> tosses of two dice. Chevalier de Mere asked two of the leading mathematicians of the time, Pierre de Fermat (1601–1665) and Blaise Pascal (1623–1662), to consider his problem. The exchange of letters between Fermat and Pascal led to some of the first analysis of random phenomena and development of the first principles of probability theory.</a:t>
            </a:r>
          </a:p>
        </p:txBody>
      </p:sp>
    </p:spTree>
    <p:extLst>
      <p:ext uri="{BB962C8B-B14F-4D97-AF65-F5344CB8AC3E}">
        <p14:creationId xmlns:p14="http://schemas.microsoft.com/office/powerpoint/2010/main" val="4078275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4.1.5: Calculating Classical Probability</a:t>
            </a:r>
            <a:r>
              <a:rPr lang="en-US" baseline="-25000" dirty="0"/>
              <a:t>3</a:t>
            </a:r>
            <a:endParaRPr baseline="-25000" dirty="0"/>
          </a:p>
        </p:txBody>
      </p:sp>
      <p:sp>
        <p:nvSpPr>
          <p:cNvPr id="3" name="Text Placeholder 2"/>
          <p:cNvSpPr>
            <a:spLocks noGrp="1"/>
          </p:cNvSpPr>
          <p:nvPr>
            <p:ph type="body" sz="quarter" idx="10"/>
          </p:nvPr>
        </p:nvSpPr>
        <p:spPr/>
        <p:txBody>
          <a:bodyPr>
            <a:normAutofit/>
          </a:bodyPr>
          <a:lstStyle/>
          <a:p>
            <a:pPr marL="447675" indent="-447675">
              <a:defRPr sz="2800"/>
            </a:pPr>
            <a:r>
              <a:rPr lang="en-US" dirty="0"/>
              <a:t>b.	</a:t>
            </a:r>
            <a:r>
              <a:rPr dirty="0"/>
              <a:t>​</a:t>
            </a:r>
            <a:r>
              <a:rPr sz="2800" dirty="0"/>
              <a:t>The flavors that do not contain chocolate include caramel and strawberry. Thus, there are</a:t>
            </a:r>
            <a:r>
              <a:rPr lang="en-US" sz="2800" dirty="0"/>
              <a:t> 12 + 8 = 20</a:t>
            </a:r>
            <a:r>
              <a:rPr sz="2800" dirty="0"/>
              <a:t> slices of cheesecake that do not contain chocolate. The probability of being served one of these desserts is calculated as follows.</a:t>
            </a:r>
          </a:p>
          <a:p>
            <a:endParaRPr sz="2800" dirty="0"/>
          </a:p>
        </p:txBody>
      </p:sp>
      <p:pic>
        <p:nvPicPr>
          <p:cNvPr id="7" name="Picture 6" descr="Equation: The probability of not chocolate is equal to n of E divided by n of S, which equals twenty divided by forty two, equals ten divided by twenty one, approximately zero point four seven six two.">
            <a:extLst>
              <a:ext uri="{FF2B5EF4-FFF2-40B4-BE49-F238E27FC236}">
                <a16:creationId xmlns:a16="http://schemas.microsoft.com/office/drawing/2014/main" id="{668C9618-6062-3245-FF3E-059F35D2FB7F}"/>
              </a:ext>
            </a:extLst>
          </p:cNvPr>
          <p:cNvPicPr>
            <a:picLocks noChangeAspect="1"/>
          </p:cNvPicPr>
          <p:nvPr/>
        </p:nvPicPr>
        <p:blipFill>
          <a:blip r:embed="rId2"/>
          <a:stretch>
            <a:fillRect/>
          </a:stretch>
        </p:blipFill>
        <p:spPr>
          <a:xfrm>
            <a:off x="3048000" y="3100754"/>
            <a:ext cx="3219450" cy="28956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dirty="0"/>
              <a:t>Example 4.1.6: Calculating Classical Probability</a:t>
            </a:r>
            <a:r>
              <a:rPr lang="en-US" baseline="-25000" dirty="0"/>
              <a:t>1</a:t>
            </a:r>
            <a:endParaRPr dirty="0"/>
          </a:p>
        </p:txBody>
      </p:sp>
      <p:sp>
        <p:nvSpPr>
          <p:cNvPr id="3" name="Text Placeholder 2"/>
          <p:cNvSpPr>
            <a:spLocks noGrp="1"/>
          </p:cNvSpPr>
          <p:nvPr>
            <p:ph type="body" sz="quarter" idx="10"/>
          </p:nvPr>
        </p:nvSpPr>
        <p:spPr/>
        <p:txBody>
          <a:bodyPr>
            <a:normAutofit/>
          </a:bodyPr>
          <a:lstStyle/>
          <a:p>
            <a:pPr>
              <a:defRPr sz="2800"/>
            </a:pPr>
            <a:r>
              <a:rPr sz="2800" dirty="0"/>
              <a:t>Consider a beginning archer who only manages to hit the target</a:t>
            </a:r>
            <a:r>
              <a:rPr lang="en-US" sz="2800" dirty="0"/>
              <a:t> 50%</a:t>
            </a:r>
            <a:r>
              <a:rPr sz="2800" dirty="0"/>
              <a:t> of the time. What is the probability that in three shots, the archer will hit the target all three times?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4.1.6: Calculating Classical Probability</a:t>
            </a:r>
            <a:r>
              <a:rPr lang="en-US" baseline="-25000" dirty="0"/>
              <a:t>2</a:t>
            </a:r>
            <a:endParaRPr baseline="-25000" dirty="0"/>
          </a:p>
        </p:txBody>
      </p:sp>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For each shot, the arrow will either hit the target or miss the target. Note that these two outcomes are equally likely here since we are told that the chance of hitting the target is</a:t>
            </a:r>
            <a:r>
              <a:rPr lang="en-US" sz="2800" dirty="0"/>
              <a:t> 50%</a:t>
            </a:r>
            <a:r>
              <a:rPr sz="2800" dirty="0"/>
              <a:t>. To determine how many outcomes are in the sample space, we can use either a pattern or a tree diagram. Let's use a tree diagram.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4.1.6: Calculating Classical Probability</a:t>
            </a:r>
            <a:r>
              <a:rPr lang="en-US" baseline="-25000" dirty="0"/>
              <a:t>3</a:t>
            </a:r>
            <a:endParaRPr baseline="-25000" dirty="0"/>
          </a:p>
        </p:txBody>
      </p:sp>
      <p:pic>
        <p:nvPicPr>
          <p:cNvPr id="7" name="Content Placeholder 6" descr="Tree diagram with three levels. An image of a target represents a hit and an &quot;X&quot; represents a miss. Each level represents the possible outcome after a particular number of shots. The first level shows a hit and a miss representing the two possible outcomes after one shot. The second level shows a hit and a miss under each of the outcomes on the first level. The third level shows a hit and a miss under each of the outcomes under the second level. Under the third level there are labels representing the eight possible hit or miss outcomes: HHH, HHM, HMH, H M M, MHH, MHM, MMH, MMM. The label HHH is red to highlight the outcome of hitting the target three times in a row.">
            <a:extLst>
              <a:ext uri="{FF2B5EF4-FFF2-40B4-BE49-F238E27FC236}">
                <a16:creationId xmlns:a16="http://schemas.microsoft.com/office/drawing/2014/main" id="{FC82E68F-F750-4617-AA95-89B3CD9F77F6}"/>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28800" y="1730772"/>
            <a:ext cx="5706045" cy="3396456"/>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4.1.6: Calculating Classical Probability</a:t>
            </a:r>
            <a:r>
              <a:rPr lang="en-US" baseline="-25000" dirty="0"/>
              <a:t>4</a:t>
            </a:r>
            <a:endParaRPr baseline="-25000" dirty="0"/>
          </a:p>
        </p:txBody>
      </p:sp>
      <p:sp>
        <p:nvSpPr>
          <p:cNvPr id="3" name="Text Placeholder 2"/>
          <p:cNvSpPr>
            <a:spLocks noGrp="1"/>
          </p:cNvSpPr>
          <p:nvPr>
            <p:ph type="body" sz="quarter" idx="10"/>
          </p:nvPr>
        </p:nvSpPr>
        <p:spPr/>
        <p:txBody>
          <a:bodyPr>
            <a:normAutofit/>
          </a:bodyPr>
          <a:lstStyle/>
          <a:p>
            <a:r>
              <a:rPr sz="2800" dirty="0"/>
              <a:t>Notice that this gives </a:t>
            </a:r>
            <a:r>
              <a:rPr sz="2800" dirty="0">
                <a:latin typeface="Cambria Math"/>
              </a:rPr>
              <a:t>8</a:t>
            </a:r>
            <a:r>
              <a:rPr sz="2800" dirty="0"/>
              <a:t> possible outcomes for the three shots, only </a:t>
            </a:r>
            <a:r>
              <a:rPr sz="2800" dirty="0">
                <a:latin typeface="Cambria Math"/>
              </a:rPr>
              <a:t>1</a:t>
            </a:r>
            <a:r>
              <a:rPr sz="2800" dirty="0"/>
              <a:t> of which consists of hitting the target all three times. Thus, the probability of the novice archer hitting the target three times in a row is calculated as follows.</a:t>
            </a:r>
          </a:p>
          <a:p>
            <a:endParaRPr sz="2800" dirty="0"/>
          </a:p>
        </p:txBody>
      </p:sp>
      <p:pic>
        <p:nvPicPr>
          <p:cNvPr id="7" name="Picture 6" descr="Equation: The probability of all three hits is equal to n of E divided by n of S, which equals one divided by eight, equals zero point one two five.">
            <a:extLst>
              <a:ext uri="{FF2B5EF4-FFF2-40B4-BE49-F238E27FC236}">
                <a16:creationId xmlns:a16="http://schemas.microsoft.com/office/drawing/2014/main" id="{D75369EB-10CC-CA03-33D3-E698EF96E526}"/>
              </a:ext>
            </a:extLst>
          </p:cNvPr>
          <p:cNvPicPr>
            <a:picLocks noChangeAspect="1"/>
          </p:cNvPicPr>
          <p:nvPr/>
        </p:nvPicPr>
        <p:blipFill>
          <a:blip r:embed="rId2"/>
          <a:stretch>
            <a:fillRect/>
          </a:stretch>
        </p:blipFill>
        <p:spPr>
          <a:xfrm>
            <a:off x="2667000" y="3276600"/>
            <a:ext cx="3143250" cy="226695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dirty="0"/>
              <a:t>Example 4.1.7: Calculating Classical Probability</a:t>
            </a:r>
            <a:r>
              <a:rPr lang="en-US" baseline="-25000" dirty="0"/>
              <a:t>1</a:t>
            </a:r>
            <a:endParaRPr dirty="0"/>
          </a:p>
        </p:txBody>
      </p:sp>
      <p:sp>
        <p:nvSpPr>
          <p:cNvPr id="3" name="Text Placeholder 2"/>
          <p:cNvSpPr>
            <a:spLocks noGrp="1"/>
          </p:cNvSpPr>
          <p:nvPr>
            <p:ph type="body" sz="quarter" idx="10"/>
          </p:nvPr>
        </p:nvSpPr>
        <p:spPr/>
        <p:txBody>
          <a:bodyPr>
            <a:normAutofit/>
          </a:bodyPr>
          <a:lstStyle/>
          <a:p>
            <a:pPr>
              <a:defRPr sz="2800"/>
            </a:pPr>
            <a:r>
              <a:rPr sz="2800" dirty="0"/>
              <a:t>Consider the novice archer again who hits the target </a:t>
            </a:r>
            <a:r>
              <a:rPr lang="en-US" sz="2800" dirty="0"/>
              <a:t>50%</a:t>
            </a:r>
            <a:r>
              <a:rPr sz="2800" dirty="0"/>
              <a:t> of the time. Assume that six shots have been taken and each time the target was hit. What is the probability that the next shot taken will also hit the target?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4.1.7: Calculating Classical Probability</a:t>
            </a:r>
            <a:r>
              <a:rPr lang="en-US" baseline="-25000" dirty="0"/>
              <a:t>2</a:t>
            </a:r>
            <a:endParaRPr baseline="-25000" dirty="0"/>
          </a:p>
        </p:txBody>
      </p:sp>
      <p:sp>
        <p:nvSpPr>
          <p:cNvPr id="3" name="Text Placeholder 2"/>
          <p:cNvSpPr>
            <a:spLocks noGrp="1"/>
          </p:cNvSpPr>
          <p:nvPr>
            <p:ph type="body" sz="quarter" idx="10"/>
          </p:nvPr>
        </p:nvSpPr>
        <p:spPr/>
        <p:txBody>
          <a:bodyPr>
            <a:normAutofit/>
          </a:bodyPr>
          <a:lstStyle/>
          <a:p>
            <a:r>
              <a:rPr sz="1900" b="1" dirty="0"/>
              <a:t>Solution</a:t>
            </a:r>
          </a:p>
          <a:p>
            <a:r>
              <a:rPr sz="1900" dirty="0"/>
              <a:t>Many people would say that the archer is due to miss since she has hit the target so many times in a row, but let's consider the mathematics. Suppose we took the time to write down every possible combination of hits and misses for seven shots. Because the archer has already hit the target six times, we would have to mark out all combinations that contain a miss in the first six shots. The only two outcomes left in the sample space would be</a:t>
            </a:r>
            <a:endParaRPr lang="en-US" sz="1900" dirty="0"/>
          </a:p>
          <a:p>
            <a:endParaRPr lang="en-US" sz="1900" dirty="0"/>
          </a:p>
          <a:p>
            <a:endParaRPr lang="en-IN" sz="1900" dirty="0"/>
          </a:p>
          <a:p>
            <a:endParaRPr lang="en-US" sz="1900" dirty="0"/>
          </a:p>
          <a:p>
            <a:endParaRPr lang="en-US" sz="1900" dirty="0"/>
          </a:p>
          <a:p>
            <a:endParaRPr lang="en-US" sz="1900" dirty="0"/>
          </a:p>
          <a:p>
            <a:endParaRPr sz="1900" dirty="0"/>
          </a:p>
        </p:txBody>
      </p:sp>
      <p:pic>
        <p:nvPicPr>
          <p:cNvPr id="5" name="Picture 4" descr="H H H H H H M and H H H H H H H">
            <a:extLst>
              <a:ext uri="{FF2B5EF4-FFF2-40B4-BE49-F238E27FC236}">
                <a16:creationId xmlns:a16="http://schemas.microsoft.com/office/drawing/2014/main" id="{8ACFC0B2-A718-B970-F2F9-70B58FF313DC}"/>
              </a:ext>
            </a:extLst>
          </p:cNvPr>
          <p:cNvPicPr>
            <a:picLocks noChangeAspect="1"/>
          </p:cNvPicPr>
          <p:nvPr/>
        </p:nvPicPr>
        <p:blipFill>
          <a:blip r:embed="rId3"/>
          <a:stretch>
            <a:fillRect/>
          </a:stretch>
        </p:blipFill>
        <p:spPr>
          <a:xfrm>
            <a:off x="4905117" y="2900014"/>
            <a:ext cx="3031875" cy="252000"/>
          </a:xfrm>
          <a:prstGeom prst="rect">
            <a:avLst/>
          </a:prstGeom>
        </p:spPr>
      </p:pic>
      <p:sp>
        <p:nvSpPr>
          <p:cNvPr id="8" name="TextBox 7">
            <a:extLst>
              <a:ext uri="{FF2B5EF4-FFF2-40B4-BE49-F238E27FC236}">
                <a16:creationId xmlns:a16="http://schemas.microsoft.com/office/drawing/2014/main" id="{BC670E2F-7351-25FE-1446-A4FF1C203E1E}"/>
              </a:ext>
            </a:extLst>
          </p:cNvPr>
          <p:cNvSpPr txBox="1"/>
          <p:nvPr/>
        </p:nvSpPr>
        <p:spPr>
          <a:xfrm>
            <a:off x="446275" y="3272879"/>
            <a:ext cx="7727576" cy="384721"/>
          </a:xfrm>
          <a:prstGeom prst="rect">
            <a:avLst/>
          </a:prstGeom>
          <a:noFill/>
        </p:spPr>
        <p:txBody>
          <a:bodyPr wrap="square">
            <a:spAutoFit/>
          </a:bodyPr>
          <a:lstStyle/>
          <a:p>
            <a:r>
              <a:rPr lang="en-US" sz="1900" dirty="0"/>
              <a:t>The probability of shot number seven hitting the target is then</a:t>
            </a:r>
            <a:endParaRPr lang="en-IN" sz="1900" dirty="0"/>
          </a:p>
        </p:txBody>
      </p:sp>
      <p:pic>
        <p:nvPicPr>
          <p:cNvPr id="10" name="Picture 9" descr="Equation: The probability of all seven hits is equal to n of E divided by n of S, which equals one divided by two, equals zero point five.">
            <a:extLst>
              <a:ext uri="{FF2B5EF4-FFF2-40B4-BE49-F238E27FC236}">
                <a16:creationId xmlns:a16="http://schemas.microsoft.com/office/drawing/2014/main" id="{8FC5436D-3224-4D81-0B5D-FB5C2DC59AB5}"/>
              </a:ext>
            </a:extLst>
          </p:cNvPr>
          <p:cNvPicPr>
            <a:picLocks noChangeAspect="1"/>
          </p:cNvPicPr>
          <p:nvPr/>
        </p:nvPicPr>
        <p:blipFill>
          <a:blip r:embed="rId4"/>
          <a:stretch>
            <a:fillRect/>
          </a:stretch>
        </p:blipFill>
        <p:spPr>
          <a:xfrm>
            <a:off x="3009900" y="3657600"/>
            <a:ext cx="2600325" cy="1943100"/>
          </a:xfrm>
          <a:prstGeom prst="rect">
            <a:avLst/>
          </a:prstGeom>
        </p:spPr>
      </p:pic>
      <p:sp>
        <p:nvSpPr>
          <p:cNvPr id="6" name="TextBox 5">
            <a:extLst>
              <a:ext uri="{FF2B5EF4-FFF2-40B4-BE49-F238E27FC236}">
                <a16:creationId xmlns:a16="http://schemas.microsoft.com/office/drawing/2014/main" id="{D0053AA1-8314-F534-0B4A-5B6C333E94B2}"/>
              </a:ext>
            </a:extLst>
          </p:cNvPr>
          <p:cNvSpPr txBox="1"/>
          <p:nvPr/>
        </p:nvSpPr>
        <p:spPr>
          <a:xfrm>
            <a:off x="533400" y="5635079"/>
            <a:ext cx="5791200" cy="384721"/>
          </a:xfrm>
          <a:prstGeom prst="rect">
            <a:avLst/>
          </a:prstGeom>
          <a:noFill/>
        </p:spPr>
        <p:txBody>
          <a:bodyPr wrap="square">
            <a:spAutoFit/>
          </a:bodyPr>
          <a:lstStyle/>
          <a:p>
            <a:r>
              <a:rPr lang="en-US" sz="1900" dirty="0"/>
              <a:t>just as we were told for every other shot!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dirty="0"/>
              <a:t>Example 4.1.8: Calculating Classical Probability</a:t>
            </a:r>
            <a:r>
              <a:rPr lang="en-US" baseline="-25000" dirty="0"/>
              <a:t>1</a:t>
            </a:r>
            <a:endParaRPr dirty="0"/>
          </a:p>
        </p:txBody>
      </p:sp>
      <p:sp>
        <p:nvSpPr>
          <p:cNvPr id="3" name="Text Placeholder 2"/>
          <p:cNvSpPr>
            <a:spLocks noGrp="1"/>
          </p:cNvSpPr>
          <p:nvPr>
            <p:ph type="body" sz="quarter" idx="10"/>
          </p:nvPr>
        </p:nvSpPr>
        <p:spPr/>
        <p:txBody>
          <a:bodyPr>
            <a:normAutofit lnSpcReduction="10000"/>
          </a:bodyPr>
          <a:lstStyle/>
          <a:p>
            <a:r>
              <a:rPr sz="2800" dirty="0"/>
              <a:t>In biology, we learn that many diseases are genetic. One example of such a disease is Huntington's disease, which causes neurological disorders as a person ages. Each person has two huntingtin genes–one inherited from each parent. If an individual inherits a mutated huntingtin gene from either of his or her parents, he or she will develop the disease. On the TV show </a:t>
            </a:r>
            <a:r>
              <a:rPr sz="2800" b="1" dirty="0"/>
              <a:t>House</a:t>
            </a:r>
            <a:r>
              <a:rPr sz="2800" dirty="0"/>
              <a:t>, the character whom Dr. House calls " </a:t>
            </a:r>
            <a:r>
              <a:rPr sz="2800" dirty="0">
                <a:latin typeface="Cambria Math"/>
              </a:rPr>
              <a:t>13</a:t>
            </a:r>
            <a:r>
              <a:rPr sz="2800" dirty="0"/>
              <a:t> " inherited this disease from her mother. Assume for a moment that " </a:t>
            </a:r>
            <a:r>
              <a:rPr sz="2800" dirty="0">
                <a:latin typeface="Cambria Math"/>
              </a:rPr>
              <a:t>13</a:t>
            </a:r>
            <a:r>
              <a:rPr sz="2800" dirty="0"/>
              <a:t> " has a child with a person who has two healthy huntingtin genes. What is the probability that her child will develop Huntington's disease?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4.1.8: Calculating Classical Probability</a:t>
            </a:r>
            <a:r>
              <a:rPr lang="en-US" baseline="-25000" dirty="0"/>
              <a:t>2</a:t>
            </a:r>
            <a:endParaRPr baseline="-25000" dirty="0"/>
          </a:p>
        </p:txBody>
      </p:sp>
      <p:sp>
        <p:nvSpPr>
          <p:cNvPr id="3" name="Text Placeholder 2"/>
          <p:cNvSpPr>
            <a:spLocks noGrp="1"/>
          </p:cNvSpPr>
          <p:nvPr>
            <p:ph type="body" sz="quarter" idx="10"/>
          </p:nvPr>
        </p:nvSpPr>
        <p:spPr/>
        <p:txBody>
          <a:bodyPr>
            <a:normAutofit fontScale="77500" lnSpcReduction="20000"/>
          </a:bodyPr>
          <a:lstStyle/>
          <a:p>
            <a:r>
              <a:rPr sz="2800" b="1"/>
              <a:t>Solution</a:t>
            </a:r>
          </a:p>
          <a:p>
            <a:r>
              <a:rPr sz="2800"/>
              <a:t>So far, we have listed the outcomes of an experiment in an orderly fashion and by using a tree diagram. In biology, a Punnett square is commonly used to help list the outcomes of a genetic experiment. The mother's two alleles of a specific gene are listed along one side of a square, and the father's two alleles of the gene are listed along an adjacent side. We then fill in the square by writing in the four possible combinations of alleles inherited–one from each parent.</a:t>
            </a:r>
          </a:p>
          <a:p>
            <a:r>
              <a:rPr sz="2800"/>
              <a:t>For this experiment, we know that each person has two huntingtin genes. We will label a mutated huntingtin gene with an uppercase "H" and an unaffected huntingtin gene with a lowercase "h." For this experiment, the mother has at least one mutated gene. Let's assume it is just one, so her genetic makeup would be written as Hh. She has a child with someone who has no affected huntingtin genes, so his genetic makeup can be written as hh. Let's write these gene combinations on the sides of a Punnett square.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4.1.8: Calculating Classical Probability</a:t>
            </a:r>
            <a:r>
              <a:rPr lang="en-US" baseline="-25000" dirty="0"/>
              <a:t>3</a:t>
            </a:r>
            <a:endParaRPr baseline="-25000" dirty="0"/>
          </a:p>
        </p:txBody>
      </p:sp>
      <p:pic>
        <p:nvPicPr>
          <p:cNvPr id="5" name="Content Placeholder 4" descr="A square table with 4 cells. The columns are labeled with the mother's two genes, capital H and lowercase h. The rows are labeled with the father's two genes, lowercase h and lowercase h. The cells are filled with the combinations of the row and column headings. The resulting combinations of the mother's and father's genes are: capital H lowercase h, lowercase h lowercase h, capital H lowercase h, and lowercase h lowercase h.">
            <a:extLst>
              <a:ext uri="{FF2B5EF4-FFF2-40B4-BE49-F238E27FC236}">
                <a16:creationId xmlns:a16="http://schemas.microsoft.com/office/drawing/2014/main" id="{3012F592-BD02-4C51-8474-5CB6F0C3156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 y="1905000"/>
            <a:ext cx="8907662" cy="2740819"/>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lang="en-US" dirty="0"/>
              <a:t>Definitions</a:t>
            </a:r>
            <a:r>
              <a:rPr lang="en-US" baseline="-25000" dirty="0"/>
              <a:t>1</a:t>
            </a:r>
            <a:endParaRPr lang="en-US" dirty="0"/>
          </a:p>
        </p:txBody>
      </p:sp>
      <p:sp>
        <p:nvSpPr>
          <p:cNvPr id="3" name="Text Placeholder 2"/>
          <p:cNvSpPr>
            <a:spLocks noGrp="1"/>
          </p:cNvSpPr>
          <p:nvPr>
            <p:ph type="body" sz="quarter" idx="10"/>
          </p:nvPr>
        </p:nvSpPr>
        <p:spPr>
          <a:xfrm>
            <a:off x="457200" y="1082078"/>
            <a:ext cx="8229600" cy="3870922"/>
          </a:xfrm>
        </p:spPr>
        <p:txBody>
          <a:bodyPr>
            <a:normAutofit/>
          </a:bodyPr>
          <a:lstStyle/>
          <a:p>
            <a:pPr marL="457200" indent="-457200">
              <a:buFont typeface="Arial" panose="020B0604020202020204" pitchFamily="34" charset="0"/>
              <a:buChar char="•"/>
            </a:pPr>
            <a:r>
              <a:rPr sz="2800" dirty="0"/>
              <a:t>A </a:t>
            </a:r>
            <a:r>
              <a:rPr sz="2800" b="1" dirty="0"/>
              <a:t>probability experiment</a:t>
            </a:r>
            <a:r>
              <a:rPr sz="2800" dirty="0"/>
              <a:t> (or </a:t>
            </a:r>
            <a:r>
              <a:rPr sz="2800" b="1" dirty="0"/>
              <a:t>trial</a:t>
            </a:r>
            <a:r>
              <a:rPr sz="2800" dirty="0"/>
              <a:t>) is any process with a result determined by chance.</a:t>
            </a:r>
          </a:p>
          <a:p>
            <a:pPr marL="457200" indent="-457200">
              <a:buFont typeface="Arial" panose="020B0604020202020204" pitchFamily="34" charset="0"/>
              <a:buChar char="•"/>
            </a:pPr>
            <a:r>
              <a:rPr sz="2800" dirty="0"/>
              <a:t>Each individual result that is possible for a probability experiment is an </a:t>
            </a:r>
            <a:r>
              <a:rPr sz="2800" b="1" dirty="0"/>
              <a:t>outcome</a:t>
            </a:r>
            <a:r>
              <a:rPr sz="2800" dirty="0"/>
              <a:t>.</a:t>
            </a:r>
          </a:p>
          <a:p>
            <a:pPr marL="457200" indent="-457200">
              <a:buFont typeface="Arial" panose="020B0604020202020204" pitchFamily="34" charset="0"/>
              <a:buChar char="•"/>
            </a:pPr>
            <a:r>
              <a:rPr sz="2800" dirty="0"/>
              <a:t>The </a:t>
            </a:r>
            <a:r>
              <a:rPr sz="2800" b="1" dirty="0"/>
              <a:t>sample space</a:t>
            </a:r>
            <a:r>
              <a:rPr sz="2800" dirty="0"/>
              <a:t> is the set of all possible outcomes for a given probability experiment.</a:t>
            </a:r>
          </a:p>
          <a:p>
            <a:pPr marL="457200" indent="-457200">
              <a:buFont typeface="Arial" panose="020B0604020202020204" pitchFamily="34" charset="0"/>
              <a:buChar char="•"/>
            </a:pPr>
            <a:r>
              <a:rPr sz="2800" dirty="0"/>
              <a:t>An </a:t>
            </a:r>
            <a:r>
              <a:rPr sz="2800" b="1" dirty="0"/>
              <a:t>event</a:t>
            </a:r>
            <a:r>
              <a:rPr sz="2800" dirty="0"/>
              <a:t> is a subset of outcomes from the sample space.</a:t>
            </a:r>
          </a:p>
          <a:p>
            <a:endParaRPr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4.1.8: Calculating Classical Probability</a:t>
            </a:r>
            <a:r>
              <a:rPr lang="en-US" baseline="-25000" dirty="0"/>
              <a:t>4</a:t>
            </a:r>
            <a:endParaRPr baseline="-25000" dirty="0"/>
          </a:p>
        </p:txBody>
      </p:sp>
      <p:sp>
        <p:nvSpPr>
          <p:cNvPr id="3" name="Text Placeholder 2"/>
          <p:cNvSpPr>
            <a:spLocks noGrp="1"/>
          </p:cNvSpPr>
          <p:nvPr>
            <p:ph type="body" sz="quarter" idx="10"/>
          </p:nvPr>
        </p:nvSpPr>
        <p:spPr/>
        <p:txBody>
          <a:bodyPr>
            <a:noAutofit/>
          </a:bodyPr>
          <a:lstStyle/>
          <a:p>
            <a:pPr>
              <a:defRPr sz="2800"/>
            </a:pPr>
            <a:r>
              <a:rPr sz="2200" dirty="0"/>
              <a:t>So the four possibilities for the child's genes are</a:t>
            </a:r>
            <a:r>
              <a:rPr lang="en-US" sz="2200" dirty="0"/>
              <a:t> </a:t>
            </a:r>
          </a:p>
        </p:txBody>
      </p:sp>
      <p:pic>
        <p:nvPicPr>
          <p:cNvPr id="9" name="Picture 8" descr="set of outcomes are: capital H lowercase h, capital H lowercase h, lowercase h lowercase h, lowercase h lowercase h.">
            <a:extLst>
              <a:ext uri="{FF2B5EF4-FFF2-40B4-BE49-F238E27FC236}">
                <a16:creationId xmlns:a16="http://schemas.microsoft.com/office/drawing/2014/main" id="{F4667FBA-2BCD-AA39-F6A4-66894E2EEB69}"/>
              </a:ext>
            </a:extLst>
          </p:cNvPr>
          <p:cNvPicPr>
            <a:picLocks noChangeAspect="1"/>
          </p:cNvPicPr>
          <p:nvPr/>
        </p:nvPicPr>
        <p:blipFill>
          <a:blip r:embed="rId2"/>
          <a:stretch>
            <a:fillRect/>
          </a:stretch>
        </p:blipFill>
        <p:spPr>
          <a:xfrm>
            <a:off x="5992368" y="1056719"/>
            <a:ext cx="2019300" cy="428625"/>
          </a:xfrm>
          <a:prstGeom prst="rect">
            <a:avLst/>
          </a:prstGeom>
        </p:spPr>
      </p:pic>
      <p:sp>
        <p:nvSpPr>
          <p:cNvPr id="10" name="TextBox 9">
            <a:extLst>
              <a:ext uri="{FF2B5EF4-FFF2-40B4-BE49-F238E27FC236}">
                <a16:creationId xmlns:a16="http://schemas.microsoft.com/office/drawing/2014/main" id="{DBA8C03D-E95E-7348-5AB9-F64E8FC6C0EE}"/>
              </a:ext>
            </a:extLst>
          </p:cNvPr>
          <p:cNvSpPr txBox="1"/>
          <p:nvPr/>
        </p:nvSpPr>
        <p:spPr>
          <a:xfrm>
            <a:off x="457200" y="1439178"/>
            <a:ext cx="8229600" cy="1446550"/>
          </a:xfrm>
          <a:prstGeom prst="rect">
            <a:avLst/>
          </a:prstGeom>
          <a:noFill/>
        </p:spPr>
        <p:txBody>
          <a:bodyPr wrap="square" rtlCol="0">
            <a:spAutoFit/>
          </a:bodyPr>
          <a:lstStyle/>
          <a:p>
            <a:r>
              <a:rPr lang="en-US" sz="2200" dirty="0"/>
              <a:t>Someone only has to have one mutated gene to develop the disease, so that means two of the four combinations would result in a child having the disease, </a:t>
            </a:r>
          </a:p>
          <a:p>
            <a:endParaRPr lang="en-IN" sz="2200" dirty="0"/>
          </a:p>
        </p:txBody>
      </p:sp>
      <p:pic>
        <p:nvPicPr>
          <p:cNvPr id="14" name="Picture 13" descr="set of capital H lowercase h, capital H lowercase h.">
            <a:extLst>
              <a:ext uri="{FF2B5EF4-FFF2-40B4-BE49-F238E27FC236}">
                <a16:creationId xmlns:a16="http://schemas.microsoft.com/office/drawing/2014/main" id="{500906C9-F07B-3370-6580-739A59350ECE}"/>
              </a:ext>
            </a:extLst>
          </p:cNvPr>
          <p:cNvPicPr>
            <a:picLocks noChangeAspect="1"/>
          </p:cNvPicPr>
          <p:nvPr/>
        </p:nvPicPr>
        <p:blipFill>
          <a:blip r:embed="rId3"/>
          <a:stretch>
            <a:fillRect/>
          </a:stretch>
        </p:blipFill>
        <p:spPr>
          <a:xfrm>
            <a:off x="2743200" y="2136564"/>
            <a:ext cx="1162050" cy="428625"/>
          </a:xfrm>
          <a:prstGeom prst="rect">
            <a:avLst/>
          </a:prstGeom>
        </p:spPr>
      </p:pic>
      <p:sp>
        <p:nvSpPr>
          <p:cNvPr id="16" name="TextBox 15">
            <a:extLst>
              <a:ext uri="{FF2B5EF4-FFF2-40B4-BE49-F238E27FC236}">
                <a16:creationId xmlns:a16="http://schemas.microsoft.com/office/drawing/2014/main" id="{C091305F-AEC8-FF97-2506-96DB96EBD74D}"/>
              </a:ext>
            </a:extLst>
          </p:cNvPr>
          <p:cNvSpPr txBox="1"/>
          <p:nvPr/>
        </p:nvSpPr>
        <p:spPr>
          <a:xfrm>
            <a:off x="457198" y="2462750"/>
            <a:ext cx="8229599" cy="769441"/>
          </a:xfrm>
          <a:prstGeom prst="rect">
            <a:avLst/>
          </a:prstGeom>
          <a:noFill/>
        </p:spPr>
        <p:txBody>
          <a:bodyPr wrap="square">
            <a:spAutoFit/>
          </a:bodyPr>
          <a:lstStyle/>
          <a:p>
            <a:r>
              <a:rPr lang="en-US" sz="2200" dirty="0"/>
              <a:t>Thus, if </a:t>
            </a:r>
            <a:r>
              <a:rPr lang="en-US" sz="2200" i="1" dirty="0"/>
              <a:t>E</a:t>
            </a:r>
            <a:r>
              <a:rPr lang="en-US" sz="2200" dirty="0"/>
              <a:t> = the event of the child inheriting a mutated huntingtin gene, then the probability that </a:t>
            </a:r>
            <a:r>
              <a:rPr lang="en-US" sz="2200" i="1" dirty="0"/>
              <a:t>E</a:t>
            </a:r>
            <a:r>
              <a:rPr lang="en-US" sz="2200" dirty="0"/>
              <a:t> occurs is calculated as follows.</a:t>
            </a:r>
            <a:endParaRPr lang="en-IN" sz="2200" dirty="0"/>
          </a:p>
        </p:txBody>
      </p:sp>
      <p:pic>
        <p:nvPicPr>
          <p:cNvPr id="8" name="Picture 7" descr="Equation: The probability of E is equal to n of E divided by n of S, which equals two divided by four, equals one divided by two, equals zero point five.">
            <a:extLst>
              <a:ext uri="{FF2B5EF4-FFF2-40B4-BE49-F238E27FC236}">
                <a16:creationId xmlns:a16="http://schemas.microsoft.com/office/drawing/2014/main" id="{6FA3509D-FE14-ADCA-28E5-7B94E3D6BCF2}"/>
              </a:ext>
            </a:extLst>
          </p:cNvPr>
          <p:cNvPicPr>
            <a:picLocks noChangeAspect="1"/>
          </p:cNvPicPr>
          <p:nvPr/>
        </p:nvPicPr>
        <p:blipFill>
          <a:blip r:embed="rId4"/>
          <a:stretch>
            <a:fillRect/>
          </a:stretch>
        </p:blipFill>
        <p:spPr>
          <a:xfrm>
            <a:off x="3509959" y="3196674"/>
            <a:ext cx="2124075" cy="1704975"/>
          </a:xfrm>
          <a:prstGeom prst="rect">
            <a:avLst/>
          </a:prstGeom>
        </p:spPr>
      </p:pic>
      <p:sp>
        <p:nvSpPr>
          <p:cNvPr id="6" name="TextBox 5">
            <a:extLst>
              <a:ext uri="{FF2B5EF4-FFF2-40B4-BE49-F238E27FC236}">
                <a16:creationId xmlns:a16="http://schemas.microsoft.com/office/drawing/2014/main" id="{3E2CDF4E-35FB-9AE9-B9AC-5A65DC4E3EB8}"/>
              </a:ext>
            </a:extLst>
          </p:cNvPr>
          <p:cNvSpPr txBox="1"/>
          <p:nvPr/>
        </p:nvSpPr>
        <p:spPr>
          <a:xfrm>
            <a:off x="457197" y="4864824"/>
            <a:ext cx="8229600" cy="1107996"/>
          </a:xfrm>
          <a:prstGeom prst="rect">
            <a:avLst/>
          </a:prstGeom>
          <a:noFill/>
        </p:spPr>
        <p:txBody>
          <a:bodyPr wrap="square">
            <a:spAutoFit/>
          </a:bodyPr>
          <a:lstStyle/>
          <a:p>
            <a:pPr>
              <a:defRPr sz="2800"/>
            </a:pPr>
            <a:r>
              <a:rPr lang="en-US" sz="2200" dirty="0"/>
              <a:t>This means that " </a:t>
            </a:r>
            <a:r>
              <a:rPr lang="en-US" sz="2200" dirty="0">
                <a:latin typeface="Cambria Math"/>
              </a:rPr>
              <a:t>13</a:t>
            </a:r>
            <a:r>
              <a:rPr lang="en-US" sz="2200" dirty="0"/>
              <a:t> " has a 50% chance of passing on the disease to a child. This is true for anyone with Huntington's disease. The probability goes up if the other parent also has the disease.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t>Side Note:</a:t>
            </a:r>
          </a:p>
        </p:txBody>
      </p:sp>
      <p:sp>
        <p:nvSpPr>
          <p:cNvPr id="3" name="Text Placeholder 2"/>
          <p:cNvSpPr>
            <a:spLocks noGrp="1"/>
          </p:cNvSpPr>
          <p:nvPr>
            <p:ph type="body" sz="quarter" idx="10"/>
          </p:nvPr>
        </p:nvSpPr>
        <p:spPr>
          <a:xfrm>
            <a:off x="457200" y="1082078"/>
            <a:ext cx="8229600" cy="1051522"/>
          </a:xfrm>
        </p:spPr>
        <p:txBody>
          <a:bodyPr>
            <a:normAutofit/>
          </a:bodyPr>
          <a:lstStyle/>
          <a:p>
            <a:r>
              <a:rPr sz="2800" dirty="0"/>
              <a:t>The gene name (huntingtin) and the disease (Huntington's) are spelled differently.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t>Side Note: Punnett Square</a:t>
            </a:r>
          </a:p>
        </p:txBody>
      </p:sp>
      <p:sp>
        <p:nvSpPr>
          <p:cNvPr id="3" name="Text Placeholder 2"/>
          <p:cNvSpPr>
            <a:spLocks noGrp="1"/>
          </p:cNvSpPr>
          <p:nvPr>
            <p:ph type="body" sz="quarter" idx="10"/>
          </p:nvPr>
        </p:nvSpPr>
        <p:spPr>
          <a:xfrm>
            <a:off x="457200" y="1082078"/>
            <a:ext cx="8229600" cy="2727922"/>
          </a:xfrm>
        </p:spPr>
        <p:txBody>
          <a:bodyPr>
            <a:normAutofit/>
          </a:bodyPr>
          <a:lstStyle/>
          <a:p>
            <a:r>
              <a:rPr sz="2800" dirty="0"/>
              <a:t>Reginald Punnett (1875-1967) was a British geneticist who developed the method discussed in Example 4.1.8, which is named after him, called the Punnett square. He is also known for cofounding the </a:t>
            </a:r>
            <a:r>
              <a:rPr sz="2800" b="1" dirty="0"/>
              <a:t>Journal of Genetics</a:t>
            </a:r>
            <a:r>
              <a:rPr sz="2800" dirty="0"/>
              <a:t> and writing one of the first textbooks on genetics.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dirty="0"/>
              <a:t>Example 4.1.1: Identifying Outcomes in a Sample Space or Event</a:t>
            </a:r>
            <a:r>
              <a:rPr lang="en-US" baseline="-25000" dirty="0"/>
              <a:t>1</a:t>
            </a:r>
            <a:endParaRPr baseline="-25000" dirty="0"/>
          </a:p>
        </p:txBody>
      </p:sp>
      <p:sp>
        <p:nvSpPr>
          <p:cNvPr id="3" name="Text Placeholder 2"/>
          <p:cNvSpPr>
            <a:spLocks noGrp="1"/>
          </p:cNvSpPr>
          <p:nvPr>
            <p:ph type="body" sz="quarter" idx="10"/>
          </p:nvPr>
        </p:nvSpPr>
        <p:spPr/>
        <p:txBody>
          <a:bodyPr>
            <a:normAutofit/>
          </a:bodyPr>
          <a:lstStyle/>
          <a:p>
            <a:r>
              <a:rPr sz="2800" dirty="0"/>
              <a:t>Consider an experiment in which a coin is tossed and then a six-sided die is rolled.</a:t>
            </a:r>
          </a:p>
          <a:p>
            <a:pPr marL="542925" indent="-542925">
              <a:defRPr sz="2800"/>
            </a:pPr>
            <a:r>
              <a:rPr lang="en-US" dirty="0"/>
              <a:t>a.	</a:t>
            </a:r>
            <a:r>
              <a:rPr dirty="0"/>
              <a:t>​</a:t>
            </a:r>
            <a:r>
              <a:rPr sz="2800" dirty="0"/>
              <a:t>List the outcomes in the sample space for the experiment.</a:t>
            </a:r>
          </a:p>
          <a:p>
            <a:pPr marL="542925" indent="-542925">
              <a:defRPr sz="2800"/>
            </a:pPr>
            <a:r>
              <a:rPr lang="en-US" dirty="0"/>
              <a:t>b.	</a:t>
            </a:r>
            <a:r>
              <a:rPr dirty="0"/>
              <a:t>​</a:t>
            </a:r>
            <a:r>
              <a:rPr sz="2800" dirty="0"/>
              <a:t>List the outcomes in the event "tossing a tail then rolling an odd number."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4.1.1: Identifying Outcomes in a Sample Space or Event</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200" b="1" dirty="0"/>
              <a:t>Solution</a:t>
            </a:r>
          </a:p>
          <a:p>
            <a:pPr marL="447675" indent="-447675">
              <a:defRPr sz="2800"/>
            </a:pPr>
            <a:r>
              <a:rPr lang="en-US" sz="2200" dirty="0"/>
              <a:t>a.	</a:t>
            </a:r>
            <a:r>
              <a:rPr sz="2200" dirty="0"/>
              <a:t>​Each outcome consists of a coin toss and a die roll. For example, tossing a heads and rolling a </a:t>
            </a:r>
            <a:r>
              <a:rPr sz="2200" dirty="0">
                <a:latin typeface="Cambria Math"/>
              </a:rPr>
              <a:t>3</a:t>
            </a:r>
            <a:r>
              <a:rPr sz="2200" dirty="0"/>
              <a:t> could be denoted as H </a:t>
            </a:r>
            <a:r>
              <a:rPr sz="2200" dirty="0">
                <a:latin typeface="Cambria Math"/>
              </a:rPr>
              <a:t>3</a:t>
            </a:r>
            <a:r>
              <a:rPr sz="2200" dirty="0"/>
              <a:t>. Using this notation, the sample space can be written as follows.</a:t>
            </a:r>
          </a:p>
        </p:txBody>
      </p:sp>
      <p:pic>
        <p:nvPicPr>
          <p:cNvPr id="5" name="Picture 4" descr="A sample space is shown containing six outcomes that are grouped together: H1, T1, comma H2, T2, comma H3, T3, comma H4, T4, comma H5, T5, comma H6, T6.">
            <a:extLst>
              <a:ext uri="{FF2B5EF4-FFF2-40B4-BE49-F238E27FC236}">
                <a16:creationId xmlns:a16="http://schemas.microsoft.com/office/drawing/2014/main" id="{8AC97907-483E-627E-58AB-A72E4776E5BE}"/>
              </a:ext>
            </a:extLst>
          </p:cNvPr>
          <p:cNvPicPr>
            <a:picLocks noChangeAspect="1"/>
          </p:cNvPicPr>
          <p:nvPr/>
        </p:nvPicPr>
        <p:blipFill>
          <a:blip r:embed="rId3"/>
          <a:stretch>
            <a:fillRect/>
          </a:stretch>
        </p:blipFill>
        <p:spPr>
          <a:xfrm>
            <a:off x="3240000" y="2514600"/>
            <a:ext cx="2664000" cy="2303336"/>
          </a:xfrm>
          <a:prstGeom prst="rect">
            <a:avLst/>
          </a:prstGeom>
        </p:spPr>
      </p:pic>
      <p:sp>
        <p:nvSpPr>
          <p:cNvPr id="7" name="TextBox 6">
            <a:extLst>
              <a:ext uri="{FF2B5EF4-FFF2-40B4-BE49-F238E27FC236}">
                <a16:creationId xmlns:a16="http://schemas.microsoft.com/office/drawing/2014/main" id="{AD23660E-962B-9921-12D6-50EBA044591B}"/>
              </a:ext>
            </a:extLst>
          </p:cNvPr>
          <p:cNvSpPr txBox="1"/>
          <p:nvPr/>
        </p:nvSpPr>
        <p:spPr>
          <a:xfrm>
            <a:off x="478536" y="4817936"/>
            <a:ext cx="8077200" cy="1046440"/>
          </a:xfrm>
          <a:prstGeom prst="rect">
            <a:avLst/>
          </a:prstGeom>
          <a:noFill/>
        </p:spPr>
        <p:txBody>
          <a:bodyPr wrap="square">
            <a:spAutoFit/>
          </a:bodyPr>
          <a:lstStyle/>
          <a:p>
            <a:pPr marL="447675" indent="-447675">
              <a:defRPr sz="2800"/>
            </a:pPr>
            <a:r>
              <a:rPr lang="en-IN" sz="2200" dirty="0"/>
              <a:t>b.	​Choosing the members of the sample space that fit the event "tossing a tail then rolling an odd number" gives the following.</a:t>
            </a:r>
          </a:p>
          <a:p>
            <a:pPr algn="ctr">
              <a:defRPr sz="2800"/>
            </a:pPr>
            <a:r>
              <a:rPr lang="en-IN" sz="1800" dirty="0"/>
              <a:t>​</a:t>
            </a:r>
            <a:endParaRPr lang="en-IN" dirty="0"/>
          </a:p>
        </p:txBody>
      </p:sp>
      <p:pic>
        <p:nvPicPr>
          <p:cNvPr id="9" name="Picture 8" descr="the outcomes are: T1, T3, T5">
            <a:extLst>
              <a:ext uri="{FF2B5EF4-FFF2-40B4-BE49-F238E27FC236}">
                <a16:creationId xmlns:a16="http://schemas.microsoft.com/office/drawing/2014/main" id="{0F6C6BF9-176E-A7F5-5B7A-6C9E7610334D}"/>
              </a:ext>
            </a:extLst>
          </p:cNvPr>
          <p:cNvPicPr>
            <a:picLocks noChangeAspect="1"/>
          </p:cNvPicPr>
          <p:nvPr/>
        </p:nvPicPr>
        <p:blipFill>
          <a:blip r:embed="rId4"/>
          <a:stretch>
            <a:fillRect/>
          </a:stretch>
        </p:blipFill>
        <p:spPr>
          <a:xfrm>
            <a:off x="3962400" y="5610225"/>
            <a:ext cx="1514475" cy="3333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dirty="0"/>
              <a:t>Example 4.1.2: Using a Pattern to List All Outcomes in a Sample Space</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Consider the experiment in which a red six-sided die and a blue six-sided die are rolled together.</a:t>
            </a:r>
          </a:p>
          <a:p>
            <a:pPr marL="447675" indent="-447675">
              <a:defRPr sz="2800"/>
            </a:pPr>
            <a:r>
              <a:rPr lang="en-US" dirty="0"/>
              <a:t>a.	</a:t>
            </a:r>
            <a:r>
              <a:rPr dirty="0"/>
              <a:t>​</a:t>
            </a:r>
            <a:r>
              <a:rPr sz="2800" dirty="0"/>
              <a:t>Use a pattern to help list the outcomes in the sample space.</a:t>
            </a:r>
          </a:p>
          <a:p>
            <a:pPr marL="447675" indent="-447675">
              <a:defRPr sz="2800"/>
            </a:pPr>
            <a:r>
              <a:rPr lang="en-US" dirty="0"/>
              <a:t>b.	</a:t>
            </a:r>
            <a:r>
              <a:rPr dirty="0"/>
              <a:t>​</a:t>
            </a:r>
            <a:r>
              <a:rPr sz="2800" dirty="0"/>
              <a:t>List the outcomes in the event "the sum of the numbers rolled on the two dice equals </a:t>
            </a:r>
            <a:r>
              <a:rPr sz="2800" dirty="0">
                <a:latin typeface="Cambria Math"/>
              </a:rPr>
              <a:t>6</a:t>
            </a:r>
            <a:r>
              <a:rPr sz="280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4.1.2: Using a Pattern to List All Outcomes in a Sample Space</a:t>
            </a:r>
            <a:r>
              <a:rPr lang="en-US" baseline="-25000" dirty="0"/>
              <a:t>2</a:t>
            </a:r>
            <a:endParaRPr baseline="-25000" dirty="0"/>
          </a:p>
        </p:txBody>
      </p:sp>
      <p:sp>
        <p:nvSpPr>
          <p:cNvPr id="3" name="Text Placeholder 2"/>
          <p:cNvSpPr>
            <a:spLocks noGrp="1"/>
          </p:cNvSpPr>
          <p:nvPr>
            <p:ph type="body" sz="quarter" idx="10"/>
          </p:nvPr>
        </p:nvSpPr>
        <p:spPr/>
        <p:txBody>
          <a:bodyPr>
            <a:normAutofit/>
          </a:bodyPr>
          <a:lstStyle/>
          <a:p>
            <a:r>
              <a:rPr sz="2800" b="1" dirty="0"/>
              <a:t>Solution</a:t>
            </a:r>
          </a:p>
          <a:p>
            <a:pPr marL="447675" indent="-447675">
              <a:defRPr sz="2800"/>
            </a:pPr>
            <a:r>
              <a:rPr lang="en-US" dirty="0"/>
              <a:t>a.	</a:t>
            </a:r>
            <a:r>
              <a:rPr dirty="0"/>
              <a:t>​</a:t>
            </a:r>
            <a:r>
              <a:rPr sz="2800" dirty="0"/>
              <a:t>Although there are many patterns that could help us list all outcomes in the sample space, our pattern will be to start with keeping the red die at </a:t>
            </a:r>
            <a:r>
              <a:rPr sz="2800" dirty="0">
                <a:latin typeface="Cambria Math"/>
              </a:rPr>
              <a:t>1</a:t>
            </a:r>
            <a:r>
              <a:rPr sz="2800" dirty="0"/>
              <a:t> and allowing the blue die to vary from </a:t>
            </a:r>
            <a:r>
              <a:rPr sz="2800" dirty="0">
                <a:latin typeface="Cambria Math"/>
              </a:rPr>
              <a:t>1</a:t>
            </a:r>
            <a:r>
              <a:rPr sz="2800" dirty="0"/>
              <a:t> to </a:t>
            </a:r>
            <a:r>
              <a:rPr sz="2800" dirty="0">
                <a:latin typeface="Cambria Math"/>
              </a:rPr>
              <a:t>6</a:t>
            </a:r>
            <a:r>
              <a:rPr sz="28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rPr dirty="0"/>
              <a:t>Example 4.1.2: Using a Pattern to List All Outcomes in a Sample Space</a:t>
            </a:r>
            <a:r>
              <a:rPr lang="en-US" baseline="-25000" dirty="0"/>
              <a:t>3</a:t>
            </a:r>
            <a:endParaRPr baseline="-25000" dirty="0"/>
          </a:p>
        </p:txBody>
      </p:sp>
      <p:sp>
        <p:nvSpPr>
          <p:cNvPr id="13" name="TextBox 12">
            <a:extLst>
              <a:ext uri="{FF2B5EF4-FFF2-40B4-BE49-F238E27FC236}">
                <a16:creationId xmlns:a16="http://schemas.microsoft.com/office/drawing/2014/main" id="{3E1DEE7D-C891-0985-97E3-797406348352}"/>
              </a:ext>
            </a:extLst>
          </p:cNvPr>
          <p:cNvSpPr txBox="1"/>
          <p:nvPr/>
        </p:nvSpPr>
        <p:spPr>
          <a:xfrm>
            <a:off x="457200" y="1120483"/>
            <a:ext cx="6172200" cy="523220"/>
          </a:xfrm>
          <a:prstGeom prst="rect">
            <a:avLst/>
          </a:prstGeom>
          <a:noFill/>
        </p:spPr>
        <p:txBody>
          <a:bodyPr wrap="square">
            <a:spAutoFit/>
          </a:bodyPr>
          <a:lstStyle/>
          <a:p>
            <a:r>
              <a:rPr lang="en-US" sz="2800" dirty="0"/>
              <a:t>There are six of these outcomes:</a:t>
            </a:r>
            <a:endParaRPr lang="en-IN" sz="2800" dirty="0"/>
          </a:p>
        </p:txBody>
      </p:sp>
      <p:pic>
        <p:nvPicPr>
          <p:cNvPr id="4" name="Content Placeholder 4" descr="red die with one pip showing, blue die with one pip showing">
            <a:extLst>
              <a:ext uri="{FF2B5EF4-FFF2-40B4-BE49-F238E27FC236}">
                <a16:creationId xmlns:a16="http://schemas.microsoft.com/office/drawing/2014/main" id="{CAAD17BC-CF55-404E-B2FA-627C38AAC1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5278" y="1895307"/>
            <a:ext cx="676275" cy="390525"/>
          </a:xfrm>
          <a:prstGeom prst="rect">
            <a:avLst/>
          </a:prstGeom>
        </p:spPr>
      </p:pic>
      <p:pic>
        <p:nvPicPr>
          <p:cNvPr id="5" name="Content Placeholder 4" descr="red die with one pip showing, blue die with two pips showing">
            <a:extLst>
              <a:ext uri="{FF2B5EF4-FFF2-40B4-BE49-F238E27FC236}">
                <a16:creationId xmlns:a16="http://schemas.microsoft.com/office/drawing/2014/main" id="{6B980FA0-5AD8-4947-A5C4-9AC4EAFEF2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53478" y="1895307"/>
            <a:ext cx="676275" cy="390525"/>
          </a:xfrm>
          <a:prstGeom prst="rect">
            <a:avLst/>
          </a:prstGeom>
        </p:spPr>
      </p:pic>
      <p:pic>
        <p:nvPicPr>
          <p:cNvPr id="6" name="Content Placeholder 4" descr="red die with one pip showing, blue die with three pips showing">
            <a:extLst>
              <a:ext uri="{FF2B5EF4-FFF2-40B4-BE49-F238E27FC236}">
                <a16:creationId xmlns:a16="http://schemas.microsoft.com/office/drawing/2014/main" id="{E0B09F09-6BEB-4666-8B92-C9F4C09F99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91678" y="1895307"/>
            <a:ext cx="676275" cy="390525"/>
          </a:xfrm>
          <a:prstGeom prst="rect">
            <a:avLst/>
          </a:prstGeom>
        </p:spPr>
      </p:pic>
      <p:pic>
        <p:nvPicPr>
          <p:cNvPr id="7" name="Content Placeholder 4" descr="red die with one pip showing, blue die with four pips showing">
            <a:extLst>
              <a:ext uri="{FF2B5EF4-FFF2-40B4-BE49-F238E27FC236}">
                <a16:creationId xmlns:a16="http://schemas.microsoft.com/office/drawing/2014/main" id="{04B182CA-0DFA-41A2-8C62-861C14B8F5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29878" y="1895307"/>
            <a:ext cx="676275" cy="390525"/>
          </a:xfrm>
          <a:prstGeom prst="rect">
            <a:avLst/>
          </a:prstGeom>
        </p:spPr>
      </p:pic>
      <p:pic>
        <p:nvPicPr>
          <p:cNvPr id="8" name="Content Placeholder 4" descr="red die with one pip showing, blue die with five pips showing">
            <a:extLst>
              <a:ext uri="{FF2B5EF4-FFF2-40B4-BE49-F238E27FC236}">
                <a16:creationId xmlns:a16="http://schemas.microsoft.com/office/drawing/2014/main" id="{888621A9-3A08-4142-9B82-CBF62E25FF8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05325" y="1895307"/>
            <a:ext cx="676275" cy="390525"/>
          </a:xfrm>
          <a:prstGeom prst="rect">
            <a:avLst/>
          </a:prstGeom>
        </p:spPr>
      </p:pic>
      <p:sp>
        <p:nvSpPr>
          <p:cNvPr id="16" name="TextBox 15">
            <a:extLst>
              <a:ext uri="{FF2B5EF4-FFF2-40B4-BE49-F238E27FC236}">
                <a16:creationId xmlns:a16="http://schemas.microsoft.com/office/drawing/2014/main" id="{8BF471E9-B162-4FF0-B33C-1129DDE31388}"/>
              </a:ext>
            </a:extLst>
          </p:cNvPr>
          <p:cNvSpPr txBox="1"/>
          <p:nvPr/>
        </p:nvSpPr>
        <p:spPr>
          <a:xfrm>
            <a:off x="5208801" y="1828959"/>
            <a:ext cx="734496" cy="523220"/>
          </a:xfrm>
          <a:prstGeom prst="rect">
            <a:avLst/>
          </a:prstGeom>
          <a:noFill/>
        </p:spPr>
        <p:txBody>
          <a:bodyPr wrap="none" rtlCol="0">
            <a:spAutoFit/>
          </a:bodyPr>
          <a:lstStyle/>
          <a:p>
            <a:r>
              <a:rPr lang="en-US" sz="2800" dirty="0"/>
              <a:t>and</a:t>
            </a:r>
            <a:endParaRPr lang="en-IN" sz="2800" dirty="0"/>
          </a:p>
        </p:txBody>
      </p:sp>
      <p:pic>
        <p:nvPicPr>
          <p:cNvPr id="9" name="Content Placeholder 4" descr="red die with one pip showing, blue die with six pips showing">
            <a:extLst>
              <a:ext uri="{FF2B5EF4-FFF2-40B4-BE49-F238E27FC236}">
                <a16:creationId xmlns:a16="http://schemas.microsoft.com/office/drawing/2014/main" id="{953CC572-3FC9-400E-B8F2-69B4CA8EE28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53125" y="1895307"/>
            <a:ext cx="676275" cy="390525"/>
          </a:xfrm>
          <a:prstGeom prst="rect">
            <a:avLst/>
          </a:prstGeom>
        </p:spPr>
      </p:pic>
      <p:sp>
        <p:nvSpPr>
          <p:cNvPr id="11" name="TextBox 10">
            <a:extLst>
              <a:ext uri="{FF2B5EF4-FFF2-40B4-BE49-F238E27FC236}">
                <a16:creationId xmlns:a16="http://schemas.microsoft.com/office/drawing/2014/main" id="{C87FBAD3-B6B1-C4F8-B6A9-DCB805C0166A}"/>
              </a:ext>
            </a:extLst>
          </p:cNvPr>
          <p:cNvSpPr txBox="1"/>
          <p:nvPr/>
        </p:nvSpPr>
        <p:spPr>
          <a:xfrm>
            <a:off x="484094" y="2514600"/>
            <a:ext cx="8126506" cy="1384995"/>
          </a:xfrm>
          <a:prstGeom prst="rect">
            <a:avLst/>
          </a:prstGeom>
          <a:noFill/>
        </p:spPr>
        <p:txBody>
          <a:bodyPr wrap="square">
            <a:spAutoFit/>
          </a:bodyPr>
          <a:lstStyle/>
          <a:p>
            <a:r>
              <a:rPr lang="en-US" sz="2800" dirty="0"/>
              <a:t>Next, we list all outcomes in which a </a:t>
            </a:r>
            <a:r>
              <a:rPr lang="en-US" sz="2800" dirty="0">
                <a:latin typeface="Cambria Math"/>
              </a:rPr>
              <a:t>2</a:t>
            </a:r>
            <a:r>
              <a:rPr lang="en-US" sz="2800" dirty="0"/>
              <a:t> is rolled on the red die. Again, there are six outcomes of this form. The pattern continues until all </a:t>
            </a:r>
            <a:r>
              <a:rPr lang="en-US" sz="2800" dirty="0">
                <a:latin typeface="Cambria Math"/>
              </a:rPr>
              <a:t>36</a:t>
            </a:r>
            <a:r>
              <a:rPr lang="en-US" sz="2800" dirty="0"/>
              <a:t> outcomes are listed.</a:t>
            </a:r>
            <a:endParaRPr lang="en-IN" sz="2800" dirty="0"/>
          </a:p>
        </p:txBody>
      </p:sp>
    </p:spTree>
    <p:extLst>
      <p:ext uri="{BB962C8B-B14F-4D97-AF65-F5344CB8AC3E}">
        <p14:creationId xmlns:p14="http://schemas.microsoft.com/office/powerpoint/2010/main" val="1010019956"/>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1885</TotalTime>
  <Words>2725</Words>
  <Application>Microsoft Office PowerPoint</Application>
  <PresentationFormat>On-screen Show (4:3)</PresentationFormat>
  <Paragraphs>136</Paragraphs>
  <Slides>42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Cambria Math</vt:lpstr>
      <vt:lpstr>Courier New</vt:lpstr>
      <vt:lpstr>Calibri</vt:lpstr>
      <vt:lpstr>Office Theme</vt:lpstr>
      <vt:lpstr>Section 4.1</vt:lpstr>
      <vt:lpstr>Origins of Probability1</vt:lpstr>
      <vt:lpstr>Origins of Probability2</vt:lpstr>
      <vt:lpstr>Definitions1</vt:lpstr>
      <vt:lpstr>Example 4.1.1: Identifying Outcomes in a Sample Space or Event1</vt:lpstr>
      <vt:lpstr>Example 4.1.1: Identifying Outcomes in a Sample Space or Event2</vt:lpstr>
      <vt:lpstr>Example 4.1.2: Using a Pattern to List All Outcomes in a Sample Space1</vt:lpstr>
      <vt:lpstr>Example 4.1.2: Using a Pattern to List All Outcomes in a Sample Space2</vt:lpstr>
      <vt:lpstr>Example 4.1.2: Using a Pattern to List All Outcomes in a Sample Space3</vt:lpstr>
      <vt:lpstr>Example 4.1.2: Using a Pattern to List All Outcomes in a Sample Space4</vt:lpstr>
      <vt:lpstr>Example 4.1.2: Using a Pattern to List All Outcomes in a Sample Space5</vt:lpstr>
      <vt:lpstr>Example 4.1.2: Using a Pattern to List All Outcomes in a Sample Space6</vt:lpstr>
      <vt:lpstr>Example 4.1.2: Using a Pattern to List All Outcomes in a Sample Space7</vt:lpstr>
      <vt:lpstr>Caution!</vt:lpstr>
      <vt:lpstr>Example 4.1.3: Using a Tree Diagram to List All Outcomes in a Sample Space1</vt:lpstr>
      <vt:lpstr>Example 4.1.3: Using a Tree Diagram to List All Outcomes in a Sample Space2</vt:lpstr>
      <vt:lpstr>Example 4.1.3: Using a Tree Diagram to List All Outcomes in a Sample Space3</vt:lpstr>
      <vt:lpstr>Example 4.1.3: Using a Tree Diagram to List All Outcomes in a Sample Space4</vt:lpstr>
      <vt:lpstr>Formula: Experimental Probability1</vt:lpstr>
      <vt:lpstr>Rounding Rule</vt:lpstr>
      <vt:lpstr>Side Note: Expressing Probability</vt:lpstr>
      <vt:lpstr>Formula: Classical Probability2</vt:lpstr>
      <vt:lpstr>Struck by Lightning</vt:lpstr>
      <vt:lpstr>Definitions2</vt:lpstr>
      <vt:lpstr>Example 4.1.4: Identifying Types of Probability1</vt:lpstr>
      <vt:lpstr>Example 4.1.4: Identifying Types of Probability2</vt:lpstr>
      <vt:lpstr>Example 4.1.4: Identifying Types of Probability3</vt:lpstr>
      <vt:lpstr>Example 4.1.5: Calculating Classical Probability1</vt:lpstr>
      <vt:lpstr>Example 4.1.5: Calculating Classical Probability2</vt:lpstr>
      <vt:lpstr>Example 4.1.5: Calculating Classical Probability3</vt:lpstr>
      <vt:lpstr>Example 4.1.6: Calculating Classical Probability1</vt:lpstr>
      <vt:lpstr>Example 4.1.6: Calculating Classical Probability2</vt:lpstr>
      <vt:lpstr>Example 4.1.6: Calculating Classical Probability3</vt:lpstr>
      <vt:lpstr>Example 4.1.6: Calculating Classical Probability4</vt:lpstr>
      <vt:lpstr>Example 4.1.7: Calculating Classical Probability1</vt:lpstr>
      <vt:lpstr>Example 4.1.7: Calculating Classical Probability2</vt:lpstr>
      <vt:lpstr>Example 4.1.8: Calculating Classical Probability1</vt:lpstr>
      <vt:lpstr>Example 4.1.8: Calculating Classical Probability2</vt:lpstr>
      <vt:lpstr>Example 4.1.8: Calculating Classical Probability3</vt:lpstr>
      <vt:lpstr>Example 4.1.8: Calculating Classical Probability4</vt:lpstr>
      <vt:lpstr>Side Note:</vt:lpstr>
      <vt:lpstr>Side Note: Punnett Square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kanthi</cp:lastModifiedBy>
  <cp:revision>158</cp:revision>
  <dcterms:created xsi:type="dcterms:W3CDTF">2013-04-26T14:43:13Z</dcterms:created>
  <dcterms:modified xsi:type="dcterms:W3CDTF">2025-08-14T10:08:39Z</dcterms:modified>
</cp:coreProperties>
</file>