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63"/>
  </p:notesMasterIdLst>
  <p:handoutMasterIdLst>
    <p:handoutMasterId r:id="rId64"/>
  </p:handoutMasterIdLst>
  <p:sldIdLst>
    <p:sldId id="256" r:id="rId2"/>
    <p:sldId id="257" r:id="rId3"/>
    <p:sldId id="258" r:id="rId4"/>
    <p:sldId id="259" r:id="rId5"/>
    <p:sldId id="315" r:id="rId6"/>
    <p:sldId id="316" r:id="rId7"/>
    <p:sldId id="260" r:id="rId8"/>
    <p:sldId id="261" r:id="rId9"/>
    <p:sldId id="319" r:id="rId10"/>
    <p:sldId id="262" r:id="rId11"/>
    <p:sldId id="263" r:id="rId12"/>
    <p:sldId id="264" r:id="rId13"/>
    <p:sldId id="265" r:id="rId14"/>
    <p:sldId id="266" r:id="rId15"/>
    <p:sldId id="267" r:id="rId16"/>
    <p:sldId id="268" r:id="rId17"/>
    <p:sldId id="269" r:id="rId18"/>
    <p:sldId id="270" r:id="rId19"/>
    <p:sldId id="317" r:id="rId20"/>
    <p:sldId id="318" r:id="rId21"/>
    <p:sldId id="271" r:id="rId22"/>
    <p:sldId id="272" r:id="rId23"/>
    <p:sldId id="320" r:id="rId24"/>
    <p:sldId id="314" r:id="rId25"/>
    <p:sldId id="273" r:id="rId26"/>
    <p:sldId id="274" r:id="rId27"/>
    <p:sldId id="275" r:id="rId28"/>
    <p:sldId id="276" r:id="rId29"/>
    <p:sldId id="277" r:id="rId30"/>
    <p:sldId id="278" r:id="rId31"/>
    <p:sldId id="279" r:id="rId32"/>
    <p:sldId id="280" r:id="rId33"/>
    <p:sldId id="281" r:id="rId34"/>
    <p:sldId id="282" r:id="rId35"/>
    <p:sldId id="283" r:id="rId36"/>
    <p:sldId id="285" r:id="rId37"/>
    <p:sldId id="286" r:id="rId38"/>
    <p:sldId id="287" r:id="rId39"/>
    <p:sldId id="288" r:id="rId40"/>
    <p:sldId id="289" r:id="rId41"/>
    <p:sldId id="290" r:id="rId42"/>
    <p:sldId id="291" r:id="rId43"/>
    <p:sldId id="292" r:id="rId44"/>
    <p:sldId id="294" r:id="rId45"/>
    <p:sldId id="296" r:id="rId46"/>
    <p:sldId id="298" r:id="rId47"/>
    <p:sldId id="300" r:id="rId48"/>
    <p:sldId id="301" r:id="rId49"/>
    <p:sldId id="302" r:id="rId50"/>
    <p:sldId id="303" r:id="rId51"/>
    <p:sldId id="304" r:id="rId52"/>
    <p:sldId id="305" r:id="rId53"/>
    <p:sldId id="306" r:id="rId54"/>
    <p:sldId id="307" r:id="rId55"/>
    <p:sldId id="308" r:id="rId56"/>
    <p:sldId id="309" r:id="rId57"/>
    <p:sldId id="310" r:id="rId58"/>
    <p:sldId id="311" r:id="rId59"/>
    <p:sldId id="312" r:id="rId60"/>
    <p:sldId id="313" r:id="rId61"/>
    <p:sldId id="321" r:id="rId62"/>
  </p:sldIdLst>
  <p:sldSz cx="9144000" cy="6858000" type="screen4x3"/>
  <p:notesSz cx="6858000" cy="9144000"/>
  <p:embeddedFontLst>
    <p:embeddedFont>
      <p:font typeface="Cambria Math" panose="02040503050406030204" pitchFamily="18" charset="0"/>
      <p:regular r:id="rId65"/>
    </p:embeddedFont>
    <p:embeddedFont>
      <p:font typeface="Segoe UI" panose="020B0502040204020203" pitchFamily="34" charset="0"/>
      <p:regular r:id="rId66"/>
      <p:bold r:id="rId67"/>
      <p:italic r:id="rId68"/>
      <p:boldItalic r:id="rId6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Allison Conger" initials="AC" lastIdx="2" clrIdx="1">
    <p:extLst>
      <p:ext uri="{19B8F6BF-5375-455C-9EA6-DF929625EA0E}">
        <p15:presenceInfo xmlns:p15="http://schemas.microsoft.com/office/powerpoint/2012/main" userId="Allison Conger" providerId="None"/>
      </p:ext>
    </p:extLst>
  </p:cmAuthor>
  <p:cmAuthor id="2" name="Asha" initials="A" lastIdx="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276" autoAdjust="0"/>
    <p:restoredTop sz="94673" autoAdjust="0"/>
  </p:normalViewPr>
  <p:slideViewPr>
    <p:cSldViewPr>
      <p:cViewPr varScale="1">
        <p:scale>
          <a:sx n="101" d="100"/>
          <a:sy n="101" d="100"/>
        </p:scale>
        <p:origin x="2082"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notesMaster" Target="notesMasters/notesMaster1.xml"/><Relationship Id="rId68" Type="http://schemas.openxmlformats.org/officeDocument/2006/relationships/font" Target="fonts/font4.fntdata"/><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font" Target="fonts/font2.fntdata"/><Relationship Id="rId74"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handoutMaster" Target="handoutMasters/handoutMaster1.xml"/><Relationship Id="rId69" Type="http://schemas.openxmlformats.org/officeDocument/2006/relationships/font" Target="fonts/font5.fntdata"/><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font" Target="fonts/font3.fntdata"/><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font" Target="fonts/font1.fntdata"/><Relationship Id="rId73"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71"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8/14/2025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8/14/2025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1.emf"/><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png"/><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3" Type="http://schemas.openxmlformats.org/officeDocument/2006/relationships/image" Target="../media/image20.svg"/><Relationship Id="rId2" Type="http://schemas.openxmlformats.org/officeDocument/2006/relationships/image" Target="../media/image19.png"/><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4.xml.rels><?xml version="1.0" encoding="UTF-8" standalone="yes"?>
<Relationships xmlns="http://schemas.openxmlformats.org/package/2006/relationships"><Relationship Id="rId3" Type="http://schemas.openxmlformats.org/officeDocument/2006/relationships/image" Target="../media/image22.svg"/><Relationship Id="rId2" Type="http://schemas.openxmlformats.org/officeDocument/2006/relationships/image" Target="../media/image21.png"/><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3" Type="http://schemas.openxmlformats.org/officeDocument/2006/relationships/image" Target="../media/image24.svg"/><Relationship Id="rId2" Type="http://schemas.openxmlformats.org/officeDocument/2006/relationships/image" Target="../media/image23.png"/><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3" Type="http://schemas.openxmlformats.org/officeDocument/2006/relationships/image" Target="../media/image26.svg"/><Relationship Id="rId2" Type="http://schemas.openxmlformats.org/officeDocument/2006/relationships/image" Target="../media/image25.png"/><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3" Type="http://schemas.openxmlformats.org/officeDocument/2006/relationships/image" Target="../media/image28.svg"/><Relationship Id="rId2" Type="http://schemas.openxmlformats.org/officeDocument/2006/relationships/image" Target="../media/image27.png"/><Relationship Id="rId1" Type="http://schemas.openxmlformats.org/officeDocument/2006/relationships/slideLayout" Target="../slideLayouts/slideLayout4.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3" Type="http://schemas.openxmlformats.org/officeDocument/2006/relationships/image" Target="../media/image30.emf"/><Relationship Id="rId2" Type="http://schemas.openxmlformats.org/officeDocument/2006/relationships/image" Target="../media/image29.emf"/><Relationship Id="rId1" Type="http://schemas.openxmlformats.org/officeDocument/2006/relationships/slideLayout" Target="../slideLayouts/slideLayout3.xml"/><Relationship Id="rId4" Type="http://schemas.openxmlformats.org/officeDocument/2006/relationships/image" Target="../media/image31.emf"/></Relationships>
</file>

<file path=ppt/slides/_rels/slide55.xml.rels><?xml version="1.0" encoding="UTF-8" standalone="yes"?>
<Relationships xmlns="http://schemas.openxmlformats.org/package/2006/relationships"><Relationship Id="rId3" Type="http://schemas.openxmlformats.org/officeDocument/2006/relationships/image" Target="../media/image33.emf"/><Relationship Id="rId2" Type="http://schemas.openxmlformats.org/officeDocument/2006/relationships/image" Target="../media/image32.emf"/><Relationship Id="rId1" Type="http://schemas.openxmlformats.org/officeDocument/2006/relationships/slideLayout" Target="../slideLayouts/slideLayout7.xml"/><Relationship Id="rId4" Type="http://schemas.openxmlformats.org/officeDocument/2006/relationships/image" Target="../media/image34.emf"/></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8.xml.rels><?xml version="1.0" encoding="UTF-8" standalone="yes"?>
<Relationships xmlns="http://schemas.openxmlformats.org/package/2006/relationships"><Relationship Id="rId2" Type="http://schemas.openxmlformats.org/officeDocument/2006/relationships/image" Target="../media/image35.emf"/><Relationship Id="rId1" Type="http://schemas.openxmlformats.org/officeDocument/2006/relationships/slideLayout" Target="../slideLayouts/slideLayout3.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0.xml.rels><?xml version="1.0" encoding="UTF-8" standalone="yes"?>
<Relationships xmlns="http://schemas.openxmlformats.org/package/2006/relationships"><Relationship Id="rId2" Type="http://schemas.openxmlformats.org/officeDocument/2006/relationships/image" Target="../media/image36.emf"/><Relationship Id="rId1" Type="http://schemas.openxmlformats.org/officeDocument/2006/relationships/slideLayout" Target="../slideLayouts/slideLayout3.xml"/></Relationships>
</file>

<file path=ppt/slides/_rels/slide61.xml.rels><?xml version="1.0" encoding="UTF-8" standalone="yes"?>
<Relationships xmlns="http://schemas.openxmlformats.org/package/2006/relationships"><Relationship Id="rId2" Type="http://schemas.openxmlformats.org/officeDocument/2006/relationships/image" Target="../media/image37.emf"/><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t>Section 3.3</a:t>
            </a:r>
          </a:p>
        </p:txBody>
      </p:sp>
      <p:sp>
        <p:nvSpPr>
          <p:cNvPr id="2" name="Text Placeholder 1"/>
          <p:cNvSpPr>
            <a:spLocks noGrp="1"/>
          </p:cNvSpPr>
          <p:nvPr>
            <p:ph type="body" sz="quarter" idx="10"/>
          </p:nvPr>
        </p:nvSpPr>
        <p:spPr/>
        <p:txBody>
          <a:bodyPr/>
          <a:lstStyle/>
          <a:p>
            <a:pPr algn="ctr"/>
            <a:r>
              <a:t>Measures of Relative Position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3.3.1: Finding Data Values Given the Percentiles</a:t>
            </a:r>
            <a:r>
              <a:rPr lang="en-US" baseline="-25000" dirty="0"/>
              <a:t>8</a:t>
            </a:r>
            <a:endParaRPr dirty="0"/>
          </a:p>
        </p:txBody>
      </p:sp>
      <p:sp>
        <p:nvSpPr>
          <p:cNvPr id="3" name="Text Placeholder 2"/>
          <p:cNvSpPr>
            <a:spLocks noGrp="1"/>
          </p:cNvSpPr>
          <p:nvPr>
            <p:ph type="body" sz="quarter" idx="10"/>
          </p:nvPr>
        </p:nvSpPr>
        <p:spPr/>
        <p:txBody>
          <a:bodyPr>
            <a:normAutofit/>
          </a:bodyPr>
          <a:lstStyle/>
          <a:p>
            <a:pPr marL="447675" indent="-447675">
              <a:defRPr sz="2800"/>
            </a:pPr>
            <a:r>
              <a:rPr lang="en-US" sz="2200" dirty="0"/>
              <a:t>b.	</a:t>
            </a:r>
            <a:r>
              <a:rPr sz="2200" dirty="0"/>
              <a:t>​We still have </a:t>
            </a:r>
            <a:r>
              <a:rPr lang="en-US" sz="2200" i="1" dirty="0"/>
              <a:t>n</a:t>
            </a:r>
            <a:r>
              <a:rPr lang="en-US" sz="2200" dirty="0"/>
              <a:t> = 135,</a:t>
            </a:r>
            <a:r>
              <a:rPr sz="2200" dirty="0"/>
              <a:t> but to find the value of the 20</a:t>
            </a:r>
            <a:r>
              <a:rPr sz="2200" baseline="30000" dirty="0"/>
              <a:t>th</a:t>
            </a:r>
            <a:r>
              <a:rPr sz="2200" dirty="0"/>
              <a:t> percentile,</a:t>
            </a:r>
            <a:br>
              <a:rPr lang="en-US" sz="2200" dirty="0"/>
            </a:br>
            <a:r>
              <a:rPr lang="en-US" sz="2200" i="1" dirty="0"/>
              <a:t>P</a:t>
            </a:r>
            <a:r>
              <a:rPr lang="en-US" sz="2200" dirty="0"/>
              <a:t> = 20.</a:t>
            </a:r>
            <a:r>
              <a:rPr sz="2200" dirty="0"/>
              <a:t> Substituting these new values into the formula, we get the following.</a:t>
            </a:r>
          </a:p>
        </p:txBody>
      </p:sp>
      <p:pic>
        <p:nvPicPr>
          <p:cNvPr id="7" name="Picture 6" descr="l equals n multiplied by p divided by 100, which equals 135 multiplied by 20 divided by 100, resulting in 27">
            <a:extLst>
              <a:ext uri="{FF2B5EF4-FFF2-40B4-BE49-F238E27FC236}">
                <a16:creationId xmlns:a16="http://schemas.microsoft.com/office/drawing/2014/main" id="{EC14F380-0BAC-1412-7C1C-679ABF187636}"/>
              </a:ext>
            </a:extLst>
          </p:cNvPr>
          <p:cNvPicPr>
            <a:picLocks noChangeAspect="1"/>
          </p:cNvPicPr>
          <p:nvPr/>
        </p:nvPicPr>
        <p:blipFill>
          <a:blip r:embed="rId2"/>
          <a:stretch>
            <a:fillRect/>
          </a:stretch>
        </p:blipFill>
        <p:spPr>
          <a:xfrm>
            <a:off x="3880334" y="1791699"/>
            <a:ext cx="1383331" cy="1800000"/>
          </a:xfrm>
          <a:prstGeom prst="rect">
            <a:avLst/>
          </a:prstGeom>
        </p:spPr>
      </p:pic>
      <p:sp>
        <p:nvSpPr>
          <p:cNvPr id="4" name="TextBox 3">
            <a:extLst>
              <a:ext uri="{FF2B5EF4-FFF2-40B4-BE49-F238E27FC236}">
                <a16:creationId xmlns:a16="http://schemas.microsoft.com/office/drawing/2014/main" id="{7910C4C1-8876-E43A-B6D0-4A1EB35327E1}"/>
              </a:ext>
            </a:extLst>
          </p:cNvPr>
          <p:cNvSpPr txBox="1"/>
          <p:nvPr/>
        </p:nvSpPr>
        <p:spPr>
          <a:xfrm>
            <a:off x="457200" y="3601224"/>
            <a:ext cx="8229600" cy="2462213"/>
          </a:xfrm>
          <a:prstGeom prst="rect">
            <a:avLst/>
          </a:prstGeom>
          <a:noFill/>
        </p:spPr>
        <p:txBody>
          <a:bodyPr wrap="square" rtlCol="0">
            <a:spAutoFit/>
          </a:bodyPr>
          <a:lstStyle/>
          <a:p>
            <a:r>
              <a:rPr kumimoji="0" lang="en-US" sz="2200" b="0" i="0" u="none" strike="noStrike" kern="1200" cap="none" spc="0" normalizeH="0" baseline="0" noProof="0" dirty="0">
                <a:ln>
                  <a:noFill/>
                </a:ln>
                <a:solidFill>
                  <a:srgbClr val="366092"/>
                </a:solidFill>
                <a:effectLst/>
                <a:uLnTx/>
                <a:uFillTx/>
                <a:latin typeface="Calibri"/>
              </a:rPr>
              <a:t>​Since the value calculated for </a:t>
            </a:r>
            <a:r>
              <a:rPr kumimoji="0" lang="en-US" sz="2200" b="0" i="1" u="none" strike="noStrike" kern="1200" cap="none" spc="0" normalizeH="0" baseline="0" noProof="0" dirty="0">
                <a:ln>
                  <a:noFill/>
                </a:ln>
                <a:solidFill>
                  <a:srgbClr val="366092"/>
                </a:solidFill>
                <a:effectLst/>
                <a:uLnTx/>
                <a:uFillTx/>
                <a:latin typeface="Calibri"/>
              </a:rPr>
              <a:t>l</a:t>
            </a:r>
            <a:r>
              <a:rPr kumimoji="0" lang="en-US" sz="2200" b="0" i="0" u="none" strike="noStrike" kern="1200" cap="none" spc="0" normalizeH="0" baseline="0" noProof="0" dirty="0">
                <a:ln>
                  <a:noFill/>
                </a:ln>
                <a:solidFill>
                  <a:srgbClr val="366092"/>
                </a:solidFill>
                <a:effectLst/>
                <a:uLnTx/>
                <a:uFillTx/>
                <a:latin typeface="Calibri"/>
              </a:rPr>
              <a:t> is a whole number, we must find the mean of the data value in that location and the one in the next larger location. Thus, the 20</a:t>
            </a:r>
            <a:r>
              <a:rPr kumimoji="0" lang="en-US" sz="2200" b="0" i="0" u="none" strike="noStrike" kern="1200" cap="none" spc="0" normalizeH="0" baseline="30000" noProof="0" dirty="0">
                <a:ln>
                  <a:noFill/>
                </a:ln>
                <a:solidFill>
                  <a:srgbClr val="366092"/>
                </a:solidFill>
                <a:effectLst/>
                <a:uLnTx/>
                <a:uFillTx/>
                <a:latin typeface="Calibri"/>
              </a:rPr>
              <a:t>th</a:t>
            </a:r>
            <a:r>
              <a:rPr kumimoji="0" lang="en-US" sz="2200" b="0" i="0" u="none" strike="noStrike" kern="1200" cap="none" spc="0" normalizeH="0" baseline="0" noProof="0" dirty="0">
                <a:ln>
                  <a:noFill/>
                </a:ln>
                <a:solidFill>
                  <a:srgbClr val="366092"/>
                </a:solidFill>
                <a:effectLst/>
                <a:uLnTx/>
                <a:uFillTx/>
                <a:latin typeface="Calibri"/>
              </a:rPr>
              <a:t> percentile is the arithmetic mean of the 27</a:t>
            </a:r>
            <a:r>
              <a:rPr kumimoji="0" lang="en-US" sz="2200" b="0" i="0" u="none" strike="noStrike" kern="1200" cap="none" spc="0" normalizeH="0" baseline="30000" noProof="0" dirty="0">
                <a:ln>
                  <a:noFill/>
                </a:ln>
                <a:solidFill>
                  <a:srgbClr val="366092"/>
                </a:solidFill>
                <a:effectLst/>
                <a:uLnTx/>
                <a:uFillTx/>
                <a:latin typeface="Calibri"/>
              </a:rPr>
              <a:t>th</a:t>
            </a:r>
            <a:r>
              <a:rPr kumimoji="0" lang="en-US" sz="2200" b="0" i="0" u="none" strike="noStrike" kern="1200" cap="none" spc="0" normalizeH="0" baseline="0" noProof="0" dirty="0">
                <a:ln>
                  <a:noFill/>
                </a:ln>
                <a:solidFill>
                  <a:srgbClr val="366092"/>
                </a:solidFill>
                <a:effectLst/>
                <a:uLnTx/>
                <a:uFillTx/>
                <a:latin typeface="Calibri"/>
              </a:rPr>
              <a:t> and 28</a:t>
            </a:r>
            <a:r>
              <a:rPr kumimoji="0" lang="en-US" sz="2200" b="0" i="0" u="none" strike="noStrike" kern="1200" cap="none" spc="0" normalizeH="0" baseline="30000" noProof="0" dirty="0">
                <a:ln>
                  <a:noFill/>
                </a:ln>
                <a:solidFill>
                  <a:srgbClr val="366092"/>
                </a:solidFill>
                <a:effectLst/>
                <a:uLnTx/>
                <a:uFillTx/>
                <a:latin typeface="Calibri"/>
              </a:rPr>
              <a:t>th</a:t>
            </a:r>
            <a:r>
              <a:rPr kumimoji="0" lang="en-US" sz="2200" b="0" i="0" u="none" strike="noStrike" kern="1200" cap="none" spc="0" normalizeH="0" baseline="0" noProof="0" dirty="0">
                <a:ln>
                  <a:noFill/>
                </a:ln>
                <a:solidFill>
                  <a:srgbClr val="366092"/>
                </a:solidFill>
                <a:effectLst/>
                <a:uLnTx/>
                <a:uFillTx/>
                <a:latin typeface="Calibri"/>
              </a:rPr>
              <a:t> values in the data set, which are</a:t>
            </a:r>
            <a:r>
              <a:rPr lang="en-US" sz="2200" dirty="0">
                <a:solidFill>
                  <a:srgbClr val="366092"/>
                </a:solidFill>
                <a:latin typeface="Calibri"/>
              </a:rPr>
              <a:t> 19.2</a:t>
            </a:r>
            <a:r>
              <a:rPr kumimoji="0" lang="en-US" sz="2200" b="0" i="0" u="none" strike="noStrike" kern="1200" cap="none" spc="0" normalizeH="0" baseline="0" noProof="0" dirty="0">
                <a:ln>
                  <a:noFill/>
                </a:ln>
                <a:solidFill>
                  <a:srgbClr val="366092"/>
                </a:solidFill>
                <a:effectLst/>
                <a:uLnTx/>
                <a:uFillTx/>
                <a:latin typeface="Calibri"/>
              </a:rPr>
              <a:t> and 19.3, respectively. Hence the value of the 20</a:t>
            </a:r>
            <a:r>
              <a:rPr kumimoji="0" lang="en-US" sz="2200" b="0" i="0" u="none" strike="noStrike" kern="1200" cap="none" spc="0" normalizeH="0" baseline="30000" noProof="0" dirty="0">
                <a:ln>
                  <a:noFill/>
                </a:ln>
                <a:solidFill>
                  <a:srgbClr val="366092"/>
                </a:solidFill>
                <a:effectLst/>
                <a:uLnTx/>
                <a:uFillTx/>
                <a:latin typeface="Calibri"/>
              </a:rPr>
              <a:t>th</a:t>
            </a:r>
            <a:r>
              <a:rPr kumimoji="0" lang="en-US" sz="2200" b="0" i="0" u="none" strike="noStrike" kern="1200" cap="none" spc="0" normalizeH="0" baseline="0" noProof="0" dirty="0">
                <a:ln>
                  <a:noFill/>
                </a:ln>
                <a:solidFill>
                  <a:srgbClr val="366092"/>
                </a:solidFill>
                <a:effectLst/>
                <a:uLnTx/>
                <a:uFillTx/>
                <a:latin typeface="Calibri"/>
              </a:rPr>
              <a:t> percentile is 19.25 mpg. This means that approximately 20% of the values in the data set are less than or equal to 19.25 mpg.</a:t>
            </a:r>
            <a:endParaRPr lang="en-IN" sz="22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Formula:</a:t>
            </a:r>
            <a:r>
              <a:rPr sz="2800" dirty="0"/>
              <a:t> </a:t>
            </a:r>
            <a:r>
              <a:rPr lang="en-US" sz="2800" dirty="0" err="1"/>
              <a:t>P</a:t>
            </a:r>
            <a:r>
              <a:rPr baseline="30000" dirty="0" err="1"/>
              <a:t>th</a:t>
            </a:r>
            <a:r>
              <a:rPr sz="2800" dirty="0"/>
              <a:t> </a:t>
            </a:r>
            <a:r>
              <a:rPr dirty="0"/>
              <a:t>Percentile of a Data Value</a:t>
            </a:r>
          </a:p>
        </p:txBody>
      </p:sp>
      <p:sp>
        <p:nvSpPr>
          <p:cNvPr id="3" name="Text Placeholder 2"/>
          <p:cNvSpPr>
            <a:spLocks noGrp="1"/>
          </p:cNvSpPr>
          <p:nvPr>
            <p:ph type="body" sz="quarter" idx="10"/>
          </p:nvPr>
        </p:nvSpPr>
        <p:spPr>
          <a:xfrm>
            <a:off x="457200" y="1082078"/>
            <a:ext cx="8229600" cy="4175722"/>
          </a:xfrm>
        </p:spPr>
        <p:txBody>
          <a:bodyPr>
            <a:normAutofit/>
          </a:bodyPr>
          <a:lstStyle/>
          <a:p>
            <a:pPr>
              <a:defRPr sz="2800"/>
            </a:pPr>
            <a:r>
              <a:rPr sz="2800" dirty="0"/>
              <a:t>The </a:t>
            </a:r>
            <a:r>
              <a:rPr lang="en-US" sz="2800" i="1" dirty="0" err="1"/>
              <a:t>P</a:t>
            </a:r>
            <a:r>
              <a:rPr sz="2800" baseline="30000" dirty="0" err="1"/>
              <a:t>th</a:t>
            </a:r>
            <a:r>
              <a:rPr sz="2800" dirty="0"/>
              <a:t> percentile of a particular value in a data set is given by</a:t>
            </a:r>
          </a:p>
        </p:txBody>
      </p:sp>
      <p:pic>
        <p:nvPicPr>
          <p:cNvPr id="7" name="Picture 6" descr="p equals l divided by n multiplied by 100">
            <a:extLst>
              <a:ext uri="{FF2B5EF4-FFF2-40B4-BE49-F238E27FC236}">
                <a16:creationId xmlns:a16="http://schemas.microsoft.com/office/drawing/2014/main" id="{8535DF2A-14C9-D186-34D2-4C75B7AA9AE8}"/>
              </a:ext>
            </a:extLst>
          </p:cNvPr>
          <p:cNvPicPr>
            <a:picLocks noChangeAspect="1"/>
          </p:cNvPicPr>
          <p:nvPr/>
        </p:nvPicPr>
        <p:blipFill>
          <a:blip r:embed="rId2"/>
          <a:stretch>
            <a:fillRect/>
          </a:stretch>
        </p:blipFill>
        <p:spPr>
          <a:xfrm>
            <a:off x="3881437" y="2006882"/>
            <a:ext cx="1381125" cy="781050"/>
          </a:xfrm>
          <a:prstGeom prst="rect">
            <a:avLst/>
          </a:prstGeom>
        </p:spPr>
      </p:pic>
      <p:sp>
        <p:nvSpPr>
          <p:cNvPr id="4" name="TextBox 3">
            <a:extLst>
              <a:ext uri="{FF2B5EF4-FFF2-40B4-BE49-F238E27FC236}">
                <a16:creationId xmlns:a16="http://schemas.microsoft.com/office/drawing/2014/main" id="{162CECB6-88A5-6A51-8D07-D80032FCC08A}"/>
              </a:ext>
            </a:extLst>
          </p:cNvPr>
          <p:cNvSpPr txBox="1"/>
          <p:nvPr/>
        </p:nvSpPr>
        <p:spPr>
          <a:xfrm>
            <a:off x="457200" y="2813304"/>
            <a:ext cx="8229600" cy="2419124"/>
          </a:xfrm>
          <a:prstGeom prst="rect">
            <a:avLst/>
          </a:prstGeom>
          <a:noFill/>
        </p:spPr>
        <p:txBody>
          <a:bodyPr wrap="square" rtlCol="0">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US" sz="2800" b="0" i="0" u="none" strike="noStrike" kern="1200" cap="none" spc="0" normalizeH="0" baseline="0" noProof="0" dirty="0">
                <a:ln>
                  <a:noFill/>
                </a:ln>
                <a:solidFill>
                  <a:srgbClr val="000000"/>
                </a:solidFill>
                <a:effectLst/>
                <a:uLnTx/>
                <a:uFillTx/>
                <a:latin typeface="Calibri"/>
                <a:ea typeface="+mn-ea"/>
                <a:cs typeface="+mn-cs"/>
              </a:rPr>
              <a:t>where </a:t>
            </a:r>
            <a:r>
              <a:rPr kumimoji="0" lang="en-US" sz="2800" b="0" i="1" u="none" strike="noStrike" kern="1200" cap="none" spc="0" normalizeH="0" baseline="0" noProof="0" dirty="0">
                <a:ln>
                  <a:noFill/>
                </a:ln>
                <a:solidFill>
                  <a:srgbClr val="000000"/>
                </a:solidFill>
                <a:effectLst/>
                <a:uLnTx/>
                <a:uFillTx/>
                <a:latin typeface="Calibri"/>
                <a:ea typeface="+mn-ea"/>
                <a:cs typeface="+mn-cs"/>
              </a:rPr>
              <a:t>P</a:t>
            </a:r>
            <a:r>
              <a:rPr kumimoji="0" lang="en-US" sz="2800" b="0" i="0" u="none" strike="noStrike" kern="1200" cap="none" spc="0" normalizeH="0" baseline="0" noProof="0" dirty="0">
                <a:ln>
                  <a:noFill/>
                </a:ln>
                <a:solidFill>
                  <a:srgbClr val="000000"/>
                </a:solidFill>
                <a:effectLst/>
                <a:uLnTx/>
                <a:uFillTx/>
                <a:latin typeface="Calibri"/>
                <a:ea typeface="+mn-ea"/>
                <a:cs typeface="+mn-cs"/>
              </a:rPr>
              <a:t> is the percentile rounded to the nearest whole number,</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800" b="0" i="1" u="none" strike="noStrike" kern="1200" cap="none" spc="0" normalizeH="0" baseline="0" noProof="0" dirty="0">
                <a:ln>
                  <a:noFill/>
                </a:ln>
                <a:solidFill>
                  <a:srgbClr val="000000"/>
                </a:solidFill>
                <a:effectLst/>
                <a:uLnTx/>
                <a:uFillTx/>
                <a:ea typeface="+mn-ea"/>
                <a:cs typeface="+mn-cs"/>
              </a:rPr>
              <a:t>l</a:t>
            </a:r>
            <a:r>
              <a:rPr kumimoji="0" lang="en-US" sz="2800" b="0" i="0" u="none" strike="noStrike" kern="1200" cap="none" spc="0" normalizeH="0" baseline="0" noProof="0" dirty="0">
                <a:ln>
                  <a:noFill/>
                </a:ln>
                <a:solidFill>
                  <a:srgbClr val="000000"/>
                </a:solidFill>
                <a:effectLst/>
                <a:uLnTx/>
                <a:uFillTx/>
                <a:latin typeface="Calibri"/>
                <a:ea typeface="+mn-ea"/>
                <a:cs typeface="+mn-cs"/>
              </a:rPr>
              <a:t> is the number of values in the data set </a:t>
            </a:r>
            <a:r>
              <a:rPr kumimoji="0" lang="en-US" sz="2800" b="1" i="0" u="none" strike="noStrike" kern="1200" cap="none" spc="0" normalizeH="0" baseline="0" noProof="0" dirty="0">
                <a:ln>
                  <a:noFill/>
                </a:ln>
                <a:solidFill>
                  <a:srgbClr val="000000"/>
                </a:solidFill>
                <a:effectLst/>
                <a:uLnTx/>
                <a:uFillTx/>
                <a:latin typeface="Calibri"/>
                <a:ea typeface="+mn-ea"/>
                <a:cs typeface="+mn-cs"/>
              </a:rPr>
              <a:t>less than or equal to</a:t>
            </a:r>
            <a:r>
              <a:rPr kumimoji="0" lang="en-US" sz="2800" b="0" i="0" u="none" strike="noStrike" kern="1200" cap="none" spc="0" normalizeH="0" baseline="0" noProof="0" dirty="0">
                <a:ln>
                  <a:noFill/>
                </a:ln>
                <a:solidFill>
                  <a:srgbClr val="000000"/>
                </a:solidFill>
                <a:effectLst/>
                <a:uLnTx/>
                <a:uFillTx/>
                <a:latin typeface="Calibri"/>
                <a:ea typeface="+mn-ea"/>
                <a:cs typeface="+mn-cs"/>
              </a:rPr>
              <a:t> the given value, and</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800" b="0" i="1" u="none" strike="noStrike" kern="1200" cap="none" spc="0" normalizeH="0" baseline="0" noProof="0" dirty="0">
                <a:ln>
                  <a:noFill/>
                </a:ln>
                <a:solidFill>
                  <a:srgbClr val="000000"/>
                </a:solidFill>
                <a:effectLst/>
                <a:uLnTx/>
                <a:uFillTx/>
                <a:ea typeface="+mn-ea"/>
                <a:cs typeface="+mn-cs"/>
              </a:rPr>
              <a:t>n</a:t>
            </a:r>
            <a:r>
              <a:rPr kumimoji="0" lang="en-US" sz="2800" b="0" i="0" u="none" strike="noStrike" kern="1200" cap="none" spc="0" normalizeH="0" baseline="0" noProof="0" dirty="0">
                <a:ln>
                  <a:noFill/>
                </a:ln>
                <a:solidFill>
                  <a:srgbClr val="000000"/>
                </a:solidFill>
                <a:effectLst/>
                <a:uLnTx/>
                <a:uFillTx/>
                <a:latin typeface="Calibri"/>
                <a:ea typeface="+mn-ea"/>
                <a:cs typeface="+mn-cs"/>
              </a:rPr>
              <a:t> is the number of data values in the sample.</a:t>
            </a:r>
            <a:endParaRPr lang="en-IN"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Rounding Rule</a:t>
            </a:r>
            <a:r>
              <a:rPr lang="en-US" baseline="-25000" dirty="0"/>
              <a:t>1</a:t>
            </a:r>
            <a:endParaRPr dirty="0"/>
          </a:p>
        </p:txBody>
      </p:sp>
      <p:sp>
        <p:nvSpPr>
          <p:cNvPr id="3" name="Text Placeholder 2"/>
          <p:cNvSpPr>
            <a:spLocks noGrp="1"/>
          </p:cNvSpPr>
          <p:nvPr>
            <p:ph type="body" sz="quarter" idx="10"/>
          </p:nvPr>
        </p:nvSpPr>
        <p:spPr>
          <a:xfrm>
            <a:off x="457200" y="1082078"/>
            <a:ext cx="8229600" cy="975322"/>
          </a:xfrm>
        </p:spPr>
        <p:txBody>
          <a:bodyPr>
            <a:normAutofit/>
          </a:bodyPr>
          <a:lstStyle/>
          <a:p>
            <a:r>
              <a:rPr sz="2800"/>
              <a:t>When calculating the percentile of a data value, round to the nearest whole number.</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3.3.2: Finding the Percentile of a Given Data Value</a:t>
            </a:r>
            <a:r>
              <a:rPr lang="en-US" baseline="-25000" dirty="0"/>
              <a:t>1</a:t>
            </a:r>
            <a:endParaRPr dirty="0"/>
          </a:p>
        </p:txBody>
      </p:sp>
      <p:sp>
        <p:nvSpPr>
          <p:cNvPr id="3" name="Text Placeholder 2"/>
          <p:cNvSpPr>
            <a:spLocks noGrp="1"/>
          </p:cNvSpPr>
          <p:nvPr>
            <p:ph type="body" sz="quarter" idx="10"/>
          </p:nvPr>
        </p:nvSpPr>
        <p:spPr/>
        <p:txBody>
          <a:bodyPr>
            <a:normAutofit/>
          </a:bodyPr>
          <a:lstStyle/>
          <a:p>
            <a:pPr>
              <a:defRPr sz="2800"/>
            </a:pPr>
            <a:r>
              <a:rPr sz="2800" dirty="0"/>
              <a:t>In the data set from the previous example, the Nissan Xterra averaged </a:t>
            </a:r>
            <a:r>
              <a:rPr lang="en-US" sz="2800" dirty="0"/>
              <a:t>21.1 mpg</a:t>
            </a:r>
            <a:r>
              <a:rPr sz="2800" dirty="0"/>
              <a:t>. In what percentile is this value?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3.3.2: Finding the Percentile of a Given Data Value</a:t>
            </a:r>
            <a:r>
              <a:rPr lang="en-US" baseline="-25000" dirty="0"/>
              <a:t>2</a:t>
            </a:r>
            <a:endParaRPr dirty="0"/>
          </a:p>
        </p:txBody>
      </p:sp>
      <p:sp>
        <p:nvSpPr>
          <p:cNvPr id="3" name="Text Placeholder 2"/>
          <p:cNvSpPr>
            <a:spLocks noGrp="1"/>
          </p:cNvSpPr>
          <p:nvPr>
            <p:ph type="body" sz="quarter" idx="10"/>
          </p:nvPr>
        </p:nvSpPr>
        <p:spPr>
          <a:xfrm>
            <a:off x="457200" y="1029288"/>
            <a:ext cx="8229600" cy="2998890"/>
          </a:xfrm>
        </p:spPr>
        <p:txBody>
          <a:bodyPr>
            <a:normAutofit/>
          </a:bodyPr>
          <a:lstStyle/>
          <a:p>
            <a:r>
              <a:rPr sz="2000" b="1" dirty="0"/>
              <a:t>Solution</a:t>
            </a:r>
          </a:p>
          <a:p>
            <a:r>
              <a:rPr sz="2000" dirty="0"/>
              <a:t>We begin by making sure that the data are in order from smallest to largest. We know from the previous example that they are, so we can proceed with the next step.</a:t>
            </a:r>
          </a:p>
          <a:p>
            <a:pPr>
              <a:defRPr sz="2800"/>
            </a:pPr>
            <a:r>
              <a:rPr sz="2000" dirty="0"/>
              <a:t>The Xterra's value of </a:t>
            </a:r>
            <a:r>
              <a:rPr sz="2000" dirty="0">
                <a:latin typeface="Cambria Math"/>
              </a:rPr>
              <a:t>21.1</a:t>
            </a:r>
            <a:r>
              <a:rPr sz="2000" dirty="0"/>
              <a:t> mpg is repeated in the data set, in both the 48</a:t>
            </a:r>
            <a:r>
              <a:rPr sz="2000" baseline="30000" dirty="0"/>
              <a:t>th</a:t>
            </a:r>
            <a:r>
              <a:rPr sz="2000" dirty="0"/>
              <a:t> and 49</a:t>
            </a:r>
            <a:r>
              <a:rPr sz="2000" baseline="30000" dirty="0"/>
              <a:t>th</a:t>
            </a:r>
            <a:r>
              <a:rPr sz="2000" dirty="0"/>
              <a:t> positions, so we will pick the one with the largest location value, which is the 49</a:t>
            </a:r>
            <a:r>
              <a:rPr sz="2000" baseline="30000" dirty="0"/>
              <a:t>th</a:t>
            </a:r>
            <a:r>
              <a:rPr sz="2000" dirty="0"/>
              <a:t>. Using a sample size of </a:t>
            </a:r>
            <a:r>
              <a:rPr lang="en-US" sz="2000" i="1" dirty="0"/>
              <a:t>n</a:t>
            </a:r>
            <a:r>
              <a:rPr lang="en-US" sz="2000" dirty="0"/>
              <a:t> = 135</a:t>
            </a:r>
            <a:r>
              <a:rPr sz="2000" dirty="0"/>
              <a:t> and a location of </a:t>
            </a:r>
            <a:r>
              <a:rPr lang="en-US" sz="2000" i="1" dirty="0"/>
              <a:t>l</a:t>
            </a:r>
            <a:r>
              <a:rPr lang="en-US" sz="2000" dirty="0"/>
              <a:t> = 49,</a:t>
            </a:r>
            <a:r>
              <a:rPr sz="2000" dirty="0"/>
              <a:t> we can substitute these values into the formula for the percentile of a given data value, which gives us the following.</a:t>
            </a:r>
          </a:p>
        </p:txBody>
      </p:sp>
      <p:pic>
        <p:nvPicPr>
          <p:cNvPr id="7" name="Picture 6" descr="p equals l divided by n multiplied by 100, which equals 49 divided by 135 multiplied by 100, approximately equal to 36.3">
            <a:extLst>
              <a:ext uri="{FF2B5EF4-FFF2-40B4-BE49-F238E27FC236}">
                <a16:creationId xmlns:a16="http://schemas.microsoft.com/office/drawing/2014/main" id="{73D6A458-AD27-D0C2-2B3A-0683430CA6D9}"/>
              </a:ext>
            </a:extLst>
          </p:cNvPr>
          <p:cNvPicPr>
            <a:picLocks noChangeAspect="1"/>
          </p:cNvPicPr>
          <p:nvPr/>
        </p:nvPicPr>
        <p:blipFill>
          <a:blip r:embed="rId2"/>
          <a:stretch>
            <a:fillRect/>
          </a:stretch>
        </p:blipFill>
        <p:spPr>
          <a:xfrm>
            <a:off x="2902120" y="4028177"/>
            <a:ext cx="3339759" cy="720000"/>
          </a:xfrm>
          <a:prstGeom prst="rect">
            <a:avLst/>
          </a:prstGeom>
        </p:spPr>
      </p:pic>
      <p:sp>
        <p:nvSpPr>
          <p:cNvPr id="4" name="TextBox 3">
            <a:extLst>
              <a:ext uri="{FF2B5EF4-FFF2-40B4-BE49-F238E27FC236}">
                <a16:creationId xmlns:a16="http://schemas.microsoft.com/office/drawing/2014/main" id="{03281745-F5FC-BA7C-2EBD-FCBC44A14D45}"/>
              </a:ext>
            </a:extLst>
          </p:cNvPr>
          <p:cNvSpPr txBox="1"/>
          <p:nvPr/>
        </p:nvSpPr>
        <p:spPr>
          <a:xfrm>
            <a:off x="457200" y="4748177"/>
            <a:ext cx="8229600" cy="1323439"/>
          </a:xfrm>
          <a:prstGeom prst="rect">
            <a:avLst/>
          </a:prstGeom>
          <a:noFill/>
        </p:spPr>
        <p:txBody>
          <a:bodyPr wrap="square" rtlCol="0">
            <a:spAutoFit/>
          </a:bodyPr>
          <a:lstStyle/>
          <a:p>
            <a:r>
              <a:rPr kumimoji="0" lang="en-US" sz="2000" b="0" i="0" u="none" strike="noStrike" kern="1200" cap="none" spc="0" normalizeH="0" baseline="0" noProof="0" dirty="0">
                <a:ln>
                  <a:noFill/>
                </a:ln>
                <a:solidFill>
                  <a:srgbClr val="366092"/>
                </a:solidFill>
                <a:effectLst/>
                <a:uLnTx/>
                <a:uFillTx/>
                <a:latin typeface="Calibri"/>
                <a:ea typeface="+mn-ea"/>
                <a:cs typeface="+mn-cs"/>
              </a:rPr>
              <a:t>Since we always need to round a percentile to a whole number, we round </a:t>
            </a:r>
            <a:r>
              <a:rPr kumimoji="0" lang="en-US" sz="2000" b="0" i="0" u="none" strike="noStrike" kern="1200" cap="none" spc="0" normalizeH="0" baseline="0" noProof="0" dirty="0">
                <a:ln>
                  <a:noFill/>
                </a:ln>
                <a:solidFill>
                  <a:srgbClr val="366092"/>
                </a:solidFill>
                <a:effectLst/>
                <a:uLnTx/>
                <a:uFillTx/>
                <a:latin typeface="Cambria Math"/>
                <a:ea typeface="+mn-ea"/>
                <a:cs typeface="+mn-cs"/>
              </a:rPr>
              <a:t>36.3</a:t>
            </a:r>
            <a:r>
              <a:rPr kumimoji="0" lang="en-US" sz="2000" b="0" i="0" u="none" strike="noStrike" kern="1200" cap="none" spc="0" normalizeH="0" baseline="0" noProof="0" dirty="0">
                <a:ln>
                  <a:noFill/>
                </a:ln>
                <a:solidFill>
                  <a:srgbClr val="366092"/>
                </a:solidFill>
                <a:effectLst/>
                <a:uLnTx/>
                <a:uFillTx/>
                <a:latin typeface="Calibri"/>
                <a:ea typeface="+mn-ea"/>
                <a:cs typeface="+mn-cs"/>
              </a:rPr>
              <a:t> to </a:t>
            </a:r>
            <a:r>
              <a:rPr kumimoji="0" lang="en-US" sz="2000" b="0" i="0" u="none" strike="noStrike" kern="1200" cap="none" spc="0" normalizeH="0" baseline="0" noProof="0" dirty="0">
                <a:ln>
                  <a:noFill/>
                </a:ln>
                <a:solidFill>
                  <a:srgbClr val="366092"/>
                </a:solidFill>
                <a:effectLst/>
                <a:uLnTx/>
                <a:uFillTx/>
                <a:latin typeface="Cambria Math"/>
                <a:ea typeface="+mn-ea"/>
                <a:cs typeface="+mn-cs"/>
              </a:rPr>
              <a:t>36</a:t>
            </a:r>
            <a:r>
              <a:rPr kumimoji="0" lang="en-US" sz="2000" b="0" i="0" u="none" strike="noStrike" kern="1200" cap="none" spc="0" normalizeH="0" baseline="0" noProof="0" dirty="0">
                <a:ln>
                  <a:noFill/>
                </a:ln>
                <a:solidFill>
                  <a:srgbClr val="366092"/>
                </a:solidFill>
                <a:effectLst/>
                <a:uLnTx/>
                <a:uFillTx/>
                <a:latin typeface="Calibri"/>
                <a:ea typeface="+mn-ea"/>
                <a:cs typeface="+mn-cs"/>
              </a:rPr>
              <a:t>. Thus, approximately 36% of the data values are less than or equal to the Xterra's mpg rating. That is, 21.1 mpg is in the 36</a:t>
            </a:r>
            <a:r>
              <a:rPr kumimoji="0" lang="en-US" sz="2000" b="0" i="0" u="none" strike="noStrike" kern="1200" cap="none" spc="0" normalizeH="0" baseline="30000" noProof="0" dirty="0">
                <a:ln>
                  <a:noFill/>
                </a:ln>
                <a:solidFill>
                  <a:srgbClr val="366092"/>
                </a:solidFill>
                <a:effectLst/>
                <a:uLnTx/>
                <a:uFillTx/>
                <a:latin typeface="Calibri"/>
                <a:ea typeface="+mn-ea"/>
                <a:cs typeface="+mn-cs"/>
              </a:rPr>
              <a:t>th</a:t>
            </a:r>
            <a:r>
              <a:rPr kumimoji="0" lang="en-US" sz="2000" b="0" i="0" u="none" strike="noStrike" kern="1200" cap="none" spc="0" normalizeH="0" baseline="0" noProof="0" dirty="0">
                <a:ln>
                  <a:noFill/>
                </a:ln>
                <a:solidFill>
                  <a:srgbClr val="366092"/>
                </a:solidFill>
                <a:effectLst/>
                <a:uLnTx/>
                <a:uFillTx/>
                <a:latin typeface="Calibri"/>
                <a:ea typeface="+mn-ea"/>
                <a:cs typeface="+mn-cs"/>
              </a:rPr>
              <a:t> percentile of the data set.</a:t>
            </a:r>
            <a:endParaRPr lang="en-IN"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Quartiles</a:t>
            </a:r>
            <a:endParaRPr dirty="0"/>
          </a:p>
        </p:txBody>
      </p:sp>
      <p:sp>
        <p:nvSpPr>
          <p:cNvPr id="3" name="Text Placeholder 2"/>
          <p:cNvSpPr>
            <a:spLocks noGrp="1"/>
          </p:cNvSpPr>
          <p:nvPr>
            <p:ph type="body" sz="quarter" idx="10"/>
          </p:nvPr>
        </p:nvSpPr>
        <p:spPr>
          <a:xfrm>
            <a:off x="457200" y="1082078"/>
            <a:ext cx="8229600" cy="4785322"/>
          </a:xfrm>
        </p:spPr>
        <p:txBody>
          <a:bodyPr>
            <a:normAutofit/>
          </a:bodyPr>
          <a:lstStyle/>
          <a:p>
            <a:pPr marL="457200" indent="-457200">
              <a:buFont typeface="Arial" panose="020B0604020202020204" pitchFamily="34" charset="0"/>
              <a:buChar char="•"/>
            </a:pPr>
            <a:r>
              <a:rPr lang="en-IN" sz="2800" b="1" dirty="0"/>
              <a:t>Quartiles</a:t>
            </a:r>
            <a:r>
              <a:rPr lang="en-IN" sz="2800" dirty="0"/>
              <a:t> are values that divide an ordered array of data into four equal parts; equivalent to the 25</a:t>
            </a:r>
            <a:r>
              <a:rPr lang="en-IN" sz="2800" baseline="30000" dirty="0"/>
              <a:t>th</a:t>
            </a:r>
            <a:r>
              <a:rPr lang="en-IN" sz="2800" dirty="0"/>
              <a:t>, 50</a:t>
            </a:r>
            <a:r>
              <a:rPr lang="en-IN" sz="2800" baseline="30000" dirty="0"/>
              <a:t>th</a:t>
            </a:r>
            <a:r>
              <a:rPr lang="en-IN" sz="2800" dirty="0"/>
              <a:t>, and 75</a:t>
            </a:r>
            <a:r>
              <a:rPr lang="en-IN" sz="2800" baseline="30000" dirty="0"/>
              <a:t>th</a:t>
            </a:r>
            <a:r>
              <a:rPr lang="en-IN" sz="2800" dirty="0"/>
              <a:t> percentiles.</a:t>
            </a:r>
          </a:p>
          <a:p>
            <a:pPr marL="457200" indent="-457200">
              <a:buFont typeface="Arial" panose="020B0604020202020204" pitchFamily="34" charset="0"/>
              <a:buChar char="•"/>
            </a:pPr>
            <a:r>
              <a:rPr lang="en-IN" i="1" dirty="0"/>
              <a:t>Q</a:t>
            </a:r>
            <a:r>
              <a:rPr lang="en-IN" sz="1000" dirty="0"/>
              <a:t> </a:t>
            </a:r>
            <a:r>
              <a:rPr lang="en-IN" baseline="-25000" dirty="0"/>
              <a:t>1</a:t>
            </a:r>
            <a:r>
              <a:rPr lang="en-IN" dirty="0"/>
              <a:t> = </a:t>
            </a:r>
            <a:r>
              <a:rPr lang="en-IN" sz="2800" dirty="0"/>
              <a:t>First Quartile: 25% of the data are less than or equal to this value.</a:t>
            </a:r>
          </a:p>
          <a:p>
            <a:pPr marL="457200" indent="-457200">
              <a:buFont typeface="Arial" panose="020B0604020202020204" pitchFamily="34" charset="0"/>
              <a:buChar char="•"/>
            </a:pPr>
            <a:r>
              <a:rPr lang="en-IN" i="1" dirty="0"/>
              <a:t>Q</a:t>
            </a:r>
            <a:r>
              <a:rPr lang="en-IN" sz="1000" dirty="0"/>
              <a:t> </a:t>
            </a:r>
            <a:r>
              <a:rPr lang="en-IN" baseline="-25000" dirty="0"/>
              <a:t>2</a:t>
            </a:r>
            <a:r>
              <a:rPr lang="en-IN" dirty="0"/>
              <a:t> = </a:t>
            </a:r>
            <a:r>
              <a:rPr lang="en-IN" sz="2800" dirty="0"/>
              <a:t>Second Quartile: 50% of the data are less than or equal to this value.</a:t>
            </a:r>
          </a:p>
          <a:p>
            <a:pPr marL="457200" indent="-457200">
              <a:buFont typeface="Arial" panose="020B0604020202020204" pitchFamily="34" charset="0"/>
              <a:buChar char="•"/>
            </a:pPr>
            <a:r>
              <a:rPr lang="en-IN" i="1" dirty="0"/>
              <a:t>Q</a:t>
            </a:r>
            <a:r>
              <a:rPr lang="en-IN" sz="1000" dirty="0"/>
              <a:t> </a:t>
            </a:r>
            <a:r>
              <a:rPr lang="en-IN" baseline="-25000" dirty="0"/>
              <a:t>3</a:t>
            </a:r>
            <a:r>
              <a:rPr lang="en-IN" dirty="0"/>
              <a:t> = </a:t>
            </a:r>
            <a:r>
              <a:rPr lang="en-IN" sz="2800" dirty="0"/>
              <a:t>Third Quartile: 75% of the data are less than or equal to this value.</a:t>
            </a:r>
          </a:p>
          <a:p>
            <a:endParaRPr sz="2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Side Note</a:t>
            </a:r>
          </a:p>
        </p:txBody>
      </p:sp>
      <p:sp>
        <p:nvSpPr>
          <p:cNvPr id="3" name="Text Placeholder 2"/>
          <p:cNvSpPr>
            <a:spLocks noGrp="1"/>
          </p:cNvSpPr>
          <p:nvPr>
            <p:ph type="body" sz="quarter" idx="10"/>
          </p:nvPr>
        </p:nvSpPr>
        <p:spPr>
          <a:xfrm>
            <a:off x="457200" y="1082078"/>
            <a:ext cx="8229600" cy="4556722"/>
          </a:xfrm>
        </p:spPr>
        <p:txBody>
          <a:bodyPr>
            <a:normAutofit fontScale="92500" lnSpcReduction="10000"/>
          </a:bodyPr>
          <a:lstStyle/>
          <a:p>
            <a:r>
              <a:rPr sz="2800" b="1" dirty="0"/>
              <a:t>Hinges vs. Quartiles</a:t>
            </a:r>
          </a:p>
          <a:p>
            <a:r>
              <a:rPr sz="2800" dirty="0"/>
              <a:t>If you do not include the median when you are approximating the first and third quartiles, you are actually calculating a completely different value, created by statistician John Tukey, called a </a:t>
            </a:r>
            <a:r>
              <a:rPr sz="2800" b="1" dirty="0"/>
              <a:t>hinge</a:t>
            </a:r>
            <a:r>
              <a:rPr sz="2800" dirty="0"/>
              <a:t>. The lower hinge is a rough approximation of the first quartile, and the upper hinge is a rough approximation of the third quartile. To complicate matters further, some textbooks (and the </a:t>
            </a:r>
            <a:br>
              <a:rPr lang="en-US" sz="2800" dirty="0"/>
            </a:br>
            <a:r>
              <a:rPr sz="2800" dirty="0"/>
              <a:t>TI-83/84 Plus calculator) do not differentiate between quartiles and hinges. The solutions given in this textbook will actually be hinges, so as to match the values given by the TI-83/84 Plus calculator.</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3.3.3: Finding the Quartiles of a Given Data Set</a:t>
            </a:r>
            <a:r>
              <a:rPr lang="en-US" baseline="-25000" dirty="0"/>
              <a:t>1</a:t>
            </a:r>
            <a:endParaRPr baseline="-25000" dirty="0"/>
          </a:p>
        </p:txBody>
      </p:sp>
      <p:sp>
        <p:nvSpPr>
          <p:cNvPr id="3" name="Text Placeholder 2"/>
          <p:cNvSpPr>
            <a:spLocks noGrp="1"/>
          </p:cNvSpPr>
          <p:nvPr>
            <p:ph type="body" sz="quarter" idx="10"/>
          </p:nvPr>
        </p:nvSpPr>
        <p:spPr/>
        <p:txBody>
          <a:bodyPr>
            <a:normAutofit/>
          </a:bodyPr>
          <a:lstStyle/>
          <a:p>
            <a:r>
              <a:rPr sz="2800" dirty="0"/>
              <a:t>Find the quartiles for the mpg data used in the previous examples. The stem and leaf plot for this data is repeated below for convenience.</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3.3.3: Finding the Quartiles of a Given Data Set</a:t>
            </a:r>
            <a:r>
              <a:rPr lang="en-US" baseline="-25000" dirty="0"/>
              <a:t>2</a:t>
            </a:r>
            <a:endParaRPr dirty="0"/>
          </a:p>
        </p:txBody>
      </p:sp>
      <p:sp>
        <p:nvSpPr>
          <p:cNvPr id="6" name="TextBox 5">
            <a:extLst>
              <a:ext uri="{FF2B5EF4-FFF2-40B4-BE49-F238E27FC236}">
                <a16:creationId xmlns:a16="http://schemas.microsoft.com/office/drawing/2014/main" id="{0497CD7D-D38E-7E3F-9287-0FFBDE2CDAC8}"/>
              </a:ext>
            </a:extLst>
          </p:cNvPr>
          <p:cNvSpPr txBox="1"/>
          <p:nvPr/>
        </p:nvSpPr>
        <p:spPr>
          <a:xfrm>
            <a:off x="798576" y="1078468"/>
            <a:ext cx="7543800" cy="369332"/>
          </a:xfrm>
          <a:prstGeom prst="rect">
            <a:avLst/>
          </a:prstGeom>
          <a:noFill/>
        </p:spPr>
        <p:txBody>
          <a:bodyPr wrap="square">
            <a:spAutoFit/>
          </a:bodyPr>
          <a:lstStyle/>
          <a:p>
            <a:pPr algn="ctr">
              <a:defRPr sz="1800" b="1"/>
            </a:pPr>
            <a:r>
              <a:rPr lang="en-US" dirty="0"/>
              <a:t>Highway Gas Mileage for Various Vehicles</a:t>
            </a:r>
          </a:p>
        </p:txBody>
      </p:sp>
      <p:graphicFrame>
        <p:nvGraphicFramePr>
          <p:cNvPr id="7" name="Table Placeholder 2" descr="The table shows a stem and leaf plot with Stem representing the tens place and Leaves representing the ones place of the data values. &#10;For a stem of 12, the leaf is 1. &#10;For 13, the leaf is 3. &#10;For 14, the leaf is 1. &#10;For 15, the leaves are 5 and 6. &#10;For 16, the leaves are 1, 1, 7, and 8. &#10;For 17, the leaves are 0, 0, 1, 2, 3, 4, 4, 5, 6, and 9. &#10;For 18, the leaves are 2, 3, 4, and 5. &#10;For 19, the leaves are 1, 2, 2, 2, 3, 3, 4, 6, 6, 7, 8, and 9. &#10;For 20, the leaves are 1, 2, 3, 3, 3, 4, 5, 6, 6, 7, and 8. &#10;For 21, the leaves are 0, 1, 1, 2, 3, 5, 7, 8, and 9. &#10;For 22, the leaves are 2, 3, 4, 7, 8, and 9. &#10;The plot organizes data by tens and ones digits">
            <a:extLst>
              <a:ext uri="{FF2B5EF4-FFF2-40B4-BE49-F238E27FC236}">
                <a16:creationId xmlns:a16="http://schemas.microsoft.com/office/drawing/2014/main" id="{A10D1D59-3DE5-ED09-46E1-BCBA1212A5A9}"/>
              </a:ext>
            </a:extLst>
          </p:cNvPr>
          <p:cNvGraphicFramePr>
            <a:graphicFrameLocks noGrp="1"/>
          </p:cNvGraphicFramePr>
          <p:nvPr>
            <p:ph type="tbl" sz="quarter" idx="10"/>
            <p:extLst>
              <p:ext uri="{D42A27DB-BD31-4B8C-83A1-F6EECF244321}">
                <p14:modId xmlns:p14="http://schemas.microsoft.com/office/powerpoint/2010/main" val="557821669"/>
              </p:ext>
            </p:extLst>
          </p:nvPr>
        </p:nvGraphicFramePr>
        <p:xfrm>
          <a:off x="457200" y="1493520"/>
          <a:ext cx="8229600" cy="4450080"/>
        </p:xfrm>
        <a:graphic>
          <a:graphicData uri="http://schemas.openxmlformats.org/drawingml/2006/table">
            <a:tbl>
              <a:tblPr firstRow="1" bandRow="1">
                <a:tableStyleId>{2D5ABB26-0587-4C30-8999-92F81FD0307C}</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2"/>
                    </a:ext>
                  </a:extLst>
                </a:gridCol>
              </a:tblGrid>
              <a:tr h="370840">
                <a:tc>
                  <a:txBody>
                    <a:bodyPr/>
                    <a:lstStyle/>
                    <a:p>
                      <a:pPr algn="r">
                        <a:defRPr sz="1600" b="1"/>
                      </a:pPr>
                      <a:r>
                        <a:rPr dirty="0"/>
                        <a:t>Stem</a:t>
                      </a: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l">
                        <a:defRPr sz="1600" b="1"/>
                      </a:pPr>
                      <a:r>
                        <a:rPr dirty="0"/>
                        <a:t>Leaves</a:t>
                      </a: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370840">
                <a:tc>
                  <a:txBody>
                    <a:bodyPr/>
                    <a:lstStyle/>
                    <a:p>
                      <a:pPr algn="r">
                        <a:defRPr sz="1600" b="1"/>
                      </a:pPr>
                      <a:r>
                        <a:t>12</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l">
                        <a:defRPr sz="1600"/>
                      </a:pPr>
                      <a:r>
                        <a:t>1</a:t>
                      </a: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2"/>
                  </a:ext>
                </a:extLst>
              </a:tr>
              <a:tr h="370840">
                <a:tc>
                  <a:txBody>
                    <a:bodyPr/>
                    <a:lstStyle/>
                    <a:p>
                      <a:pPr algn="r">
                        <a:defRPr sz="1600" b="1"/>
                      </a:pPr>
                      <a:r>
                        <a:t>13</a:t>
                      </a:r>
                    </a:p>
                  </a:txBody>
                  <a:tcPr>
                    <a:lnR w="12700" cap="flat" cmpd="sng" algn="ctr">
                      <a:solidFill>
                        <a:schemeClr val="tx1"/>
                      </a:solidFill>
                      <a:prstDash val="solid"/>
                      <a:round/>
                      <a:headEnd type="none" w="med" len="med"/>
                      <a:tailEnd type="none" w="med" len="med"/>
                    </a:lnR>
                  </a:tcPr>
                </a:tc>
                <a:tc>
                  <a:txBody>
                    <a:bodyPr/>
                    <a:lstStyle/>
                    <a:p>
                      <a:pPr algn="l">
                        <a:defRPr sz="1600"/>
                      </a:pPr>
                      <a:r>
                        <a:t>3</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3"/>
                  </a:ext>
                </a:extLst>
              </a:tr>
              <a:tr h="370840">
                <a:tc>
                  <a:txBody>
                    <a:bodyPr/>
                    <a:lstStyle/>
                    <a:p>
                      <a:pPr algn="r">
                        <a:defRPr sz="1600" b="1"/>
                      </a:pPr>
                      <a:r>
                        <a:rPr dirty="0"/>
                        <a:t>14</a:t>
                      </a:r>
                    </a:p>
                  </a:txBody>
                  <a:tcPr>
                    <a:lnR w="12700" cap="flat" cmpd="sng" algn="ctr">
                      <a:solidFill>
                        <a:schemeClr val="tx1"/>
                      </a:solidFill>
                      <a:prstDash val="solid"/>
                      <a:round/>
                      <a:headEnd type="none" w="med" len="med"/>
                      <a:tailEnd type="none" w="med" len="med"/>
                    </a:lnR>
                  </a:tcPr>
                </a:tc>
                <a:tc>
                  <a:txBody>
                    <a:bodyPr/>
                    <a:lstStyle/>
                    <a:p>
                      <a:pPr algn="l">
                        <a:defRPr sz="1600"/>
                      </a:pPr>
                      <a:r>
                        <a:rPr dirty="0"/>
                        <a:t>1</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4"/>
                  </a:ext>
                </a:extLst>
              </a:tr>
              <a:tr h="370840">
                <a:tc>
                  <a:txBody>
                    <a:bodyPr/>
                    <a:lstStyle/>
                    <a:p>
                      <a:pPr algn="r">
                        <a:defRPr sz="1600" b="1"/>
                      </a:pPr>
                      <a:r>
                        <a:t>15</a:t>
                      </a:r>
                    </a:p>
                  </a:txBody>
                  <a:tcPr>
                    <a:lnR w="12700" cap="flat" cmpd="sng" algn="ctr">
                      <a:solidFill>
                        <a:schemeClr val="tx1"/>
                      </a:solidFill>
                      <a:prstDash val="solid"/>
                      <a:round/>
                      <a:headEnd type="none" w="med" len="med"/>
                      <a:tailEnd type="none" w="med" len="med"/>
                    </a:lnR>
                  </a:tcPr>
                </a:tc>
                <a:tc>
                  <a:txBody>
                    <a:bodyPr/>
                    <a:lstStyle/>
                    <a:p>
                      <a:pPr algn="l">
                        <a:defRPr sz="1600"/>
                      </a:pPr>
                      <a:r>
                        <a:rPr dirty="0"/>
                        <a:t>5 6</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5"/>
                  </a:ext>
                </a:extLst>
              </a:tr>
              <a:tr h="370840">
                <a:tc>
                  <a:txBody>
                    <a:bodyPr/>
                    <a:lstStyle/>
                    <a:p>
                      <a:pPr algn="r">
                        <a:defRPr sz="1600" b="1"/>
                      </a:pPr>
                      <a:r>
                        <a:t>16</a:t>
                      </a:r>
                    </a:p>
                  </a:txBody>
                  <a:tcPr>
                    <a:lnR w="12700" cap="flat" cmpd="sng" algn="ctr">
                      <a:solidFill>
                        <a:schemeClr val="tx1"/>
                      </a:solidFill>
                      <a:prstDash val="solid"/>
                      <a:round/>
                      <a:headEnd type="none" w="med" len="med"/>
                      <a:tailEnd type="none" w="med" len="med"/>
                    </a:lnR>
                  </a:tcPr>
                </a:tc>
                <a:tc>
                  <a:txBody>
                    <a:bodyPr/>
                    <a:lstStyle/>
                    <a:p>
                      <a:pPr algn="l">
                        <a:defRPr sz="1600"/>
                      </a:pPr>
                      <a:r>
                        <a:rPr dirty="0"/>
                        <a:t>1 1 7 8</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6"/>
                  </a:ext>
                </a:extLst>
              </a:tr>
              <a:tr h="370840">
                <a:tc>
                  <a:txBody>
                    <a:bodyPr/>
                    <a:lstStyle/>
                    <a:p>
                      <a:pPr algn="r">
                        <a:defRPr sz="1600" b="1"/>
                      </a:pPr>
                      <a:r>
                        <a:t>17</a:t>
                      </a:r>
                    </a:p>
                  </a:txBody>
                  <a:tcPr>
                    <a:lnR w="12700" cap="flat" cmpd="sng" algn="ctr">
                      <a:solidFill>
                        <a:schemeClr val="tx1"/>
                      </a:solidFill>
                      <a:prstDash val="solid"/>
                      <a:round/>
                      <a:headEnd type="none" w="med" len="med"/>
                      <a:tailEnd type="none" w="med" len="med"/>
                    </a:lnR>
                  </a:tcPr>
                </a:tc>
                <a:tc>
                  <a:txBody>
                    <a:bodyPr/>
                    <a:lstStyle/>
                    <a:p>
                      <a:pPr algn="l">
                        <a:defRPr sz="1600"/>
                      </a:pPr>
                      <a:r>
                        <a:rPr dirty="0"/>
                        <a:t>0 0 1 2 3 4 4 5 6 9</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7"/>
                  </a:ext>
                </a:extLst>
              </a:tr>
              <a:tr h="370840">
                <a:tc>
                  <a:txBody>
                    <a:bodyPr/>
                    <a:lstStyle/>
                    <a:p>
                      <a:pPr algn="r">
                        <a:defRPr sz="1600" b="1"/>
                      </a:pPr>
                      <a:r>
                        <a:t>18</a:t>
                      </a:r>
                    </a:p>
                  </a:txBody>
                  <a:tcPr>
                    <a:lnR w="12700" cap="flat" cmpd="sng" algn="ctr">
                      <a:solidFill>
                        <a:schemeClr val="tx1"/>
                      </a:solidFill>
                      <a:prstDash val="solid"/>
                      <a:round/>
                      <a:headEnd type="none" w="med" len="med"/>
                      <a:tailEnd type="none" w="med" len="med"/>
                    </a:lnR>
                  </a:tcPr>
                </a:tc>
                <a:tc>
                  <a:txBody>
                    <a:bodyPr/>
                    <a:lstStyle/>
                    <a:p>
                      <a:pPr algn="l">
                        <a:defRPr sz="1600"/>
                      </a:pPr>
                      <a:r>
                        <a:t>2 3 4 5</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8"/>
                  </a:ext>
                </a:extLst>
              </a:tr>
              <a:tr h="370840">
                <a:tc>
                  <a:txBody>
                    <a:bodyPr/>
                    <a:lstStyle/>
                    <a:p>
                      <a:pPr algn="r">
                        <a:defRPr sz="1600" b="1"/>
                      </a:pPr>
                      <a:r>
                        <a:t>19</a:t>
                      </a:r>
                    </a:p>
                  </a:txBody>
                  <a:tcPr>
                    <a:lnR w="12700" cap="flat" cmpd="sng" algn="ctr">
                      <a:solidFill>
                        <a:schemeClr val="tx1"/>
                      </a:solidFill>
                      <a:prstDash val="solid"/>
                      <a:round/>
                      <a:headEnd type="none" w="med" len="med"/>
                      <a:tailEnd type="none" w="med" len="med"/>
                    </a:lnR>
                  </a:tcPr>
                </a:tc>
                <a:tc>
                  <a:txBody>
                    <a:bodyPr/>
                    <a:lstStyle/>
                    <a:p>
                      <a:pPr algn="l">
                        <a:defRPr sz="1600"/>
                      </a:pPr>
                      <a:r>
                        <a:t>1 2 2 2 3 3 4 6 6 7 8 9</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9"/>
                  </a:ext>
                </a:extLst>
              </a:tr>
              <a:tr h="370840">
                <a:tc>
                  <a:txBody>
                    <a:bodyPr/>
                    <a:lstStyle/>
                    <a:p>
                      <a:pPr algn="r">
                        <a:defRPr sz="1600" b="1"/>
                      </a:pPr>
                      <a:r>
                        <a:t>20</a:t>
                      </a:r>
                    </a:p>
                  </a:txBody>
                  <a:tcPr>
                    <a:lnR w="12700" cap="flat" cmpd="sng" algn="ctr">
                      <a:solidFill>
                        <a:schemeClr val="tx1"/>
                      </a:solidFill>
                      <a:prstDash val="solid"/>
                      <a:round/>
                      <a:headEnd type="none" w="med" len="med"/>
                      <a:tailEnd type="none" w="med" len="med"/>
                    </a:lnR>
                  </a:tcPr>
                </a:tc>
                <a:tc>
                  <a:txBody>
                    <a:bodyPr/>
                    <a:lstStyle/>
                    <a:p>
                      <a:pPr algn="l">
                        <a:defRPr sz="1600"/>
                      </a:pPr>
                      <a:r>
                        <a:t>1 2 3 3 3 4 5 6 6 7 8</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10"/>
                  </a:ext>
                </a:extLst>
              </a:tr>
              <a:tr h="370840">
                <a:tc>
                  <a:txBody>
                    <a:bodyPr/>
                    <a:lstStyle/>
                    <a:p>
                      <a:pPr algn="r">
                        <a:defRPr sz="1600" b="1"/>
                      </a:pPr>
                      <a:r>
                        <a:t>21</a:t>
                      </a:r>
                    </a:p>
                  </a:txBody>
                  <a:tcPr>
                    <a:lnR w="12700" cap="flat" cmpd="sng" algn="ctr">
                      <a:solidFill>
                        <a:schemeClr val="tx1"/>
                      </a:solidFill>
                      <a:prstDash val="solid"/>
                      <a:round/>
                      <a:headEnd type="none" w="med" len="med"/>
                      <a:tailEnd type="none" w="med" len="med"/>
                    </a:lnR>
                  </a:tcPr>
                </a:tc>
                <a:tc>
                  <a:txBody>
                    <a:bodyPr/>
                    <a:lstStyle/>
                    <a:p>
                      <a:pPr algn="l">
                        <a:defRPr sz="1600"/>
                      </a:pPr>
                      <a:r>
                        <a:t>0 1 1 2 3 5 7 8 9</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11"/>
                  </a:ext>
                </a:extLst>
              </a:tr>
              <a:tr h="370840">
                <a:tc>
                  <a:txBody>
                    <a:bodyPr/>
                    <a:lstStyle/>
                    <a:p>
                      <a:pPr algn="r">
                        <a:defRPr sz="1600" b="1"/>
                      </a:pPr>
                      <a:r>
                        <a:t>22</a:t>
                      </a:r>
                    </a:p>
                  </a:txBody>
                  <a:tcPr>
                    <a:lnR w="12700" cap="flat" cmpd="sng" algn="ctr">
                      <a:solidFill>
                        <a:schemeClr val="tx1"/>
                      </a:solidFill>
                      <a:prstDash val="solid"/>
                      <a:round/>
                      <a:headEnd type="none" w="med" len="med"/>
                      <a:tailEnd type="none" w="med" len="med"/>
                    </a:lnR>
                  </a:tcPr>
                </a:tc>
                <a:tc>
                  <a:txBody>
                    <a:bodyPr/>
                    <a:lstStyle/>
                    <a:p>
                      <a:pPr algn="l">
                        <a:defRPr sz="1600"/>
                      </a:pPr>
                      <a:r>
                        <a:rPr dirty="0"/>
                        <a:t>2 3 4 7 8 9</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12"/>
                  </a:ext>
                </a:extLst>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3.3.3: Finding the Quartiles of a Given Data Set</a:t>
            </a:r>
            <a:r>
              <a:rPr lang="en-US" baseline="-25000" dirty="0"/>
              <a:t>3</a:t>
            </a:r>
            <a:endParaRPr dirty="0"/>
          </a:p>
        </p:txBody>
      </p:sp>
      <p:sp>
        <p:nvSpPr>
          <p:cNvPr id="6" name="TextBox 5">
            <a:extLst>
              <a:ext uri="{FF2B5EF4-FFF2-40B4-BE49-F238E27FC236}">
                <a16:creationId xmlns:a16="http://schemas.microsoft.com/office/drawing/2014/main" id="{C90FC83E-9CBF-9E44-AAF4-54FE58EB8EDE}"/>
              </a:ext>
            </a:extLst>
          </p:cNvPr>
          <p:cNvSpPr txBox="1"/>
          <p:nvPr/>
        </p:nvSpPr>
        <p:spPr>
          <a:xfrm>
            <a:off x="798576" y="1078468"/>
            <a:ext cx="7543800" cy="369332"/>
          </a:xfrm>
          <a:prstGeom prst="rect">
            <a:avLst/>
          </a:prstGeom>
          <a:noFill/>
        </p:spPr>
        <p:txBody>
          <a:bodyPr wrap="square">
            <a:spAutoFit/>
          </a:bodyPr>
          <a:lstStyle/>
          <a:p>
            <a:pPr algn="ctr">
              <a:defRPr sz="1800" b="1"/>
            </a:pPr>
            <a:r>
              <a:rPr lang="en-US" dirty="0"/>
              <a:t>Highway Gas Mileage for Various Vehicles</a:t>
            </a:r>
          </a:p>
        </p:txBody>
      </p:sp>
      <p:graphicFrame>
        <p:nvGraphicFramePr>
          <p:cNvPr id="7" name="Table Placeholder 2" descr="The table shows a stem and leaf plot with Stem representing the tens place and Leaves representing the ones place of the data values. &#10;For a stem of 23, the leaves are 1, 1, 1, 4, 4, 5, 6, 6, 6, 6, 7, 8, 9, and 9. &#10;For 24, the leaves are 0, 1, 2, 3, 4, 4, 4, 5, 5, 5, 5, 6, 7, 8, 8, 8, 9, and 9. &#10;For 25, the leaves are 0, 0, 1, 1, 1, 2, 3, 3, 3, 3, 4, 4, 5, 6, 6, 7, 8, and 9. &#10;For 26, the leaves are 0, 0, 0, 1, 2, 5, 5, 6, 7, and 9. &#10;For 27, the leaves are 1, 4, and 7. &#10;For 28, the leaves are 3 and 5. &#10;For 29, the leaves are 2, 4, and 9. &#10;For 30, the leaves are 0 and 7. &#10;For 31, the leaf is 3. &#10;For 32, the leaf is 7. &#10;For 33, the leaf is blank, indicating no corresponding values.">
            <a:extLst>
              <a:ext uri="{FF2B5EF4-FFF2-40B4-BE49-F238E27FC236}">
                <a16:creationId xmlns:a16="http://schemas.microsoft.com/office/drawing/2014/main" id="{ADEBDC91-8026-7604-CE17-3B312296A6BD}"/>
              </a:ext>
            </a:extLst>
          </p:cNvPr>
          <p:cNvGraphicFramePr>
            <a:graphicFrameLocks noGrp="1"/>
          </p:cNvGraphicFramePr>
          <p:nvPr>
            <p:ph type="tbl" sz="quarter" idx="10"/>
            <p:extLst>
              <p:ext uri="{D42A27DB-BD31-4B8C-83A1-F6EECF244321}">
                <p14:modId xmlns:p14="http://schemas.microsoft.com/office/powerpoint/2010/main" val="3009203469"/>
              </p:ext>
            </p:extLst>
          </p:nvPr>
        </p:nvGraphicFramePr>
        <p:xfrm>
          <a:off x="457200" y="1493520"/>
          <a:ext cx="8229600" cy="4450080"/>
        </p:xfrm>
        <a:graphic>
          <a:graphicData uri="http://schemas.openxmlformats.org/drawingml/2006/table">
            <a:tbl>
              <a:tblPr firstRow="1" bandRow="1">
                <a:tableStyleId>{2D5ABB26-0587-4C30-8999-92F81FD0307C}</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2"/>
                    </a:ext>
                  </a:extLst>
                </a:gridCol>
              </a:tblGrid>
              <a:tr h="370840">
                <a:tc>
                  <a:txBody>
                    <a:bodyPr/>
                    <a:lstStyle/>
                    <a:p>
                      <a:pPr algn="r">
                        <a:defRPr sz="1600" b="1"/>
                      </a:pPr>
                      <a:r>
                        <a:rPr dirty="0"/>
                        <a:t>Stem</a:t>
                      </a: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l">
                        <a:defRPr sz="1600" b="1"/>
                      </a:pPr>
                      <a:r>
                        <a:rPr dirty="0"/>
                        <a:t>Leaves</a:t>
                      </a: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370840">
                <a:tc>
                  <a:txBody>
                    <a:bodyPr/>
                    <a:lstStyle/>
                    <a:p>
                      <a:pPr algn="r">
                        <a:defRPr sz="1600" b="1"/>
                      </a:pPr>
                      <a:r>
                        <a:rPr dirty="0"/>
                        <a:t>23</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l">
                        <a:defRPr sz="1600"/>
                      </a:pPr>
                      <a:r>
                        <a:rPr dirty="0"/>
                        <a:t>1 1 1 4 4 5 6 6 6 6 7 8 9 9</a:t>
                      </a: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13"/>
                  </a:ext>
                </a:extLst>
              </a:tr>
              <a:tr h="370840">
                <a:tc>
                  <a:txBody>
                    <a:bodyPr/>
                    <a:lstStyle/>
                    <a:p>
                      <a:pPr algn="r">
                        <a:defRPr sz="1600" b="1"/>
                      </a:pPr>
                      <a:r>
                        <a:t>24</a:t>
                      </a:r>
                    </a:p>
                  </a:txBody>
                  <a:tcPr>
                    <a:lnR w="12700" cap="flat" cmpd="sng" algn="ctr">
                      <a:solidFill>
                        <a:schemeClr val="tx1"/>
                      </a:solidFill>
                      <a:prstDash val="solid"/>
                      <a:round/>
                      <a:headEnd type="none" w="med" len="med"/>
                      <a:tailEnd type="none" w="med" len="med"/>
                    </a:lnR>
                  </a:tcPr>
                </a:tc>
                <a:tc>
                  <a:txBody>
                    <a:bodyPr/>
                    <a:lstStyle/>
                    <a:p>
                      <a:pPr algn="l">
                        <a:defRPr sz="1600"/>
                      </a:pPr>
                      <a:r>
                        <a:rPr dirty="0"/>
                        <a:t>0 1 2 3 4 4 4 5 5 5 5 6 7 8 8 8 9 9</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14"/>
                  </a:ext>
                </a:extLst>
              </a:tr>
              <a:tr h="370840">
                <a:tc>
                  <a:txBody>
                    <a:bodyPr/>
                    <a:lstStyle/>
                    <a:p>
                      <a:pPr algn="r">
                        <a:defRPr sz="1600" b="1"/>
                      </a:pPr>
                      <a:r>
                        <a:t>25</a:t>
                      </a:r>
                    </a:p>
                  </a:txBody>
                  <a:tcPr>
                    <a:lnR w="12700" cap="flat" cmpd="sng" algn="ctr">
                      <a:solidFill>
                        <a:schemeClr val="tx1"/>
                      </a:solidFill>
                      <a:prstDash val="solid"/>
                      <a:round/>
                      <a:headEnd type="none" w="med" len="med"/>
                      <a:tailEnd type="none" w="med" len="med"/>
                    </a:lnR>
                  </a:tcPr>
                </a:tc>
                <a:tc>
                  <a:txBody>
                    <a:bodyPr/>
                    <a:lstStyle/>
                    <a:p>
                      <a:pPr algn="l">
                        <a:defRPr sz="1600"/>
                      </a:pPr>
                      <a:r>
                        <a:rPr dirty="0"/>
                        <a:t>0 0 1 1 1 2 3 3 3 3 4 4 5 6 6 7 8 9</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15"/>
                  </a:ext>
                </a:extLst>
              </a:tr>
              <a:tr h="370840">
                <a:tc>
                  <a:txBody>
                    <a:bodyPr/>
                    <a:lstStyle/>
                    <a:p>
                      <a:pPr algn="r">
                        <a:defRPr sz="1600" b="1"/>
                      </a:pPr>
                      <a:r>
                        <a:t>26</a:t>
                      </a:r>
                    </a:p>
                  </a:txBody>
                  <a:tcPr>
                    <a:lnR w="12700" cap="flat" cmpd="sng" algn="ctr">
                      <a:solidFill>
                        <a:schemeClr val="tx1"/>
                      </a:solidFill>
                      <a:prstDash val="solid"/>
                      <a:round/>
                      <a:headEnd type="none" w="med" len="med"/>
                      <a:tailEnd type="none" w="med" len="med"/>
                    </a:lnR>
                  </a:tcPr>
                </a:tc>
                <a:tc>
                  <a:txBody>
                    <a:bodyPr/>
                    <a:lstStyle/>
                    <a:p>
                      <a:pPr algn="l">
                        <a:defRPr sz="1600"/>
                      </a:pPr>
                      <a:r>
                        <a:rPr dirty="0"/>
                        <a:t>0 0 0 1 2 5 5 6 7 9</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16"/>
                  </a:ext>
                </a:extLst>
              </a:tr>
              <a:tr h="370840">
                <a:tc>
                  <a:txBody>
                    <a:bodyPr/>
                    <a:lstStyle/>
                    <a:p>
                      <a:pPr algn="r">
                        <a:defRPr sz="1600" b="1"/>
                      </a:pPr>
                      <a:r>
                        <a:t>27</a:t>
                      </a:r>
                    </a:p>
                  </a:txBody>
                  <a:tcPr>
                    <a:lnR w="12700" cap="flat" cmpd="sng" algn="ctr">
                      <a:solidFill>
                        <a:schemeClr val="tx1"/>
                      </a:solidFill>
                      <a:prstDash val="solid"/>
                      <a:round/>
                      <a:headEnd type="none" w="med" len="med"/>
                      <a:tailEnd type="none" w="med" len="med"/>
                    </a:lnR>
                  </a:tcPr>
                </a:tc>
                <a:tc>
                  <a:txBody>
                    <a:bodyPr/>
                    <a:lstStyle/>
                    <a:p>
                      <a:pPr algn="l">
                        <a:defRPr sz="1600"/>
                      </a:pPr>
                      <a:r>
                        <a:t>1 4 7</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17"/>
                  </a:ext>
                </a:extLst>
              </a:tr>
              <a:tr h="370840">
                <a:tc>
                  <a:txBody>
                    <a:bodyPr/>
                    <a:lstStyle/>
                    <a:p>
                      <a:pPr algn="r">
                        <a:defRPr sz="1600" b="1"/>
                      </a:pPr>
                      <a:r>
                        <a:t>28</a:t>
                      </a:r>
                    </a:p>
                  </a:txBody>
                  <a:tcPr>
                    <a:lnR w="12700" cap="flat" cmpd="sng" algn="ctr">
                      <a:solidFill>
                        <a:schemeClr val="tx1"/>
                      </a:solidFill>
                      <a:prstDash val="solid"/>
                      <a:round/>
                      <a:headEnd type="none" w="med" len="med"/>
                      <a:tailEnd type="none" w="med" len="med"/>
                    </a:lnR>
                  </a:tcPr>
                </a:tc>
                <a:tc>
                  <a:txBody>
                    <a:bodyPr/>
                    <a:lstStyle/>
                    <a:p>
                      <a:pPr algn="l">
                        <a:defRPr sz="1600"/>
                      </a:pPr>
                      <a:r>
                        <a:t>3 5</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18"/>
                  </a:ext>
                </a:extLst>
              </a:tr>
              <a:tr h="370840">
                <a:tc>
                  <a:txBody>
                    <a:bodyPr/>
                    <a:lstStyle/>
                    <a:p>
                      <a:pPr algn="r">
                        <a:defRPr sz="1600" b="1"/>
                      </a:pPr>
                      <a:r>
                        <a:t>29</a:t>
                      </a:r>
                    </a:p>
                  </a:txBody>
                  <a:tcPr>
                    <a:lnR w="12700" cap="flat" cmpd="sng" algn="ctr">
                      <a:solidFill>
                        <a:schemeClr val="tx1"/>
                      </a:solidFill>
                      <a:prstDash val="solid"/>
                      <a:round/>
                      <a:headEnd type="none" w="med" len="med"/>
                      <a:tailEnd type="none" w="med" len="med"/>
                    </a:lnR>
                  </a:tcPr>
                </a:tc>
                <a:tc>
                  <a:txBody>
                    <a:bodyPr/>
                    <a:lstStyle/>
                    <a:p>
                      <a:pPr algn="l">
                        <a:defRPr sz="1600"/>
                      </a:pPr>
                      <a:r>
                        <a:t>2 4 9</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19"/>
                  </a:ext>
                </a:extLst>
              </a:tr>
              <a:tr h="370840">
                <a:tc>
                  <a:txBody>
                    <a:bodyPr/>
                    <a:lstStyle/>
                    <a:p>
                      <a:pPr algn="r">
                        <a:defRPr sz="1600" b="1"/>
                      </a:pPr>
                      <a:r>
                        <a:t>30</a:t>
                      </a:r>
                    </a:p>
                  </a:txBody>
                  <a:tcPr>
                    <a:lnR w="12700" cap="flat" cmpd="sng" algn="ctr">
                      <a:solidFill>
                        <a:schemeClr val="tx1"/>
                      </a:solidFill>
                      <a:prstDash val="solid"/>
                      <a:round/>
                      <a:headEnd type="none" w="med" len="med"/>
                      <a:tailEnd type="none" w="med" len="med"/>
                    </a:lnR>
                  </a:tcPr>
                </a:tc>
                <a:tc>
                  <a:txBody>
                    <a:bodyPr/>
                    <a:lstStyle/>
                    <a:p>
                      <a:pPr algn="l">
                        <a:defRPr sz="1600"/>
                      </a:pPr>
                      <a:r>
                        <a:t>0 7</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20"/>
                  </a:ext>
                </a:extLst>
              </a:tr>
              <a:tr h="370840">
                <a:tc>
                  <a:txBody>
                    <a:bodyPr/>
                    <a:lstStyle/>
                    <a:p>
                      <a:pPr algn="r">
                        <a:defRPr sz="1600" b="1"/>
                      </a:pPr>
                      <a:r>
                        <a:t>31</a:t>
                      </a:r>
                    </a:p>
                  </a:txBody>
                  <a:tcPr>
                    <a:lnR w="12700" cap="flat" cmpd="sng" algn="ctr">
                      <a:solidFill>
                        <a:schemeClr val="tx1"/>
                      </a:solidFill>
                      <a:prstDash val="solid"/>
                      <a:round/>
                      <a:headEnd type="none" w="med" len="med"/>
                      <a:tailEnd type="none" w="med" len="med"/>
                    </a:lnR>
                  </a:tcPr>
                </a:tc>
                <a:tc>
                  <a:txBody>
                    <a:bodyPr/>
                    <a:lstStyle/>
                    <a:p>
                      <a:pPr algn="l">
                        <a:defRPr sz="1600"/>
                      </a:pPr>
                      <a:r>
                        <a:t>3</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21"/>
                  </a:ext>
                </a:extLst>
              </a:tr>
              <a:tr h="370840">
                <a:tc>
                  <a:txBody>
                    <a:bodyPr/>
                    <a:lstStyle/>
                    <a:p>
                      <a:pPr algn="r">
                        <a:defRPr sz="1600" b="1"/>
                      </a:pPr>
                      <a:r>
                        <a:t>32</a:t>
                      </a:r>
                    </a:p>
                  </a:txBody>
                  <a:tcPr>
                    <a:lnR w="12700" cap="flat" cmpd="sng" algn="ctr">
                      <a:solidFill>
                        <a:schemeClr val="tx1"/>
                      </a:solidFill>
                      <a:prstDash val="solid"/>
                      <a:round/>
                      <a:headEnd type="none" w="med" len="med"/>
                      <a:tailEnd type="none" w="med" len="med"/>
                    </a:lnR>
                  </a:tcPr>
                </a:tc>
                <a:tc>
                  <a:txBody>
                    <a:bodyPr/>
                    <a:lstStyle/>
                    <a:p>
                      <a:pPr algn="l">
                        <a:defRPr sz="1600"/>
                      </a:pPr>
                      <a:r>
                        <a:t>7</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22"/>
                  </a:ext>
                </a:extLst>
              </a:tr>
              <a:tr h="370840">
                <a:tc>
                  <a:txBody>
                    <a:bodyPr/>
                    <a:lstStyle/>
                    <a:p>
                      <a:pPr algn="r">
                        <a:defRPr sz="1600" b="1"/>
                      </a:pPr>
                      <a:r>
                        <a:t>33</a:t>
                      </a:r>
                    </a:p>
                  </a:txBody>
                  <a:tcPr>
                    <a:lnR w="12700" cap="flat" cmpd="sng" algn="ctr">
                      <a:solidFill>
                        <a:schemeClr val="tx1"/>
                      </a:solidFill>
                      <a:prstDash val="solid"/>
                      <a:round/>
                      <a:headEnd type="none" w="med" len="med"/>
                      <a:tailEnd type="none" w="med" len="med"/>
                    </a:lnR>
                  </a:tcPr>
                </a:tc>
                <a:tc>
                  <a:txBody>
                    <a:bodyPr/>
                    <a:lstStyle/>
                    <a:p>
                      <a:pPr algn="l"/>
                      <a:endParaRPr dirty="0"/>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23"/>
                  </a:ext>
                </a:extLst>
              </a:tr>
            </a:tbl>
          </a:graphicData>
        </a:graphic>
      </p:graphicFrame>
    </p:spTree>
    <p:extLst>
      <p:ext uri="{BB962C8B-B14F-4D97-AF65-F5344CB8AC3E}">
        <p14:creationId xmlns:p14="http://schemas.microsoft.com/office/powerpoint/2010/main" val="13346897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Formula: Location of Data Value for the </a:t>
            </a:r>
            <a:r>
              <a:rPr lang="en-US" i="1" dirty="0" err="1"/>
              <a:t>P</a:t>
            </a:r>
            <a:r>
              <a:rPr dirty="0" err="1"/>
              <a:t>th</a:t>
            </a:r>
            <a:r>
              <a:rPr dirty="0"/>
              <a:t> Percentile</a:t>
            </a:r>
          </a:p>
        </p:txBody>
      </p:sp>
      <p:sp>
        <p:nvSpPr>
          <p:cNvPr id="3" name="Text Placeholder 2"/>
          <p:cNvSpPr>
            <a:spLocks noGrp="1"/>
          </p:cNvSpPr>
          <p:nvPr>
            <p:ph type="body" sz="quarter" idx="10"/>
          </p:nvPr>
        </p:nvSpPr>
        <p:spPr>
          <a:xfrm>
            <a:off x="457200" y="1029287"/>
            <a:ext cx="8229600" cy="4685713"/>
          </a:xfrm>
        </p:spPr>
        <p:txBody>
          <a:bodyPr>
            <a:normAutofit/>
          </a:bodyPr>
          <a:lstStyle/>
          <a:p>
            <a:pPr>
              <a:defRPr sz="2800"/>
            </a:pPr>
            <a:r>
              <a:rPr sz="2000" dirty="0"/>
              <a:t>To find the </a:t>
            </a:r>
            <a:r>
              <a:rPr sz="2000" b="1" dirty="0"/>
              <a:t>data value</a:t>
            </a:r>
            <a:r>
              <a:rPr sz="2000" dirty="0"/>
              <a:t> for the </a:t>
            </a:r>
            <a:r>
              <a:rPr lang="en-US" sz="2000" i="1" dirty="0" err="1"/>
              <a:t>P</a:t>
            </a:r>
            <a:r>
              <a:rPr sz="2000" baseline="30000" dirty="0" err="1"/>
              <a:t>th</a:t>
            </a:r>
            <a:r>
              <a:rPr sz="2000" dirty="0"/>
              <a:t> percentile, the location of the data value in the data set is given by</a:t>
            </a:r>
          </a:p>
        </p:txBody>
      </p:sp>
      <p:pic>
        <p:nvPicPr>
          <p:cNvPr id="7" name="Picture 6" descr="l equals n multiplied by p divided by 100&#10;&#10;">
            <a:extLst>
              <a:ext uri="{FF2B5EF4-FFF2-40B4-BE49-F238E27FC236}">
                <a16:creationId xmlns:a16="http://schemas.microsoft.com/office/drawing/2014/main" id="{0B820EA0-C93F-C54A-6219-61C1556DF7C0}"/>
              </a:ext>
            </a:extLst>
          </p:cNvPr>
          <p:cNvPicPr>
            <a:picLocks noChangeAspect="1"/>
          </p:cNvPicPr>
          <p:nvPr/>
        </p:nvPicPr>
        <p:blipFill>
          <a:blip r:embed="rId2"/>
          <a:stretch>
            <a:fillRect/>
          </a:stretch>
        </p:blipFill>
        <p:spPr>
          <a:xfrm>
            <a:off x="3930072" y="1371600"/>
            <a:ext cx="1283855" cy="720000"/>
          </a:xfrm>
          <a:prstGeom prst="rect">
            <a:avLst/>
          </a:prstGeom>
        </p:spPr>
      </p:pic>
      <p:sp>
        <p:nvSpPr>
          <p:cNvPr id="4" name="TextBox 3">
            <a:extLst>
              <a:ext uri="{FF2B5EF4-FFF2-40B4-BE49-F238E27FC236}">
                <a16:creationId xmlns:a16="http://schemas.microsoft.com/office/drawing/2014/main" id="{0FD6C4E7-BFA7-8B2B-E412-CFF877274454}"/>
              </a:ext>
            </a:extLst>
          </p:cNvPr>
          <p:cNvSpPr txBox="1"/>
          <p:nvPr/>
        </p:nvSpPr>
        <p:spPr>
          <a:xfrm>
            <a:off x="457200" y="2005548"/>
            <a:ext cx="8229600" cy="3785652"/>
          </a:xfrm>
          <a:prstGeom prst="rect">
            <a:avLst/>
          </a:prstGeom>
          <a:noFill/>
        </p:spPr>
        <p:txBody>
          <a:bodyPr wrap="square" rtlCol="0">
            <a:spAutoFit/>
          </a:bodyPr>
          <a:lstStyle/>
          <a:p>
            <a:pPr lvl="0">
              <a:spcBef>
                <a:spcPct val="20000"/>
              </a:spcBef>
              <a:defRPr sz="2800"/>
            </a:pPr>
            <a:r>
              <a:rPr kumimoji="0" lang="en-US" sz="2000" b="0" i="0" u="none" strike="noStrike" kern="1200" cap="none" spc="0" normalizeH="0" baseline="0" noProof="0" dirty="0">
                <a:ln>
                  <a:noFill/>
                </a:ln>
                <a:solidFill>
                  <a:srgbClr val="000000"/>
                </a:solidFill>
                <a:effectLst/>
                <a:uLnTx/>
                <a:uFillTx/>
                <a:latin typeface="Calibri"/>
              </a:rPr>
              <a:t>where </a:t>
            </a:r>
            <a:r>
              <a:rPr kumimoji="0" lang="en-US" sz="2000" b="0" i="1" u="none" strike="noStrike" kern="1200" cap="none" spc="0" normalizeH="0" baseline="0" noProof="0" dirty="0">
                <a:ln>
                  <a:noFill/>
                </a:ln>
                <a:solidFill>
                  <a:srgbClr val="000000"/>
                </a:solidFill>
                <a:effectLst/>
                <a:uLnTx/>
                <a:uFillTx/>
                <a:latin typeface="Calibri"/>
              </a:rPr>
              <a:t>l</a:t>
            </a:r>
            <a:r>
              <a:rPr kumimoji="0" lang="en-US" sz="2000" b="0" i="0" u="none" strike="noStrike" kern="1200" cap="none" spc="0" normalizeH="0" baseline="0" noProof="0" dirty="0">
                <a:ln>
                  <a:noFill/>
                </a:ln>
                <a:solidFill>
                  <a:srgbClr val="000000"/>
                </a:solidFill>
                <a:effectLst/>
                <a:uLnTx/>
                <a:uFillTx/>
                <a:latin typeface="Calibri"/>
              </a:rPr>
              <a:t> is the location of the </a:t>
            </a:r>
            <a:r>
              <a:rPr kumimoji="0" lang="en-US" sz="2000" b="0" i="1" u="none" strike="noStrike" kern="1200" cap="none" spc="0" normalizeH="0" baseline="0" noProof="0" dirty="0" err="1">
                <a:ln>
                  <a:noFill/>
                </a:ln>
                <a:solidFill>
                  <a:srgbClr val="000000"/>
                </a:solidFill>
                <a:effectLst/>
                <a:uLnTx/>
                <a:uFillTx/>
                <a:latin typeface="Calibri"/>
              </a:rPr>
              <a:t>P</a:t>
            </a:r>
            <a:r>
              <a:rPr kumimoji="0" lang="en-US" sz="2000" b="0" i="0" u="none" strike="noStrike" kern="1200" cap="none" spc="0" normalizeH="0" baseline="30000" noProof="0" dirty="0" err="1">
                <a:ln>
                  <a:noFill/>
                </a:ln>
                <a:solidFill>
                  <a:srgbClr val="000000"/>
                </a:solidFill>
                <a:effectLst/>
                <a:uLnTx/>
                <a:uFillTx/>
                <a:latin typeface="Calibri"/>
              </a:rPr>
              <a:t>th</a:t>
            </a:r>
            <a:r>
              <a:rPr kumimoji="0" lang="en-US" sz="2000" b="0" i="0" u="none" strike="noStrike" kern="1200" cap="none" spc="0" normalizeH="0" baseline="0" noProof="0" dirty="0">
                <a:ln>
                  <a:noFill/>
                </a:ln>
                <a:solidFill>
                  <a:srgbClr val="000000"/>
                </a:solidFill>
                <a:effectLst/>
                <a:uLnTx/>
                <a:uFillTx/>
                <a:latin typeface="Calibri"/>
              </a:rPr>
              <a:t> percentile in the </a:t>
            </a:r>
            <a:r>
              <a:rPr kumimoji="0" lang="en-US" sz="2000" b="1" i="0" u="none" strike="noStrike" kern="1200" cap="none" spc="0" normalizeH="0" baseline="0" noProof="0" dirty="0">
                <a:ln>
                  <a:noFill/>
                </a:ln>
                <a:solidFill>
                  <a:srgbClr val="000000"/>
                </a:solidFill>
                <a:effectLst/>
                <a:uLnTx/>
                <a:uFillTx/>
                <a:latin typeface="Calibri"/>
              </a:rPr>
              <a:t>ordered array</a:t>
            </a:r>
            <a:r>
              <a:rPr kumimoji="0" lang="en-US" sz="2000" b="0" i="0" u="none" strike="noStrike" kern="1200" cap="none" spc="0" normalizeH="0" baseline="0" noProof="0" dirty="0">
                <a:ln>
                  <a:noFill/>
                </a:ln>
                <a:solidFill>
                  <a:srgbClr val="000000"/>
                </a:solidFill>
                <a:effectLst/>
                <a:uLnTx/>
                <a:uFillTx/>
                <a:latin typeface="Calibri"/>
              </a:rPr>
              <a:t> of data values,</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000" b="0" i="1" u="none" strike="noStrike" kern="1200" cap="none" spc="0" normalizeH="0" baseline="0" noProof="0" dirty="0">
                <a:ln>
                  <a:noFill/>
                </a:ln>
                <a:solidFill>
                  <a:srgbClr val="000000"/>
                </a:solidFill>
                <a:effectLst/>
                <a:uLnTx/>
                <a:uFillTx/>
              </a:rPr>
              <a:t>n</a:t>
            </a:r>
            <a:r>
              <a:rPr kumimoji="0" lang="en-US" sz="2000" b="0" i="0" u="none" strike="noStrike" kern="1200" cap="none" spc="0" normalizeH="0" baseline="0" noProof="0" dirty="0">
                <a:ln>
                  <a:noFill/>
                </a:ln>
                <a:solidFill>
                  <a:srgbClr val="000000"/>
                </a:solidFill>
                <a:effectLst/>
                <a:uLnTx/>
                <a:uFillTx/>
                <a:latin typeface="Calibri"/>
              </a:rPr>
              <a:t> is the number of data values in the sample, and</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000" b="0" i="1" u="none" strike="noStrike" kern="1200" cap="none" spc="0" normalizeH="0" baseline="0" noProof="0" dirty="0">
                <a:ln>
                  <a:noFill/>
                </a:ln>
                <a:solidFill>
                  <a:srgbClr val="000000"/>
                </a:solidFill>
                <a:effectLst/>
                <a:uLnTx/>
                <a:uFillTx/>
              </a:rPr>
              <a:t>P</a:t>
            </a:r>
            <a:r>
              <a:rPr kumimoji="0" lang="en-US" sz="2000" b="0" i="0" u="none" strike="noStrike" kern="1200" cap="none" spc="0" normalizeH="0" baseline="0" noProof="0" dirty="0">
                <a:ln>
                  <a:noFill/>
                </a:ln>
                <a:solidFill>
                  <a:srgbClr val="000000"/>
                </a:solidFill>
                <a:effectLst/>
                <a:uLnTx/>
                <a:uFillTx/>
                <a:latin typeface="Calibri"/>
              </a:rPr>
              <a:t> stands for the </a:t>
            </a:r>
            <a:r>
              <a:rPr kumimoji="0" lang="en-US" sz="2000" b="0" i="1" u="none" strike="noStrike" kern="1200" cap="none" spc="0" normalizeH="0" baseline="0" noProof="0" dirty="0" err="1">
                <a:ln>
                  <a:noFill/>
                </a:ln>
                <a:solidFill>
                  <a:srgbClr val="000000"/>
                </a:solidFill>
                <a:effectLst/>
                <a:uLnTx/>
                <a:uFillTx/>
                <a:latin typeface="Calibri"/>
              </a:rPr>
              <a:t>P</a:t>
            </a:r>
            <a:r>
              <a:rPr kumimoji="0" lang="en-US" sz="2000" b="0" i="0" u="none" strike="noStrike" kern="1200" cap="none" spc="0" normalizeH="0" baseline="30000" noProof="0" dirty="0" err="1">
                <a:ln>
                  <a:noFill/>
                </a:ln>
                <a:solidFill>
                  <a:srgbClr val="000000"/>
                </a:solidFill>
                <a:effectLst/>
                <a:uLnTx/>
                <a:uFillTx/>
                <a:latin typeface="Calibri"/>
              </a:rPr>
              <a:t>th</a:t>
            </a:r>
            <a:r>
              <a:rPr kumimoji="0" lang="en-US" sz="2000" b="0" i="0" u="none" strike="noStrike" kern="1200" cap="none" spc="0" normalizeH="0" baseline="0" noProof="0" dirty="0">
                <a:ln>
                  <a:noFill/>
                </a:ln>
                <a:solidFill>
                  <a:srgbClr val="000000"/>
                </a:solidFill>
                <a:effectLst/>
                <a:uLnTx/>
                <a:uFillTx/>
                <a:latin typeface="Calibri"/>
              </a:rPr>
              <a:t> percentile.</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000" b="0" i="0" u="none" strike="noStrike" kern="1200" cap="none" spc="0" normalizeH="0" baseline="0" noProof="0" dirty="0">
                <a:ln>
                  <a:noFill/>
                </a:ln>
                <a:solidFill>
                  <a:srgbClr val="000000"/>
                </a:solidFill>
                <a:effectLst/>
                <a:uLnTx/>
                <a:uFillTx/>
                <a:latin typeface="Calibri"/>
              </a:rPr>
              <a:t>When using this formula to find the location of the percentile's value in the data set, you must make sure to follow these two rules.</a:t>
            </a:r>
          </a:p>
          <a:p>
            <a:pPr marL="447675" marR="0" lvl="0" indent="-447675" algn="l" defTabSz="914400" rtl="0" eaLnBrk="1" fontAlgn="auto" latinLnBrk="0" hangingPunct="1">
              <a:lnSpc>
                <a:spcPct val="100000"/>
              </a:lnSpc>
              <a:spcBef>
                <a:spcPct val="20000"/>
              </a:spcBef>
              <a:spcAft>
                <a:spcPts val="0"/>
              </a:spcAft>
              <a:buClrTx/>
              <a:buSzTx/>
              <a:tabLst/>
              <a:defRPr sz="2800"/>
            </a:pPr>
            <a:r>
              <a:rPr kumimoji="0" lang="en-US" sz="2000" b="0" i="0" u="none" strike="noStrike" kern="1200" cap="none" spc="0" normalizeH="0" baseline="0" noProof="0" dirty="0">
                <a:ln>
                  <a:noFill/>
                </a:ln>
                <a:solidFill>
                  <a:srgbClr val="000000"/>
                </a:solidFill>
                <a:effectLst/>
                <a:uLnTx/>
                <a:uFillTx/>
                <a:latin typeface="Calibri"/>
              </a:rPr>
              <a:t>1.	​If the formula results in a decimal value for </a:t>
            </a:r>
            <a:r>
              <a:rPr kumimoji="0" lang="en-US" sz="2000" b="0" i="1" u="none" strike="noStrike" kern="1200" cap="none" spc="0" normalizeH="0" baseline="0" noProof="0" dirty="0">
                <a:ln>
                  <a:noFill/>
                </a:ln>
                <a:solidFill>
                  <a:srgbClr val="000000"/>
                </a:solidFill>
                <a:effectLst/>
                <a:uLnTx/>
                <a:uFillTx/>
                <a:latin typeface="Calibri"/>
              </a:rPr>
              <a:t>l</a:t>
            </a:r>
            <a:r>
              <a:rPr kumimoji="0" lang="en-US" sz="2000" b="0" i="0" u="none" strike="noStrike" kern="1200" cap="none" spc="0" normalizeH="0" baseline="0" noProof="0" dirty="0">
                <a:ln>
                  <a:noFill/>
                </a:ln>
                <a:solidFill>
                  <a:srgbClr val="000000"/>
                </a:solidFill>
                <a:effectLst/>
                <a:uLnTx/>
                <a:uFillTx/>
                <a:latin typeface="Calibri"/>
              </a:rPr>
              <a:t>, the location is the next </a:t>
            </a:r>
            <a:r>
              <a:rPr kumimoji="0" lang="en-US" sz="2000" b="1" i="0" u="none" strike="noStrike" kern="1200" cap="none" spc="0" normalizeH="0" baseline="0" noProof="0" dirty="0">
                <a:ln>
                  <a:noFill/>
                </a:ln>
                <a:solidFill>
                  <a:srgbClr val="000000"/>
                </a:solidFill>
                <a:effectLst/>
                <a:uLnTx/>
                <a:uFillTx/>
                <a:latin typeface="Calibri"/>
              </a:rPr>
              <a:t>larger</a:t>
            </a:r>
            <a:r>
              <a:rPr kumimoji="0" lang="en-US" sz="2000" b="0" i="0" u="none" strike="noStrike" kern="1200" cap="none" spc="0" normalizeH="0" baseline="0" noProof="0" dirty="0">
                <a:ln>
                  <a:noFill/>
                </a:ln>
                <a:solidFill>
                  <a:srgbClr val="000000"/>
                </a:solidFill>
                <a:effectLst/>
                <a:uLnTx/>
                <a:uFillTx/>
                <a:latin typeface="Calibri"/>
              </a:rPr>
              <a:t> whole number.</a:t>
            </a:r>
          </a:p>
          <a:p>
            <a:pPr marL="447675" marR="0" lvl="0" indent="-447675" algn="l" defTabSz="914400" rtl="0" eaLnBrk="1" fontAlgn="auto" latinLnBrk="0" hangingPunct="1">
              <a:lnSpc>
                <a:spcPct val="100000"/>
              </a:lnSpc>
              <a:spcBef>
                <a:spcPct val="20000"/>
              </a:spcBef>
              <a:spcAft>
                <a:spcPts val="0"/>
              </a:spcAft>
              <a:buClrTx/>
              <a:buSzTx/>
              <a:tabLst/>
              <a:defRPr sz="2800"/>
            </a:pPr>
            <a:r>
              <a:rPr kumimoji="0" lang="en-US" sz="2000" b="0" i="0" u="none" strike="noStrike" kern="1200" cap="none" spc="0" normalizeH="0" baseline="0" noProof="0" dirty="0">
                <a:ln>
                  <a:noFill/>
                </a:ln>
                <a:solidFill>
                  <a:srgbClr val="000000"/>
                </a:solidFill>
                <a:effectLst/>
                <a:uLnTx/>
                <a:uFillTx/>
                <a:latin typeface="Calibri"/>
              </a:rPr>
              <a:t>2.	​If the formula results in a whole number value for </a:t>
            </a:r>
            <a:r>
              <a:rPr kumimoji="0" lang="en-US" sz="2000" b="0" i="1" u="none" strike="noStrike" kern="1200" cap="none" spc="0" normalizeH="0" baseline="0" noProof="0" dirty="0">
                <a:ln>
                  <a:noFill/>
                </a:ln>
                <a:solidFill>
                  <a:srgbClr val="000000"/>
                </a:solidFill>
                <a:effectLst/>
                <a:uLnTx/>
                <a:uFillTx/>
                <a:latin typeface="Calibri"/>
              </a:rPr>
              <a:t>l</a:t>
            </a:r>
            <a:r>
              <a:rPr kumimoji="0" lang="en-US" sz="2000" b="0" i="0" u="none" strike="noStrike" kern="1200" cap="none" spc="0" normalizeH="0" baseline="0" noProof="0" dirty="0">
                <a:ln>
                  <a:noFill/>
                </a:ln>
                <a:solidFill>
                  <a:srgbClr val="000000"/>
                </a:solidFill>
                <a:effectLst/>
                <a:uLnTx/>
                <a:uFillTx/>
                <a:latin typeface="Calibri"/>
              </a:rPr>
              <a:t>, the percentile's value is the arithmetic mean of the data value in that location and the data value in the next </a:t>
            </a:r>
            <a:r>
              <a:rPr kumimoji="0" lang="en-US" sz="2000" b="1" i="0" u="none" strike="noStrike" kern="1200" cap="none" spc="0" normalizeH="0" baseline="0" noProof="0" dirty="0">
                <a:ln>
                  <a:noFill/>
                </a:ln>
                <a:solidFill>
                  <a:srgbClr val="000000"/>
                </a:solidFill>
                <a:effectLst/>
                <a:uLnTx/>
                <a:uFillTx/>
                <a:latin typeface="Calibri"/>
              </a:rPr>
              <a:t>larger</a:t>
            </a:r>
            <a:r>
              <a:rPr kumimoji="0" lang="en-US" sz="2000" b="0" i="0" u="none" strike="noStrike" kern="1200" cap="none" spc="0" normalizeH="0" baseline="0" noProof="0" dirty="0">
                <a:ln>
                  <a:noFill/>
                </a:ln>
                <a:solidFill>
                  <a:srgbClr val="000000"/>
                </a:solidFill>
                <a:effectLst/>
                <a:uLnTx/>
                <a:uFillTx/>
                <a:latin typeface="Calibri"/>
              </a:rPr>
              <a:t> location.</a:t>
            </a:r>
            <a:endParaRPr lang="en-IN" sz="20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3.3.3: Finding the Quartiles of a Given Data Set</a:t>
            </a:r>
            <a:r>
              <a:rPr lang="en-US" baseline="-25000" dirty="0"/>
              <a:t>4</a:t>
            </a:r>
            <a:endParaRPr dirty="0"/>
          </a:p>
        </p:txBody>
      </p:sp>
      <p:sp>
        <p:nvSpPr>
          <p:cNvPr id="6" name="TextBox 5">
            <a:extLst>
              <a:ext uri="{FF2B5EF4-FFF2-40B4-BE49-F238E27FC236}">
                <a16:creationId xmlns:a16="http://schemas.microsoft.com/office/drawing/2014/main" id="{CAF3A88A-726C-A37F-D1AF-7F627C6A22E0}"/>
              </a:ext>
            </a:extLst>
          </p:cNvPr>
          <p:cNvSpPr txBox="1"/>
          <p:nvPr/>
        </p:nvSpPr>
        <p:spPr>
          <a:xfrm>
            <a:off x="798576" y="1078468"/>
            <a:ext cx="7543800" cy="369332"/>
          </a:xfrm>
          <a:prstGeom prst="rect">
            <a:avLst/>
          </a:prstGeom>
          <a:noFill/>
        </p:spPr>
        <p:txBody>
          <a:bodyPr wrap="square">
            <a:spAutoFit/>
          </a:bodyPr>
          <a:lstStyle/>
          <a:p>
            <a:pPr algn="ctr">
              <a:defRPr sz="1800" b="1"/>
            </a:pPr>
            <a:r>
              <a:rPr lang="en-US" dirty="0"/>
              <a:t>Highway Gas Mileage for Various Vehicles</a:t>
            </a:r>
          </a:p>
        </p:txBody>
      </p:sp>
      <p:graphicFrame>
        <p:nvGraphicFramePr>
          <p:cNvPr id="7" name="Table Placeholder 2" descr="The table shows a stem and leaf plot with Stem representing the tens place and Leaves representing the ones place of the data values. &#10;For a stem of 34, the leaf is 5. &#10;For a stem of 35, the leaf is 9. &#10;The key indicates that a stem of 12 with a leaf of 1 represents 12.1 mpg, showing how to interpret the plot values.">
            <a:extLst>
              <a:ext uri="{FF2B5EF4-FFF2-40B4-BE49-F238E27FC236}">
                <a16:creationId xmlns:a16="http://schemas.microsoft.com/office/drawing/2014/main" id="{C76466F2-51DE-D2C9-966E-C5CA2C176170}"/>
              </a:ext>
            </a:extLst>
          </p:cNvPr>
          <p:cNvGraphicFramePr>
            <a:graphicFrameLocks noGrp="1"/>
          </p:cNvGraphicFramePr>
          <p:nvPr>
            <p:ph type="tbl" sz="quarter" idx="10"/>
            <p:extLst>
              <p:ext uri="{D42A27DB-BD31-4B8C-83A1-F6EECF244321}">
                <p14:modId xmlns:p14="http://schemas.microsoft.com/office/powerpoint/2010/main" val="883956544"/>
              </p:ext>
            </p:extLst>
          </p:nvPr>
        </p:nvGraphicFramePr>
        <p:xfrm>
          <a:off x="457200" y="1488440"/>
          <a:ext cx="8229600" cy="1483360"/>
        </p:xfrm>
        <a:graphic>
          <a:graphicData uri="http://schemas.openxmlformats.org/drawingml/2006/table">
            <a:tbl>
              <a:tblPr firstRow="1" bandRow="1">
                <a:tableStyleId>{2D5ABB26-0587-4C30-8999-92F81FD0307C}</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2"/>
                    </a:ext>
                  </a:extLst>
                </a:gridCol>
              </a:tblGrid>
              <a:tr h="370840">
                <a:tc>
                  <a:txBody>
                    <a:bodyPr/>
                    <a:lstStyle/>
                    <a:p>
                      <a:pPr algn="r">
                        <a:defRPr sz="1600" b="1"/>
                      </a:pPr>
                      <a:r>
                        <a:rPr dirty="0"/>
                        <a:t>Stem</a:t>
                      </a: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l">
                        <a:defRPr sz="1600" b="1"/>
                      </a:pPr>
                      <a:r>
                        <a:rPr dirty="0"/>
                        <a:t>Leaves</a:t>
                      </a: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370840">
                <a:tc>
                  <a:txBody>
                    <a:bodyPr/>
                    <a:lstStyle/>
                    <a:p>
                      <a:pPr algn="r">
                        <a:defRPr sz="1600" b="1"/>
                      </a:pPr>
                      <a:r>
                        <a:rPr dirty="0"/>
                        <a:t>34</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l">
                        <a:defRPr sz="1600"/>
                      </a:pPr>
                      <a:r>
                        <a:rPr dirty="0"/>
                        <a:t>5</a:t>
                      </a: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24"/>
                  </a:ext>
                </a:extLst>
              </a:tr>
              <a:tr h="370840">
                <a:tc>
                  <a:txBody>
                    <a:bodyPr/>
                    <a:lstStyle/>
                    <a:p>
                      <a:pPr algn="r">
                        <a:defRPr sz="1600" b="1"/>
                      </a:pPr>
                      <a:r>
                        <a:rPr dirty="0"/>
                        <a:t>35</a:t>
                      </a:r>
                    </a:p>
                  </a:txBody>
                  <a:tcPr>
                    <a:lnR w="12700" cap="flat" cmpd="sng" algn="ctr">
                      <a:solidFill>
                        <a:schemeClr val="tx1"/>
                      </a:solidFill>
                      <a:prstDash val="solid"/>
                      <a:round/>
                      <a:headEnd type="none" w="med" len="med"/>
                      <a:tailEnd type="none" w="med" len="med"/>
                    </a:lnR>
                  </a:tcPr>
                </a:tc>
                <a:tc>
                  <a:txBody>
                    <a:bodyPr/>
                    <a:lstStyle/>
                    <a:p>
                      <a:pPr algn="l">
                        <a:defRPr sz="1600"/>
                      </a:pPr>
                      <a:r>
                        <a:rPr dirty="0"/>
                        <a:t>9</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25"/>
                  </a:ext>
                </a:extLst>
              </a:tr>
              <a:tr h="370840">
                <a:tc>
                  <a:txBody>
                    <a:bodyPr/>
                    <a:lstStyle/>
                    <a:p>
                      <a:pPr algn="r">
                        <a:defRPr sz="1600"/>
                      </a:pPr>
                      <a:r>
                        <a:rPr lang="en-IN" b="1" dirty="0"/>
                        <a:t>Key:                                     </a:t>
                      </a:r>
                      <a:r>
                        <a:rPr dirty="0"/>
                        <a:t>12</a:t>
                      </a:r>
                    </a:p>
                  </a:txBody>
                  <a:tcPr>
                    <a:lnR w="12700" cap="flat" cmpd="sng" algn="ctr">
                      <a:solidFill>
                        <a:schemeClr val="tx1"/>
                      </a:solidFill>
                      <a:prstDash val="solid"/>
                      <a:round/>
                      <a:headEnd type="none" w="med" len="med"/>
                      <a:tailEnd type="none" w="med" len="med"/>
                    </a:lnR>
                  </a:tcPr>
                </a:tc>
                <a:tc>
                  <a:txBody>
                    <a:bodyPr/>
                    <a:lstStyle/>
                    <a:p>
                      <a:pPr lvl="0" algn="l">
                        <a:defRPr sz="1600"/>
                      </a:pPr>
                      <a:r>
                        <a:rPr lang="en-US" dirty="0"/>
                        <a:t>1                                          </a:t>
                      </a:r>
                      <a:r>
                        <a:rPr dirty="0"/>
                        <a:t>= 12.1 mpg</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26"/>
                  </a:ext>
                </a:extLst>
              </a:tr>
            </a:tbl>
          </a:graphicData>
        </a:graphic>
      </p:graphicFrame>
    </p:spTree>
    <p:extLst>
      <p:ext uri="{BB962C8B-B14F-4D97-AF65-F5344CB8AC3E}">
        <p14:creationId xmlns:p14="http://schemas.microsoft.com/office/powerpoint/2010/main" val="26451839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3.3.3: Finding the Quartiles of a Given Data Set</a:t>
            </a:r>
            <a:r>
              <a:rPr lang="en-US" baseline="-25000" dirty="0"/>
              <a:t>5</a:t>
            </a:r>
            <a:endParaRPr dirty="0"/>
          </a:p>
        </p:txBody>
      </p:sp>
      <p:sp>
        <p:nvSpPr>
          <p:cNvPr id="3" name="Text Placeholder 2"/>
          <p:cNvSpPr>
            <a:spLocks noGrp="1"/>
          </p:cNvSpPr>
          <p:nvPr>
            <p:ph type="body" sz="quarter" idx="10"/>
          </p:nvPr>
        </p:nvSpPr>
        <p:spPr/>
        <p:txBody>
          <a:bodyPr>
            <a:normAutofit/>
          </a:bodyPr>
          <a:lstStyle/>
          <a:p>
            <a:pPr marL="447675" indent="-447675">
              <a:defRPr sz="2800"/>
            </a:pPr>
            <a:r>
              <a:rPr lang="en-US" dirty="0"/>
              <a:t>a.	</a:t>
            </a:r>
            <a:r>
              <a:rPr dirty="0"/>
              <a:t>​</a:t>
            </a:r>
            <a:r>
              <a:rPr sz="2800" dirty="0"/>
              <a:t>Use the percentile method to find the quartiles.</a:t>
            </a:r>
          </a:p>
          <a:p>
            <a:pPr marL="447675" indent="-447675">
              <a:defRPr sz="2800"/>
            </a:pPr>
            <a:r>
              <a:rPr lang="en-US" dirty="0"/>
              <a:t>b.	</a:t>
            </a:r>
            <a:r>
              <a:rPr dirty="0"/>
              <a:t>​</a:t>
            </a:r>
            <a:r>
              <a:rPr sz="2800" dirty="0"/>
              <a:t>Use the approximation method to find the quartiles.</a:t>
            </a:r>
          </a:p>
          <a:p>
            <a:pPr marL="447675" indent="-447675">
              <a:defRPr sz="2800"/>
            </a:pPr>
            <a:r>
              <a:rPr lang="en-US" dirty="0"/>
              <a:t>c.	</a:t>
            </a:r>
            <a:r>
              <a:rPr dirty="0"/>
              <a:t>​</a:t>
            </a:r>
            <a:r>
              <a:rPr sz="2800" dirty="0"/>
              <a:t>How do these values compare?</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3.3.3: Finding the Quartiles of a Given Data Set</a:t>
            </a:r>
            <a:r>
              <a:rPr lang="en-US" baseline="-25000" dirty="0"/>
              <a:t>6</a:t>
            </a:r>
            <a:endParaRPr dirty="0"/>
          </a:p>
        </p:txBody>
      </p:sp>
      <p:sp>
        <p:nvSpPr>
          <p:cNvPr id="3" name="Text Placeholder 2"/>
          <p:cNvSpPr>
            <a:spLocks noGrp="1"/>
          </p:cNvSpPr>
          <p:nvPr>
            <p:ph type="body" sz="quarter" idx="10"/>
          </p:nvPr>
        </p:nvSpPr>
        <p:spPr/>
        <p:txBody>
          <a:bodyPr>
            <a:normAutofit/>
          </a:bodyPr>
          <a:lstStyle/>
          <a:p>
            <a:r>
              <a:rPr lang="en-US" sz="2600" b="1" dirty="0"/>
              <a:t>Solution</a:t>
            </a:r>
          </a:p>
          <a:p>
            <a:pPr>
              <a:defRPr sz="2800"/>
            </a:pPr>
            <a:r>
              <a:rPr lang="en-US" sz="2600" dirty="0">
                <a:latin typeface="Segoe UI" panose="020B0502040204020203" pitchFamily="34" charset="0"/>
              </a:rPr>
              <a:t>The data are already in order from smallest to largest. We also know that </a:t>
            </a:r>
            <a:r>
              <a:rPr lang="en-US" sz="2600" i="1" dirty="0">
                <a:latin typeface="Segoe UI" panose="020B0502040204020203" pitchFamily="34" charset="0"/>
              </a:rPr>
              <a:t>n</a:t>
            </a:r>
            <a:r>
              <a:rPr lang="en-US" sz="2600" dirty="0">
                <a:latin typeface="Segoe UI" panose="020B0502040204020203" pitchFamily="34" charset="0"/>
              </a:rPr>
              <a:t> = 135.</a:t>
            </a:r>
            <a:endParaRPr lang="en-US" sz="2600" dirty="0"/>
          </a:p>
          <a:p>
            <a:pPr>
              <a:tabLst>
                <a:tab pos="447675" algn="l"/>
              </a:tabLst>
              <a:defRPr sz="2800"/>
            </a:pPr>
            <a:r>
              <a:rPr lang="en-US" sz="2600" b="1" dirty="0"/>
              <a:t>a.	Percentile Method</a:t>
            </a:r>
          </a:p>
          <a:p>
            <a:pPr>
              <a:defRPr sz="2800"/>
            </a:pPr>
            <a:r>
              <a:rPr lang="en-US" sz="2600" dirty="0"/>
              <a:t>​To find the first quartile, we want to find the 25</a:t>
            </a:r>
            <a:r>
              <a:rPr lang="en-US" sz="2600" baseline="30000" dirty="0"/>
              <a:t>th</a:t>
            </a:r>
            <a:r>
              <a:rPr lang="en-US" sz="2600" dirty="0"/>
              <a:t> percentile, so </a:t>
            </a:r>
            <a:r>
              <a:rPr lang="en-US" sz="2600" i="1" dirty="0"/>
              <a:t>P</a:t>
            </a:r>
            <a:r>
              <a:rPr lang="en-US" sz="2600" dirty="0"/>
              <a:t> = 25. Substituting the values into the formula for the location of a percentile, we get the following.</a:t>
            </a:r>
            <a:endParaRPr sz="2600" dirty="0"/>
          </a:p>
        </p:txBody>
      </p:sp>
      <p:pic>
        <p:nvPicPr>
          <p:cNvPr id="7" name="Picture 6" descr="l equals n multiplied by p divided by 100, which equals 135 multiplied by 25 divided by 100, resulting in 33.75">
            <a:extLst>
              <a:ext uri="{FF2B5EF4-FFF2-40B4-BE49-F238E27FC236}">
                <a16:creationId xmlns:a16="http://schemas.microsoft.com/office/drawing/2014/main" id="{938CF597-05E4-7797-C33B-690CB4B0D6E1}"/>
              </a:ext>
            </a:extLst>
          </p:cNvPr>
          <p:cNvPicPr>
            <a:picLocks noChangeAspect="1"/>
          </p:cNvPicPr>
          <p:nvPr/>
        </p:nvPicPr>
        <p:blipFill>
          <a:blip r:embed="rId2"/>
          <a:stretch>
            <a:fillRect/>
          </a:stretch>
        </p:blipFill>
        <p:spPr>
          <a:xfrm>
            <a:off x="3855981" y="4105304"/>
            <a:ext cx="1432038" cy="1872000"/>
          </a:xfrm>
          <a:prstGeom prst="rect">
            <a:avLst/>
          </a:prstGeo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457819-81F1-93D0-CCCC-48AC48C78B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A537890-8FF7-B7D8-CF51-1D45E9427D06}"/>
              </a:ext>
            </a:extLst>
          </p:cNvPr>
          <p:cNvSpPr>
            <a:spLocks noGrp="1"/>
          </p:cNvSpPr>
          <p:nvPr>
            <p:ph type="title"/>
          </p:nvPr>
        </p:nvSpPr>
        <p:spPr/>
        <p:txBody>
          <a:bodyPr>
            <a:normAutofit/>
          </a:bodyPr>
          <a:lstStyle/>
          <a:p>
            <a:pPr>
              <a:defRPr sz="3200"/>
            </a:pPr>
            <a:r>
              <a:rPr dirty="0"/>
              <a:t>Example 3.3.3: Finding the Quartiles of a Given Data Set</a:t>
            </a:r>
            <a:r>
              <a:rPr lang="en-US" baseline="-25000" dirty="0"/>
              <a:t>7</a:t>
            </a:r>
            <a:endParaRPr dirty="0"/>
          </a:p>
        </p:txBody>
      </p:sp>
      <p:sp>
        <p:nvSpPr>
          <p:cNvPr id="3" name="Text Placeholder 2">
            <a:extLst>
              <a:ext uri="{FF2B5EF4-FFF2-40B4-BE49-F238E27FC236}">
                <a16:creationId xmlns:a16="http://schemas.microsoft.com/office/drawing/2014/main" id="{1BD8CE76-BF4A-875E-0AE6-6B229E369D95}"/>
              </a:ext>
            </a:extLst>
          </p:cNvPr>
          <p:cNvSpPr>
            <a:spLocks noGrp="1"/>
          </p:cNvSpPr>
          <p:nvPr>
            <p:ph type="body" sz="quarter" idx="10"/>
          </p:nvPr>
        </p:nvSpPr>
        <p:spPr/>
        <p:txBody>
          <a:bodyPr>
            <a:normAutofit/>
          </a:bodyPr>
          <a:lstStyle/>
          <a:p>
            <a:pPr lvl="0">
              <a:defRPr sz="2800"/>
            </a:pPr>
            <a:r>
              <a:rPr lang="en-US" dirty="0">
                <a:solidFill>
                  <a:srgbClr val="366092"/>
                </a:solidFill>
              </a:rPr>
              <a:t>Rounding up to the next whole number, we can say that the 34</a:t>
            </a:r>
            <a:r>
              <a:rPr lang="en-US" baseline="30000" dirty="0">
                <a:solidFill>
                  <a:srgbClr val="366092"/>
                </a:solidFill>
              </a:rPr>
              <a:t>th</a:t>
            </a:r>
            <a:r>
              <a:rPr lang="en-US" dirty="0">
                <a:solidFill>
                  <a:srgbClr val="366092"/>
                </a:solidFill>
              </a:rPr>
              <a:t> value, which is 19.8 mpg, is the first quartile.</a:t>
            </a:r>
          </a:p>
          <a:p>
            <a:pPr lvl="0">
              <a:defRPr sz="2800"/>
            </a:pPr>
            <a:r>
              <a:rPr lang="en-US" dirty="0">
                <a:solidFill>
                  <a:srgbClr val="366092"/>
                </a:solidFill>
              </a:rPr>
              <a:t>​The second quartile is the median, or the 50</a:t>
            </a:r>
            <a:r>
              <a:rPr lang="en-US" baseline="30000" dirty="0">
                <a:solidFill>
                  <a:srgbClr val="366092"/>
                </a:solidFill>
              </a:rPr>
              <a:t>th</a:t>
            </a:r>
            <a:r>
              <a:rPr lang="en-US" dirty="0">
                <a:solidFill>
                  <a:srgbClr val="366092"/>
                </a:solidFill>
              </a:rPr>
              <a:t> percentile. Thus, </a:t>
            </a:r>
            <a:r>
              <a:rPr lang="en-US" i="1" dirty="0">
                <a:solidFill>
                  <a:srgbClr val="366092"/>
                </a:solidFill>
              </a:rPr>
              <a:t>n</a:t>
            </a:r>
            <a:r>
              <a:rPr lang="en-US" dirty="0">
                <a:solidFill>
                  <a:srgbClr val="366092"/>
                </a:solidFill>
              </a:rPr>
              <a:t> = 135 and </a:t>
            </a:r>
            <a:r>
              <a:rPr lang="en-US" i="1" dirty="0">
                <a:solidFill>
                  <a:srgbClr val="366092"/>
                </a:solidFill>
              </a:rPr>
              <a:t>P</a:t>
            </a:r>
            <a:r>
              <a:rPr lang="en-US" dirty="0">
                <a:solidFill>
                  <a:srgbClr val="366092"/>
                </a:solidFill>
              </a:rPr>
              <a:t> = 50.</a:t>
            </a:r>
            <a:endParaRPr dirty="0"/>
          </a:p>
        </p:txBody>
      </p:sp>
      <p:pic>
        <p:nvPicPr>
          <p:cNvPr id="7" name="Picture 6" descr=" l equals n multiplied by p divided by 100, which equals 135 multiplied by 50 divided by 100, resulting in 67.5">
            <a:extLst>
              <a:ext uri="{FF2B5EF4-FFF2-40B4-BE49-F238E27FC236}">
                <a16:creationId xmlns:a16="http://schemas.microsoft.com/office/drawing/2014/main" id="{3BF8119F-44EC-E3EB-DAC8-42E8B68526BF}"/>
              </a:ext>
            </a:extLst>
          </p:cNvPr>
          <p:cNvPicPr>
            <a:picLocks noChangeAspect="1"/>
          </p:cNvPicPr>
          <p:nvPr/>
        </p:nvPicPr>
        <p:blipFill>
          <a:blip r:embed="rId2"/>
          <a:stretch>
            <a:fillRect/>
          </a:stretch>
        </p:blipFill>
        <p:spPr>
          <a:xfrm>
            <a:off x="3781425" y="3512820"/>
            <a:ext cx="1581150" cy="2066925"/>
          </a:xfrm>
          <a:prstGeom prst="rect">
            <a:avLst/>
          </a:prstGeom>
        </p:spPr>
      </p:pic>
    </p:spTree>
    <p:extLst>
      <p:ext uri="{BB962C8B-B14F-4D97-AF65-F5344CB8AC3E}">
        <p14:creationId xmlns:p14="http://schemas.microsoft.com/office/powerpoint/2010/main" val="264990298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3.3.3: Finding the Quartiles of a Given Data Set</a:t>
            </a:r>
            <a:r>
              <a:rPr lang="en-US" baseline="-25000" dirty="0"/>
              <a:t>8</a:t>
            </a:r>
            <a:endParaRPr dirty="0"/>
          </a:p>
        </p:txBody>
      </p:sp>
      <p:sp>
        <p:nvSpPr>
          <p:cNvPr id="3" name="Text Placeholder 2"/>
          <p:cNvSpPr>
            <a:spLocks noGrp="1"/>
          </p:cNvSpPr>
          <p:nvPr>
            <p:ph type="body" sz="quarter" idx="10"/>
          </p:nvPr>
        </p:nvSpPr>
        <p:spPr/>
        <p:txBody>
          <a:bodyPr>
            <a:normAutofit/>
          </a:bodyPr>
          <a:lstStyle/>
          <a:p>
            <a:pPr>
              <a:defRPr sz="2800"/>
            </a:pPr>
            <a:r>
              <a:rPr sz="2000" dirty="0"/>
              <a:t>​</a:t>
            </a:r>
            <a:r>
              <a:rPr sz="2400" dirty="0"/>
              <a:t>Once again we round up, so the second quartile is the 68</a:t>
            </a:r>
            <a:r>
              <a:rPr sz="2400" baseline="30000" dirty="0"/>
              <a:t>th</a:t>
            </a:r>
            <a:r>
              <a:rPr sz="2400" dirty="0"/>
              <a:t> value of </a:t>
            </a:r>
            <a:r>
              <a:rPr lang="en-US" sz="2400" dirty="0"/>
              <a:t>23.6 mpg</a:t>
            </a:r>
            <a:r>
              <a:rPr sz="2400" dirty="0"/>
              <a:t>. This is also the median.</a:t>
            </a:r>
          </a:p>
          <a:p>
            <a:pPr>
              <a:defRPr sz="2800"/>
            </a:pPr>
            <a:r>
              <a:rPr sz="2400" dirty="0"/>
              <a:t>​The third quartile is the 75</a:t>
            </a:r>
            <a:r>
              <a:rPr sz="2400" baseline="30000" dirty="0"/>
              <a:t>th</a:t>
            </a:r>
            <a:r>
              <a:rPr sz="2400" dirty="0"/>
              <a:t> percentile, so </a:t>
            </a:r>
            <a:r>
              <a:rPr lang="en-US" sz="2400" i="1" dirty="0"/>
              <a:t>n</a:t>
            </a:r>
            <a:r>
              <a:rPr lang="en-US" sz="2400" dirty="0"/>
              <a:t> = 135</a:t>
            </a:r>
            <a:r>
              <a:rPr sz="2400" dirty="0"/>
              <a:t> and </a:t>
            </a:r>
            <a:r>
              <a:rPr lang="en-US" sz="2400" i="1" dirty="0"/>
              <a:t>P</a:t>
            </a:r>
            <a:r>
              <a:rPr lang="en-US" sz="2400" dirty="0"/>
              <a:t> = 75.</a:t>
            </a:r>
            <a:r>
              <a:rPr sz="2400" dirty="0"/>
              <a:t> Substituting these values into the formula, we get the following.</a:t>
            </a:r>
          </a:p>
        </p:txBody>
      </p:sp>
      <p:pic>
        <p:nvPicPr>
          <p:cNvPr id="6" name="Picture 5" descr=" l equals n multiplied by p divided by 100, which equals 135 multiplied by 75 divided by 100, resulting in 101.25">
            <a:extLst>
              <a:ext uri="{FF2B5EF4-FFF2-40B4-BE49-F238E27FC236}">
                <a16:creationId xmlns:a16="http://schemas.microsoft.com/office/drawing/2014/main" id="{D8FB4869-E447-3C51-6184-F16D20CE1A17}"/>
              </a:ext>
            </a:extLst>
          </p:cNvPr>
          <p:cNvPicPr>
            <a:picLocks noChangeAspect="1"/>
          </p:cNvPicPr>
          <p:nvPr/>
        </p:nvPicPr>
        <p:blipFill>
          <a:blip r:embed="rId2"/>
          <a:stretch>
            <a:fillRect/>
          </a:stretch>
        </p:blipFill>
        <p:spPr>
          <a:xfrm>
            <a:off x="3781425" y="2729100"/>
            <a:ext cx="1581150" cy="2066925"/>
          </a:xfrm>
          <a:prstGeom prst="rect">
            <a:avLst/>
          </a:prstGeom>
        </p:spPr>
      </p:pic>
      <p:sp>
        <p:nvSpPr>
          <p:cNvPr id="4" name="TextBox 3">
            <a:extLst>
              <a:ext uri="{FF2B5EF4-FFF2-40B4-BE49-F238E27FC236}">
                <a16:creationId xmlns:a16="http://schemas.microsoft.com/office/drawing/2014/main" id="{4C713231-42C9-4146-65B8-222966F2CF86}"/>
              </a:ext>
            </a:extLst>
          </p:cNvPr>
          <p:cNvSpPr txBox="1"/>
          <p:nvPr/>
        </p:nvSpPr>
        <p:spPr>
          <a:xfrm>
            <a:off x="457200" y="4813637"/>
            <a:ext cx="8229600" cy="1200329"/>
          </a:xfrm>
          <a:prstGeom prst="rect">
            <a:avLst/>
          </a:prstGeom>
          <a:noFill/>
        </p:spPr>
        <p:txBody>
          <a:bodyPr wrap="square" rtlCol="0">
            <a:spAutoFit/>
          </a:bodyPr>
          <a:lstStyle/>
          <a:p>
            <a:r>
              <a:rPr kumimoji="0" lang="en-US" sz="2400" b="0" i="0" u="none" strike="noStrike" kern="1200" cap="none" spc="0" normalizeH="0" baseline="0" noProof="0" dirty="0">
                <a:ln>
                  <a:noFill/>
                </a:ln>
                <a:solidFill>
                  <a:srgbClr val="366092"/>
                </a:solidFill>
                <a:effectLst/>
                <a:uLnTx/>
                <a:uFillTx/>
                <a:latin typeface="Calibri"/>
              </a:rPr>
              <a:t>​Again, we round the decimal value for the location up to the next whole number; thus the third quartile is the number in the 102</a:t>
            </a:r>
            <a:r>
              <a:rPr kumimoji="0" lang="en-US" sz="2400" b="0" i="0" u="none" strike="noStrike" kern="1200" cap="none" spc="0" normalizeH="0" baseline="30000" noProof="0" dirty="0">
                <a:ln>
                  <a:noFill/>
                </a:ln>
                <a:solidFill>
                  <a:srgbClr val="366092"/>
                </a:solidFill>
                <a:effectLst/>
                <a:uLnTx/>
                <a:uFillTx/>
                <a:latin typeface="Calibri"/>
              </a:rPr>
              <a:t>nd</a:t>
            </a:r>
            <a:r>
              <a:rPr kumimoji="0" lang="en-US" sz="2400" b="0" i="0" u="none" strike="noStrike" kern="1200" cap="none" spc="0" normalizeH="0" baseline="0" noProof="0" dirty="0">
                <a:ln>
                  <a:noFill/>
                </a:ln>
                <a:solidFill>
                  <a:srgbClr val="366092"/>
                </a:solidFill>
                <a:effectLst/>
                <a:uLnTx/>
                <a:uFillTx/>
                <a:latin typeface="Calibri"/>
              </a:rPr>
              <a:t> position, which is 25.3 mpg.</a:t>
            </a:r>
            <a:endParaRPr lang="en-IN" sz="2400" dirty="0"/>
          </a:p>
        </p:txBody>
      </p:sp>
    </p:spTree>
    <p:extLst>
      <p:ext uri="{BB962C8B-B14F-4D97-AF65-F5344CB8AC3E}">
        <p14:creationId xmlns:p14="http://schemas.microsoft.com/office/powerpoint/2010/main" val="20585970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3.3.3: Finding the Quartiles of a Given Data Set</a:t>
            </a:r>
            <a:r>
              <a:rPr lang="en-US" baseline="-25000" dirty="0"/>
              <a:t>9</a:t>
            </a:r>
            <a:endParaRPr dirty="0"/>
          </a:p>
        </p:txBody>
      </p:sp>
      <p:sp>
        <p:nvSpPr>
          <p:cNvPr id="3" name="Text Placeholder 2"/>
          <p:cNvSpPr>
            <a:spLocks noGrp="1"/>
          </p:cNvSpPr>
          <p:nvPr>
            <p:ph type="body" sz="quarter" idx="10"/>
          </p:nvPr>
        </p:nvSpPr>
        <p:spPr/>
        <p:txBody>
          <a:bodyPr>
            <a:normAutofit fontScale="85000" lnSpcReduction="20000"/>
          </a:bodyPr>
          <a:lstStyle/>
          <a:p>
            <a:pPr>
              <a:tabLst>
                <a:tab pos="447675" algn="l"/>
              </a:tabLst>
              <a:defRPr sz="2800"/>
            </a:pPr>
            <a:r>
              <a:rPr lang="en-US" dirty="0"/>
              <a:t>b.	</a:t>
            </a:r>
            <a:r>
              <a:rPr dirty="0"/>
              <a:t>​</a:t>
            </a:r>
            <a:r>
              <a:rPr sz="2800" b="1" dirty="0"/>
              <a:t>Approximation Method</a:t>
            </a:r>
          </a:p>
          <a:p>
            <a:pPr>
              <a:defRPr sz="2800"/>
            </a:pPr>
            <a:r>
              <a:rPr dirty="0"/>
              <a:t>​</a:t>
            </a:r>
            <a:r>
              <a:rPr sz="2800" dirty="0"/>
              <a:t>To begin, divide the data in half. There are an odd number of data values, so the median is the number exactly in the middle of the data set. Thus, the median is the number in the 68</a:t>
            </a:r>
            <a:r>
              <a:rPr sz="2800" baseline="30000" dirty="0"/>
              <a:t>th</a:t>
            </a:r>
            <a:r>
              <a:rPr sz="2800" dirty="0"/>
              <a:t> position (halfway), which is</a:t>
            </a:r>
            <a:r>
              <a:rPr lang="en-US" sz="2800" dirty="0"/>
              <a:t> 23.6 mpg</a:t>
            </a:r>
            <a:r>
              <a:rPr sz="2800" dirty="0"/>
              <a:t>. This also means that the second quartile is </a:t>
            </a:r>
            <a:r>
              <a:rPr lang="en-US" sz="2800" dirty="0"/>
              <a:t>23.6 mpg</a:t>
            </a:r>
            <a:r>
              <a:rPr sz="2800" dirty="0"/>
              <a:t>.</a:t>
            </a:r>
          </a:p>
          <a:p>
            <a:pPr>
              <a:defRPr sz="2800"/>
            </a:pPr>
            <a:r>
              <a:rPr dirty="0"/>
              <a:t>​</a:t>
            </a:r>
            <a:r>
              <a:rPr sz="2800" dirty="0"/>
              <a:t>The first quartile is then approximately the median of the lower half of the data. Look at the data from the 1</a:t>
            </a:r>
            <a:r>
              <a:rPr sz="2800" baseline="30000" dirty="0"/>
              <a:t>st</a:t>
            </a:r>
            <a:r>
              <a:rPr sz="2800" dirty="0"/>
              <a:t> position to the 67</a:t>
            </a:r>
            <a:r>
              <a:rPr sz="2800" baseline="30000" dirty="0"/>
              <a:t>th</a:t>
            </a:r>
            <a:r>
              <a:rPr sz="2800" dirty="0"/>
              <a:t> position, since we do not include the median in the lower half of the data. The middle value is in the 34</a:t>
            </a:r>
            <a:r>
              <a:rPr sz="2800" baseline="30000" dirty="0"/>
              <a:t>th</a:t>
            </a:r>
            <a:r>
              <a:rPr sz="2800" dirty="0"/>
              <a:t> position. So the first quartile is the value of </a:t>
            </a:r>
            <a:r>
              <a:rPr lang="en-US" sz="2800" dirty="0"/>
              <a:t>19.8 mpg</a:t>
            </a:r>
            <a:r>
              <a:rPr sz="2800" dirty="0"/>
              <a:t>.</a:t>
            </a:r>
          </a:p>
          <a:p>
            <a:pPr>
              <a:defRPr sz="2800"/>
            </a:pPr>
            <a:r>
              <a:rPr dirty="0"/>
              <a:t>​</a:t>
            </a:r>
            <a:r>
              <a:rPr sz="2800" dirty="0"/>
              <a:t>The third quartile is the median of the upper half of the data. Look at the data from the 69</a:t>
            </a:r>
            <a:r>
              <a:rPr sz="2800" baseline="30000" dirty="0"/>
              <a:t>th</a:t>
            </a:r>
            <a:r>
              <a:rPr sz="2800" dirty="0"/>
              <a:t> to the 135</a:t>
            </a:r>
            <a:r>
              <a:rPr sz="2800" baseline="30000" dirty="0"/>
              <a:t>th</a:t>
            </a:r>
            <a:r>
              <a:rPr sz="2800" dirty="0"/>
              <a:t> positions. The data value in the middle is the value in the 102</a:t>
            </a:r>
            <a:r>
              <a:rPr sz="2800" baseline="30000" dirty="0"/>
              <a:t>nd</a:t>
            </a:r>
            <a:r>
              <a:rPr sz="2800" dirty="0"/>
              <a:t> position. This value is </a:t>
            </a:r>
            <a:r>
              <a:rPr lang="en-US" sz="2800" dirty="0"/>
              <a:t>25.3</a:t>
            </a:r>
            <a:r>
              <a:rPr sz="2800" dirty="0"/>
              <a:t>. Thus, the third quartile is the value of </a:t>
            </a:r>
            <a:r>
              <a:rPr lang="en-US" sz="2800" dirty="0"/>
              <a:t>25.3 mpg</a:t>
            </a:r>
            <a:r>
              <a:rPr sz="2800" dirty="0"/>
              <a:t>.</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3.3.3: Finding the Quartiles of a Given Data Set</a:t>
            </a:r>
            <a:r>
              <a:rPr lang="en-US" baseline="-25000" dirty="0"/>
              <a:t>10</a:t>
            </a:r>
            <a:endParaRPr dirty="0"/>
          </a:p>
        </p:txBody>
      </p:sp>
      <p:sp>
        <p:nvSpPr>
          <p:cNvPr id="3" name="Text Placeholder 2"/>
          <p:cNvSpPr>
            <a:spLocks noGrp="1"/>
          </p:cNvSpPr>
          <p:nvPr>
            <p:ph type="body" sz="quarter" idx="10"/>
          </p:nvPr>
        </p:nvSpPr>
        <p:spPr/>
        <p:txBody>
          <a:bodyPr>
            <a:normAutofit/>
          </a:bodyPr>
          <a:lstStyle/>
          <a:p>
            <a:pPr marL="447675" indent="-447675">
              <a:defRPr sz="2800"/>
            </a:pPr>
            <a:r>
              <a:rPr lang="en-US" dirty="0"/>
              <a:t>c.	</a:t>
            </a:r>
            <a:r>
              <a:rPr dirty="0"/>
              <a:t>​</a:t>
            </a:r>
            <a:r>
              <a:rPr sz="2800" dirty="0"/>
              <a:t>These two methods result in the same values, which are also the values given by a TI-83/84 Plus calculator, as shown below.</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3.3.3: Finding the Quartiles of a Given Data Set</a:t>
            </a:r>
            <a:r>
              <a:rPr lang="en-US" baseline="-25000" dirty="0"/>
              <a:t>11</a:t>
            </a:r>
            <a:endParaRPr dirty="0"/>
          </a:p>
        </p:txBody>
      </p:sp>
      <p:pic>
        <p:nvPicPr>
          <p:cNvPr id="5" name="Content Placeholder 4" descr="Calculator screen shot displaying several values titled 1 Var Stats. &#10;The first line reads 1 Var Stats.&#10;The second line reads n equals 135 with an upward arrow on the left side. &#10;The third line reads min X equals 12.1. &#10;The fourth line reads Q 1 equals 19.8.  &#10;The fifth line reads Med equals 23.6. &#10;The sixth line reads Q 3 equals 25.3. &#10;The seventh line reads max X equals 35.9.">
            <a:extLst>
              <a:ext uri="{FF2B5EF4-FFF2-40B4-BE49-F238E27FC236}">
                <a16:creationId xmlns:a16="http://schemas.microsoft.com/office/drawing/2014/main" id="{2B06A944-D49C-4121-A473-DCF8052D3552}"/>
              </a:ext>
            </a:extLst>
          </p:cNvPr>
          <p:cNvPicPr>
            <a:picLocks noGrp="1" noChangeAspect="1"/>
          </p:cNvPicPr>
          <p:nvPr>
            <p:ph sz="quarter" idx="11"/>
          </p:nvPr>
        </p:nvPicPr>
        <p:blipFill>
          <a:blip r:embed="rId2" cstate="print">
            <a:extLst>
              <a:ext uri="{28A0092B-C50C-407E-A947-70E740481C1C}">
                <a14:useLocalDpi xmlns:a14="http://schemas.microsoft.com/office/drawing/2010/main" val="0"/>
              </a:ext>
            </a:extLst>
          </a:blip>
          <a:stretch>
            <a:fillRect/>
          </a:stretch>
        </p:blipFill>
        <p:spPr>
          <a:xfrm>
            <a:off x="1062000" y="1219200"/>
            <a:ext cx="7020000" cy="4680000"/>
          </a:xfrm>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3.3.4: Finding the Quartiles of a Given Data Set</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The following speeds of motorists (in mph) were obtained by a Highway Patrol officer on duty one weekend. Determine the quartiles of each data set using the approximation method.</a:t>
            </a:r>
          </a:p>
          <a:p>
            <a:pPr marL="447675" indent="-447675">
              <a:defRPr sz="2800"/>
            </a:pPr>
            <a:r>
              <a:rPr lang="en-US" dirty="0"/>
              <a:t>a.	</a:t>
            </a:r>
            <a:r>
              <a:rPr dirty="0"/>
              <a:t>​</a:t>
            </a:r>
            <a:r>
              <a:rPr sz="2800" dirty="0">
                <a:latin typeface="Cambria Math"/>
              </a:rPr>
              <a:t>60</a:t>
            </a:r>
            <a:r>
              <a:rPr sz="2800" dirty="0"/>
              <a:t>, </a:t>
            </a:r>
            <a:r>
              <a:rPr sz="2800" dirty="0">
                <a:latin typeface="Cambria Math"/>
              </a:rPr>
              <a:t>62</a:t>
            </a:r>
            <a:r>
              <a:rPr sz="2800" dirty="0"/>
              <a:t>, </a:t>
            </a:r>
            <a:r>
              <a:rPr sz="2800" dirty="0">
                <a:latin typeface="Cambria Math"/>
              </a:rPr>
              <a:t>63</a:t>
            </a:r>
            <a:r>
              <a:rPr sz="2800" dirty="0"/>
              <a:t>, </a:t>
            </a:r>
            <a:r>
              <a:rPr sz="2800" dirty="0">
                <a:latin typeface="Cambria Math"/>
              </a:rPr>
              <a:t>65</a:t>
            </a:r>
            <a:r>
              <a:rPr sz="2800" dirty="0"/>
              <a:t>, </a:t>
            </a:r>
            <a:r>
              <a:rPr sz="2800" dirty="0">
                <a:latin typeface="Cambria Math"/>
              </a:rPr>
              <a:t>65</a:t>
            </a:r>
            <a:r>
              <a:rPr sz="2800" dirty="0"/>
              <a:t>, </a:t>
            </a:r>
            <a:r>
              <a:rPr sz="2800" dirty="0">
                <a:latin typeface="Cambria Math"/>
              </a:rPr>
              <a:t>67</a:t>
            </a:r>
            <a:r>
              <a:rPr sz="2800" dirty="0"/>
              <a:t>, </a:t>
            </a:r>
            <a:r>
              <a:rPr sz="2800" dirty="0">
                <a:latin typeface="Cambria Math"/>
              </a:rPr>
              <a:t>70</a:t>
            </a:r>
            <a:r>
              <a:rPr sz="2800" dirty="0"/>
              <a:t>, </a:t>
            </a:r>
            <a:r>
              <a:rPr sz="2800" dirty="0">
                <a:latin typeface="Cambria Math"/>
              </a:rPr>
              <a:t>71</a:t>
            </a:r>
            <a:r>
              <a:rPr sz="2800" dirty="0"/>
              <a:t>, </a:t>
            </a:r>
            <a:r>
              <a:rPr sz="2800" dirty="0">
                <a:latin typeface="Cambria Math"/>
              </a:rPr>
              <a:t>71</a:t>
            </a:r>
            <a:r>
              <a:rPr sz="2800" dirty="0"/>
              <a:t>, </a:t>
            </a:r>
            <a:r>
              <a:rPr sz="2800" dirty="0">
                <a:latin typeface="Cambria Math"/>
              </a:rPr>
              <a:t>75</a:t>
            </a:r>
            <a:r>
              <a:rPr sz="2800" dirty="0"/>
              <a:t>, </a:t>
            </a:r>
            <a:r>
              <a:rPr sz="2800" dirty="0">
                <a:latin typeface="Cambria Math"/>
              </a:rPr>
              <a:t>78</a:t>
            </a:r>
            <a:r>
              <a:rPr sz="2800" dirty="0"/>
              <a:t>, </a:t>
            </a:r>
            <a:r>
              <a:rPr sz="2800" dirty="0">
                <a:latin typeface="Cambria Math"/>
              </a:rPr>
              <a:t>79</a:t>
            </a:r>
            <a:r>
              <a:rPr sz="2800" dirty="0"/>
              <a:t>, </a:t>
            </a:r>
            <a:r>
              <a:rPr sz="2800" dirty="0">
                <a:latin typeface="Cambria Math"/>
              </a:rPr>
              <a:t>80</a:t>
            </a:r>
            <a:r>
              <a:rPr sz="2800" dirty="0"/>
              <a:t>, </a:t>
            </a:r>
            <a:r>
              <a:rPr sz="2800" dirty="0">
                <a:latin typeface="Cambria Math"/>
              </a:rPr>
              <a:t>81</a:t>
            </a:r>
            <a:r>
              <a:rPr lang="en-US" sz="2800" dirty="0">
                <a:latin typeface="Cambria Math"/>
              </a:rPr>
              <a:t>.</a:t>
            </a:r>
            <a:endParaRPr sz="2800" dirty="0">
              <a:latin typeface="Cambria Math"/>
            </a:endParaRPr>
          </a:p>
          <a:p>
            <a:pPr marL="447675" indent="-447675">
              <a:defRPr sz="2800"/>
            </a:pPr>
            <a:r>
              <a:rPr lang="en-US" dirty="0"/>
              <a:t>b.	</a:t>
            </a:r>
            <a:r>
              <a:rPr dirty="0"/>
              <a:t>​</a:t>
            </a:r>
            <a:r>
              <a:rPr sz="2800" dirty="0">
                <a:latin typeface="Cambria Math"/>
              </a:rPr>
              <a:t>59</a:t>
            </a:r>
            <a:r>
              <a:rPr sz="2800" dirty="0"/>
              <a:t>, </a:t>
            </a:r>
            <a:r>
              <a:rPr sz="2800" dirty="0">
                <a:latin typeface="Cambria Math"/>
              </a:rPr>
              <a:t>66</a:t>
            </a:r>
            <a:r>
              <a:rPr sz="2800" dirty="0"/>
              <a:t>, </a:t>
            </a:r>
            <a:r>
              <a:rPr sz="2800" dirty="0">
                <a:latin typeface="Cambria Math"/>
              </a:rPr>
              <a:t>67</a:t>
            </a:r>
            <a:r>
              <a:rPr sz="2800" dirty="0"/>
              <a:t>, </a:t>
            </a:r>
            <a:r>
              <a:rPr sz="2800" dirty="0">
                <a:latin typeface="Cambria Math"/>
              </a:rPr>
              <a:t>67</a:t>
            </a:r>
            <a:r>
              <a:rPr sz="2800" dirty="0"/>
              <a:t>, </a:t>
            </a:r>
            <a:r>
              <a:rPr sz="2800" dirty="0">
                <a:latin typeface="Cambria Math"/>
              </a:rPr>
              <a:t>72</a:t>
            </a:r>
            <a:r>
              <a:rPr sz="2800" dirty="0"/>
              <a:t>, </a:t>
            </a:r>
            <a:r>
              <a:rPr sz="2800" dirty="0">
                <a:latin typeface="Cambria Math"/>
              </a:rPr>
              <a:t>74</a:t>
            </a:r>
            <a:r>
              <a:rPr sz="2800" dirty="0"/>
              <a:t>, </a:t>
            </a:r>
            <a:r>
              <a:rPr sz="2800" dirty="0">
                <a:latin typeface="Cambria Math"/>
              </a:rPr>
              <a:t>75</a:t>
            </a:r>
            <a:r>
              <a:rPr sz="2800" dirty="0"/>
              <a:t>, </a:t>
            </a:r>
            <a:r>
              <a:rPr sz="2800" dirty="0">
                <a:latin typeface="Cambria Math"/>
              </a:rPr>
              <a:t>75</a:t>
            </a:r>
            <a:r>
              <a:rPr sz="2800" dirty="0"/>
              <a:t>, </a:t>
            </a:r>
            <a:r>
              <a:rPr sz="2800" dirty="0">
                <a:latin typeface="Cambria Math"/>
              </a:rPr>
              <a:t>75</a:t>
            </a:r>
            <a:r>
              <a:rPr sz="2800" dirty="0"/>
              <a:t>, </a:t>
            </a:r>
            <a:r>
              <a:rPr sz="2800" dirty="0">
                <a:latin typeface="Cambria Math"/>
              </a:rPr>
              <a:t>76</a:t>
            </a:r>
            <a:r>
              <a:rPr sz="2800" dirty="0"/>
              <a:t>, </a:t>
            </a:r>
            <a:r>
              <a:rPr sz="2800" dirty="0">
                <a:latin typeface="Cambria Math"/>
              </a:rPr>
              <a:t>78</a:t>
            </a:r>
            <a:r>
              <a:rPr sz="2800" dirty="0"/>
              <a:t>, </a:t>
            </a:r>
            <a:r>
              <a:rPr sz="2800" dirty="0">
                <a:latin typeface="Cambria Math"/>
              </a:rPr>
              <a:t>79</a:t>
            </a:r>
            <a:r>
              <a:rPr sz="2800" dirty="0"/>
              <a:t>, </a:t>
            </a:r>
            <a:r>
              <a:rPr sz="2800" dirty="0">
                <a:latin typeface="Cambria Math"/>
              </a:rPr>
              <a:t>80</a:t>
            </a:r>
            <a:r>
              <a:rPr sz="2800" dirty="0"/>
              <a:t>, </a:t>
            </a:r>
            <a:r>
              <a:rPr sz="2800" dirty="0">
                <a:latin typeface="Cambria Math"/>
              </a:rPr>
              <a:t>81</a:t>
            </a:r>
            <a:r>
              <a:rPr sz="2800" dirty="0"/>
              <a:t>, </a:t>
            </a:r>
            <a:r>
              <a:rPr sz="2800" dirty="0">
                <a:latin typeface="Cambria Math"/>
              </a:rPr>
              <a:t>85</a:t>
            </a:r>
            <a:r>
              <a:rPr lang="en-US" sz="2800" dirty="0">
                <a:latin typeface="Cambria Math"/>
              </a:rPr>
              <a:t>.</a:t>
            </a:r>
            <a:endParaRPr sz="2800" dirty="0">
              <a:latin typeface="Cambria Math"/>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3.3.4: Finding the Quartiles of a Given Data Set</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000" b="1" dirty="0"/>
              <a:t>Solution</a:t>
            </a:r>
          </a:p>
          <a:p>
            <a:pPr>
              <a:tabLst>
                <a:tab pos="361950" algn="l"/>
              </a:tabLst>
              <a:defRPr sz="2800" b="1"/>
            </a:pPr>
            <a:r>
              <a:rPr lang="en-US" sz="2000" dirty="0"/>
              <a:t>a.	</a:t>
            </a:r>
            <a:r>
              <a:rPr sz="2000" dirty="0"/>
              <a:t>​By Hand:</a:t>
            </a:r>
          </a:p>
          <a:p>
            <a:pPr>
              <a:defRPr sz="2800"/>
            </a:pPr>
            <a:r>
              <a:rPr sz="2000" dirty="0"/>
              <a:t>​Using the approximation method, the first step in calculating quartiles is to find the median. Note that the data set is already ordered. Since </a:t>
            </a:r>
            <a:r>
              <a:rPr lang="en-US" sz="2000" i="1" dirty="0"/>
              <a:t>n</a:t>
            </a:r>
            <a:r>
              <a:rPr lang="en-US" sz="2000" dirty="0"/>
              <a:t> = 14,</a:t>
            </a:r>
            <a:r>
              <a:rPr sz="2000" dirty="0"/>
              <a:t> the median is the arithmetic mean of the values in the 7</a:t>
            </a:r>
            <a:r>
              <a:rPr sz="2000" baseline="30000" dirty="0"/>
              <a:t>th</a:t>
            </a:r>
            <a:r>
              <a:rPr sz="2000" dirty="0"/>
              <a:t> and 8</a:t>
            </a:r>
            <a:r>
              <a:rPr sz="2000" baseline="30000" dirty="0"/>
              <a:t>th</a:t>
            </a:r>
            <a:r>
              <a:rPr sz="2000" dirty="0"/>
              <a:t> positions, which is calculated as follows.</a:t>
            </a:r>
          </a:p>
        </p:txBody>
      </p:sp>
      <p:pic>
        <p:nvPicPr>
          <p:cNvPr id="7" name="Picture 6" descr="Q sub 2 equals open parenthesis 70 plus 71 close parenthesis divided by 2, which equals 70.5">
            <a:extLst>
              <a:ext uri="{FF2B5EF4-FFF2-40B4-BE49-F238E27FC236}">
                <a16:creationId xmlns:a16="http://schemas.microsoft.com/office/drawing/2014/main" id="{11788467-D5C4-DDDD-E270-D6A9C8F840F8}"/>
              </a:ext>
            </a:extLst>
          </p:cNvPr>
          <p:cNvPicPr>
            <a:picLocks noChangeAspect="1"/>
          </p:cNvPicPr>
          <p:nvPr/>
        </p:nvPicPr>
        <p:blipFill>
          <a:blip r:embed="rId2"/>
          <a:stretch>
            <a:fillRect/>
          </a:stretch>
        </p:blipFill>
        <p:spPr>
          <a:xfrm>
            <a:off x="3784264" y="2936820"/>
            <a:ext cx="1332000" cy="975768"/>
          </a:xfrm>
          <a:prstGeom prst="rect">
            <a:avLst/>
          </a:prstGeom>
        </p:spPr>
      </p:pic>
      <p:sp>
        <p:nvSpPr>
          <p:cNvPr id="4" name="TextBox 3">
            <a:extLst>
              <a:ext uri="{FF2B5EF4-FFF2-40B4-BE49-F238E27FC236}">
                <a16:creationId xmlns:a16="http://schemas.microsoft.com/office/drawing/2014/main" id="{068FDE9F-213F-1045-17FC-F3DC002698B0}"/>
              </a:ext>
            </a:extLst>
          </p:cNvPr>
          <p:cNvSpPr txBox="1"/>
          <p:nvPr/>
        </p:nvSpPr>
        <p:spPr>
          <a:xfrm>
            <a:off x="457200" y="4035099"/>
            <a:ext cx="8229600" cy="1508105"/>
          </a:xfrm>
          <a:prstGeom prst="rect">
            <a:avLst/>
          </a:prstGeom>
          <a:noFill/>
        </p:spPr>
        <p:txBody>
          <a:bodyPr wrap="square" rtlCol="0">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IN" sz="2000" b="0" i="0" u="none" strike="noStrike" kern="1200" cap="none" spc="0" normalizeH="0" baseline="0" noProof="0" dirty="0">
                <a:ln>
                  <a:noFill/>
                </a:ln>
                <a:solidFill>
                  <a:srgbClr val="366092"/>
                </a:solidFill>
                <a:effectLst/>
                <a:uLnTx/>
                <a:uFillTx/>
                <a:latin typeface="Calibri"/>
              </a:rPr>
              <a:t>​Since the data set contains an even number of values, to find </a:t>
            </a:r>
            <a:r>
              <a:rPr kumimoji="0" lang="en-IN" sz="2000" b="0" i="1" u="none" strike="noStrike" kern="1200" cap="none" spc="0" normalizeH="0" baseline="0" noProof="0" dirty="0">
                <a:ln>
                  <a:noFill/>
                </a:ln>
                <a:solidFill>
                  <a:srgbClr val="366092"/>
                </a:solidFill>
                <a:effectLst/>
                <a:uLnTx/>
                <a:uFillTx/>
                <a:latin typeface="Calibri"/>
              </a:rPr>
              <a:t>Q</a:t>
            </a:r>
            <a:r>
              <a:rPr kumimoji="0" lang="en-IN" sz="100" b="0" i="0" u="none" strike="noStrike" kern="1200" cap="none" spc="0" normalizeH="0" baseline="0" noProof="0" dirty="0">
                <a:ln>
                  <a:noFill/>
                </a:ln>
                <a:solidFill>
                  <a:srgbClr val="366092"/>
                </a:solidFill>
                <a:effectLst/>
                <a:uLnTx/>
                <a:uFillTx/>
                <a:latin typeface="Calibri"/>
              </a:rPr>
              <a:t> </a:t>
            </a:r>
            <a:r>
              <a:rPr kumimoji="0" lang="en-IN" sz="2000" b="0" i="0" u="none" strike="noStrike" kern="1200" cap="none" spc="0" normalizeH="0" baseline="-25000" noProof="0" dirty="0">
                <a:ln>
                  <a:noFill/>
                </a:ln>
                <a:solidFill>
                  <a:srgbClr val="366092"/>
                </a:solidFill>
                <a:effectLst/>
                <a:uLnTx/>
                <a:uFillTx/>
                <a:latin typeface="Calibri"/>
              </a:rPr>
              <a:t>1</a:t>
            </a:r>
            <a:r>
              <a:rPr kumimoji="0" lang="en-IN" sz="2000" b="0" i="0" u="none" strike="noStrike" kern="1200" cap="none" spc="0" normalizeH="0" baseline="0" noProof="0" dirty="0">
                <a:ln>
                  <a:noFill/>
                </a:ln>
                <a:solidFill>
                  <a:srgbClr val="366092"/>
                </a:solidFill>
                <a:effectLst/>
                <a:uLnTx/>
                <a:uFillTx/>
                <a:latin typeface="Calibri"/>
              </a:rPr>
              <a:t> we will take</a:t>
            </a:r>
          </a:p>
          <a:p>
            <a:pPr lvl="0">
              <a:spcBef>
                <a:spcPct val="20000"/>
              </a:spcBef>
              <a:defRPr sz="2800"/>
            </a:pPr>
            <a:r>
              <a:rPr lang="en-IN" sz="2000" dirty="0"/>
              <a:t>The median of the lower half of data. </a:t>
            </a:r>
            <a:r>
              <a:rPr lang="en-IN" sz="2000" i="1" dirty="0">
                <a:solidFill>
                  <a:srgbClr val="366092"/>
                </a:solidFill>
              </a:rPr>
              <a:t>Q</a:t>
            </a:r>
            <a:r>
              <a:rPr lang="en-IN" sz="100" i="1" dirty="0">
                <a:solidFill>
                  <a:srgbClr val="366092"/>
                </a:solidFill>
              </a:rPr>
              <a:t> </a:t>
            </a:r>
            <a:r>
              <a:rPr lang="en-IN" sz="2000" baseline="-25000" dirty="0">
                <a:solidFill>
                  <a:srgbClr val="366092"/>
                </a:solidFill>
              </a:rPr>
              <a:t>1</a:t>
            </a:r>
            <a:r>
              <a:rPr lang="en-IN" sz="2000" dirty="0"/>
              <a:t>, then, is found in the 4</a:t>
            </a:r>
            <a:r>
              <a:rPr lang="en-IN" sz="2000" baseline="30000" dirty="0"/>
              <a:t>th</a:t>
            </a:r>
            <a:r>
              <a:rPr lang="en-IN" sz="2000" dirty="0"/>
              <a:t> position of</a:t>
            </a:r>
          </a:p>
          <a:p>
            <a:pPr lvl="0">
              <a:spcBef>
                <a:spcPct val="20000"/>
              </a:spcBef>
              <a:defRPr sz="2800"/>
            </a:pPr>
            <a:r>
              <a:rPr lang="en-IN" sz="2000" dirty="0"/>
              <a:t>the data and in 65. Finally, to find </a:t>
            </a:r>
            <a:r>
              <a:rPr lang="en-IN" sz="2000" i="1" dirty="0">
                <a:solidFill>
                  <a:srgbClr val="366092"/>
                </a:solidFill>
              </a:rPr>
              <a:t>Q</a:t>
            </a:r>
            <a:r>
              <a:rPr lang="en-IN" sz="100" dirty="0">
                <a:solidFill>
                  <a:srgbClr val="366092"/>
                </a:solidFill>
              </a:rPr>
              <a:t> </a:t>
            </a:r>
            <a:r>
              <a:rPr lang="en-IN" sz="2000" baseline="-25000" dirty="0">
                <a:solidFill>
                  <a:srgbClr val="366092"/>
                </a:solidFill>
              </a:rPr>
              <a:t>3</a:t>
            </a:r>
            <a:r>
              <a:rPr lang="en-IN" sz="2000" dirty="0"/>
              <a:t> take the median of the upper half of the</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lang="en-IN" sz="2000" dirty="0"/>
              <a:t>data. Which is in the 11</a:t>
            </a:r>
            <a:r>
              <a:rPr lang="en-IN" sz="2000" baseline="30000" dirty="0"/>
              <a:t>th</a:t>
            </a:r>
            <a:r>
              <a:rPr lang="en-IN" sz="2000" dirty="0"/>
              <a:t> position and 78. The quartiles, then, are as follows.</a:t>
            </a:r>
          </a:p>
        </p:txBody>
      </p:sp>
      <p:pic>
        <p:nvPicPr>
          <p:cNvPr id="13" name="Picture 12" descr="Q sub 1 equals 65, Q sub 2 equals 70.5, and Q sub 3 equals 78">
            <a:extLst>
              <a:ext uri="{FF2B5EF4-FFF2-40B4-BE49-F238E27FC236}">
                <a16:creationId xmlns:a16="http://schemas.microsoft.com/office/drawing/2014/main" id="{C53C990C-416E-5F70-61E5-2E6E02A07C2A}"/>
              </a:ext>
            </a:extLst>
          </p:cNvPr>
          <p:cNvPicPr>
            <a:picLocks noChangeAspect="1"/>
          </p:cNvPicPr>
          <p:nvPr/>
        </p:nvPicPr>
        <p:blipFill>
          <a:blip r:embed="rId3"/>
          <a:stretch>
            <a:fillRect/>
          </a:stretch>
        </p:blipFill>
        <p:spPr>
          <a:xfrm>
            <a:off x="2880000" y="5612414"/>
            <a:ext cx="3384000" cy="352829"/>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3.3.1: Finding Data Values Given the Percentiles</a:t>
            </a:r>
            <a:r>
              <a:rPr lang="en-US" baseline="-25000" dirty="0"/>
              <a:t>1</a:t>
            </a:r>
            <a:endParaRPr baseline="-25000" dirty="0"/>
          </a:p>
        </p:txBody>
      </p:sp>
      <p:sp>
        <p:nvSpPr>
          <p:cNvPr id="3" name="Text Placeholder 2"/>
          <p:cNvSpPr>
            <a:spLocks noGrp="1"/>
          </p:cNvSpPr>
          <p:nvPr>
            <p:ph type="body" sz="quarter" idx="10"/>
          </p:nvPr>
        </p:nvSpPr>
        <p:spPr/>
        <p:txBody>
          <a:bodyPr>
            <a:normAutofit/>
          </a:bodyPr>
          <a:lstStyle/>
          <a:p>
            <a:r>
              <a:rPr sz="2800" dirty="0"/>
              <a:t>A car manufacturer is studying the highway miles per gallon (mpg) for a wide range of makes and models of vehicles. The </a:t>
            </a:r>
            <a:r>
              <a:rPr lang="en-US" sz="2800" dirty="0"/>
              <a:t>following </a:t>
            </a:r>
            <a:r>
              <a:rPr sz="2800" dirty="0"/>
              <a:t>stem-and-leaf plot contains the average highway mpg for each of the 135 different vehicles the manufacturer tested.</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3.3.4: Finding the Quartiles of a Given Data Set</a:t>
            </a:r>
            <a:r>
              <a:rPr lang="en-US" baseline="-25000" dirty="0"/>
              <a:t>3</a:t>
            </a:r>
            <a:endParaRPr dirty="0"/>
          </a:p>
        </p:txBody>
      </p:sp>
      <p:sp>
        <p:nvSpPr>
          <p:cNvPr id="3" name="Text Placeholder 2"/>
          <p:cNvSpPr>
            <a:spLocks noGrp="1"/>
          </p:cNvSpPr>
          <p:nvPr>
            <p:ph type="body" sz="quarter" idx="10"/>
          </p:nvPr>
        </p:nvSpPr>
        <p:spPr/>
        <p:txBody>
          <a:bodyPr>
            <a:normAutofit/>
          </a:bodyPr>
          <a:lstStyle/>
          <a:p>
            <a:pPr>
              <a:defRPr b="1"/>
            </a:pPr>
            <a:r>
              <a:rPr dirty="0"/>
              <a:t>​</a:t>
            </a:r>
            <a:r>
              <a:rPr sz="2800" dirty="0"/>
              <a:t>TI-83/84 Plus:</a:t>
            </a:r>
          </a:p>
          <a:p>
            <a:r>
              <a:rPr dirty="0"/>
              <a:t>​</a:t>
            </a:r>
            <a:r>
              <a:rPr sz="2800" dirty="0"/>
              <a:t>Begin by going to </a:t>
            </a:r>
            <a:r>
              <a:rPr sz="2800" b="1" dirty="0"/>
              <a:t>STAT </a:t>
            </a:r>
            <a:r>
              <a:rPr lang="en-US" b="1" dirty="0"/>
              <a:t>→</a:t>
            </a:r>
            <a:r>
              <a:rPr sz="2800" b="1" dirty="0"/>
              <a:t> EDIT</a:t>
            </a:r>
            <a:r>
              <a:rPr sz="2800" dirty="0"/>
              <a:t> and entering the data into </a:t>
            </a:r>
            <a:r>
              <a:rPr sz="2800" b="1" dirty="0"/>
              <a:t>L1</a:t>
            </a:r>
            <a:r>
              <a:rPr sz="2800" dirty="0"/>
              <a:t>. Then, go to </a:t>
            </a:r>
            <a:r>
              <a:rPr sz="2800" b="1" dirty="0"/>
              <a:t>STAT </a:t>
            </a:r>
            <a:r>
              <a:rPr lang="en-US" b="1" dirty="0"/>
              <a:t>→</a:t>
            </a:r>
            <a:r>
              <a:rPr sz="2800" b="1" dirty="0"/>
              <a:t> CALC</a:t>
            </a:r>
            <a:r>
              <a:rPr sz="2800" dirty="0"/>
              <a:t> and choose </a:t>
            </a:r>
            <a:r>
              <a:rPr sz="2800" b="1" dirty="0"/>
              <a:t>1-Var Stats</a:t>
            </a:r>
            <a:r>
              <a:rPr sz="2800" dirty="0"/>
              <a:t> to obtain the list of descriptive statistics. The results are show</a:t>
            </a:r>
            <a:r>
              <a:rPr lang="en-US" sz="2800" dirty="0"/>
              <a:t>n screenshot</a:t>
            </a:r>
            <a:r>
              <a:rPr sz="2800" dirty="0"/>
              <a:t>.</a:t>
            </a:r>
          </a:p>
          <a:p>
            <a:r>
              <a:rPr dirty="0"/>
              <a:t>​</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3.3.4: Finding the Quartiles of a Given Data Set</a:t>
            </a:r>
            <a:r>
              <a:rPr lang="en-US" baseline="-25000" dirty="0"/>
              <a:t>4</a:t>
            </a:r>
            <a:endParaRPr dirty="0"/>
          </a:p>
        </p:txBody>
      </p:sp>
      <p:pic>
        <p:nvPicPr>
          <p:cNvPr id="5" name="Content Placeholder 4" descr="A screenshot shows the descriptive statistics result. &#10;The first line reads, 1 Var Stats.&#10;The second line reads, n equals 14 with an upward arrow on the left side. &#10;The third line reads, min X equals 60. &#10;The fourth line reads Q1 equals 65. &#10;The fifth line reads, Med equals 70.5. &#10;The sixth line reads, Q3 equals 78. &#10;The seventh line reads, max X equals 81.">
            <a:extLst>
              <a:ext uri="{FF2B5EF4-FFF2-40B4-BE49-F238E27FC236}">
                <a16:creationId xmlns:a16="http://schemas.microsoft.com/office/drawing/2014/main" id="{4ECF231B-8FBD-4599-A5E5-2041C42512D5}"/>
              </a:ext>
            </a:extLst>
          </p:cNvPr>
          <p:cNvPicPr>
            <a:picLocks noGrp="1" noChangeAspect="1"/>
          </p:cNvPicPr>
          <p:nvPr>
            <p:ph sz="quarter" idx="11"/>
          </p:nvPr>
        </p:nvPicPr>
        <p:blipFill>
          <a:blip r:embed="rId2" cstate="print">
            <a:extLst>
              <a:ext uri="{28A0092B-C50C-407E-A947-70E740481C1C}">
                <a14:useLocalDpi xmlns:a14="http://schemas.microsoft.com/office/drawing/2010/main" val="0"/>
              </a:ext>
            </a:extLst>
          </a:blip>
          <a:stretch>
            <a:fillRect/>
          </a:stretch>
        </p:blipFill>
        <p:spPr>
          <a:xfrm>
            <a:off x="2286189" y="1983707"/>
            <a:ext cx="4571622" cy="3047748"/>
          </a:xfrm>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3.3.4: Finding the Quartiles of a Given Data Set</a:t>
            </a:r>
            <a:r>
              <a:rPr lang="en-US" baseline="-25000" dirty="0"/>
              <a:t>5</a:t>
            </a:r>
            <a:endParaRPr dirty="0"/>
          </a:p>
        </p:txBody>
      </p:sp>
      <p:pic>
        <p:nvPicPr>
          <p:cNvPr id="4" name="Picture 3" descr=" Q sub 1 equals 65, median Q sub 2 equals 70.5, Q sub 3 equals 78">
            <a:extLst>
              <a:ext uri="{FF2B5EF4-FFF2-40B4-BE49-F238E27FC236}">
                <a16:creationId xmlns:a16="http://schemas.microsoft.com/office/drawing/2014/main" id="{EA219778-7C20-A1DF-684D-63CEA034E51E}"/>
              </a:ext>
            </a:extLst>
          </p:cNvPr>
          <p:cNvPicPr>
            <a:picLocks noChangeAspect="1"/>
          </p:cNvPicPr>
          <p:nvPr/>
        </p:nvPicPr>
        <p:blipFill>
          <a:blip r:embed="rId2"/>
          <a:stretch>
            <a:fillRect/>
          </a:stretch>
        </p:blipFill>
        <p:spPr>
          <a:xfrm>
            <a:off x="1878136" y="1295400"/>
            <a:ext cx="5387728" cy="540000"/>
          </a:xfrm>
          <a:prstGeom prst="rect">
            <a:avLst/>
          </a:prstGeom>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3.3.4: Finding the Quartiles of a Given Data Set</a:t>
            </a:r>
            <a:r>
              <a:rPr lang="en-US" baseline="-25000" dirty="0"/>
              <a:t>6</a:t>
            </a:r>
            <a:endParaRPr dirty="0"/>
          </a:p>
        </p:txBody>
      </p:sp>
      <p:sp>
        <p:nvSpPr>
          <p:cNvPr id="3" name="Text Placeholder 2"/>
          <p:cNvSpPr>
            <a:spLocks noGrp="1"/>
          </p:cNvSpPr>
          <p:nvPr>
            <p:ph type="body" sz="quarter" idx="10"/>
          </p:nvPr>
        </p:nvSpPr>
        <p:spPr/>
        <p:txBody>
          <a:bodyPr>
            <a:normAutofit/>
          </a:bodyPr>
          <a:lstStyle/>
          <a:p>
            <a:pPr>
              <a:tabLst>
                <a:tab pos="361950" algn="l"/>
              </a:tabLst>
              <a:defRPr sz="2800" b="1"/>
            </a:pPr>
            <a:r>
              <a:rPr lang="en-IN" sz="2600" dirty="0"/>
              <a:t>b.	By Hand:</a:t>
            </a:r>
          </a:p>
          <a:p>
            <a:pPr>
              <a:defRPr sz="2800"/>
            </a:pPr>
            <a:r>
              <a:rPr lang="en-IN" sz="2600" dirty="0"/>
              <a:t>​To find the quartiles of the second set of data using the approximation method, again start with the median. Note again that the data set is already ordered. Since </a:t>
            </a:r>
            <a:r>
              <a:rPr lang="en-IN" sz="2600" i="1" dirty="0"/>
              <a:t>n</a:t>
            </a:r>
            <a:r>
              <a:rPr lang="en-IN" sz="2600" dirty="0"/>
              <a:t> = 15, an odd number of values, the median is the value located at the middle, 75. Remember, when there are an odd number of values in the data set, the median is not included in either the lower or upper half of the data when finding </a:t>
            </a:r>
            <a:r>
              <a:rPr lang="en-IN" sz="2600" i="1" dirty="0"/>
              <a:t>Q</a:t>
            </a:r>
            <a:r>
              <a:rPr lang="en-IN" sz="100" i="1" dirty="0"/>
              <a:t> </a:t>
            </a:r>
            <a:r>
              <a:rPr lang="en-IN" sz="2600" baseline="-25000" dirty="0"/>
              <a:t>1</a:t>
            </a:r>
            <a:r>
              <a:rPr lang="en-IN" sz="2600" dirty="0"/>
              <a:t> and </a:t>
            </a:r>
            <a:r>
              <a:rPr lang="en-IN" sz="2600" i="1" dirty="0"/>
              <a:t>Q</a:t>
            </a:r>
            <a:r>
              <a:rPr lang="en-IN" sz="100" i="1" dirty="0"/>
              <a:t> </a:t>
            </a:r>
            <a:r>
              <a:rPr lang="en-IN" sz="2600" baseline="-25000" dirty="0"/>
              <a:t>3</a:t>
            </a:r>
            <a:r>
              <a:rPr lang="ar-AE" sz="2600" dirty="0"/>
              <a:t>. </a:t>
            </a:r>
            <a:r>
              <a:rPr lang="en-US" sz="2600" dirty="0"/>
              <a:t> </a:t>
            </a:r>
            <a:r>
              <a:rPr lang="en-IN" sz="2600" dirty="0"/>
              <a:t>Hence the median of the resulting lower group is </a:t>
            </a:r>
            <a:r>
              <a:rPr lang="en-IN" sz="2600" dirty="0">
                <a:latin typeface="Cambria Math"/>
              </a:rPr>
              <a:t>67</a:t>
            </a:r>
            <a:r>
              <a:rPr lang="en-IN" sz="2600" dirty="0"/>
              <a:t>. The median of the resulting upper group is 79. The quartiles, then, are as follows.</a:t>
            </a:r>
            <a:endParaRPr sz="2600" dirty="0"/>
          </a:p>
        </p:txBody>
      </p:sp>
      <p:pic>
        <p:nvPicPr>
          <p:cNvPr id="6" name="Picture 5" descr=" Q sub 1 equals 67, Q sub 2 equals 75, and Q sub 3 equals 79">
            <a:extLst>
              <a:ext uri="{FF2B5EF4-FFF2-40B4-BE49-F238E27FC236}">
                <a16:creationId xmlns:a16="http://schemas.microsoft.com/office/drawing/2014/main" id="{8D0E3DDE-9741-3674-6AA6-030313672C4C}"/>
              </a:ext>
            </a:extLst>
          </p:cNvPr>
          <p:cNvPicPr>
            <a:picLocks noChangeAspect="1"/>
          </p:cNvPicPr>
          <p:nvPr/>
        </p:nvPicPr>
        <p:blipFill>
          <a:blip r:embed="rId2"/>
          <a:stretch>
            <a:fillRect/>
          </a:stretch>
        </p:blipFill>
        <p:spPr>
          <a:xfrm>
            <a:off x="2455364" y="5518829"/>
            <a:ext cx="4233272" cy="468000"/>
          </a:xfrm>
          <a:prstGeom prst="rect">
            <a:avLst/>
          </a:prstGeom>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3.3.4: Finding the Quartiles of a Given Data Set</a:t>
            </a:r>
            <a:r>
              <a:rPr lang="en-US" baseline="-25000" dirty="0"/>
              <a:t>7</a:t>
            </a:r>
            <a:endParaRPr dirty="0"/>
          </a:p>
        </p:txBody>
      </p:sp>
      <p:sp>
        <p:nvSpPr>
          <p:cNvPr id="3" name="Text Placeholder 2"/>
          <p:cNvSpPr>
            <a:spLocks noGrp="1"/>
          </p:cNvSpPr>
          <p:nvPr>
            <p:ph type="body" sz="quarter" idx="10"/>
          </p:nvPr>
        </p:nvSpPr>
        <p:spPr/>
        <p:txBody>
          <a:bodyPr>
            <a:normAutofit/>
          </a:bodyPr>
          <a:lstStyle/>
          <a:p>
            <a:pPr>
              <a:defRPr b="1"/>
            </a:pPr>
            <a:r>
              <a:rPr dirty="0"/>
              <a:t>​</a:t>
            </a:r>
            <a:r>
              <a:rPr sz="2800" dirty="0"/>
              <a:t>TI-83/84 Plus:</a:t>
            </a:r>
          </a:p>
          <a:p>
            <a:r>
              <a:rPr dirty="0"/>
              <a:t>​</a:t>
            </a:r>
            <a:r>
              <a:rPr sz="2800" dirty="0"/>
              <a:t>Begin by choosing </a:t>
            </a:r>
            <a:r>
              <a:rPr sz="2800" b="1" dirty="0"/>
              <a:t>STAT </a:t>
            </a:r>
            <a:r>
              <a:rPr lang="en-US" b="1" dirty="0"/>
              <a:t>→</a:t>
            </a:r>
            <a:r>
              <a:rPr sz="2800" b="1" dirty="0"/>
              <a:t> EDIT</a:t>
            </a:r>
            <a:r>
              <a:rPr sz="2800" dirty="0"/>
              <a:t> and entering the data into </a:t>
            </a:r>
            <a:r>
              <a:rPr sz="2800" b="1" dirty="0"/>
              <a:t>L1</a:t>
            </a:r>
            <a:r>
              <a:rPr sz="2800" dirty="0"/>
              <a:t>. Then, go to </a:t>
            </a:r>
            <a:r>
              <a:rPr sz="2800" b="1" dirty="0"/>
              <a:t>STAT </a:t>
            </a:r>
            <a:r>
              <a:rPr lang="en-US" b="1" dirty="0"/>
              <a:t>→</a:t>
            </a:r>
            <a:r>
              <a:rPr sz="2800" b="1" dirty="0"/>
              <a:t> CALC</a:t>
            </a:r>
            <a:r>
              <a:rPr sz="2800" dirty="0"/>
              <a:t> and choose </a:t>
            </a:r>
            <a:r>
              <a:rPr sz="2800" b="1" dirty="0"/>
              <a:t>1-Var Stats</a:t>
            </a:r>
            <a:r>
              <a:rPr sz="2800" dirty="0"/>
              <a:t> to obtain the list of descriptive statistics. The results are shown below.</a:t>
            </a:r>
          </a:p>
          <a:p>
            <a:r>
              <a:rPr dirty="0"/>
              <a:t>​</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3.3.4: Finding the Quartiles of a Given Data Set</a:t>
            </a:r>
            <a:r>
              <a:rPr lang="en-US" baseline="-25000" dirty="0"/>
              <a:t>8</a:t>
            </a:r>
            <a:endParaRPr dirty="0"/>
          </a:p>
        </p:txBody>
      </p:sp>
      <p:pic>
        <p:nvPicPr>
          <p:cNvPr id="5" name="Content Placeholder 4" descr="A screenshot shows the descriptive statistics result. &#10;The first line reads, 1 Var Stats. &#10;The second line reads, n equals 15 with an upward arrow on the left side.&#10;The third line reads, min X equals 59. &#10;The fourth line reads Q1 equals 67. &#10;The fifth line reads, Med equals 75. &#10;The sixth line reads, Q3 equals 79. &#10;The seventh line reads, max X equals 85.">
            <a:extLst>
              <a:ext uri="{FF2B5EF4-FFF2-40B4-BE49-F238E27FC236}">
                <a16:creationId xmlns:a16="http://schemas.microsoft.com/office/drawing/2014/main" id="{E044C3FA-5235-4BF5-849C-15E1DF996AB6}"/>
              </a:ext>
            </a:extLst>
          </p:cNvPr>
          <p:cNvPicPr>
            <a:picLocks noGrp="1" noChangeAspect="1"/>
          </p:cNvPicPr>
          <p:nvPr>
            <p:ph sz="quarter" idx="11"/>
          </p:nvPr>
        </p:nvPicPr>
        <p:blipFill>
          <a:blip r:embed="rId2" cstate="print">
            <a:extLst>
              <a:ext uri="{28A0092B-C50C-407E-A947-70E740481C1C}">
                <a14:useLocalDpi xmlns:a14="http://schemas.microsoft.com/office/drawing/2010/main" val="0"/>
              </a:ext>
            </a:extLst>
          </a:blip>
          <a:stretch>
            <a:fillRect/>
          </a:stretch>
        </p:blipFill>
        <p:spPr>
          <a:xfrm>
            <a:off x="3124200" y="1905126"/>
            <a:ext cx="4571622" cy="3047748"/>
          </a:xfrm>
        </p:spPr>
      </p:pic>
      <p:pic>
        <p:nvPicPr>
          <p:cNvPr id="4" name="Picture 3" descr="Q sub 1 equals 67, median Q sub 2 equals 75, Q sub 3 equals 79">
            <a:extLst>
              <a:ext uri="{FF2B5EF4-FFF2-40B4-BE49-F238E27FC236}">
                <a16:creationId xmlns:a16="http://schemas.microsoft.com/office/drawing/2014/main" id="{18793CA1-FBD3-5AD8-C753-5347D3B08244}"/>
              </a:ext>
            </a:extLst>
          </p:cNvPr>
          <p:cNvPicPr>
            <a:picLocks noChangeAspect="1"/>
          </p:cNvPicPr>
          <p:nvPr/>
        </p:nvPicPr>
        <p:blipFill>
          <a:blip r:embed="rId3"/>
          <a:stretch>
            <a:fillRect/>
          </a:stretch>
        </p:blipFill>
        <p:spPr>
          <a:xfrm>
            <a:off x="2349000" y="4924299"/>
            <a:ext cx="4446000" cy="468000"/>
          </a:xfrm>
          <a:prstGeom prst="rect">
            <a:avLst/>
          </a:prstGeom>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Memory Booster</a:t>
            </a:r>
          </a:p>
        </p:txBody>
      </p:sp>
      <p:sp>
        <p:nvSpPr>
          <p:cNvPr id="3" name="Text Placeholder 2"/>
          <p:cNvSpPr>
            <a:spLocks noGrp="1"/>
          </p:cNvSpPr>
          <p:nvPr>
            <p:ph type="body" sz="quarter" idx="10"/>
          </p:nvPr>
        </p:nvSpPr>
        <p:spPr>
          <a:xfrm>
            <a:off x="457200" y="1082078"/>
            <a:ext cx="8229600" cy="3185122"/>
          </a:xfrm>
        </p:spPr>
        <p:txBody>
          <a:bodyPr>
            <a:normAutofit/>
          </a:bodyPr>
          <a:lstStyle/>
          <a:p>
            <a:r>
              <a:rPr sz="2800" dirty="0"/>
              <a:t>The </a:t>
            </a:r>
            <a:r>
              <a:rPr sz="2800" b="1" dirty="0"/>
              <a:t>five-number summary</a:t>
            </a:r>
            <a:r>
              <a:rPr sz="2800" dirty="0"/>
              <a:t> contains:</a:t>
            </a:r>
          </a:p>
          <a:p>
            <a:pPr marL="361950" indent="-361950">
              <a:defRPr sz="2800"/>
            </a:pPr>
            <a:r>
              <a:rPr lang="en-US" sz="2800" dirty="0"/>
              <a:t>1.	</a:t>
            </a:r>
            <a:r>
              <a:rPr sz="2800" dirty="0"/>
              <a:t>Minimum</a:t>
            </a:r>
            <a:r>
              <a:rPr lang="en-US" sz="2800" dirty="0"/>
              <a:t>,</a:t>
            </a:r>
            <a:r>
              <a:rPr lang="en-US" sz="100" dirty="0"/>
              <a:t>,,,,</a:t>
            </a:r>
            <a:endParaRPr sz="100" dirty="0"/>
          </a:p>
          <a:p>
            <a:pPr marL="361950" indent="-361950">
              <a:defRPr sz="2800"/>
            </a:pPr>
            <a:r>
              <a:rPr lang="en-US" dirty="0"/>
              <a:t>2.	</a:t>
            </a:r>
            <a:r>
              <a:rPr dirty="0"/>
              <a:t>​</a:t>
            </a:r>
            <a:r>
              <a:rPr lang="en-US" i="1" dirty="0"/>
              <a:t>Q</a:t>
            </a:r>
            <a:r>
              <a:rPr lang="en-US" sz="100" i="1" dirty="0"/>
              <a:t> </a:t>
            </a:r>
            <a:r>
              <a:rPr lang="en-US" baseline="-25000" dirty="0"/>
              <a:t>1</a:t>
            </a:r>
            <a:r>
              <a:rPr lang="en-US" sz="100" baseline="-25000" dirty="0"/>
              <a:t>,,,,</a:t>
            </a:r>
            <a:r>
              <a:rPr lang="en-US" sz="800" dirty="0"/>
              <a:t> </a:t>
            </a:r>
            <a:r>
              <a:rPr lang="en-US" dirty="0"/>
              <a:t>,</a:t>
            </a:r>
            <a:endParaRPr dirty="0"/>
          </a:p>
          <a:p>
            <a:pPr marL="361950" indent="-361950">
              <a:defRPr sz="2800"/>
            </a:pPr>
            <a:r>
              <a:rPr lang="en-US" dirty="0"/>
              <a:t>3.	</a:t>
            </a:r>
            <a:r>
              <a:rPr dirty="0"/>
              <a:t>​</a:t>
            </a:r>
            <a:r>
              <a:rPr lang="en-US" i="1" dirty="0"/>
              <a:t>Q</a:t>
            </a:r>
            <a:r>
              <a:rPr lang="en-US" sz="100" i="1" dirty="0"/>
              <a:t> </a:t>
            </a:r>
            <a:r>
              <a:rPr lang="en-US" baseline="-25000" dirty="0"/>
              <a:t>2</a:t>
            </a:r>
            <a:r>
              <a:rPr sz="2800" dirty="0"/>
              <a:t> (Median)</a:t>
            </a:r>
            <a:r>
              <a:rPr lang="en-US" dirty="0"/>
              <a:t>,</a:t>
            </a:r>
            <a:endParaRPr dirty="0"/>
          </a:p>
          <a:p>
            <a:pPr marL="361950" indent="-361950">
              <a:defRPr sz="2800"/>
            </a:pPr>
            <a:r>
              <a:rPr lang="en-US" dirty="0"/>
              <a:t>4.	</a:t>
            </a:r>
            <a:r>
              <a:rPr dirty="0"/>
              <a:t>​</a:t>
            </a:r>
            <a:r>
              <a:rPr lang="en-US" i="1" dirty="0"/>
              <a:t>Q</a:t>
            </a:r>
            <a:r>
              <a:rPr lang="en-US" sz="100" i="1" dirty="0"/>
              <a:t> </a:t>
            </a:r>
            <a:r>
              <a:rPr lang="en-US" baseline="-25000" dirty="0"/>
              <a:t>3</a:t>
            </a:r>
            <a:r>
              <a:rPr lang="en-US" dirty="0"/>
              <a:t>,</a:t>
            </a:r>
            <a:endParaRPr dirty="0"/>
          </a:p>
          <a:p>
            <a:pPr marL="361950" indent="-361950">
              <a:defRPr sz="2800"/>
            </a:pPr>
            <a:r>
              <a:rPr lang="en-US" dirty="0"/>
              <a:t>5.	</a:t>
            </a:r>
            <a:r>
              <a:rPr dirty="0"/>
              <a:t>​</a:t>
            </a:r>
            <a:r>
              <a:rPr sz="2800" dirty="0"/>
              <a:t>Maximum</a:t>
            </a:r>
            <a:r>
              <a:rPr lang="en-US" dirty="0"/>
              <a:t>,</a:t>
            </a:r>
            <a:endParaRPr sz="2800"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3.3.5: Writing the Five-Number Summary of a Given Data Set</a:t>
            </a:r>
            <a:r>
              <a:rPr lang="en-US" baseline="-25000" dirty="0"/>
              <a:t>1</a:t>
            </a:r>
            <a:endParaRPr baseline="-25000" dirty="0"/>
          </a:p>
        </p:txBody>
      </p:sp>
      <p:sp>
        <p:nvSpPr>
          <p:cNvPr id="3" name="Text Placeholder 2"/>
          <p:cNvSpPr>
            <a:spLocks noGrp="1"/>
          </p:cNvSpPr>
          <p:nvPr>
            <p:ph type="body" sz="quarter" idx="10"/>
          </p:nvPr>
        </p:nvSpPr>
        <p:spPr/>
        <p:txBody>
          <a:bodyPr>
            <a:normAutofit/>
          </a:bodyPr>
          <a:lstStyle/>
          <a:p>
            <a:r>
              <a:rPr sz="2800"/>
              <a:t>Write the five-number summary for the data from Example 3.3.3.</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3.3.5: Writing the Five-Number Summary of a Given Data Set</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pPr>
              <a:defRPr sz="2800"/>
            </a:pPr>
            <a:r>
              <a:rPr sz="2800" dirty="0"/>
              <a:t>The minimum value is </a:t>
            </a:r>
            <a:r>
              <a:rPr lang="en-US" sz="2800" dirty="0"/>
              <a:t>12.1 mpg</a:t>
            </a:r>
            <a:r>
              <a:rPr sz="2800" dirty="0"/>
              <a:t>, the maximum value is </a:t>
            </a:r>
            <a:r>
              <a:rPr lang="en-US" sz="2800" dirty="0"/>
              <a:t>35.9 mpg</a:t>
            </a:r>
            <a:r>
              <a:rPr sz="2800" dirty="0"/>
              <a:t>, and we have previously determined that the quartiles are </a:t>
            </a:r>
            <a:r>
              <a:rPr lang="en-US" sz="2800" dirty="0"/>
              <a:t>19.8 mpg</a:t>
            </a:r>
            <a:r>
              <a:rPr sz="2800" dirty="0"/>
              <a:t>, </a:t>
            </a:r>
            <a:r>
              <a:rPr lang="en-US" sz="2800" dirty="0"/>
              <a:t>23.6 mpg</a:t>
            </a:r>
            <a:r>
              <a:rPr sz="2800" dirty="0"/>
              <a:t>, and </a:t>
            </a:r>
            <a:r>
              <a:rPr lang="en-US" sz="2800" dirty="0"/>
              <a:t>25.3 mpg</a:t>
            </a:r>
            <a:r>
              <a:rPr sz="2800" dirty="0"/>
              <a:t>. Thus the five-number summary is 12.1, 19.8, 23.6, 25.3, 35.9.</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Formula: Interquartile Range (IQR)</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a:xfrm>
                <a:off x="457200" y="1082078"/>
                <a:ext cx="8229600" cy="2575522"/>
              </a:xfrm>
            </p:spPr>
            <p:txBody>
              <a:bodyPr>
                <a:normAutofit/>
              </a:bodyPr>
              <a:lstStyle/>
              <a:p>
                <a:pPr>
                  <a:defRPr sz="2800"/>
                </a:pPr>
                <a:r>
                  <a:rPr sz="2800" dirty="0"/>
                  <a:t>The </a:t>
                </a:r>
                <a:r>
                  <a:rPr sz="2800" b="1" dirty="0"/>
                  <a:t>interquartile range</a:t>
                </a:r>
                <a:r>
                  <a:rPr sz="2800" dirty="0"/>
                  <a:t> is the range of the middle </a:t>
                </a:r>
                <a14:m>
                  <m:oMath xmlns:m="http://schemas.openxmlformats.org/officeDocument/2006/math">
                    <m:r>
                      <a:rPr>
                        <a:latin typeface="Cambria Math" panose="02040503050406030204" pitchFamily="18" charset="0"/>
                      </a:rPr>
                      <m:t>50%</m:t>
                    </m:r>
                  </m:oMath>
                </a14:m>
                <a:r>
                  <a:rPr sz="2800" dirty="0"/>
                  <a:t> of the data, given by</a:t>
                </a:r>
              </a:p>
              <a:p>
                <a:pPr algn="ctr">
                  <a:defRPr sz="2800"/>
                </a:pPr>
                <a:r>
                  <a:rPr lang="en-US" dirty="0"/>
                  <a:t>IQR = </a:t>
                </a:r>
                <a:r>
                  <a:rPr lang="en-US" i="1" dirty="0"/>
                  <a:t>Q</a:t>
                </a:r>
                <a:r>
                  <a:rPr lang="en-US" sz="100" i="1" dirty="0"/>
                  <a:t> </a:t>
                </a:r>
                <a:r>
                  <a:rPr lang="en-US" baseline="-25000" dirty="0"/>
                  <a:t>3</a:t>
                </a:r>
                <a:r>
                  <a:rPr lang="en-US" dirty="0"/>
                  <a:t> </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 </a:t>
                </a:r>
                <a:r>
                  <a:rPr lang="en-US" i="1" dirty="0"/>
                  <a:t>Q</a:t>
                </a:r>
                <a:r>
                  <a:rPr lang="en-US" sz="100" i="1" dirty="0"/>
                  <a:t> </a:t>
                </a:r>
                <a:r>
                  <a:rPr lang="en-US" baseline="-25000" dirty="0"/>
                  <a:t>1</a:t>
                </a:r>
                <a:endParaRPr sz="2800" dirty="0"/>
              </a:p>
              <a:p>
                <a:pPr>
                  <a:defRPr sz="2800"/>
                </a:pPr>
                <a:r>
                  <a:rPr sz="2800" dirty="0"/>
                  <a:t>where </a:t>
                </a:r>
                <a:r>
                  <a:rPr lang="en-US" i="1" dirty="0"/>
                  <a:t>Q</a:t>
                </a:r>
                <a:r>
                  <a:rPr lang="en-US" sz="100" i="1" dirty="0"/>
                  <a:t> </a:t>
                </a:r>
                <a:r>
                  <a:rPr lang="en-US" baseline="-25000" dirty="0"/>
                  <a:t>3</a:t>
                </a:r>
                <a:r>
                  <a:rPr sz="2800" dirty="0"/>
                  <a:t> is the third quartile and</a:t>
                </a:r>
              </a:p>
              <a:p>
                <a:r>
                  <a:rPr lang="en-US" i="1" dirty="0"/>
                  <a:t>Q</a:t>
                </a:r>
                <a:r>
                  <a:rPr lang="en-US" sz="100" i="1" dirty="0"/>
                  <a:t> </a:t>
                </a:r>
                <a:r>
                  <a:rPr lang="en-US" baseline="-25000" dirty="0"/>
                  <a:t>1 </a:t>
                </a:r>
                <a:r>
                  <a:rPr sz="2800" dirty="0"/>
                  <a:t>is the first quartile.</a:t>
                </a:r>
              </a:p>
              <a:p>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xfrm>
                <a:off x="457200" y="1082078"/>
                <a:ext cx="8229600" cy="2575522"/>
              </a:xfrm>
              <a:blipFill>
                <a:blip r:embed="rId2"/>
                <a:stretch>
                  <a:fillRect l="-1328" t="-1874" b="-2576"/>
                </a:stretch>
              </a:blipFill>
            </p:spPr>
            <p:txBody>
              <a:bodyPr/>
              <a:lstStyle/>
              <a:p>
                <a:r>
                  <a:rPr lang="en-IN">
                    <a:noFill/>
                  </a:rPr>
                  <a:t> </a:t>
                </a:r>
              </a:p>
            </p:txBody>
          </p:sp>
        </mc:Fallback>
      </mc:AlternateContent>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3.3.1: Finding Data Values Given the Percentiles</a:t>
            </a:r>
            <a:r>
              <a:rPr lang="en-US" baseline="-25000" dirty="0"/>
              <a:t>2</a:t>
            </a:r>
            <a:endParaRPr dirty="0"/>
          </a:p>
        </p:txBody>
      </p:sp>
      <p:sp>
        <p:nvSpPr>
          <p:cNvPr id="6" name="TextBox 5">
            <a:extLst>
              <a:ext uri="{FF2B5EF4-FFF2-40B4-BE49-F238E27FC236}">
                <a16:creationId xmlns:a16="http://schemas.microsoft.com/office/drawing/2014/main" id="{C79F780B-9527-9E6D-A856-1B84895846F0}"/>
              </a:ext>
            </a:extLst>
          </p:cNvPr>
          <p:cNvSpPr txBox="1"/>
          <p:nvPr/>
        </p:nvSpPr>
        <p:spPr>
          <a:xfrm>
            <a:off x="800100" y="1078468"/>
            <a:ext cx="7543800" cy="369332"/>
          </a:xfrm>
          <a:prstGeom prst="rect">
            <a:avLst/>
          </a:prstGeom>
          <a:noFill/>
        </p:spPr>
        <p:txBody>
          <a:bodyPr wrap="square">
            <a:spAutoFit/>
          </a:bodyPr>
          <a:lstStyle/>
          <a:p>
            <a:pPr algn="ctr">
              <a:defRPr sz="1800" b="1"/>
            </a:pPr>
            <a:r>
              <a:rPr lang="en-US" dirty="0"/>
              <a:t>Highway Gas Mileage for Various Vehicles</a:t>
            </a:r>
          </a:p>
        </p:txBody>
      </p:sp>
      <p:graphicFrame>
        <p:nvGraphicFramePr>
          <p:cNvPr id="7" name="Table Placeholder 2" descr="The table shows a stem and leaf plot with Stem representing the tens place and Leaves representing the ones place of the data values. &#10;For a stem of 12, the leaf is 1. &#10;For 13, the leaf is 3. &#10;For 14, the leaf is 1. &#10;For 15, the leaves are 5 and 6. &#10;For 16, the leaves are 1, 1, 7, and 8. &#10;For 17, the leaves are 0, 0, 1, 2, 3, 4, 4, 5, 6, and 9. &#10;For 18, the leaves are 2, 3, 4, and 5. &#10;For 19, the leaves are 1, 2, 2, 2, 3, 3, 4, 6, 6, 7, 8, and 9. &#10;For 20, the leaves are 1, 2, 3, 3, 3, 4, 5, 6, 6, 7, and 8. &#10;For 21, the leaves are 0, 1, 1, 2, 3, 5, 7, 8, and 9. &#10;For 22, the leaves are 2, 3, 4, 7, 8, and 9.">
            <a:extLst>
              <a:ext uri="{FF2B5EF4-FFF2-40B4-BE49-F238E27FC236}">
                <a16:creationId xmlns:a16="http://schemas.microsoft.com/office/drawing/2014/main" id="{248B9B50-3065-0AAB-0834-BF24441490EA}"/>
              </a:ext>
            </a:extLst>
          </p:cNvPr>
          <p:cNvGraphicFramePr>
            <a:graphicFrameLocks noGrp="1"/>
          </p:cNvGraphicFramePr>
          <p:nvPr>
            <p:ph type="tbl" sz="quarter" idx="10"/>
            <p:extLst>
              <p:ext uri="{D42A27DB-BD31-4B8C-83A1-F6EECF244321}">
                <p14:modId xmlns:p14="http://schemas.microsoft.com/office/powerpoint/2010/main" val="740160853"/>
              </p:ext>
            </p:extLst>
          </p:nvPr>
        </p:nvGraphicFramePr>
        <p:xfrm>
          <a:off x="457200" y="1493520"/>
          <a:ext cx="8229600" cy="4450080"/>
        </p:xfrm>
        <a:graphic>
          <a:graphicData uri="http://schemas.openxmlformats.org/drawingml/2006/table">
            <a:tbl>
              <a:tblPr firstRow="1" bandRow="1">
                <a:tableStyleId>{2D5ABB26-0587-4C30-8999-92F81FD0307C}</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2"/>
                    </a:ext>
                  </a:extLst>
                </a:gridCol>
              </a:tblGrid>
              <a:tr h="370840">
                <a:tc>
                  <a:txBody>
                    <a:bodyPr/>
                    <a:lstStyle/>
                    <a:p>
                      <a:pPr algn="r">
                        <a:defRPr sz="1600" b="1"/>
                      </a:pPr>
                      <a:r>
                        <a:rPr dirty="0"/>
                        <a:t>Stem</a:t>
                      </a: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l">
                        <a:defRPr sz="1600" b="1"/>
                      </a:pPr>
                      <a:r>
                        <a:rPr dirty="0"/>
                        <a:t>Leaves</a:t>
                      </a: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370840">
                <a:tc>
                  <a:txBody>
                    <a:bodyPr/>
                    <a:lstStyle/>
                    <a:p>
                      <a:pPr algn="r">
                        <a:defRPr sz="1600" b="1"/>
                      </a:pPr>
                      <a:r>
                        <a:rPr dirty="0"/>
                        <a:t>12</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l">
                        <a:defRPr sz="1600"/>
                      </a:pPr>
                      <a:r>
                        <a:t>1</a:t>
                      </a: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2"/>
                  </a:ext>
                </a:extLst>
              </a:tr>
              <a:tr h="370840">
                <a:tc>
                  <a:txBody>
                    <a:bodyPr/>
                    <a:lstStyle/>
                    <a:p>
                      <a:pPr algn="r">
                        <a:defRPr sz="1600" b="1"/>
                      </a:pPr>
                      <a:r>
                        <a:rPr dirty="0"/>
                        <a:t>13</a:t>
                      </a:r>
                    </a:p>
                  </a:txBody>
                  <a:tcPr>
                    <a:lnR w="12700" cap="flat" cmpd="sng" algn="ctr">
                      <a:solidFill>
                        <a:schemeClr val="tx1"/>
                      </a:solidFill>
                      <a:prstDash val="solid"/>
                      <a:round/>
                      <a:headEnd type="none" w="med" len="med"/>
                      <a:tailEnd type="none" w="med" len="med"/>
                    </a:lnR>
                  </a:tcPr>
                </a:tc>
                <a:tc>
                  <a:txBody>
                    <a:bodyPr/>
                    <a:lstStyle/>
                    <a:p>
                      <a:pPr algn="l">
                        <a:defRPr sz="1600"/>
                      </a:pPr>
                      <a:r>
                        <a:rPr dirty="0"/>
                        <a:t>3</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3"/>
                  </a:ext>
                </a:extLst>
              </a:tr>
              <a:tr h="370840">
                <a:tc>
                  <a:txBody>
                    <a:bodyPr/>
                    <a:lstStyle/>
                    <a:p>
                      <a:pPr algn="r">
                        <a:defRPr sz="1600" b="1"/>
                      </a:pPr>
                      <a:r>
                        <a:t>14</a:t>
                      </a:r>
                    </a:p>
                  </a:txBody>
                  <a:tcPr>
                    <a:lnR w="12700" cap="flat" cmpd="sng" algn="ctr">
                      <a:solidFill>
                        <a:schemeClr val="tx1"/>
                      </a:solidFill>
                      <a:prstDash val="solid"/>
                      <a:round/>
                      <a:headEnd type="none" w="med" len="med"/>
                      <a:tailEnd type="none" w="med" len="med"/>
                    </a:lnR>
                  </a:tcPr>
                </a:tc>
                <a:tc>
                  <a:txBody>
                    <a:bodyPr/>
                    <a:lstStyle/>
                    <a:p>
                      <a:pPr algn="l">
                        <a:defRPr sz="1600"/>
                      </a:pPr>
                      <a:r>
                        <a:rPr dirty="0"/>
                        <a:t>1</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4"/>
                  </a:ext>
                </a:extLst>
              </a:tr>
              <a:tr h="370840">
                <a:tc>
                  <a:txBody>
                    <a:bodyPr/>
                    <a:lstStyle/>
                    <a:p>
                      <a:pPr algn="r">
                        <a:defRPr sz="1600" b="1"/>
                      </a:pPr>
                      <a:r>
                        <a:t>15</a:t>
                      </a:r>
                    </a:p>
                  </a:txBody>
                  <a:tcPr>
                    <a:lnR w="12700" cap="flat" cmpd="sng" algn="ctr">
                      <a:solidFill>
                        <a:schemeClr val="tx1"/>
                      </a:solidFill>
                      <a:prstDash val="solid"/>
                      <a:round/>
                      <a:headEnd type="none" w="med" len="med"/>
                      <a:tailEnd type="none" w="med" len="med"/>
                    </a:lnR>
                  </a:tcPr>
                </a:tc>
                <a:tc>
                  <a:txBody>
                    <a:bodyPr/>
                    <a:lstStyle/>
                    <a:p>
                      <a:pPr algn="l">
                        <a:defRPr sz="1600"/>
                      </a:pPr>
                      <a:r>
                        <a:rPr dirty="0"/>
                        <a:t>5 6</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5"/>
                  </a:ext>
                </a:extLst>
              </a:tr>
              <a:tr h="370840">
                <a:tc>
                  <a:txBody>
                    <a:bodyPr/>
                    <a:lstStyle/>
                    <a:p>
                      <a:pPr algn="r">
                        <a:defRPr sz="1600" b="1"/>
                      </a:pPr>
                      <a:r>
                        <a:rPr dirty="0"/>
                        <a:t>16</a:t>
                      </a:r>
                    </a:p>
                  </a:txBody>
                  <a:tcPr>
                    <a:lnR w="12700" cap="flat" cmpd="sng" algn="ctr">
                      <a:solidFill>
                        <a:schemeClr val="tx1"/>
                      </a:solidFill>
                      <a:prstDash val="solid"/>
                      <a:round/>
                      <a:headEnd type="none" w="med" len="med"/>
                      <a:tailEnd type="none" w="med" len="med"/>
                    </a:lnR>
                  </a:tcPr>
                </a:tc>
                <a:tc>
                  <a:txBody>
                    <a:bodyPr/>
                    <a:lstStyle/>
                    <a:p>
                      <a:pPr algn="l">
                        <a:defRPr sz="1600"/>
                      </a:pPr>
                      <a:r>
                        <a:rPr dirty="0"/>
                        <a:t>1 1 7 8</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6"/>
                  </a:ext>
                </a:extLst>
              </a:tr>
              <a:tr h="370840">
                <a:tc>
                  <a:txBody>
                    <a:bodyPr/>
                    <a:lstStyle/>
                    <a:p>
                      <a:pPr algn="r">
                        <a:defRPr sz="1600" b="1"/>
                      </a:pPr>
                      <a:r>
                        <a:t>17</a:t>
                      </a:r>
                    </a:p>
                  </a:txBody>
                  <a:tcPr>
                    <a:lnR w="12700" cap="flat" cmpd="sng" algn="ctr">
                      <a:solidFill>
                        <a:schemeClr val="tx1"/>
                      </a:solidFill>
                      <a:prstDash val="solid"/>
                      <a:round/>
                      <a:headEnd type="none" w="med" len="med"/>
                      <a:tailEnd type="none" w="med" len="med"/>
                    </a:lnR>
                  </a:tcPr>
                </a:tc>
                <a:tc>
                  <a:txBody>
                    <a:bodyPr/>
                    <a:lstStyle/>
                    <a:p>
                      <a:pPr algn="l">
                        <a:defRPr sz="1600"/>
                      </a:pPr>
                      <a:r>
                        <a:rPr dirty="0"/>
                        <a:t>0 0 1 2 3 4 4 5 6 9</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7"/>
                  </a:ext>
                </a:extLst>
              </a:tr>
              <a:tr h="370840">
                <a:tc>
                  <a:txBody>
                    <a:bodyPr/>
                    <a:lstStyle/>
                    <a:p>
                      <a:pPr algn="r">
                        <a:defRPr sz="1600" b="1"/>
                      </a:pPr>
                      <a:r>
                        <a:t>18</a:t>
                      </a:r>
                    </a:p>
                  </a:txBody>
                  <a:tcPr>
                    <a:lnR w="12700" cap="flat" cmpd="sng" algn="ctr">
                      <a:solidFill>
                        <a:schemeClr val="tx1"/>
                      </a:solidFill>
                      <a:prstDash val="solid"/>
                      <a:round/>
                      <a:headEnd type="none" w="med" len="med"/>
                      <a:tailEnd type="none" w="med" len="med"/>
                    </a:lnR>
                  </a:tcPr>
                </a:tc>
                <a:tc>
                  <a:txBody>
                    <a:bodyPr/>
                    <a:lstStyle/>
                    <a:p>
                      <a:pPr algn="l">
                        <a:defRPr sz="1600"/>
                      </a:pPr>
                      <a:r>
                        <a:rPr dirty="0"/>
                        <a:t>2 3 4 5</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8"/>
                  </a:ext>
                </a:extLst>
              </a:tr>
              <a:tr h="370840">
                <a:tc>
                  <a:txBody>
                    <a:bodyPr/>
                    <a:lstStyle/>
                    <a:p>
                      <a:pPr algn="r">
                        <a:defRPr sz="1600" b="1"/>
                      </a:pPr>
                      <a:r>
                        <a:t>19</a:t>
                      </a:r>
                    </a:p>
                  </a:txBody>
                  <a:tcPr>
                    <a:lnR w="12700" cap="flat" cmpd="sng" algn="ctr">
                      <a:solidFill>
                        <a:schemeClr val="tx1"/>
                      </a:solidFill>
                      <a:prstDash val="solid"/>
                      <a:round/>
                      <a:headEnd type="none" w="med" len="med"/>
                      <a:tailEnd type="none" w="med" len="med"/>
                    </a:lnR>
                  </a:tcPr>
                </a:tc>
                <a:tc>
                  <a:txBody>
                    <a:bodyPr/>
                    <a:lstStyle/>
                    <a:p>
                      <a:pPr algn="l">
                        <a:defRPr sz="1600"/>
                      </a:pPr>
                      <a:r>
                        <a:rPr dirty="0"/>
                        <a:t>1 2 2 2 3 3 4 6 6 7 8 9</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9"/>
                  </a:ext>
                </a:extLst>
              </a:tr>
              <a:tr h="370840">
                <a:tc>
                  <a:txBody>
                    <a:bodyPr/>
                    <a:lstStyle/>
                    <a:p>
                      <a:pPr algn="r">
                        <a:defRPr sz="1600" b="1"/>
                      </a:pPr>
                      <a:r>
                        <a:t>20</a:t>
                      </a:r>
                    </a:p>
                  </a:txBody>
                  <a:tcPr>
                    <a:lnR w="12700" cap="flat" cmpd="sng" algn="ctr">
                      <a:solidFill>
                        <a:schemeClr val="tx1"/>
                      </a:solidFill>
                      <a:prstDash val="solid"/>
                      <a:round/>
                      <a:headEnd type="none" w="med" len="med"/>
                      <a:tailEnd type="none" w="med" len="med"/>
                    </a:lnR>
                  </a:tcPr>
                </a:tc>
                <a:tc>
                  <a:txBody>
                    <a:bodyPr/>
                    <a:lstStyle/>
                    <a:p>
                      <a:pPr algn="l">
                        <a:defRPr sz="1600"/>
                      </a:pPr>
                      <a:r>
                        <a:rPr dirty="0"/>
                        <a:t>1 2 3 3 3 4 5 6 6 7 8</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10"/>
                  </a:ext>
                </a:extLst>
              </a:tr>
              <a:tr h="370840">
                <a:tc>
                  <a:txBody>
                    <a:bodyPr/>
                    <a:lstStyle/>
                    <a:p>
                      <a:pPr algn="r">
                        <a:defRPr sz="1600" b="1"/>
                      </a:pPr>
                      <a:r>
                        <a:t>21</a:t>
                      </a:r>
                    </a:p>
                  </a:txBody>
                  <a:tcPr>
                    <a:lnR w="12700" cap="flat" cmpd="sng" algn="ctr">
                      <a:solidFill>
                        <a:schemeClr val="tx1"/>
                      </a:solidFill>
                      <a:prstDash val="solid"/>
                      <a:round/>
                      <a:headEnd type="none" w="med" len="med"/>
                      <a:tailEnd type="none" w="med" len="med"/>
                    </a:lnR>
                  </a:tcPr>
                </a:tc>
                <a:tc>
                  <a:txBody>
                    <a:bodyPr/>
                    <a:lstStyle/>
                    <a:p>
                      <a:pPr algn="l">
                        <a:defRPr sz="1600"/>
                      </a:pPr>
                      <a:r>
                        <a:rPr dirty="0"/>
                        <a:t>0 1 1 2 3 5 7 8 9</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11"/>
                  </a:ext>
                </a:extLst>
              </a:tr>
              <a:tr h="370840">
                <a:tc>
                  <a:txBody>
                    <a:bodyPr/>
                    <a:lstStyle/>
                    <a:p>
                      <a:pPr algn="r">
                        <a:defRPr sz="1600" b="1"/>
                      </a:pPr>
                      <a:r>
                        <a:t>22</a:t>
                      </a:r>
                    </a:p>
                  </a:txBody>
                  <a:tcPr>
                    <a:lnR w="12700" cap="flat" cmpd="sng" algn="ctr">
                      <a:solidFill>
                        <a:schemeClr val="tx1"/>
                      </a:solidFill>
                      <a:prstDash val="solid"/>
                      <a:round/>
                      <a:headEnd type="none" w="med" len="med"/>
                      <a:tailEnd type="none" w="med" len="med"/>
                    </a:lnR>
                  </a:tcPr>
                </a:tc>
                <a:tc>
                  <a:txBody>
                    <a:bodyPr/>
                    <a:lstStyle/>
                    <a:p>
                      <a:pPr algn="l">
                        <a:defRPr sz="1600"/>
                      </a:pPr>
                      <a:r>
                        <a:rPr dirty="0"/>
                        <a:t>2 3 4 7 8 9</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12"/>
                  </a:ext>
                </a:extLst>
              </a:tr>
            </a:tbl>
          </a:graphicData>
        </a:graphic>
      </p:graphicFrame>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t>Procedure: Creating a Box Plot</a:t>
            </a:r>
          </a:p>
        </p:txBody>
      </p:sp>
      <p:sp>
        <p:nvSpPr>
          <p:cNvPr id="3" name="Text Placeholder 2"/>
          <p:cNvSpPr>
            <a:spLocks noGrp="1"/>
          </p:cNvSpPr>
          <p:nvPr>
            <p:ph type="body" sz="quarter" idx="10"/>
          </p:nvPr>
        </p:nvSpPr>
        <p:spPr>
          <a:xfrm>
            <a:off x="457200" y="1082078"/>
            <a:ext cx="8229600" cy="4632922"/>
          </a:xfrm>
        </p:spPr>
        <p:txBody>
          <a:bodyPr>
            <a:normAutofit fontScale="92500" lnSpcReduction="10000"/>
          </a:bodyPr>
          <a:lstStyle/>
          <a:p>
            <a:pPr marL="447675" indent="-447675">
              <a:defRPr sz="2800"/>
            </a:pPr>
            <a:r>
              <a:rPr lang="en-US" dirty="0"/>
              <a:t>1.	</a:t>
            </a:r>
            <a:r>
              <a:rPr dirty="0"/>
              <a:t>​</a:t>
            </a:r>
            <a:r>
              <a:rPr sz="2800" dirty="0"/>
              <a:t>Begin with a horizontal (or vertical) number line that contains the five-number summary.</a:t>
            </a:r>
          </a:p>
          <a:p>
            <a:pPr marL="447675" indent="-447675">
              <a:defRPr sz="2800"/>
            </a:pPr>
            <a:r>
              <a:rPr lang="en-US" sz="2800" dirty="0"/>
              <a:t>2.	</a:t>
            </a:r>
            <a:r>
              <a:rPr sz="2800" dirty="0"/>
              <a:t>Draw a small line segment above (or next to) the number line to represent each of the numbers in the five-number summary.</a:t>
            </a:r>
          </a:p>
          <a:p>
            <a:pPr marL="447675" indent="-447675">
              <a:defRPr sz="2800"/>
            </a:pPr>
            <a:r>
              <a:rPr lang="en-US" sz="2800" dirty="0"/>
              <a:t>3.	</a:t>
            </a:r>
            <a:r>
              <a:rPr sz="2800" dirty="0"/>
              <a:t>Connect the line segment that represents the first quartile to the line segment representing the third quartile, forming a box with the median's line segment in between.</a:t>
            </a:r>
          </a:p>
          <a:p>
            <a:pPr marL="447675" indent="-447675">
              <a:defRPr sz="2800"/>
            </a:pPr>
            <a:r>
              <a:rPr lang="en-US" dirty="0"/>
              <a:t>4.	</a:t>
            </a:r>
            <a:r>
              <a:rPr dirty="0"/>
              <a:t>​</a:t>
            </a:r>
            <a:r>
              <a:rPr sz="2800" dirty="0"/>
              <a:t>Connect the "box" to the line segments representing the minimum and maximum values to form the "whiskers."</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3.3.6: Creating a Box Plot</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A random sample of 100 followers was taken from one popular celebrity account on Instagram. Create a box plot to display the ages of these followers using the following 5-number summary: 9, 15.8, 19.5, 23.6, 42.</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3.3.6: Creating a Box Plot</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endParaRPr lang="en-US" sz="2800" b="1" dirty="0"/>
          </a:p>
          <a:p>
            <a:r>
              <a:rPr lang="en-US" b="1" dirty="0"/>
              <a:t>Step 1: </a:t>
            </a:r>
            <a:r>
              <a:rPr lang="en-US" dirty="0"/>
              <a:t>Label the horizontal axis at even intervals.</a:t>
            </a:r>
            <a:endParaRPr sz="2800" b="1" dirty="0"/>
          </a:p>
        </p:txBody>
      </p:sp>
      <p:pic>
        <p:nvPicPr>
          <p:cNvPr id="4" name="Content Placeholder 4" descr="Horizontal scale ranging from 0 to 50  in increments of 5.">
            <a:extLst>
              <a:ext uri="{FF2B5EF4-FFF2-40B4-BE49-F238E27FC236}">
                <a16:creationId xmlns:a16="http://schemas.microsoft.com/office/drawing/2014/main" id="{29716A0C-31F2-498C-9112-170B749AA87D}"/>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557240" y="2514600"/>
            <a:ext cx="6029519" cy="2840831"/>
          </a:xfrm>
          <a:prstGeom prst="rect">
            <a:avLst/>
          </a:prstGeom>
        </p:spPr>
      </p:pic>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Technology Tip</a:t>
            </a:r>
          </a:p>
        </p:txBody>
      </p:sp>
      <p:sp>
        <p:nvSpPr>
          <p:cNvPr id="3" name="Text Placeholder 2"/>
          <p:cNvSpPr>
            <a:spLocks noGrp="1"/>
          </p:cNvSpPr>
          <p:nvPr>
            <p:ph type="body" sz="quarter" idx="10"/>
          </p:nvPr>
        </p:nvSpPr>
        <p:spPr>
          <a:xfrm>
            <a:off x="457200" y="1082078"/>
            <a:ext cx="8229600" cy="2423122"/>
          </a:xfrm>
        </p:spPr>
        <p:txBody>
          <a:bodyPr>
            <a:normAutofit/>
          </a:bodyPr>
          <a:lstStyle/>
          <a:p>
            <a:r>
              <a:rPr sz="2800" dirty="0"/>
              <a:t>Microsoft Excel is capable of creating a multitude of charts. For instructions on how to create a box plot using Excel or other technologies, please visit stat.hawkeslearning.com and navigate to </a:t>
            </a:r>
            <a:r>
              <a:rPr sz="2800" b="1" dirty="0"/>
              <a:t>Technology Instructions </a:t>
            </a:r>
            <a:r>
              <a:rPr lang="en-US" b="1" dirty="0"/>
              <a:t>→</a:t>
            </a:r>
            <a:r>
              <a:rPr sz="2800" b="1" dirty="0"/>
              <a:t> Graphs </a:t>
            </a:r>
            <a:r>
              <a:rPr lang="en-US" b="1" dirty="0"/>
              <a:t>→</a:t>
            </a:r>
            <a:r>
              <a:rPr sz="2800" b="1" dirty="0"/>
              <a:t> Box Plot</a:t>
            </a:r>
            <a:r>
              <a:rPr sz="2800" dirty="0"/>
              <a:t>.</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3.3.6: Creating a Box Plot</a:t>
            </a:r>
            <a:r>
              <a:rPr lang="en-US" baseline="-25000" dirty="0"/>
              <a:t>3</a:t>
            </a:r>
            <a:endParaRPr dirty="0"/>
          </a:p>
        </p:txBody>
      </p:sp>
      <p:sp>
        <p:nvSpPr>
          <p:cNvPr id="10" name="Text Placeholder 9">
            <a:extLst>
              <a:ext uri="{FF2B5EF4-FFF2-40B4-BE49-F238E27FC236}">
                <a16:creationId xmlns:a16="http://schemas.microsoft.com/office/drawing/2014/main" id="{65112994-CA16-427E-85EC-C975E92B26DE}"/>
              </a:ext>
            </a:extLst>
          </p:cNvPr>
          <p:cNvSpPr>
            <a:spLocks noGrp="1"/>
          </p:cNvSpPr>
          <p:nvPr>
            <p:ph type="body" sz="quarter" idx="10"/>
          </p:nvPr>
        </p:nvSpPr>
        <p:spPr/>
        <p:txBody>
          <a:bodyPr/>
          <a:lstStyle/>
          <a:p>
            <a:r>
              <a:rPr lang="en-US" b="1" dirty="0"/>
              <a:t>Step 2</a:t>
            </a:r>
            <a:r>
              <a:rPr lang="en-US" dirty="0"/>
              <a:t>: Place a small line segment above each of the numbers in the five-number summary.</a:t>
            </a:r>
          </a:p>
        </p:txBody>
      </p:sp>
      <p:pic>
        <p:nvPicPr>
          <p:cNvPr id="4" name="Content Placeholder 4" descr="Previous graph with small vertical line segments added above the following values on the horizontal axis: 9 (the minimum), 15.8 (Q sub 1), 19.5 (the median), 23.6 (Q sub 3), and 42 (the maximum).">
            <a:extLst>
              <a:ext uri="{FF2B5EF4-FFF2-40B4-BE49-F238E27FC236}">
                <a16:creationId xmlns:a16="http://schemas.microsoft.com/office/drawing/2014/main" id="{1D1C0685-A67E-4ECA-9D87-F3D45D65D028}"/>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581150" y="2438400"/>
            <a:ext cx="5981700" cy="2818301"/>
          </a:xfrm>
          <a:prstGeom prst="rect">
            <a:avLst/>
          </a:prstGeom>
        </p:spPr>
      </p:pic>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3.3.6: Creating a Box Plot</a:t>
            </a:r>
            <a:r>
              <a:rPr lang="en-US" baseline="-25000" dirty="0"/>
              <a:t>4</a:t>
            </a:r>
            <a:endParaRPr dirty="0"/>
          </a:p>
        </p:txBody>
      </p:sp>
      <p:sp>
        <p:nvSpPr>
          <p:cNvPr id="7" name="Text Placeholder 9">
            <a:extLst>
              <a:ext uri="{FF2B5EF4-FFF2-40B4-BE49-F238E27FC236}">
                <a16:creationId xmlns:a16="http://schemas.microsoft.com/office/drawing/2014/main" id="{EB3CF818-8A46-4F24-B140-BCCB8D472C49}"/>
              </a:ext>
            </a:extLst>
          </p:cNvPr>
          <p:cNvSpPr>
            <a:spLocks noGrp="1"/>
          </p:cNvSpPr>
          <p:nvPr>
            <p:ph type="body" sz="quarter" idx="10"/>
          </p:nvPr>
        </p:nvSpPr>
        <p:spPr>
          <a:xfrm>
            <a:off x="457200" y="1029287"/>
            <a:ext cx="8229600" cy="4967067"/>
          </a:xfrm>
        </p:spPr>
        <p:txBody>
          <a:bodyPr/>
          <a:lstStyle/>
          <a:p>
            <a:r>
              <a:rPr lang="en-US" b="1" dirty="0"/>
              <a:t>Step 3</a:t>
            </a:r>
            <a:r>
              <a:rPr lang="en-US" dirty="0"/>
              <a:t>: Connect the line segment that represents </a:t>
            </a:r>
            <a:r>
              <a:rPr lang="en-US" i="1" dirty="0"/>
              <a:t>Q</a:t>
            </a:r>
            <a:r>
              <a:rPr lang="en-US" sz="100" i="1" dirty="0"/>
              <a:t> </a:t>
            </a:r>
            <a:r>
              <a:rPr lang="en-US" baseline="-25000" dirty="0"/>
              <a:t>1</a:t>
            </a:r>
            <a:r>
              <a:rPr lang="en-US" dirty="0"/>
              <a:t> to the line segment that represents </a:t>
            </a:r>
            <a:r>
              <a:rPr lang="en-US" i="1" dirty="0"/>
              <a:t>Q</a:t>
            </a:r>
            <a:r>
              <a:rPr lang="en-US" sz="100" i="1" dirty="0"/>
              <a:t> </a:t>
            </a:r>
            <a:r>
              <a:rPr lang="en-US" baseline="-25000" dirty="0"/>
              <a:t>3</a:t>
            </a:r>
            <a:r>
              <a:rPr lang="en-US" dirty="0"/>
              <a:t>, forming a box with the median’s line segment in between.</a:t>
            </a:r>
          </a:p>
        </p:txBody>
      </p:sp>
      <p:pic>
        <p:nvPicPr>
          <p:cNvPr id="4" name="Content Placeholder 4" descr="Previous graph with rectangular box extending from Q sub 1 to, Q sub 3 with the small vertical line segment representing the median in between.">
            <a:extLst>
              <a:ext uri="{FF2B5EF4-FFF2-40B4-BE49-F238E27FC236}">
                <a16:creationId xmlns:a16="http://schemas.microsoft.com/office/drawing/2014/main" id="{E6BA0789-AEDF-40DA-A2C6-52C684EFBF9E}"/>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581150" y="2667000"/>
            <a:ext cx="5981700" cy="2818301"/>
          </a:xfrm>
          <a:prstGeom prst="rect">
            <a:avLst/>
          </a:prstGeom>
        </p:spPr>
      </p:pic>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3.3.6: Creating a Box Plot</a:t>
            </a:r>
            <a:r>
              <a:rPr lang="en-US" baseline="-25000" dirty="0"/>
              <a:t>5</a:t>
            </a:r>
            <a:endParaRPr dirty="0"/>
          </a:p>
        </p:txBody>
      </p:sp>
      <p:sp>
        <p:nvSpPr>
          <p:cNvPr id="7" name="Text Placeholder 9">
            <a:extLst>
              <a:ext uri="{FF2B5EF4-FFF2-40B4-BE49-F238E27FC236}">
                <a16:creationId xmlns:a16="http://schemas.microsoft.com/office/drawing/2014/main" id="{66918F42-E508-4D91-8E0D-A3CC285E87B4}"/>
              </a:ext>
            </a:extLst>
          </p:cNvPr>
          <p:cNvSpPr>
            <a:spLocks noGrp="1"/>
          </p:cNvSpPr>
          <p:nvPr>
            <p:ph type="body" sz="quarter" idx="10"/>
          </p:nvPr>
        </p:nvSpPr>
        <p:spPr>
          <a:xfrm>
            <a:off x="457200" y="1029287"/>
            <a:ext cx="8229600" cy="4967067"/>
          </a:xfrm>
        </p:spPr>
        <p:txBody>
          <a:bodyPr/>
          <a:lstStyle/>
          <a:p>
            <a:r>
              <a:rPr lang="en-US" b="1" dirty="0"/>
              <a:t>Step 4</a:t>
            </a:r>
            <a:r>
              <a:rPr lang="en-US" dirty="0"/>
              <a:t>: Connect the “box” to the line segments representing the minimum and maximum to form the “whiskers.”</a:t>
            </a:r>
          </a:p>
        </p:txBody>
      </p:sp>
      <p:pic>
        <p:nvPicPr>
          <p:cNvPr id="4" name="Content Placeholder 4" descr="Previous graph with line segments extending horizontally from the center of the ends of the rectangular box and connecting to the center of the small vertical line segments positioned above the minimum and maximum.">
            <a:extLst>
              <a:ext uri="{FF2B5EF4-FFF2-40B4-BE49-F238E27FC236}">
                <a16:creationId xmlns:a16="http://schemas.microsoft.com/office/drawing/2014/main" id="{3A3246BF-CFB3-47AB-82E2-40D56D1F4F7A}"/>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657350" y="2514600"/>
            <a:ext cx="5829300" cy="2746497"/>
          </a:xfrm>
          <a:prstGeom prst="rect">
            <a:avLst/>
          </a:prstGeom>
        </p:spPr>
      </p:pic>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3.3.7: Interpreting Box Plots</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The </a:t>
            </a:r>
            <a:r>
              <a:rPr lang="en-US" sz="2800" dirty="0"/>
              <a:t>following </a:t>
            </a:r>
            <a:r>
              <a:rPr sz="2800" dirty="0"/>
              <a:t>box plots are from the US Geological Survey website. Use them to answer the following questions.</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3.3.7: Interpreting Box Plots</a:t>
            </a:r>
            <a:r>
              <a:rPr lang="en-US" baseline="-25000" dirty="0"/>
              <a:t>2</a:t>
            </a:r>
            <a:endParaRPr dirty="0"/>
          </a:p>
        </p:txBody>
      </p:sp>
      <p:pic>
        <p:nvPicPr>
          <p:cNvPr id="5" name="Content Placeholder 4" descr="Four box plots, oriented vertically and labeled for the four subbasins. From left to right along the horizontal axis the subbasins are the Upper Mississippi, the Ohio and Tennessee, the Missouri, and the Arkansas and Red. The vertical axis is labeled Average Spring Total Phosphorus Concentration in Milligrams per Liter and ranges from 0 to 0.7 in increments of 0.1. The legend for the box plots explains that the whiskers extend to the 10th and 90th percentiles instead of the minimum and maximum and the solid black dot in each box plot is the mean. The Upper Mississippi basin has a median and mean of about 0.36, an IQR of about 0.15, and whiskers extending to 0.2 and to 0.49. The Ohio and Tennessee basin has a mean and median of about 0.15, an IQR of about 0.1, and whiskers extending to 0.07 and to 0.21. The Missouri basin has a median of about 0.39, a mean of about 0.44, an IQR of almost 0.3, and whiskers extending to 0.24 and to 0.68. The Arkansas and Red basin has a median of about 0.15, a mean of about 0.18, an IQR less than 0.1, and whiskers extending to 0.1 and to 0.21.">
            <a:extLst>
              <a:ext uri="{FF2B5EF4-FFF2-40B4-BE49-F238E27FC236}">
                <a16:creationId xmlns:a16="http://schemas.microsoft.com/office/drawing/2014/main" id="{DBCE34AE-666F-4477-9CDA-6693B40F4FDB}"/>
              </a:ext>
            </a:extLst>
          </p:cNvPr>
          <p:cNvPicPr>
            <a:picLocks noGrp="1" noChangeAspect="1"/>
          </p:cNvPicPr>
          <p:nvPr>
            <p:ph sz="quarter" idx="11"/>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143000" y="1126331"/>
            <a:ext cx="6858000" cy="4762500"/>
          </a:xfrm>
        </p:spPr>
      </p:pic>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t>Example 3.3.7: Interpreting Box Plots</a:t>
            </a:r>
            <a:r>
              <a:rPr lang="en-US" baseline="-25000"/>
              <a:t>3</a:t>
            </a:r>
            <a:endParaRPr dirty="0"/>
          </a:p>
        </p:txBody>
      </p:sp>
      <p:sp>
        <p:nvSpPr>
          <p:cNvPr id="3" name="Text Placeholder 2"/>
          <p:cNvSpPr>
            <a:spLocks noGrp="1"/>
          </p:cNvSpPr>
          <p:nvPr>
            <p:ph type="body" sz="quarter" idx="10"/>
          </p:nvPr>
        </p:nvSpPr>
        <p:spPr/>
        <p:txBody>
          <a:bodyPr>
            <a:normAutofit/>
          </a:bodyPr>
          <a:lstStyle/>
          <a:p>
            <a:r>
              <a:rPr sz="1300" dirty="0"/>
              <a:t>Note: Box plots showing the distribution of average Spring (April and May) total phosphorus concentrations, for the years 1979 to 2008, for four of the five large </a:t>
            </a:r>
            <a:r>
              <a:rPr sz="1300" dirty="0" err="1"/>
              <a:t>subbasins</a:t>
            </a:r>
            <a:r>
              <a:rPr sz="1300" dirty="0"/>
              <a:t> that comprise the Mississippi-Atchafalaya River Basin. (The Lower Mississippi River </a:t>
            </a:r>
            <a:r>
              <a:rPr sz="1300" dirty="0" err="1"/>
              <a:t>subbasin</a:t>
            </a:r>
            <a:r>
              <a:rPr sz="1300" dirty="0"/>
              <a:t> was excluded due to the large errors in estimating the average concentrations.)</a:t>
            </a:r>
          </a:p>
          <a:p>
            <a:r>
              <a:rPr sz="1300" dirty="0"/>
              <a:t>Source: US Geological Survey. "2009 Preliminary Mississippi-Atchafalaya River Basin Flux Estimate." US Department of the Interior. 2009. http://toxics.usgs.gov/hypoxia/mississippi/oct_jun/images/figure9.png (9 Aug. 2010).</a:t>
            </a:r>
          </a:p>
          <a:p>
            <a:pPr marL="542925" indent="-542925">
              <a:defRPr sz="2800"/>
            </a:pPr>
            <a:r>
              <a:rPr lang="en-US" sz="2800" dirty="0"/>
              <a:t>a.	</a:t>
            </a:r>
            <a:r>
              <a:rPr sz="2800" dirty="0"/>
              <a:t>What do the top and bottom bars represent in these box plots according to the key?</a:t>
            </a:r>
          </a:p>
          <a:p>
            <a:pPr marL="542925" indent="-542925">
              <a:defRPr sz="2800"/>
            </a:pPr>
            <a:r>
              <a:rPr lang="en-US" dirty="0"/>
              <a:t>b.	</a:t>
            </a:r>
            <a:r>
              <a:rPr dirty="0"/>
              <a:t>​</a:t>
            </a:r>
            <a:r>
              <a:rPr sz="2800" dirty="0"/>
              <a:t>Which subbasin had the highest median average spring total phosphorus concentration?</a:t>
            </a:r>
          </a:p>
          <a:p>
            <a:pPr marL="542925" indent="-542925">
              <a:defRPr sz="2800"/>
            </a:pPr>
            <a:r>
              <a:rPr lang="en-US" dirty="0"/>
              <a:t>c.	</a:t>
            </a:r>
            <a:r>
              <a:rPr dirty="0"/>
              <a:t>​</a:t>
            </a:r>
            <a:r>
              <a:rPr sz="2800" dirty="0"/>
              <a:t>Which subbasin had the lowest mean average spring total phosphorus concentration?</a:t>
            </a:r>
          </a:p>
          <a:p>
            <a:pPr marL="542925" indent="-542925">
              <a:defRPr sz="2800"/>
            </a:pPr>
            <a:r>
              <a:rPr lang="en-US" dirty="0"/>
              <a:t>d.	</a:t>
            </a:r>
            <a:r>
              <a:rPr dirty="0"/>
              <a:t>​</a:t>
            </a:r>
            <a:r>
              <a:rPr sz="2800" dirty="0"/>
              <a:t>Which subbasin had the largest interquartile range?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3.3.1: Finding Data Values Given the Percentiles</a:t>
            </a:r>
            <a:r>
              <a:rPr lang="en-US" baseline="-25000" dirty="0"/>
              <a:t>3</a:t>
            </a:r>
            <a:endParaRPr dirty="0"/>
          </a:p>
        </p:txBody>
      </p:sp>
      <p:sp>
        <p:nvSpPr>
          <p:cNvPr id="4" name="TextBox 3">
            <a:extLst>
              <a:ext uri="{FF2B5EF4-FFF2-40B4-BE49-F238E27FC236}">
                <a16:creationId xmlns:a16="http://schemas.microsoft.com/office/drawing/2014/main" id="{A86F4A42-E800-6A97-F761-FFDB09B701CF}"/>
              </a:ext>
            </a:extLst>
          </p:cNvPr>
          <p:cNvSpPr txBox="1"/>
          <p:nvPr/>
        </p:nvSpPr>
        <p:spPr>
          <a:xfrm>
            <a:off x="800100" y="1078468"/>
            <a:ext cx="7543800" cy="369332"/>
          </a:xfrm>
          <a:prstGeom prst="rect">
            <a:avLst/>
          </a:prstGeom>
          <a:noFill/>
        </p:spPr>
        <p:txBody>
          <a:bodyPr wrap="square">
            <a:spAutoFit/>
          </a:bodyPr>
          <a:lstStyle/>
          <a:p>
            <a:pPr algn="ctr">
              <a:defRPr sz="1800" b="1"/>
            </a:pPr>
            <a:r>
              <a:rPr lang="en-US" dirty="0"/>
              <a:t>Highway Gas Mileage for Various Vehicles</a:t>
            </a:r>
          </a:p>
        </p:txBody>
      </p:sp>
      <p:graphicFrame>
        <p:nvGraphicFramePr>
          <p:cNvPr id="3" name="Table Placeholder 2" descr="The table shows a stem and leaf plot with Stem representing the tens place and Leaves representing the ones place of the data values. &#10;For a stem of 23, the leaves are 1, 1, 1, 4, 4, 5, 6, 6, 6, 6, 7, 8, 9, and 9. &#10;For 24, the leaves are 0, 1, 2, 3, 4, 4, 4, 5, 5, 5, 5, 6, 7, 8, 8, 8, 9, and 9. &#10;For 25, the leaves are 0, 0, 1, 1, 1, 2, 3, 3, 3, 3, 4, 4, 5, 6, 6, 7, 8, and 9. &#10;For 26, the leaves are 0, 0, 0, 1, 2, 5, 5, 6, 7, and 9. &#10;For 27, the leaves are 1, 4, and 7. &#10;For 28, the leaves are 3 and 5. &#10;For 29, the leaves are 2, 4, and 9. &#10;For 30, the leaves are 0 and 7. &#10;For 31, the leaf is 3. &#10;For 32, the leaf is 7. &#10;For 33, the leaf is blank, indicating no corresponding values."/>
          <p:cNvGraphicFramePr>
            <a:graphicFrameLocks noGrp="1"/>
          </p:cNvGraphicFramePr>
          <p:nvPr>
            <p:ph type="tbl" sz="quarter" idx="10"/>
            <p:extLst>
              <p:ext uri="{D42A27DB-BD31-4B8C-83A1-F6EECF244321}">
                <p14:modId xmlns:p14="http://schemas.microsoft.com/office/powerpoint/2010/main" val="3826683476"/>
              </p:ext>
            </p:extLst>
          </p:nvPr>
        </p:nvGraphicFramePr>
        <p:xfrm>
          <a:off x="457200" y="1493520"/>
          <a:ext cx="8229600" cy="4450080"/>
        </p:xfrm>
        <a:graphic>
          <a:graphicData uri="http://schemas.openxmlformats.org/drawingml/2006/table">
            <a:tbl>
              <a:tblPr firstRow="1" bandRow="1">
                <a:tableStyleId>{2D5ABB26-0587-4C30-8999-92F81FD0307C}</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2"/>
                    </a:ext>
                  </a:extLst>
                </a:gridCol>
              </a:tblGrid>
              <a:tr h="370840">
                <a:tc>
                  <a:txBody>
                    <a:bodyPr/>
                    <a:lstStyle/>
                    <a:p>
                      <a:pPr algn="r">
                        <a:defRPr sz="1600" b="1"/>
                      </a:pPr>
                      <a:r>
                        <a:rPr dirty="0"/>
                        <a:t>Stem</a:t>
                      </a: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l">
                        <a:defRPr sz="1600" b="1"/>
                      </a:pPr>
                      <a:r>
                        <a:rPr dirty="0"/>
                        <a:t>Leaves</a:t>
                      </a: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370840">
                <a:tc>
                  <a:txBody>
                    <a:bodyPr/>
                    <a:lstStyle/>
                    <a:p>
                      <a:pPr algn="r">
                        <a:defRPr sz="1600" b="1"/>
                      </a:pPr>
                      <a:r>
                        <a:rPr dirty="0"/>
                        <a:t>23</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l">
                        <a:defRPr sz="1600"/>
                      </a:pPr>
                      <a:r>
                        <a:rPr dirty="0"/>
                        <a:t>1 1 1 4 4 5 6 6 6 6 7 8 9 9</a:t>
                      </a: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13"/>
                  </a:ext>
                </a:extLst>
              </a:tr>
              <a:tr h="370840">
                <a:tc>
                  <a:txBody>
                    <a:bodyPr/>
                    <a:lstStyle/>
                    <a:p>
                      <a:pPr algn="r">
                        <a:defRPr sz="1600" b="1"/>
                      </a:pPr>
                      <a:r>
                        <a:rPr lang="en-IN" dirty="0"/>
                        <a:t>2</a:t>
                      </a:r>
                      <a:r>
                        <a:rPr dirty="0"/>
                        <a:t>4</a:t>
                      </a:r>
                    </a:p>
                  </a:txBody>
                  <a:tcPr>
                    <a:lnR w="12700" cap="flat" cmpd="sng" algn="ctr">
                      <a:solidFill>
                        <a:schemeClr val="tx1"/>
                      </a:solidFill>
                      <a:prstDash val="solid"/>
                      <a:round/>
                      <a:headEnd type="none" w="med" len="med"/>
                      <a:tailEnd type="none" w="med" len="med"/>
                    </a:lnR>
                  </a:tcPr>
                </a:tc>
                <a:tc>
                  <a:txBody>
                    <a:bodyPr/>
                    <a:lstStyle/>
                    <a:p>
                      <a:pPr algn="l">
                        <a:defRPr sz="1600"/>
                      </a:pPr>
                      <a:r>
                        <a:rPr dirty="0"/>
                        <a:t>0 1 2 3 4 4 4 5 5 5 5 6 7 8 8 8 9 9</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14"/>
                  </a:ext>
                </a:extLst>
              </a:tr>
              <a:tr h="370840">
                <a:tc>
                  <a:txBody>
                    <a:bodyPr/>
                    <a:lstStyle/>
                    <a:p>
                      <a:pPr algn="r">
                        <a:defRPr sz="1600" b="1"/>
                      </a:pPr>
                      <a:r>
                        <a:rPr dirty="0"/>
                        <a:t>25</a:t>
                      </a:r>
                    </a:p>
                  </a:txBody>
                  <a:tcPr>
                    <a:lnR w="12700" cap="flat" cmpd="sng" algn="ctr">
                      <a:solidFill>
                        <a:schemeClr val="tx1"/>
                      </a:solidFill>
                      <a:prstDash val="solid"/>
                      <a:round/>
                      <a:headEnd type="none" w="med" len="med"/>
                      <a:tailEnd type="none" w="med" len="med"/>
                    </a:lnR>
                  </a:tcPr>
                </a:tc>
                <a:tc>
                  <a:txBody>
                    <a:bodyPr/>
                    <a:lstStyle/>
                    <a:p>
                      <a:pPr algn="l">
                        <a:defRPr sz="1600"/>
                      </a:pPr>
                      <a:r>
                        <a:rPr dirty="0"/>
                        <a:t>0 0 1 1 1 2 3 3 3 3 4 4 5 6 6 7 8 9</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15"/>
                  </a:ext>
                </a:extLst>
              </a:tr>
              <a:tr h="370840">
                <a:tc>
                  <a:txBody>
                    <a:bodyPr/>
                    <a:lstStyle/>
                    <a:p>
                      <a:pPr algn="r">
                        <a:defRPr sz="1600" b="1"/>
                      </a:pPr>
                      <a:r>
                        <a:t>26</a:t>
                      </a:r>
                    </a:p>
                  </a:txBody>
                  <a:tcPr>
                    <a:lnR w="12700" cap="flat" cmpd="sng" algn="ctr">
                      <a:solidFill>
                        <a:schemeClr val="tx1"/>
                      </a:solidFill>
                      <a:prstDash val="solid"/>
                      <a:round/>
                      <a:headEnd type="none" w="med" len="med"/>
                      <a:tailEnd type="none" w="med" len="med"/>
                    </a:lnR>
                  </a:tcPr>
                </a:tc>
                <a:tc>
                  <a:txBody>
                    <a:bodyPr/>
                    <a:lstStyle/>
                    <a:p>
                      <a:pPr algn="l">
                        <a:defRPr sz="1600"/>
                      </a:pPr>
                      <a:r>
                        <a:rPr dirty="0"/>
                        <a:t>0 0 0 1 2 5 5 6 7 9</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16"/>
                  </a:ext>
                </a:extLst>
              </a:tr>
              <a:tr h="370840">
                <a:tc>
                  <a:txBody>
                    <a:bodyPr/>
                    <a:lstStyle/>
                    <a:p>
                      <a:pPr algn="r">
                        <a:defRPr sz="1600" b="1"/>
                      </a:pPr>
                      <a:r>
                        <a:rPr dirty="0"/>
                        <a:t>27</a:t>
                      </a:r>
                    </a:p>
                  </a:txBody>
                  <a:tcPr>
                    <a:lnR w="12700" cap="flat" cmpd="sng" algn="ctr">
                      <a:solidFill>
                        <a:schemeClr val="tx1"/>
                      </a:solidFill>
                      <a:prstDash val="solid"/>
                      <a:round/>
                      <a:headEnd type="none" w="med" len="med"/>
                      <a:tailEnd type="none" w="med" len="med"/>
                    </a:lnR>
                  </a:tcPr>
                </a:tc>
                <a:tc>
                  <a:txBody>
                    <a:bodyPr/>
                    <a:lstStyle/>
                    <a:p>
                      <a:pPr algn="l">
                        <a:defRPr sz="1600"/>
                      </a:pPr>
                      <a:r>
                        <a:rPr dirty="0"/>
                        <a:t>1 4 7</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17"/>
                  </a:ext>
                </a:extLst>
              </a:tr>
              <a:tr h="370840">
                <a:tc>
                  <a:txBody>
                    <a:bodyPr/>
                    <a:lstStyle/>
                    <a:p>
                      <a:pPr algn="r">
                        <a:defRPr sz="1600" b="1"/>
                      </a:pPr>
                      <a:r>
                        <a:t>28</a:t>
                      </a:r>
                    </a:p>
                  </a:txBody>
                  <a:tcPr>
                    <a:lnR w="12700" cap="flat" cmpd="sng" algn="ctr">
                      <a:solidFill>
                        <a:schemeClr val="tx1"/>
                      </a:solidFill>
                      <a:prstDash val="solid"/>
                      <a:round/>
                      <a:headEnd type="none" w="med" len="med"/>
                      <a:tailEnd type="none" w="med" len="med"/>
                    </a:lnR>
                  </a:tcPr>
                </a:tc>
                <a:tc>
                  <a:txBody>
                    <a:bodyPr/>
                    <a:lstStyle/>
                    <a:p>
                      <a:pPr algn="l">
                        <a:defRPr sz="1600"/>
                      </a:pPr>
                      <a:r>
                        <a:t>3 5</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18"/>
                  </a:ext>
                </a:extLst>
              </a:tr>
              <a:tr h="370840">
                <a:tc>
                  <a:txBody>
                    <a:bodyPr/>
                    <a:lstStyle/>
                    <a:p>
                      <a:pPr algn="r">
                        <a:defRPr sz="1600" b="1"/>
                      </a:pPr>
                      <a:r>
                        <a:t>29</a:t>
                      </a:r>
                    </a:p>
                  </a:txBody>
                  <a:tcPr>
                    <a:lnR w="12700" cap="flat" cmpd="sng" algn="ctr">
                      <a:solidFill>
                        <a:schemeClr val="tx1"/>
                      </a:solidFill>
                      <a:prstDash val="solid"/>
                      <a:round/>
                      <a:headEnd type="none" w="med" len="med"/>
                      <a:tailEnd type="none" w="med" len="med"/>
                    </a:lnR>
                  </a:tcPr>
                </a:tc>
                <a:tc>
                  <a:txBody>
                    <a:bodyPr/>
                    <a:lstStyle/>
                    <a:p>
                      <a:pPr algn="l">
                        <a:defRPr sz="1600"/>
                      </a:pPr>
                      <a:r>
                        <a:t>2 4 9</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19"/>
                  </a:ext>
                </a:extLst>
              </a:tr>
              <a:tr h="370840">
                <a:tc>
                  <a:txBody>
                    <a:bodyPr/>
                    <a:lstStyle/>
                    <a:p>
                      <a:pPr algn="r">
                        <a:defRPr sz="1600" b="1"/>
                      </a:pPr>
                      <a:r>
                        <a:t>30</a:t>
                      </a:r>
                    </a:p>
                  </a:txBody>
                  <a:tcPr>
                    <a:lnR w="12700" cap="flat" cmpd="sng" algn="ctr">
                      <a:solidFill>
                        <a:schemeClr val="tx1"/>
                      </a:solidFill>
                      <a:prstDash val="solid"/>
                      <a:round/>
                      <a:headEnd type="none" w="med" len="med"/>
                      <a:tailEnd type="none" w="med" len="med"/>
                    </a:lnR>
                  </a:tcPr>
                </a:tc>
                <a:tc>
                  <a:txBody>
                    <a:bodyPr/>
                    <a:lstStyle/>
                    <a:p>
                      <a:pPr algn="l">
                        <a:defRPr sz="1600"/>
                      </a:pPr>
                      <a:r>
                        <a:t>0 7</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20"/>
                  </a:ext>
                </a:extLst>
              </a:tr>
              <a:tr h="370840">
                <a:tc>
                  <a:txBody>
                    <a:bodyPr/>
                    <a:lstStyle/>
                    <a:p>
                      <a:pPr algn="r">
                        <a:defRPr sz="1600" b="1"/>
                      </a:pPr>
                      <a:r>
                        <a:t>31</a:t>
                      </a:r>
                    </a:p>
                  </a:txBody>
                  <a:tcPr>
                    <a:lnR w="12700" cap="flat" cmpd="sng" algn="ctr">
                      <a:solidFill>
                        <a:schemeClr val="tx1"/>
                      </a:solidFill>
                      <a:prstDash val="solid"/>
                      <a:round/>
                      <a:headEnd type="none" w="med" len="med"/>
                      <a:tailEnd type="none" w="med" len="med"/>
                    </a:lnR>
                  </a:tcPr>
                </a:tc>
                <a:tc>
                  <a:txBody>
                    <a:bodyPr/>
                    <a:lstStyle/>
                    <a:p>
                      <a:pPr algn="l">
                        <a:defRPr sz="1600"/>
                      </a:pPr>
                      <a:r>
                        <a:t>3</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21"/>
                  </a:ext>
                </a:extLst>
              </a:tr>
              <a:tr h="370840">
                <a:tc>
                  <a:txBody>
                    <a:bodyPr/>
                    <a:lstStyle/>
                    <a:p>
                      <a:pPr algn="r">
                        <a:defRPr sz="1600" b="1"/>
                      </a:pPr>
                      <a:r>
                        <a:t>32</a:t>
                      </a:r>
                    </a:p>
                  </a:txBody>
                  <a:tcPr>
                    <a:lnR w="12700" cap="flat" cmpd="sng" algn="ctr">
                      <a:solidFill>
                        <a:schemeClr val="tx1"/>
                      </a:solidFill>
                      <a:prstDash val="solid"/>
                      <a:round/>
                      <a:headEnd type="none" w="med" len="med"/>
                      <a:tailEnd type="none" w="med" len="med"/>
                    </a:lnR>
                  </a:tcPr>
                </a:tc>
                <a:tc>
                  <a:txBody>
                    <a:bodyPr/>
                    <a:lstStyle/>
                    <a:p>
                      <a:pPr algn="l">
                        <a:defRPr sz="1600"/>
                      </a:pPr>
                      <a:r>
                        <a:t>7</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22"/>
                  </a:ext>
                </a:extLst>
              </a:tr>
              <a:tr h="370840">
                <a:tc>
                  <a:txBody>
                    <a:bodyPr/>
                    <a:lstStyle/>
                    <a:p>
                      <a:pPr algn="r">
                        <a:defRPr sz="1600" b="1"/>
                      </a:pPr>
                      <a:r>
                        <a:t>33</a:t>
                      </a:r>
                    </a:p>
                  </a:txBody>
                  <a:tcPr>
                    <a:lnR w="12700" cap="flat" cmpd="sng" algn="ctr">
                      <a:solidFill>
                        <a:schemeClr val="tx1"/>
                      </a:solidFill>
                      <a:prstDash val="solid"/>
                      <a:round/>
                      <a:headEnd type="none" w="med" len="med"/>
                      <a:tailEnd type="none" w="med" len="med"/>
                    </a:lnR>
                  </a:tcPr>
                </a:tc>
                <a:tc>
                  <a:txBody>
                    <a:bodyPr/>
                    <a:lstStyle/>
                    <a:p>
                      <a:pPr algn="l"/>
                      <a:endParaRPr dirty="0"/>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23"/>
                  </a:ext>
                </a:extLst>
              </a:tr>
            </a:tbl>
          </a:graphicData>
        </a:graphic>
      </p:graphicFrame>
    </p:spTree>
    <p:extLst>
      <p:ext uri="{BB962C8B-B14F-4D97-AF65-F5344CB8AC3E}">
        <p14:creationId xmlns:p14="http://schemas.microsoft.com/office/powerpoint/2010/main" val="386270849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3.3.7: Interpreting Box Plots</a:t>
            </a:r>
            <a:r>
              <a:rPr lang="en-US" baseline="-25000" dirty="0"/>
              <a:t>4</a:t>
            </a:r>
            <a:endParaRPr dirty="0"/>
          </a:p>
        </p:txBody>
      </p:sp>
      <p:sp>
        <p:nvSpPr>
          <p:cNvPr id="3" name="Text Placeholder 2"/>
          <p:cNvSpPr>
            <a:spLocks noGrp="1"/>
          </p:cNvSpPr>
          <p:nvPr>
            <p:ph type="body" sz="quarter" idx="10"/>
          </p:nvPr>
        </p:nvSpPr>
        <p:spPr/>
        <p:txBody>
          <a:bodyPr>
            <a:normAutofit fontScale="92500"/>
          </a:bodyPr>
          <a:lstStyle/>
          <a:p>
            <a:r>
              <a:rPr sz="2800" b="1" dirty="0"/>
              <a:t>Solution</a:t>
            </a:r>
          </a:p>
          <a:p>
            <a:pPr marL="447675" indent="-447675">
              <a:defRPr sz="2800"/>
            </a:pPr>
            <a:r>
              <a:rPr lang="en-US" dirty="0"/>
              <a:t>a.	</a:t>
            </a:r>
            <a:r>
              <a:rPr dirty="0"/>
              <a:t>​</a:t>
            </a:r>
            <a:r>
              <a:rPr sz="2800" dirty="0"/>
              <a:t>In each box plot, the top bar represents the 90</a:t>
            </a:r>
            <a:r>
              <a:rPr sz="2800" baseline="30000" dirty="0"/>
              <a:t>th</a:t>
            </a:r>
            <a:r>
              <a:rPr sz="2800" dirty="0"/>
              <a:t> percentile of average spring total phosphorus concentration, and the bottom bar represents the 10</a:t>
            </a:r>
            <a:r>
              <a:rPr sz="2800" baseline="30000" dirty="0"/>
              <a:t>th</a:t>
            </a:r>
            <a:r>
              <a:rPr sz="2800" dirty="0"/>
              <a:t> percentile.</a:t>
            </a:r>
          </a:p>
          <a:p>
            <a:pPr marL="447675" indent="-447675">
              <a:defRPr sz="2800"/>
            </a:pPr>
            <a:r>
              <a:rPr lang="en-US" dirty="0"/>
              <a:t>b.	</a:t>
            </a:r>
            <a:r>
              <a:rPr dirty="0"/>
              <a:t>​</a:t>
            </a:r>
            <a:r>
              <a:rPr sz="2800" dirty="0"/>
              <a:t>The subbasin with the highest median average spring total phosphorus concentration was the Missouri.</a:t>
            </a:r>
          </a:p>
          <a:p>
            <a:pPr marL="447675" indent="-447675">
              <a:defRPr sz="2800"/>
            </a:pPr>
            <a:r>
              <a:rPr lang="en-US" dirty="0"/>
              <a:t>c.	</a:t>
            </a:r>
            <a:r>
              <a:rPr dirty="0"/>
              <a:t>​</a:t>
            </a:r>
            <a:r>
              <a:rPr sz="2800" dirty="0"/>
              <a:t>The subbasin with the lowest mean average spring total phosphorus concentration was the Arkansas/Red.</a:t>
            </a:r>
          </a:p>
          <a:p>
            <a:pPr marL="447675" indent="-447675">
              <a:defRPr sz="2800"/>
            </a:pPr>
            <a:r>
              <a:rPr lang="en-US" dirty="0"/>
              <a:t>d.	</a:t>
            </a:r>
            <a:r>
              <a:rPr dirty="0"/>
              <a:t>​</a:t>
            </a:r>
            <a:r>
              <a:rPr sz="2800" dirty="0"/>
              <a:t>The subbasin with the largest interquartile range was the Missouri.</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Procedure: Using the interquartile Range to Identify Outliers</a:t>
            </a:r>
          </a:p>
        </p:txBody>
      </p:sp>
      <p:sp>
        <p:nvSpPr>
          <p:cNvPr id="3" name="Text Placeholder 2"/>
          <p:cNvSpPr>
            <a:spLocks noGrp="1"/>
          </p:cNvSpPr>
          <p:nvPr>
            <p:ph type="body" sz="quarter" idx="10"/>
          </p:nvPr>
        </p:nvSpPr>
        <p:spPr>
          <a:xfrm>
            <a:off x="457200" y="1082078"/>
            <a:ext cx="8229600" cy="4251922"/>
          </a:xfrm>
        </p:spPr>
        <p:txBody>
          <a:bodyPr>
            <a:normAutofit/>
          </a:bodyPr>
          <a:lstStyle/>
          <a:p>
            <a:pPr marL="514350" indent="-514350">
              <a:buFont typeface="+mj-lt"/>
              <a:buAutoNum type="arabicPeriod"/>
              <a:defRPr sz="2800"/>
            </a:pPr>
            <a:r>
              <a:rPr lang="en-IN" dirty="0"/>
              <a:t>​</a:t>
            </a:r>
            <a:r>
              <a:rPr lang="en-IN" sz="2800" dirty="0"/>
              <a:t>Find the interquartile range of the data set: </a:t>
            </a:r>
            <a:br>
              <a:rPr lang="en-IN" sz="2800" dirty="0"/>
            </a:br>
            <a:r>
              <a:rPr lang="en-IN" sz="2800" dirty="0"/>
              <a:t>IQR = </a:t>
            </a:r>
            <a:r>
              <a:rPr lang="en-IN" sz="2800" i="1" dirty="0"/>
              <a:t>Q</a:t>
            </a:r>
            <a:r>
              <a:rPr lang="en-IN" sz="100" i="1" dirty="0"/>
              <a:t> </a:t>
            </a:r>
            <a:r>
              <a:rPr lang="en-IN" sz="2800" baseline="-25000" dirty="0"/>
              <a:t>3</a:t>
            </a:r>
            <a:r>
              <a:rPr lang="en-IN" sz="2800" dirty="0"/>
              <a:t> </a:t>
            </a:r>
            <a:r>
              <a:rPr lang="en-IN" sz="2800" dirty="0">
                <a:latin typeface="Calibri" panose="020F0502020204030204" pitchFamily="34" charset="0"/>
                <a:ea typeface="Calibri" panose="020F0502020204030204" pitchFamily="34" charset="0"/>
                <a:cs typeface="Calibri" panose="020F0502020204030204" pitchFamily="34" charset="0"/>
              </a:rPr>
              <a:t>−</a:t>
            </a:r>
            <a:r>
              <a:rPr lang="en-IN" sz="2800" dirty="0"/>
              <a:t> </a:t>
            </a:r>
            <a:r>
              <a:rPr lang="en-IN" sz="2800" i="1" dirty="0"/>
              <a:t>Q</a:t>
            </a:r>
            <a:r>
              <a:rPr lang="en-IN" sz="100" i="1" dirty="0"/>
              <a:t> </a:t>
            </a:r>
            <a:r>
              <a:rPr lang="en-IN" sz="2800" baseline="-25000" dirty="0"/>
              <a:t>1</a:t>
            </a:r>
            <a:r>
              <a:rPr lang="en-IN" sz="2800" dirty="0"/>
              <a:t>.</a:t>
            </a:r>
          </a:p>
          <a:p>
            <a:pPr marL="514350" indent="-514350">
              <a:buFont typeface="+mj-lt"/>
              <a:buAutoNum type="arabicPeriod" startAt="2"/>
              <a:defRPr sz="2800"/>
            </a:pPr>
            <a:r>
              <a:rPr lang="en-IN" dirty="0"/>
              <a:t>​</a:t>
            </a:r>
            <a:r>
              <a:rPr lang="en-IN" sz="2800" dirty="0"/>
              <a:t>Multiply the </a:t>
            </a:r>
            <a:r>
              <a:rPr lang="en-IN" dirty="0"/>
              <a:t>IQR</a:t>
            </a:r>
            <a:r>
              <a:rPr lang="en-IN" sz="2800" dirty="0"/>
              <a:t> by 1.5.</a:t>
            </a:r>
          </a:p>
          <a:p>
            <a:pPr marL="514350" indent="-514350">
              <a:buFont typeface="+mj-lt"/>
              <a:buAutoNum type="arabicPeriod" startAt="3"/>
              <a:defRPr sz="2800"/>
            </a:pPr>
            <a:r>
              <a:rPr lang="en-IN" dirty="0"/>
              <a:t>​</a:t>
            </a:r>
            <a:r>
              <a:rPr lang="en-IN" sz="2800" dirty="0"/>
              <a:t>Subtract </a:t>
            </a:r>
            <a:r>
              <a:rPr lang="en-IN" dirty="0"/>
              <a:t>IQR(1.5) </a:t>
            </a:r>
            <a:r>
              <a:rPr lang="en-IN" sz="2800" dirty="0"/>
              <a:t>from </a:t>
            </a:r>
            <a:r>
              <a:rPr lang="en-IN" i="1" dirty="0"/>
              <a:t>Q</a:t>
            </a:r>
            <a:r>
              <a:rPr lang="en-IN" sz="800" i="1" dirty="0"/>
              <a:t> </a:t>
            </a:r>
            <a:r>
              <a:rPr lang="en-IN" baseline="-25000" dirty="0"/>
              <a:t>1 </a:t>
            </a:r>
            <a:r>
              <a:rPr lang="en-IN" sz="2800" dirty="0"/>
              <a:t>to find the lower threshold. Any data value less than </a:t>
            </a:r>
            <a:r>
              <a:rPr lang="en-IN" i="1" dirty="0"/>
              <a:t>Q</a:t>
            </a:r>
            <a:r>
              <a:rPr lang="en-IN" sz="100" i="1" dirty="0"/>
              <a:t> </a:t>
            </a:r>
            <a:r>
              <a:rPr lang="en-IN" baseline="-25000" dirty="0"/>
              <a:t>1</a:t>
            </a:r>
            <a:r>
              <a:rPr lang="en-IN" dirty="0"/>
              <a:t> </a:t>
            </a:r>
            <a:r>
              <a:rPr lang="en-IN" dirty="0">
                <a:latin typeface="Calibri" panose="020F0502020204030204" pitchFamily="34" charset="0"/>
                <a:ea typeface="Calibri" panose="020F0502020204030204" pitchFamily="34" charset="0"/>
                <a:cs typeface="Calibri" panose="020F0502020204030204" pitchFamily="34" charset="0"/>
              </a:rPr>
              <a:t>−</a:t>
            </a:r>
            <a:r>
              <a:rPr lang="en-IN" dirty="0"/>
              <a:t> IQR(1.5)</a:t>
            </a:r>
            <a:r>
              <a:rPr lang="en-IN" baseline="-25000" dirty="0"/>
              <a:t> </a:t>
            </a:r>
            <a:r>
              <a:rPr lang="en-IN" sz="2800" dirty="0"/>
              <a:t>is an outlier.</a:t>
            </a:r>
          </a:p>
          <a:p>
            <a:pPr marL="514350" indent="-514350">
              <a:buFont typeface="+mj-lt"/>
              <a:buAutoNum type="arabicPeriod" startAt="4"/>
              <a:defRPr sz="2800"/>
            </a:pPr>
            <a:r>
              <a:rPr lang="en-IN" dirty="0"/>
              <a:t>​</a:t>
            </a:r>
            <a:r>
              <a:rPr lang="en-IN" sz="2800" dirty="0"/>
              <a:t>Add </a:t>
            </a:r>
            <a:r>
              <a:rPr lang="en-IN" dirty="0"/>
              <a:t>IQR(1.5) </a:t>
            </a:r>
            <a:r>
              <a:rPr lang="en-IN" sz="2800" dirty="0"/>
              <a:t>to </a:t>
            </a:r>
            <a:r>
              <a:rPr lang="en-IN" i="1" dirty="0"/>
              <a:t>Q</a:t>
            </a:r>
            <a:r>
              <a:rPr lang="en-IN" sz="800" i="1" dirty="0"/>
              <a:t> </a:t>
            </a:r>
            <a:r>
              <a:rPr lang="en-IN" baseline="-25000" dirty="0"/>
              <a:t>3 </a:t>
            </a:r>
            <a:r>
              <a:rPr lang="en-IN" sz="2800" dirty="0"/>
              <a:t>to find the upper threshold. Any data value greater than </a:t>
            </a:r>
            <a:r>
              <a:rPr lang="en-IN" i="1" dirty="0"/>
              <a:t>Q</a:t>
            </a:r>
            <a:r>
              <a:rPr lang="en-IN" sz="800" i="1" dirty="0"/>
              <a:t> </a:t>
            </a:r>
            <a:r>
              <a:rPr lang="en-IN" baseline="-25000" dirty="0"/>
              <a:t>3</a:t>
            </a:r>
            <a:r>
              <a:rPr lang="en-IN" dirty="0"/>
              <a:t> </a:t>
            </a:r>
            <a:r>
              <a:rPr lang="en-IN" dirty="0">
                <a:latin typeface="Calibri" panose="020F0502020204030204" pitchFamily="34" charset="0"/>
                <a:ea typeface="Calibri" panose="020F0502020204030204" pitchFamily="34" charset="0"/>
                <a:cs typeface="Calibri" panose="020F0502020204030204" pitchFamily="34" charset="0"/>
              </a:rPr>
              <a:t>+</a:t>
            </a:r>
            <a:r>
              <a:rPr lang="en-IN" dirty="0"/>
              <a:t> IQR(1.5)</a:t>
            </a:r>
            <a:r>
              <a:rPr lang="en-IN" sz="2800" dirty="0"/>
              <a:t> is an outlier.</a:t>
            </a:r>
            <a:endParaRPr sz="2800"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3.3.8: Identifying Outliers Using the IQR</a:t>
            </a:r>
            <a:r>
              <a:rPr lang="en-US" baseline="-25000" dirty="0"/>
              <a:t>1</a:t>
            </a:r>
            <a:endParaRPr baseline="-25000" dirty="0"/>
          </a:p>
        </p:txBody>
      </p:sp>
      <p:sp>
        <p:nvSpPr>
          <p:cNvPr id="3" name="Text Placeholder 2"/>
          <p:cNvSpPr>
            <a:spLocks noGrp="1"/>
          </p:cNvSpPr>
          <p:nvPr>
            <p:ph type="body" sz="quarter" idx="10"/>
          </p:nvPr>
        </p:nvSpPr>
        <p:spPr>
          <a:xfrm>
            <a:off x="457200" y="1066800"/>
            <a:ext cx="8229600" cy="990600"/>
          </a:xfrm>
        </p:spPr>
        <p:txBody>
          <a:bodyPr>
            <a:normAutofit/>
          </a:bodyPr>
          <a:lstStyle/>
          <a:p>
            <a:r>
              <a:rPr sz="2800" dirty="0"/>
              <a:t>The following data represents commuting distances (in miles) for a sample of 30 summer interns.</a:t>
            </a:r>
            <a:endParaRPr dirty="0"/>
          </a:p>
        </p:txBody>
      </p:sp>
      <mc:AlternateContent xmlns:mc="http://schemas.openxmlformats.org/markup-compatibility/2006" xmlns:a14="http://schemas.microsoft.com/office/drawing/2010/main">
        <mc:Choice Requires="a14">
          <p:graphicFrame>
            <p:nvGraphicFramePr>
              <p:cNvPr id="6" name="Table 5" descr="it contains total 30 samples, those are&#10;0.8, 1.3, 1.9, 2.1, 2.4, 2.4, 3.8, 3.9, 5.0, 7.1, 11.2, 11.4, 11.7, 12.3, 12.7, 12.9, 13.0, 13.6, 14.2, 15.1, 19.3, 20.3, 22.1, 22.5, 24.8, 28.5, 29.4, 33.7, 39.8, 49.6">
                <a:extLst>
                  <a:ext uri="{FF2B5EF4-FFF2-40B4-BE49-F238E27FC236}">
                    <a16:creationId xmlns:a16="http://schemas.microsoft.com/office/drawing/2014/main" id="{4C0D7305-7A92-83B2-0E4B-D5611D93501A}"/>
                  </a:ext>
                </a:extLst>
              </p:cNvPr>
              <p:cNvGraphicFramePr>
                <a:graphicFrameLocks noGrp="1"/>
              </p:cNvGraphicFramePr>
              <p:nvPr>
                <p:extLst>
                  <p:ext uri="{D42A27DB-BD31-4B8C-83A1-F6EECF244321}">
                    <p14:modId xmlns:p14="http://schemas.microsoft.com/office/powerpoint/2010/main" val="1939511711"/>
                  </p:ext>
                </p:extLst>
              </p:nvPr>
            </p:nvGraphicFramePr>
            <p:xfrm>
              <a:off x="2438400" y="2286000"/>
              <a:ext cx="4267200" cy="2057400"/>
            </p:xfrm>
            <a:graphic>
              <a:graphicData uri="http://schemas.openxmlformats.org/drawingml/2006/table">
                <a:tbl>
                  <a:tblPr firstRow="1" bandRow="1">
                    <a:tableStyleId>{2D5ABB26-0587-4C30-8999-92F81FD0307C}</a:tableStyleId>
                  </a:tblPr>
                  <a:tblGrid>
                    <a:gridCol w="711200">
                      <a:extLst>
                        <a:ext uri="{9D8B030D-6E8A-4147-A177-3AD203B41FA5}">
                          <a16:colId xmlns:a16="http://schemas.microsoft.com/office/drawing/2014/main" val="20000"/>
                        </a:ext>
                      </a:extLst>
                    </a:gridCol>
                    <a:gridCol w="711200">
                      <a:extLst>
                        <a:ext uri="{9D8B030D-6E8A-4147-A177-3AD203B41FA5}">
                          <a16:colId xmlns:a16="http://schemas.microsoft.com/office/drawing/2014/main" val="20001"/>
                        </a:ext>
                      </a:extLst>
                    </a:gridCol>
                    <a:gridCol w="711200">
                      <a:extLst>
                        <a:ext uri="{9D8B030D-6E8A-4147-A177-3AD203B41FA5}">
                          <a16:colId xmlns:a16="http://schemas.microsoft.com/office/drawing/2014/main" val="20002"/>
                        </a:ext>
                      </a:extLst>
                    </a:gridCol>
                    <a:gridCol w="711200">
                      <a:extLst>
                        <a:ext uri="{9D8B030D-6E8A-4147-A177-3AD203B41FA5}">
                          <a16:colId xmlns:a16="http://schemas.microsoft.com/office/drawing/2014/main" val="20003"/>
                        </a:ext>
                      </a:extLst>
                    </a:gridCol>
                    <a:gridCol w="711200">
                      <a:extLst>
                        <a:ext uri="{9D8B030D-6E8A-4147-A177-3AD203B41FA5}">
                          <a16:colId xmlns:a16="http://schemas.microsoft.com/office/drawing/2014/main" val="20004"/>
                        </a:ext>
                      </a:extLst>
                    </a:gridCol>
                    <a:gridCol w="711200">
                      <a:extLst>
                        <a:ext uri="{9D8B030D-6E8A-4147-A177-3AD203B41FA5}">
                          <a16:colId xmlns:a16="http://schemas.microsoft.com/office/drawing/2014/main" val="20005"/>
                        </a:ext>
                      </a:extLst>
                    </a:gridCol>
                  </a:tblGrid>
                  <a:tr h="411480">
                    <a:tc>
                      <a:txBody>
                        <a:bodyPr/>
                        <a:lstStyle/>
                        <a:p>
                          <a:pPr algn="l">
                            <a:defRPr sz="1600"/>
                          </a:pPr>
                          <a:r>
                            <a:t>​</a:t>
                          </a:r>
                          <a14:m>
                            <m:oMath xmlns:m="http://schemas.openxmlformats.org/officeDocument/2006/math">
                              <m:r>
                                <a:rPr sz="1600">
                                  <a:latin typeface="Cambria Math"/>
                                </a:rPr>
                                <m:t>0.8</m:t>
                              </m:r>
                            </m:oMath>
                          </a14:m>
                          <a:endParaRPr/>
                        </a:p>
                      </a:txBody>
                      <a:tcPr marL="36576" marR="36576" marT="36576" marB="36576" anchor="ctr"/>
                    </a:tc>
                    <a:tc>
                      <a:txBody>
                        <a:bodyPr/>
                        <a:lstStyle/>
                        <a:p>
                          <a:pPr algn="l">
                            <a:defRPr sz="1600"/>
                          </a:pPr>
                          <a:r>
                            <a:rPr dirty="0"/>
                            <a:t>​</a:t>
                          </a:r>
                          <a14:m>
                            <m:oMath xmlns:m="http://schemas.openxmlformats.org/officeDocument/2006/math">
                              <m:r>
                                <a:rPr sz="1600">
                                  <a:latin typeface="Cambria Math"/>
                                </a:rPr>
                                <m:t>1.3</m:t>
                              </m:r>
                            </m:oMath>
                          </a14:m>
                          <a:endParaRPr dirty="0"/>
                        </a:p>
                      </a:txBody>
                      <a:tcPr marL="36576" marR="36576" marT="36576" marB="36576" anchor="ctr"/>
                    </a:tc>
                    <a:tc>
                      <a:txBody>
                        <a:bodyPr/>
                        <a:lstStyle/>
                        <a:p>
                          <a:pPr algn="l">
                            <a:defRPr sz="1600"/>
                          </a:pPr>
                          <a:r>
                            <a:t>​</a:t>
                          </a:r>
                          <a14:m>
                            <m:oMath xmlns:m="http://schemas.openxmlformats.org/officeDocument/2006/math">
                              <m:r>
                                <a:rPr sz="1600">
                                  <a:latin typeface="Cambria Math"/>
                                </a:rPr>
                                <m:t>1.9</m:t>
                              </m:r>
                            </m:oMath>
                          </a14:m>
                          <a:endParaRPr/>
                        </a:p>
                      </a:txBody>
                      <a:tcPr marL="36576" marR="36576" marT="36576" marB="36576" anchor="ctr"/>
                    </a:tc>
                    <a:tc>
                      <a:txBody>
                        <a:bodyPr/>
                        <a:lstStyle/>
                        <a:p>
                          <a:pPr algn="l">
                            <a:defRPr sz="1600"/>
                          </a:pPr>
                          <a:r>
                            <a:rPr dirty="0"/>
                            <a:t>​</a:t>
                          </a:r>
                          <a14:m>
                            <m:oMath xmlns:m="http://schemas.openxmlformats.org/officeDocument/2006/math">
                              <m:r>
                                <a:rPr sz="1600">
                                  <a:latin typeface="Cambria Math"/>
                                </a:rPr>
                                <m:t>2.1</m:t>
                              </m:r>
                            </m:oMath>
                          </a14:m>
                          <a:endParaRPr dirty="0"/>
                        </a:p>
                      </a:txBody>
                      <a:tcPr marL="36576" marR="36576" marT="36576" marB="36576" anchor="ctr"/>
                    </a:tc>
                    <a:tc>
                      <a:txBody>
                        <a:bodyPr/>
                        <a:lstStyle/>
                        <a:p>
                          <a:pPr algn="l">
                            <a:defRPr sz="1600"/>
                          </a:pPr>
                          <a:r>
                            <a:rPr dirty="0"/>
                            <a:t>​</a:t>
                          </a:r>
                          <a14:m>
                            <m:oMath xmlns:m="http://schemas.openxmlformats.org/officeDocument/2006/math">
                              <m:r>
                                <a:rPr sz="1600">
                                  <a:latin typeface="Cambria Math"/>
                                </a:rPr>
                                <m:t>2.4</m:t>
                              </m:r>
                            </m:oMath>
                          </a14:m>
                          <a:endParaRPr dirty="0"/>
                        </a:p>
                      </a:txBody>
                      <a:tcPr marL="36576" marR="36576" marT="36576" marB="36576" anchor="ctr"/>
                    </a:tc>
                    <a:tc>
                      <a:txBody>
                        <a:bodyPr/>
                        <a:lstStyle/>
                        <a:p>
                          <a:pPr algn="l">
                            <a:defRPr sz="1600"/>
                          </a:pPr>
                          <a:r>
                            <a:t>​</a:t>
                          </a:r>
                          <a14:m>
                            <m:oMath xmlns:m="http://schemas.openxmlformats.org/officeDocument/2006/math">
                              <m:r>
                                <a:rPr sz="1600">
                                  <a:latin typeface="Cambria Math"/>
                                </a:rPr>
                                <m:t>2.4</m:t>
                              </m:r>
                            </m:oMath>
                          </a14:m>
                          <a:endParaRPr/>
                        </a:p>
                      </a:txBody>
                      <a:tcPr marL="36576" marR="36576" marT="36576" marB="36576" anchor="ctr"/>
                    </a:tc>
                    <a:extLst>
                      <a:ext uri="{0D108BD9-81ED-4DB2-BD59-A6C34878D82A}">
                        <a16:rowId xmlns:a16="http://schemas.microsoft.com/office/drawing/2014/main" val="10000"/>
                      </a:ext>
                    </a:extLst>
                  </a:tr>
                  <a:tr h="411480">
                    <a:tc>
                      <a:txBody>
                        <a:bodyPr/>
                        <a:lstStyle/>
                        <a:p>
                          <a:pPr algn="l">
                            <a:defRPr sz="1600"/>
                          </a:pPr>
                          <a:r>
                            <a:t>​</a:t>
                          </a:r>
                          <a14:m>
                            <m:oMath xmlns:m="http://schemas.openxmlformats.org/officeDocument/2006/math">
                              <m:r>
                                <a:rPr sz="1600">
                                  <a:latin typeface="Cambria Math"/>
                                </a:rPr>
                                <m:t>3.8</m:t>
                              </m:r>
                            </m:oMath>
                          </a14:m>
                          <a:endParaRPr/>
                        </a:p>
                      </a:txBody>
                      <a:tcPr marL="36576" marR="36576" marT="36576" marB="36576" anchor="ctr"/>
                    </a:tc>
                    <a:tc>
                      <a:txBody>
                        <a:bodyPr/>
                        <a:lstStyle/>
                        <a:p>
                          <a:pPr algn="l">
                            <a:defRPr sz="1600"/>
                          </a:pPr>
                          <a:r>
                            <a:t>​</a:t>
                          </a:r>
                          <a14:m>
                            <m:oMath xmlns:m="http://schemas.openxmlformats.org/officeDocument/2006/math">
                              <m:r>
                                <a:rPr sz="1600">
                                  <a:latin typeface="Cambria Math"/>
                                </a:rPr>
                                <m:t>3.9</m:t>
                              </m:r>
                            </m:oMath>
                          </a14:m>
                          <a:endParaRPr/>
                        </a:p>
                      </a:txBody>
                      <a:tcPr marL="36576" marR="36576" marT="36576" marB="36576" anchor="ctr"/>
                    </a:tc>
                    <a:tc>
                      <a:txBody>
                        <a:bodyPr/>
                        <a:lstStyle/>
                        <a:p>
                          <a:pPr algn="l">
                            <a:defRPr sz="1600"/>
                          </a:pPr>
                          <a:r>
                            <a:rPr dirty="0"/>
                            <a:t>​</a:t>
                          </a:r>
                          <a14:m>
                            <m:oMath xmlns:m="http://schemas.openxmlformats.org/officeDocument/2006/math">
                              <m:r>
                                <a:rPr sz="1600">
                                  <a:latin typeface="Cambria Math"/>
                                </a:rPr>
                                <m:t>5.0</m:t>
                              </m:r>
                            </m:oMath>
                          </a14:m>
                          <a:endParaRPr dirty="0"/>
                        </a:p>
                      </a:txBody>
                      <a:tcPr marL="36576" marR="36576" marT="36576" marB="36576" anchor="ctr"/>
                    </a:tc>
                    <a:tc>
                      <a:txBody>
                        <a:bodyPr/>
                        <a:lstStyle/>
                        <a:p>
                          <a:pPr algn="l">
                            <a:defRPr sz="1600"/>
                          </a:pPr>
                          <a:r>
                            <a:t>​</a:t>
                          </a:r>
                          <a14:m>
                            <m:oMath xmlns:m="http://schemas.openxmlformats.org/officeDocument/2006/math">
                              <m:r>
                                <a:rPr sz="1600">
                                  <a:latin typeface="Cambria Math"/>
                                </a:rPr>
                                <m:t>7.1</m:t>
                              </m:r>
                            </m:oMath>
                          </a14:m>
                          <a:endParaRPr/>
                        </a:p>
                      </a:txBody>
                      <a:tcPr marL="36576" marR="36576" marT="36576" marB="36576" anchor="ctr"/>
                    </a:tc>
                    <a:tc>
                      <a:txBody>
                        <a:bodyPr/>
                        <a:lstStyle/>
                        <a:p>
                          <a:pPr algn="l">
                            <a:defRPr sz="1600"/>
                          </a:pPr>
                          <a:r>
                            <a:rPr dirty="0"/>
                            <a:t>​</a:t>
                          </a:r>
                          <a14:m>
                            <m:oMath xmlns:m="http://schemas.openxmlformats.org/officeDocument/2006/math">
                              <m:r>
                                <a:rPr sz="1600">
                                  <a:latin typeface="Cambria Math"/>
                                </a:rPr>
                                <m:t>11.2</m:t>
                              </m:r>
                            </m:oMath>
                          </a14:m>
                          <a:endParaRPr dirty="0"/>
                        </a:p>
                      </a:txBody>
                      <a:tcPr marL="36576" marR="36576" marT="36576" marB="36576" anchor="ctr"/>
                    </a:tc>
                    <a:tc>
                      <a:txBody>
                        <a:bodyPr/>
                        <a:lstStyle/>
                        <a:p>
                          <a:pPr algn="l">
                            <a:defRPr sz="1600"/>
                          </a:pPr>
                          <a:r>
                            <a:t>​</a:t>
                          </a:r>
                          <a14:m>
                            <m:oMath xmlns:m="http://schemas.openxmlformats.org/officeDocument/2006/math">
                              <m:r>
                                <a:rPr sz="1600">
                                  <a:latin typeface="Cambria Math"/>
                                </a:rPr>
                                <m:t>11.4</m:t>
                              </m:r>
                            </m:oMath>
                          </a14:m>
                          <a:endParaRPr/>
                        </a:p>
                      </a:txBody>
                      <a:tcPr marL="36576" marR="36576" marT="36576" marB="36576" anchor="ctr"/>
                    </a:tc>
                    <a:extLst>
                      <a:ext uri="{0D108BD9-81ED-4DB2-BD59-A6C34878D82A}">
                        <a16:rowId xmlns:a16="http://schemas.microsoft.com/office/drawing/2014/main" val="10001"/>
                      </a:ext>
                    </a:extLst>
                  </a:tr>
                  <a:tr h="411480">
                    <a:tc>
                      <a:txBody>
                        <a:bodyPr/>
                        <a:lstStyle/>
                        <a:p>
                          <a:pPr algn="l">
                            <a:defRPr sz="1600"/>
                          </a:pPr>
                          <a:r>
                            <a:rPr dirty="0"/>
                            <a:t>​</a:t>
                          </a:r>
                          <a14:m>
                            <m:oMath xmlns:m="http://schemas.openxmlformats.org/officeDocument/2006/math">
                              <m:r>
                                <a:rPr sz="1600">
                                  <a:latin typeface="Cambria Math"/>
                                </a:rPr>
                                <m:t>11.7</m:t>
                              </m:r>
                            </m:oMath>
                          </a14:m>
                          <a:endParaRPr dirty="0"/>
                        </a:p>
                      </a:txBody>
                      <a:tcPr marL="36576" marR="36576" marT="36576" marB="36576" anchor="ctr"/>
                    </a:tc>
                    <a:tc>
                      <a:txBody>
                        <a:bodyPr/>
                        <a:lstStyle/>
                        <a:p>
                          <a:pPr algn="l">
                            <a:defRPr sz="1600"/>
                          </a:pPr>
                          <a:r>
                            <a:rPr dirty="0"/>
                            <a:t>​</a:t>
                          </a:r>
                          <a14:m>
                            <m:oMath xmlns:m="http://schemas.openxmlformats.org/officeDocument/2006/math">
                              <m:r>
                                <a:rPr sz="1600">
                                  <a:latin typeface="Cambria Math"/>
                                </a:rPr>
                                <m:t>12.3</m:t>
                              </m:r>
                            </m:oMath>
                          </a14:m>
                          <a:endParaRPr dirty="0"/>
                        </a:p>
                      </a:txBody>
                      <a:tcPr marL="36576" marR="36576" marT="36576" marB="36576" anchor="ctr"/>
                    </a:tc>
                    <a:tc>
                      <a:txBody>
                        <a:bodyPr/>
                        <a:lstStyle/>
                        <a:p>
                          <a:pPr algn="l">
                            <a:defRPr sz="1600"/>
                          </a:pPr>
                          <a:r>
                            <a:rPr dirty="0"/>
                            <a:t>​</a:t>
                          </a:r>
                          <a14:m>
                            <m:oMath xmlns:m="http://schemas.openxmlformats.org/officeDocument/2006/math">
                              <m:r>
                                <a:rPr sz="1600">
                                  <a:latin typeface="Cambria Math"/>
                                </a:rPr>
                                <m:t>12.7</m:t>
                              </m:r>
                            </m:oMath>
                          </a14:m>
                          <a:endParaRPr dirty="0"/>
                        </a:p>
                      </a:txBody>
                      <a:tcPr marL="36576" marR="36576" marT="36576" marB="36576" anchor="ctr"/>
                    </a:tc>
                    <a:tc>
                      <a:txBody>
                        <a:bodyPr/>
                        <a:lstStyle/>
                        <a:p>
                          <a:pPr algn="l">
                            <a:defRPr sz="1600"/>
                          </a:pPr>
                          <a:r>
                            <a:t>​</a:t>
                          </a:r>
                          <a14:m>
                            <m:oMath xmlns:m="http://schemas.openxmlformats.org/officeDocument/2006/math">
                              <m:r>
                                <a:rPr sz="1600">
                                  <a:latin typeface="Cambria Math"/>
                                </a:rPr>
                                <m:t>12.9</m:t>
                              </m:r>
                            </m:oMath>
                          </a14:m>
                          <a:endParaRPr/>
                        </a:p>
                      </a:txBody>
                      <a:tcPr marL="36576" marR="36576" marT="36576" marB="36576" anchor="ctr"/>
                    </a:tc>
                    <a:tc>
                      <a:txBody>
                        <a:bodyPr/>
                        <a:lstStyle/>
                        <a:p>
                          <a:pPr algn="l">
                            <a:defRPr sz="1600"/>
                          </a:pPr>
                          <a:r>
                            <a:t>​</a:t>
                          </a:r>
                          <a14:m>
                            <m:oMath xmlns:m="http://schemas.openxmlformats.org/officeDocument/2006/math">
                              <m:r>
                                <a:rPr sz="1600">
                                  <a:latin typeface="Cambria Math"/>
                                </a:rPr>
                                <m:t>13.0</m:t>
                              </m:r>
                            </m:oMath>
                          </a14:m>
                          <a:endParaRPr/>
                        </a:p>
                      </a:txBody>
                      <a:tcPr marL="36576" marR="36576" marT="36576" marB="36576" anchor="ctr"/>
                    </a:tc>
                    <a:tc>
                      <a:txBody>
                        <a:bodyPr/>
                        <a:lstStyle/>
                        <a:p>
                          <a:pPr algn="l">
                            <a:defRPr sz="1600"/>
                          </a:pPr>
                          <a:r>
                            <a:rPr dirty="0"/>
                            <a:t>​</a:t>
                          </a:r>
                          <a14:m>
                            <m:oMath xmlns:m="http://schemas.openxmlformats.org/officeDocument/2006/math">
                              <m:r>
                                <a:rPr sz="1600">
                                  <a:latin typeface="Cambria Math"/>
                                </a:rPr>
                                <m:t>13.6</m:t>
                              </m:r>
                            </m:oMath>
                          </a14:m>
                          <a:endParaRPr dirty="0"/>
                        </a:p>
                      </a:txBody>
                      <a:tcPr marL="36576" marR="36576" marT="36576" marB="36576" anchor="ctr"/>
                    </a:tc>
                    <a:extLst>
                      <a:ext uri="{0D108BD9-81ED-4DB2-BD59-A6C34878D82A}">
                        <a16:rowId xmlns:a16="http://schemas.microsoft.com/office/drawing/2014/main" val="10002"/>
                      </a:ext>
                    </a:extLst>
                  </a:tr>
                  <a:tr h="411480">
                    <a:tc>
                      <a:txBody>
                        <a:bodyPr/>
                        <a:lstStyle/>
                        <a:p>
                          <a:pPr algn="l">
                            <a:defRPr sz="1600"/>
                          </a:pPr>
                          <a:r>
                            <a:t>​</a:t>
                          </a:r>
                          <a14:m>
                            <m:oMath xmlns:m="http://schemas.openxmlformats.org/officeDocument/2006/math">
                              <m:r>
                                <a:rPr sz="1600">
                                  <a:latin typeface="Cambria Math"/>
                                </a:rPr>
                                <m:t>14.2</m:t>
                              </m:r>
                            </m:oMath>
                          </a14:m>
                          <a:endParaRPr/>
                        </a:p>
                      </a:txBody>
                      <a:tcPr marL="36576" marR="36576" marT="36576" marB="36576" anchor="ctr"/>
                    </a:tc>
                    <a:tc>
                      <a:txBody>
                        <a:bodyPr/>
                        <a:lstStyle/>
                        <a:p>
                          <a:pPr algn="l">
                            <a:defRPr sz="1600"/>
                          </a:pPr>
                          <a:r>
                            <a:t>​</a:t>
                          </a:r>
                          <a14:m>
                            <m:oMath xmlns:m="http://schemas.openxmlformats.org/officeDocument/2006/math">
                              <m:r>
                                <a:rPr sz="1600">
                                  <a:latin typeface="Cambria Math"/>
                                </a:rPr>
                                <m:t>15.1</m:t>
                              </m:r>
                            </m:oMath>
                          </a14:m>
                          <a:endParaRPr/>
                        </a:p>
                      </a:txBody>
                      <a:tcPr marL="36576" marR="36576" marT="36576" marB="36576" anchor="ctr"/>
                    </a:tc>
                    <a:tc>
                      <a:txBody>
                        <a:bodyPr/>
                        <a:lstStyle/>
                        <a:p>
                          <a:pPr algn="l">
                            <a:defRPr sz="1600"/>
                          </a:pPr>
                          <a:r>
                            <a:t>​</a:t>
                          </a:r>
                          <a14:m>
                            <m:oMath xmlns:m="http://schemas.openxmlformats.org/officeDocument/2006/math">
                              <m:r>
                                <a:rPr sz="1600">
                                  <a:latin typeface="Cambria Math"/>
                                </a:rPr>
                                <m:t>19.3</m:t>
                              </m:r>
                            </m:oMath>
                          </a14:m>
                          <a:endParaRPr/>
                        </a:p>
                      </a:txBody>
                      <a:tcPr marL="36576" marR="36576" marT="36576" marB="36576" anchor="ctr"/>
                    </a:tc>
                    <a:tc>
                      <a:txBody>
                        <a:bodyPr/>
                        <a:lstStyle/>
                        <a:p>
                          <a:pPr algn="l">
                            <a:defRPr sz="1600"/>
                          </a:pPr>
                          <a:r>
                            <a:t>​</a:t>
                          </a:r>
                          <a14:m>
                            <m:oMath xmlns:m="http://schemas.openxmlformats.org/officeDocument/2006/math">
                              <m:r>
                                <a:rPr sz="1600">
                                  <a:latin typeface="Cambria Math"/>
                                </a:rPr>
                                <m:t>20.3</m:t>
                              </m:r>
                            </m:oMath>
                          </a14:m>
                          <a:endParaRPr/>
                        </a:p>
                      </a:txBody>
                      <a:tcPr marL="36576" marR="36576" marT="36576" marB="36576" anchor="ctr"/>
                    </a:tc>
                    <a:tc>
                      <a:txBody>
                        <a:bodyPr/>
                        <a:lstStyle/>
                        <a:p>
                          <a:pPr algn="l">
                            <a:defRPr sz="1600"/>
                          </a:pPr>
                          <a:r>
                            <a:rPr dirty="0"/>
                            <a:t>​</a:t>
                          </a:r>
                          <a14:m>
                            <m:oMath xmlns:m="http://schemas.openxmlformats.org/officeDocument/2006/math">
                              <m:r>
                                <a:rPr sz="1600">
                                  <a:latin typeface="Cambria Math"/>
                                </a:rPr>
                                <m:t>22.1</m:t>
                              </m:r>
                            </m:oMath>
                          </a14:m>
                          <a:endParaRPr dirty="0"/>
                        </a:p>
                      </a:txBody>
                      <a:tcPr marL="36576" marR="36576" marT="36576" marB="36576" anchor="ctr"/>
                    </a:tc>
                    <a:tc>
                      <a:txBody>
                        <a:bodyPr/>
                        <a:lstStyle/>
                        <a:p>
                          <a:pPr algn="l">
                            <a:defRPr sz="1600"/>
                          </a:pPr>
                          <a:r>
                            <a:t>​</a:t>
                          </a:r>
                          <a14:m>
                            <m:oMath xmlns:m="http://schemas.openxmlformats.org/officeDocument/2006/math">
                              <m:r>
                                <a:rPr sz="1600">
                                  <a:latin typeface="Cambria Math"/>
                                </a:rPr>
                                <m:t>22.5</m:t>
                              </m:r>
                            </m:oMath>
                          </a14:m>
                          <a:endParaRPr/>
                        </a:p>
                      </a:txBody>
                      <a:tcPr marL="36576" marR="36576" marT="36576" marB="36576" anchor="ctr"/>
                    </a:tc>
                    <a:extLst>
                      <a:ext uri="{0D108BD9-81ED-4DB2-BD59-A6C34878D82A}">
                        <a16:rowId xmlns:a16="http://schemas.microsoft.com/office/drawing/2014/main" val="10003"/>
                      </a:ext>
                    </a:extLst>
                  </a:tr>
                  <a:tr h="411480">
                    <a:tc>
                      <a:txBody>
                        <a:bodyPr/>
                        <a:lstStyle/>
                        <a:p>
                          <a:pPr algn="l">
                            <a:defRPr sz="1600"/>
                          </a:pPr>
                          <a:r>
                            <a:t>​</a:t>
                          </a:r>
                          <a14:m>
                            <m:oMath xmlns:m="http://schemas.openxmlformats.org/officeDocument/2006/math">
                              <m:r>
                                <a:rPr sz="1600">
                                  <a:latin typeface="Cambria Math"/>
                                </a:rPr>
                                <m:t>24.8</m:t>
                              </m:r>
                            </m:oMath>
                          </a14:m>
                          <a:endParaRPr/>
                        </a:p>
                      </a:txBody>
                      <a:tcPr marL="36576" marR="36576" marT="36576" marB="36576" anchor="ctr"/>
                    </a:tc>
                    <a:tc>
                      <a:txBody>
                        <a:bodyPr/>
                        <a:lstStyle/>
                        <a:p>
                          <a:pPr algn="l">
                            <a:defRPr sz="1600"/>
                          </a:pPr>
                          <a:r>
                            <a:t>​</a:t>
                          </a:r>
                          <a14:m>
                            <m:oMath xmlns:m="http://schemas.openxmlformats.org/officeDocument/2006/math">
                              <m:r>
                                <a:rPr sz="1600">
                                  <a:latin typeface="Cambria Math"/>
                                </a:rPr>
                                <m:t>28.5</m:t>
                              </m:r>
                            </m:oMath>
                          </a14:m>
                          <a:endParaRPr/>
                        </a:p>
                      </a:txBody>
                      <a:tcPr marL="36576" marR="36576" marT="36576" marB="36576" anchor="ctr"/>
                    </a:tc>
                    <a:tc>
                      <a:txBody>
                        <a:bodyPr/>
                        <a:lstStyle/>
                        <a:p>
                          <a:pPr algn="l">
                            <a:defRPr sz="1600"/>
                          </a:pPr>
                          <a:r>
                            <a:t>​</a:t>
                          </a:r>
                          <a14:m>
                            <m:oMath xmlns:m="http://schemas.openxmlformats.org/officeDocument/2006/math">
                              <m:r>
                                <a:rPr sz="1600">
                                  <a:latin typeface="Cambria Math"/>
                                </a:rPr>
                                <m:t>29.4</m:t>
                              </m:r>
                            </m:oMath>
                          </a14:m>
                          <a:endParaRPr/>
                        </a:p>
                      </a:txBody>
                      <a:tcPr marL="36576" marR="36576" marT="36576" marB="36576" anchor="ctr"/>
                    </a:tc>
                    <a:tc>
                      <a:txBody>
                        <a:bodyPr/>
                        <a:lstStyle/>
                        <a:p>
                          <a:pPr algn="l">
                            <a:defRPr sz="1600"/>
                          </a:pPr>
                          <a:r>
                            <a:t>​</a:t>
                          </a:r>
                          <a14:m>
                            <m:oMath xmlns:m="http://schemas.openxmlformats.org/officeDocument/2006/math">
                              <m:r>
                                <a:rPr sz="1600">
                                  <a:latin typeface="Cambria Math"/>
                                </a:rPr>
                                <m:t>33.7</m:t>
                              </m:r>
                            </m:oMath>
                          </a14:m>
                          <a:endParaRPr/>
                        </a:p>
                      </a:txBody>
                      <a:tcPr marL="36576" marR="36576" marT="36576" marB="36576" anchor="ctr"/>
                    </a:tc>
                    <a:tc>
                      <a:txBody>
                        <a:bodyPr/>
                        <a:lstStyle/>
                        <a:p>
                          <a:pPr algn="l">
                            <a:defRPr sz="1600"/>
                          </a:pPr>
                          <a:r>
                            <a:t>​</a:t>
                          </a:r>
                          <a14:m>
                            <m:oMath xmlns:m="http://schemas.openxmlformats.org/officeDocument/2006/math">
                              <m:r>
                                <a:rPr sz="1600">
                                  <a:latin typeface="Cambria Math"/>
                                </a:rPr>
                                <m:t>39.8</m:t>
                              </m:r>
                            </m:oMath>
                          </a14:m>
                          <a:endParaRPr/>
                        </a:p>
                      </a:txBody>
                      <a:tcPr marL="36576" marR="36576" marT="36576" marB="36576" anchor="ctr"/>
                    </a:tc>
                    <a:tc>
                      <a:txBody>
                        <a:bodyPr/>
                        <a:lstStyle/>
                        <a:p>
                          <a:pPr algn="l">
                            <a:defRPr sz="1600"/>
                          </a:pPr>
                          <a:r>
                            <a:rPr dirty="0"/>
                            <a:t>​</a:t>
                          </a:r>
                          <a14:m>
                            <m:oMath xmlns:m="http://schemas.openxmlformats.org/officeDocument/2006/math">
                              <m:r>
                                <a:rPr sz="1600">
                                  <a:latin typeface="Cambria Math"/>
                                </a:rPr>
                                <m:t>49.6</m:t>
                              </m:r>
                            </m:oMath>
                          </a14:m>
                          <a:endParaRPr dirty="0"/>
                        </a:p>
                      </a:txBody>
                      <a:tcPr marL="36576" marR="36576" marT="36576" marB="36576" anchor="ctr"/>
                    </a:tc>
                    <a:extLst>
                      <a:ext uri="{0D108BD9-81ED-4DB2-BD59-A6C34878D82A}">
                        <a16:rowId xmlns:a16="http://schemas.microsoft.com/office/drawing/2014/main" val="10004"/>
                      </a:ext>
                    </a:extLst>
                  </a:tr>
                </a:tbl>
              </a:graphicData>
            </a:graphic>
          </p:graphicFrame>
        </mc:Choice>
        <mc:Fallback xmlns="">
          <p:graphicFrame>
            <p:nvGraphicFramePr>
              <p:cNvPr id="6" name="Table 5" descr="it contains total 30 samples, those are&#10;0.8, 1.3, 1.9, 2.1, 2.4, 2.4, 3.8, 3.9, 5.0, 7.1, 11.2, 11.4, 11.7, 12.3, 12.7, 12.9, 13.0, 13.6, 14.2, 15.1, 19.3, 20.3, 22.1, 22.5, 24.8, 28.5, 29.4, 33.7, 39.8, 49.6">
                <a:extLst>
                  <a:ext uri="{FF2B5EF4-FFF2-40B4-BE49-F238E27FC236}">
                    <a16:creationId xmlns:a16="http://schemas.microsoft.com/office/drawing/2014/main" id="{4C0D7305-7A92-83B2-0E4B-D5611D93501A}"/>
                  </a:ext>
                </a:extLst>
              </p:cNvPr>
              <p:cNvGraphicFramePr>
                <a:graphicFrameLocks noGrp="1"/>
              </p:cNvGraphicFramePr>
              <p:nvPr>
                <p:extLst>
                  <p:ext uri="{D42A27DB-BD31-4B8C-83A1-F6EECF244321}">
                    <p14:modId xmlns:p14="http://schemas.microsoft.com/office/powerpoint/2010/main" val="1939511711"/>
                  </p:ext>
                </p:extLst>
              </p:nvPr>
            </p:nvGraphicFramePr>
            <p:xfrm>
              <a:off x="2438400" y="2286000"/>
              <a:ext cx="4267200" cy="2057400"/>
            </p:xfrm>
            <a:graphic>
              <a:graphicData uri="http://schemas.openxmlformats.org/drawingml/2006/table">
                <a:tbl>
                  <a:tblPr firstRow="1" bandRow="1">
                    <a:tableStyleId>{2D5ABB26-0587-4C30-8999-92F81FD0307C}</a:tableStyleId>
                  </a:tblPr>
                  <a:tblGrid>
                    <a:gridCol w="711200">
                      <a:extLst>
                        <a:ext uri="{9D8B030D-6E8A-4147-A177-3AD203B41FA5}">
                          <a16:colId xmlns:a16="http://schemas.microsoft.com/office/drawing/2014/main" val="20000"/>
                        </a:ext>
                      </a:extLst>
                    </a:gridCol>
                    <a:gridCol w="711200">
                      <a:extLst>
                        <a:ext uri="{9D8B030D-6E8A-4147-A177-3AD203B41FA5}">
                          <a16:colId xmlns:a16="http://schemas.microsoft.com/office/drawing/2014/main" val="20001"/>
                        </a:ext>
                      </a:extLst>
                    </a:gridCol>
                    <a:gridCol w="711200">
                      <a:extLst>
                        <a:ext uri="{9D8B030D-6E8A-4147-A177-3AD203B41FA5}">
                          <a16:colId xmlns:a16="http://schemas.microsoft.com/office/drawing/2014/main" val="20002"/>
                        </a:ext>
                      </a:extLst>
                    </a:gridCol>
                    <a:gridCol w="711200">
                      <a:extLst>
                        <a:ext uri="{9D8B030D-6E8A-4147-A177-3AD203B41FA5}">
                          <a16:colId xmlns:a16="http://schemas.microsoft.com/office/drawing/2014/main" val="20003"/>
                        </a:ext>
                      </a:extLst>
                    </a:gridCol>
                    <a:gridCol w="711200">
                      <a:extLst>
                        <a:ext uri="{9D8B030D-6E8A-4147-A177-3AD203B41FA5}">
                          <a16:colId xmlns:a16="http://schemas.microsoft.com/office/drawing/2014/main" val="20004"/>
                        </a:ext>
                      </a:extLst>
                    </a:gridCol>
                    <a:gridCol w="711200">
                      <a:extLst>
                        <a:ext uri="{9D8B030D-6E8A-4147-A177-3AD203B41FA5}">
                          <a16:colId xmlns:a16="http://schemas.microsoft.com/office/drawing/2014/main" val="20005"/>
                        </a:ext>
                      </a:extLst>
                    </a:gridCol>
                  </a:tblGrid>
                  <a:tr h="411480">
                    <a:tc>
                      <a:txBody>
                        <a:bodyPr/>
                        <a:lstStyle/>
                        <a:p>
                          <a:endParaRPr lang="en-US"/>
                        </a:p>
                      </a:txBody>
                      <a:tcPr marL="36576" marR="36576" marT="36576" marB="36576" anchor="ctr">
                        <a:blipFill>
                          <a:blip r:embed="rId2"/>
                          <a:stretch>
                            <a:fillRect r="-498291" b="-405882"/>
                          </a:stretch>
                        </a:blipFill>
                      </a:tcPr>
                    </a:tc>
                    <a:tc>
                      <a:txBody>
                        <a:bodyPr/>
                        <a:lstStyle/>
                        <a:p>
                          <a:endParaRPr lang="en-US"/>
                        </a:p>
                      </a:txBody>
                      <a:tcPr marL="36576" marR="36576" marT="36576" marB="36576" anchor="ctr">
                        <a:blipFill>
                          <a:blip r:embed="rId2"/>
                          <a:stretch>
                            <a:fillRect l="-100862" r="-402586" b="-405882"/>
                          </a:stretch>
                        </a:blipFill>
                      </a:tcPr>
                    </a:tc>
                    <a:tc>
                      <a:txBody>
                        <a:bodyPr/>
                        <a:lstStyle/>
                        <a:p>
                          <a:endParaRPr lang="en-US"/>
                        </a:p>
                      </a:txBody>
                      <a:tcPr marL="36576" marR="36576" marT="36576" marB="36576" anchor="ctr">
                        <a:blipFill>
                          <a:blip r:embed="rId2"/>
                          <a:stretch>
                            <a:fillRect l="-199145" r="-299145" b="-405882"/>
                          </a:stretch>
                        </a:blipFill>
                      </a:tcPr>
                    </a:tc>
                    <a:tc>
                      <a:txBody>
                        <a:bodyPr/>
                        <a:lstStyle/>
                        <a:p>
                          <a:endParaRPr lang="en-US"/>
                        </a:p>
                      </a:txBody>
                      <a:tcPr marL="36576" marR="36576" marT="36576" marB="36576" anchor="ctr">
                        <a:blipFill>
                          <a:blip r:embed="rId2"/>
                          <a:stretch>
                            <a:fillRect l="-299145" r="-199145" b="-405882"/>
                          </a:stretch>
                        </a:blipFill>
                      </a:tcPr>
                    </a:tc>
                    <a:tc>
                      <a:txBody>
                        <a:bodyPr/>
                        <a:lstStyle/>
                        <a:p>
                          <a:endParaRPr lang="en-US"/>
                        </a:p>
                      </a:txBody>
                      <a:tcPr marL="36576" marR="36576" marT="36576" marB="36576" anchor="ctr">
                        <a:blipFill>
                          <a:blip r:embed="rId2"/>
                          <a:stretch>
                            <a:fillRect l="-402586" r="-100862" b="-405882"/>
                          </a:stretch>
                        </a:blipFill>
                      </a:tcPr>
                    </a:tc>
                    <a:tc>
                      <a:txBody>
                        <a:bodyPr/>
                        <a:lstStyle/>
                        <a:p>
                          <a:endParaRPr lang="en-US"/>
                        </a:p>
                      </a:txBody>
                      <a:tcPr marL="36576" marR="36576" marT="36576" marB="36576" anchor="ctr">
                        <a:blipFill>
                          <a:blip r:embed="rId2"/>
                          <a:stretch>
                            <a:fillRect l="-498291" b="-405882"/>
                          </a:stretch>
                        </a:blipFill>
                      </a:tcPr>
                    </a:tc>
                    <a:extLst>
                      <a:ext uri="{0D108BD9-81ED-4DB2-BD59-A6C34878D82A}">
                        <a16:rowId xmlns:a16="http://schemas.microsoft.com/office/drawing/2014/main" val="10000"/>
                      </a:ext>
                    </a:extLst>
                  </a:tr>
                  <a:tr h="411480">
                    <a:tc>
                      <a:txBody>
                        <a:bodyPr/>
                        <a:lstStyle/>
                        <a:p>
                          <a:endParaRPr lang="en-US"/>
                        </a:p>
                      </a:txBody>
                      <a:tcPr marL="36576" marR="36576" marT="36576" marB="36576" anchor="ctr">
                        <a:blipFill>
                          <a:blip r:embed="rId2"/>
                          <a:stretch>
                            <a:fillRect t="-101493" r="-498291" b="-311940"/>
                          </a:stretch>
                        </a:blipFill>
                      </a:tcPr>
                    </a:tc>
                    <a:tc>
                      <a:txBody>
                        <a:bodyPr/>
                        <a:lstStyle/>
                        <a:p>
                          <a:endParaRPr lang="en-US"/>
                        </a:p>
                      </a:txBody>
                      <a:tcPr marL="36576" marR="36576" marT="36576" marB="36576" anchor="ctr">
                        <a:blipFill>
                          <a:blip r:embed="rId2"/>
                          <a:stretch>
                            <a:fillRect l="-100862" t="-101493" r="-402586" b="-311940"/>
                          </a:stretch>
                        </a:blipFill>
                      </a:tcPr>
                    </a:tc>
                    <a:tc>
                      <a:txBody>
                        <a:bodyPr/>
                        <a:lstStyle/>
                        <a:p>
                          <a:endParaRPr lang="en-US"/>
                        </a:p>
                      </a:txBody>
                      <a:tcPr marL="36576" marR="36576" marT="36576" marB="36576" anchor="ctr">
                        <a:blipFill>
                          <a:blip r:embed="rId2"/>
                          <a:stretch>
                            <a:fillRect l="-199145" t="-101493" r="-299145" b="-311940"/>
                          </a:stretch>
                        </a:blipFill>
                      </a:tcPr>
                    </a:tc>
                    <a:tc>
                      <a:txBody>
                        <a:bodyPr/>
                        <a:lstStyle/>
                        <a:p>
                          <a:endParaRPr lang="en-US"/>
                        </a:p>
                      </a:txBody>
                      <a:tcPr marL="36576" marR="36576" marT="36576" marB="36576" anchor="ctr">
                        <a:blipFill>
                          <a:blip r:embed="rId2"/>
                          <a:stretch>
                            <a:fillRect l="-299145" t="-101493" r="-199145" b="-311940"/>
                          </a:stretch>
                        </a:blipFill>
                      </a:tcPr>
                    </a:tc>
                    <a:tc>
                      <a:txBody>
                        <a:bodyPr/>
                        <a:lstStyle/>
                        <a:p>
                          <a:endParaRPr lang="en-US"/>
                        </a:p>
                      </a:txBody>
                      <a:tcPr marL="36576" marR="36576" marT="36576" marB="36576" anchor="ctr">
                        <a:blipFill>
                          <a:blip r:embed="rId2"/>
                          <a:stretch>
                            <a:fillRect l="-402586" t="-101493" r="-100862" b="-311940"/>
                          </a:stretch>
                        </a:blipFill>
                      </a:tcPr>
                    </a:tc>
                    <a:tc>
                      <a:txBody>
                        <a:bodyPr/>
                        <a:lstStyle/>
                        <a:p>
                          <a:endParaRPr lang="en-US"/>
                        </a:p>
                      </a:txBody>
                      <a:tcPr marL="36576" marR="36576" marT="36576" marB="36576" anchor="ctr">
                        <a:blipFill>
                          <a:blip r:embed="rId2"/>
                          <a:stretch>
                            <a:fillRect l="-498291" t="-101493" b="-311940"/>
                          </a:stretch>
                        </a:blipFill>
                      </a:tcPr>
                    </a:tc>
                    <a:extLst>
                      <a:ext uri="{0D108BD9-81ED-4DB2-BD59-A6C34878D82A}">
                        <a16:rowId xmlns:a16="http://schemas.microsoft.com/office/drawing/2014/main" val="10001"/>
                      </a:ext>
                    </a:extLst>
                  </a:tr>
                  <a:tr h="411480">
                    <a:tc>
                      <a:txBody>
                        <a:bodyPr/>
                        <a:lstStyle/>
                        <a:p>
                          <a:endParaRPr lang="en-US"/>
                        </a:p>
                      </a:txBody>
                      <a:tcPr marL="36576" marR="36576" marT="36576" marB="36576" anchor="ctr">
                        <a:blipFill>
                          <a:blip r:embed="rId2"/>
                          <a:stretch>
                            <a:fillRect t="-198529" r="-498291" b="-207353"/>
                          </a:stretch>
                        </a:blipFill>
                      </a:tcPr>
                    </a:tc>
                    <a:tc>
                      <a:txBody>
                        <a:bodyPr/>
                        <a:lstStyle/>
                        <a:p>
                          <a:endParaRPr lang="en-US"/>
                        </a:p>
                      </a:txBody>
                      <a:tcPr marL="36576" marR="36576" marT="36576" marB="36576" anchor="ctr">
                        <a:blipFill>
                          <a:blip r:embed="rId2"/>
                          <a:stretch>
                            <a:fillRect l="-100862" t="-198529" r="-402586" b="-207353"/>
                          </a:stretch>
                        </a:blipFill>
                      </a:tcPr>
                    </a:tc>
                    <a:tc>
                      <a:txBody>
                        <a:bodyPr/>
                        <a:lstStyle/>
                        <a:p>
                          <a:endParaRPr lang="en-US"/>
                        </a:p>
                      </a:txBody>
                      <a:tcPr marL="36576" marR="36576" marT="36576" marB="36576" anchor="ctr">
                        <a:blipFill>
                          <a:blip r:embed="rId2"/>
                          <a:stretch>
                            <a:fillRect l="-199145" t="-198529" r="-299145" b="-207353"/>
                          </a:stretch>
                        </a:blipFill>
                      </a:tcPr>
                    </a:tc>
                    <a:tc>
                      <a:txBody>
                        <a:bodyPr/>
                        <a:lstStyle/>
                        <a:p>
                          <a:endParaRPr lang="en-US"/>
                        </a:p>
                      </a:txBody>
                      <a:tcPr marL="36576" marR="36576" marT="36576" marB="36576" anchor="ctr">
                        <a:blipFill>
                          <a:blip r:embed="rId2"/>
                          <a:stretch>
                            <a:fillRect l="-299145" t="-198529" r="-199145" b="-207353"/>
                          </a:stretch>
                        </a:blipFill>
                      </a:tcPr>
                    </a:tc>
                    <a:tc>
                      <a:txBody>
                        <a:bodyPr/>
                        <a:lstStyle/>
                        <a:p>
                          <a:endParaRPr lang="en-US"/>
                        </a:p>
                      </a:txBody>
                      <a:tcPr marL="36576" marR="36576" marT="36576" marB="36576" anchor="ctr">
                        <a:blipFill>
                          <a:blip r:embed="rId2"/>
                          <a:stretch>
                            <a:fillRect l="-402586" t="-198529" r="-100862" b="-207353"/>
                          </a:stretch>
                        </a:blipFill>
                      </a:tcPr>
                    </a:tc>
                    <a:tc>
                      <a:txBody>
                        <a:bodyPr/>
                        <a:lstStyle/>
                        <a:p>
                          <a:endParaRPr lang="en-US"/>
                        </a:p>
                      </a:txBody>
                      <a:tcPr marL="36576" marR="36576" marT="36576" marB="36576" anchor="ctr">
                        <a:blipFill>
                          <a:blip r:embed="rId2"/>
                          <a:stretch>
                            <a:fillRect l="-498291" t="-198529" b="-207353"/>
                          </a:stretch>
                        </a:blipFill>
                      </a:tcPr>
                    </a:tc>
                    <a:extLst>
                      <a:ext uri="{0D108BD9-81ED-4DB2-BD59-A6C34878D82A}">
                        <a16:rowId xmlns:a16="http://schemas.microsoft.com/office/drawing/2014/main" val="10002"/>
                      </a:ext>
                    </a:extLst>
                  </a:tr>
                  <a:tr h="411480">
                    <a:tc>
                      <a:txBody>
                        <a:bodyPr/>
                        <a:lstStyle/>
                        <a:p>
                          <a:endParaRPr lang="en-US"/>
                        </a:p>
                      </a:txBody>
                      <a:tcPr marL="36576" marR="36576" marT="36576" marB="36576" anchor="ctr">
                        <a:blipFill>
                          <a:blip r:embed="rId2"/>
                          <a:stretch>
                            <a:fillRect t="-302985" r="-498291" b="-110448"/>
                          </a:stretch>
                        </a:blipFill>
                      </a:tcPr>
                    </a:tc>
                    <a:tc>
                      <a:txBody>
                        <a:bodyPr/>
                        <a:lstStyle/>
                        <a:p>
                          <a:endParaRPr lang="en-US"/>
                        </a:p>
                      </a:txBody>
                      <a:tcPr marL="36576" marR="36576" marT="36576" marB="36576" anchor="ctr">
                        <a:blipFill>
                          <a:blip r:embed="rId2"/>
                          <a:stretch>
                            <a:fillRect l="-100862" t="-302985" r="-402586" b="-110448"/>
                          </a:stretch>
                        </a:blipFill>
                      </a:tcPr>
                    </a:tc>
                    <a:tc>
                      <a:txBody>
                        <a:bodyPr/>
                        <a:lstStyle/>
                        <a:p>
                          <a:endParaRPr lang="en-US"/>
                        </a:p>
                      </a:txBody>
                      <a:tcPr marL="36576" marR="36576" marT="36576" marB="36576" anchor="ctr">
                        <a:blipFill>
                          <a:blip r:embed="rId2"/>
                          <a:stretch>
                            <a:fillRect l="-199145" t="-302985" r="-299145" b="-110448"/>
                          </a:stretch>
                        </a:blipFill>
                      </a:tcPr>
                    </a:tc>
                    <a:tc>
                      <a:txBody>
                        <a:bodyPr/>
                        <a:lstStyle/>
                        <a:p>
                          <a:endParaRPr lang="en-US"/>
                        </a:p>
                      </a:txBody>
                      <a:tcPr marL="36576" marR="36576" marT="36576" marB="36576" anchor="ctr">
                        <a:blipFill>
                          <a:blip r:embed="rId2"/>
                          <a:stretch>
                            <a:fillRect l="-299145" t="-302985" r="-199145" b="-110448"/>
                          </a:stretch>
                        </a:blipFill>
                      </a:tcPr>
                    </a:tc>
                    <a:tc>
                      <a:txBody>
                        <a:bodyPr/>
                        <a:lstStyle/>
                        <a:p>
                          <a:endParaRPr lang="en-US"/>
                        </a:p>
                      </a:txBody>
                      <a:tcPr marL="36576" marR="36576" marT="36576" marB="36576" anchor="ctr">
                        <a:blipFill>
                          <a:blip r:embed="rId2"/>
                          <a:stretch>
                            <a:fillRect l="-402586" t="-302985" r="-100862" b="-110448"/>
                          </a:stretch>
                        </a:blipFill>
                      </a:tcPr>
                    </a:tc>
                    <a:tc>
                      <a:txBody>
                        <a:bodyPr/>
                        <a:lstStyle/>
                        <a:p>
                          <a:endParaRPr lang="en-US"/>
                        </a:p>
                      </a:txBody>
                      <a:tcPr marL="36576" marR="36576" marT="36576" marB="36576" anchor="ctr">
                        <a:blipFill>
                          <a:blip r:embed="rId2"/>
                          <a:stretch>
                            <a:fillRect l="-498291" t="-302985" b="-110448"/>
                          </a:stretch>
                        </a:blipFill>
                      </a:tcPr>
                    </a:tc>
                    <a:extLst>
                      <a:ext uri="{0D108BD9-81ED-4DB2-BD59-A6C34878D82A}">
                        <a16:rowId xmlns:a16="http://schemas.microsoft.com/office/drawing/2014/main" val="10003"/>
                      </a:ext>
                    </a:extLst>
                  </a:tr>
                  <a:tr h="411480">
                    <a:tc>
                      <a:txBody>
                        <a:bodyPr/>
                        <a:lstStyle/>
                        <a:p>
                          <a:endParaRPr lang="en-US"/>
                        </a:p>
                      </a:txBody>
                      <a:tcPr marL="36576" marR="36576" marT="36576" marB="36576" anchor="ctr">
                        <a:blipFill>
                          <a:blip r:embed="rId2"/>
                          <a:stretch>
                            <a:fillRect t="-397059" r="-498291" b="-8824"/>
                          </a:stretch>
                        </a:blipFill>
                      </a:tcPr>
                    </a:tc>
                    <a:tc>
                      <a:txBody>
                        <a:bodyPr/>
                        <a:lstStyle/>
                        <a:p>
                          <a:endParaRPr lang="en-US"/>
                        </a:p>
                      </a:txBody>
                      <a:tcPr marL="36576" marR="36576" marT="36576" marB="36576" anchor="ctr">
                        <a:blipFill>
                          <a:blip r:embed="rId2"/>
                          <a:stretch>
                            <a:fillRect l="-100862" t="-397059" r="-402586" b="-8824"/>
                          </a:stretch>
                        </a:blipFill>
                      </a:tcPr>
                    </a:tc>
                    <a:tc>
                      <a:txBody>
                        <a:bodyPr/>
                        <a:lstStyle/>
                        <a:p>
                          <a:endParaRPr lang="en-US"/>
                        </a:p>
                      </a:txBody>
                      <a:tcPr marL="36576" marR="36576" marT="36576" marB="36576" anchor="ctr">
                        <a:blipFill>
                          <a:blip r:embed="rId2"/>
                          <a:stretch>
                            <a:fillRect l="-199145" t="-397059" r="-299145" b="-8824"/>
                          </a:stretch>
                        </a:blipFill>
                      </a:tcPr>
                    </a:tc>
                    <a:tc>
                      <a:txBody>
                        <a:bodyPr/>
                        <a:lstStyle/>
                        <a:p>
                          <a:endParaRPr lang="en-US"/>
                        </a:p>
                      </a:txBody>
                      <a:tcPr marL="36576" marR="36576" marT="36576" marB="36576" anchor="ctr">
                        <a:blipFill>
                          <a:blip r:embed="rId2"/>
                          <a:stretch>
                            <a:fillRect l="-299145" t="-397059" r="-199145" b="-8824"/>
                          </a:stretch>
                        </a:blipFill>
                      </a:tcPr>
                    </a:tc>
                    <a:tc>
                      <a:txBody>
                        <a:bodyPr/>
                        <a:lstStyle/>
                        <a:p>
                          <a:endParaRPr lang="en-US"/>
                        </a:p>
                      </a:txBody>
                      <a:tcPr marL="36576" marR="36576" marT="36576" marB="36576" anchor="ctr">
                        <a:blipFill>
                          <a:blip r:embed="rId2"/>
                          <a:stretch>
                            <a:fillRect l="-402586" t="-397059" r="-100862" b="-8824"/>
                          </a:stretch>
                        </a:blipFill>
                      </a:tcPr>
                    </a:tc>
                    <a:tc>
                      <a:txBody>
                        <a:bodyPr/>
                        <a:lstStyle/>
                        <a:p>
                          <a:endParaRPr lang="en-US"/>
                        </a:p>
                      </a:txBody>
                      <a:tcPr marL="36576" marR="36576" marT="36576" marB="36576" anchor="ctr">
                        <a:blipFill>
                          <a:blip r:embed="rId2"/>
                          <a:stretch>
                            <a:fillRect l="-498291" t="-397059" b="-8824"/>
                          </a:stretch>
                        </a:blipFill>
                      </a:tcPr>
                    </a:tc>
                    <a:extLst>
                      <a:ext uri="{0D108BD9-81ED-4DB2-BD59-A6C34878D82A}">
                        <a16:rowId xmlns:a16="http://schemas.microsoft.com/office/drawing/2014/main" val="10004"/>
                      </a:ext>
                    </a:extLst>
                  </a:tr>
                </a:tbl>
              </a:graphicData>
            </a:graphic>
          </p:graphicFrame>
        </mc:Fallback>
      </mc:AlternateContent>
      <p:sp>
        <p:nvSpPr>
          <p:cNvPr id="5" name="Text Placeholder 2">
            <a:extLst>
              <a:ext uri="{FF2B5EF4-FFF2-40B4-BE49-F238E27FC236}">
                <a16:creationId xmlns:a16="http://schemas.microsoft.com/office/drawing/2014/main" id="{E5A1EC2F-619F-FBA2-08C4-0F8138B99182}"/>
              </a:ext>
            </a:extLst>
          </p:cNvPr>
          <p:cNvSpPr txBox="1">
            <a:spLocks/>
          </p:cNvSpPr>
          <p:nvPr/>
        </p:nvSpPr>
        <p:spPr>
          <a:xfrm>
            <a:off x="457200" y="4572000"/>
            <a:ext cx="8382000" cy="1219200"/>
          </a:xfrm>
          <a:prstGeom prst="rect">
            <a:avLst/>
          </a:prstGeom>
        </p:spPr>
        <p:txBody>
          <a:bodyPr>
            <a:normAutofit/>
          </a:bodyPr>
          <a:lstStyle>
            <a:lvl1pPr marL="0" indent="0" algn="l" defTabSz="914400" rtl="0" eaLnBrk="1" latinLnBrk="0" hangingPunct="1">
              <a:spcBef>
                <a:spcPct val="20000"/>
              </a:spcBef>
              <a:buFont typeface="Arial" pitchFamily="34" charset="0"/>
              <a:buNone/>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47675" indent="-447675">
              <a:defRPr sz="2800"/>
            </a:pPr>
            <a:r>
              <a:rPr lang="en-US" dirty="0"/>
              <a:t>a.	​Find the interquartile range.</a:t>
            </a:r>
          </a:p>
          <a:p>
            <a:pPr marL="447675" indent="-447675">
              <a:defRPr sz="2800"/>
            </a:pPr>
            <a:r>
              <a:rPr lang="en-US" dirty="0"/>
              <a:t>b.	​Use the IQR to identify any outliers in the data set.</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3.3.8: Identifying Outliers Using the IQR</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pPr marL="447675" indent="-447675">
              <a:defRPr sz="2800"/>
            </a:pPr>
            <a:r>
              <a:rPr lang="en-US" dirty="0"/>
              <a:t>a.	</a:t>
            </a:r>
            <a:r>
              <a:rPr dirty="0"/>
              <a:t>​</a:t>
            </a:r>
            <a:r>
              <a:rPr sz="2800" dirty="0"/>
              <a:t>Since the data is already listed as an ordered array, we can quickly identify</a:t>
            </a:r>
          </a:p>
          <a:p>
            <a:pPr>
              <a:defRPr sz="2800"/>
            </a:pPr>
            <a:r>
              <a:rPr lang="en-US" i="1" dirty="0"/>
              <a:t>	Q</a:t>
            </a:r>
            <a:r>
              <a:rPr lang="en-IN" sz="800" i="1" dirty="0"/>
              <a:t> </a:t>
            </a:r>
            <a:r>
              <a:rPr lang="en-US" baseline="-25000" dirty="0"/>
              <a:t>1</a:t>
            </a:r>
            <a:r>
              <a:rPr lang="en-US" dirty="0"/>
              <a:t> = 3.9 and </a:t>
            </a:r>
            <a:r>
              <a:rPr lang="en-US" i="1" dirty="0"/>
              <a:t>Q</a:t>
            </a:r>
            <a:r>
              <a:rPr lang="en-IN" sz="800" i="1" dirty="0"/>
              <a:t> </a:t>
            </a:r>
            <a:r>
              <a:rPr lang="en-US" baseline="-25000" dirty="0"/>
              <a:t>3</a:t>
            </a:r>
            <a:r>
              <a:rPr lang="en-US" dirty="0"/>
              <a:t> = 22.1</a:t>
            </a:r>
            <a:r>
              <a:rPr dirty="0"/>
              <a:t>. We than have</a:t>
            </a:r>
          </a:p>
          <a:p>
            <a:pPr algn="ctr">
              <a:defRPr sz="2800"/>
            </a:pPr>
            <a:r>
              <a:rPr lang="en-US" dirty="0"/>
              <a:t>IQR = </a:t>
            </a:r>
            <a:r>
              <a:rPr lang="en-US" i="1" dirty="0"/>
              <a:t>Q</a:t>
            </a:r>
            <a:r>
              <a:rPr lang="en-IN" sz="800" i="1" dirty="0"/>
              <a:t> </a:t>
            </a:r>
            <a:r>
              <a:rPr lang="en-US" baseline="-25000" dirty="0"/>
              <a:t>3 </a:t>
            </a:r>
            <a:r>
              <a:rPr dirty="0"/>
              <a:t>​</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 </a:t>
            </a:r>
            <a:r>
              <a:rPr lang="en-US" i="1" dirty="0"/>
              <a:t>Q</a:t>
            </a:r>
            <a:r>
              <a:rPr lang="en-IN" sz="800" i="1" dirty="0"/>
              <a:t> </a:t>
            </a:r>
            <a:r>
              <a:rPr lang="en-US" baseline="-25000" dirty="0"/>
              <a:t>1</a:t>
            </a:r>
            <a:r>
              <a:rPr sz="2800" dirty="0"/>
              <a:t> </a:t>
            </a:r>
            <a:r>
              <a:rPr lang="en-US" sz="2800" dirty="0"/>
              <a:t>= 22.1 </a:t>
            </a:r>
            <a:r>
              <a:rPr lang="en-US" dirty="0">
                <a:latin typeface="Calibri" panose="020F0502020204030204" pitchFamily="34" charset="0"/>
                <a:ea typeface="Calibri" panose="020F0502020204030204" pitchFamily="34" charset="0"/>
                <a:cs typeface="Calibri" panose="020F0502020204030204" pitchFamily="34" charset="0"/>
              </a:rPr>
              <a:t>−</a:t>
            </a:r>
            <a:r>
              <a:rPr lang="en-US" sz="2800" dirty="0"/>
              <a:t> 3.9 = 18.2.</a:t>
            </a:r>
            <a:endParaRPr sz="2800"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3.3.8: Identifying Outliers Using the IQR</a:t>
            </a:r>
            <a:r>
              <a:rPr lang="en-US" baseline="-25000" dirty="0"/>
              <a:t>3</a:t>
            </a:r>
            <a:endParaRPr dirty="0"/>
          </a:p>
        </p:txBody>
      </p:sp>
      <p:sp>
        <p:nvSpPr>
          <p:cNvPr id="3" name="Text Placeholder 2"/>
          <p:cNvSpPr>
            <a:spLocks noGrp="1"/>
          </p:cNvSpPr>
          <p:nvPr>
            <p:ph type="body" sz="quarter" idx="10"/>
          </p:nvPr>
        </p:nvSpPr>
        <p:spPr/>
        <p:txBody>
          <a:bodyPr>
            <a:normAutofit/>
          </a:bodyPr>
          <a:lstStyle/>
          <a:p>
            <a:pPr marL="447675" indent="-447675">
              <a:defRPr sz="2800"/>
            </a:pPr>
            <a:r>
              <a:rPr lang="en-US" sz="2200" dirty="0"/>
              <a:t>b.	</a:t>
            </a:r>
            <a:r>
              <a:rPr sz="2200" dirty="0"/>
              <a:t>​Since we already have the IQR, we will begin with step 2 in the procedure box for identifying outliers. We then multiply</a:t>
            </a:r>
          </a:p>
        </p:txBody>
      </p:sp>
      <p:pic>
        <p:nvPicPr>
          <p:cNvPr id="9" name="Picture 8" descr="1.5 multiplied by I Q R which equals 1.5 multiplied by 18.2 then we get 27.3">
            <a:extLst>
              <a:ext uri="{FF2B5EF4-FFF2-40B4-BE49-F238E27FC236}">
                <a16:creationId xmlns:a16="http://schemas.microsoft.com/office/drawing/2014/main" id="{616C7D1A-EF0C-954A-DAE5-5BEACAD8F33E}"/>
              </a:ext>
            </a:extLst>
          </p:cNvPr>
          <p:cNvPicPr>
            <a:picLocks noChangeAspect="1"/>
          </p:cNvPicPr>
          <p:nvPr/>
        </p:nvPicPr>
        <p:blipFill>
          <a:blip r:embed="rId2"/>
          <a:stretch>
            <a:fillRect/>
          </a:stretch>
        </p:blipFill>
        <p:spPr>
          <a:xfrm>
            <a:off x="1000125" y="1799777"/>
            <a:ext cx="3190875" cy="371753"/>
          </a:xfrm>
          <a:prstGeom prst="rect">
            <a:avLst/>
          </a:prstGeom>
        </p:spPr>
      </p:pic>
      <p:sp>
        <p:nvSpPr>
          <p:cNvPr id="5" name="TextBox 4">
            <a:extLst>
              <a:ext uri="{FF2B5EF4-FFF2-40B4-BE49-F238E27FC236}">
                <a16:creationId xmlns:a16="http://schemas.microsoft.com/office/drawing/2014/main" id="{B1860527-EEDE-1564-47A0-F2E709137EF6}"/>
              </a:ext>
            </a:extLst>
          </p:cNvPr>
          <p:cNvSpPr txBox="1"/>
          <p:nvPr/>
        </p:nvSpPr>
        <p:spPr>
          <a:xfrm>
            <a:off x="4114800" y="1752600"/>
            <a:ext cx="3886200" cy="430887"/>
          </a:xfrm>
          <a:prstGeom prst="rect">
            <a:avLst/>
          </a:prstGeom>
          <a:noFill/>
        </p:spPr>
        <p:txBody>
          <a:bodyPr wrap="square">
            <a:spAutoFit/>
          </a:bodyPr>
          <a:lstStyle/>
          <a:p>
            <a:pPr marR="0" lvl="0" algn="l" defTabSz="914400" rtl="0" eaLnBrk="1" fontAlgn="auto" latinLnBrk="0" hangingPunct="1">
              <a:lnSpc>
                <a:spcPct val="100000"/>
              </a:lnSpc>
              <a:spcBef>
                <a:spcPct val="20000"/>
              </a:spcBef>
              <a:spcAft>
                <a:spcPts val="0"/>
              </a:spcAft>
              <a:buClrTx/>
              <a:buSzTx/>
              <a:tabLst/>
              <a:defRPr sz="2800"/>
            </a:pPr>
            <a:r>
              <a:rPr kumimoji="0" lang="en-US" sz="2200" b="0" i="0" u="none" strike="noStrike" kern="1200" cap="none" spc="0" normalizeH="0" baseline="0" noProof="0" dirty="0">
                <a:ln>
                  <a:noFill/>
                </a:ln>
                <a:solidFill>
                  <a:srgbClr val="366092"/>
                </a:solidFill>
                <a:effectLst/>
                <a:uLnTx/>
                <a:uFillTx/>
                <a:latin typeface="Calibri"/>
                <a:ea typeface="+mn-ea"/>
                <a:cs typeface="+mn-cs"/>
              </a:rPr>
              <a:t>We will use this value to find the </a:t>
            </a:r>
          </a:p>
        </p:txBody>
      </p:sp>
      <p:sp>
        <p:nvSpPr>
          <p:cNvPr id="11" name="TextBox 10">
            <a:extLst>
              <a:ext uri="{FF2B5EF4-FFF2-40B4-BE49-F238E27FC236}">
                <a16:creationId xmlns:a16="http://schemas.microsoft.com/office/drawing/2014/main" id="{AF345DF0-2782-975C-4BB9-14F53665896B}"/>
              </a:ext>
            </a:extLst>
          </p:cNvPr>
          <p:cNvSpPr txBox="1"/>
          <p:nvPr/>
        </p:nvSpPr>
        <p:spPr>
          <a:xfrm>
            <a:off x="990600" y="2133600"/>
            <a:ext cx="4724400" cy="430887"/>
          </a:xfrm>
          <a:prstGeom prst="rect">
            <a:avLst/>
          </a:prstGeom>
          <a:noFill/>
        </p:spPr>
        <p:txBody>
          <a:bodyPr wrap="square">
            <a:spAutoFit/>
          </a:bodyPr>
          <a:lstStyle/>
          <a:p>
            <a:r>
              <a:rPr kumimoji="0" lang="en-US" sz="2200" b="0" i="0" u="none" strike="noStrike" kern="1200" cap="none" spc="0" normalizeH="0" baseline="0" noProof="0" dirty="0">
                <a:ln>
                  <a:noFill/>
                </a:ln>
                <a:solidFill>
                  <a:srgbClr val="366092"/>
                </a:solidFill>
                <a:effectLst/>
                <a:uLnTx/>
                <a:uFillTx/>
                <a:latin typeface="Calibri"/>
                <a:ea typeface="+mn-ea"/>
                <a:cs typeface="+mn-cs"/>
              </a:rPr>
              <a:t>lower and upper thresholds as follows.</a:t>
            </a:r>
            <a:endParaRPr lang="en-IN" sz="2200" dirty="0"/>
          </a:p>
        </p:txBody>
      </p:sp>
      <p:pic>
        <p:nvPicPr>
          <p:cNvPr id="13" name="Picture 12" descr="Q sub1 minus 1.5 multiplied by I Q R equals 3.9 minus 27.3 equals negative 23.4">
            <a:extLst>
              <a:ext uri="{FF2B5EF4-FFF2-40B4-BE49-F238E27FC236}">
                <a16:creationId xmlns:a16="http://schemas.microsoft.com/office/drawing/2014/main" id="{53EFD189-FD78-EF11-5FEA-462DA4D1E00B}"/>
              </a:ext>
            </a:extLst>
          </p:cNvPr>
          <p:cNvPicPr>
            <a:picLocks noChangeAspect="1"/>
          </p:cNvPicPr>
          <p:nvPr/>
        </p:nvPicPr>
        <p:blipFill>
          <a:blip r:embed="rId3"/>
          <a:stretch>
            <a:fillRect/>
          </a:stretch>
        </p:blipFill>
        <p:spPr>
          <a:xfrm>
            <a:off x="2895600" y="2550264"/>
            <a:ext cx="3690938" cy="433284"/>
          </a:xfrm>
          <a:prstGeom prst="rect">
            <a:avLst/>
          </a:prstGeom>
        </p:spPr>
      </p:pic>
      <p:sp>
        <p:nvSpPr>
          <p:cNvPr id="7" name="TextBox 6">
            <a:extLst>
              <a:ext uri="{FF2B5EF4-FFF2-40B4-BE49-F238E27FC236}">
                <a16:creationId xmlns:a16="http://schemas.microsoft.com/office/drawing/2014/main" id="{3834B9D2-70CB-E003-2559-A04559A56965}"/>
              </a:ext>
            </a:extLst>
          </p:cNvPr>
          <p:cNvSpPr txBox="1"/>
          <p:nvPr/>
        </p:nvSpPr>
        <p:spPr>
          <a:xfrm>
            <a:off x="466725" y="2930604"/>
            <a:ext cx="8458200" cy="1107996"/>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US" sz="2200" b="0" i="0" u="none" strike="noStrike" kern="1200" cap="none" spc="0" normalizeH="0" baseline="0" noProof="0" dirty="0">
                <a:ln>
                  <a:noFill/>
                </a:ln>
                <a:solidFill>
                  <a:srgbClr val="366092"/>
                </a:solidFill>
                <a:effectLst/>
                <a:uLnTx/>
                <a:uFillTx/>
                <a:latin typeface="Calibri"/>
                <a:ea typeface="+mn-ea"/>
                <a:cs typeface="+mn-cs"/>
              </a:rPr>
              <a:t>​Comparing this lower threshold to the data set, we see that there are no outliers less than </a:t>
            </a:r>
            <a:r>
              <a:rPr kumimoji="0" lang="en-US" sz="2200" b="0" i="0" u="none" strike="noStrike" kern="1200" cap="none" spc="0" normalizeH="0" baseline="0" noProof="0" dirty="0">
                <a:ln>
                  <a:noFill/>
                </a:ln>
                <a:solidFill>
                  <a:srgbClr val="366092"/>
                </a:solidFill>
                <a:effectLst/>
                <a:uLnTx/>
                <a:uFillTx/>
                <a:latin typeface="Calibri" panose="020F0502020204030204" pitchFamily="34" charset="0"/>
                <a:ea typeface="Calibri" panose="020F0502020204030204" pitchFamily="34" charset="0"/>
                <a:cs typeface="Calibri" panose="020F0502020204030204" pitchFamily="34" charset="0"/>
              </a:rPr>
              <a:t>−</a:t>
            </a:r>
            <a:r>
              <a:rPr kumimoji="0" lang="en-US" sz="2200" b="0" i="0" u="none" strike="noStrike" kern="1200" cap="none" spc="0" normalizeH="0" baseline="0" noProof="0" dirty="0">
                <a:ln>
                  <a:noFill/>
                </a:ln>
                <a:solidFill>
                  <a:srgbClr val="366092"/>
                </a:solidFill>
                <a:effectLst/>
                <a:uLnTx/>
                <a:uFillTx/>
                <a:latin typeface="Calibri"/>
                <a:ea typeface="+mn-ea"/>
                <a:cs typeface="+mn-cs"/>
              </a:rPr>
              <a:t>23.4. In fact, it would be impossible for a data value to fall in this range since commuting distances cannot be negative.</a:t>
            </a:r>
          </a:p>
        </p:txBody>
      </p:sp>
      <p:pic>
        <p:nvPicPr>
          <p:cNvPr id="17" name="Picture 16" descr="Q sub 3 plus 1.5 multiplied by I Q R equals 22.1 plus 27.3 equals 49.4">
            <a:extLst>
              <a:ext uri="{FF2B5EF4-FFF2-40B4-BE49-F238E27FC236}">
                <a16:creationId xmlns:a16="http://schemas.microsoft.com/office/drawing/2014/main" id="{824EC50F-DC7D-1009-3C49-9B4945C8B927}"/>
              </a:ext>
            </a:extLst>
          </p:cNvPr>
          <p:cNvPicPr>
            <a:picLocks noChangeAspect="1"/>
          </p:cNvPicPr>
          <p:nvPr/>
        </p:nvPicPr>
        <p:blipFill>
          <a:blip r:embed="rId4"/>
          <a:stretch>
            <a:fillRect/>
          </a:stretch>
        </p:blipFill>
        <p:spPr>
          <a:xfrm>
            <a:off x="2895601" y="4028389"/>
            <a:ext cx="3690938" cy="467411"/>
          </a:xfrm>
          <a:prstGeom prst="rect">
            <a:avLst/>
          </a:prstGeom>
        </p:spPr>
      </p:pic>
      <p:sp>
        <p:nvSpPr>
          <p:cNvPr id="15" name="TextBox 14">
            <a:extLst>
              <a:ext uri="{FF2B5EF4-FFF2-40B4-BE49-F238E27FC236}">
                <a16:creationId xmlns:a16="http://schemas.microsoft.com/office/drawing/2014/main" id="{1B796077-8450-6334-783C-530CEA66921A}"/>
              </a:ext>
            </a:extLst>
          </p:cNvPr>
          <p:cNvSpPr txBox="1"/>
          <p:nvPr/>
        </p:nvSpPr>
        <p:spPr>
          <a:xfrm>
            <a:off x="466725" y="4505539"/>
            <a:ext cx="8677276" cy="1514261"/>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200" b="0" i="0" u="none" strike="noStrike" kern="1200" cap="none" spc="0" normalizeH="0" baseline="0" noProof="0" dirty="0">
                <a:ln>
                  <a:noFill/>
                </a:ln>
                <a:solidFill>
                  <a:srgbClr val="366092"/>
                </a:solidFill>
                <a:effectLst/>
                <a:uLnTx/>
                <a:uFillTx/>
                <a:latin typeface="Calibri"/>
                <a:ea typeface="+mn-ea"/>
                <a:cs typeface="+mn-cs"/>
              </a:rPr>
              <a:t>​Comparing this upper threshold to the data set, we see that the commuting distance of 49.6 is greater than 49.4 and therefore would be considered an outlier.</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200" b="0" i="0" u="none" strike="noStrike" kern="1200" cap="none" spc="0" normalizeH="0" baseline="0" noProof="0" dirty="0">
                <a:ln>
                  <a:noFill/>
                </a:ln>
                <a:solidFill>
                  <a:srgbClr val="366092"/>
                </a:solidFill>
                <a:effectLst/>
                <a:uLnTx/>
                <a:uFillTx/>
                <a:latin typeface="Calibri"/>
                <a:ea typeface="+mn-ea"/>
                <a:cs typeface="+mn-cs"/>
              </a:rPr>
              <a:t>​Hence we determine that this data set contains one outlier, 49.6 miles.</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t>Formula: Standard Score</a:t>
            </a:r>
          </a:p>
        </p:txBody>
      </p:sp>
      <p:sp>
        <p:nvSpPr>
          <p:cNvPr id="3" name="Text Placeholder 2"/>
          <p:cNvSpPr>
            <a:spLocks noGrp="1"/>
          </p:cNvSpPr>
          <p:nvPr>
            <p:ph type="body" sz="quarter" idx="10"/>
          </p:nvPr>
        </p:nvSpPr>
        <p:spPr>
          <a:xfrm>
            <a:off x="457200" y="1082078"/>
            <a:ext cx="8229600" cy="4785322"/>
          </a:xfrm>
        </p:spPr>
        <p:txBody>
          <a:bodyPr>
            <a:normAutofit/>
          </a:bodyPr>
          <a:lstStyle/>
          <a:p>
            <a:r>
              <a:rPr sz="2400" dirty="0"/>
              <a:t>The </a:t>
            </a:r>
            <a:r>
              <a:rPr sz="2400" b="1" dirty="0"/>
              <a:t>standard score for a population</a:t>
            </a:r>
            <a:r>
              <a:rPr sz="2400" dirty="0"/>
              <a:t> value is given by</a:t>
            </a:r>
          </a:p>
        </p:txBody>
      </p:sp>
      <p:pic>
        <p:nvPicPr>
          <p:cNvPr id="9" name="Picture 8" descr="z equals open parenthesis x minus mu close parenthesis divided by sigma">
            <a:extLst>
              <a:ext uri="{FF2B5EF4-FFF2-40B4-BE49-F238E27FC236}">
                <a16:creationId xmlns:a16="http://schemas.microsoft.com/office/drawing/2014/main" id="{DBEB7ADC-97D4-75AD-6B63-76C786FA8653}"/>
              </a:ext>
            </a:extLst>
          </p:cNvPr>
          <p:cNvPicPr>
            <a:picLocks noChangeAspect="1"/>
          </p:cNvPicPr>
          <p:nvPr/>
        </p:nvPicPr>
        <p:blipFill>
          <a:blip r:embed="rId2"/>
          <a:stretch>
            <a:fillRect/>
          </a:stretch>
        </p:blipFill>
        <p:spPr>
          <a:xfrm>
            <a:off x="3725393" y="1455487"/>
            <a:ext cx="1171575" cy="790575"/>
          </a:xfrm>
          <a:prstGeom prst="rect">
            <a:avLst/>
          </a:prstGeom>
        </p:spPr>
      </p:pic>
      <p:sp>
        <p:nvSpPr>
          <p:cNvPr id="5" name="TextBox 4">
            <a:extLst>
              <a:ext uri="{FF2B5EF4-FFF2-40B4-BE49-F238E27FC236}">
                <a16:creationId xmlns:a16="http://schemas.microsoft.com/office/drawing/2014/main" id="{FC570BE2-5D7B-6A83-0038-ED8D23596B12}"/>
              </a:ext>
            </a:extLst>
          </p:cNvPr>
          <p:cNvSpPr txBox="1"/>
          <p:nvPr/>
        </p:nvSpPr>
        <p:spPr>
          <a:xfrm>
            <a:off x="457200" y="2101088"/>
            <a:ext cx="8229600" cy="1791260"/>
          </a:xfrm>
          <a:prstGeom prst="rect">
            <a:avLst/>
          </a:prstGeom>
          <a:noFill/>
        </p:spPr>
        <p:txBody>
          <a:bodyPr wrap="square" rtlCol="0">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US" sz="2400" b="0" i="0" u="none" strike="noStrike" kern="1200" cap="none" spc="0" normalizeH="0" baseline="0" noProof="0" dirty="0">
                <a:ln>
                  <a:noFill/>
                </a:ln>
                <a:solidFill>
                  <a:srgbClr val="000000"/>
                </a:solidFill>
                <a:effectLst/>
                <a:uLnTx/>
                <a:uFillTx/>
                <a:latin typeface="Calibri"/>
              </a:rPr>
              <a:t>where </a:t>
            </a:r>
            <a:r>
              <a:rPr kumimoji="0" lang="en-US" sz="2400" b="0" i="1" u="none" strike="noStrike" kern="1200" cap="none" spc="0" normalizeH="0" baseline="0" noProof="0" dirty="0">
                <a:ln>
                  <a:noFill/>
                </a:ln>
                <a:solidFill>
                  <a:srgbClr val="000000"/>
                </a:solidFill>
                <a:effectLst/>
                <a:uLnTx/>
                <a:uFillTx/>
                <a:latin typeface="Calibri"/>
              </a:rPr>
              <a:t>x</a:t>
            </a:r>
            <a:r>
              <a:rPr kumimoji="0" lang="en-US" sz="2400" b="0" i="0" u="none" strike="noStrike" kern="1200" cap="none" spc="0" normalizeH="0" baseline="0" noProof="0" dirty="0">
                <a:ln>
                  <a:noFill/>
                </a:ln>
                <a:solidFill>
                  <a:srgbClr val="000000"/>
                </a:solidFill>
                <a:effectLst/>
                <a:uLnTx/>
                <a:uFillTx/>
                <a:latin typeface="Calibri"/>
              </a:rPr>
              <a:t> is the value of interest from the population,</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l-GR" sz="2400" b="0" i="1"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μ</a:t>
            </a:r>
            <a:r>
              <a:rPr kumimoji="0" lang="en-US" sz="2400" b="0" i="0" u="none" strike="noStrike" kern="1200" cap="none" spc="0" normalizeH="0" baseline="0" noProof="0" dirty="0">
                <a:ln>
                  <a:noFill/>
                </a:ln>
                <a:solidFill>
                  <a:srgbClr val="000000"/>
                </a:solidFill>
                <a:effectLst/>
                <a:uLnTx/>
                <a:uFillTx/>
                <a:latin typeface="Calibri"/>
              </a:rPr>
              <a:t> is the population mean, and</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400" b="0" i="1" u="none" strike="noStrike" kern="1200" cap="none" spc="0" normalizeH="0" baseline="0" noProof="0" dirty="0">
                <a:ln>
                  <a:noFill/>
                </a:ln>
                <a:solidFill>
                  <a:srgbClr val="000000"/>
                </a:solidFill>
                <a:effectLst/>
                <a:uLnTx/>
                <a:uFillTx/>
              </a:rPr>
              <a:t>σ</a:t>
            </a:r>
            <a:r>
              <a:rPr kumimoji="0" lang="en-US" sz="2400" b="0" i="0" u="none" strike="noStrike" kern="1200" cap="none" spc="0" normalizeH="0" baseline="0" noProof="0" dirty="0">
                <a:ln>
                  <a:noFill/>
                </a:ln>
                <a:solidFill>
                  <a:srgbClr val="000000"/>
                </a:solidFill>
                <a:effectLst/>
                <a:uLnTx/>
                <a:uFillTx/>
                <a:latin typeface="Calibri"/>
              </a:rPr>
              <a:t> is the population standard deviation.</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400" b="0" i="0" u="none" strike="noStrike" kern="1200" cap="none" spc="0" normalizeH="0" baseline="0" noProof="0" dirty="0">
                <a:ln>
                  <a:noFill/>
                </a:ln>
                <a:solidFill>
                  <a:srgbClr val="000000"/>
                </a:solidFill>
                <a:effectLst/>
                <a:uLnTx/>
                <a:uFillTx/>
                <a:latin typeface="Calibri"/>
              </a:rPr>
              <a:t>The </a:t>
            </a:r>
            <a:r>
              <a:rPr kumimoji="0" lang="en-US" sz="2400" b="1" i="0" u="none" strike="noStrike" kern="1200" cap="none" spc="0" normalizeH="0" baseline="0" noProof="0" dirty="0">
                <a:ln>
                  <a:noFill/>
                </a:ln>
                <a:solidFill>
                  <a:srgbClr val="000000"/>
                </a:solidFill>
                <a:effectLst/>
                <a:uLnTx/>
                <a:uFillTx/>
                <a:latin typeface="Calibri"/>
              </a:rPr>
              <a:t>standard score for a sample</a:t>
            </a:r>
            <a:r>
              <a:rPr kumimoji="0" lang="en-US" sz="2400" b="0" i="0" u="none" strike="noStrike" kern="1200" cap="none" spc="0" normalizeH="0" baseline="0" noProof="0" dirty="0">
                <a:ln>
                  <a:noFill/>
                </a:ln>
                <a:solidFill>
                  <a:srgbClr val="000000"/>
                </a:solidFill>
                <a:effectLst/>
                <a:uLnTx/>
                <a:uFillTx/>
                <a:latin typeface="Calibri"/>
              </a:rPr>
              <a:t> value is given by</a:t>
            </a:r>
            <a:endParaRPr lang="en-IN" sz="2400" dirty="0"/>
          </a:p>
        </p:txBody>
      </p:sp>
      <p:pic>
        <p:nvPicPr>
          <p:cNvPr id="14" name="Picture 13" descr="z equals open parenthesis x minus x bar close parenthesis divided by s">
            <a:extLst>
              <a:ext uri="{FF2B5EF4-FFF2-40B4-BE49-F238E27FC236}">
                <a16:creationId xmlns:a16="http://schemas.microsoft.com/office/drawing/2014/main" id="{10E09054-548F-23E0-D407-7647DF8FF31E}"/>
              </a:ext>
            </a:extLst>
          </p:cNvPr>
          <p:cNvPicPr>
            <a:picLocks noChangeAspect="1"/>
          </p:cNvPicPr>
          <p:nvPr/>
        </p:nvPicPr>
        <p:blipFill>
          <a:blip r:embed="rId3"/>
          <a:stretch>
            <a:fillRect/>
          </a:stretch>
        </p:blipFill>
        <p:spPr>
          <a:xfrm>
            <a:off x="3787305" y="3857625"/>
            <a:ext cx="1190625" cy="790575"/>
          </a:xfrm>
          <a:prstGeom prst="rect">
            <a:avLst/>
          </a:prstGeom>
        </p:spPr>
      </p:pic>
      <p:sp>
        <p:nvSpPr>
          <p:cNvPr id="4" name="TextBox 3">
            <a:extLst>
              <a:ext uri="{FF2B5EF4-FFF2-40B4-BE49-F238E27FC236}">
                <a16:creationId xmlns:a16="http://schemas.microsoft.com/office/drawing/2014/main" id="{D7A13C0D-79F4-CA3B-DBF9-E363EEAEC351}"/>
              </a:ext>
            </a:extLst>
          </p:cNvPr>
          <p:cNvSpPr txBox="1"/>
          <p:nvPr/>
        </p:nvSpPr>
        <p:spPr>
          <a:xfrm>
            <a:off x="457200" y="4561761"/>
            <a:ext cx="8229600"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IN" sz="2400" b="0" i="0" u="none" strike="noStrike" kern="1200" cap="none" spc="0" normalizeH="0" baseline="0" noProof="0" dirty="0">
                <a:ln>
                  <a:noFill/>
                </a:ln>
                <a:solidFill>
                  <a:srgbClr val="000000"/>
                </a:solidFill>
                <a:effectLst/>
                <a:uLnTx/>
                <a:uFillTx/>
                <a:latin typeface="Calibri"/>
              </a:rPr>
              <a:t>where </a:t>
            </a:r>
            <a:r>
              <a:rPr kumimoji="0" lang="en-IN" sz="2400" b="0" i="1" u="none" strike="noStrike" kern="1200" cap="none" spc="0" normalizeH="0" baseline="0" noProof="0" dirty="0">
                <a:ln>
                  <a:noFill/>
                </a:ln>
                <a:solidFill>
                  <a:srgbClr val="000000"/>
                </a:solidFill>
                <a:effectLst/>
                <a:uLnTx/>
                <a:uFillTx/>
                <a:latin typeface="Calibri"/>
              </a:rPr>
              <a:t>x</a:t>
            </a:r>
            <a:r>
              <a:rPr kumimoji="0" lang="en-IN" sz="2400" b="0" i="0" u="none" strike="noStrike" kern="1200" cap="none" spc="0" normalizeH="0" baseline="0" noProof="0" dirty="0">
                <a:ln>
                  <a:noFill/>
                </a:ln>
                <a:solidFill>
                  <a:srgbClr val="000000"/>
                </a:solidFill>
                <a:effectLst/>
                <a:uLnTx/>
                <a:uFillTx/>
                <a:latin typeface="Calibri"/>
              </a:rPr>
              <a:t> is the value of interest from the sample,</a:t>
            </a:r>
            <a:endParaRPr lang="en-IN" sz="2400" dirty="0"/>
          </a:p>
        </p:txBody>
      </p:sp>
      <p:pic>
        <p:nvPicPr>
          <p:cNvPr id="19" name="Picture 18" descr="x bar is the sample mean, and&#10;&#10;s is the sample standard deviation.">
            <a:extLst>
              <a:ext uri="{FF2B5EF4-FFF2-40B4-BE49-F238E27FC236}">
                <a16:creationId xmlns:a16="http://schemas.microsoft.com/office/drawing/2014/main" id="{F0A4D282-7A0D-4EFC-5849-10852FF75B09}"/>
              </a:ext>
            </a:extLst>
          </p:cNvPr>
          <p:cNvPicPr>
            <a:picLocks noChangeAspect="1"/>
          </p:cNvPicPr>
          <p:nvPr/>
        </p:nvPicPr>
        <p:blipFill>
          <a:blip r:embed="rId4"/>
          <a:stretch>
            <a:fillRect/>
          </a:stretch>
        </p:blipFill>
        <p:spPr>
          <a:xfrm>
            <a:off x="533400" y="5054888"/>
            <a:ext cx="4133850" cy="781050"/>
          </a:xfrm>
          <a:prstGeom prst="rect">
            <a:avLst/>
          </a:prstGeom>
        </p:spPr>
      </p:pic>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Rounding Rule</a:t>
            </a:r>
            <a:r>
              <a:rPr lang="en-US" baseline="-25000" dirty="0"/>
              <a:t>2</a:t>
            </a:r>
            <a:endParaRPr dirty="0"/>
          </a:p>
        </p:txBody>
      </p:sp>
      <p:sp>
        <p:nvSpPr>
          <p:cNvPr id="3" name="Text Placeholder 2"/>
          <p:cNvSpPr>
            <a:spLocks noGrp="1"/>
          </p:cNvSpPr>
          <p:nvPr>
            <p:ph type="body" sz="quarter" idx="10"/>
          </p:nvPr>
        </p:nvSpPr>
        <p:spPr>
          <a:xfrm>
            <a:off x="457200" y="1082078"/>
            <a:ext cx="8229600" cy="1051522"/>
          </a:xfrm>
        </p:spPr>
        <p:txBody>
          <a:bodyPr>
            <a:normAutofit/>
          </a:bodyPr>
          <a:lstStyle/>
          <a:p>
            <a:pPr>
              <a:defRPr sz="2800"/>
            </a:pPr>
            <a:r>
              <a:rPr sz="2800" dirty="0"/>
              <a:t>When calculating a </a:t>
            </a:r>
            <a:r>
              <a:rPr lang="en-US" sz="2800" i="1" dirty="0"/>
              <a:t>z</a:t>
            </a:r>
            <a:r>
              <a:rPr sz="2800" dirty="0"/>
              <a:t>-score, round to two decimal places.</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3.3.9: Calculating a Standard Score</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If the mean score on the math section of the SAT is 500 with a standard deviation of 100 points, what is the standard score for a student who scored a 630?</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3.3.9: Calculating a Standard Score</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r>
              <a:rPr lang="el-GR" i="1" dirty="0">
                <a:latin typeface="Calibri" panose="020F0502020204030204" pitchFamily="34" charset="0"/>
                <a:ea typeface="Calibri" panose="020F0502020204030204" pitchFamily="34" charset="0"/>
                <a:cs typeface="Calibri" panose="020F0502020204030204" pitchFamily="34" charset="0"/>
              </a:rPr>
              <a:t>μ</a:t>
            </a:r>
            <a:r>
              <a:rPr lang="en-US" dirty="0"/>
              <a:t> = 500 and </a:t>
            </a:r>
            <a:r>
              <a:rPr lang="en-US" i="1" dirty="0"/>
              <a:t>σ</a:t>
            </a:r>
            <a:r>
              <a:rPr lang="en-US" dirty="0"/>
              <a:t> = 100.</a:t>
            </a:r>
            <a:r>
              <a:rPr sz="2800" dirty="0"/>
              <a:t> The value of interest is </a:t>
            </a:r>
            <a:r>
              <a:rPr lang="en-US" sz="2800" i="1" dirty="0"/>
              <a:t>x</a:t>
            </a:r>
            <a:r>
              <a:rPr lang="en-US" sz="2800" dirty="0"/>
              <a:t> = 630,</a:t>
            </a:r>
            <a:r>
              <a:rPr sz="2800" dirty="0"/>
              <a:t> so we have the following.</a:t>
            </a:r>
          </a:p>
        </p:txBody>
      </p:sp>
      <p:pic>
        <p:nvPicPr>
          <p:cNvPr id="8" name="Picture 7" descr="z equals open parenthesis x minus mu close parenthesis divided by sigma, which equals open parenthesis 630 minus 500 close parenthesis divided by 100, resulting in 1.3">
            <a:extLst>
              <a:ext uri="{FF2B5EF4-FFF2-40B4-BE49-F238E27FC236}">
                <a16:creationId xmlns:a16="http://schemas.microsoft.com/office/drawing/2014/main" id="{6EF0C811-75E4-AA29-87B9-BF21AD03CC95}"/>
              </a:ext>
            </a:extLst>
          </p:cNvPr>
          <p:cNvPicPr>
            <a:picLocks noChangeAspect="1"/>
          </p:cNvPicPr>
          <p:nvPr/>
        </p:nvPicPr>
        <p:blipFill>
          <a:blip r:embed="rId2"/>
          <a:stretch>
            <a:fillRect/>
          </a:stretch>
        </p:blipFill>
        <p:spPr>
          <a:xfrm>
            <a:off x="3048000" y="2590800"/>
            <a:ext cx="1800225" cy="2066925"/>
          </a:xfrm>
          <a:prstGeom prst="rect">
            <a:avLst/>
          </a:prstGeom>
        </p:spPr>
      </p:pic>
      <p:sp>
        <p:nvSpPr>
          <p:cNvPr id="6" name="TextBox 5">
            <a:extLst>
              <a:ext uri="{FF2B5EF4-FFF2-40B4-BE49-F238E27FC236}">
                <a16:creationId xmlns:a16="http://schemas.microsoft.com/office/drawing/2014/main" id="{434852CA-100D-CF0B-F0E1-4ED98E50694F}"/>
              </a:ext>
            </a:extLst>
          </p:cNvPr>
          <p:cNvSpPr txBox="1"/>
          <p:nvPr/>
        </p:nvSpPr>
        <p:spPr>
          <a:xfrm>
            <a:off x="457200" y="4760893"/>
            <a:ext cx="8229600" cy="954107"/>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Thus the student's math </a:t>
            </a:r>
            <a:r>
              <a:rPr kumimoji="0" lang="en-US" sz="2800" b="1" i="0" u="none" strike="noStrike" kern="1200" cap="none" spc="0" normalizeH="0" baseline="0" noProof="0" dirty="0">
                <a:ln>
                  <a:noFill/>
                </a:ln>
                <a:solidFill>
                  <a:srgbClr val="366092"/>
                </a:solidFill>
                <a:effectLst/>
                <a:uLnTx/>
                <a:uFillTx/>
                <a:latin typeface="Calibri"/>
                <a:ea typeface="+mn-ea"/>
                <a:cs typeface="+mn-cs"/>
              </a:rPr>
              <a:t>SAT</a:t>
            </a:r>
            <a:r>
              <a:rPr kumimoji="0" lang="en-US" sz="2800" b="0" i="0" u="none" strike="noStrike" kern="1200" cap="none" spc="0" normalizeH="0" baseline="0" noProof="0" dirty="0">
                <a:ln>
                  <a:noFill/>
                </a:ln>
                <a:solidFill>
                  <a:srgbClr val="366092"/>
                </a:solidFill>
                <a:effectLst/>
                <a:uLnTx/>
                <a:uFillTx/>
                <a:latin typeface="Calibri"/>
                <a:ea typeface="+mn-ea"/>
                <a:cs typeface="+mn-cs"/>
              </a:rPr>
              <a:t> score </a:t>
            </a:r>
            <a:r>
              <a:rPr kumimoji="0" lang="en-US" sz="2800" b="0" i="0" u="none" strike="noStrike" kern="1200" cap="none" spc="0" normalizeH="0" baseline="0" noProof="0" dirty="0">
                <a:ln>
                  <a:noFill/>
                </a:ln>
                <a:solidFill>
                  <a:srgbClr val="366092"/>
                </a:solidFill>
                <a:effectLst/>
                <a:uLnTx/>
                <a:uFillTx/>
                <a:ea typeface="+mn-ea"/>
                <a:cs typeface="+mn-cs"/>
              </a:rPr>
              <a:t>of 630 is 1.3 standard deviations above the mean.</a:t>
            </a:r>
            <a:endParaRPr lang="en-IN"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3.3.10: Comparing Standard Scores</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Jodi scored an 87 on her calculus test and was bragging to her best friend about how well she had done. She said that her class had a mean of 80 with a standard deviation of 5; therefore, she had done better than the class average. Her best friend, Ashley, was disappointed. She had scored only an 82 on her calculus test. The mean for her class was 73 with a standard deviation of 6.</a:t>
            </a:r>
          </a:p>
          <a:p>
            <a:r>
              <a:rPr sz="2800" dirty="0"/>
              <a:t>Who </a:t>
            </a:r>
            <a:r>
              <a:rPr sz="2800" b="1" dirty="0"/>
              <a:t>really</a:t>
            </a:r>
            <a:r>
              <a:rPr sz="2800" dirty="0"/>
              <a:t> did better on her test, compared to the rest of her class, Jodi or Ashley?</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descr="The table displays a stem-and-leaf plot with a key provided to interpret the data. The Stem represents the tens place, and the Leaves represent the ones place of the data values. For a stem of 34, the leaf is 5, representing 34.5. For a stem of 35, the leaf is 9, representing 35.9. The key indicates that a stem of 12 and a leaf of 1 represent 12.1 mpg"/>
          <p:cNvSpPr>
            <a:spLocks noGrp="1"/>
          </p:cNvSpPr>
          <p:nvPr>
            <p:ph type="title"/>
          </p:nvPr>
        </p:nvSpPr>
        <p:spPr/>
        <p:txBody>
          <a:bodyPr>
            <a:normAutofit/>
          </a:bodyPr>
          <a:lstStyle/>
          <a:p>
            <a:pPr>
              <a:defRPr sz="3200"/>
            </a:pPr>
            <a:r>
              <a:rPr dirty="0"/>
              <a:t>Example 3.3.1: Finding Data Values Given the Percentiles</a:t>
            </a:r>
            <a:r>
              <a:rPr lang="en-US" baseline="-25000" dirty="0"/>
              <a:t>4</a:t>
            </a:r>
            <a:endParaRPr dirty="0"/>
          </a:p>
        </p:txBody>
      </p:sp>
      <p:sp>
        <p:nvSpPr>
          <p:cNvPr id="4" name="TextBox 3">
            <a:extLst>
              <a:ext uri="{FF2B5EF4-FFF2-40B4-BE49-F238E27FC236}">
                <a16:creationId xmlns:a16="http://schemas.microsoft.com/office/drawing/2014/main" id="{AFD6233F-3CBC-54EE-1496-4C536A985746}"/>
              </a:ext>
            </a:extLst>
          </p:cNvPr>
          <p:cNvSpPr txBox="1"/>
          <p:nvPr/>
        </p:nvSpPr>
        <p:spPr>
          <a:xfrm>
            <a:off x="798576" y="1080500"/>
            <a:ext cx="7543800" cy="369332"/>
          </a:xfrm>
          <a:prstGeom prst="rect">
            <a:avLst/>
          </a:prstGeom>
          <a:noFill/>
        </p:spPr>
        <p:txBody>
          <a:bodyPr wrap="square">
            <a:spAutoFit/>
          </a:bodyPr>
          <a:lstStyle/>
          <a:p>
            <a:pPr algn="ctr">
              <a:defRPr sz="1800" b="1"/>
            </a:pPr>
            <a:r>
              <a:rPr lang="en-US" dirty="0"/>
              <a:t>Highway Gas Mileage for Various Vehicles</a:t>
            </a:r>
          </a:p>
        </p:txBody>
      </p:sp>
      <p:graphicFrame>
        <p:nvGraphicFramePr>
          <p:cNvPr id="3" name="Table Placeholder 2" descr="The table shows a stem and leaf plot with Stem representing the tens place and Leaves representing the tenths place of the data values. &#10;For a stem of 34, the leaf is 5. &#10;For a stem of 35, the leaf is 9. &#10;The key indicates that a stem of 12 with a leaf of 1 represents 12.1 mpg, showing how to interpret the plot values."/>
          <p:cNvGraphicFramePr>
            <a:graphicFrameLocks noGrp="1"/>
          </p:cNvGraphicFramePr>
          <p:nvPr>
            <p:ph type="tbl" sz="quarter" idx="10"/>
            <p:extLst>
              <p:ext uri="{D42A27DB-BD31-4B8C-83A1-F6EECF244321}">
                <p14:modId xmlns:p14="http://schemas.microsoft.com/office/powerpoint/2010/main" val="1481786009"/>
              </p:ext>
            </p:extLst>
          </p:nvPr>
        </p:nvGraphicFramePr>
        <p:xfrm>
          <a:off x="457200" y="1488440"/>
          <a:ext cx="8229600" cy="1483360"/>
        </p:xfrm>
        <a:graphic>
          <a:graphicData uri="http://schemas.openxmlformats.org/drawingml/2006/table">
            <a:tbl>
              <a:tblPr firstRow="1" bandRow="1">
                <a:tableStyleId>{2D5ABB26-0587-4C30-8999-92F81FD0307C}</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2"/>
                    </a:ext>
                  </a:extLst>
                </a:gridCol>
              </a:tblGrid>
              <a:tr h="370840">
                <a:tc>
                  <a:txBody>
                    <a:bodyPr/>
                    <a:lstStyle/>
                    <a:p>
                      <a:pPr algn="r">
                        <a:defRPr sz="1600" b="1"/>
                      </a:pPr>
                      <a:r>
                        <a:rPr dirty="0"/>
                        <a:t>Stem</a:t>
                      </a: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l">
                        <a:defRPr sz="1600" b="1"/>
                      </a:pPr>
                      <a:r>
                        <a:rPr dirty="0"/>
                        <a:t>Leaves</a:t>
                      </a: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370840">
                <a:tc>
                  <a:txBody>
                    <a:bodyPr/>
                    <a:lstStyle/>
                    <a:p>
                      <a:pPr algn="r">
                        <a:defRPr sz="1600" b="1"/>
                      </a:pPr>
                      <a:r>
                        <a:rPr dirty="0"/>
                        <a:t>34</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l">
                        <a:defRPr sz="1600"/>
                      </a:pPr>
                      <a:r>
                        <a:rPr dirty="0"/>
                        <a:t>5</a:t>
                      </a: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24"/>
                  </a:ext>
                </a:extLst>
              </a:tr>
              <a:tr h="370840">
                <a:tc>
                  <a:txBody>
                    <a:bodyPr/>
                    <a:lstStyle/>
                    <a:p>
                      <a:pPr algn="r">
                        <a:defRPr sz="1600" b="1"/>
                      </a:pPr>
                      <a:r>
                        <a:rPr dirty="0"/>
                        <a:t>35</a:t>
                      </a:r>
                    </a:p>
                  </a:txBody>
                  <a:tcPr>
                    <a:lnR w="12700" cap="flat" cmpd="sng" algn="ctr">
                      <a:solidFill>
                        <a:schemeClr val="tx1"/>
                      </a:solidFill>
                      <a:prstDash val="solid"/>
                      <a:round/>
                      <a:headEnd type="none" w="med" len="med"/>
                      <a:tailEnd type="none" w="med" len="med"/>
                    </a:lnR>
                  </a:tcPr>
                </a:tc>
                <a:tc>
                  <a:txBody>
                    <a:bodyPr/>
                    <a:lstStyle/>
                    <a:p>
                      <a:pPr algn="l">
                        <a:defRPr sz="1600"/>
                      </a:pPr>
                      <a:r>
                        <a:rPr dirty="0"/>
                        <a:t>9</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25"/>
                  </a:ext>
                </a:extLst>
              </a:tr>
              <a:tr h="370840">
                <a:tc>
                  <a:txBody>
                    <a:bodyPr/>
                    <a:lstStyle/>
                    <a:p>
                      <a:pPr algn="r">
                        <a:defRPr sz="1600" b="1"/>
                      </a:pPr>
                      <a:r>
                        <a:rPr dirty="0"/>
                        <a:t>Key:</a:t>
                      </a:r>
                      <a:r>
                        <a:rPr lang="en-US" dirty="0"/>
                        <a:t>                                     </a:t>
                      </a:r>
                      <a:r>
                        <a:rPr dirty="0"/>
                        <a:t>12</a:t>
                      </a:r>
                    </a:p>
                  </a:txBody>
                  <a:tcPr>
                    <a:lnR w="12700" cap="flat" cmpd="sng" algn="ctr">
                      <a:solidFill>
                        <a:schemeClr val="tx1"/>
                      </a:solidFill>
                      <a:prstDash val="solid"/>
                      <a:round/>
                      <a:headEnd type="none" w="med" len="med"/>
                      <a:tailEnd type="none" w="med" len="med"/>
                    </a:lnR>
                  </a:tcPr>
                </a:tc>
                <a:tc>
                  <a:txBody>
                    <a:bodyPr/>
                    <a:lstStyle/>
                    <a:p>
                      <a:pPr algn="l">
                        <a:defRPr sz="1600"/>
                      </a:pPr>
                      <a:r>
                        <a:rPr dirty="0"/>
                        <a:t>1</a:t>
                      </a:r>
                      <a:r>
                        <a:rPr lang="en-US" dirty="0"/>
                        <a:t>                                          </a:t>
                      </a:r>
                      <a:r>
                        <a:rPr dirty="0"/>
                        <a:t>= 12.1 mpg</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26"/>
                  </a:ext>
                </a:extLst>
              </a:tr>
            </a:tbl>
          </a:graphicData>
        </a:graphic>
      </p:graphicFrame>
    </p:spTree>
    <p:extLst>
      <p:ext uri="{BB962C8B-B14F-4D97-AF65-F5344CB8AC3E}">
        <p14:creationId xmlns:p14="http://schemas.microsoft.com/office/powerpoint/2010/main" val="1611009797"/>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3.3.10: Comparing Standard Scores</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b="1" dirty="0"/>
              <a:t>Solution</a:t>
            </a:r>
          </a:p>
          <a:p>
            <a:r>
              <a:rPr dirty="0"/>
              <a:t>Let's calculate each student's standard score.</a:t>
            </a:r>
          </a:p>
          <a:p>
            <a:r>
              <a:rPr dirty="0"/>
              <a:t>Jodi's standard score can be calculated as follows.</a:t>
            </a:r>
          </a:p>
        </p:txBody>
      </p:sp>
      <p:pic>
        <p:nvPicPr>
          <p:cNvPr id="8" name="Picture 7" descr="z equals open parenthesis x minus mu close parenthesis divided by sigma, which equals open parenthesis 87 minus 80 close parenthesis divided by 5, resulting in 1.4">
            <a:extLst>
              <a:ext uri="{FF2B5EF4-FFF2-40B4-BE49-F238E27FC236}">
                <a16:creationId xmlns:a16="http://schemas.microsoft.com/office/drawing/2014/main" id="{CE462261-248E-3EC2-644C-087CB8C62D42}"/>
              </a:ext>
            </a:extLst>
          </p:cNvPr>
          <p:cNvPicPr>
            <a:picLocks noChangeAspect="1"/>
          </p:cNvPicPr>
          <p:nvPr/>
        </p:nvPicPr>
        <p:blipFill>
          <a:blip r:embed="rId2"/>
          <a:stretch>
            <a:fillRect/>
          </a:stretch>
        </p:blipFill>
        <p:spPr>
          <a:xfrm>
            <a:off x="3429000" y="2794923"/>
            <a:ext cx="1457325" cy="2057400"/>
          </a:xfrm>
          <a:prstGeom prst="rect">
            <a:avLst/>
          </a:prstGeom>
        </p:spPr>
      </p:pic>
      <p:sp>
        <p:nvSpPr>
          <p:cNvPr id="5" name="TextBox 4">
            <a:extLst>
              <a:ext uri="{FF2B5EF4-FFF2-40B4-BE49-F238E27FC236}">
                <a16:creationId xmlns:a16="http://schemas.microsoft.com/office/drawing/2014/main" id="{CD89DCB1-7988-EAE8-5C2A-AB9C5A37B804}"/>
              </a:ext>
            </a:extLst>
          </p:cNvPr>
          <p:cNvSpPr txBox="1"/>
          <p:nvPr/>
        </p:nvSpPr>
        <p:spPr>
          <a:xfrm>
            <a:off x="457200" y="4953000"/>
            <a:ext cx="8229600" cy="954107"/>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Ashley's standard score can be calculated in a similar fashion.</a:t>
            </a:r>
            <a:endParaRPr lang="en-IN" sz="2800"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B1DFFE-F32A-944A-82C7-F0EFFEA973D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E0A7DF6-76C7-DBBB-6E81-311BB47DE11D}"/>
              </a:ext>
            </a:extLst>
          </p:cNvPr>
          <p:cNvSpPr>
            <a:spLocks noGrp="1"/>
          </p:cNvSpPr>
          <p:nvPr>
            <p:ph type="title"/>
          </p:nvPr>
        </p:nvSpPr>
        <p:spPr/>
        <p:txBody>
          <a:bodyPr>
            <a:normAutofit/>
          </a:bodyPr>
          <a:lstStyle/>
          <a:p>
            <a:pPr>
              <a:defRPr sz="3200"/>
            </a:pPr>
            <a:r>
              <a:rPr dirty="0"/>
              <a:t>Example 3.3.10: Comparing Standard Scores</a:t>
            </a:r>
            <a:r>
              <a:rPr lang="en-US" baseline="-25000" dirty="0"/>
              <a:t>3</a:t>
            </a:r>
            <a:endParaRPr dirty="0"/>
          </a:p>
        </p:txBody>
      </p:sp>
      <p:pic>
        <p:nvPicPr>
          <p:cNvPr id="5" name="Picture 4" descr=" z equals open parenthesis x minus mu close parenthesis divided by sigma, which equals open parenthesis 82 minus 73 close parenthesis divided by 6, resulting in 1.5">
            <a:extLst>
              <a:ext uri="{FF2B5EF4-FFF2-40B4-BE49-F238E27FC236}">
                <a16:creationId xmlns:a16="http://schemas.microsoft.com/office/drawing/2014/main" id="{BFF192D6-C573-9E90-2021-F8BB6E4A463B}"/>
              </a:ext>
            </a:extLst>
          </p:cNvPr>
          <p:cNvPicPr>
            <a:picLocks noChangeAspect="1"/>
          </p:cNvPicPr>
          <p:nvPr/>
        </p:nvPicPr>
        <p:blipFill>
          <a:blip r:embed="rId2"/>
          <a:stretch>
            <a:fillRect/>
          </a:stretch>
        </p:blipFill>
        <p:spPr>
          <a:xfrm>
            <a:off x="3657600" y="1196757"/>
            <a:ext cx="1457325" cy="2066925"/>
          </a:xfrm>
          <a:prstGeom prst="rect">
            <a:avLst/>
          </a:prstGeom>
        </p:spPr>
      </p:pic>
      <p:sp>
        <p:nvSpPr>
          <p:cNvPr id="6" name="TextBox 5">
            <a:extLst>
              <a:ext uri="{FF2B5EF4-FFF2-40B4-BE49-F238E27FC236}">
                <a16:creationId xmlns:a16="http://schemas.microsoft.com/office/drawing/2014/main" id="{554105A0-61CD-96FE-9648-48429341B676}"/>
              </a:ext>
            </a:extLst>
          </p:cNvPr>
          <p:cNvSpPr txBox="1"/>
          <p:nvPr/>
        </p:nvSpPr>
        <p:spPr>
          <a:xfrm>
            <a:off x="457200" y="3594318"/>
            <a:ext cx="8229600" cy="1815882"/>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Thus Ashley actually did better on her calculus test with respect to her class, despite the fact that Jodi had the higher score, because Ashley's score was more standard deviations above her class mean.</a:t>
            </a:r>
            <a:endParaRPr lang="en-IN" sz="2800" dirty="0"/>
          </a:p>
        </p:txBody>
      </p:sp>
    </p:spTree>
    <p:extLst>
      <p:ext uri="{BB962C8B-B14F-4D97-AF65-F5344CB8AC3E}">
        <p14:creationId xmlns:p14="http://schemas.microsoft.com/office/powerpoint/2010/main" val="25756789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3.3.1: Finding Data Values Given the Percentiles</a:t>
            </a:r>
            <a:r>
              <a:rPr lang="en-US" baseline="-25000" dirty="0"/>
              <a:t>5</a:t>
            </a:r>
            <a:endParaRPr dirty="0"/>
          </a:p>
        </p:txBody>
      </p:sp>
      <p:sp>
        <p:nvSpPr>
          <p:cNvPr id="3" name="Text Placeholder 2"/>
          <p:cNvSpPr>
            <a:spLocks noGrp="1"/>
          </p:cNvSpPr>
          <p:nvPr>
            <p:ph type="body" sz="quarter" idx="10"/>
          </p:nvPr>
        </p:nvSpPr>
        <p:spPr/>
        <p:txBody>
          <a:bodyPr>
            <a:normAutofit/>
          </a:bodyPr>
          <a:lstStyle/>
          <a:p>
            <a:pPr marL="542925" indent="-542925">
              <a:defRPr sz="2800"/>
            </a:pPr>
            <a:r>
              <a:rPr lang="en-US" sz="2800" dirty="0"/>
              <a:t>a.	</a:t>
            </a:r>
            <a:r>
              <a:rPr sz="2800" dirty="0"/>
              <a:t>Find the value of the 10</a:t>
            </a:r>
            <a:r>
              <a:rPr sz="2800" baseline="30000" dirty="0"/>
              <a:t>th</a:t>
            </a:r>
            <a:r>
              <a:rPr sz="2800" dirty="0"/>
              <a:t> percentile.</a:t>
            </a:r>
          </a:p>
          <a:p>
            <a:pPr marL="542925" indent="-542925">
              <a:defRPr sz="2800"/>
            </a:pPr>
            <a:r>
              <a:rPr lang="en-US" dirty="0"/>
              <a:t>b.	</a:t>
            </a:r>
            <a:r>
              <a:rPr dirty="0"/>
              <a:t>​</a:t>
            </a:r>
            <a:r>
              <a:rPr sz="2800" dirty="0"/>
              <a:t>Find the value of the 20</a:t>
            </a:r>
            <a:r>
              <a:rPr sz="2800" baseline="30000" dirty="0"/>
              <a:t>th</a:t>
            </a:r>
            <a:r>
              <a:rPr sz="2800" dirty="0"/>
              <a:t> percentile.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3.3.1: Finding Data Values Given the Percentiles</a:t>
            </a:r>
            <a:r>
              <a:rPr lang="en-US" baseline="-25000" dirty="0"/>
              <a:t>6</a:t>
            </a:r>
            <a:endParaRPr dirty="0"/>
          </a:p>
        </p:txBody>
      </p:sp>
      <p:sp>
        <p:nvSpPr>
          <p:cNvPr id="3" name="Text Placeholder 2"/>
          <p:cNvSpPr>
            <a:spLocks noGrp="1"/>
          </p:cNvSpPr>
          <p:nvPr>
            <p:ph type="body" sz="quarter" idx="10"/>
          </p:nvPr>
        </p:nvSpPr>
        <p:spPr/>
        <p:txBody>
          <a:bodyPr>
            <a:normAutofit/>
          </a:bodyPr>
          <a:lstStyle/>
          <a:p>
            <a:r>
              <a:rPr sz="2400" b="1" dirty="0"/>
              <a:t>Solution</a:t>
            </a:r>
          </a:p>
          <a:p>
            <a:r>
              <a:rPr sz="2400" dirty="0"/>
              <a:t>First, it is important to notice that the data values are presented in an </a:t>
            </a:r>
            <a:r>
              <a:rPr sz="2400" b="1" dirty="0"/>
              <a:t>ordered</a:t>
            </a:r>
            <a:r>
              <a:rPr sz="2400" dirty="0"/>
              <a:t> stem-and-leaf plot, as it is essential that the data values be in numerical order. This is an important first step since the location of the percentile refers to the location in the </a:t>
            </a:r>
            <a:r>
              <a:rPr sz="2400" b="1" dirty="0"/>
              <a:t>ordered array</a:t>
            </a:r>
            <a:r>
              <a:rPr sz="2400" dirty="0"/>
              <a:t> of values.</a:t>
            </a:r>
          </a:p>
          <a:p>
            <a:pPr marL="447675" indent="-447675">
              <a:defRPr sz="2800"/>
            </a:pPr>
            <a:r>
              <a:rPr lang="en-US" sz="2400" dirty="0"/>
              <a:t>a.	</a:t>
            </a:r>
            <a:r>
              <a:rPr sz="2400" dirty="0"/>
              <a:t>​There are </a:t>
            </a:r>
            <a:r>
              <a:rPr sz="2400" dirty="0">
                <a:latin typeface="Cambria Math"/>
              </a:rPr>
              <a:t>135</a:t>
            </a:r>
            <a:r>
              <a:rPr sz="2400" dirty="0"/>
              <a:t> values in this data set, thus </a:t>
            </a:r>
            <a:r>
              <a:rPr lang="en-US" sz="2400" i="1" dirty="0"/>
              <a:t>n</a:t>
            </a:r>
            <a:r>
              <a:rPr lang="en-US" sz="2400" dirty="0"/>
              <a:t> = 135.</a:t>
            </a:r>
            <a:r>
              <a:rPr sz="2400" dirty="0"/>
              <a:t> We want the 10</a:t>
            </a:r>
            <a:r>
              <a:rPr sz="2400" baseline="30000" dirty="0"/>
              <a:t>th</a:t>
            </a:r>
            <a:r>
              <a:rPr sz="2400" dirty="0"/>
              <a:t> percentile, so </a:t>
            </a:r>
            <a:r>
              <a:rPr lang="en-US" sz="2400" i="1" dirty="0"/>
              <a:t>P</a:t>
            </a:r>
            <a:r>
              <a:rPr lang="en-US" sz="2400" dirty="0"/>
              <a:t> = 10.</a:t>
            </a:r>
            <a:r>
              <a:rPr sz="2400" dirty="0"/>
              <a:t> Substituting these values into the formula for the location of a percentile gives us the following.</a:t>
            </a:r>
          </a:p>
        </p:txBody>
      </p:sp>
      <p:pic>
        <p:nvPicPr>
          <p:cNvPr id="7" name="Picture 6" descr="l equals n multiplied by p divided by 100, which equals 135 multiplied by 10 divided by 100, resulting in 13.5">
            <a:extLst>
              <a:ext uri="{FF2B5EF4-FFF2-40B4-BE49-F238E27FC236}">
                <a16:creationId xmlns:a16="http://schemas.microsoft.com/office/drawing/2014/main" id="{D002CA9F-2B03-EA7E-FEF6-3B0F7DFF0C57}"/>
              </a:ext>
            </a:extLst>
          </p:cNvPr>
          <p:cNvPicPr>
            <a:picLocks noChangeAspect="1"/>
          </p:cNvPicPr>
          <p:nvPr/>
        </p:nvPicPr>
        <p:blipFill>
          <a:blip r:embed="rId2"/>
          <a:stretch>
            <a:fillRect/>
          </a:stretch>
        </p:blipFill>
        <p:spPr>
          <a:xfrm>
            <a:off x="2724150" y="5000037"/>
            <a:ext cx="3695700" cy="790575"/>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50C032-9CAC-E613-C723-B3EF245B246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27C2C1E-2E05-63EB-A095-4107FF0C72F6}"/>
              </a:ext>
            </a:extLst>
          </p:cNvPr>
          <p:cNvSpPr>
            <a:spLocks noGrp="1"/>
          </p:cNvSpPr>
          <p:nvPr>
            <p:ph type="title"/>
          </p:nvPr>
        </p:nvSpPr>
        <p:spPr/>
        <p:txBody>
          <a:bodyPr>
            <a:normAutofit/>
          </a:bodyPr>
          <a:lstStyle/>
          <a:p>
            <a:pPr>
              <a:defRPr sz="3200"/>
            </a:pPr>
            <a:r>
              <a:rPr dirty="0"/>
              <a:t>Example 3.3.1: Finding Data Values Given the Percentiles</a:t>
            </a:r>
            <a:r>
              <a:rPr lang="en-US" baseline="-25000" dirty="0"/>
              <a:t>7</a:t>
            </a:r>
            <a:endParaRPr dirty="0"/>
          </a:p>
        </p:txBody>
      </p:sp>
      <p:sp>
        <p:nvSpPr>
          <p:cNvPr id="3" name="Text Placeholder 2">
            <a:extLst>
              <a:ext uri="{FF2B5EF4-FFF2-40B4-BE49-F238E27FC236}">
                <a16:creationId xmlns:a16="http://schemas.microsoft.com/office/drawing/2014/main" id="{EEA82897-AE9B-3C8C-4744-355FE948903F}"/>
              </a:ext>
            </a:extLst>
          </p:cNvPr>
          <p:cNvSpPr>
            <a:spLocks noGrp="1"/>
          </p:cNvSpPr>
          <p:nvPr>
            <p:ph type="body" sz="quarter" idx="10"/>
          </p:nvPr>
        </p:nvSpPr>
        <p:spPr/>
        <p:txBody>
          <a:bodyPr>
            <a:normAutofit/>
          </a:bodyPr>
          <a:lstStyle/>
          <a:p>
            <a:r>
              <a:rPr lang="ar-AE" dirty="0"/>
              <a:t>​</a:t>
            </a:r>
            <a:r>
              <a:rPr lang="en-IN" dirty="0"/>
              <a:t>Since the formula resulted in a decimal value for </a:t>
            </a:r>
            <a:r>
              <a:rPr lang="en-IN" i="1" dirty="0"/>
              <a:t>l</a:t>
            </a:r>
            <a:r>
              <a:rPr lang="en-IN" dirty="0"/>
              <a:t>, we round the number 13.5 to the next larger whole number, 14, to determine the location. Thus, the 10</a:t>
            </a:r>
            <a:r>
              <a:rPr lang="en-IN" baseline="30000" dirty="0"/>
              <a:t>th</a:t>
            </a:r>
            <a:r>
              <a:rPr lang="en-IN" dirty="0"/>
              <a:t> percentile is approximately the value in the 14</a:t>
            </a:r>
            <a:r>
              <a:rPr lang="en-IN" baseline="30000" dirty="0"/>
              <a:t>th</a:t>
            </a:r>
            <a:r>
              <a:rPr lang="en-IN" dirty="0"/>
              <a:t> spot in the data set. Counting data values, we find that the 14</a:t>
            </a:r>
            <a:r>
              <a:rPr lang="en-IN" baseline="30000" dirty="0"/>
              <a:t>th</a:t>
            </a:r>
            <a:r>
              <a:rPr lang="en-IN" dirty="0"/>
              <a:t> value is 17.3. Thus, the value of the 10</a:t>
            </a:r>
            <a:r>
              <a:rPr lang="en-IN" baseline="30000" dirty="0"/>
              <a:t>th</a:t>
            </a:r>
            <a:r>
              <a:rPr lang="en-IN" dirty="0"/>
              <a:t> percentile of this data set is 17.3 mpg. This means that approximately 10% of the values in the data set are less than or equal to 17.3 mpg.</a:t>
            </a:r>
            <a:endParaRPr dirty="0"/>
          </a:p>
        </p:txBody>
      </p:sp>
    </p:spTree>
    <p:extLst>
      <p:ext uri="{BB962C8B-B14F-4D97-AF65-F5344CB8AC3E}">
        <p14:creationId xmlns:p14="http://schemas.microsoft.com/office/powerpoint/2010/main" val="247240979"/>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2226</TotalTime>
  <Words>4283</Words>
  <Application>Microsoft Office PowerPoint</Application>
  <PresentationFormat>On-screen Show (4:3)</PresentationFormat>
  <Paragraphs>347</Paragraphs>
  <Slides>61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61</vt:i4>
      </vt:variant>
    </vt:vector>
  </HeadingPairs>
  <TitlesOfParts>
    <vt:vector size="67" baseType="lpstr">
      <vt:lpstr>Arial</vt:lpstr>
      <vt:lpstr>Cambria Math</vt:lpstr>
      <vt:lpstr>Segoe UI</vt:lpstr>
      <vt:lpstr>Calibri</vt:lpstr>
      <vt:lpstr>Courier New</vt:lpstr>
      <vt:lpstr>Office Theme</vt:lpstr>
      <vt:lpstr>Section 3.3</vt:lpstr>
      <vt:lpstr>Formula: Location of Data Value for the Pth Percentile</vt:lpstr>
      <vt:lpstr>Example 3.3.1: Finding Data Values Given the Percentiles1</vt:lpstr>
      <vt:lpstr>Example 3.3.1: Finding Data Values Given the Percentiles2</vt:lpstr>
      <vt:lpstr>Example 3.3.1: Finding Data Values Given the Percentiles3</vt:lpstr>
      <vt:lpstr>Example 3.3.1: Finding Data Values Given the Percentiles4</vt:lpstr>
      <vt:lpstr>Example 3.3.1: Finding Data Values Given the Percentiles5</vt:lpstr>
      <vt:lpstr>Example 3.3.1: Finding Data Values Given the Percentiles6</vt:lpstr>
      <vt:lpstr>Example 3.3.1: Finding Data Values Given the Percentiles7</vt:lpstr>
      <vt:lpstr>Example 3.3.1: Finding Data Values Given the Percentiles8</vt:lpstr>
      <vt:lpstr>Formula: Pth Percentile of a Data Value</vt:lpstr>
      <vt:lpstr>Rounding Rule1</vt:lpstr>
      <vt:lpstr>Example 3.3.2: Finding the Percentile of a Given Data Value1</vt:lpstr>
      <vt:lpstr>Example 3.3.2: Finding the Percentile of a Given Data Value2</vt:lpstr>
      <vt:lpstr>Definition: Quartiles</vt:lpstr>
      <vt:lpstr>Side Note</vt:lpstr>
      <vt:lpstr>Example 3.3.3: Finding the Quartiles of a Given Data Set1</vt:lpstr>
      <vt:lpstr>Example 3.3.3: Finding the Quartiles of a Given Data Set2</vt:lpstr>
      <vt:lpstr>Example 3.3.3: Finding the Quartiles of a Given Data Set3</vt:lpstr>
      <vt:lpstr>Example 3.3.3: Finding the Quartiles of a Given Data Set4</vt:lpstr>
      <vt:lpstr>Example 3.3.3: Finding the Quartiles of a Given Data Set5</vt:lpstr>
      <vt:lpstr>Example 3.3.3: Finding the Quartiles of a Given Data Set6</vt:lpstr>
      <vt:lpstr>Example 3.3.3: Finding the Quartiles of a Given Data Set7</vt:lpstr>
      <vt:lpstr>Example 3.3.3: Finding the Quartiles of a Given Data Set8</vt:lpstr>
      <vt:lpstr>Example 3.3.3: Finding the Quartiles of a Given Data Set9</vt:lpstr>
      <vt:lpstr>Example 3.3.3: Finding the Quartiles of a Given Data Set10</vt:lpstr>
      <vt:lpstr>Example 3.3.3: Finding the Quartiles of a Given Data Set11</vt:lpstr>
      <vt:lpstr>Example 3.3.4: Finding the Quartiles of a Given Data Set1</vt:lpstr>
      <vt:lpstr>Example 3.3.4: Finding the Quartiles of a Given Data Set2</vt:lpstr>
      <vt:lpstr>Example 3.3.4: Finding the Quartiles of a Given Data Set3</vt:lpstr>
      <vt:lpstr>Example 3.3.4: Finding the Quartiles of a Given Data Set4</vt:lpstr>
      <vt:lpstr>Example 3.3.4: Finding the Quartiles of a Given Data Set5</vt:lpstr>
      <vt:lpstr>Example 3.3.4: Finding the Quartiles of a Given Data Set6</vt:lpstr>
      <vt:lpstr>Example 3.3.4: Finding the Quartiles of a Given Data Set7</vt:lpstr>
      <vt:lpstr>Example 3.3.4: Finding the Quartiles of a Given Data Set8</vt:lpstr>
      <vt:lpstr>Memory Booster</vt:lpstr>
      <vt:lpstr>Example 3.3.5: Writing the Five-Number Summary of a Given Data Set1</vt:lpstr>
      <vt:lpstr>Example 3.3.5: Writing the Five-Number Summary of a Given Data Set2</vt:lpstr>
      <vt:lpstr>Formula: Interquartile Range (IQR)</vt:lpstr>
      <vt:lpstr>Procedure: Creating a Box Plot</vt:lpstr>
      <vt:lpstr>Example 3.3.6: Creating a Box Plot1</vt:lpstr>
      <vt:lpstr>Example 3.3.6: Creating a Box Plot2</vt:lpstr>
      <vt:lpstr>Technology Tip</vt:lpstr>
      <vt:lpstr>Example 3.3.6: Creating a Box Plot3</vt:lpstr>
      <vt:lpstr>Example 3.3.6: Creating a Box Plot4</vt:lpstr>
      <vt:lpstr>Example 3.3.6: Creating a Box Plot5</vt:lpstr>
      <vt:lpstr>Example 3.3.7: Interpreting Box Plots1</vt:lpstr>
      <vt:lpstr>Example 3.3.7: Interpreting Box Plots2</vt:lpstr>
      <vt:lpstr>Example 3.3.7: Interpreting Box Plots3</vt:lpstr>
      <vt:lpstr>Example 3.3.7: Interpreting Box Plots4</vt:lpstr>
      <vt:lpstr>Procedure: Using the interquartile Range to Identify Outliers</vt:lpstr>
      <vt:lpstr>Example 3.3.8: Identifying Outliers Using the IQR1</vt:lpstr>
      <vt:lpstr>Example 3.3.8: Identifying Outliers Using the IQR2</vt:lpstr>
      <vt:lpstr>Example 3.3.8: Identifying Outliers Using the IQR3</vt:lpstr>
      <vt:lpstr>Formula: Standard Score</vt:lpstr>
      <vt:lpstr>Rounding Rule2</vt:lpstr>
      <vt:lpstr>Example 3.3.9: Calculating a Standard Score1</vt:lpstr>
      <vt:lpstr>Example 3.3.9: Calculating a Standard Score2</vt:lpstr>
      <vt:lpstr>Example 3.3.10: Comparing Standard Scores1</vt:lpstr>
      <vt:lpstr>Example 3.3.10: Comparing Standard Scores2</vt:lpstr>
      <vt:lpstr>Example 3.3.10: Comparing Standard Scores3</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Beginning Statistics 3rd Edition</dc:title>
  <dc:creator>Hawkes Learning</dc:creator>
  <cp:lastModifiedBy>kanthi</cp:lastModifiedBy>
  <cp:revision>329</cp:revision>
  <dcterms:created xsi:type="dcterms:W3CDTF">2013-04-26T14:43:13Z</dcterms:created>
  <dcterms:modified xsi:type="dcterms:W3CDTF">2025-08-14T09:35:26Z</dcterms:modified>
</cp:coreProperties>
</file>