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1"/>
  </p:notesMasterIdLst>
  <p:handoutMasterIdLst>
    <p:handoutMasterId r:id="rId62"/>
  </p:handoutMasterIdLst>
  <p:sldIdLst>
    <p:sldId id="256" r:id="rId2"/>
    <p:sldId id="257" r:id="rId3"/>
    <p:sldId id="258" r:id="rId4"/>
    <p:sldId id="259" r:id="rId5"/>
    <p:sldId id="260" r:id="rId6"/>
    <p:sldId id="316" r:id="rId7"/>
    <p:sldId id="261" r:id="rId8"/>
    <p:sldId id="262" r:id="rId9"/>
    <p:sldId id="263" r:id="rId10"/>
    <p:sldId id="264" r:id="rId11"/>
    <p:sldId id="265" r:id="rId12"/>
    <p:sldId id="266" r:id="rId13"/>
    <p:sldId id="267" r:id="rId14"/>
    <p:sldId id="268" r:id="rId15"/>
    <p:sldId id="269" r:id="rId16"/>
    <p:sldId id="317" r:id="rId17"/>
    <p:sldId id="270" r:id="rId18"/>
    <p:sldId id="271" r:id="rId19"/>
    <p:sldId id="318" r:id="rId20"/>
    <p:sldId id="272" r:id="rId21"/>
    <p:sldId id="273" r:id="rId22"/>
    <p:sldId id="274" r:id="rId23"/>
    <p:sldId id="275" r:id="rId24"/>
    <p:sldId id="276" r:id="rId25"/>
    <p:sldId id="277" r:id="rId26"/>
    <p:sldId id="278" r:id="rId27"/>
    <p:sldId id="280" r:id="rId28"/>
    <p:sldId id="281" r:id="rId29"/>
    <p:sldId id="282" r:id="rId30"/>
    <p:sldId id="283" r:id="rId31"/>
    <p:sldId id="284" r:id="rId32"/>
    <p:sldId id="285" r:id="rId33"/>
    <p:sldId id="287" r:id="rId34"/>
    <p:sldId id="289" r:id="rId35"/>
    <p:sldId id="290" r:id="rId36"/>
    <p:sldId id="319" r:id="rId37"/>
    <p:sldId id="291" r:id="rId38"/>
    <p:sldId id="292" r:id="rId39"/>
    <p:sldId id="320" r:id="rId40"/>
    <p:sldId id="293" r:id="rId41"/>
    <p:sldId id="294" r:id="rId42"/>
    <p:sldId id="312" r:id="rId43"/>
    <p:sldId id="311" r:id="rId44"/>
    <p:sldId id="295" r:id="rId45"/>
    <p:sldId id="313" r:id="rId46"/>
    <p:sldId id="296" r:id="rId47"/>
    <p:sldId id="297" r:id="rId48"/>
    <p:sldId id="298" r:id="rId49"/>
    <p:sldId id="299" r:id="rId50"/>
    <p:sldId id="300" r:id="rId51"/>
    <p:sldId id="314" r:id="rId52"/>
    <p:sldId id="315" r:id="rId53"/>
    <p:sldId id="301" r:id="rId54"/>
    <p:sldId id="303" r:id="rId55"/>
    <p:sldId id="305" r:id="rId56"/>
    <p:sldId id="306" r:id="rId57"/>
    <p:sldId id="308" r:id="rId58"/>
    <p:sldId id="309" r:id="rId59"/>
    <p:sldId id="310" r:id="rId60"/>
  </p:sldIdLst>
  <p:sldSz cx="9144000" cy="6858000" type="screen4x3"/>
  <p:notesSz cx="6858000" cy="9144000"/>
  <p:embeddedFontLst>
    <p:embeddedFont>
      <p:font typeface="Cambria" panose="02040503050406030204" pitchFamily="18" charset="0"/>
      <p:regular r:id="rId63"/>
      <p:bold r:id="rId64"/>
      <p:italic r:id="rId65"/>
      <p:boldItalic r:id="rId66"/>
    </p:embeddedFont>
    <p:embeddedFont>
      <p:font typeface="Cambria Math" panose="02040503050406030204" pitchFamily="18" charset="0"/>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59" d="100"/>
          <a:sy n="59" d="100"/>
        </p:scale>
        <p:origin x="1604" y="5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7.emf"/><Relationship Id="rId7" Type="http://schemas.openxmlformats.org/officeDocument/2006/relationships/image" Target="../media/image27.png"/><Relationship Id="rId2" Type="http://schemas.openxmlformats.org/officeDocument/2006/relationships/image" Target="../media/image16.emf"/><Relationship Id="rId1" Type="http://schemas.openxmlformats.org/officeDocument/2006/relationships/slideLayout" Target="../slideLayouts/slideLayout7.xml"/><Relationship Id="rId9" Type="http://schemas.openxmlformats.org/officeDocument/2006/relationships/image" Target="../media/image18.emf"/></Relationships>
</file>

<file path=ppt/slides/_rels/slide3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bin"/><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6.emf"/><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4.bin"/><Relationship Id="rId1" Type="http://schemas.openxmlformats.org/officeDocument/2006/relationships/slideLayout" Target="../slideLayouts/slideLayout3.xml"/><Relationship Id="rId5" Type="http://schemas.openxmlformats.org/officeDocument/2006/relationships/image" Target="../media/image35.emf"/><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Section 3.2</a:t>
            </a:r>
          </a:p>
        </p:txBody>
      </p:sp>
      <p:sp>
        <p:nvSpPr>
          <p:cNvPr id="2" name="Text Placeholder 1"/>
          <p:cNvSpPr>
            <a:spLocks noGrp="1"/>
          </p:cNvSpPr>
          <p:nvPr>
            <p:ph type="body" sz="quarter" idx="10"/>
          </p:nvPr>
        </p:nvSpPr>
        <p:spPr/>
        <p:txBody>
          <a:bodyPr/>
          <a:lstStyle/>
          <a:p>
            <a:pPr algn="ctr"/>
            <a:r>
              <a:t>Measures of Dispersion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 Tip</a:t>
            </a:r>
            <a:r>
              <a:rPr lang="en-US" baseline="-25000" dirty="0"/>
              <a:t>1</a:t>
            </a:r>
            <a:endParaRPr dirty="0"/>
          </a:p>
        </p:txBody>
      </p:sp>
      <p:sp>
        <p:nvSpPr>
          <p:cNvPr id="3" name="Text Placeholder 2"/>
          <p:cNvSpPr>
            <a:spLocks noGrp="1"/>
          </p:cNvSpPr>
          <p:nvPr>
            <p:ph type="body" sz="quarter" idx="10"/>
          </p:nvPr>
        </p:nvSpPr>
        <p:spPr>
          <a:xfrm>
            <a:off x="457200" y="1082078"/>
            <a:ext cx="8229600" cy="2118322"/>
          </a:xfrm>
        </p:spPr>
        <p:txBody>
          <a:bodyPr>
            <a:normAutofit/>
          </a:bodyPr>
          <a:lstStyle/>
          <a:p>
            <a:r>
              <a:rPr sz="2800" dirty="0"/>
              <a:t>The general formula for calculating sample variance in Excel is </a:t>
            </a:r>
            <a:r>
              <a:rPr sz="2800" b="1" dirty="0"/>
              <a:t>=VARS.S(range)</a:t>
            </a:r>
            <a:r>
              <a:rPr sz="2800" dirty="0"/>
              <a:t>.</a:t>
            </a:r>
          </a:p>
          <a:p>
            <a:r>
              <a:rPr sz="2800" dirty="0"/>
              <a:t>The general formula for calculating population variance in Excel is </a:t>
            </a:r>
            <a:r>
              <a:rPr sz="2800" b="1" dirty="0"/>
              <a:t>=VARS.P(range)</a:t>
            </a:r>
            <a:r>
              <a:rPr sz="2800"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3.2.2: Calculating Variance</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400" b="1" dirty="0"/>
              <a:t>Solution</a:t>
            </a:r>
          </a:p>
          <a:p>
            <a:r>
              <a:rPr sz="2400" dirty="0"/>
              <a:t>As these data represent a sample, we need to calculate the sample variance.</a:t>
            </a:r>
          </a:p>
          <a:p>
            <a:pPr>
              <a:defRPr b="1"/>
            </a:pPr>
            <a:r>
              <a:rPr sz="2400" dirty="0"/>
              <a:t>By Hand:</a:t>
            </a:r>
          </a:p>
          <a:p>
            <a:r>
              <a:rPr sz="2400" dirty="0"/>
              <a:t>The formula for the sample variance is given below.</a:t>
            </a:r>
          </a:p>
        </p:txBody>
      </p:sp>
      <p:pic>
        <p:nvPicPr>
          <p:cNvPr id="10" name="Picture 9" descr="s squared equals the summation of open parenthesis x sub i minus x bar close parenthesis squared, all divided by open parenthesis n minus 1 close parenthesis">
            <a:extLst>
              <a:ext uri="{FF2B5EF4-FFF2-40B4-BE49-F238E27FC236}">
                <a16:creationId xmlns:a16="http://schemas.microsoft.com/office/drawing/2014/main" id="{A5F28D99-E748-2E11-2A4C-493AFD1708C9}"/>
              </a:ext>
            </a:extLst>
          </p:cNvPr>
          <p:cNvPicPr>
            <a:picLocks noChangeAspect="1"/>
          </p:cNvPicPr>
          <p:nvPr/>
        </p:nvPicPr>
        <p:blipFill>
          <a:blip r:embed="rId2"/>
          <a:stretch>
            <a:fillRect/>
          </a:stretch>
        </p:blipFill>
        <p:spPr>
          <a:xfrm>
            <a:off x="3457575" y="3277499"/>
            <a:ext cx="2228850" cy="1028700"/>
          </a:xfrm>
          <a:prstGeom prst="rect">
            <a:avLst/>
          </a:prstGeom>
        </p:spPr>
      </p:pic>
      <p:sp>
        <p:nvSpPr>
          <p:cNvPr id="4" name="TextBox 3">
            <a:extLst>
              <a:ext uri="{FF2B5EF4-FFF2-40B4-BE49-F238E27FC236}">
                <a16:creationId xmlns:a16="http://schemas.microsoft.com/office/drawing/2014/main" id="{2618864A-337D-501E-6458-836832F4857B}"/>
              </a:ext>
            </a:extLst>
          </p:cNvPr>
          <p:cNvSpPr txBox="1"/>
          <p:nvPr/>
        </p:nvSpPr>
        <p:spPr>
          <a:xfrm>
            <a:off x="457200" y="4450140"/>
            <a:ext cx="8229600" cy="830997"/>
          </a:xfrm>
          <a:prstGeom prst="rect">
            <a:avLst/>
          </a:prstGeom>
          <a:noFill/>
        </p:spPr>
        <p:txBody>
          <a:bodyPr wrap="square" rtlCol="0">
            <a:spAutoFit/>
          </a:bodyPr>
          <a:lstStyle/>
          <a:p>
            <a:r>
              <a:rPr kumimoji="0" lang="en-IN" sz="2400" b="0" i="0" u="none" strike="noStrike" kern="1200" cap="none" spc="0" normalizeH="0" baseline="0" noProof="0" dirty="0">
                <a:ln>
                  <a:noFill/>
                </a:ln>
                <a:solidFill>
                  <a:srgbClr val="366092"/>
                </a:solidFill>
                <a:effectLst/>
                <a:uLnTx/>
                <a:uFillTx/>
                <a:latin typeface="Calibri"/>
              </a:rPr>
              <a:t>To start, we need the mean and sample size of the data set. We calculate that </a:t>
            </a:r>
          </a:p>
        </p:txBody>
      </p:sp>
      <p:pic>
        <p:nvPicPr>
          <p:cNvPr id="14" name="Picture 13" descr="x bar equals 4 and n equals 5. Next, we need to subtract the">
            <a:extLst>
              <a:ext uri="{FF2B5EF4-FFF2-40B4-BE49-F238E27FC236}">
                <a16:creationId xmlns:a16="http://schemas.microsoft.com/office/drawing/2014/main" id="{B22A771C-636E-C225-4301-15240572FFF7}"/>
              </a:ext>
            </a:extLst>
          </p:cNvPr>
          <p:cNvPicPr>
            <a:picLocks noChangeAspect="1"/>
          </p:cNvPicPr>
          <p:nvPr/>
        </p:nvPicPr>
        <p:blipFill>
          <a:blip r:embed="rId3"/>
          <a:stretch>
            <a:fillRect/>
          </a:stretch>
        </p:blipFill>
        <p:spPr>
          <a:xfrm>
            <a:off x="2286000" y="4807269"/>
            <a:ext cx="6134100" cy="466725"/>
          </a:xfrm>
          <a:prstGeom prst="rect">
            <a:avLst/>
          </a:prstGeom>
        </p:spPr>
      </p:pic>
      <p:sp>
        <p:nvSpPr>
          <p:cNvPr id="5" name="TextBox 4">
            <a:extLst>
              <a:ext uri="{FF2B5EF4-FFF2-40B4-BE49-F238E27FC236}">
                <a16:creationId xmlns:a16="http://schemas.microsoft.com/office/drawing/2014/main" id="{78F2BE5A-DF78-8618-8E85-1EBC77322E65}"/>
              </a:ext>
            </a:extLst>
          </p:cNvPr>
          <p:cNvSpPr txBox="1"/>
          <p:nvPr/>
        </p:nvSpPr>
        <p:spPr>
          <a:xfrm>
            <a:off x="457200" y="5174501"/>
            <a:ext cx="8252900" cy="830997"/>
          </a:xfrm>
          <a:prstGeom prst="rect">
            <a:avLst/>
          </a:prstGeom>
          <a:noFill/>
        </p:spPr>
        <p:txBody>
          <a:bodyPr wrap="none" rtlCol="0">
            <a:spAutoFit/>
          </a:bodyPr>
          <a:lstStyle/>
          <a:p>
            <a:r>
              <a:rPr kumimoji="0" lang="en-IN" sz="2400" b="0" i="0" u="none" strike="noStrike" kern="1200" cap="none" spc="0" normalizeH="0" baseline="0" noProof="0" dirty="0">
                <a:ln>
                  <a:noFill/>
                </a:ln>
                <a:solidFill>
                  <a:srgbClr val="366092"/>
                </a:solidFill>
                <a:effectLst/>
                <a:uLnTx/>
                <a:uFillTx/>
                <a:latin typeface="Calibri"/>
                <a:ea typeface="+mn-ea"/>
                <a:cs typeface="+mn-cs"/>
              </a:rPr>
              <a:t>mean from each number in the sample, and then square each of</a:t>
            </a:r>
          </a:p>
          <a:p>
            <a:r>
              <a:rPr kumimoji="0" lang="en-IN" sz="2400" b="0" i="0" u="none" strike="noStrike" kern="1200" cap="none" spc="0" normalizeH="0" baseline="0" noProof="0" dirty="0">
                <a:ln>
                  <a:noFill/>
                </a:ln>
                <a:solidFill>
                  <a:srgbClr val="366092"/>
                </a:solidFill>
                <a:effectLst/>
                <a:uLnTx/>
                <a:uFillTx/>
                <a:latin typeface="Calibri"/>
                <a:ea typeface="+mn-ea"/>
                <a:cs typeface="+mn-cs"/>
              </a:rPr>
              <a:t>these differences. Let's use a chart to keep everything organized.</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3.2.2: Calculating Variance</a:t>
            </a:r>
            <a:r>
              <a:rPr lang="en-US" baseline="-25000" dirty="0"/>
              <a:t>3</a:t>
            </a:r>
            <a:endParaRPr dirty="0"/>
          </a:p>
        </p:txBody>
      </p:sp>
      <p:sp>
        <p:nvSpPr>
          <p:cNvPr id="7" name="TextBox 6">
            <a:extLst>
              <a:ext uri="{FF2B5EF4-FFF2-40B4-BE49-F238E27FC236}">
                <a16:creationId xmlns:a16="http://schemas.microsoft.com/office/drawing/2014/main" id="{E1B99328-EE1F-A42C-A0A0-9445C6C84525}"/>
              </a:ext>
            </a:extLst>
          </p:cNvPr>
          <p:cNvSpPr txBox="1"/>
          <p:nvPr/>
        </p:nvSpPr>
        <p:spPr>
          <a:xfrm>
            <a:off x="482600" y="1539240"/>
            <a:ext cx="8229600" cy="400110"/>
          </a:xfrm>
          <a:prstGeom prst="rect">
            <a:avLst/>
          </a:prstGeom>
          <a:noFill/>
        </p:spPr>
        <p:txBody>
          <a:bodyPr wrap="square">
            <a:spAutoFit/>
          </a:bodyPr>
          <a:lstStyle/>
          <a:p>
            <a:pPr algn="ctr">
              <a:defRPr sz="1800" b="1"/>
            </a:pPr>
            <a:r>
              <a:rPr lang="en-US" sz="2000" dirty="0"/>
              <a:t>Deviations and Squared Deviations of the Data</a:t>
            </a:r>
          </a:p>
        </p:txBody>
      </p:sp>
      <mc:AlternateContent xmlns:mc="http://schemas.openxmlformats.org/markup-compatibility/2006" xmlns:a14="http://schemas.microsoft.com/office/drawing/2010/main">
        <mc:Choice Requires="a14">
          <p:graphicFrame>
            <p:nvGraphicFramePr>
              <p:cNvPr id="6" name="Table Placeholder 2" descr="The table contains 3 columns and 6 rows  including headers. The first row calculations for values x sub i , their deviations from the mean (x sub i minus x bar) , and squared deviations square of (x sub i minus x bar). The first column x sub i values are 3 , 2 , 5 , 6 , and 4. &#10;The second column deviations from the mean (x sub i minus x bar , where x bar equals 4) are calculated as follows: 3 minus 4 equals negative 1 , 2 minus 4 equals negative 2 , 5 minus 4 equals 1 , 6 minus 4 equals 2 , and 4 minus 4 equals 0. &#10;The third column squared deviations open parenthesis x sub i minus x bar close parenthesis squared are 1, 4, 1, 4, and 0, respectively.">
                <a:extLst>
                  <a:ext uri="{FF2B5EF4-FFF2-40B4-BE49-F238E27FC236}">
                    <a16:creationId xmlns:a16="http://schemas.microsoft.com/office/drawing/2014/main" id="{2FFB6698-41B7-5140-70B6-4982E21BBF6A}"/>
                  </a:ext>
                </a:extLst>
              </p:cNvPr>
              <p:cNvGraphicFramePr>
                <a:graphicFrameLocks noGrp="1"/>
              </p:cNvGraphicFramePr>
              <p:nvPr>
                <p:ph type="tbl" sz="quarter" idx="10"/>
                <p:extLst>
                  <p:ext uri="{D42A27DB-BD31-4B8C-83A1-F6EECF244321}">
                    <p14:modId xmlns:p14="http://schemas.microsoft.com/office/powerpoint/2010/main" val="1115136510"/>
                  </p:ext>
                </p:extLst>
              </p:nvPr>
            </p:nvGraphicFramePr>
            <p:xfrm>
              <a:off x="431800" y="1981200"/>
              <a:ext cx="8229600" cy="222504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r>
                                      <a:rPr sz="1800">
                                        <a:latin typeface="Cambria Math" panose="02040503050406030204" pitchFamily="18" charset="0"/>
                                      </a:rPr>
                                      <m:t>−</m:t>
                                    </m:r>
                                    <m:bar>
                                      <m:barPr>
                                        <m:pos m:val="top"/>
                                        <m:ctrlPr>
                                          <a:rPr sz="1800" i="1">
                                            <a:latin typeface="Cambria Math" panose="02040503050406030204" pitchFamily="18" charset="0"/>
                                          </a:rPr>
                                        </m:ctrlPr>
                                      </m:barPr>
                                      <m:e>
                                        <m:r>
                                          <a:rPr sz="1800">
                                            <a:latin typeface="Cambria Math" panose="02040503050406030204" pitchFamily="18" charset="0"/>
                                          </a:rPr>
                                          <m:t>𝑥</m:t>
                                        </m:r>
                                      </m:e>
                                    </m:bar>
                                  </m:e>
                                </m:d>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𝑖</m:t>
                                            </m:r>
                                          </m:sub>
                                        </m:sSub>
                                        <m:r>
                                          <a:rPr sz="1800">
                                            <a:latin typeface="Cambria Math" panose="02040503050406030204" pitchFamily="18" charset="0"/>
                                          </a:rPr>
                                          <m:t>−</m:t>
                                        </m:r>
                                        <m:bar>
                                          <m:barPr>
                                            <m:pos m:val="top"/>
                                            <m:ctrlPr>
                                              <a:rPr sz="1800" i="1">
                                                <a:latin typeface="Cambria Math" panose="02040503050406030204" pitchFamily="18" charset="0"/>
                                              </a:rPr>
                                            </m:ctrlPr>
                                          </m:barPr>
                                          <m:e>
                                            <m:r>
                                              <a:rPr sz="1800">
                                                <a:latin typeface="Cambria Math" panose="02040503050406030204" pitchFamily="18" charset="0"/>
                                              </a:rPr>
                                              <m:t>𝑥</m:t>
                                            </m:r>
                                          </m:e>
                                        </m:bar>
                                      </m:e>
                                    </m:d>
                                  </m:e>
                                  <m:sup>
                                    <m:r>
                                      <a:rPr sz="1800">
                                        <a:latin typeface="Cambria Math" panose="02040503050406030204" pitchFamily="18" charset="0"/>
                                      </a:rPr>
                                      <m:t>2</m:t>
                                    </m:r>
                                  </m:sup>
                                </m:sSup>
                              </m:oMath>
                            </m:oMathPara>
                          </a14:m>
                          <a:endParaRPr dirty="0"/>
                        </a:p>
                      </a:txBody>
                      <a:tcPr/>
                    </a:tc>
                    <a:extLst>
                      <a:ext uri="{0D108BD9-81ED-4DB2-BD59-A6C34878D82A}">
                        <a16:rowId xmlns:a16="http://schemas.microsoft.com/office/drawing/2014/main" val="10001"/>
                      </a:ext>
                    </a:extLst>
                  </a:tr>
                  <a:tr h="370840">
                    <a:tc>
                      <a:txBody>
                        <a:bodyPr/>
                        <a:lstStyle/>
                        <a:p>
                          <a:pPr algn="ctr"/>
                          <a:r>
                            <a:rPr sz="1800" dirty="0"/>
                            <a:t>3</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3−4=−1</m:t>
                                </m:r>
                              </m:oMath>
                            </m:oMathPara>
                          </a14:m>
                          <a:endParaRPr dirty="0"/>
                        </a:p>
                      </a:txBody>
                      <a:tcPr/>
                    </a:tc>
                    <a:tc>
                      <a:txBody>
                        <a:bodyPr/>
                        <a:lstStyle/>
                        <a:p>
                          <a:pPr algn="ctr"/>
                          <a:r>
                            <a:rPr sz="1800" dirty="0"/>
                            <a:t>1</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r>
                            <a:rPr sz="1800" dirty="0"/>
                            <a:t>2</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2−4=−2</m:t>
                                </m:r>
                              </m:oMath>
                            </m:oMathPara>
                          </a14:m>
                          <a:endParaRPr/>
                        </a:p>
                      </a:txBody>
                      <a:tcPr/>
                    </a:tc>
                    <a:tc>
                      <a:txBody>
                        <a:bodyPr/>
                        <a:lstStyle/>
                        <a:p>
                          <a:pPr algn="ctr"/>
                          <a:r>
                            <a:rPr sz="1800"/>
                            <a:t>4</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dirty="0"/>
                            <a:t>5</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5−4=1</m:t>
                                </m:r>
                              </m:oMath>
                            </m:oMathPara>
                          </a14:m>
                          <a:endParaRP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dirty="0"/>
                            <a:t>6</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6−4=2</m:t>
                                </m:r>
                              </m:oMath>
                            </m:oMathPara>
                          </a14:m>
                          <a:endParaRPr/>
                        </a:p>
                      </a:txBody>
                      <a:tcPr/>
                    </a:tc>
                    <a:tc>
                      <a:txBody>
                        <a:bodyPr/>
                        <a:lstStyle/>
                        <a:p>
                          <a:pPr algn="ctr"/>
                          <a:r>
                            <a:rPr sz="1800"/>
                            <a:t>4</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t>4</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4−4=0</m:t>
                                </m:r>
                              </m:oMath>
                            </m:oMathPara>
                          </a14:m>
                          <a:endParaRPr dirty="0"/>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6"/>
                      </a:ext>
                    </a:extLst>
                  </a:tr>
                </a:tbl>
              </a:graphicData>
            </a:graphic>
          </p:graphicFrame>
        </mc:Choice>
        <mc:Fallback xmlns="">
          <p:graphicFrame>
            <p:nvGraphicFramePr>
              <p:cNvPr id="6" name="Table Placeholder 2" descr="The table contains 3 columns and 6 rows  including headers. The first row calculations for values x sub i , their deviations from the mean (x sub i minus x bar) , and squared deviations square of (x sub i minus x bar). The first column x sub i values are 3 , 2 , 5 , 6 , and 4. &#10;The second column deviations from the mean (x sub i minus x bar , where x bar equals 4) are calculated as follows: 3 minus 4 equals negative 1 , 2 minus 4 equals negative 2 , 5 minus 4 equals 1 , 6 minus 4 equals 2 , and 4 minus 4 equals 0. &#10;The third column squared deviations open parenthesis x sub i minus x bar close parenthesis squared are 1, 4, 1, 4, and 0, respectively.">
                <a:extLst>
                  <a:ext uri="{FF2B5EF4-FFF2-40B4-BE49-F238E27FC236}">
                    <a16:creationId xmlns:a16="http://schemas.microsoft.com/office/drawing/2014/main" id="{2FFB6698-41B7-5140-70B6-4982E21BBF6A}"/>
                  </a:ext>
                </a:extLst>
              </p:cNvPr>
              <p:cNvGraphicFramePr>
                <a:graphicFrameLocks noGrp="1"/>
              </p:cNvGraphicFramePr>
              <p:nvPr>
                <p:ph type="tbl" sz="quarter" idx="10"/>
                <p:extLst>
                  <p:ext uri="{D42A27DB-BD31-4B8C-83A1-F6EECF244321}">
                    <p14:modId xmlns:p14="http://schemas.microsoft.com/office/powerpoint/2010/main" val="1115136510"/>
                  </p:ext>
                </p:extLst>
              </p:nvPr>
            </p:nvGraphicFramePr>
            <p:xfrm>
              <a:off x="431800" y="1981200"/>
              <a:ext cx="8229600" cy="222504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a:p>
                      </a:txBody>
                      <a:tcPr>
                        <a:blipFill>
                          <a:blip r:embed="rId2"/>
                          <a:stretch>
                            <a:fillRect l="-222" t="-3279" r="-200667" b="-522951"/>
                          </a:stretch>
                        </a:blipFill>
                      </a:tcPr>
                    </a:tc>
                    <a:tc>
                      <a:txBody>
                        <a:bodyPr/>
                        <a:lstStyle/>
                        <a:p>
                          <a:endParaRPr lang="en-US"/>
                        </a:p>
                      </a:txBody>
                      <a:tcPr>
                        <a:blipFill>
                          <a:blip r:embed="rId2"/>
                          <a:stretch>
                            <a:fillRect l="-100000" t="-3279" r="-100222" b="-522951"/>
                          </a:stretch>
                        </a:blipFill>
                      </a:tcPr>
                    </a:tc>
                    <a:tc>
                      <a:txBody>
                        <a:bodyPr/>
                        <a:lstStyle/>
                        <a:p>
                          <a:endParaRPr lang="en-US"/>
                        </a:p>
                      </a:txBody>
                      <a:tcPr>
                        <a:blipFill>
                          <a:blip r:embed="rId2"/>
                          <a:stretch>
                            <a:fillRect l="-200444" t="-3279" r="-444" b="-522951"/>
                          </a:stretch>
                        </a:blipFill>
                      </a:tcPr>
                    </a:tc>
                    <a:extLst>
                      <a:ext uri="{0D108BD9-81ED-4DB2-BD59-A6C34878D82A}">
                        <a16:rowId xmlns:a16="http://schemas.microsoft.com/office/drawing/2014/main" val="10001"/>
                      </a:ext>
                    </a:extLst>
                  </a:tr>
                  <a:tr h="370840">
                    <a:tc>
                      <a:txBody>
                        <a:bodyPr/>
                        <a:lstStyle/>
                        <a:p>
                          <a:pPr algn="ctr"/>
                          <a:r>
                            <a:rPr sz="1800" dirty="0"/>
                            <a:t>3</a:t>
                          </a:r>
                          <a:endParaRPr sz="1800" dirty="0">
                            <a:latin typeface="Cambria Math"/>
                          </a:endParaRPr>
                        </a:p>
                      </a:txBody>
                      <a:tcPr/>
                    </a:tc>
                    <a:tc>
                      <a:txBody>
                        <a:bodyPr/>
                        <a:lstStyle/>
                        <a:p>
                          <a:endParaRPr lang="en-US"/>
                        </a:p>
                      </a:txBody>
                      <a:tcPr>
                        <a:blipFill>
                          <a:blip r:embed="rId2"/>
                          <a:stretch>
                            <a:fillRect l="-100000" t="-103279" r="-100222" b="-422951"/>
                          </a:stretch>
                        </a:blipFill>
                      </a:tcPr>
                    </a:tc>
                    <a:tc>
                      <a:txBody>
                        <a:bodyPr/>
                        <a:lstStyle/>
                        <a:p>
                          <a:pPr algn="ctr"/>
                          <a:r>
                            <a:rPr sz="1800" dirty="0"/>
                            <a:t>1</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r>
                            <a:rPr sz="1800" dirty="0"/>
                            <a:t>2</a:t>
                          </a:r>
                          <a:endParaRPr sz="1800" dirty="0">
                            <a:latin typeface="Cambria Math"/>
                          </a:endParaRPr>
                        </a:p>
                      </a:txBody>
                      <a:tcPr/>
                    </a:tc>
                    <a:tc>
                      <a:txBody>
                        <a:bodyPr/>
                        <a:lstStyle/>
                        <a:p>
                          <a:endParaRPr lang="en-US"/>
                        </a:p>
                      </a:txBody>
                      <a:tcPr>
                        <a:blipFill>
                          <a:blip r:embed="rId2"/>
                          <a:stretch>
                            <a:fillRect l="-100000" t="-203279" r="-100222" b="-322951"/>
                          </a:stretch>
                        </a:blipFill>
                      </a:tcPr>
                    </a:tc>
                    <a:tc>
                      <a:txBody>
                        <a:bodyPr/>
                        <a:lstStyle/>
                        <a:p>
                          <a:pPr algn="ctr"/>
                          <a:r>
                            <a:rPr sz="1800"/>
                            <a:t>4</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dirty="0"/>
                            <a:t>5</a:t>
                          </a:r>
                          <a:endParaRPr sz="1800" dirty="0">
                            <a:latin typeface="Cambria Math"/>
                          </a:endParaRPr>
                        </a:p>
                      </a:txBody>
                      <a:tcPr/>
                    </a:tc>
                    <a:tc>
                      <a:txBody>
                        <a:bodyPr/>
                        <a:lstStyle/>
                        <a:p>
                          <a:endParaRPr lang="en-US"/>
                        </a:p>
                      </a:txBody>
                      <a:tcPr>
                        <a:blipFill>
                          <a:blip r:embed="rId2"/>
                          <a:stretch>
                            <a:fillRect l="-100000" t="-308333" r="-100222" b="-228333"/>
                          </a:stretch>
                        </a:blipFill>
                      </a:tcPr>
                    </a:tc>
                    <a:tc>
                      <a:txBody>
                        <a:bodyPr/>
                        <a:lstStyle/>
                        <a:p>
                          <a:pPr algn="ctr"/>
                          <a:r>
                            <a:rPr sz="1800"/>
                            <a:t>1</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r>
                            <a:rPr sz="1800" dirty="0"/>
                            <a:t>6</a:t>
                          </a:r>
                          <a:endParaRPr sz="1800" dirty="0">
                            <a:latin typeface="Cambria Math"/>
                          </a:endParaRPr>
                        </a:p>
                      </a:txBody>
                      <a:tcPr/>
                    </a:tc>
                    <a:tc>
                      <a:txBody>
                        <a:bodyPr/>
                        <a:lstStyle/>
                        <a:p>
                          <a:endParaRPr lang="en-US"/>
                        </a:p>
                      </a:txBody>
                      <a:tcPr>
                        <a:blipFill>
                          <a:blip r:embed="rId2"/>
                          <a:stretch>
                            <a:fillRect l="-100000" t="-401639" r="-100222" b="-124590"/>
                          </a:stretch>
                        </a:blipFill>
                      </a:tcPr>
                    </a:tc>
                    <a:tc>
                      <a:txBody>
                        <a:bodyPr/>
                        <a:lstStyle/>
                        <a:p>
                          <a:pPr algn="ctr"/>
                          <a:r>
                            <a:rPr sz="1800"/>
                            <a:t>4</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t>4</a:t>
                          </a:r>
                          <a:endParaRPr sz="1800" dirty="0">
                            <a:latin typeface="Cambria Math"/>
                          </a:endParaRPr>
                        </a:p>
                      </a:txBody>
                      <a:tcPr/>
                    </a:tc>
                    <a:tc>
                      <a:txBody>
                        <a:bodyPr/>
                        <a:lstStyle/>
                        <a:p>
                          <a:endParaRPr lang="en-US"/>
                        </a:p>
                      </a:txBody>
                      <a:tcPr>
                        <a:blipFill>
                          <a:blip r:embed="rId2"/>
                          <a:stretch>
                            <a:fillRect l="-100000" t="-501639" r="-100222" b="-24590"/>
                          </a:stretch>
                        </a:blipFill>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3.2.2: Calculating Variance</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sz="2000" dirty="0"/>
              <a:t>Next, find the sum of the squared deviations by adding up the values in the last column.</a:t>
            </a:r>
          </a:p>
          <a:p>
            <a:endParaRPr sz="2800" dirty="0"/>
          </a:p>
          <a:p>
            <a:endParaRPr sz="2800" dirty="0"/>
          </a:p>
        </p:txBody>
      </p:sp>
      <p:pic>
        <p:nvPicPr>
          <p:cNvPr id="8" name="Picture 7" descr="The summation of open parenthesis x sub i minus x bar close parenthesis squared equals 1 plus 4 plus 1 plus 4 plus 0, which equals 10">
            <a:extLst>
              <a:ext uri="{FF2B5EF4-FFF2-40B4-BE49-F238E27FC236}">
                <a16:creationId xmlns:a16="http://schemas.microsoft.com/office/drawing/2014/main" id="{AFE06000-1FAF-4C73-6637-F7C70428C4B8}"/>
              </a:ext>
            </a:extLst>
          </p:cNvPr>
          <p:cNvPicPr>
            <a:picLocks noChangeAspect="1"/>
          </p:cNvPicPr>
          <p:nvPr/>
        </p:nvPicPr>
        <p:blipFill>
          <a:blip r:embed="rId2"/>
          <a:stretch>
            <a:fillRect/>
          </a:stretch>
        </p:blipFill>
        <p:spPr>
          <a:xfrm>
            <a:off x="2954891" y="1458824"/>
            <a:ext cx="3234214" cy="936000"/>
          </a:xfrm>
          <a:prstGeom prst="rect">
            <a:avLst/>
          </a:prstGeom>
        </p:spPr>
      </p:pic>
      <p:sp>
        <p:nvSpPr>
          <p:cNvPr id="4" name="TextBox 3">
            <a:extLst>
              <a:ext uri="{FF2B5EF4-FFF2-40B4-BE49-F238E27FC236}">
                <a16:creationId xmlns:a16="http://schemas.microsoft.com/office/drawing/2014/main" id="{511CCB95-39CF-2FC4-0BE6-7E784746FD32}"/>
              </a:ext>
            </a:extLst>
          </p:cNvPr>
          <p:cNvSpPr txBox="1"/>
          <p:nvPr/>
        </p:nvSpPr>
        <p:spPr>
          <a:xfrm>
            <a:off x="457201" y="2340114"/>
            <a:ext cx="82295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000" b="0" i="0" u="none" strike="noStrike" kern="1200" cap="none" spc="0" normalizeH="0" baseline="0" noProof="0" dirty="0">
                <a:ln>
                  <a:noFill/>
                </a:ln>
                <a:solidFill>
                  <a:srgbClr val="366092"/>
                </a:solidFill>
                <a:effectLst/>
                <a:uLnTx/>
                <a:uFillTx/>
                <a:latin typeface="Calibri"/>
                <a:ea typeface="+mn-ea"/>
                <a:cs typeface="+mn-cs"/>
              </a:rPr>
              <a:t>Finally, substitute the appropriate values into the formula for sample variance as follows.</a:t>
            </a:r>
            <a:endParaRPr lang="en-IN" sz="2000" dirty="0"/>
          </a:p>
        </p:txBody>
      </p:sp>
      <p:pic>
        <p:nvPicPr>
          <p:cNvPr id="12" name="Picture 11" descr="s squared equals the summation of open parenthesis x sub i minus x bar close parenthesis squared, all divided by open parenthesis n minus 1 close parenthesis. This is equal to 10 divided by open parenthesis 5 minus 1 close parenthesis, which simplifies to 2.5.">
            <a:extLst>
              <a:ext uri="{FF2B5EF4-FFF2-40B4-BE49-F238E27FC236}">
                <a16:creationId xmlns:a16="http://schemas.microsoft.com/office/drawing/2014/main" id="{C81757E8-D570-2E4C-3F1D-7509231C6161}"/>
              </a:ext>
            </a:extLst>
          </p:cNvPr>
          <p:cNvPicPr>
            <a:picLocks noChangeAspect="1"/>
          </p:cNvPicPr>
          <p:nvPr/>
        </p:nvPicPr>
        <p:blipFill>
          <a:blip r:embed="rId3"/>
          <a:stretch>
            <a:fillRect/>
          </a:stretch>
        </p:blipFill>
        <p:spPr>
          <a:xfrm>
            <a:off x="3651109" y="2719123"/>
            <a:ext cx="1841777" cy="2016000"/>
          </a:xfrm>
          <a:prstGeom prst="rect">
            <a:avLst/>
          </a:prstGeom>
        </p:spPr>
      </p:pic>
      <p:sp>
        <p:nvSpPr>
          <p:cNvPr id="7" name="TextBox 6">
            <a:extLst>
              <a:ext uri="{FF2B5EF4-FFF2-40B4-BE49-F238E27FC236}">
                <a16:creationId xmlns:a16="http://schemas.microsoft.com/office/drawing/2014/main" id="{D7A086E0-8D70-C5F3-5E25-C5978B22EF7D}"/>
              </a:ext>
            </a:extLst>
          </p:cNvPr>
          <p:cNvSpPr txBox="1"/>
          <p:nvPr/>
        </p:nvSpPr>
        <p:spPr>
          <a:xfrm>
            <a:off x="457199" y="4696361"/>
            <a:ext cx="82296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000" b="0" i="0" u="none" strike="noStrike" kern="1200" cap="none" spc="0" normalizeH="0" baseline="0" noProof="0" dirty="0">
                <a:ln>
                  <a:noFill/>
                </a:ln>
                <a:solidFill>
                  <a:srgbClr val="366092"/>
                </a:solidFill>
                <a:effectLst/>
                <a:uLnTx/>
                <a:uFillTx/>
                <a:latin typeface="Calibri"/>
                <a:ea typeface="+mn-ea"/>
                <a:cs typeface="+mn-cs"/>
              </a:rPr>
              <a:t>Microsoft Excel: You can easily calculate the sample variance in Excel by using the general formula </a:t>
            </a:r>
            <a:r>
              <a:rPr kumimoji="0" lang="en-IN" sz="2000" b="1" i="0" u="none" strike="noStrike" kern="1200" cap="none" spc="0" normalizeH="0" baseline="0" noProof="0" dirty="0">
                <a:ln>
                  <a:noFill/>
                </a:ln>
                <a:solidFill>
                  <a:srgbClr val="366092"/>
                </a:solidFill>
                <a:effectLst/>
                <a:uLnTx/>
                <a:uFillTx/>
                <a:latin typeface="Calibri"/>
                <a:ea typeface="+mn-ea"/>
                <a:cs typeface="+mn-cs"/>
              </a:rPr>
              <a:t>=VAR.S(cell range)</a:t>
            </a:r>
            <a:r>
              <a:rPr kumimoji="0" lang="en-IN" sz="2000" b="0" i="0" u="none" strike="noStrike" kern="1200" cap="none" spc="0" normalizeH="0" baseline="0" noProof="0" dirty="0">
                <a:ln>
                  <a:noFill/>
                </a:ln>
                <a:solidFill>
                  <a:srgbClr val="366092"/>
                </a:solidFill>
                <a:effectLst/>
                <a:uLnTx/>
                <a:uFillTx/>
                <a:latin typeface="Calibri"/>
                <a:ea typeface="+mn-ea"/>
                <a:cs typeface="+mn-cs"/>
              </a:rPr>
              <a:t>. To do this, type the data into the first column of cells, </a:t>
            </a:r>
            <a:r>
              <a:rPr kumimoji="0" lang="en-IN" sz="2000" b="1" i="0" u="none" strike="noStrike" kern="1200" cap="none" spc="0" normalizeH="0" baseline="0" noProof="0" dirty="0">
                <a:ln>
                  <a:noFill/>
                </a:ln>
                <a:solidFill>
                  <a:srgbClr val="366092"/>
                </a:solidFill>
                <a:effectLst/>
                <a:uLnTx/>
                <a:uFillTx/>
                <a:latin typeface="Calibri"/>
                <a:ea typeface="+mn-ea"/>
                <a:cs typeface="+mn-cs"/>
              </a:rPr>
              <a:t>A1</a:t>
            </a:r>
            <a:r>
              <a:rPr kumimoji="0" lang="en-IN" sz="2000" b="0" i="0" u="none" strike="noStrike" kern="1200" cap="none" spc="0" normalizeH="0" baseline="0" noProof="0" dirty="0">
                <a:ln>
                  <a:noFill/>
                </a:ln>
                <a:solidFill>
                  <a:srgbClr val="366092"/>
                </a:solidFill>
                <a:effectLst/>
                <a:uLnTx/>
                <a:uFillTx/>
                <a:latin typeface="Calibri"/>
                <a:ea typeface="+mn-ea"/>
                <a:cs typeface="+mn-cs"/>
              </a:rPr>
              <a:t> through </a:t>
            </a:r>
            <a:r>
              <a:rPr kumimoji="0" lang="en-IN" sz="2000" b="1" i="0" u="none" strike="noStrike" kern="1200" cap="none" spc="0" normalizeH="0" baseline="0" noProof="0" dirty="0">
                <a:ln>
                  <a:noFill/>
                </a:ln>
                <a:solidFill>
                  <a:srgbClr val="366092"/>
                </a:solidFill>
                <a:effectLst/>
                <a:uLnTx/>
                <a:uFillTx/>
                <a:latin typeface="Calibri"/>
                <a:ea typeface="+mn-ea"/>
                <a:cs typeface="+mn-cs"/>
              </a:rPr>
              <a:t>A5</a:t>
            </a:r>
            <a:r>
              <a:rPr kumimoji="0" lang="en-IN" sz="2000" b="0" i="0" u="none" strike="noStrike" kern="1200" cap="none" spc="0" normalizeH="0" baseline="0" noProof="0" dirty="0">
                <a:ln>
                  <a:noFill/>
                </a:ln>
                <a:solidFill>
                  <a:srgbClr val="366092"/>
                </a:solidFill>
                <a:effectLst/>
                <a:uLnTx/>
                <a:uFillTx/>
                <a:latin typeface="Calibri"/>
                <a:ea typeface="+mn-ea"/>
                <a:cs typeface="+mn-cs"/>
              </a:rPr>
              <a:t>. Then, in any available cell type </a:t>
            </a:r>
            <a:r>
              <a:rPr kumimoji="0" lang="en-IN" sz="2000" b="1" i="0" u="none" strike="noStrike" kern="1200" cap="none" spc="0" normalizeH="0" baseline="0" noProof="0" dirty="0">
                <a:ln>
                  <a:noFill/>
                </a:ln>
                <a:solidFill>
                  <a:srgbClr val="366092"/>
                </a:solidFill>
                <a:effectLst/>
                <a:uLnTx/>
                <a:uFillTx/>
                <a:latin typeface="Calibri"/>
                <a:ea typeface="+mn-ea"/>
                <a:cs typeface="+mn-cs"/>
              </a:rPr>
              <a:t>=VARS.S(A1:A5)</a:t>
            </a:r>
            <a:r>
              <a:rPr kumimoji="0" lang="en-IN" sz="2000" b="0" i="0" u="none" strike="noStrike" kern="1200" cap="none" spc="0" normalizeH="0" baseline="0" noProof="0" dirty="0">
                <a:ln>
                  <a:noFill/>
                </a:ln>
                <a:solidFill>
                  <a:srgbClr val="366092"/>
                </a:solidFill>
                <a:effectLst/>
                <a:uLnTx/>
                <a:uFillTx/>
                <a:latin typeface="Calibri"/>
                <a:ea typeface="+mn-ea"/>
                <a:cs typeface="+mn-cs"/>
              </a:rPr>
              <a:t> and press enter to obtain a sample variance of </a:t>
            </a:r>
            <a:r>
              <a:rPr kumimoji="0" lang="en-IN" sz="2000" b="0" i="0" u="none" strike="noStrike" kern="1200" cap="none" spc="0" normalizeH="0" baseline="0" noProof="0" dirty="0">
                <a:ln>
                  <a:noFill/>
                </a:ln>
                <a:solidFill>
                  <a:srgbClr val="366092"/>
                </a:solidFill>
                <a:effectLst/>
                <a:uLnTx/>
                <a:uFillTx/>
                <a:latin typeface="Cambria Math"/>
                <a:ea typeface="+mn-ea"/>
                <a:cs typeface="+mn-cs"/>
              </a:rPr>
              <a:t>2.5</a:t>
            </a:r>
            <a:r>
              <a:rPr kumimoji="0" lang="en-IN" sz="2000" b="0" i="0" u="none" strike="noStrike" kern="1200" cap="none" spc="0" normalizeH="0" baseline="0" noProof="0" dirty="0">
                <a:ln>
                  <a:noFill/>
                </a:ln>
                <a:solidFill>
                  <a:srgbClr val="366092"/>
                </a:solidFill>
                <a:effectLst/>
                <a:uLnTx/>
                <a:uFillTx/>
                <a:latin typeface="Calibri"/>
                <a:ea typeface="+mn-ea"/>
                <a:cs typeface="+mn-cs"/>
              </a:rPr>
              <a:t>.</a:t>
            </a:r>
            <a:endParaRPr lang="en-IN"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 Tip</a:t>
            </a:r>
            <a:r>
              <a:rPr lang="en-US" baseline="-25000" dirty="0"/>
              <a:t>2</a:t>
            </a:r>
            <a:endParaRPr dirty="0"/>
          </a:p>
        </p:txBody>
      </p:sp>
      <p:sp>
        <p:nvSpPr>
          <p:cNvPr id="3" name="Text Placeholder 2"/>
          <p:cNvSpPr>
            <a:spLocks noGrp="1"/>
          </p:cNvSpPr>
          <p:nvPr>
            <p:ph type="body" sz="quarter" idx="10"/>
          </p:nvPr>
        </p:nvSpPr>
        <p:spPr>
          <a:xfrm>
            <a:off x="457200" y="1082078"/>
            <a:ext cx="8229600" cy="3032722"/>
          </a:xfrm>
        </p:spPr>
        <p:txBody>
          <a:bodyPr>
            <a:normAutofit/>
          </a:bodyPr>
          <a:lstStyle/>
          <a:p>
            <a:r>
              <a:rPr sz="2800" dirty="0"/>
              <a:t>The general formula for calculating the sample variance in Microsoft Excel is </a:t>
            </a:r>
            <a:r>
              <a:rPr sz="2800" b="1" dirty="0"/>
              <a:t>=VARS.S(cell range)</a:t>
            </a:r>
            <a:r>
              <a:rPr sz="2800" dirty="0"/>
              <a:t>.</a:t>
            </a:r>
          </a:p>
          <a:p>
            <a:r>
              <a:rPr sz="2800" dirty="0"/>
              <a:t>The general formula for calculating the population variance in Microsoft Excel is </a:t>
            </a:r>
            <a:r>
              <a:rPr sz="2800" b="1" dirty="0"/>
              <a:t>=VARS.P(cell range)</a:t>
            </a:r>
            <a:r>
              <a:rPr sz="2800" dirty="0"/>
              <a:t>.</a:t>
            </a:r>
          </a:p>
          <a:p>
            <a:pPr>
              <a:defRPr sz="2800"/>
            </a:pPr>
            <a:r>
              <a:rPr sz="2800" dirty="0"/>
              <a:t>Therefore, the sample variance for Jesmyn's Uber rides is </a:t>
            </a:r>
            <a:r>
              <a:rPr lang="en-US" sz="2800" dirty="0"/>
              <a:t>2.5rides²</a:t>
            </a:r>
            <a:r>
              <a:rPr sz="2800" dirty="0"/>
              <a:t>.</a:t>
            </a:r>
          </a:p>
        </p:txBody>
      </p:sp>
      <p:sp>
        <p:nvSpPr>
          <p:cNvPr id="4" name="TextBox 3">
            <a:extLst>
              <a:ext uri="{FF2B5EF4-FFF2-40B4-BE49-F238E27FC236}">
                <a16:creationId xmlns:a16="http://schemas.microsoft.com/office/drawing/2014/main" id="{E3451D27-1E44-44E0-B1E3-EA3AA66BAA64}"/>
              </a:ext>
            </a:extLst>
          </p:cNvPr>
          <p:cNvSpPr txBox="1"/>
          <p:nvPr/>
        </p:nvSpPr>
        <p:spPr>
          <a:xfrm>
            <a:off x="455023" y="4419600"/>
            <a:ext cx="8229600" cy="954107"/>
          </a:xfrm>
          <a:prstGeom prst="rect">
            <a:avLst/>
          </a:prstGeom>
          <a:noFill/>
        </p:spPr>
        <p:txBody>
          <a:bodyPr wrap="square" rtlCol="0">
            <a:spAutoFit/>
          </a:bodyPr>
          <a:lstStyle/>
          <a:p>
            <a:r>
              <a:rPr lang="en-US" sz="2800" dirty="0"/>
              <a:t>Therefore, the sample variance for Jesmyn’s Uber ride is 2.5rides².</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 Standard Deviation</a:t>
            </a:r>
            <a:r>
              <a:rPr lang="en-US" baseline="-25000" dirty="0"/>
              <a:t>1</a:t>
            </a:r>
            <a:endParaRPr baseline="-25000" dirty="0"/>
          </a:p>
        </p:txBody>
      </p:sp>
      <p:sp>
        <p:nvSpPr>
          <p:cNvPr id="3" name="Text Placeholder 2"/>
          <p:cNvSpPr>
            <a:spLocks noGrp="1"/>
          </p:cNvSpPr>
          <p:nvPr>
            <p:ph type="body" sz="quarter" idx="10"/>
          </p:nvPr>
        </p:nvSpPr>
        <p:spPr>
          <a:xfrm>
            <a:off x="457200" y="1082078"/>
            <a:ext cx="8229600" cy="4785322"/>
          </a:xfrm>
        </p:spPr>
        <p:txBody>
          <a:bodyPr>
            <a:normAutofit/>
          </a:bodyPr>
          <a:lstStyle/>
          <a:p>
            <a:pPr marL="457200" indent="-457200">
              <a:buFont typeface="Arial" panose="020B0604020202020204" pitchFamily="34" charset="0"/>
              <a:buChar char="•"/>
            </a:pPr>
            <a:r>
              <a:rPr dirty="0"/>
              <a:t>The </a:t>
            </a:r>
            <a:r>
              <a:rPr b="1" dirty="0"/>
              <a:t>standard deviation</a:t>
            </a:r>
            <a:r>
              <a:rPr dirty="0"/>
              <a:t> is a measure of how much we might expect a typical member of the data set to differ from the mean.</a:t>
            </a:r>
          </a:p>
          <a:p>
            <a:pPr marL="457200" indent="-457200">
              <a:buFont typeface="Arial" panose="020B0604020202020204" pitchFamily="34" charset="0"/>
              <a:buChar char="•"/>
            </a:pPr>
            <a:r>
              <a:rPr dirty="0"/>
              <a:t>The </a:t>
            </a:r>
            <a:r>
              <a:rPr b="1" dirty="0"/>
              <a:t>population standard deviation</a:t>
            </a:r>
            <a:r>
              <a:rPr dirty="0"/>
              <a:t> is given by</a:t>
            </a:r>
          </a:p>
        </p:txBody>
      </p:sp>
      <p:pic>
        <p:nvPicPr>
          <p:cNvPr id="7" name="Picture 6" descr="sigma equals the square root of open parenthesis  the summation of open parenthesis x sub i minus mu close parenthesis squared, all divided by N close parenthesis&#10;">
            <a:extLst>
              <a:ext uri="{FF2B5EF4-FFF2-40B4-BE49-F238E27FC236}">
                <a16:creationId xmlns:a16="http://schemas.microsoft.com/office/drawing/2014/main" id="{31C9356E-FC80-102F-4F76-D1FFFCB26C2E}"/>
              </a:ext>
            </a:extLst>
          </p:cNvPr>
          <p:cNvPicPr>
            <a:picLocks noChangeAspect="1"/>
          </p:cNvPicPr>
          <p:nvPr/>
        </p:nvPicPr>
        <p:blipFill>
          <a:blip r:embed="rId2"/>
          <a:stretch>
            <a:fillRect/>
          </a:stretch>
        </p:blipFill>
        <p:spPr>
          <a:xfrm>
            <a:off x="3276600" y="3124200"/>
            <a:ext cx="2286000" cy="1009650"/>
          </a:xfrm>
          <a:prstGeom prst="rect">
            <a:avLst/>
          </a:prstGeom>
        </p:spPr>
      </p:pic>
      <p:sp>
        <p:nvSpPr>
          <p:cNvPr id="6" name="TextBox 5">
            <a:extLst>
              <a:ext uri="{FF2B5EF4-FFF2-40B4-BE49-F238E27FC236}">
                <a16:creationId xmlns:a16="http://schemas.microsoft.com/office/drawing/2014/main" id="{44F26209-19A3-58A0-B713-2AC149299A94}"/>
              </a:ext>
            </a:extLst>
          </p:cNvPr>
          <p:cNvSpPr txBox="1"/>
          <p:nvPr/>
        </p:nvSpPr>
        <p:spPr>
          <a:xfrm>
            <a:off x="1143000" y="4310051"/>
            <a:ext cx="6553200" cy="155734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000000"/>
                </a:solidFill>
                <a:effectLst/>
                <a:uLnTx/>
                <a:uFillTx/>
                <a:latin typeface="Calibri"/>
              </a:rPr>
              <a:t>where </a:t>
            </a:r>
            <a:r>
              <a:rPr kumimoji="0" lang="en-US" sz="2800" b="0" i="1" u="none" strike="noStrike" kern="1200" cap="none" spc="0" normalizeH="0" baseline="0" noProof="0" dirty="0">
                <a:ln>
                  <a:noFill/>
                </a:ln>
                <a:solidFill>
                  <a:srgbClr val="000000"/>
                </a:solidFill>
                <a:effectLst/>
                <a:uLnTx/>
                <a:uFillTx/>
                <a:latin typeface="Calibri"/>
              </a:rPr>
              <a:t>x</a:t>
            </a:r>
            <a:r>
              <a:rPr kumimoji="0" lang="en-US" sz="1000" b="0" i="1" u="none" strike="noStrike" kern="1200" cap="none" spc="0" normalizeH="0" baseline="0" noProof="0" dirty="0">
                <a:ln>
                  <a:noFill/>
                </a:ln>
                <a:solidFill>
                  <a:srgbClr val="000000"/>
                </a:solidFill>
                <a:effectLst/>
                <a:uLnTx/>
                <a:uFillTx/>
                <a:latin typeface="Calibri"/>
              </a:rPr>
              <a:t> </a:t>
            </a:r>
            <a:r>
              <a:rPr kumimoji="0" lang="en-US" sz="2800" b="0" i="1" u="none" strike="noStrike" kern="1200" cap="none" spc="0" normalizeH="0" baseline="-25000" noProof="0" dirty="0" err="1">
                <a:ln>
                  <a:noFill/>
                </a:ln>
                <a:solidFill>
                  <a:srgbClr val="000000"/>
                </a:solidFill>
                <a:effectLst/>
                <a:uLnTx/>
                <a:uFillTx/>
                <a:latin typeface="Calibri"/>
              </a:rPr>
              <a:t>i</a:t>
            </a:r>
            <a:r>
              <a:rPr kumimoji="0" lang="ar-AE" sz="2800" b="0" i="0" u="none" strike="noStrike" kern="1200" cap="none" spc="0" normalizeH="0" baseline="0" noProof="0" dirty="0">
                <a:ln>
                  <a:noFill/>
                </a:ln>
                <a:solidFill>
                  <a:srgbClr val="000000"/>
                </a:solidFill>
                <a:effectLst/>
                <a:uLnTx/>
                <a:uFillTx/>
                <a:latin typeface="Calibri"/>
              </a:rPr>
              <a:t> </a:t>
            </a:r>
            <a:r>
              <a:rPr kumimoji="0" lang="en-US" sz="2800" b="0" i="0" u="none" strike="noStrike" kern="1200" cap="none" spc="0" normalizeH="0" baseline="0" noProof="0" dirty="0">
                <a:ln>
                  <a:noFill/>
                </a:ln>
                <a:solidFill>
                  <a:srgbClr val="000000"/>
                </a:solidFill>
                <a:effectLst/>
                <a:uLnTx/>
                <a:uFillTx/>
                <a:latin typeface="Calibri"/>
              </a:rPr>
              <a:t>is the </a:t>
            </a:r>
            <a:r>
              <a:rPr kumimoji="0" lang="en-US" sz="2800" b="0" i="1" u="none" strike="noStrike" kern="1200" cap="none" spc="0" normalizeH="0" baseline="0" noProof="0" dirty="0" err="1">
                <a:ln>
                  <a:noFill/>
                </a:ln>
                <a:solidFill>
                  <a:srgbClr val="000000"/>
                </a:solidFill>
                <a:effectLst/>
                <a:uLnTx/>
                <a:uFillTx/>
                <a:latin typeface="Calibri"/>
              </a:rPr>
              <a:t>i</a:t>
            </a:r>
            <a:r>
              <a:rPr kumimoji="0" lang="en-US" sz="2800" b="0" i="0" u="none" strike="noStrike" kern="1200" cap="none" spc="0" normalizeH="0" baseline="30000" noProof="0" dirty="0" err="1">
                <a:ln>
                  <a:noFill/>
                </a:ln>
                <a:solidFill>
                  <a:srgbClr val="000000"/>
                </a:solidFill>
                <a:effectLst/>
                <a:uLnTx/>
                <a:uFillTx/>
                <a:latin typeface="Calibri"/>
              </a:rPr>
              <a:t>th</a:t>
            </a:r>
            <a:r>
              <a:rPr kumimoji="0" lang="en-US" sz="2800" b="0" i="0" u="none" strike="noStrike" kern="1200" cap="none" spc="0" normalizeH="0" baseline="0" noProof="0" dirty="0">
                <a:ln>
                  <a:noFill/>
                </a:ln>
                <a:solidFill>
                  <a:srgbClr val="000000"/>
                </a:solidFill>
                <a:effectLst/>
                <a:uLnTx/>
                <a:uFillTx/>
                <a:latin typeface="Calibri"/>
              </a:rPr>
              <a:t> value in the population,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μ</a:t>
            </a:r>
            <a:r>
              <a:rPr kumimoji="0" lang="en-US" sz="2800" b="0" i="0" u="none" strike="noStrike" kern="1200" cap="none" spc="0" normalizeH="0" baseline="0" noProof="0" dirty="0">
                <a:ln>
                  <a:noFill/>
                </a:ln>
                <a:solidFill>
                  <a:srgbClr val="000000"/>
                </a:solidFill>
                <a:effectLst/>
                <a:uLnTx/>
                <a:uFillTx/>
                <a:latin typeface="Calibri"/>
              </a:rPr>
              <a:t> is the population mean, and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1" u="none" strike="noStrike" kern="1200" cap="none" spc="0" normalizeH="0" baseline="0" noProof="0" dirty="0">
                <a:ln>
                  <a:noFill/>
                </a:ln>
                <a:solidFill>
                  <a:srgbClr val="000000"/>
                </a:solidFill>
                <a:effectLst/>
                <a:uLnTx/>
                <a:uFillTx/>
                <a:latin typeface="Calibri"/>
              </a:rPr>
              <a:t>N</a:t>
            </a:r>
            <a:r>
              <a:rPr kumimoji="0" lang="en-US" sz="2800" b="0" i="0" u="none" strike="noStrike" kern="1200" cap="none" spc="0" normalizeH="0" baseline="0" noProof="0" dirty="0">
                <a:ln>
                  <a:noFill/>
                </a:ln>
                <a:solidFill>
                  <a:srgbClr val="000000"/>
                </a:solidFill>
                <a:effectLst/>
                <a:uLnTx/>
                <a:uFillTx/>
                <a:latin typeface="Calibri"/>
              </a:rPr>
              <a:t> is the number of values in the population.</a:t>
            </a:r>
            <a:endParaRPr lang="en-IN"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BC612-98BF-E6F0-2026-C4428633A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CDE59-66FA-AF07-2F99-5991A8A7D991}"/>
              </a:ext>
            </a:extLst>
          </p:cNvPr>
          <p:cNvSpPr>
            <a:spLocks noGrp="1"/>
          </p:cNvSpPr>
          <p:nvPr>
            <p:ph type="title"/>
          </p:nvPr>
        </p:nvSpPr>
        <p:spPr/>
        <p:txBody>
          <a:bodyPr>
            <a:normAutofit/>
          </a:bodyPr>
          <a:lstStyle/>
          <a:p>
            <a:pPr>
              <a:defRPr sz="3200"/>
            </a:pPr>
            <a:r>
              <a:rPr lang="en-US" dirty="0"/>
              <a:t>Definitions: Standard Deviation</a:t>
            </a:r>
            <a:r>
              <a:rPr lang="en-US" baseline="-25000" dirty="0"/>
              <a:t>2</a:t>
            </a:r>
            <a:endParaRPr baseline="-25000" dirty="0"/>
          </a:p>
        </p:txBody>
      </p:sp>
      <p:sp>
        <p:nvSpPr>
          <p:cNvPr id="3" name="Text Placeholder 2">
            <a:extLst>
              <a:ext uri="{FF2B5EF4-FFF2-40B4-BE49-F238E27FC236}">
                <a16:creationId xmlns:a16="http://schemas.microsoft.com/office/drawing/2014/main" id="{CFBAB343-5BFD-1DC8-C113-F3721E6DE6F3}"/>
              </a:ext>
            </a:extLst>
          </p:cNvPr>
          <p:cNvSpPr>
            <a:spLocks noGrp="1"/>
          </p:cNvSpPr>
          <p:nvPr>
            <p:ph type="body" sz="quarter" idx="10"/>
          </p:nvPr>
        </p:nvSpPr>
        <p:spPr>
          <a:xfrm>
            <a:off x="457200" y="1082078"/>
            <a:ext cx="8229600" cy="4785322"/>
          </a:xfrm>
        </p:spPr>
        <p:txBody>
          <a:bodyPr>
            <a:normAutofit/>
          </a:bodyPr>
          <a:lstStyle/>
          <a:p>
            <a:pPr marL="457200" indent="-457200">
              <a:buFont typeface="Arial" panose="020B0604020202020204" pitchFamily="34" charset="0"/>
              <a:buChar char="•"/>
            </a:pPr>
            <a:r>
              <a:rPr lang="en-IN" dirty="0"/>
              <a:t>The </a:t>
            </a:r>
            <a:r>
              <a:rPr lang="en-IN" b="1" dirty="0"/>
              <a:t>sample standard deviation</a:t>
            </a:r>
            <a:r>
              <a:rPr lang="en-IN" dirty="0"/>
              <a:t> is given by</a:t>
            </a:r>
            <a:endParaRPr dirty="0"/>
          </a:p>
        </p:txBody>
      </p:sp>
      <p:pic>
        <p:nvPicPr>
          <p:cNvPr id="7" name="Picture 6" descr="S equals the square root of open parenthesis the summation of open parenthesis x sub i minus x bar close parenthesis squared, all divided by open parenthesis n minus 1 close parenthesis close parenthesis">
            <a:extLst>
              <a:ext uri="{FF2B5EF4-FFF2-40B4-BE49-F238E27FC236}">
                <a16:creationId xmlns:a16="http://schemas.microsoft.com/office/drawing/2014/main" id="{349B9846-297F-C890-AD5A-E709B42B0ABE}"/>
              </a:ext>
            </a:extLst>
          </p:cNvPr>
          <p:cNvPicPr>
            <a:picLocks noChangeAspect="1"/>
          </p:cNvPicPr>
          <p:nvPr/>
        </p:nvPicPr>
        <p:blipFill>
          <a:blip r:embed="rId2"/>
          <a:stretch>
            <a:fillRect/>
          </a:stretch>
        </p:blipFill>
        <p:spPr>
          <a:xfrm>
            <a:off x="3443287" y="1975630"/>
            <a:ext cx="2257425" cy="1133475"/>
          </a:xfrm>
          <a:prstGeom prst="rect">
            <a:avLst/>
          </a:prstGeom>
        </p:spPr>
      </p:pic>
      <p:sp>
        <p:nvSpPr>
          <p:cNvPr id="5" name="TextBox 4">
            <a:extLst>
              <a:ext uri="{FF2B5EF4-FFF2-40B4-BE49-F238E27FC236}">
                <a16:creationId xmlns:a16="http://schemas.microsoft.com/office/drawing/2014/main" id="{E9252706-EF00-E072-B875-A7BB0285D793}"/>
              </a:ext>
            </a:extLst>
          </p:cNvPr>
          <p:cNvSpPr txBox="1"/>
          <p:nvPr/>
        </p:nvSpPr>
        <p:spPr>
          <a:xfrm>
            <a:off x="1447800" y="3429000"/>
            <a:ext cx="4343400" cy="523220"/>
          </a:xfrm>
          <a:prstGeom prst="rect">
            <a:avLst/>
          </a:prstGeom>
          <a:noFill/>
        </p:spPr>
        <p:txBody>
          <a:bodyPr wrap="square" rtlCol="0">
            <a:spAutoFit/>
          </a:bodyPr>
          <a:lstStyle/>
          <a:p>
            <a:pPr lvl="0">
              <a:spcBef>
                <a:spcPct val="20000"/>
              </a:spcBef>
              <a:defRPr sz="2800"/>
            </a:pPr>
            <a:r>
              <a:rPr kumimoji="0" lang="en-IN" sz="2800" b="0" i="0" u="none" strike="noStrike" kern="1200" cap="none" spc="0" normalizeH="0" baseline="0" noProof="0" dirty="0">
                <a:ln>
                  <a:noFill/>
                </a:ln>
                <a:solidFill>
                  <a:srgbClr val="000000"/>
                </a:solidFill>
                <a:effectLst/>
                <a:uLnTx/>
                <a:uFillTx/>
                <a:latin typeface="Calibri"/>
              </a:rPr>
              <a:t>where </a:t>
            </a:r>
            <a:r>
              <a:rPr lang="en-IN" sz="2800" i="1" dirty="0">
                <a:solidFill>
                  <a:srgbClr val="000000"/>
                </a:solidFill>
              </a:rPr>
              <a:t>x</a:t>
            </a:r>
            <a:r>
              <a:rPr lang="en-IN" sz="1000" i="1" dirty="0">
                <a:solidFill>
                  <a:srgbClr val="000000"/>
                </a:solidFill>
              </a:rPr>
              <a:t> </a:t>
            </a:r>
            <a:r>
              <a:rPr lang="en-IN" sz="2800" i="1" baseline="-25000" dirty="0" err="1">
                <a:solidFill>
                  <a:srgbClr val="000000"/>
                </a:solidFill>
              </a:rPr>
              <a:t>i</a:t>
            </a:r>
            <a:r>
              <a:rPr lang="ar-AE" sz="2800" dirty="0">
                <a:solidFill>
                  <a:srgbClr val="000000"/>
                </a:solidFill>
              </a:rPr>
              <a:t> </a:t>
            </a:r>
            <a:r>
              <a:rPr kumimoji="0" lang="en-IN" sz="2800" b="0" i="0" u="none" strike="noStrike" kern="1200" cap="none" spc="0" normalizeH="0" baseline="0" noProof="0" dirty="0">
                <a:ln>
                  <a:noFill/>
                </a:ln>
                <a:solidFill>
                  <a:srgbClr val="000000"/>
                </a:solidFill>
                <a:effectLst/>
                <a:uLnTx/>
                <a:uFillTx/>
                <a:latin typeface="Calibri"/>
              </a:rPr>
              <a:t>is the </a:t>
            </a:r>
            <a:r>
              <a:rPr kumimoji="0" lang="en-IN" sz="2800" b="0" i="1" u="none" strike="noStrike" kern="1200" cap="none" spc="0" normalizeH="0" baseline="0" noProof="0" dirty="0" err="1">
                <a:ln>
                  <a:noFill/>
                </a:ln>
                <a:solidFill>
                  <a:srgbClr val="000000"/>
                </a:solidFill>
                <a:effectLst/>
                <a:uLnTx/>
                <a:uFillTx/>
                <a:latin typeface="Calibri"/>
              </a:rPr>
              <a:t>i</a:t>
            </a:r>
            <a:r>
              <a:rPr kumimoji="0" lang="en-IN" sz="2800" b="0" i="0" u="none" strike="noStrike" kern="1200" cap="none" spc="0" normalizeH="0" baseline="30000" noProof="0" dirty="0" err="1">
                <a:ln>
                  <a:noFill/>
                </a:ln>
                <a:solidFill>
                  <a:srgbClr val="000000"/>
                </a:solidFill>
                <a:effectLst/>
                <a:uLnTx/>
                <a:uFillTx/>
                <a:latin typeface="Calibri"/>
              </a:rPr>
              <a:t>th</a:t>
            </a:r>
            <a:r>
              <a:rPr kumimoji="0" lang="en-IN" sz="2800" b="0" i="0" u="none" strike="noStrike" kern="1200" cap="none" spc="0" normalizeH="0" baseline="0" noProof="0" dirty="0">
                <a:ln>
                  <a:noFill/>
                </a:ln>
                <a:solidFill>
                  <a:srgbClr val="000000"/>
                </a:solidFill>
                <a:effectLst/>
                <a:uLnTx/>
                <a:uFillTx/>
                <a:latin typeface="Calibri"/>
              </a:rPr>
              <a:t> data value,</a:t>
            </a:r>
            <a:endParaRPr lang="en-IN" sz="2800" dirty="0"/>
          </a:p>
        </p:txBody>
      </p:sp>
      <p:pic>
        <p:nvPicPr>
          <p:cNvPr id="4" name="Picture 3" descr="x bar">
            <a:extLst>
              <a:ext uri="{FF2B5EF4-FFF2-40B4-BE49-F238E27FC236}">
                <a16:creationId xmlns:a16="http://schemas.microsoft.com/office/drawing/2014/main" id="{0D090FE4-418D-FD63-2A29-7F73BD833EC2}"/>
              </a:ext>
            </a:extLst>
          </p:cNvPr>
          <p:cNvPicPr>
            <a:picLocks noChangeAspect="1"/>
          </p:cNvPicPr>
          <p:nvPr/>
        </p:nvPicPr>
        <p:blipFill>
          <a:blip r:embed="rId3"/>
          <a:stretch>
            <a:fillRect/>
          </a:stretch>
        </p:blipFill>
        <p:spPr>
          <a:xfrm>
            <a:off x="1481976" y="3962400"/>
            <a:ext cx="346824" cy="367226"/>
          </a:xfrm>
          <a:prstGeom prst="rect">
            <a:avLst/>
          </a:prstGeom>
        </p:spPr>
      </p:pic>
      <p:sp>
        <p:nvSpPr>
          <p:cNvPr id="8" name="TextBox 7">
            <a:extLst>
              <a:ext uri="{FF2B5EF4-FFF2-40B4-BE49-F238E27FC236}">
                <a16:creationId xmlns:a16="http://schemas.microsoft.com/office/drawing/2014/main" id="{37FBBE50-42DF-378D-5B11-10576DD2CC02}"/>
              </a:ext>
            </a:extLst>
          </p:cNvPr>
          <p:cNvSpPr txBox="1"/>
          <p:nvPr/>
        </p:nvSpPr>
        <p:spPr>
          <a:xfrm>
            <a:off x="1744980" y="3896380"/>
            <a:ext cx="4038600"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000000"/>
                </a:solidFill>
                <a:effectLst/>
                <a:uLnTx/>
                <a:uFillTx/>
                <a:latin typeface="Calibri"/>
                <a:ea typeface="+mn-ea"/>
                <a:cs typeface="+mn-cs"/>
              </a:rPr>
              <a:t>is the sample mean, and</a:t>
            </a:r>
            <a:endParaRPr lang="en-IN" dirty="0"/>
          </a:p>
        </p:txBody>
      </p:sp>
      <p:sp>
        <p:nvSpPr>
          <p:cNvPr id="10" name="TextBox 9">
            <a:extLst>
              <a:ext uri="{FF2B5EF4-FFF2-40B4-BE49-F238E27FC236}">
                <a16:creationId xmlns:a16="http://schemas.microsoft.com/office/drawing/2014/main" id="{E03A48E1-55BB-DF71-4693-7D1FADE05295}"/>
              </a:ext>
            </a:extLst>
          </p:cNvPr>
          <p:cNvSpPr txBox="1"/>
          <p:nvPr/>
        </p:nvSpPr>
        <p:spPr>
          <a:xfrm>
            <a:off x="1432560" y="4386929"/>
            <a:ext cx="6781800" cy="523220"/>
          </a:xfrm>
          <a:prstGeom prst="rect">
            <a:avLst/>
          </a:prstGeom>
          <a:noFill/>
        </p:spPr>
        <p:txBody>
          <a:bodyPr wrap="square" rtlCol="0">
            <a:spAutoFit/>
          </a:bodyPr>
          <a:lstStyle/>
          <a:p>
            <a:r>
              <a:rPr kumimoji="0" lang="en-IN" sz="2800" b="0" i="1" u="none" strike="noStrike" kern="1200" cap="none" spc="0" normalizeH="0" baseline="0" noProof="0" dirty="0">
                <a:ln>
                  <a:noFill/>
                </a:ln>
                <a:solidFill>
                  <a:srgbClr val="000000"/>
                </a:solidFill>
                <a:effectLst/>
                <a:uLnTx/>
                <a:uFillTx/>
                <a:latin typeface="Calibri"/>
                <a:ea typeface="+mn-ea"/>
                <a:cs typeface="+mn-cs"/>
              </a:rPr>
              <a:t>n</a:t>
            </a:r>
            <a:r>
              <a:rPr kumimoji="0" lang="en-IN" sz="2800" b="0" i="0" u="none" strike="noStrike" kern="1200" cap="none" spc="0" normalizeH="0" baseline="0" noProof="0" dirty="0">
                <a:ln>
                  <a:noFill/>
                </a:ln>
                <a:solidFill>
                  <a:srgbClr val="000000"/>
                </a:solidFill>
                <a:effectLst/>
                <a:uLnTx/>
                <a:uFillTx/>
                <a:latin typeface="Calibri"/>
                <a:ea typeface="+mn-ea"/>
                <a:cs typeface="+mn-cs"/>
              </a:rPr>
              <a:t> is the number of data values in the sample.</a:t>
            </a:r>
            <a:endParaRPr lang="en-IN" dirty="0"/>
          </a:p>
        </p:txBody>
      </p:sp>
    </p:spTree>
    <p:extLst>
      <p:ext uri="{BB962C8B-B14F-4D97-AF65-F5344CB8AC3E}">
        <p14:creationId xmlns:p14="http://schemas.microsoft.com/office/powerpoint/2010/main" val="256454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Rounding Rule</a:t>
            </a:r>
            <a:r>
              <a:rPr lang="en-US" baseline="-25000" dirty="0"/>
              <a:t>2</a:t>
            </a:r>
            <a:endParaRPr dirty="0"/>
          </a:p>
        </p:txBody>
      </p:sp>
      <p:sp>
        <p:nvSpPr>
          <p:cNvPr id="3" name="Text Placeholder 2"/>
          <p:cNvSpPr>
            <a:spLocks noGrp="1"/>
          </p:cNvSpPr>
          <p:nvPr>
            <p:ph type="body" sz="quarter" idx="10"/>
          </p:nvPr>
        </p:nvSpPr>
        <p:spPr>
          <a:xfrm>
            <a:off x="457200" y="1082078"/>
            <a:ext cx="8229600" cy="2804122"/>
          </a:xfrm>
        </p:spPr>
        <p:txBody>
          <a:bodyPr>
            <a:normAutofit/>
          </a:bodyPr>
          <a:lstStyle/>
          <a:p>
            <a:r>
              <a:rPr sz="2800" dirty="0"/>
              <a:t>When calculating the standard deviation, round to one more decimal place than the largest number of decimal places given in the data. Occasional exceptions to this rule can be made when the type of the data lends itself to a more natural rounding scheme, such as rounding values of currency to two decimal places.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Math Symbols</a:t>
            </a:r>
            <a:r>
              <a:rPr lang="en-US" baseline="-25000" dirty="0"/>
              <a:t>2</a:t>
            </a:r>
            <a:endParaRPr dirty="0"/>
          </a:p>
        </p:txBody>
      </p:sp>
      <p:sp>
        <p:nvSpPr>
          <p:cNvPr id="3" name="Text Placeholder 2"/>
          <p:cNvSpPr>
            <a:spLocks noGrp="1"/>
          </p:cNvSpPr>
          <p:nvPr>
            <p:ph type="body" sz="quarter" idx="10"/>
          </p:nvPr>
        </p:nvSpPr>
        <p:spPr>
          <a:xfrm>
            <a:off x="457200" y="1082078"/>
            <a:ext cx="8229600" cy="1127722"/>
          </a:xfrm>
        </p:spPr>
        <p:txBody>
          <a:bodyPr>
            <a:normAutofit/>
          </a:bodyPr>
          <a:lstStyle/>
          <a:p>
            <a:r>
              <a:rPr lang="en-US" sz="2800" b="1" i="1" dirty="0"/>
              <a:t>σ</a:t>
            </a:r>
            <a:r>
              <a:rPr sz="2800" dirty="0"/>
              <a:t>: population standard deviation; Greek letter, sigma</a:t>
            </a:r>
            <a:r>
              <a:rPr lang="en-US" sz="2800" dirty="0"/>
              <a:t>. </a:t>
            </a:r>
          </a:p>
          <a:p>
            <a:r>
              <a:rPr lang="en-US" sz="2800" b="1" i="1" dirty="0"/>
              <a:t>s</a:t>
            </a:r>
            <a:r>
              <a:rPr sz="2800" dirty="0"/>
              <a:t>: sample standard deviation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B8D7D-AEAE-9334-F68B-095B7D0A9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D0F81A-FDF2-2C1D-DABE-0750559C309F}"/>
              </a:ext>
            </a:extLst>
          </p:cNvPr>
          <p:cNvSpPr>
            <a:spLocks noGrp="1"/>
          </p:cNvSpPr>
          <p:nvPr>
            <p:ph type="title"/>
          </p:nvPr>
        </p:nvSpPr>
        <p:spPr/>
        <p:txBody>
          <a:bodyPr>
            <a:normAutofit/>
          </a:bodyPr>
          <a:lstStyle/>
          <a:p>
            <a:pPr>
              <a:defRPr sz="3200"/>
            </a:pPr>
            <a:r>
              <a:rPr lang="en-US" dirty="0"/>
              <a:t>Definitions</a:t>
            </a:r>
            <a:r>
              <a:rPr lang="en-US" baseline="-25000" dirty="0"/>
              <a:t>1</a:t>
            </a:r>
            <a:endParaRPr dirty="0"/>
          </a:p>
        </p:txBody>
      </p:sp>
      <p:sp>
        <p:nvSpPr>
          <p:cNvPr id="3" name="Text Placeholder 2">
            <a:extLst>
              <a:ext uri="{FF2B5EF4-FFF2-40B4-BE49-F238E27FC236}">
                <a16:creationId xmlns:a16="http://schemas.microsoft.com/office/drawing/2014/main" id="{E5A59C06-616E-DFA4-1936-D66CA7C48142}"/>
              </a:ext>
            </a:extLst>
          </p:cNvPr>
          <p:cNvSpPr>
            <a:spLocks noGrp="1"/>
          </p:cNvSpPr>
          <p:nvPr>
            <p:ph type="body" sz="quarter" idx="10"/>
          </p:nvPr>
        </p:nvSpPr>
        <p:spPr>
          <a:xfrm>
            <a:off x="457200" y="1082078"/>
            <a:ext cx="8229600" cy="4785322"/>
          </a:xfrm>
        </p:spPr>
        <p:txBody>
          <a:bodyPr>
            <a:noAutofit/>
          </a:bodyPr>
          <a:lstStyle/>
          <a:p>
            <a:pPr marL="571500" indent="-571500">
              <a:buFont typeface="Arial" panose="020B0604020202020204" pitchFamily="34" charset="0"/>
              <a:buChar char="•"/>
            </a:pPr>
            <a:r>
              <a:rPr sz="2600" dirty="0"/>
              <a:t>You can think of the standard deviation an estimated average distance that values in a set lie from the mean. While not the actual average, the standard deviation is usually very close to the average and, conceptually, that is a good way to think about standard deviation as we discuss how the formula is derived. To derive the formula for standard deviation, we will use a method similar to finding average distance, or deviation, from the mean. First, we must know the actual deviation from the mean for every data value in the set. The deviation is simply the difference between each value and the mean.</a:t>
            </a:r>
          </a:p>
        </p:txBody>
      </p:sp>
    </p:spTree>
    <p:extLst>
      <p:ext uri="{BB962C8B-B14F-4D97-AF65-F5344CB8AC3E}">
        <p14:creationId xmlns:p14="http://schemas.microsoft.com/office/powerpoint/2010/main" val="378649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Range</a:t>
            </a:r>
          </a:p>
        </p:txBody>
      </p:sp>
      <p:sp>
        <p:nvSpPr>
          <p:cNvPr id="3" name="Text Placeholder 2"/>
          <p:cNvSpPr>
            <a:spLocks noGrp="1"/>
          </p:cNvSpPr>
          <p:nvPr>
            <p:ph type="body" sz="quarter" idx="10"/>
          </p:nvPr>
        </p:nvSpPr>
        <p:spPr>
          <a:xfrm>
            <a:off x="457200" y="1143000"/>
            <a:ext cx="8229600" cy="2057400"/>
          </a:xfrm>
        </p:spPr>
        <p:txBody>
          <a:bodyPr>
            <a:normAutofit/>
          </a:bodyPr>
          <a:lstStyle/>
          <a:p>
            <a:r>
              <a:rPr sz="2800" dirty="0"/>
              <a:t>The </a:t>
            </a:r>
            <a:r>
              <a:rPr sz="2800" b="1" dirty="0"/>
              <a:t>range</a:t>
            </a:r>
            <a:r>
              <a:rPr sz="2800" dirty="0"/>
              <a:t> is a measure of dispersion that is the difference between the largest and smallest values in the data set.</a:t>
            </a:r>
            <a:endParaRPr lang="en-US" sz="2800" dirty="0"/>
          </a:p>
          <a:p>
            <a:pPr algn="ctr"/>
            <a:r>
              <a:rPr lang="en-US" dirty="0"/>
              <a:t>Range = Maximum Data Value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Minimum Data Value</a:t>
            </a:r>
            <a:endParaRPr sz="2800" dirty="0"/>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2</a:t>
            </a:r>
            <a:endParaRPr dirty="0"/>
          </a:p>
        </p:txBody>
      </p:sp>
      <p:sp>
        <p:nvSpPr>
          <p:cNvPr id="3" name="Text Placeholder 2"/>
          <p:cNvSpPr>
            <a:spLocks noGrp="1"/>
          </p:cNvSpPr>
          <p:nvPr>
            <p:ph type="body" sz="quarter" idx="10"/>
          </p:nvPr>
        </p:nvSpPr>
        <p:spPr>
          <a:xfrm>
            <a:off x="457200" y="1082078"/>
            <a:ext cx="8229600" cy="4785322"/>
          </a:xfrm>
        </p:spPr>
        <p:txBody>
          <a:bodyPr>
            <a:normAutofit/>
          </a:bodyPr>
          <a:lstStyle/>
          <a:p>
            <a:pPr marL="571500" indent="-571500">
              <a:buFont typeface="Arial" panose="020B0604020202020204" pitchFamily="34" charset="0"/>
              <a:buChar char="•"/>
            </a:pPr>
            <a:r>
              <a:rPr sz="2000" dirty="0"/>
              <a:t>Next, we need to find the sum of all the deviations. Here we run into a problem because the sum is zero. In fact, the sum of the deviations from the mean for any data set is always equal to zero because the positive deviations cancel out the negative deviations. To help eliminate the problem with the negative values canceling the positive values, we can make all the deviations positive by squaring each one.</a:t>
            </a:r>
          </a:p>
          <a:p>
            <a:pPr marL="571500" indent="-571500">
              <a:buFont typeface="Arial" panose="020B0604020202020204" pitchFamily="34" charset="0"/>
              <a:buChar char="•"/>
            </a:pPr>
            <a:r>
              <a:rPr sz="2000" dirty="0"/>
              <a:t>Now, find the average by summing up all the squared deviations and dividing by the population size just as you would find a traditional mean. To find the standard deviation, we must take one additional step and "undo" the previous squaring by taking the square root. The completed population standard deviation formula is as follows.</a:t>
            </a:r>
          </a:p>
        </p:txBody>
      </p:sp>
      <p:pic>
        <p:nvPicPr>
          <p:cNvPr id="6" name="Picture 5" descr="sigma equals the square root of open parenthesis the summation of open parenthesis x sub i minus mu close parenthesis squared, all divided by N close parenthesis.&#10;">
            <a:extLst>
              <a:ext uri="{FF2B5EF4-FFF2-40B4-BE49-F238E27FC236}">
                <a16:creationId xmlns:a16="http://schemas.microsoft.com/office/drawing/2014/main" id="{5C6CD52F-69BF-33FD-29AA-FD6714B89C65}"/>
              </a:ext>
            </a:extLst>
          </p:cNvPr>
          <p:cNvPicPr>
            <a:picLocks noChangeAspect="1"/>
          </p:cNvPicPr>
          <p:nvPr/>
        </p:nvPicPr>
        <p:blipFill>
          <a:blip r:embed="rId2"/>
          <a:stretch>
            <a:fillRect/>
          </a:stretch>
        </p:blipFill>
        <p:spPr>
          <a:xfrm>
            <a:off x="3505200" y="4648200"/>
            <a:ext cx="2286000" cy="10096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3.2.3: Calculating Standard Deviation</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a:t>The following data set contains the ages (in years) of every patient seen by Dr. Dabbs at his urgent care clinic one afternoon. Calculate the standard deviation of the ages of his patients that afternoon.</a:t>
            </a:r>
          </a:p>
          <a:p>
            <a:pPr algn="ctr"/>
            <a:r>
              <a:rPr sz="2800"/>
              <a:t> </a:t>
            </a:r>
            <a:r>
              <a:rPr sz="2800">
                <a:latin typeface="Cambria Math"/>
              </a:rPr>
              <a:t>11</a:t>
            </a:r>
            <a:r>
              <a:rPr sz="2800"/>
              <a:t>, </a:t>
            </a:r>
            <a:r>
              <a:rPr sz="2800">
                <a:latin typeface="Cambria Math"/>
              </a:rPr>
              <a:t>18</a:t>
            </a:r>
            <a:r>
              <a:rPr sz="2800"/>
              <a:t>, </a:t>
            </a:r>
            <a:r>
              <a:rPr sz="2800">
                <a:latin typeface="Cambria Math"/>
              </a:rPr>
              <a:t>25</a:t>
            </a:r>
            <a:r>
              <a:rPr sz="2800"/>
              <a:t>, </a:t>
            </a:r>
            <a:r>
              <a:rPr sz="2800">
                <a:latin typeface="Cambria Math"/>
              </a:rPr>
              <a:t>51</a:t>
            </a:r>
            <a:r>
              <a:rPr sz="2800"/>
              <a:t>, </a:t>
            </a:r>
            <a:r>
              <a:rPr sz="2800">
                <a:latin typeface="Cambria Math"/>
              </a:rPr>
              <a:t>44</a:t>
            </a:r>
            <a:r>
              <a:rPr sz="2800"/>
              <a:t>, </a:t>
            </a:r>
            <a:r>
              <a:rPr sz="2800">
                <a:latin typeface="Cambria Math"/>
              </a:rPr>
              <a:t>29</a:t>
            </a:r>
            <a:r>
              <a:rPr sz="2800"/>
              <a:t>, </a:t>
            </a:r>
            <a:r>
              <a:rPr sz="2800">
                <a:latin typeface="Cambria Math"/>
              </a:rPr>
              <a:t>30</a:t>
            </a:r>
            <a:r>
              <a:rPr sz="2800"/>
              <a:t>, </a:t>
            </a:r>
            <a:r>
              <a:rPr sz="2800">
                <a:latin typeface="Cambria Math"/>
              </a:rPr>
              <a:t>17</a:t>
            </a:r>
            <a:r>
              <a:rPr sz="2800"/>
              <a:t>, </a:t>
            </a:r>
            <a:r>
              <a:rPr sz="2800">
                <a:latin typeface="Cambria Math"/>
              </a:rPr>
              <a:t>29</a:t>
            </a:r>
            <a:r>
              <a:rPr sz="2800"/>
              <a:t>, </a:t>
            </a:r>
            <a:r>
              <a:rPr sz="2800">
                <a:latin typeface="Cambria Math"/>
              </a:rPr>
              <a:t>47</a:t>
            </a:r>
            <a:r>
              <a:rPr sz="2800"/>
              <a:t>, </a:t>
            </a:r>
            <a:r>
              <a:rPr sz="2800">
                <a:latin typeface="Cambria Math"/>
              </a:rPr>
              <a:t>52</a:t>
            </a:r>
            <a:r>
              <a:rPr sz="2800"/>
              <a:t>, </a:t>
            </a:r>
            <a:r>
              <a:rPr sz="2800">
                <a:latin typeface="Cambria Math"/>
              </a:rPr>
              <a:t>60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3.2.3: Calculating Standard Deviation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400" b="1" dirty="0"/>
              <a:t>Solution</a:t>
            </a:r>
          </a:p>
          <a:p>
            <a:r>
              <a:rPr sz="2400" dirty="0"/>
              <a:t>First, notice that the data set we are given comprises </a:t>
            </a:r>
            <a:r>
              <a:rPr sz="2400" b="1" dirty="0"/>
              <a:t>all</a:t>
            </a:r>
            <a:r>
              <a:rPr sz="2400" dirty="0"/>
              <a:t> 12 patients seen by the doctor that afternoon. Therefore we will calculate the population standard deviation.</a:t>
            </a:r>
          </a:p>
          <a:p>
            <a:r>
              <a:rPr sz="2400" dirty="0"/>
              <a:t>By Hand: Use the following formula for population standard deviation.</a:t>
            </a:r>
          </a:p>
        </p:txBody>
      </p:sp>
      <p:pic>
        <p:nvPicPr>
          <p:cNvPr id="7" name="Picture 6" descr="sigma equals the square root of open parenthesis the summation of open parenthesis x sub i minus mu close parenthesis squared, all divided by N close parenthesis">
            <a:extLst>
              <a:ext uri="{FF2B5EF4-FFF2-40B4-BE49-F238E27FC236}">
                <a16:creationId xmlns:a16="http://schemas.microsoft.com/office/drawing/2014/main" id="{3FDEE41F-8B0B-6CF6-96A2-DD77288FC3A1}"/>
              </a:ext>
            </a:extLst>
          </p:cNvPr>
          <p:cNvPicPr>
            <a:picLocks noChangeAspect="1"/>
          </p:cNvPicPr>
          <p:nvPr/>
        </p:nvPicPr>
        <p:blipFill>
          <a:blip r:embed="rId2"/>
          <a:stretch>
            <a:fillRect/>
          </a:stretch>
        </p:blipFill>
        <p:spPr>
          <a:xfrm>
            <a:off x="3200400" y="3200400"/>
            <a:ext cx="2286000" cy="1009650"/>
          </a:xfrm>
          <a:prstGeom prst="rect">
            <a:avLst/>
          </a:prstGeom>
        </p:spPr>
      </p:pic>
      <p:sp>
        <p:nvSpPr>
          <p:cNvPr id="4" name="TextBox 3">
            <a:extLst>
              <a:ext uri="{FF2B5EF4-FFF2-40B4-BE49-F238E27FC236}">
                <a16:creationId xmlns:a16="http://schemas.microsoft.com/office/drawing/2014/main" id="{D91C83B9-2526-FC1D-4E0F-41ED3F7AB2E1}"/>
              </a:ext>
            </a:extLst>
          </p:cNvPr>
          <p:cNvSpPr txBox="1"/>
          <p:nvPr/>
        </p:nvSpPr>
        <p:spPr>
          <a:xfrm>
            <a:off x="457200" y="4080808"/>
            <a:ext cx="8229600" cy="1938992"/>
          </a:xfrm>
          <a:prstGeom prst="rect">
            <a:avLst/>
          </a:prstGeom>
          <a:noFill/>
        </p:spPr>
        <p:txBody>
          <a:bodyPr wrap="square" rtlCol="0">
            <a:spAutoFit/>
          </a:bodyPr>
          <a:lstStyle/>
          <a:p>
            <a:r>
              <a:rPr kumimoji="0" lang="en-US" sz="2400" b="0" i="0" u="none" strike="noStrike" kern="1200" cap="none" spc="0" normalizeH="0" baseline="0" noProof="0" dirty="0">
                <a:ln>
                  <a:noFill/>
                </a:ln>
                <a:solidFill>
                  <a:srgbClr val="366092"/>
                </a:solidFill>
                <a:effectLst/>
                <a:uLnTx/>
                <a:uFillTx/>
                <a:latin typeface="Calibri"/>
                <a:ea typeface="+mn-ea"/>
                <a:cs typeface="+mn-cs"/>
              </a:rPr>
              <a:t>To start, we need the mean and population size of the data. We then calculate </a:t>
            </a:r>
            <a:r>
              <a:rPr kumimoji="0" lang="el-GR" sz="2400" b="0" i="1" u="none" strike="noStrike" kern="1200" cap="none" spc="0" normalizeH="0" baseline="0" noProof="0" dirty="0">
                <a:ln>
                  <a:noFill/>
                </a:ln>
                <a:solidFill>
                  <a:srgbClr val="366092"/>
                </a:solidFill>
                <a:effectLst/>
                <a:uLnTx/>
                <a:uFillTx/>
                <a:latin typeface="Calibri" panose="020F0502020204030204" pitchFamily="34" charset="0"/>
                <a:ea typeface="Calibri" panose="020F0502020204030204" pitchFamily="34" charset="0"/>
                <a:cs typeface="Calibri" panose="020F0502020204030204" pitchFamily="34" charset="0"/>
              </a:rPr>
              <a:t>μ</a:t>
            </a:r>
            <a:r>
              <a:rPr kumimoji="0" lang="en-US" sz="2400" b="0" i="0" u="none" strike="noStrike" kern="1200" cap="none" spc="0" normalizeH="0" baseline="0" noProof="0" dirty="0">
                <a:ln>
                  <a:noFill/>
                </a:ln>
                <a:solidFill>
                  <a:srgbClr val="366092"/>
                </a:solidFill>
                <a:effectLst/>
                <a:uLnTx/>
                <a:uFillTx/>
                <a:latin typeface="Calibri"/>
                <a:ea typeface="+mn-ea"/>
                <a:cs typeface="+mn-cs"/>
              </a:rPr>
              <a:t> = 34.417 and </a:t>
            </a:r>
            <a:r>
              <a:rPr kumimoji="0" lang="en-US" sz="2400" b="0" i="1" u="none" strike="noStrike" kern="1200" cap="none" spc="0" normalizeH="0" baseline="0" noProof="0" dirty="0">
                <a:ln>
                  <a:noFill/>
                </a:ln>
                <a:solidFill>
                  <a:srgbClr val="366092"/>
                </a:solidFill>
                <a:effectLst/>
                <a:uLnTx/>
                <a:uFillTx/>
                <a:latin typeface="Calibri"/>
                <a:ea typeface="+mn-ea"/>
                <a:cs typeface="+mn-cs"/>
              </a:rPr>
              <a:t>N</a:t>
            </a:r>
            <a:r>
              <a:rPr kumimoji="0" lang="en-US" sz="2400" b="0" i="0" u="none" strike="noStrike" kern="1200" cap="none" spc="0" normalizeH="0" baseline="0" noProof="0" dirty="0">
                <a:ln>
                  <a:noFill/>
                </a:ln>
                <a:solidFill>
                  <a:srgbClr val="366092"/>
                </a:solidFill>
                <a:effectLst/>
                <a:uLnTx/>
                <a:uFillTx/>
                <a:latin typeface="Calibri"/>
                <a:ea typeface="+mn-ea"/>
                <a:cs typeface="+mn-cs"/>
              </a:rPr>
              <a:t> = 12. Next, we need to subtract the mean from each number in the population, and then square each of the differences. Let's use a chart to keep everything organized.</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3.2.3: Calculating Standard Deviation</a:t>
            </a:r>
            <a:r>
              <a:rPr lang="en-US" baseline="-25000" dirty="0"/>
              <a:t>3</a:t>
            </a:r>
            <a:endParaRPr dirty="0"/>
          </a:p>
        </p:txBody>
      </p:sp>
      <p:sp>
        <p:nvSpPr>
          <p:cNvPr id="7" name="TextBox 6">
            <a:extLst>
              <a:ext uri="{FF2B5EF4-FFF2-40B4-BE49-F238E27FC236}">
                <a16:creationId xmlns:a16="http://schemas.microsoft.com/office/drawing/2014/main" id="{73D38973-2753-7ECF-E90D-AEB8C48D356C}"/>
              </a:ext>
            </a:extLst>
          </p:cNvPr>
          <p:cNvSpPr txBox="1"/>
          <p:nvPr/>
        </p:nvSpPr>
        <p:spPr>
          <a:xfrm>
            <a:off x="482600" y="1066800"/>
            <a:ext cx="8229600" cy="400110"/>
          </a:xfrm>
          <a:prstGeom prst="rect">
            <a:avLst/>
          </a:prstGeom>
          <a:noFill/>
        </p:spPr>
        <p:txBody>
          <a:bodyPr wrap="square">
            <a:spAutoFit/>
          </a:bodyPr>
          <a:lstStyle/>
          <a:p>
            <a:pPr algn="ctr">
              <a:defRPr sz="1800" b="1"/>
            </a:pPr>
            <a:r>
              <a:rPr lang="en-IN" sz="2000" dirty="0"/>
              <a:t>Deviations and Squared Deviations</a:t>
            </a:r>
            <a:endParaRPr lang="en-US" sz="2000" dirty="0"/>
          </a:p>
        </p:txBody>
      </p:sp>
      <mc:AlternateContent xmlns:mc="http://schemas.openxmlformats.org/markup-compatibility/2006" xmlns:a14="http://schemas.microsoft.com/office/drawing/2010/main">
        <mc:Choice Requires="a14">
          <p:graphicFrame>
            <p:nvGraphicFramePr>
              <p:cNvPr id="6" name="Table Placeholder 2" descr="the table contains 3 columns and 13 rows including headers. the first row displays calculations for values x sub i ,  their deviations from the mean (x sub i minus mu) , and squared deviations ( open parenthesis x sub i minus mu close parenthesis squared). for the first column x sub i values are 11 , 18 , 25 , 51 , 44 , 29 , 30 , 17 , 29 , 47 , 52 , and 60. &#10;for the second column deviations from the mean (x sub i minus mu , where mu equals 34.417) are as follows: 11 minus 34.417 equals negative 23.417 , 18 minus 34.417 equals negative 16.417 , 25 minus 34.417 equals negative 9.417 ,  51 minus 34.417 equals 16.583 ,  44 minus 34.417 equals 9.583 ,  29 minus 34.417 equals negative 5.417 ,  30 minus 34.417 equals negative 4.417 ,  17 minus 34.417 equals negative 17.417 ,  29 minus 34.417 equals negative 5.417 ,  47 minus 34.417 equals 12.583 ,  52 minus 34.417 equals 17.583 , and 60 minus 34.417 equals 25.583. &#10;for the third column squared deviations ((x sub i minus mu) squared) are 548.356 , 269.518 , 88.680 , 274.996 , 91.834 , 29.344 , 19.510 , 303.352 , 29.344 , 158.332 , 309.162 , and 654.490 , respectively.">
                <a:extLst>
                  <a:ext uri="{FF2B5EF4-FFF2-40B4-BE49-F238E27FC236}">
                    <a16:creationId xmlns:a16="http://schemas.microsoft.com/office/drawing/2014/main" id="{B8A49840-0082-7045-A857-BF070A9E66C8}"/>
                  </a:ext>
                </a:extLst>
              </p:cNvPr>
              <p:cNvGraphicFramePr>
                <a:graphicFrameLocks/>
              </p:cNvGraphicFramePr>
              <p:nvPr>
                <p:extLst>
                  <p:ext uri="{D42A27DB-BD31-4B8C-83A1-F6EECF244321}">
                    <p14:modId xmlns:p14="http://schemas.microsoft.com/office/powerpoint/2010/main" val="3585712117"/>
                  </p:ext>
                </p:extLst>
              </p:nvPr>
            </p:nvGraphicFramePr>
            <p:xfrm>
              <a:off x="431800" y="1524000"/>
              <a:ext cx="8255001" cy="4389120"/>
            </p:xfrm>
            <a:graphic>
              <a:graphicData uri="http://schemas.openxmlformats.org/drawingml/2006/table">
                <a:tbl>
                  <a:tblPr firstRow="1" bandRow="1">
                    <a:tableStyleId>{5940675A-B579-460E-94D1-54222C63F5DA}</a:tableStyleId>
                  </a:tblPr>
                  <a:tblGrid>
                    <a:gridCol w="2751667">
                      <a:extLst>
                        <a:ext uri="{9D8B030D-6E8A-4147-A177-3AD203B41FA5}">
                          <a16:colId xmlns:a16="http://schemas.microsoft.com/office/drawing/2014/main" val="20000"/>
                        </a:ext>
                      </a:extLst>
                    </a:gridCol>
                    <a:gridCol w="2751667">
                      <a:extLst>
                        <a:ext uri="{9D8B030D-6E8A-4147-A177-3AD203B41FA5}">
                          <a16:colId xmlns:a16="http://schemas.microsoft.com/office/drawing/2014/main" val="20001"/>
                        </a:ext>
                      </a:extLst>
                    </a:gridCol>
                    <a:gridCol w="2751667">
                      <a:extLst>
                        <a:ext uri="{9D8B030D-6E8A-4147-A177-3AD203B41FA5}">
                          <a16:colId xmlns:a16="http://schemas.microsoft.com/office/drawing/2014/main" val="20002"/>
                        </a:ext>
                      </a:extLst>
                    </a:gridCol>
                  </a:tblGrid>
                  <a:tr h="328246">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lang="ar-AE" sz="1800" i="1" smtClean="0">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sub>
                                </m:sSub>
                              </m:oMath>
                            </m:oMathPara>
                          </a14:m>
                          <a:endParaRPr lang="ar-AE"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14:m>
                            <m:oMathPara xmlns:m="http://schemas.openxmlformats.org/officeDocument/2006/math">
                              <m:oMathParaPr>
                                <m:jc m:val="centerGroup"/>
                              </m:oMathParaPr>
                              <m:oMath xmlns:m="http://schemas.openxmlformats.org/officeDocument/2006/math">
                                <m:d>
                                  <m:dPr>
                                    <m:ctrlPr>
                                      <a:rPr lang="ar-AE" sz="1800" i="1" smtClean="0">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sub>
                                    </m:sSub>
                                    <m:r>
                                      <a:rPr lang="ar-AE" sz="1800">
                                        <a:latin typeface="Cambria Math" panose="02040503050406030204" pitchFamily="18" charset="0"/>
                                      </a:rPr>
                                      <m:t>−</m:t>
                                    </m:r>
                                    <m:r>
                                      <a:rPr lang="ar-AE" sz="1800">
                                        <a:latin typeface="Cambria Math" panose="02040503050406030204" pitchFamily="18" charset="0"/>
                                      </a:rPr>
                                      <m:t>𝜇</m:t>
                                    </m:r>
                                  </m:e>
                                </m:d>
                              </m:oMath>
                            </m:oMathPara>
                          </a14:m>
                          <a:endParaRP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14:m>
                            <m:oMathPara xmlns:m="http://schemas.openxmlformats.org/officeDocument/2006/math">
                              <m:oMathParaPr>
                                <m:jc m:val="centerGroup"/>
                              </m:oMathParaPr>
                              <m:oMath xmlns:m="http://schemas.openxmlformats.org/officeDocument/2006/math">
                                <m:sSup>
                                  <m:sSupPr>
                                    <m:ctrlPr>
                                      <a:rPr lang="ar-AE" sz="1800" i="1" smtClean="0">
                                        <a:latin typeface="Cambria Math" panose="02040503050406030204" pitchFamily="18" charset="0"/>
                                      </a:rPr>
                                    </m:ctrlPr>
                                  </m:sSupPr>
                                  <m:e>
                                    <m:d>
                                      <m:dPr>
                                        <m:ctrlPr>
                                          <a:rPr lang="ar-AE" sz="1800" i="1">
                                            <a:latin typeface="Cambria Math" panose="02040503050406030204" pitchFamily="18" charset="0"/>
                                          </a:rPr>
                                        </m:ctrlPr>
                                      </m:dPr>
                                      <m:e>
                                        <m:sSub>
                                          <m:sSubPr>
                                            <m:ctrlPr>
                                              <a:rPr lang="ar-AE" sz="1800" i="1">
                                                <a:latin typeface="Cambria Math" panose="02040503050406030204" pitchFamily="18" charset="0"/>
                                              </a:rPr>
                                            </m:ctrlPr>
                                          </m:sSubPr>
                                          <m:e>
                                            <m:r>
                                              <a:rPr lang="ar-AE" sz="1800">
                                                <a:latin typeface="Cambria Math" panose="02040503050406030204" pitchFamily="18" charset="0"/>
                                              </a:rPr>
                                              <m:t>𝑥</m:t>
                                            </m:r>
                                          </m:e>
                                          <m:sub>
                                            <m:r>
                                              <a:rPr lang="ar-AE" sz="1800">
                                                <a:latin typeface="Cambria Math" panose="02040503050406030204" pitchFamily="18" charset="0"/>
                                              </a:rPr>
                                              <m:t>𝑖</m:t>
                                            </m:r>
                                          </m:sub>
                                        </m:sSub>
                                        <m:r>
                                          <a:rPr lang="ar-AE" sz="1800">
                                            <a:latin typeface="Cambria Math" panose="02040503050406030204" pitchFamily="18" charset="0"/>
                                          </a:rPr>
                                          <m:t>−</m:t>
                                        </m:r>
                                        <m:r>
                                          <a:rPr lang="ar-AE" sz="1800">
                                            <a:latin typeface="Cambria Math" panose="02040503050406030204" pitchFamily="18" charset="0"/>
                                          </a:rPr>
                                          <m:t>𝜇</m:t>
                                        </m:r>
                                      </m:e>
                                    </m:d>
                                  </m:e>
                                  <m:sup>
                                    <m:r>
                                      <a:rPr lang="ar-AE" sz="1800">
                                        <a:latin typeface="Cambria Math" panose="02040503050406030204" pitchFamily="18" charset="0"/>
                                      </a:rPr>
                                      <m:t>2</m:t>
                                    </m:r>
                                  </m:sup>
                                </m:sSup>
                              </m:oMath>
                            </m:oMathPara>
                          </a14:m>
                          <a:endParaRPr dirty="0"/>
                        </a:p>
                      </a:txBody>
                      <a:tcPr/>
                    </a:tc>
                    <a:extLst>
                      <a:ext uri="{0D108BD9-81ED-4DB2-BD59-A6C34878D82A}">
                        <a16:rowId xmlns:a16="http://schemas.microsoft.com/office/drawing/2014/main" val="10001"/>
                      </a:ext>
                    </a:extLst>
                  </a:tr>
                  <a:tr h="328246">
                    <a:tc>
                      <a:txBody>
                        <a:bodyPr/>
                        <a:lstStyle/>
                        <a:p>
                          <a:pPr algn="ctr"/>
                          <a:r>
                            <a:rPr sz="1600" dirty="0"/>
                            <a:t>11</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11</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23</m:t>
                                </m:r>
                                <m:r>
                                  <a:rPr sz="1600">
                                    <a:latin typeface="Cambria Math" panose="02040503050406030204" pitchFamily="18" charset="0"/>
                                  </a:rPr>
                                  <m:t>.</m:t>
                                </m:r>
                                <m:r>
                                  <a:rPr sz="1600">
                                    <a:latin typeface="Cambria Math" panose="02040503050406030204" pitchFamily="18" charset="0"/>
                                  </a:rPr>
                                  <m:t>417</m:t>
                                </m:r>
                              </m:oMath>
                            </m:oMathPara>
                          </a14:m>
                          <a:endParaRPr sz="1600" dirty="0"/>
                        </a:p>
                      </a:txBody>
                      <a:tcPr/>
                    </a:tc>
                    <a:tc>
                      <a:txBody>
                        <a:bodyPr/>
                        <a:lstStyle/>
                        <a:p>
                          <a:pPr algn="ctr"/>
                          <a:r>
                            <a:rPr sz="1600" dirty="0"/>
                            <a:t>548.356</a:t>
                          </a:r>
                          <a:endParaRPr sz="1600" dirty="0">
                            <a:latin typeface="Cambria Math"/>
                          </a:endParaRPr>
                        </a:p>
                      </a:txBody>
                      <a:tcPr/>
                    </a:tc>
                    <a:extLst>
                      <a:ext uri="{0D108BD9-81ED-4DB2-BD59-A6C34878D82A}">
                        <a16:rowId xmlns:a16="http://schemas.microsoft.com/office/drawing/2014/main" val="10002"/>
                      </a:ext>
                    </a:extLst>
                  </a:tr>
                  <a:tr h="328246">
                    <a:tc>
                      <a:txBody>
                        <a:bodyPr/>
                        <a:lstStyle/>
                        <a:p>
                          <a:pPr algn="ctr"/>
                          <a:r>
                            <a:rPr sz="1600" dirty="0"/>
                            <a:t>18</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18</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16</m:t>
                                </m:r>
                                <m:r>
                                  <a:rPr sz="1600">
                                    <a:latin typeface="Cambria Math" panose="02040503050406030204" pitchFamily="18" charset="0"/>
                                  </a:rPr>
                                  <m:t>.</m:t>
                                </m:r>
                                <m:r>
                                  <a:rPr sz="1600">
                                    <a:latin typeface="Cambria Math" panose="02040503050406030204" pitchFamily="18" charset="0"/>
                                  </a:rPr>
                                  <m:t>417</m:t>
                                </m:r>
                              </m:oMath>
                            </m:oMathPara>
                          </a14:m>
                          <a:endParaRPr sz="1600"/>
                        </a:p>
                      </a:txBody>
                      <a:tcPr/>
                    </a:tc>
                    <a:tc>
                      <a:txBody>
                        <a:bodyPr/>
                        <a:lstStyle/>
                        <a:p>
                          <a:pPr algn="ctr"/>
                          <a:r>
                            <a:rPr sz="1600" dirty="0"/>
                            <a:t>269.518</a:t>
                          </a:r>
                          <a:endParaRPr sz="1600" dirty="0">
                            <a:latin typeface="Cambria Math"/>
                          </a:endParaRPr>
                        </a:p>
                      </a:txBody>
                      <a:tcPr/>
                    </a:tc>
                    <a:extLst>
                      <a:ext uri="{0D108BD9-81ED-4DB2-BD59-A6C34878D82A}">
                        <a16:rowId xmlns:a16="http://schemas.microsoft.com/office/drawing/2014/main" val="10003"/>
                      </a:ext>
                    </a:extLst>
                  </a:tr>
                  <a:tr h="328246">
                    <a:tc>
                      <a:txBody>
                        <a:bodyPr/>
                        <a:lstStyle/>
                        <a:p>
                          <a:pPr algn="ctr"/>
                          <a:r>
                            <a:rPr sz="1600" dirty="0"/>
                            <a:t>25</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25</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9</m:t>
                                </m:r>
                                <m:r>
                                  <a:rPr sz="1600">
                                    <a:latin typeface="Cambria Math" panose="02040503050406030204" pitchFamily="18" charset="0"/>
                                  </a:rPr>
                                  <m:t>.</m:t>
                                </m:r>
                                <m:r>
                                  <a:rPr sz="1600">
                                    <a:latin typeface="Cambria Math" panose="02040503050406030204" pitchFamily="18" charset="0"/>
                                  </a:rPr>
                                  <m:t>417</m:t>
                                </m:r>
                              </m:oMath>
                            </m:oMathPara>
                          </a14:m>
                          <a:endParaRPr sz="1600"/>
                        </a:p>
                      </a:txBody>
                      <a:tcPr/>
                    </a:tc>
                    <a:tc>
                      <a:txBody>
                        <a:bodyPr/>
                        <a:lstStyle/>
                        <a:p>
                          <a:pPr algn="ctr"/>
                          <a:r>
                            <a:rPr sz="1600" dirty="0"/>
                            <a:t>88.680</a:t>
                          </a:r>
                          <a:endParaRPr sz="1600" dirty="0">
                            <a:latin typeface="Cambria Math"/>
                          </a:endParaRPr>
                        </a:p>
                      </a:txBody>
                      <a:tcPr/>
                    </a:tc>
                    <a:extLst>
                      <a:ext uri="{0D108BD9-81ED-4DB2-BD59-A6C34878D82A}">
                        <a16:rowId xmlns:a16="http://schemas.microsoft.com/office/drawing/2014/main" val="10004"/>
                      </a:ext>
                    </a:extLst>
                  </a:tr>
                  <a:tr h="328246">
                    <a:tc>
                      <a:txBody>
                        <a:bodyPr/>
                        <a:lstStyle/>
                        <a:p>
                          <a:pPr algn="ctr"/>
                          <a:r>
                            <a:rPr sz="1600" dirty="0"/>
                            <a:t>51</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51</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16</m:t>
                                </m:r>
                                <m:r>
                                  <a:rPr sz="1600">
                                    <a:latin typeface="Cambria Math" panose="02040503050406030204" pitchFamily="18" charset="0"/>
                                  </a:rPr>
                                  <m:t>.</m:t>
                                </m:r>
                                <m:r>
                                  <a:rPr sz="1600">
                                    <a:latin typeface="Cambria Math" panose="02040503050406030204" pitchFamily="18" charset="0"/>
                                  </a:rPr>
                                  <m:t>583</m:t>
                                </m:r>
                              </m:oMath>
                            </m:oMathPara>
                          </a14:m>
                          <a:endParaRPr sz="1600"/>
                        </a:p>
                      </a:txBody>
                      <a:tcPr/>
                    </a:tc>
                    <a:tc>
                      <a:txBody>
                        <a:bodyPr/>
                        <a:lstStyle/>
                        <a:p>
                          <a:pPr algn="ctr"/>
                          <a:r>
                            <a:rPr sz="1600" dirty="0"/>
                            <a:t>274.996</a:t>
                          </a:r>
                          <a:endParaRPr sz="1600" dirty="0">
                            <a:latin typeface="Cambria Math"/>
                          </a:endParaRPr>
                        </a:p>
                      </a:txBody>
                      <a:tcPr/>
                    </a:tc>
                    <a:extLst>
                      <a:ext uri="{0D108BD9-81ED-4DB2-BD59-A6C34878D82A}">
                        <a16:rowId xmlns:a16="http://schemas.microsoft.com/office/drawing/2014/main" val="10005"/>
                      </a:ext>
                    </a:extLst>
                  </a:tr>
                  <a:tr h="328246">
                    <a:tc>
                      <a:txBody>
                        <a:bodyPr/>
                        <a:lstStyle/>
                        <a:p>
                          <a:pPr algn="ctr"/>
                          <a:r>
                            <a:rPr sz="1600" dirty="0"/>
                            <a:t>44</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44</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9</m:t>
                                </m:r>
                                <m:r>
                                  <a:rPr sz="1600">
                                    <a:latin typeface="Cambria Math" panose="02040503050406030204" pitchFamily="18" charset="0"/>
                                  </a:rPr>
                                  <m:t>.</m:t>
                                </m:r>
                                <m:r>
                                  <a:rPr sz="1600">
                                    <a:latin typeface="Cambria Math" panose="02040503050406030204" pitchFamily="18" charset="0"/>
                                  </a:rPr>
                                  <m:t>583</m:t>
                                </m:r>
                              </m:oMath>
                            </m:oMathPara>
                          </a14:m>
                          <a:endParaRPr sz="1600" dirty="0"/>
                        </a:p>
                      </a:txBody>
                      <a:tcPr/>
                    </a:tc>
                    <a:tc>
                      <a:txBody>
                        <a:bodyPr/>
                        <a:lstStyle/>
                        <a:p>
                          <a:pPr algn="ctr"/>
                          <a:r>
                            <a:rPr sz="1600" dirty="0"/>
                            <a:t>91.834</a:t>
                          </a:r>
                          <a:endParaRPr sz="1600" dirty="0">
                            <a:latin typeface="Cambria Math"/>
                          </a:endParaRPr>
                        </a:p>
                      </a:txBody>
                      <a:tcPr/>
                    </a:tc>
                    <a:extLst>
                      <a:ext uri="{0D108BD9-81ED-4DB2-BD59-A6C34878D82A}">
                        <a16:rowId xmlns:a16="http://schemas.microsoft.com/office/drawing/2014/main" val="10006"/>
                      </a:ext>
                    </a:extLst>
                  </a:tr>
                  <a:tr h="328246">
                    <a:tc>
                      <a:txBody>
                        <a:bodyPr/>
                        <a:lstStyle/>
                        <a:p>
                          <a:pPr algn="ctr"/>
                          <a:r>
                            <a:rPr sz="1600" dirty="0"/>
                            <a:t>29</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29</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5</m:t>
                                </m:r>
                                <m:r>
                                  <a:rPr sz="1600">
                                    <a:latin typeface="Cambria Math" panose="02040503050406030204" pitchFamily="18" charset="0"/>
                                  </a:rPr>
                                  <m:t>.</m:t>
                                </m:r>
                                <m:r>
                                  <a:rPr sz="1600">
                                    <a:latin typeface="Cambria Math" panose="02040503050406030204" pitchFamily="18" charset="0"/>
                                  </a:rPr>
                                  <m:t>417</m:t>
                                </m:r>
                              </m:oMath>
                            </m:oMathPara>
                          </a14:m>
                          <a:endParaRPr sz="1600"/>
                        </a:p>
                      </a:txBody>
                      <a:tcPr/>
                    </a:tc>
                    <a:tc>
                      <a:txBody>
                        <a:bodyPr/>
                        <a:lstStyle/>
                        <a:p>
                          <a:pPr algn="ctr"/>
                          <a:r>
                            <a:rPr sz="1600" dirty="0"/>
                            <a:t>29.344</a:t>
                          </a:r>
                          <a:endParaRPr sz="1600" dirty="0">
                            <a:latin typeface="Cambria Math"/>
                          </a:endParaRPr>
                        </a:p>
                      </a:txBody>
                      <a:tcPr/>
                    </a:tc>
                    <a:extLst>
                      <a:ext uri="{0D108BD9-81ED-4DB2-BD59-A6C34878D82A}">
                        <a16:rowId xmlns:a16="http://schemas.microsoft.com/office/drawing/2014/main" val="10007"/>
                      </a:ext>
                    </a:extLst>
                  </a:tr>
                  <a:tr h="328246">
                    <a:tc>
                      <a:txBody>
                        <a:bodyPr/>
                        <a:lstStyle/>
                        <a:p>
                          <a:pPr algn="ctr"/>
                          <a:r>
                            <a:rPr sz="1600" dirty="0"/>
                            <a:t>30</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30</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4</m:t>
                                </m:r>
                                <m:r>
                                  <a:rPr sz="1600">
                                    <a:latin typeface="Cambria Math" panose="02040503050406030204" pitchFamily="18" charset="0"/>
                                  </a:rPr>
                                  <m:t>.</m:t>
                                </m:r>
                                <m:r>
                                  <a:rPr sz="1600">
                                    <a:latin typeface="Cambria Math" panose="02040503050406030204" pitchFamily="18" charset="0"/>
                                  </a:rPr>
                                  <m:t>417</m:t>
                                </m:r>
                              </m:oMath>
                            </m:oMathPara>
                          </a14:m>
                          <a:endParaRPr sz="1600"/>
                        </a:p>
                      </a:txBody>
                      <a:tcPr/>
                    </a:tc>
                    <a:tc>
                      <a:txBody>
                        <a:bodyPr/>
                        <a:lstStyle/>
                        <a:p>
                          <a:pPr algn="ctr"/>
                          <a:r>
                            <a:rPr sz="1600" dirty="0"/>
                            <a:t>19.510</a:t>
                          </a:r>
                          <a:endParaRPr sz="1600" dirty="0">
                            <a:latin typeface="Cambria Math"/>
                          </a:endParaRPr>
                        </a:p>
                      </a:txBody>
                      <a:tcPr/>
                    </a:tc>
                    <a:extLst>
                      <a:ext uri="{0D108BD9-81ED-4DB2-BD59-A6C34878D82A}">
                        <a16:rowId xmlns:a16="http://schemas.microsoft.com/office/drawing/2014/main" val="10008"/>
                      </a:ext>
                    </a:extLst>
                  </a:tr>
                  <a:tr h="328246">
                    <a:tc>
                      <a:txBody>
                        <a:bodyPr/>
                        <a:lstStyle/>
                        <a:p>
                          <a:pPr algn="ctr"/>
                          <a:r>
                            <a:rPr sz="1600" dirty="0"/>
                            <a:t>17</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17</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17</m:t>
                                </m:r>
                                <m:r>
                                  <a:rPr sz="1600">
                                    <a:latin typeface="Cambria Math" panose="02040503050406030204" pitchFamily="18" charset="0"/>
                                  </a:rPr>
                                  <m:t>.</m:t>
                                </m:r>
                                <m:r>
                                  <a:rPr sz="1600">
                                    <a:latin typeface="Cambria Math" panose="02040503050406030204" pitchFamily="18" charset="0"/>
                                  </a:rPr>
                                  <m:t>417</m:t>
                                </m:r>
                              </m:oMath>
                            </m:oMathPara>
                          </a14:m>
                          <a:endParaRPr sz="1600"/>
                        </a:p>
                      </a:txBody>
                      <a:tcPr/>
                    </a:tc>
                    <a:tc>
                      <a:txBody>
                        <a:bodyPr/>
                        <a:lstStyle/>
                        <a:p>
                          <a:pPr algn="ctr"/>
                          <a:r>
                            <a:rPr sz="1600" dirty="0"/>
                            <a:t>303.352</a:t>
                          </a:r>
                          <a:endParaRPr sz="1600" dirty="0">
                            <a:latin typeface="Cambria Math"/>
                          </a:endParaRPr>
                        </a:p>
                      </a:txBody>
                      <a:tcPr/>
                    </a:tc>
                    <a:extLst>
                      <a:ext uri="{0D108BD9-81ED-4DB2-BD59-A6C34878D82A}">
                        <a16:rowId xmlns:a16="http://schemas.microsoft.com/office/drawing/2014/main" val="1048418711"/>
                      </a:ext>
                    </a:extLst>
                  </a:tr>
                  <a:tr h="328246">
                    <a:tc>
                      <a:txBody>
                        <a:bodyPr/>
                        <a:lstStyle/>
                        <a:p>
                          <a:pPr algn="ctr"/>
                          <a:r>
                            <a:rPr sz="1600" dirty="0"/>
                            <a:t>29</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29</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5</m:t>
                                </m:r>
                                <m:r>
                                  <a:rPr sz="1600">
                                    <a:latin typeface="Cambria Math" panose="02040503050406030204" pitchFamily="18" charset="0"/>
                                  </a:rPr>
                                  <m:t>.</m:t>
                                </m:r>
                                <m:r>
                                  <a:rPr sz="1600">
                                    <a:latin typeface="Cambria Math" panose="02040503050406030204" pitchFamily="18" charset="0"/>
                                  </a:rPr>
                                  <m:t>417</m:t>
                                </m:r>
                              </m:oMath>
                            </m:oMathPara>
                          </a14:m>
                          <a:endParaRPr sz="1600"/>
                        </a:p>
                      </a:txBody>
                      <a:tcPr/>
                    </a:tc>
                    <a:tc>
                      <a:txBody>
                        <a:bodyPr/>
                        <a:lstStyle/>
                        <a:p>
                          <a:pPr algn="ctr"/>
                          <a:r>
                            <a:rPr sz="1600" dirty="0"/>
                            <a:t>29.344</a:t>
                          </a:r>
                          <a:endParaRPr sz="1600" dirty="0">
                            <a:latin typeface="Cambria Math"/>
                          </a:endParaRPr>
                        </a:p>
                      </a:txBody>
                      <a:tcPr/>
                    </a:tc>
                    <a:extLst>
                      <a:ext uri="{0D108BD9-81ED-4DB2-BD59-A6C34878D82A}">
                        <a16:rowId xmlns:a16="http://schemas.microsoft.com/office/drawing/2014/main" val="720600425"/>
                      </a:ext>
                    </a:extLst>
                  </a:tr>
                  <a:tr h="328246">
                    <a:tc>
                      <a:txBody>
                        <a:bodyPr/>
                        <a:lstStyle/>
                        <a:p>
                          <a:pPr algn="ctr"/>
                          <a:r>
                            <a:rPr sz="1600" dirty="0"/>
                            <a:t>47</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47</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12</m:t>
                                </m:r>
                                <m:r>
                                  <a:rPr sz="1600">
                                    <a:latin typeface="Cambria Math" panose="02040503050406030204" pitchFamily="18" charset="0"/>
                                  </a:rPr>
                                  <m:t>.</m:t>
                                </m:r>
                                <m:r>
                                  <a:rPr sz="1600">
                                    <a:latin typeface="Cambria Math" panose="02040503050406030204" pitchFamily="18" charset="0"/>
                                  </a:rPr>
                                  <m:t>583</m:t>
                                </m:r>
                              </m:oMath>
                            </m:oMathPara>
                          </a14:m>
                          <a:endParaRPr sz="1600"/>
                        </a:p>
                      </a:txBody>
                      <a:tcPr/>
                    </a:tc>
                    <a:tc>
                      <a:txBody>
                        <a:bodyPr/>
                        <a:lstStyle/>
                        <a:p>
                          <a:pPr algn="ctr"/>
                          <a:r>
                            <a:rPr sz="1600" dirty="0"/>
                            <a:t>158.332</a:t>
                          </a:r>
                          <a:endParaRPr sz="1600" dirty="0">
                            <a:latin typeface="Cambria Math"/>
                          </a:endParaRPr>
                        </a:p>
                      </a:txBody>
                      <a:tcPr/>
                    </a:tc>
                    <a:extLst>
                      <a:ext uri="{0D108BD9-81ED-4DB2-BD59-A6C34878D82A}">
                        <a16:rowId xmlns:a16="http://schemas.microsoft.com/office/drawing/2014/main" val="2309343534"/>
                      </a:ext>
                    </a:extLst>
                  </a:tr>
                  <a:tr h="328246">
                    <a:tc>
                      <a:txBody>
                        <a:bodyPr/>
                        <a:lstStyle/>
                        <a:p>
                          <a:pPr algn="ctr"/>
                          <a:r>
                            <a:rPr sz="1600" dirty="0"/>
                            <a:t>52</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52</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17</m:t>
                                </m:r>
                                <m:r>
                                  <a:rPr sz="1600">
                                    <a:latin typeface="Cambria Math" panose="02040503050406030204" pitchFamily="18" charset="0"/>
                                  </a:rPr>
                                  <m:t>.</m:t>
                                </m:r>
                                <m:r>
                                  <a:rPr sz="1600">
                                    <a:latin typeface="Cambria Math" panose="02040503050406030204" pitchFamily="18" charset="0"/>
                                  </a:rPr>
                                  <m:t>583</m:t>
                                </m:r>
                              </m:oMath>
                            </m:oMathPara>
                          </a14:m>
                          <a:endParaRPr sz="1600"/>
                        </a:p>
                      </a:txBody>
                      <a:tcPr/>
                    </a:tc>
                    <a:tc>
                      <a:txBody>
                        <a:bodyPr/>
                        <a:lstStyle/>
                        <a:p>
                          <a:pPr algn="ctr"/>
                          <a:r>
                            <a:rPr sz="1600" dirty="0"/>
                            <a:t>309.162</a:t>
                          </a:r>
                          <a:endParaRPr sz="1600" dirty="0">
                            <a:latin typeface="Cambria Math"/>
                          </a:endParaRPr>
                        </a:p>
                      </a:txBody>
                      <a:tcPr/>
                    </a:tc>
                    <a:extLst>
                      <a:ext uri="{0D108BD9-81ED-4DB2-BD59-A6C34878D82A}">
                        <a16:rowId xmlns:a16="http://schemas.microsoft.com/office/drawing/2014/main" val="59261723"/>
                      </a:ext>
                    </a:extLst>
                  </a:tr>
                  <a:tr h="328246">
                    <a:tc>
                      <a:txBody>
                        <a:bodyPr/>
                        <a:lstStyle/>
                        <a:p>
                          <a:pPr algn="ctr"/>
                          <a:r>
                            <a:rPr sz="1600" dirty="0"/>
                            <a:t>60</a:t>
                          </a:r>
                          <a:endParaRPr sz="16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60</m:t>
                                </m:r>
                                <m:r>
                                  <a:rPr sz="1600">
                                    <a:latin typeface="Cambria Math" panose="02040503050406030204" pitchFamily="18" charset="0"/>
                                  </a:rPr>
                                  <m:t>−</m:t>
                                </m:r>
                                <m:r>
                                  <a:rPr sz="1600">
                                    <a:latin typeface="Cambria Math" panose="02040503050406030204" pitchFamily="18" charset="0"/>
                                  </a:rPr>
                                  <m:t>34</m:t>
                                </m:r>
                                <m:r>
                                  <a:rPr sz="1600">
                                    <a:latin typeface="Cambria Math" panose="02040503050406030204" pitchFamily="18" charset="0"/>
                                  </a:rPr>
                                  <m:t>.</m:t>
                                </m:r>
                                <m:r>
                                  <a:rPr sz="1600">
                                    <a:latin typeface="Cambria Math" panose="02040503050406030204" pitchFamily="18" charset="0"/>
                                  </a:rPr>
                                  <m:t>417</m:t>
                                </m:r>
                                <m:r>
                                  <a:rPr sz="1600">
                                    <a:latin typeface="Cambria Math" panose="02040503050406030204" pitchFamily="18" charset="0"/>
                                  </a:rPr>
                                  <m:t>=</m:t>
                                </m:r>
                                <m:r>
                                  <a:rPr sz="1600">
                                    <a:latin typeface="Cambria Math" panose="02040503050406030204" pitchFamily="18" charset="0"/>
                                  </a:rPr>
                                  <m:t>25</m:t>
                                </m:r>
                                <m:r>
                                  <a:rPr sz="1600">
                                    <a:latin typeface="Cambria Math" panose="02040503050406030204" pitchFamily="18" charset="0"/>
                                  </a:rPr>
                                  <m:t>.</m:t>
                                </m:r>
                                <m:r>
                                  <a:rPr sz="1600">
                                    <a:latin typeface="Cambria Math" panose="02040503050406030204" pitchFamily="18" charset="0"/>
                                  </a:rPr>
                                  <m:t>583</m:t>
                                </m:r>
                              </m:oMath>
                            </m:oMathPara>
                          </a14:m>
                          <a:endParaRPr sz="1600" dirty="0"/>
                        </a:p>
                      </a:txBody>
                      <a:tcPr/>
                    </a:tc>
                    <a:tc>
                      <a:txBody>
                        <a:bodyPr/>
                        <a:lstStyle/>
                        <a:p>
                          <a:pPr algn="ctr"/>
                          <a:r>
                            <a:rPr sz="1600" dirty="0"/>
                            <a:t>654.490</a:t>
                          </a:r>
                          <a:endParaRPr sz="1600" dirty="0">
                            <a:latin typeface="Cambria Math"/>
                          </a:endParaRPr>
                        </a:p>
                      </a:txBody>
                      <a:tcPr/>
                    </a:tc>
                    <a:extLst>
                      <a:ext uri="{0D108BD9-81ED-4DB2-BD59-A6C34878D82A}">
                        <a16:rowId xmlns:a16="http://schemas.microsoft.com/office/drawing/2014/main" val="520827946"/>
                      </a:ext>
                    </a:extLst>
                  </a:tr>
                </a:tbl>
              </a:graphicData>
            </a:graphic>
          </p:graphicFrame>
        </mc:Choice>
        <mc:Fallback xmlns="">
          <p:graphicFrame>
            <p:nvGraphicFramePr>
              <p:cNvPr id="6" name="Table Placeholder 2" descr="the table contains 3 columns and 13 rows including headers. the first row displays calculations for values x sub i ,  their deviations from the mean (x sub i minus mu) , and squared deviations ( open parenthesis x sub i minus mu close parenthesis squared). for the first column x sub i values are 11 , 18 , 25 , 51 , 44 , 29 , 30 , 17 , 29 , 47 , 52 , and 60. &#10;for the second column deviations from the mean (x sub i minus mu , where mu equals 34.417) are as follows: 11 minus 34.417 equals negative 23.417 , 18 minus 34.417 equals negative 16.417 , 25 minus 34.417 equals negative 9.417 ,  51 minus 34.417 equals 16.583 ,  44 minus 34.417 equals 9.583 ,  29 minus 34.417 equals negative 5.417 ,  30 minus 34.417 equals negative 4.417 ,  17 minus 34.417 equals negative 17.417 ,  29 minus 34.417 equals negative 5.417 ,  47 minus 34.417 equals 12.583 ,  52 minus 34.417 equals 17.583 , and 60 minus 34.417 equals 25.583. &#10;for the third column squared deviations ((x sub i minus mu) squared) are 548.356 , 269.518 , 88.680 , 274.996 , 91.834 , 29.344 , 19.510 , 303.352 , 29.344 , 158.332 , 309.162 , and 654.490 , respectively.">
                <a:extLst>
                  <a:ext uri="{FF2B5EF4-FFF2-40B4-BE49-F238E27FC236}">
                    <a16:creationId xmlns:a16="http://schemas.microsoft.com/office/drawing/2014/main" id="{B8A49840-0082-7045-A857-BF070A9E66C8}"/>
                  </a:ext>
                </a:extLst>
              </p:cNvPr>
              <p:cNvGraphicFramePr>
                <a:graphicFrameLocks/>
              </p:cNvGraphicFramePr>
              <p:nvPr>
                <p:extLst>
                  <p:ext uri="{D42A27DB-BD31-4B8C-83A1-F6EECF244321}">
                    <p14:modId xmlns:p14="http://schemas.microsoft.com/office/powerpoint/2010/main" val="3585712117"/>
                  </p:ext>
                </p:extLst>
              </p:nvPr>
            </p:nvGraphicFramePr>
            <p:xfrm>
              <a:off x="431800" y="1524000"/>
              <a:ext cx="8255001" cy="4389120"/>
            </p:xfrm>
            <a:graphic>
              <a:graphicData uri="http://schemas.openxmlformats.org/drawingml/2006/table">
                <a:tbl>
                  <a:tblPr firstRow="1" bandRow="1">
                    <a:tableStyleId>{5940675A-B579-460E-94D1-54222C63F5DA}</a:tableStyleId>
                  </a:tblPr>
                  <a:tblGrid>
                    <a:gridCol w="2751667">
                      <a:extLst>
                        <a:ext uri="{9D8B030D-6E8A-4147-A177-3AD203B41FA5}">
                          <a16:colId xmlns:a16="http://schemas.microsoft.com/office/drawing/2014/main" val="20000"/>
                        </a:ext>
                      </a:extLst>
                    </a:gridCol>
                    <a:gridCol w="2751667">
                      <a:extLst>
                        <a:ext uri="{9D8B030D-6E8A-4147-A177-3AD203B41FA5}">
                          <a16:colId xmlns:a16="http://schemas.microsoft.com/office/drawing/2014/main" val="20001"/>
                        </a:ext>
                      </a:extLst>
                    </a:gridCol>
                    <a:gridCol w="2751667">
                      <a:extLst>
                        <a:ext uri="{9D8B030D-6E8A-4147-A177-3AD203B41FA5}">
                          <a16:colId xmlns:a16="http://schemas.microsoft.com/office/drawing/2014/main" val="20002"/>
                        </a:ext>
                      </a:extLst>
                    </a:gridCol>
                  </a:tblGrid>
                  <a:tr h="365760">
                    <a:tc>
                      <a:txBody>
                        <a:bodyPr/>
                        <a:lstStyle/>
                        <a:p>
                          <a:endParaRPr lang="en-US"/>
                        </a:p>
                      </a:txBody>
                      <a:tcPr>
                        <a:blipFill>
                          <a:blip r:embed="rId2"/>
                          <a:stretch>
                            <a:fillRect l="-221" t="-3333" r="-200442" b="-1121667"/>
                          </a:stretch>
                        </a:blipFill>
                      </a:tcPr>
                    </a:tc>
                    <a:tc>
                      <a:txBody>
                        <a:bodyPr/>
                        <a:lstStyle/>
                        <a:p>
                          <a:endParaRPr lang="en-US"/>
                        </a:p>
                      </a:txBody>
                      <a:tcPr>
                        <a:blipFill>
                          <a:blip r:embed="rId2"/>
                          <a:stretch>
                            <a:fillRect l="-100221" t="-3333" r="-100442" b="-1121667"/>
                          </a:stretch>
                        </a:blipFill>
                      </a:tcPr>
                    </a:tc>
                    <a:tc>
                      <a:txBody>
                        <a:bodyPr/>
                        <a:lstStyle/>
                        <a:p>
                          <a:endParaRPr lang="en-US"/>
                        </a:p>
                      </a:txBody>
                      <a:tcPr>
                        <a:blipFill>
                          <a:blip r:embed="rId2"/>
                          <a:stretch>
                            <a:fillRect l="-200221" t="-3333" r="-442" b="-1121667"/>
                          </a:stretch>
                        </a:blipFill>
                      </a:tcPr>
                    </a:tc>
                    <a:extLst>
                      <a:ext uri="{0D108BD9-81ED-4DB2-BD59-A6C34878D82A}">
                        <a16:rowId xmlns:a16="http://schemas.microsoft.com/office/drawing/2014/main" val="10001"/>
                      </a:ext>
                    </a:extLst>
                  </a:tr>
                  <a:tr h="335280">
                    <a:tc>
                      <a:txBody>
                        <a:bodyPr/>
                        <a:lstStyle/>
                        <a:p>
                          <a:pPr algn="ctr"/>
                          <a:r>
                            <a:rPr sz="1600" dirty="0"/>
                            <a:t>11</a:t>
                          </a:r>
                          <a:endParaRPr sz="1600" dirty="0">
                            <a:latin typeface="Cambria Math"/>
                          </a:endParaRPr>
                        </a:p>
                      </a:txBody>
                      <a:tcPr/>
                    </a:tc>
                    <a:tc>
                      <a:txBody>
                        <a:bodyPr/>
                        <a:lstStyle/>
                        <a:p>
                          <a:endParaRPr lang="en-US"/>
                        </a:p>
                      </a:txBody>
                      <a:tcPr>
                        <a:blipFill>
                          <a:blip r:embed="rId2"/>
                          <a:stretch>
                            <a:fillRect l="-100221" t="-112727" r="-100442" b="-1123636"/>
                          </a:stretch>
                        </a:blipFill>
                      </a:tcPr>
                    </a:tc>
                    <a:tc>
                      <a:txBody>
                        <a:bodyPr/>
                        <a:lstStyle/>
                        <a:p>
                          <a:pPr algn="ctr"/>
                          <a:r>
                            <a:rPr sz="1600" dirty="0"/>
                            <a:t>548.356</a:t>
                          </a:r>
                          <a:endParaRPr sz="1600" dirty="0">
                            <a:latin typeface="Cambria Math"/>
                          </a:endParaRPr>
                        </a:p>
                      </a:txBody>
                      <a:tcPr/>
                    </a:tc>
                    <a:extLst>
                      <a:ext uri="{0D108BD9-81ED-4DB2-BD59-A6C34878D82A}">
                        <a16:rowId xmlns:a16="http://schemas.microsoft.com/office/drawing/2014/main" val="10002"/>
                      </a:ext>
                    </a:extLst>
                  </a:tr>
                  <a:tr h="335280">
                    <a:tc>
                      <a:txBody>
                        <a:bodyPr/>
                        <a:lstStyle/>
                        <a:p>
                          <a:pPr algn="ctr"/>
                          <a:r>
                            <a:rPr sz="1600" dirty="0"/>
                            <a:t>18</a:t>
                          </a:r>
                          <a:endParaRPr sz="1600" dirty="0">
                            <a:latin typeface="Cambria Math"/>
                          </a:endParaRPr>
                        </a:p>
                      </a:txBody>
                      <a:tcPr/>
                    </a:tc>
                    <a:tc>
                      <a:txBody>
                        <a:bodyPr/>
                        <a:lstStyle/>
                        <a:p>
                          <a:endParaRPr lang="en-US"/>
                        </a:p>
                      </a:txBody>
                      <a:tcPr>
                        <a:blipFill>
                          <a:blip r:embed="rId2"/>
                          <a:stretch>
                            <a:fillRect l="-100221" t="-212727" r="-100442" b="-1023636"/>
                          </a:stretch>
                        </a:blipFill>
                      </a:tcPr>
                    </a:tc>
                    <a:tc>
                      <a:txBody>
                        <a:bodyPr/>
                        <a:lstStyle/>
                        <a:p>
                          <a:pPr algn="ctr"/>
                          <a:r>
                            <a:rPr sz="1600" dirty="0"/>
                            <a:t>269.518</a:t>
                          </a:r>
                          <a:endParaRPr sz="1600" dirty="0">
                            <a:latin typeface="Cambria Math"/>
                          </a:endParaRPr>
                        </a:p>
                      </a:txBody>
                      <a:tcPr/>
                    </a:tc>
                    <a:extLst>
                      <a:ext uri="{0D108BD9-81ED-4DB2-BD59-A6C34878D82A}">
                        <a16:rowId xmlns:a16="http://schemas.microsoft.com/office/drawing/2014/main" val="10003"/>
                      </a:ext>
                    </a:extLst>
                  </a:tr>
                  <a:tr h="335280">
                    <a:tc>
                      <a:txBody>
                        <a:bodyPr/>
                        <a:lstStyle/>
                        <a:p>
                          <a:pPr algn="ctr"/>
                          <a:r>
                            <a:rPr sz="1600" dirty="0"/>
                            <a:t>25</a:t>
                          </a:r>
                          <a:endParaRPr sz="1600" dirty="0">
                            <a:latin typeface="Cambria Math"/>
                          </a:endParaRPr>
                        </a:p>
                      </a:txBody>
                      <a:tcPr/>
                    </a:tc>
                    <a:tc>
                      <a:txBody>
                        <a:bodyPr/>
                        <a:lstStyle/>
                        <a:p>
                          <a:endParaRPr lang="en-US"/>
                        </a:p>
                      </a:txBody>
                      <a:tcPr>
                        <a:blipFill>
                          <a:blip r:embed="rId2"/>
                          <a:stretch>
                            <a:fillRect l="-100221" t="-312727" r="-100442" b="-923636"/>
                          </a:stretch>
                        </a:blipFill>
                      </a:tcPr>
                    </a:tc>
                    <a:tc>
                      <a:txBody>
                        <a:bodyPr/>
                        <a:lstStyle/>
                        <a:p>
                          <a:pPr algn="ctr"/>
                          <a:r>
                            <a:rPr sz="1600" dirty="0"/>
                            <a:t>88.680</a:t>
                          </a:r>
                          <a:endParaRPr sz="1600" dirty="0">
                            <a:latin typeface="Cambria Math"/>
                          </a:endParaRPr>
                        </a:p>
                      </a:txBody>
                      <a:tcPr/>
                    </a:tc>
                    <a:extLst>
                      <a:ext uri="{0D108BD9-81ED-4DB2-BD59-A6C34878D82A}">
                        <a16:rowId xmlns:a16="http://schemas.microsoft.com/office/drawing/2014/main" val="10004"/>
                      </a:ext>
                    </a:extLst>
                  </a:tr>
                  <a:tr h="335280">
                    <a:tc>
                      <a:txBody>
                        <a:bodyPr/>
                        <a:lstStyle/>
                        <a:p>
                          <a:pPr algn="ctr"/>
                          <a:r>
                            <a:rPr sz="1600" dirty="0"/>
                            <a:t>51</a:t>
                          </a:r>
                          <a:endParaRPr sz="1600" dirty="0">
                            <a:latin typeface="Cambria Math"/>
                          </a:endParaRPr>
                        </a:p>
                      </a:txBody>
                      <a:tcPr/>
                    </a:tc>
                    <a:tc>
                      <a:txBody>
                        <a:bodyPr/>
                        <a:lstStyle/>
                        <a:p>
                          <a:endParaRPr lang="en-US"/>
                        </a:p>
                      </a:txBody>
                      <a:tcPr>
                        <a:blipFill>
                          <a:blip r:embed="rId2"/>
                          <a:stretch>
                            <a:fillRect l="-100221" t="-412727" r="-100442" b="-823636"/>
                          </a:stretch>
                        </a:blipFill>
                      </a:tcPr>
                    </a:tc>
                    <a:tc>
                      <a:txBody>
                        <a:bodyPr/>
                        <a:lstStyle/>
                        <a:p>
                          <a:pPr algn="ctr"/>
                          <a:r>
                            <a:rPr sz="1600" dirty="0"/>
                            <a:t>274.996</a:t>
                          </a:r>
                          <a:endParaRPr sz="1600" dirty="0">
                            <a:latin typeface="Cambria Math"/>
                          </a:endParaRPr>
                        </a:p>
                      </a:txBody>
                      <a:tcPr/>
                    </a:tc>
                    <a:extLst>
                      <a:ext uri="{0D108BD9-81ED-4DB2-BD59-A6C34878D82A}">
                        <a16:rowId xmlns:a16="http://schemas.microsoft.com/office/drawing/2014/main" val="10005"/>
                      </a:ext>
                    </a:extLst>
                  </a:tr>
                  <a:tr h="335280">
                    <a:tc>
                      <a:txBody>
                        <a:bodyPr/>
                        <a:lstStyle/>
                        <a:p>
                          <a:pPr algn="ctr"/>
                          <a:r>
                            <a:rPr sz="1600" dirty="0"/>
                            <a:t>44</a:t>
                          </a:r>
                          <a:endParaRPr sz="1600" dirty="0">
                            <a:latin typeface="Cambria Math"/>
                          </a:endParaRPr>
                        </a:p>
                      </a:txBody>
                      <a:tcPr/>
                    </a:tc>
                    <a:tc>
                      <a:txBody>
                        <a:bodyPr/>
                        <a:lstStyle/>
                        <a:p>
                          <a:endParaRPr lang="en-US"/>
                        </a:p>
                      </a:txBody>
                      <a:tcPr>
                        <a:blipFill>
                          <a:blip r:embed="rId2"/>
                          <a:stretch>
                            <a:fillRect l="-100221" t="-512727" r="-100442" b="-723636"/>
                          </a:stretch>
                        </a:blipFill>
                      </a:tcPr>
                    </a:tc>
                    <a:tc>
                      <a:txBody>
                        <a:bodyPr/>
                        <a:lstStyle/>
                        <a:p>
                          <a:pPr algn="ctr"/>
                          <a:r>
                            <a:rPr sz="1600" dirty="0"/>
                            <a:t>91.834</a:t>
                          </a:r>
                          <a:endParaRPr sz="1600" dirty="0">
                            <a:latin typeface="Cambria Math"/>
                          </a:endParaRPr>
                        </a:p>
                      </a:txBody>
                      <a:tcPr/>
                    </a:tc>
                    <a:extLst>
                      <a:ext uri="{0D108BD9-81ED-4DB2-BD59-A6C34878D82A}">
                        <a16:rowId xmlns:a16="http://schemas.microsoft.com/office/drawing/2014/main" val="10006"/>
                      </a:ext>
                    </a:extLst>
                  </a:tr>
                  <a:tr h="335280">
                    <a:tc>
                      <a:txBody>
                        <a:bodyPr/>
                        <a:lstStyle/>
                        <a:p>
                          <a:pPr algn="ctr"/>
                          <a:r>
                            <a:rPr sz="1600" dirty="0"/>
                            <a:t>29</a:t>
                          </a:r>
                          <a:endParaRPr sz="1600" dirty="0">
                            <a:latin typeface="Cambria Math"/>
                          </a:endParaRPr>
                        </a:p>
                      </a:txBody>
                      <a:tcPr/>
                    </a:tc>
                    <a:tc>
                      <a:txBody>
                        <a:bodyPr/>
                        <a:lstStyle/>
                        <a:p>
                          <a:endParaRPr lang="en-US"/>
                        </a:p>
                      </a:txBody>
                      <a:tcPr>
                        <a:blipFill>
                          <a:blip r:embed="rId2"/>
                          <a:stretch>
                            <a:fillRect l="-100221" t="-612727" r="-100442" b="-623636"/>
                          </a:stretch>
                        </a:blipFill>
                      </a:tcPr>
                    </a:tc>
                    <a:tc>
                      <a:txBody>
                        <a:bodyPr/>
                        <a:lstStyle/>
                        <a:p>
                          <a:pPr algn="ctr"/>
                          <a:r>
                            <a:rPr sz="1600" dirty="0"/>
                            <a:t>29.344</a:t>
                          </a:r>
                          <a:endParaRPr sz="1600" dirty="0">
                            <a:latin typeface="Cambria Math"/>
                          </a:endParaRPr>
                        </a:p>
                      </a:txBody>
                      <a:tcPr/>
                    </a:tc>
                    <a:extLst>
                      <a:ext uri="{0D108BD9-81ED-4DB2-BD59-A6C34878D82A}">
                        <a16:rowId xmlns:a16="http://schemas.microsoft.com/office/drawing/2014/main" val="10007"/>
                      </a:ext>
                    </a:extLst>
                  </a:tr>
                  <a:tr h="335280">
                    <a:tc>
                      <a:txBody>
                        <a:bodyPr/>
                        <a:lstStyle/>
                        <a:p>
                          <a:pPr algn="ctr"/>
                          <a:r>
                            <a:rPr sz="1600" dirty="0"/>
                            <a:t>30</a:t>
                          </a:r>
                          <a:endParaRPr sz="1600" dirty="0">
                            <a:latin typeface="Cambria Math"/>
                          </a:endParaRPr>
                        </a:p>
                      </a:txBody>
                      <a:tcPr/>
                    </a:tc>
                    <a:tc>
                      <a:txBody>
                        <a:bodyPr/>
                        <a:lstStyle/>
                        <a:p>
                          <a:endParaRPr lang="en-US"/>
                        </a:p>
                      </a:txBody>
                      <a:tcPr>
                        <a:blipFill>
                          <a:blip r:embed="rId2"/>
                          <a:stretch>
                            <a:fillRect l="-100221" t="-712727" r="-100442" b="-523636"/>
                          </a:stretch>
                        </a:blipFill>
                      </a:tcPr>
                    </a:tc>
                    <a:tc>
                      <a:txBody>
                        <a:bodyPr/>
                        <a:lstStyle/>
                        <a:p>
                          <a:pPr algn="ctr"/>
                          <a:r>
                            <a:rPr sz="1600" dirty="0"/>
                            <a:t>19.510</a:t>
                          </a:r>
                          <a:endParaRPr sz="1600" dirty="0">
                            <a:latin typeface="Cambria Math"/>
                          </a:endParaRPr>
                        </a:p>
                      </a:txBody>
                      <a:tcPr/>
                    </a:tc>
                    <a:extLst>
                      <a:ext uri="{0D108BD9-81ED-4DB2-BD59-A6C34878D82A}">
                        <a16:rowId xmlns:a16="http://schemas.microsoft.com/office/drawing/2014/main" val="10008"/>
                      </a:ext>
                    </a:extLst>
                  </a:tr>
                  <a:tr h="335280">
                    <a:tc>
                      <a:txBody>
                        <a:bodyPr/>
                        <a:lstStyle/>
                        <a:p>
                          <a:pPr algn="ctr"/>
                          <a:r>
                            <a:rPr sz="1600" dirty="0"/>
                            <a:t>17</a:t>
                          </a:r>
                          <a:endParaRPr sz="1600" dirty="0">
                            <a:latin typeface="Cambria Math"/>
                          </a:endParaRPr>
                        </a:p>
                      </a:txBody>
                      <a:tcPr/>
                    </a:tc>
                    <a:tc>
                      <a:txBody>
                        <a:bodyPr/>
                        <a:lstStyle/>
                        <a:p>
                          <a:endParaRPr lang="en-US"/>
                        </a:p>
                      </a:txBody>
                      <a:tcPr>
                        <a:blipFill>
                          <a:blip r:embed="rId2"/>
                          <a:stretch>
                            <a:fillRect l="-100221" t="-812727" r="-100442" b="-423636"/>
                          </a:stretch>
                        </a:blipFill>
                      </a:tcPr>
                    </a:tc>
                    <a:tc>
                      <a:txBody>
                        <a:bodyPr/>
                        <a:lstStyle/>
                        <a:p>
                          <a:pPr algn="ctr"/>
                          <a:r>
                            <a:rPr sz="1600" dirty="0"/>
                            <a:t>303.352</a:t>
                          </a:r>
                          <a:endParaRPr sz="1600" dirty="0">
                            <a:latin typeface="Cambria Math"/>
                          </a:endParaRPr>
                        </a:p>
                      </a:txBody>
                      <a:tcPr/>
                    </a:tc>
                    <a:extLst>
                      <a:ext uri="{0D108BD9-81ED-4DB2-BD59-A6C34878D82A}">
                        <a16:rowId xmlns:a16="http://schemas.microsoft.com/office/drawing/2014/main" val="1048418711"/>
                      </a:ext>
                    </a:extLst>
                  </a:tr>
                  <a:tr h="335280">
                    <a:tc>
                      <a:txBody>
                        <a:bodyPr/>
                        <a:lstStyle/>
                        <a:p>
                          <a:pPr algn="ctr"/>
                          <a:r>
                            <a:rPr sz="1600" dirty="0"/>
                            <a:t>29</a:t>
                          </a:r>
                          <a:endParaRPr sz="1600" dirty="0">
                            <a:latin typeface="Cambria Math"/>
                          </a:endParaRPr>
                        </a:p>
                      </a:txBody>
                      <a:tcPr/>
                    </a:tc>
                    <a:tc>
                      <a:txBody>
                        <a:bodyPr/>
                        <a:lstStyle/>
                        <a:p>
                          <a:endParaRPr lang="en-US"/>
                        </a:p>
                      </a:txBody>
                      <a:tcPr>
                        <a:blipFill>
                          <a:blip r:embed="rId2"/>
                          <a:stretch>
                            <a:fillRect l="-100221" t="-912727" r="-100442" b="-323636"/>
                          </a:stretch>
                        </a:blipFill>
                      </a:tcPr>
                    </a:tc>
                    <a:tc>
                      <a:txBody>
                        <a:bodyPr/>
                        <a:lstStyle/>
                        <a:p>
                          <a:pPr algn="ctr"/>
                          <a:r>
                            <a:rPr sz="1600" dirty="0"/>
                            <a:t>29.344</a:t>
                          </a:r>
                          <a:endParaRPr sz="1600" dirty="0">
                            <a:latin typeface="Cambria Math"/>
                          </a:endParaRPr>
                        </a:p>
                      </a:txBody>
                      <a:tcPr/>
                    </a:tc>
                    <a:extLst>
                      <a:ext uri="{0D108BD9-81ED-4DB2-BD59-A6C34878D82A}">
                        <a16:rowId xmlns:a16="http://schemas.microsoft.com/office/drawing/2014/main" val="720600425"/>
                      </a:ext>
                    </a:extLst>
                  </a:tr>
                  <a:tr h="335280">
                    <a:tc>
                      <a:txBody>
                        <a:bodyPr/>
                        <a:lstStyle/>
                        <a:p>
                          <a:pPr algn="ctr"/>
                          <a:r>
                            <a:rPr sz="1600" dirty="0"/>
                            <a:t>47</a:t>
                          </a:r>
                          <a:endParaRPr sz="1600" dirty="0">
                            <a:latin typeface="Cambria Math"/>
                          </a:endParaRPr>
                        </a:p>
                      </a:txBody>
                      <a:tcPr/>
                    </a:tc>
                    <a:tc>
                      <a:txBody>
                        <a:bodyPr/>
                        <a:lstStyle/>
                        <a:p>
                          <a:endParaRPr lang="en-US"/>
                        </a:p>
                      </a:txBody>
                      <a:tcPr>
                        <a:blipFill>
                          <a:blip r:embed="rId2"/>
                          <a:stretch>
                            <a:fillRect l="-100221" t="-1012727" r="-100442" b="-223636"/>
                          </a:stretch>
                        </a:blipFill>
                      </a:tcPr>
                    </a:tc>
                    <a:tc>
                      <a:txBody>
                        <a:bodyPr/>
                        <a:lstStyle/>
                        <a:p>
                          <a:pPr algn="ctr"/>
                          <a:r>
                            <a:rPr sz="1600" dirty="0"/>
                            <a:t>158.332</a:t>
                          </a:r>
                          <a:endParaRPr sz="1600" dirty="0">
                            <a:latin typeface="Cambria Math"/>
                          </a:endParaRPr>
                        </a:p>
                      </a:txBody>
                      <a:tcPr/>
                    </a:tc>
                    <a:extLst>
                      <a:ext uri="{0D108BD9-81ED-4DB2-BD59-A6C34878D82A}">
                        <a16:rowId xmlns:a16="http://schemas.microsoft.com/office/drawing/2014/main" val="2309343534"/>
                      </a:ext>
                    </a:extLst>
                  </a:tr>
                  <a:tr h="335280">
                    <a:tc>
                      <a:txBody>
                        <a:bodyPr/>
                        <a:lstStyle/>
                        <a:p>
                          <a:pPr algn="ctr"/>
                          <a:r>
                            <a:rPr sz="1600" dirty="0"/>
                            <a:t>52</a:t>
                          </a:r>
                          <a:endParaRPr sz="1600" dirty="0">
                            <a:latin typeface="Cambria Math"/>
                          </a:endParaRPr>
                        </a:p>
                      </a:txBody>
                      <a:tcPr/>
                    </a:tc>
                    <a:tc>
                      <a:txBody>
                        <a:bodyPr/>
                        <a:lstStyle/>
                        <a:p>
                          <a:endParaRPr lang="en-US"/>
                        </a:p>
                      </a:txBody>
                      <a:tcPr>
                        <a:blipFill>
                          <a:blip r:embed="rId2"/>
                          <a:stretch>
                            <a:fillRect l="-100221" t="-1112727" r="-100442" b="-123636"/>
                          </a:stretch>
                        </a:blipFill>
                      </a:tcPr>
                    </a:tc>
                    <a:tc>
                      <a:txBody>
                        <a:bodyPr/>
                        <a:lstStyle/>
                        <a:p>
                          <a:pPr algn="ctr"/>
                          <a:r>
                            <a:rPr sz="1600" dirty="0"/>
                            <a:t>309.162</a:t>
                          </a:r>
                          <a:endParaRPr sz="1600" dirty="0">
                            <a:latin typeface="Cambria Math"/>
                          </a:endParaRPr>
                        </a:p>
                      </a:txBody>
                      <a:tcPr/>
                    </a:tc>
                    <a:extLst>
                      <a:ext uri="{0D108BD9-81ED-4DB2-BD59-A6C34878D82A}">
                        <a16:rowId xmlns:a16="http://schemas.microsoft.com/office/drawing/2014/main" val="59261723"/>
                      </a:ext>
                    </a:extLst>
                  </a:tr>
                  <a:tr h="335280">
                    <a:tc>
                      <a:txBody>
                        <a:bodyPr/>
                        <a:lstStyle/>
                        <a:p>
                          <a:pPr algn="ctr"/>
                          <a:r>
                            <a:rPr sz="1600" dirty="0"/>
                            <a:t>60</a:t>
                          </a:r>
                          <a:endParaRPr sz="1600" dirty="0">
                            <a:latin typeface="Cambria Math"/>
                          </a:endParaRPr>
                        </a:p>
                      </a:txBody>
                      <a:tcPr/>
                    </a:tc>
                    <a:tc>
                      <a:txBody>
                        <a:bodyPr/>
                        <a:lstStyle/>
                        <a:p>
                          <a:endParaRPr lang="en-US"/>
                        </a:p>
                      </a:txBody>
                      <a:tcPr>
                        <a:blipFill>
                          <a:blip r:embed="rId2"/>
                          <a:stretch>
                            <a:fillRect l="-100221" t="-1212727" r="-100442" b="-23636"/>
                          </a:stretch>
                        </a:blipFill>
                      </a:tcPr>
                    </a:tc>
                    <a:tc>
                      <a:txBody>
                        <a:bodyPr/>
                        <a:lstStyle/>
                        <a:p>
                          <a:pPr algn="ctr"/>
                          <a:r>
                            <a:rPr sz="1600" dirty="0"/>
                            <a:t>654.490</a:t>
                          </a:r>
                          <a:endParaRPr sz="1600" dirty="0">
                            <a:latin typeface="Cambria Math"/>
                          </a:endParaRPr>
                        </a:p>
                      </a:txBody>
                      <a:tcPr/>
                    </a:tc>
                    <a:extLst>
                      <a:ext uri="{0D108BD9-81ED-4DB2-BD59-A6C34878D82A}">
                        <a16:rowId xmlns:a16="http://schemas.microsoft.com/office/drawing/2014/main" val="520827946"/>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3.2.3: Calculating Standard Deviation</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sz="2000" dirty="0"/>
              <a:t>Next, find the sum of the squared deviations by adding up the values in the last column.</a:t>
            </a:r>
          </a:p>
        </p:txBody>
      </p:sp>
      <p:pic>
        <p:nvPicPr>
          <p:cNvPr id="9" name="Picture 8" descr="The summation of open parenthesis x sub i minus mu close parenthesis squared equals 2776.918">
            <a:extLst>
              <a:ext uri="{FF2B5EF4-FFF2-40B4-BE49-F238E27FC236}">
                <a16:creationId xmlns:a16="http://schemas.microsoft.com/office/drawing/2014/main" id="{D562394C-673A-3A44-D0CF-2F53D8A33C4B}"/>
              </a:ext>
            </a:extLst>
          </p:cNvPr>
          <p:cNvPicPr>
            <a:picLocks noChangeAspect="1"/>
          </p:cNvPicPr>
          <p:nvPr/>
        </p:nvPicPr>
        <p:blipFill>
          <a:blip r:embed="rId2"/>
          <a:stretch>
            <a:fillRect/>
          </a:stretch>
        </p:blipFill>
        <p:spPr>
          <a:xfrm>
            <a:off x="3295650" y="1428146"/>
            <a:ext cx="2762250" cy="514350"/>
          </a:xfrm>
          <a:prstGeom prst="rect">
            <a:avLst/>
          </a:prstGeom>
        </p:spPr>
      </p:pic>
      <p:sp>
        <p:nvSpPr>
          <p:cNvPr id="4" name="TextBox 3">
            <a:extLst>
              <a:ext uri="{FF2B5EF4-FFF2-40B4-BE49-F238E27FC236}">
                <a16:creationId xmlns:a16="http://schemas.microsoft.com/office/drawing/2014/main" id="{892089CA-1A90-C558-3C38-C54B92729613}"/>
              </a:ext>
            </a:extLst>
          </p:cNvPr>
          <p:cNvSpPr txBox="1"/>
          <p:nvPr/>
        </p:nvSpPr>
        <p:spPr>
          <a:xfrm>
            <a:off x="457200" y="1962090"/>
            <a:ext cx="8253221" cy="400110"/>
          </a:xfrm>
          <a:prstGeom prst="rect">
            <a:avLst/>
          </a:prstGeom>
          <a:noFill/>
        </p:spPr>
        <p:txBody>
          <a:bodyPr wrap="none" rtlCol="0">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Finally, substitute into the standard deviation formula to obtain the following.</a:t>
            </a:r>
            <a:endParaRPr lang="en-IN" dirty="0"/>
          </a:p>
        </p:txBody>
      </p:sp>
      <p:pic>
        <p:nvPicPr>
          <p:cNvPr id="15" name="Picture 14" descr="sigma equals the square root of open parenthesis the summation of open parenthesis x sub i minus mu close parenthesis squared, all divided by N close parenthesis. This equals the square root of 2776.918 divided by 12, which is approximately 15.2">
            <a:extLst>
              <a:ext uri="{FF2B5EF4-FFF2-40B4-BE49-F238E27FC236}">
                <a16:creationId xmlns:a16="http://schemas.microsoft.com/office/drawing/2014/main" id="{1A371B1D-E835-9F6D-D6FB-92B9E04505AE}"/>
              </a:ext>
            </a:extLst>
          </p:cNvPr>
          <p:cNvPicPr>
            <a:picLocks noChangeAspect="1"/>
          </p:cNvPicPr>
          <p:nvPr/>
        </p:nvPicPr>
        <p:blipFill>
          <a:blip r:embed="rId3"/>
          <a:stretch>
            <a:fillRect/>
          </a:stretch>
        </p:blipFill>
        <p:spPr>
          <a:xfrm>
            <a:off x="3345560" y="2372665"/>
            <a:ext cx="2476500" cy="1657350"/>
          </a:xfrm>
          <a:prstGeom prst="rect">
            <a:avLst/>
          </a:prstGeom>
        </p:spPr>
      </p:pic>
      <p:sp>
        <p:nvSpPr>
          <p:cNvPr id="8" name="TextBox 7">
            <a:extLst>
              <a:ext uri="{FF2B5EF4-FFF2-40B4-BE49-F238E27FC236}">
                <a16:creationId xmlns:a16="http://schemas.microsoft.com/office/drawing/2014/main" id="{A1237DCC-24BC-1257-1629-891D817B9F14}"/>
              </a:ext>
            </a:extLst>
          </p:cNvPr>
          <p:cNvSpPr txBox="1"/>
          <p:nvPr/>
        </p:nvSpPr>
        <p:spPr>
          <a:xfrm>
            <a:off x="457200" y="4019252"/>
            <a:ext cx="8229600" cy="2000548"/>
          </a:xfrm>
          <a:prstGeom prst="rect">
            <a:avLst/>
          </a:prstGeom>
          <a:noFill/>
        </p:spPr>
        <p:txBody>
          <a:bodyPr wrap="square" rtlCol="0">
            <a:spAutoFit/>
          </a:bodyPr>
          <a:lstStyle/>
          <a:p>
            <a:pPr lvl="0">
              <a:spcBef>
                <a:spcPct val="20000"/>
              </a:spcBef>
              <a:defRPr sz="2800"/>
            </a:pPr>
            <a:r>
              <a:rPr kumimoji="0" lang="en-US" sz="2000" b="0" i="0" u="none" strike="noStrike" kern="1200" cap="none" spc="0" normalizeH="0" baseline="0" noProof="0" dirty="0">
                <a:ln>
                  <a:noFill/>
                </a:ln>
                <a:solidFill>
                  <a:srgbClr val="366092"/>
                </a:solidFill>
                <a:effectLst/>
                <a:uLnTx/>
                <a:uFillTx/>
                <a:latin typeface="Calibri"/>
                <a:ea typeface="+mn-ea"/>
                <a:cs typeface="+mn-cs"/>
              </a:rPr>
              <a:t>TI-83/84 Plus: Begin by entering the data into List 1, which is found by pressing </a:t>
            </a:r>
            <a:r>
              <a:rPr kumimoji="0" lang="en-US" sz="2000" b="1" i="0" u="none" strike="noStrike" kern="1200" cap="none" spc="0" normalizeH="0" baseline="0" noProof="0" dirty="0">
                <a:ln>
                  <a:noFill/>
                </a:ln>
                <a:solidFill>
                  <a:srgbClr val="366092"/>
                </a:solidFill>
                <a:effectLst/>
                <a:uLnTx/>
                <a:uFillTx/>
                <a:latin typeface="Calibri"/>
                <a:ea typeface="+mn-ea"/>
                <a:cs typeface="+mn-cs"/>
              </a:rPr>
              <a:t>STAT </a:t>
            </a:r>
            <a:r>
              <a:rPr lang="en-US" sz="2000" b="1" dirty="0"/>
              <a:t>→</a:t>
            </a:r>
            <a:r>
              <a:rPr kumimoji="0" lang="en-US" sz="2000" b="1" i="0" u="none" strike="noStrike" kern="1200" cap="none" spc="0" normalizeH="0" baseline="0" noProof="0" dirty="0">
                <a:ln>
                  <a:noFill/>
                </a:ln>
                <a:solidFill>
                  <a:srgbClr val="366092"/>
                </a:solidFill>
                <a:effectLst/>
                <a:uLnTx/>
                <a:uFillTx/>
                <a:latin typeface="Calibri"/>
                <a:ea typeface="+mn-ea"/>
                <a:cs typeface="+mn-cs"/>
              </a:rPr>
              <a:t> EDIT</a:t>
            </a:r>
            <a:r>
              <a:rPr kumimoji="0" lang="en-US" sz="2000" b="0" i="0" u="none" strike="noStrike" kern="1200" cap="none" spc="0" normalizeH="0" baseline="0" noProof="0" dirty="0">
                <a:ln>
                  <a:noFill/>
                </a:ln>
                <a:solidFill>
                  <a:srgbClr val="366092"/>
                </a:solidFill>
                <a:effectLst/>
                <a:uLnTx/>
                <a:uFillTx/>
                <a:latin typeface="Calibri"/>
                <a:ea typeface="+mn-ea"/>
                <a:cs typeface="+mn-cs"/>
              </a:rPr>
              <a:t>. Next, press </a:t>
            </a:r>
            <a:r>
              <a:rPr kumimoji="0" lang="en-US" sz="2000" b="1" i="0" u="none" strike="noStrike" kern="1200" cap="none" spc="0" normalizeH="0" baseline="0" noProof="0" dirty="0">
                <a:ln>
                  <a:noFill/>
                </a:ln>
                <a:solidFill>
                  <a:srgbClr val="366092"/>
                </a:solidFill>
                <a:effectLst/>
                <a:uLnTx/>
                <a:uFillTx/>
                <a:latin typeface="Calibri"/>
                <a:ea typeface="+mn-ea"/>
                <a:cs typeface="+mn-cs"/>
              </a:rPr>
              <a:t>STAT </a:t>
            </a:r>
            <a:r>
              <a:rPr lang="en-US" sz="2000" b="1" dirty="0"/>
              <a:t>→</a:t>
            </a:r>
            <a:r>
              <a:rPr kumimoji="0" lang="en-US" sz="2000" b="1" i="0" u="none" strike="noStrike" kern="1200" cap="none" spc="0" normalizeH="0" baseline="0" noProof="0" dirty="0">
                <a:ln>
                  <a:noFill/>
                </a:ln>
                <a:solidFill>
                  <a:srgbClr val="366092"/>
                </a:solidFill>
                <a:effectLst/>
                <a:uLnTx/>
                <a:uFillTx/>
                <a:latin typeface="Calibri"/>
                <a:ea typeface="+mn-ea"/>
                <a:cs typeface="+mn-cs"/>
              </a:rPr>
              <a:t> CALC</a:t>
            </a:r>
            <a:r>
              <a:rPr kumimoji="0" lang="en-US" sz="2000" b="0" i="0" u="none" strike="noStrike" kern="1200" cap="none" spc="0" normalizeH="0" baseline="0" noProof="0" dirty="0">
                <a:ln>
                  <a:noFill/>
                </a:ln>
                <a:solidFill>
                  <a:srgbClr val="366092"/>
                </a:solidFill>
                <a:effectLst/>
                <a:uLnTx/>
                <a:uFillTx/>
                <a:latin typeface="Calibri"/>
                <a:ea typeface="+mn-ea"/>
                <a:cs typeface="+mn-cs"/>
              </a:rPr>
              <a:t> and choose </a:t>
            </a:r>
            <a:r>
              <a:rPr kumimoji="0" lang="en-US" sz="2000" b="1" i="0" u="none" strike="noStrike" kern="1200" cap="none" spc="0" normalizeH="0" baseline="0" noProof="0" dirty="0">
                <a:ln>
                  <a:noFill/>
                </a:ln>
                <a:solidFill>
                  <a:srgbClr val="366092"/>
                </a:solidFill>
                <a:effectLst/>
                <a:uLnTx/>
                <a:uFillTx/>
                <a:latin typeface="Calibri"/>
                <a:ea typeface="+mn-ea"/>
                <a:cs typeface="+mn-cs"/>
              </a:rPr>
              <a:t>1-Var Stats</a:t>
            </a:r>
            <a:r>
              <a:rPr kumimoji="0" lang="en-US" sz="2000" b="0" i="0" u="none" strike="noStrike" kern="1200" cap="none" spc="0" normalizeH="0" baseline="0" noProof="0" dirty="0">
                <a:ln>
                  <a:noFill/>
                </a:ln>
                <a:solidFill>
                  <a:srgbClr val="366092"/>
                </a:solidFill>
                <a:effectLst/>
                <a:uLnTx/>
                <a:uFillTx/>
                <a:latin typeface="Calibri"/>
                <a:ea typeface="+mn-ea"/>
                <a:cs typeface="+mn-cs"/>
              </a:rPr>
              <a:t>. The population standard deviation, </a:t>
            </a:r>
            <a:r>
              <a:rPr kumimoji="0" lang="en-US" sz="2000" b="1" i="0" u="none" strike="noStrike" kern="1200" cap="none" spc="0" normalizeH="0" baseline="0" noProof="0" dirty="0" err="1">
                <a:ln>
                  <a:noFill/>
                </a:ln>
                <a:solidFill>
                  <a:srgbClr val="366092"/>
                </a:solidFill>
                <a:effectLst/>
                <a:uLnTx/>
                <a:uFillTx/>
                <a:latin typeface="Calibri"/>
                <a:ea typeface="+mn-ea"/>
                <a:cs typeface="+mn-cs"/>
              </a:rPr>
              <a:t>σx</a:t>
            </a:r>
            <a:r>
              <a:rPr kumimoji="0" lang="en-US" sz="2000" b="0" i="0" u="none" strike="noStrike" kern="1200" cap="none" spc="0" normalizeH="0" baseline="0" noProof="0" dirty="0">
                <a:ln>
                  <a:noFill/>
                </a:ln>
                <a:solidFill>
                  <a:srgbClr val="366092"/>
                </a:solidFill>
                <a:effectLst/>
                <a:uLnTx/>
                <a:uFillTx/>
                <a:latin typeface="Calibri"/>
                <a:ea typeface="+mn-ea"/>
                <a:cs typeface="+mn-cs"/>
              </a:rPr>
              <a:t>, is found within the list of descriptive statistics given, as shown in the screenshot below. Hence </a:t>
            </a:r>
            <a:r>
              <a:rPr kumimoji="0" lang="en-US" sz="2000" b="0" i="1" u="none" strike="noStrike" kern="1200" cap="none" spc="0" normalizeH="0" baseline="0" noProof="0" dirty="0">
                <a:ln>
                  <a:noFill/>
                </a:ln>
                <a:solidFill>
                  <a:srgbClr val="366092"/>
                </a:solidFill>
                <a:effectLst/>
                <a:uLnTx/>
                <a:uFillTx/>
                <a:latin typeface="Calibri"/>
                <a:ea typeface="+mn-ea"/>
                <a:cs typeface="+mn-cs"/>
              </a:rPr>
              <a:t>σ</a:t>
            </a:r>
            <a:r>
              <a:rPr kumimoji="0" lang="en-US" sz="2000" b="0" i="0" u="none" strike="noStrike" kern="1200" cap="none" spc="0" normalizeH="0" baseline="0" noProof="0" dirty="0">
                <a:ln>
                  <a:noFill/>
                </a:ln>
                <a:solidFill>
                  <a:srgbClr val="366092"/>
                </a:solidFill>
                <a:effectLst/>
                <a:uLnTx/>
                <a:uFillTx/>
                <a:latin typeface="Calibri"/>
                <a:ea typeface="+mn-ea"/>
                <a:cs typeface="+mn-cs"/>
              </a:rPr>
              <a:t> = 15.2.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366092"/>
                </a:solidFill>
                <a:effectLst/>
                <a:uLnTx/>
                <a:uFillTx/>
                <a:latin typeface="Calibri"/>
                <a:ea typeface="+mn-ea"/>
                <a:cs typeface="+mn-cs"/>
              </a:rPr>
              <a:t>Therefore, the population standard deviation for the ages of all of Dr. </a:t>
            </a:r>
            <a:r>
              <a:rPr kumimoji="0" lang="en-US" sz="2000" b="0" i="0" u="none" strike="noStrike" kern="1200" cap="none" spc="0" normalizeH="0" baseline="0" noProof="0" dirty="0" err="1">
                <a:ln>
                  <a:noFill/>
                </a:ln>
                <a:solidFill>
                  <a:srgbClr val="366092"/>
                </a:solidFill>
                <a:effectLst/>
                <a:uLnTx/>
                <a:uFillTx/>
                <a:latin typeface="Calibri"/>
                <a:ea typeface="+mn-ea"/>
                <a:cs typeface="+mn-cs"/>
              </a:rPr>
              <a:t>Dabb's</a:t>
            </a:r>
            <a:r>
              <a:rPr kumimoji="0" lang="en-US" sz="2000" b="0" i="0" u="none" strike="noStrike" kern="1200" cap="none" spc="0" normalizeH="0" baseline="0" noProof="0" dirty="0">
                <a:ln>
                  <a:noFill/>
                </a:ln>
                <a:solidFill>
                  <a:srgbClr val="366092"/>
                </a:solidFill>
                <a:effectLst/>
                <a:uLnTx/>
                <a:uFillTx/>
                <a:latin typeface="Calibri"/>
                <a:ea typeface="+mn-ea"/>
                <a:cs typeface="+mn-cs"/>
              </a:rPr>
              <a:t> patients one afternoon is 15.2 years.</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 Tip</a:t>
            </a:r>
            <a:r>
              <a:rPr lang="en-US" baseline="-25000" dirty="0"/>
              <a:t>3</a:t>
            </a:r>
            <a:endParaRPr dirty="0"/>
          </a:p>
        </p:txBody>
      </p:sp>
      <p:sp>
        <p:nvSpPr>
          <p:cNvPr id="3" name="Text Placeholder 2"/>
          <p:cNvSpPr>
            <a:spLocks noGrp="1"/>
          </p:cNvSpPr>
          <p:nvPr>
            <p:ph type="body" sz="quarter" idx="10"/>
          </p:nvPr>
        </p:nvSpPr>
        <p:spPr>
          <a:xfrm>
            <a:off x="457200" y="1082078"/>
            <a:ext cx="8229600" cy="1508722"/>
          </a:xfrm>
        </p:spPr>
        <p:txBody>
          <a:bodyPr>
            <a:normAutofit/>
          </a:bodyPr>
          <a:lstStyle/>
          <a:p>
            <a:r>
              <a:rPr sz="2800" dirty="0"/>
              <a:t>For a TI-83/84 Plus calculator, the sample standard deviation will be listed under </a:t>
            </a:r>
            <a:r>
              <a:rPr sz="2800" b="1" dirty="0"/>
              <a:t>1-Var Stats</a:t>
            </a:r>
            <a:r>
              <a:rPr sz="2800" dirty="0"/>
              <a:t> as </a:t>
            </a:r>
            <a:r>
              <a:rPr sz="2800" b="1" dirty="0" err="1"/>
              <a:t>Sx</a:t>
            </a:r>
            <a:r>
              <a:rPr sz="2800" dirty="0"/>
              <a:t>. The population standard deviation will be listed as </a:t>
            </a:r>
            <a:r>
              <a:rPr sz="2800" b="1" dirty="0" err="1"/>
              <a:t>σx</a:t>
            </a:r>
            <a:r>
              <a:rPr sz="28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3.2.3: Calculating Standard Deviation</a:t>
            </a:r>
            <a:r>
              <a:rPr lang="en-US" baseline="-25000" dirty="0"/>
              <a:t>5</a:t>
            </a:r>
            <a:endParaRPr dirty="0"/>
          </a:p>
        </p:txBody>
      </p:sp>
      <p:pic>
        <p:nvPicPr>
          <p:cNvPr id="5" name="Content Placeholder 4" descr="Calculator screen shot displaying several values titled 1 Var Stats. The first line reads x bar equals 34.41666667. The second line reads Summation x equals 413. The third line reads Summation x 2 equals 16991. The fourth line reads S x equals 15.88857985. The fifth line reads Sigma x equals 15.21215705. The sixth line reads n equals 12 with downward arrow on left side.">
            <a:extLst>
              <a:ext uri="{FF2B5EF4-FFF2-40B4-BE49-F238E27FC236}">
                <a16:creationId xmlns:a16="http://schemas.microsoft.com/office/drawing/2014/main" id="{9B610BEE-E344-42FF-987C-CF25C8DD5A7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 Tip</a:t>
            </a:r>
            <a:r>
              <a:rPr lang="en-US" baseline="-25000" dirty="0"/>
              <a:t>4</a:t>
            </a:r>
            <a:endParaRPr dirty="0"/>
          </a:p>
        </p:txBody>
      </p:sp>
      <p:sp>
        <p:nvSpPr>
          <p:cNvPr id="3" name="Text Placeholder 2"/>
          <p:cNvSpPr>
            <a:spLocks noGrp="1"/>
          </p:cNvSpPr>
          <p:nvPr>
            <p:ph type="body" sz="quarter" idx="10"/>
          </p:nvPr>
        </p:nvSpPr>
        <p:spPr>
          <a:xfrm>
            <a:off x="457200" y="1082078"/>
            <a:ext cx="8229600" cy="4175722"/>
          </a:xfrm>
        </p:spPr>
        <p:txBody>
          <a:bodyPr>
            <a:normAutofit/>
          </a:bodyPr>
          <a:lstStyle/>
          <a:p>
            <a:r>
              <a:rPr sz="2800" dirty="0"/>
              <a:t>Many inexpensive calculators can easily compute standard deviation. For example, to calculate standard deviation on the TI-30XS, go to </a:t>
            </a:r>
            <a:r>
              <a:rPr sz="2800" b="1" dirty="0"/>
              <a:t>DATA</a:t>
            </a:r>
            <a:r>
              <a:rPr sz="2800" dirty="0"/>
              <a:t> and input the data values into </a:t>
            </a:r>
            <a:r>
              <a:rPr sz="2800" b="1" dirty="0"/>
              <a:t>L1</a:t>
            </a:r>
            <a:r>
              <a:rPr sz="2800" dirty="0"/>
              <a:t>. Next, go to </a:t>
            </a:r>
            <a:r>
              <a:rPr sz="2800" b="1" dirty="0"/>
              <a:t>STAT</a:t>
            </a:r>
            <a:r>
              <a:rPr sz="2800" dirty="0"/>
              <a:t> and choose </a:t>
            </a:r>
            <a:r>
              <a:rPr sz="2800" b="1" dirty="0"/>
              <a:t>1-Var Stats</a:t>
            </a:r>
            <a:r>
              <a:rPr sz="2800" dirty="0"/>
              <a:t>. Using the settings </a:t>
            </a:r>
            <a:r>
              <a:rPr sz="2800" b="1" dirty="0"/>
              <a:t>Data:L1</a:t>
            </a:r>
            <a:r>
              <a:rPr sz="2800" dirty="0"/>
              <a:t> and </a:t>
            </a:r>
            <a:r>
              <a:rPr sz="2800" b="1" dirty="0"/>
              <a:t>FRQ: ONE</a:t>
            </a:r>
            <a:r>
              <a:rPr sz="2800" dirty="0"/>
              <a:t>, scroll down to </a:t>
            </a:r>
            <a:r>
              <a:rPr sz="2800" b="1" dirty="0"/>
              <a:t>CALC</a:t>
            </a:r>
            <a:r>
              <a:rPr sz="2800" dirty="0"/>
              <a:t> and press </a:t>
            </a:r>
            <a:r>
              <a:rPr sz="2800" b="1" dirty="0"/>
              <a:t>Enter</a:t>
            </a:r>
            <a:r>
              <a:rPr sz="2800" dirty="0"/>
              <a:t>. You will then see a list of descriptive statistics, of which </a:t>
            </a:r>
            <a:r>
              <a:rPr sz="2800" b="1" dirty="0" err="1"/>
              <a:t>Sx</a:t>
            </a:r>
            <a:r>
              <a:rPr sz="2800" dirty="0"/>
              <a:t> is the sample standard deviation and </a:t>
            </a:r>
            <a:r>
              <a:rPr sz="2800" b="1" dirty="0" err="1"/>
              <a:t>σx</a:t>
            </a:r>
            <a:r>
              <a:rPr sz="2800" dirty="0"/>
              <a:t> is the population standard deviation.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3.2.4: Interpreting Standard Deviations</a:t>
            </a:r>
            <a:r>
              <a:rPr lang="en-US" baseline="-25000" dirty="0"/>
              <a:t>1</a:t>
            </a:r>
            <a:endParaRPr dirty="0"/>
          </a:p>
        </p:txBody>
      </p:sp>
      <p:sp>
        <p:nvSpPr>
          <p:cNvPr id="3" name="Text Placeholder 2"/>
          <p:cNvSpPr>
            <a:spLocks noGrp="1"/>
          </p:cNvSpPr>
          <p:nvPr>
            <p:ph type="body" sz="quarter" idx="10"/>
          </p:nvPr>
        </p:nvSpPr>
        <p:spPr/>
        <p:txBody>
          <a:bodyPr>
            <a:normAutofit lnSpcReduction="10000"/>
          </a:bodyPr>
          <a:lstStyle/>
          <a:p>
            <a:r>
              <a:rPr lang="en-US" sz="2800" dirty="0"/>
              <a:t>Mark is looking into investing a portion of his recent bonus into the stock market. While researching different companies, he discovers the following standard deviations of one year of daily stock closing prices.</a:t>
            </a:r>
          </a:p>
          <a:p>
            <a:pPr>
              <a:defRPr sz="2800"/>
            </a:pPr>
            <a:r>
              <a:rPr lang="en-US" sz="2800" dirty="0" err="1"/>
              <a:t>Profacto</a:t>
            </a:r>
            <a:r>
              <a:rPr lang="en-US" sz="2800" dirty="0"/>
              <a:t> Corporation: Standard deviation of stock prices = $1.02.</a:t>
            </a:r>
          </a:p>
          <a:p>
            <a:pPr>
              <a:defRPr sz="2800"/>
            </a:pPr>
            <a:r>
              <a:rPr lang="en-US" sz="2800" dirty="0" err="1"/>
              <a:t>Yardsmoth</a:t>
            </a:r>
            <a:r>
              <a:rPr lang="en-US" sz="2800" dirty="0"/>
              <a:t> Company: </a:t>
            </a:r>
            <a:r>
              <a:rPr lang="en-US" dirty="0"/>
              <a:t>Standard deviation of stock</a:t>
            </a:r>
            <a:br>
              <a:rPr lang="en-US" dirty="0"/>
            </a:br>
            <a:r>
              <a:rPr lang="en-US" dirty="0"/>
              <a:t>prices = $9.67.</a:t>
            </a:r>
            <a:endParaRPr lang="en-US" sz="2800" dirty="0"/>
          </a:p>
          <a:p>
            <a:r>
              <a:rPr lang="en-US" sz="2800" dirty="0"/>
              <a:t>What do these two standard deviations tell you about the stock prices of these companies?</a:t>
            </a:r>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3.2.4: Interpreting Standard Deviations</a:t>
            </a:r>
            <a:r>
              <a:rPr lang="en-US" baseline="-25000" dirty="0"/>
              <a:t>2</a:t>
            </a:r>
            <a:endParaRPr dirty="0"/>
          </a:p>
        </p:txBody>
      </p:sp>
      <p:sp>
        <p:nvSpPr>
          <p:cNvPr id="3" name="Text Placeholder 2"/>
          <p:cNvSpPr>
            <a:spLocks noGrp="1"/>
          </p:cNvSpPr>
          <p:nvPr>
            <p:ph type="body" sz="quarter" idx="10"/>
          </p:nvPr>
        </p:nvSpPr>
        <p:spPr/>
        <p:txBody>
          <a:bodyPr>
            <a:normAutofit fontScale="92500" lnSpcReduction="20000"/>
          </a:bodyPr>
          <a:lstStyle/>
          <a:p>
            <a:r>
              <a:rPr sz="2800" b="1" dirty="0"/>
              <a:t>Solution</a:t>
            </a:r>
          </a:p>
          <a:p>
            <a:r>
              <a:rPr sz="2800" dirty="0"/>
              <a:t>A smaller standard deviation indicates that the data values are closer together, while a larger standard deviation indicates that the data values are more spread out. In this example, the standard deviation of stock prices for the </a:t>
            </a:r>
            <a:r>
              <a:rPr sz="2800" dirty="0" err="1"/>
              <a:t>Profacto</a:t>
            </a:r>
            <a:r>
              <a:rPr sz="2800" dirty="0"/>
              <a:t> Corporation is considerably smaller than that of the </a:t>
            </a:r>
            <a:r>
              <a:rPr sz="2800" dirty="0" err="1"/>
              <a:t>Yardsmoth</a:t>
            </a:r>
            <a:r>
              <a:rPr sz="2800" dirty="0"/>
              <a:t> Company. Hence, there is less variability in the daily closing prices of the </a:t>
            </a:r>
            <a:r>
              <a:rPr sz="2800" dirty="0" err="1"/>
              <a:t>Profacto</a:t>
            </a:r>
            <a:r>
              <a:rPr sz="2800" dirty="0"/>
              <a:t> stock than in the </a:t>
            </a:r>
            <a:r>
              <a:rPr sz="2800" dirty="0" err="1"/>
              <a:t>Yardsmoth</a:t>
            </a:r>
            <a:r>
              <a:rPr sz="2800" dirty="0"/>
              <a:t> stock prices. If Mark wants a stable long-term investment, then </a:t>
            </a:r>
            <a:r>
              <a:rPr sz="2800" dirty="0" err="1"/>
              <a:t>Profacto</a:t>
            </a:r>
            <a:r>
              <a:rPr sz="2800" dirty="0"/>
              <a:t> appears to be the better choice. If, however, Mark is looking to make a quick profit and is willing to take the risk, then the </a:t>
            </a:r>
            <a:r>
              <a:rPr sz="2800" dirty="0" err="1"/>
              <a:t>Yardsmoth</a:t>
            </a:r>
            <a:r>
              <a:rPr sz="2800" dirty="0"/>
              <a:t> stock would seem to better suit his purposes. Note that looking at the standard deviations is just one component of evaluating market prices.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3.2.1: Calculating the Range</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The following data were collected from samples of call lengths (in minutes) observed for two different mobile phone users. Calculate the range of each data set.</a:t>
            </a:r>
          </a:p>
          <a:p>
            <a:pPr marL="447675" indent="-447675">
              <a:defRPr sz="2800"/>
            </a:pPr>
            <a:r>
              <a:rPr lang="en-US" dirty="0"/>
              <a:t>a.	</a:t>
            </a:r>
            <a:r>
              <a:rPr dirty="0"/>
              <a:t>​</a:t>
            </a:r>
            <a:r>
              <a:rPr sz="2800" dirty="0">
                <a:latin typeface="Cambria Math"/>
              </a:rPr>
              <a:t>2</a:t>
            </a:r>
            <a:r>
              <a:rPr sz="2800" dirty="0"/>
              <a:t>, </a:t>
            </a:r>
            <a:r>
              <a:rPr sz="2800" dirty="0">
                <a:latin typeface="Cambria Math"/>
              </a:rPr>
              <a:t>25</a:t>
            </a:r>
            <a:r>
              <a:rPr sz="2800" dirty="0"/>
              <a:t>, </a:t>
            </a:r>
            <a:r>
              <a:rPr sz="2800" dirty="0">
                <a:latin typeface="Cambria Math"/>
              </a:rPr>
              <a:t>31</a:t>
            </a:r>
            <a:r>
              <a:rPr sz="2800" dirty="0"/>
              <a:t>, </a:t>
            </a:r>
            <a:r>
              <a:rPr sz="2800" dirty="0">
                <a:latin typeface="Cambria Math"/>
              </a:rPr>
              <a:t>44</a:t>
            </a:r>
            <a:r>
              <a:rPr sz="2800" dirty="0"/>
              <a:t>, </a:t>
            </a:r>
            <a:r>
              <a:rPr sz="2800" dirty="0">
                <a:latin typeface="Cambria Math"/>
              </a:rPr>
              <a:t>29</a:t>
            </a:r>
            <a:r>
              <a:rPr sz="2800" dirty="0"/>
              <a:t>, </a:t>
            </a:r>
            <a:r>
              <a:rPr sz="2800" dirty="0">
                <a:latin typeface="Cambria Math"/>
              </a:rPr>
              <a:t>14</a:t>
            </a:r>
            <a:r>
              <a:rPr sz="2800" dirty="0"/>
              <a:t>, </a:t>
            </a:r>
            <a:r>
              <a:rPr sz="2800" dirty="0">
                <a:latin typeface="Cambria Math"/>
              </a:rPr>
              <a:t>22</a:t>
            </a:r>
            <a:r>
              <a:rPr sz="2800" dirty="0"/>
              <a:t>, </a:t>
            </a:r>
            <a:r>
              <a:rPr sz="2800" dirty="0">
                <a:latin typeface="Cambria Math"/>
              </a:rPr>
              <a:t>11</a:t>
            </a:r>
            <a:r>
              <a:rPr sz="2800" dirty="0"/>
              <a:t>, </a:t>
            </a:r>
            <a:r>
              <a:rPr sz="2800" dirty="0">
                <a:latin typeface="Cambria Math"/>
              </a:rPr>
              <a:t>40</a:t>
            </a:r>
            <a:r>
              <a:rPr lang="en-US" dirty="0">
                <a:latin typeface="Cambria Math"/>
              </a:rPr>
              <a:t>,</a:t>
            </a:r>
            <a:endParaRPr dirty="0">
              <a:latin typeface="Cambria Math"/>
            </a:endParaRPr>
          </a:p>
          <a:p>
            <a:pPr marL="447675" indent="-447675">
              <a:defRPr sz="2800"/>
            </a:pPr>
            <a:r>
              <a:rPr lang="en-US" dirty="0"/>
              <a:t>b.	</a:t>
            </a:r>
            <a:r>
              <a:rPr dirty="0"/>
              <a:t>​</a:t>
            </a:r>
            <a:r>
              <a:rPr sz="2800" dirty="0">
                <a:latin typeface="Cambria Math"/>
              </a:rPr>
              <a:t>2</a:t>
            </a:r>
            <a:r>
              <a:rPr sz="2800" dirty="0"/>
              <a:t>, </a:t>
            </a:r>
            <a:r>
              <a:rPr sz="2800" dirty="0">
                <a:latin typeface="Cambria Math"/>
              </a:rPr>
              <a:t>2</a:t>
            </a:r>
            <a:r>
              <a:rPr sz="2800" dirty="0"/>
              <a:t>, </a:t>
            </a:r>
            <a:r>
              <a:rPr sz="2800" dirty="0">
                <a:latin typeface="Cambria Math"/>
              </a:rPr>
              <a:t>44</a:t>
            </a:r>
            <a:r>
              <a:rPr sz="2800" dirty="0"/>
              <a:t>, </a:t>
            </a:r>
            <a:r>
              <a:rPr sz="2800" dirty="0">
                <a:latin typeface="Cambria Math"/>
              </a:rPr>
              <a:t>2</a:t>
            </a:r>
            <a:r>
              <a:rPr sz="2800" dirty="0"/>
              <a:t>, </a:t>
            </a:r>
            <a:r>
              <a:rPr sz="2800" dirty="0">
                <a:latin typeface="Cambria Math"/>
              </a:rPr>
              <a:t>2</a:t>
            </a:r>
            <a:r>
              <a:rPr sz="2800" dirty="0"/>
              <a:t>, </a:t>
            </a:r>
            <a:r>
              <a:rPr sz="2800" dirty="0">
                <a:latin typeface="Cambria Math"/>
              </a:rPr>
              <a:t>2</a:t>
            </a:r>
            <a:r>
              <a:rPr sz="2800" dirty="0"/>
              <a:t>, </a:t>
            </a:r>
            <a:r>
              <a:rPr sz="2800" dirty="0">
                <a:latin typeface="Cambria Math"/>
              </a:rPr>
              <a:t>2</a:t>
            </a:r>
            <a:r>
              <a:rPr sz="2800" dirty="0"/>
              <a:t>, </a:t>
            </a:r>
            <a:r>
              <a:rPr sz="2800" dirty="0">
                <a:latin typeface="Cambria Math"/>
              </a:rPr>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 Tip</a:t>
            </a:r>
            <a:r>
              <a:rPr lang="en-US" baseline="-25000" dirty="0"/>
              <a:t>5</a:t>
            </a:r>
            <a:endParaRPr dirty="0"/>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dirty="0"/>
              <a:t>For further instructions on calculating standard deviation and variance using a TI-83/84 Plus calculator or other technology, please visit stat.hawkeslearning.com and see </a:t>
            </a:r>
            <a:r>
              <a:rPr sz="2800" b="1" dirty="0"/>
              <a:t>Technology Instructions </a:t>
            </a:r>
            <a:r>
              <a:rPr lang="en-US" b="1" dirty="0"/>
              <a:t>→</a:t>
            </a:r>
            <a:r>
              <a:rPr sz="2800" b="1" dirty="0"/>
              <a:t> Descriptive Statistics </a:t>
            </a:r>
            <a:r>
              <a:rPr lang="en-US" b="1" dirty="0"/>
              <a:t>→</a:t>
            </a:r>
            <a:r>
              <a:rPr sz="2800" b="1" dirty="0"/>
              <a:t> One Variable</a:t>
            </a:r>
            <a:r>
              <a:rPr sz="28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a:defRPr sz="3200"/>
            </a:pPr>
            <a:r>
              <a:t>Formula: Coefficient of Variation</a:t>
            </a:r>
          </a:p>
        </p:txBody>
      </p:sp>
      <p:sp>
        <p:nvSpPr>
          <p:cNvPr id="3" name="Text Placeholder 2"/>
          <p:cNvSpPr>
            <a:spLocks noGrp="1"/>
          </p:cNvSpPr>
          <p:nvPr>
            <p:ph type="body" sz="quarter" idx="10"/>
          </p:nvPr>
        </p:nvSpPr>
        <p:spPr/>
        <p:txBody>
          <a:bodyPr>
            <a:normAutofit/>
          </a:bodyPr>
          <a:lstStyle/>
          <a:p>
            <a:r>
              <a:rPr sz="2600" dirty="0"/>
              <a:t>The </a:t>
            </a:r>
            <a:r>
              <a:rPr sz="2600" b="1" dirty="0"/>
              <a:t>coefficient of variation</a:t>
            </a:r>
            <a:r>
              <a:rPr sz="2600" dirty="0"/>
              <a:t> for a set of data is the ratio of the standard deviation to the mean as a percentage. For a population, it is given by</a:t>
            </a:r>
          </a:p>
        </p:txBody>
      </p:sp>
      <p:pic>
        <p:nvPicPr>
          <p:cNvPr id="6" name="Picture 5" descr="CV equals sigma divided by mu, multiplied by 100 percent">
            <a:extLst>
              <a:ext uri="{FF2B5EF4-FFF2-40B4-BE49-F238E27FC236}">
                <a16:creationId xmlns:a16="http://schemas.microsoft.com/office/drawing/2014/main" id="{5B16504E-7467-B6B1-909A-01C58C9645DB}"/>
              </a:ext>
            </a:extLst>
          </p:cNvPr>
          <p:cNvPicPr>
            <a:picLocks noChangeAspect="1"/>
          </p:cNvPicPr>
          <p:nvPr/>
        </p:nvPicPr>
        <p:blipFill>
          <a:blip r:embed="rId2"/>
          <a:stretch>
            <a:fillRect/>
          </a:stretch>
        </p:blipFill>
        <p:spPr>
          <a:xfrm>
            <a:off x="3671887" y="2268581"/>
            <a:ext cx="1800225" cy="847725"/>
          </a:xfrm>
          <a:prstGeom prst="rect">
            <a:avLst/>
          </a:prstGeom>
        </p:spPr>
      </p:pic>
      <p:sp>
        <p:nvSpPr>
          <p:cNvPr id="9" name="TextBox 8">
            <a:extLst>
              <a:ext uri="{FF2B5EF4-FFF2-40B4-BE49-F238E27FC236}">
                <a16:creationId xmlns:a16="http://schemas.microsoft.com/office/drawing/2014/main" id="{7F4EEA5B-9792-59D8-6872-342CA4C50307}"/>
              </a:ext>
            </a:extLst>
          </p:cNvPr>
          <p:cNvSpPr txBox="1"/>
          <p:nvPr/>
        </p:nvSpPr>
        <p:spPr>
          <a:xfrm>
            <a:off x="457200" y="2987040"/>
            <a:ext cx="8229600" cy="145270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600" b="0" i="0" u="none" strike="noStrike" kern="1200" cap="none" spc="0" normalizeH="0" baseline="0" noProof="0" dirty="0">
                <a:ln>
                  <a:noFill/>
                </a:ln>
                <a:solidFill>
                  <a:srgbClr val="000000"/>
                </a:solidFill>
                <a:effectLst/>
                <a:uLnTx/>
                <a:uFillTx/>
                <a:latin typeface="Calibri"/>
                <a:ea typeface="+mn-ea"/>
                <a:cs typeface="+mn-cs"/>
              </a:rPr>
              <a:t>where </a:t>
            </a:r>
            <a:r>
              <a:rPr kumimoji="0" lang="en-IN" sz="2600" b="0" i="1" u="none" strike="noStrike" kern="1200" cap="none" spc="0" normalizeH="0" baseline="0" noProof="0" dirty="0">
                <a:ln>
                  <a:noFill/>
                </a:ln>
                <a:solidFill>
                  <a:srgbClr val="000000"/>
                </a:solidFill>
                <a:effectLst/>
                <a:uLnTx/>
                <a:uFillTx/>
                <a:latin typeface="Calibri"/>
                <a:ea typeface="+mn-ea"/>
                <a:cs typeface="+mn-cs"/>
              </a:rPr>
              <a:t>σ</a:t>
            </a:r>
            <a:r>
              <a:rPr kumimoji="0" lang="en-IN" sz="2600" b="0" i="0" u="none" strike="noStrike" kern="1200" cap="none" spc="0" normalizeH="0" baseline="0" noProof="0" dirty="0">
                <a:ln>
                  <a:noFill/>
                </a:ln>
                <a:solidFill>
                  <a:srgbClr val="000000"/>
                </a:solidFill>
                <a:effectLst/>
                <a:uLnTx/>
                <a:uFillTx/>
                <a:latin typeface="Calibri"/>
                <a:ea typeface="+mn-ea"/>
                <a:cs typeface="+mn-cs"/>
              </a:rPr>
              <a:t> is the population standard deviation and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6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μ</a:t>
            </a:r>
            <a:r>
              <a:rPr kumimoji="0" lang="en-IN" sz="2600" b="0" i="0" u="none" strike="noStrike" kern="1200" cap="none" spc="0" normalizeH="0" baseline="0" noProof="0" dirty="0">
                <a:ln>
                  <a:noFill/>
                </a:ln>
                <a:solidFill>
                  <a:srgbClr val="000000"/>
                </a:solidFill>
                <a:effectLst/>
                <a:uLnTx/>
                <a:uFillTx/>
                <a:latin typeface="Calibri"/>
                <a:ea typeface="+mn-ea"/>
                <a:cs typeface="+mn-cs"/>
              </a:rPr>
              <a:t> is the population mean.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600" b="0" i="0" u="none" strike="noStrike" kern="1200" cap="none" spc="0" normalizeH="0" baseline="0" noProof="0" dirty="0">
                <a:ln>
                  <a:noFill/>
                </a:ln>
                <a:solidFill>
                  <a:srgbClr val="000000"/>
                </a:solidFill>
                <a:effectLst/>
                <a:uLnTx/>
                <a:uFillTx/>
                <a:latin typeface="Calibri"/>
                <a:ea typeface="+mn-ea"/>
                <a:cs typeface="+mn-cs"/>
              </a:rPr>
              <a:t>For a sample, it is given by</a:t>
            </a:r>
            <a:endParaRPr lang="en-IN" dirty="0"/>
          </a:p>
        </p:txBody>
      </p:sp>
      <p:pic>
        <p:nvPicPr>
          <p:cNvPr id="15" name="Picture 14" descr="CV equals s divided by x bar, multiplied by 100 percent">
            <a:extLst>
              <a:ext uri="{FF2B5EF4-FFF2-40B4-BE49-F238E27FC236}">
                <a16:creationId xmlns:a16="http://schemas.microsoft.com/office/drawing/2014/main" id="{8D6F395A-83FB-4DB9-DBE3-99C3746A06FC}"/>
              </a:ext>
            </a:extLst>
          </p:cNvPr>
          <p:cNvPicPr>
            <a:picLocks noChangeAspect="1"/>
          </p:cNvPicPr>
          <p:nvPr/>
        </p:nvPicPr>
        <p:blipFill>
          <a:blip r:embed="rId3"/>
          <a:stretch>
            <a:fillRect/>
          </a:stretch>
        </p:blipFill>
        <p:spPr>
          <a:xfrm>
            <a:off x="3429000" y="4350195"/>
            <a:ext cx="1800225" cy="7810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886214F-87AA-59DC-72C0-BF9A4832F4C2}"/>
                  </a:ext>
                </a:extLst>
              </p:cNvPr>
              <p:cNvSpPr txBox="1"/>
              <p:nvPr/>
            </p:nvSpPr>
            <p:spPr>
              <a:xfrm>
                <a:off x="457200" y="5028938"/>
                <a:ext cx="822960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600" b="0" i="0" u="none" strike="noStrike" kern="1200" cap="none" spc="0" normalizeH="0" baseline="0" noProof="0" dirty="0">
                    <a:ln>
                      <a:noFill/>
                    </a:ln>
                    <a:solidFill>
                      <a:srgbClr val="000000"/>
                    </a:solidFill>
                    <a:effectLst/>
                    <a:uLnTx/>
                    <a:uFillTx/>
                    <a:latin typeface="Calibri"/>
                    <a:ea typeface="+mn-ea"/>
                    <a:cs typeface="+mn-cs"/>
                  </a:rPr>
                  <a:t>where </a:t>
                </a:r>
                <a14:m>
                  <m:oMath xmlns:m="http://schemas.openxmlformats.org/officeDocument/2006/math">
                    <m:r>
                      <a:rPr kumimoji="0" lang="en-IN" sz="2600" b="0" i="0"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𝑠</m:t>
                    </m:r>
                  </m:oMath>
                </a14:m>
                <a:r>
                  <a:rPr kumimoji="0" lang="en-IN" sz="2600" b="0" i="0" u="none" strike="noStrike" kern="1200" cap="none" spc="0" normalizeH="0" baseline="0" noProof="0" dirty="0">
                    <a:ln>
                      <a:noFill/>
                    </a:ln>
                    <a:solidFill>
                      <a:srgbClr val="000000"/>
                    </a:solidFill>
                    <a:effectLst/>
                    <a:uLnTx/>
                    <a:uFillTx/>
                    <a:latin typeface="Calibri"/>
                    <a:ea typeface="+mn-ea"/>
                    <a:cs typeface="+mn-cs"/>
                  </a:rPr>
                  <a:t> is the sample standard deviation and</a:t>
                </a:r>
                <a:endParaRPr lang="en-IN" dirty="0"/>
              </a:p>
            </p:txBody>
          </p:sp>
        </mc:Choice>
        <mc:Fallback xmlns="">
          <p:sp>
            <p:nvSpPr>
              <p:cNvPr id="10" name="TextBox 9">
                <a:extLst>
                  <a:ext uri="{FF2B5EF4-FFF2-40B4-BE49-F238E27FC236}">
                    <a16:creationId xmlns:a16="http://schemas.microsoft.com/office/drawing/2014/main" id="{A886214F-87AA-59DC-72C0-BF9A4832F4C2}"/>
                  </a:ext>
                </a:extLst>
              </p:cNvPr>
              <p:cNvSpPr txBox="1">
                <a:spLocks noRot="1" noChangeAspect="1" noMove="1" noResize="1" noEditPoints="1" noAdjustHandles="1" noChangeArrowheads="1" noChangeShapeType="1" noTextEdit="1"/>
              </p:cNvSpPr>
              <p:nvPr/>
            </p:nvSpPr>
            <p:spPr>
              <a:xfrm>
                <a:off x="457200" y="5028938"/>
                <a:ext cx="8229600" cy="492443"/>
              </a:xfrm>
              <a:prstGeom prst="rect">
                <a:avLst/>
              </a:prstGeom>
              <a:blipFill>
                <a:blip r:embed="rId7"/>
                <a:stretch>
                  <a:fillRect l="-1333" t="-9877" b="-30864"/>
                </a:stretch>
              </a:blipFill>
            </p:spPr>
            <p:txBody>
              <a:bodyPr/>
              <a:lstStyle/>
              <a:p>
                <a:r>
                  <a:rPr lang="en-IN">
                    <a:noFill/>
                  </a:rPr>
                  <a:t> </a:t>
                </a:r>
              </a:p>
            </p:txBody>
          </p:sp>
        </mc:Fallback>
      </mc:AlternateContent>
      <p:graphicFrame>
        <p:nvGraphicFramePr>
          <p:cNvPr id="18" name="Object 17" descr="x bar">
            <a:extLst>
              <a:ext uri="{FF2B5EF4-FFF2-40B4-BE49-F238E27FC236}">
                <a16:creationId xmlns:a16="http://schemas.microsoft.com/office/drawing/2014/main" id="{99FD097F-C34A-0D31-F81C-8305ECA1F115}"/>
              </a:ext>
            </a:extLst>
          </p:cNvPr>
          <p:cNvGraphicFramePr>
            <a:graphicFrameLocks noChangeAspect="1"/>
          </p:cNvGraphicFramePr>
          <p:nvPr>
            <p:extLst>
              <p:ext uri="{D42A27DB-BD31-4B8C-83A1-F6EECF244321}">
                <p14:modId xmlns:p14="http://schemas.microsoft.com/office/powerpoint/2010/main" val="2169655758"/>
              </p:ext>
            </p:extLst>
          </p:nvPr>
        </p:nvGraphicFramePr>
        <p:xfrm>
          <a:off x="593725" y="5612859"/>
          <a:ext cx="244475" cy="284163"/>
        </p:xfrm>
        <a:graphic>
          <a:graphicData uri="http://schemas.openxmlformats.org/presentationml/2006/ole">
            <mc:AlternateContent xmlns:mc="http://schemas.openxmlformats.org/markup-compatibility/2006">
              <mc:Choice xmlns:v="urn:schemas-microsoft-com:vml" Requires="v">
                <p:oleObj name="Equation" r:id="rId8" imgW="243968" imgH="284044" progId="Equation.DSMT4">
                  <p:embed/>
                </p:oleObj>
              </mc:Choice>
              <mc:Fallback>
                <p:oleObj name="Equation" r:id="rId8" imgW="243968" imgH="284044" progId="Equation.DSMT4">
                  <p:embed/>
                  <p:pic>
                    <p:nvPicPr>
                      <p:cNvPr id="0" name=""/>
                      <p:cNvPicPr/>
                      <p:nvPr/>
                    </p:nvPicPr>
                    <p:blipFill>
                      <a:blip r:embed="rId9"/>
                      <a:stretch>
                        <a:fillRect/>
                      </a:stretch>
                    </p:blipFill>
                    <p:spPr>
                      <a:xfrm>
                        <a:off x="593725" y="5612859"/>
                        <a:ext cx="244475" cy="284163"/>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58F4C5EE-F375-BF2A-5C54-80B17564C6AC}"/>
              </a:ext>
            </a:extLst>
          </p:cNvPr>
          <p:cNvSpPr txBox="1"/>
          <p:nvPr/>
        </p:nvSpPr>
        <p:spPr>
          <a:xfrm>
            <a:off x="734568" y="5504688"/>
            <a:ext cx="4572000" cy="492443"/>
          </a:xfrm>
          <a:prstGeom prst="rect">
            <a:avLst/>
          </a:prstGeom>
          <a:noFill/>
        </p:spPr>
        <p:txBody>
          <a:bodyPr wrap="square" rtlCol="0">
            <a:spAutoFit/>
          </a:bodyPr>
          <a:lstStyle/>
          <a:p>
            <a:r>
              <a:rPr kumimoji="0" lang="en-IN" sz="2600" b="0" i="0" u="none" strike="noStrike" kern="1200" cap="none" spc="0" normalizeH="0" baseline="0" noProof="0" dirty="0">
                <a:ln>
                  <a:noFill/>
                </a:ln>
                <a:solidFill>
                  <a:srgbClr val="000000"/>
                </a:solidFill>
                <a:effectLst/>
                <a:uLnTx/>
                <a:uFillTx/>
                <a:latin typeface="Calibri"/>
                <a:ea typeface="+mn-ea"/>
                <a:cs typeface="+mn-cs"/>
              </a:rPr>
              <a:t>is the sample mean.</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3.2.5: Calculating and Interpreting Coefficient of Variation</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Suppose that Graph A from Figure 3.2.1 represents average amounts of annual rainfall for a sample of farms in the United States and Graph B represents prices per </a:t>
                </a:r>
                <a:r>
                  <a:rPr sz="2800" dirty="0">
                    <a:latin typeface="Cambria Math"/>
                  </a:rPr>
                  <a:t>20</a:t>
                </a:r>
                <a:r>
                  <a:rPr sz="2800" dirty="0"/>
                  <a:t> acres of farmland for the same farms. The mean and standard deviation of Data Set A are </a:t>
                </a:r>
                <a:r>
                  <a:rPr sz="2800" dirty="0">
                    <a:latin typeface="Cambria Math"/>
                  </a:rPr>
                  <a:t>26.08</a:t>
                </a:r>
                <a:r>
                  <a:rPr sz="2800" dirty="0"/>
                  <a:t> inches and </a:t>
                </a:r>
                <a:r>
                  <a:rPr sz="2800" dirty="0">
                    <a:latin typeface="Cambria Math"/>
                  </a:rPr>
                  <a:t>7.55</a:t>
                </a:r>
                <a:r>
                  <a:rPr sz="2800" dirty="0"/>
                  <a:t> inches, respectively, whereas the mean and standard deviation of Data Set B are </a:t>
                </a:r>
                <a14:m>
                  <m:oMath xmlns:m="http://schemas.openxmlformats.org/officeDocument/2006/math">
                    <m:r>
                      <a:rPr>
                        <a:latin typeface="Cambria Math" panose="02040503050406030204" pitchFamily="18" charset="0"/>
                      </a:rPr>
                      <m:t>$117,000</m:t>
                    </m:r>
                  </m:oMath>
                </a14:m>
                <a:r>
                  <a:rPr sz="2800" dirty="0"/>
                  <a:t> and </a:t>
                </a:r>
                <a14:m>
                  <m:oMath xmlns:m="http://schemas.openxmlformats.org/officeDocument/2006/math">
                    <m:r>
                      <a:rPr>
                        <a:latin typeface="Cambria Math" panose="02040503050406030204" pitchFamily="18" charset="0"/>
                      </a:rPr>
                      <m:t>$42,931</m:t>
                    </m:r>
                  </m:oMath>
                </a14:m>
                <a:r>
                  <a:rPr sz="2800" dirty="0"/>
                  <a:t>, respectively.</a:t>
                </a:r>
              </a:p>
              <a:p>
                <a:r>
                  <a:rPr sz="2800" dirty="0"/>
                  <a:t>Which of the two graphs has the larger standard deviation relative to its mean?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3.2.5: Calculating and Interpreting Coefficient of Variation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dirty="0"/>
              <a:t>A</a:t>
            </a:r>
          </a:p>
        </p:txBody>
      </p:sp>
      <p:pic>
        <p:nvPicPr>
          <p:cNvPr id="4" name="Content Placeholder 4" descr="Graph A is a bar graph with 13 bars, titled Average Annual Rainfall for US Farms. The horizontal axis is titled, Rainfall (in inches). It ranges from 0 to 45 in increments of 3. The vertical axis is titled, Frequency. It ranges from  0 to 35 in increments of 5. The overall shape of the bar graph is symmetric. The bars in the center are the tallest and the bars on the left and right are the shortest.">
            <a:extLst>
              <a:ext uri="{FF2B5EF4-FFF2-40B4-BE49-F238E27FC236}">
                <a16:creationId xmlns:a16="http://schemas.microsoft.com/office/drawing/2014/main" id="{A94239B4-B2EA-408D-8A5F-228EA8EB8F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05000" y="1219200"/>
            <a:ext cx="4758307" cy="484981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3.2.5: Calculating and Interpreting Coefficient of Variation</a:t>
            </a:r>
            <a:r>
              <a:rPr lang="en-US" baseline="-25000" dirty="0"/>
              <a:t>3</a:t>
            </a:r>
            <a:endParaRPr dirty="0"/>
          </a:p>
        </p:txBody>
      </p:sp>
      <p:sp>
        <p:nvSpPr>
          <p:cNvPr id="3" name="Text Placeholder 2"/>
          <p:cNvSpPr>
            <a:spLocks noGrp="1"/>
          </p:cNvSpPr>
          <p:nvPr>
            <p:ph type="body" sz="quarter" idx="10"/>
          </p:nvPr>
        </p:nvSpPr>
        <p:spPr/>
        <p:txBody>
          <a:bodyPr>
            <a:normAutofit/>
          </a:bodyPr>
          <a:lstStyle/>
          <a:p>
            <a:r>
              <a:rPr sz="2800"/>
              <a:t>B</a:t>
            </a:r>
          </a:p>
        </p:txBody>
      </p:sp>
      <p:pic>
        <p:nvPicPr>
          <p:cNvPr id="4" name="Picture 3" descr="Graph B is a bar graph with 9 bars, titled Price of US Farmland. The horizontal axis is titled, Price per 20 acres (in dollars). It ranges from 0 to 200,000 in increments of 20,000. The vertical axis is titled, Frequency. It ranges from 0 to 35 in increments of 5. The bars in the center are the tallest, the bars on the left are the shortest, and the bars on the right are a medium height.">
            <a:extLst>
              <a:ext uri="{FF2B5EF4-FFF2-40B4-BE49-F238E27FC236}">
                <a16:creationId xmlns:a16="http://schemas.microsoft.com/office/drawing/2014/main" id="{7A7B71E8-770C-41CD-9DE1-CD81747BDE0A}"/>
              </a:ext>
            </a:extLst>
          </p:cNvPr>
          <p:cNvPicPr>
            <a:picLocks noChangeAspect="1"/>
          </p:cNvPicPr>
          <p:nvPr/>
        </p:nvPicPr>
        <p:blipFill>
          <a:blip r:embed="rId2" cstate="print"/>
          <a:stretch>
            <a:fillRect/>
          </a:stretch>
        </p:blipFill>
        <p:spPr>
          <a:xfrm>
            <a:off x="2279705" y="1155906"/>
            <a:ext cx="4584589" cy="484674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3.2.5: Calculating and Interpreting Coefficient of Variation</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b="1" dirty="0"/>
              <a:t>Solution</a:t>
            </a:r>
          </a:p>
          <a:p>
            <a:r>
              <a:rPr dirty="0"/>
              <a:t>Calculate the coefficient of variation for each data set as follows.</a:t>
            </a:r>
          </a:p>
        </p:txBody>
      </p:sp>
      <p:pic>
        <p:nvPicPr>
          <p:cNvPr id="7" name="Picture 6" descr="Data Set A: CV equals s divided by x bar, multiplied by 100 percent. This equals 7.55 divided by 26.08, multiplied by 100 percent, which is approximately 28.9 percent.">
            <a:extLst>
              <a:ext uri="{FF2B5EF4-FFF2-40B4-BE49-F238E27FC236}">
                <a16:creationId xmlns:a16="http://schemas.microsoft.com/office/drawing/2014/main" id="{3E7270A8-28C7-A963-4172-CB51AD2C1DDB}"/>
              </a:ext>
            </a:extLst>
          </p:cNvPr>
          <p:cNvPicPr>
            <a:picLocks noChangeAspect="1"/>
          </p:cNvPicPr>
          <p:nvPr/>
        </p:nvPicPr>
        <p:blipFill>
          <a:blip r:embed="rId2"/>
          <a:stretch>
            <a:fillRect/>
          </a:stretch>
        </p:blipFill>
        <p:spPr>
          <a:xfrm>
            <a:off x="2743200" y="2590800"/>
            <a:ext cx="3428063" cy="22193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DAF12-72D3-42DF-5BB2-83E05BD5C2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F5004-7791-8B09-CA86-774B1CDE8691}"/>
              </a:ext>
            </a:extLst>
          </p:cNvPr>
          <p:cNvSpPr>
            <a:spLocks noGrp="1"/>
          </p:cNvSpPr>
          <p:nvPr>
            <p:ph type="title"/>
          </p:nvPr>
        </p:nvSpPr>
        <p:spPr/>
        <p:txBody>
          <a:bodyPr>
            <a:normAutofit/>
          </a:bodyPr>
          <a:lstStyle/>
          <a:p>
            <a:pPr>
              <a:defRPr sz="3200"/>
            </a:pPr>
            <a:r>
              <a:rPr dirty="0"/>
              <a:t>Example 3.2.5: Calculating and Interpreting Coefficient of Variation</a:t>
            </a:r>
            <a:r>
              <a:rPr lang="en-US" baseline="-25000" dirty="0"/>
              <a:t>5</a:t>
            </a:r>
            <a:endParaRPr dirty="0"/>
          </a:p>
        </p:txBody>
      </p:sp>
      <p:pic>
        <p:nvPicPr>
          <p:cNvPr id="7" name="Picture 6" descr="Data Set B: CV equals s divided by x bar, multiplied by 100 percent. This equals 42,931 divided by 117,000, multiplied by 100 percent, which is approximately 36.7 percent.">
            <a:extLst>
              <a:ext uri="{FF2B5EF4-FFF2-40B4-BE49-F238E27FC236}">
                <a16:creationId xmlns:a16="http://schemas.microsoft.com/office/drawing/2014/main" id="{479A6731-F324-8122-778B-F06B5390D197}"/>
              </a:ext>
            </a:extLst>
          </p:cNvPr>
          <p:cNvPicPr>
            <a:picLocks noChangeAspect="1"/>
          </p:cNvPicPr>
          <p:nvPr/>
        </p:nvPicPr>
        <p:blipFill>
          <a:blip r:embed="rId2"/>
          <a:stretch>
            <a:fillRect/>
          </a:stretch>
        </p:blipFill>
        <p:spPr>
          <a:xfrm>
            <a:off x="2819400" y="1239880"/>
            <a:ext cx="3217255" cy="1978526"/>
          </a:xfrm>
          <a:prstGeom prst="rect">
            <a:avLst/>
          </a:prstGeom>
        </p:spPr>
      </p:pic>
      <p:sp>
        <p:nvSpPr>
          <p:cNvPr id="4" name="TextBox 3">
            <a:extLst>
              <a:ext uri="{FF2B5EF4-FFF2-40B4-BE49-F238E27FC236}">
                <a16:creationId xmlns:a16="http://schemas.microsoft.com/office/drawing/2014/main" id="{DE68ABC9-7D32-1359-06A2-EA8210E6B493}"/>
              </a:ext>
            </a:extLst>
          </p:cNvPr>
          <p:cNvSpPr txBox="1"/>
          <p:nvPr/>
        </p:nvSpPr>
        <p:spPr>
          <a:xfrm>
            <a:off x="533400" y="3429000"/>
            <a:ext cx="8229600" cy="2246769"/>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Notice that the CV for Data Set B is larger than the CV for Data Set A.</a:t>
            </a:r>
          </a:p>
          <a:p>
            <a:r>
              <a:rPr kumimoji="0" lang="en-US" sz="2800" b="0" i="0" u="none" strike="noStrike" kern="1200" cap="none" spc="0" normalizeH="0" baseline="0" noProof="0" dirty="0">
                <a:ln>
                  <a:noFill/>
                </a:ln>
                <a:solidFill>
                  <a:srgbClr val="366092"/>
                </a:solidFill>
                <a:effectLst/>
                <a:uLnTx/>
                <a:uFillTx/>
                <a:latin typeface="Calibri"/>
                <a:ea typeface="+mn-ea"/>
                <a:cs typeface="+mn-cs"/>
              </a:rPr>
              <a:t>This indicates that Data Set B has the larger standard deviation relative</a:t>
            </a:r>
          </a:p>
          <a:p>
            <a:r>
              <a:rPr kumimoji="0" lang="en-US" sz="2800" b="0" i="0" u="none" strike="noStrike" kern="1200" cap="none" spc="0" normalizeH="0" baseline="0" noProof="0" dirty="0">
                <a:ln>
                  <a:noFill/>
                </a:ln>
                <a:solidFill>
                  <a:srgbClr val="366092"/>
                </a:solidFill>
                <a:effectLst/>
                <a:uLnTx/>
                <a:uFillTx/>
                <a:latin typeface="Calibri"/>
                <a:ea typeface="+mn-ea"/>
                <a:cs typeface="+mn-cs"/>
              </a:rPr>
              <a:t>to its own mean.</a:t>
            </a:r>
            <a:endParaRPr lang="en-IN" sz="2800" dirty="0"/>
          </a:p>
        </p:txBody>
      </p:sp>
    </p:spTree>
    <p:extLst>
      <p:ext uri="{BB962C8B-B14F-4D97-AF65-F5344CB8AC3E}">
        <p14:creationId xmlns:p14="http://schemas.microsoft.com/office/powerpoint/2010/main" val="2798447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Theorem: Empirical Rule for Bell-Shaped Distributions</a:t>
            </a:r>
          </a:p>
        </p:txBody>
      </p:sp>
      <p:sp>
        <p:nvSpPr>
          <p:cNvPr id="3" name="Text Placeholder 2"/>
          <p:cNvSpPr>
            <a:spLocks noGrp="1"/>
          </p:cNvSpPr>
          <p:nvPr>
            <p:ph type="body" sz="quarter" idx="10"/>
          </p:nvPr>
        </p:nvSpPr>
        <p:spPr>
          <a:xfrm>
            <a:off x="457200" y="1082078"/>
            <a:ext cx="8229600" cy="2956522"/>
          </a:xfrm>
        </p:spPr>
        <p:txBody>
          <a:bodyPr>
            <a:normAutofit/>
          </a:bodyPr>
          <a:lstStyle/>
          <a:p>
            <a:pPr marL="514350" indent="-514350">
              <a:buFont typeface="+mj-lt"/>
              <a:buChar char="•"/>
              <a:defRPr sz="2800"/>
            </a:pPr>
            <a:r>
              <a:rPr dirty="0"/>
              <a:t>​</a:t>
            </a:r>
            <a:r>
              <a:rPr sz="2800" dirty="0"/>
              <a:t>Approximately </a:t>
            </a:r>
            <a:r>
              <a:rPr lang="en-US" sz="2800" dirty="0"/>
              <a:t>68% </a:t>
            </a:r>
            <a:r>
              <a:rPr sz="2800" dirty="0"/>
              <a:t>of the data values lie within one standard deviation of the mean.</a:t>
            </a:r>
          </a:p>
          <a:p>
            <a:pPr marL="514350" indent="-514350">
              <a:buFont typeface="+mj-lt"/>
              <a:buChar char="•"/>
              <a:defRPr sz="2800"/>
            </a:pPr>
            <a:r>
              <a:rPr dirty="0"/>
              <a:t>​</a:t>
            </a:r>
            <a:r>
              <a:rPr sz="2800" dirty="0"/>
              <a:t>Approximately </a:t>
            </a:r>
            <a:r>
              <a:rPr lang="en-US" sz="2800" dirty="0"/>
              <a:t>95%</a:t>
            </a:r>
            <a:r>
              <a:rPr sz="2800" dirty="0"/>
              <a:t> of the data values lie within two standard deviations of the mean.</a:t>
            </a:r>
          </a:p>
          <a:p>
            <a:pPr marL="514350" indent="-514350">
              <a:buFont typeface="+mj-lt"/>
              <a:buChar char="•"/>
              <a:defRPr sz="2800"/>
            </a:pPr>
            <a:r>
              <a:rPr dirty="0"/>
              <a:t>​</a:t>
            </a:r>
            <a:r>
              <a:rPr sz="2800" dirty="0"/>
              <a:t>Approximately </a:t>
            </a:r>
            <a:r>
              <a:rPr lang="en-US" sz="2800" dirty="0"/>
              <a:t>99.7%</a:t>
            </a:r>
            <a:r>
              <a:rPr sz="2800" dirty="0"/>
              <a:t> of the data values lie within three standard deviations of the mean.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Who is King of the Hill?</a:t>
            </a:r>
            <a:r>
              <a:rPr lang="en-US" baseline="-25000" dirty="0"/>
              <a:t>1</a:t>
            </a:r>
            <a:endParaRPr baseline="-25000" dirty="0"/>
          </a:p>
        </p:txBody>
      </p:sp>
      <p:sp>
        <p:nvSpPr>
          <p:cNvPr id="3" name="Text Placeholder 2"/>
          <p:cNvSpPr>
            <a:spLocks noGrp="1"/>
          </p:cNvSpPr>
          <p:nvPr>
            <p:ph type="body" sz="quarter" idx="10"/>
          </p:nvPr>
        </p:nvSpPr>
        <p:spPr>
          <a:xfrm>
            <a:off x="457200" y="1082078"/>
            <a:ext cx="8229600" cy="4328122"/>
          </a:xfrm>
        </p:spPr>
        <p:txBody>
          <a:bodyPr>
            <a:normAutofit/>
          </a:bodyPr>
          <a:lstStyle/>
          <a:p>
            <a:r>
              <a:rPr sz="2800" dirty="0"/>
              <a:t>In 1961, Wilt Chamberlain, won the National Basketball Association (NBA) rebounding title with </a:t>
            </a:r>
            <a:r>
              <a:rPr sz="2800" dirty="0">
                <a:latin typeface="Cambria Math"/>
              </a:rPr>
              <a:t>27</a:t>
            </a:r>
            <a:r>
              <a:rPr sz="2800" dirty="0"/>
              <a:t> rebounds per game. In 1992, the colorful Dennis Rodman won the same title with </a:t>
            </a:r>
            <a:r>
              <a:rPr sz="2800" dirty="0">
                <a:latin typeface="Cambria Math"/>
              </a:rPr>
              <a:t>18.7</a:t>
            </a:r>
            <a:r>
              <a:rPr sz="2800" dirty="0"/>
              <a:t> rebounds per game. Common sense suggests that professional basketball in the 1990’s is played at a much higher level than in the 1960’s. So why have the rebounding leader’s number fallen? Is it another case of “less is more”?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108DD-1A30-7715-CAEA-7DBDCC1E3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FAA2F-FB31-77D7-F802-F1B9899EAFC5}"/>
              </a:ext>
            </a:extLst>
          </p:cNvPr>
          <p:cNvSpPr>
            <a:spLocks noGrp="1"/>
          </p:cNvSpPr>
          <p:nvPr>
            <p:ph type="title"/>
          </p:nvPr>
        </p:nvSpPr>
        <p:spPr/>
        <p:txBody>
          <a:bodyPr>
            <a:normAutofit/>
          </a:bodyPr>
          <a:lstStyle/>
          <a:p>
            <a:r>
              <a:rPr dirty="0"/>
              <a:t>Who is King of the Hill?</a:t>
            </a:r>
            <a:r>
              <a:rPr lang="en-US" baseline="-25000" dirty="0"/>
              <a:t>2</a:t>
            </a:r>
            <a:endParaRPr dirty="0"/>
          </a:p>
        </p:txBody>
      </p:sp>
      <p:sp>
        <p:nvSpPr>
          <p:cNvPr id="3" name="Text Placeholder 2">
            <a:extLst>
              <a:ext uri="{FF2B5EF4-FFF2-40B4-BE49-F238E27FC236}">
                <a16:creationId xmlns:a16="http://schemas.microsoft.com/office/drawing/2014/main" id="{2DF78577-34F8-1F9F-95B8-FFA9F93B3A2E}"/>
              </a:ext>
            </a:extLst>
          </p:cNvPr>
          <p:cNvSpPr>
            <a:spLocks noGrp="1"/>
          </p:cNvSpPr>
          <p:nvPr>
            <p:ph type="body" sz="quarter" idx="10"/>
          </p:nvPr>
        </p:nvSpPr>
        <p:spPr>
          <a:xfrm>
            <a:off x="457200" y="1082078"/>
            <a:ext cx="8229600" cy="4328122"/>
          </a:xfrm>
        </p:spPr>
        <p:txBody>
          <a:bodyPr>
            <a:normAutofit fontScale="92500" lnSpcReduction="20000"/>
          </a:bodyPr>
          <a:lstStyle/>
          <a:p>
            <a:r>
              <a:rPr sz="2800" dirty="0"/>
              <a:t>Researchers investigating this interesting puzzle used two other variables: Number of rebounding opportunities available (this had gone down since the field goal percent has increased historically) and the average number of minutes played per game, which has also fallen. Thus, when we adjust the actual rebounds obtained by the rebounding leaders to the number of minutes played and the total number of rebounds available, we see a completely different picture.</a:t>
            </a:r>
          </a:p>
          <a:p>
            <a:r>
              <a:rPr sz="2800" dirty="0"/>
              <a:t>The adjusted rebound numbers for Chamberlain and Rodman are </a:t>
            </a:r>
            <a:r>
              <a:rPr sz="2800" dirty="0">
                <a:latin typeface="Cambria Math"/>
              </a:rPr>
              <a:t>35.42</a:t>
            </a:r>
            <a:r>
              <a:rPr sz="2800" dirty="0"/>
              <a:t> and </a:t>
            </a:r>
            <a:r>
              <a:rPr sz="2800" dirty="0">
                <a:latin typeface="Cambria Math"/>
              </a:rPr>
              <a:t>51.06</a:t>
            </a:r>
            <a:r>
              <a:rPr sz="2800" dirty="0"/>
              <a:t>, respectively.</a:t>
            </a:r>
          </a:p>
          <a:p>
            <a:r>
              <a:rPr sz="1800" dirty="0"/>
              <a:t>Chatterjee, S., Brooks, G. and Yilmaz, M. R. (1997). Who is the Greatest Rebounder of All Time? Chance, 10, 1, 22-25.</a:t>
            </a:r>
          </a:p>
        </p:txBody>
      </p:sp>
    </p:spTree>
    <p:extLst>
      <p:ext uri="{BB962C8B-B14F-4D97-AF65-F5344CB8AC3E}">
        <p14:creationId xmlns:p14="http://schemas.microsoft.com/office/powerpoint/2010/main" val="36026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3.2.1: Calculating the Range</a:t>
            </a:r>
            <a:r>
              <a:rPr lang="en-US" baseline="-25000" dirty="0"/>
              <a:t>2</a:t>
            </a:r>
            <a:endParaRPr dirty="0"/>
          </a:p>
        </p:txBody>
      </p:sp>
      <p:sp>
        <p:nvSpPr>
          <p:cNvPr id="3" name="Text Placeholder 2"/>
          <p:cNvSpPr>
            <a:spLocks noGrp="1"/>
          </p:cNvSpPr>
          <p:nvPr>
            <p:ph type="body" sz="quarter" idx="10"/>
          </p:nvPr>
        </p:nvSpPr>
        <p:spPr/>
        <p:txBody>
          <a:bodyPr>
            <a:normAutofit fontScale="92500" lnSpcReduction="20000"/>
          </a:bodyPr>
          <a:lstStyle/>
          <a:p>
            <a:r>
              <a:rPr b="1" dirty="0"/>
              <a:t>Solution</a:t>
            </a:r>
          </a:p>
          <a:p>
            <a:pPr marL="447675" indent="-447675">
              <a:defRPr sz="2800"/>
            </a:pPr>
            <a:r>
              <a:rPr lang="en-US" dirty="0"/>
              <a:t>a.	</a:t>
            </a:r>
            <a:r>
              <a:rPr dirty="0"/>
              <a:t>​The maximum value is </a:t>
            </a:r>
            <a:r>
              <a:rPr dirty="0">
                <a:latin typeface="Cambria Math"/>
              </a:rPr>
              <a:t>44</a:t>
            </a:r>
            <a:r>
              <a:rPr dirty="0"/>
              <a:t> minutes and the minimum value is </a:t>
            </a:r>
            <a:r>
              <a:rPr dirty="0">
                <a:latin typeface="Cambria Math"/>
              </a:rPr>
              <a:t>2</a:t>
            </a:r>
            <a:r>
              <a:rPr dirty="0"/>
              <a:t> minutes, so the range is as follows.</a:t>
            </a:r>
            <a:endParaRPr lang="en-US" dirty="0"/>
          </a:p>
          <a:p>
            <a:pPr algn="ctr">
              <a:defRPr sz="2800"/>
            </a:pPr>
            <a:r>
              <a:rPr lang="en-US" dirty="0"/>
              <a:t>Range = Maximum Data Value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Minimum Data Value</a:t>
            </a:r>
          </a:p>
          <a:p>
            <a:pPr>
              <a:defRPr sz="2800"/>
            </a:pPr>
            <a:r>
              <a:rPr lang="en-US" dirty="0"/>
              <a:t>	      = 44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2</a:t>
            </a:r>
          </a:p>
          <a:p>
            <a:pPr>
              <a:defRPr sz="2800"/>
            </a:pPr>
            <a:r>
              <a:rPr lang="en-US" dirty="0"/>
              <a:t>                  = 42 minutes.</a:t>
            </a:r>
            <a:endParaRPr dirty="0"/>
          </a:p>
          <a:p>
            <a:pPr marL="447675" indent="-447675">
              <a:defRPr sz="2800"/>
            </a:pPr>
            <a:r>
              <a:rPr lang="en-US" dirty="0"/>
              <a:t>b.	</a:t>
            </a:r>
            <a:r>
              <a:rPr dirty="0"/>
              <a:t>​The maximum value for the second data set is also </a:t>
            </a:r>
            <a:r>
              <a:rPr dirty="0">
                <a:latin typeface="Cambria Math"/>
              </a:rPr>
              <a:t>44</a:t>
            </a:r>
            <a:r>
              <a:rPr dirty="0"/>
              <a:t> minutes and the minimum value is also </a:t>
            </a:r>
            <a:r>
              <a:rPr dirty="0">
                <a:latin typeface="Cambria Math"/>
              </a:rPr>
              <a:t>2</a:t>
            </a:r>
            <a:r>
              <a:rPr dirty="0"/>
              <a:t> minutes, so the range is calculated in the same way.</a:t>
            </a:r>
            <a:endParaRPr lang="en-US" dirty="0"/>
          </a:p>
          <a:p>
            <a:pPr algn="ctr">
              <a:defRPr sz="2800"/>
            </a:pPr>
            <a:r>
              <a:rPr lang="en-US" dirty="0"/>
              <a:t>Range = Maximum Data Value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Minimum Data Value</a:t>
            </a:r>
          </a:p>
          <a:p>
            <a:pPr>
              <a:defRPr sz="2800"/>
            </a:pPr>
            <a:r>
              <a:rPr lang="en-US" dirty="0"/>
              <a:t>	      = 44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2</a:t>
            </a:r>
          </a:p>
          <a:p>
            <a:pPr>
              <a:defRPr sz="2800"/>
            </a:pPr>
            <a:r>
              <a:rPr lang="en-US" dirty="0"/>
              <a:t>                  = 42 minutes.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3.2.6: Applying the Empirical Rule for Bell-Shaped Distributions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The distribution of weights of newborn babies in one region is bell-shaped with a mean of </a:t>
            </a:r>
            <a:r>
              <a:rPr sz="2800" dirty="0">
                <a:latin typeface="Cambria Math"/>
              </a:rPr>
              <a:t>3000</a:t>
            </a:r>
            <a:r>
              <a:rPr sz="2800" dirty="0"/>
              <a:t> grams and standard deviation of </a:t>
            </a:r>
            <a:r>
              <a:rPr sz="2800" dirty="0">
                <a:latin typeface="Cambria Math"/>
              </a:rPr>
              <a:t>500</a:t>
            </a:r>
            <a:r>
              <a:rPr sz="2800" dirty="0"/>
              <a:t> grams.</a:t>
            </a:r>
          </a:p>
          <a:p>
            <a:pPr marL="514350" indent="-514350">
              <a:buFont typeface="+mj-lt"/>
              <a:buChar char="•"/>
              <a:defRPr sz="2800"/>
            </a:pPr>
            <a:r>
              <a:rPr dirty="0"/>
              <a:t>​</a:t>
            </a:r>
            <a:r>
              <a:rPr sz="2800" dirty="0"/>
              <a:t>What percentage of newborn babies weigh between </a:t>
            </a:r>
            <a:r>
              <a:rPr sz="2800" dirty="0">
                <a:latin typeface="Cambria Math"/>
              </a:rPr>
              <a:t>2000</a:t>
            </a:r>
            <a:r>
              <a:rPr sz="2800" dirty="0"/>
              <a:t> and </a:t>
            </a:r>
            <a:r>
              <a:rPr sz="2800" dirty="0">
                <a:latin typeface="Cambria Math"/>
              </a:rPr>
              <a:t>4000</a:t>
            </a:r>
            <a:r>
              <a:rPr sz="2800" dirty="0"/>
              <a:t> grams?</a:t>
            </a:r>
          </a:p>
          <a:p>
            <a:pPr marL="514350" indent="-514350">
              <a:buFont typeface="+mj-lt"/>
              <a:buChar char="•"/>
              <a:defRPr sz="2800"/>
            </a:pPr>
            <a:r>
              <a:rPr dirty="0"/>
              <a:t>​</a:t>
            </a:r>
            <a:r>
              <a:rPr sz="2800" dirty="0"/>
              <a:t>What percentage of newborn babies weigh less than </a:t>
            </a:r>
            <a:r>
              <a:rPr sz="2800" dirty="0">
                <a:latin typeface="Cambria Math"/>
              </a:rPr>
              <a:t>3500</a:t>
            </a:r>
            <a:r>
              <a:rPr sz="2800" dirty="0"/>
              <a:t> grams?</a:t>
            </a:r>
          </a:p>
          <a:p>
            <a:pPr marL="514350" indent="-514350">
              <a:buFont typeface="+mj-lt"/>
              <a:buChar char="•"/>
              <a:defRPr sz="2800"/>
            </a:pPr>
            <a:r>
              <a:rPr dirty="0"/>
              <a:t>​</a:t>
            </a:r>
            <a:r>
              <a:rPr sz="2800" dirty="0"/>
              <a:t>Calculate the range of birth weights that would contain the middle </a:t>
            </a:r>
            <a:r>
              <a:rPr lang="en-US" sz="2800" dirty="0"/>
              <a:t>68% </a:t>
            </a:r>
            <a:r>
              <a:rPr sz="2800" dirty="0"/>
              <a:t>of newborn babies' weights.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dirty="0"/>
              <a:t>a.	</a:t>
            </a:r>
            <a:r>
              <a:rPr dirty="0"/>
              <a:t>​</a:t>
            </a:r>
            <a:r>
              <a:rPr sz="2800" dirty="0"/>
              <a:t>Since we know that the distribution of the data is bell-shaped, we can apply the Empirical Rule. We need to know how many standard deviations </a:t>
            </a:r>
            <a:r>
              <a:rPr sz="2800" dirty="0">
                <a:latin typeface="Cambria Math"/>
              </a:rPr>
              <a:t>2000</a:t>
            </a:r>
            <a:r>
              <a:rPr sz="2800" dirty="0"/>
              <a:t> grams and </a:t>
            </a:r>
            <a:r>
              <a:rPr sz="2800" dirty="0">
                <a:latin typeface="Cambria Math"/>
              </a:rPr>
              <a:t>4000</a:t>
            </a:r>
            <a:r>
              <a:rPr sz="2800" dirty="0"/>
              <a:t> grams are from the mean. By subtracting, we can find how far each of these figures is from the mean. Then, dividing by the standard deviation, we can convert these differences into numbers of standard deviations. Here are the calculations.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a:t>
            </a:r>
            <a:r>
              <a:rPr lang="en-US" baseline="-25000" dirty="0"/>
              <a:t>3</a:t>
            </a:r>
            <a:endParaRPr dirty="0"/>
          </a:p>
        </p:txBody>
      </p:sp>
      <p:sp>
        <p:nvSpPr>
          <p:cNvPr id="3" name="TextBox 2">
            <a:extLst>
              <a:ext uri="{FF2B5EF4-FFF2-40B4-BE49-F238E27FC236}">
                <a16:creationId xmlns:a16="http://schemas.microsoft.com/office/drawing/2014/main" id="{5A67B905-DA33-B813-CF28-883A99337E11}"/>
              </a:ext>
            </a:extLst>
          </p:cNvPr>
          <p:cNvSpPr txBox="1"/>
          <p:nvPr/>
        </p:nvSpPr>
        <p:spPr>
          <a:xfrm>
            <a:off x="533400" y="1151251"/>
            <a:ext cx="4191000" cy="369332"/>
          </a:xfrm>
          <a:prstGeom prst="rect">
            <a:avLst/>
          </a:prstGeom>
          <a:noFill/>
        </p:spPr>
        <p:txBody>
          <a:bodyPr wrap="square">
            <a:spAutoFit/>
          </a:bodyPr>
          <a:lstStyle/>
          <a:p>
            <a:pPr algn="ctr">
              <a:defRPr sz="1800" b="1"/>
            </a:pPr>
            <a:r>
              <a:rPr lang="en-US" b="1" dirty="0"/>
              <a:t>Weight = 2000 grams</a:t>
            </a:r>
            <a:endParaRPr lang="en-US" dirty="0"/>
          </a:p>
        </p:txBody>
      </p:sp>
      <p:graphicFrame>
        <p:nvGraphicFramePr>
          <p:cNvPr id="5" name="Object 4" descr="Distance from Mean equals x minus mu, which equals 2000 minus 3000, resulting in negative 1000. Deviation from Mean equals Distance divided by Standard Deviation, which equals negative 1000 divided by 500, resulting in negative 2">
            <a:extLst>
              <a:ext uri="{FF2B5EF4-FFF2-40B4-BE49-F238E27FC236}">
                <a16:creationId xmlns:a16="http://schemas.microsoft.com/office/drawing/2014/main" id="{4C1D0112-982A-EC87-3527-952D5F964F51}"/>
              </a:ext>
            </a:extLst>
          </p:cNvPr>
          <p:cNvGraphicFramePr>
            <a:graphicFrameLocks noChangeAspect="1"/>
          </p:cNvGraphicFramePr>
          <p:nvPr>
            <p:extLst>
              <p:ext uri="{D42A27DB-BD31-4B8C-83A1-F6EECF244321}">
                <p14:modId xmlns:p14="http://schemas.microsoft.com/office/powerpoint/2010/main" val="3981901601"/>
              </p:ext>
            </p:extLst>
          </p:nvPr>
        </p:nvGraphicFramePr>
        <p:xfrm>
          <a:off x="173037" y="1613972"/>
          <a:ext cx="4703763" cy="2897187"/>
        </p:xfrm>
        <a:graphic>
          <a:graphicData uri="http://schemas.openxmlformats.org/presentationml/2006/ole">
            <mc:AlternateContent xmlns:mc="http://schemas.openxmlformats.org/markup-compatibility/2006">
              <mc:Choice xmlns:v="urn:schemas-microsoft-com:vml" Requires="v">
                <p:oleObj name="Equation" r:id="rId2" imgW="4703013" imgH="2897633" progId="Equation.DSMT4">
                  <p:embed/>
                </p:oleObj>
              </mc:Choice>
              <mc:Fallback>
                <p:oleObj name="Equation" r:id="rId2" imgW="4703013" imgH="2897633" progId="Equation.DSMT4">
                  <p:embed/>
                  <p:pic>
                    <p:nvPicPr>
                      <p:cNvPr id="0" name=""/>
                      <p:cNvPicPr/>
                      <p:nvPr/>
                    </p:nvPicPr>
                    <p:blipFill>
                      <a:blip r:embed="rId3"/>
                      <a:stretch>
                        <a:fillRect/>
                      </a:stretch>
                    </p:blipFill>
                    <p:spPr>
                      <a:xfrm>
                        <a:off x="173037" y="1613972"/>
                        <a:ext cx="4703763" cy="2897187"/>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40715DB-E803-65E7-0C68-B4FCFF6EB6E4}"/>
              </a:ext>
            </a:extLst>
          </p:cNvPr>
          <p:cNvSpPr txBox="1"/>
          <p:nvPr/>
        </p:nvSpPr>
        <p:spPr>
          <a:xfrm>
            <a:off x="4876800" y="1143000"/>
            <a:ext cx="3886200" cy="369332"/>
          </a:xfrm>
          <a:prstGeom prst="rect">
            <a:avLst/>
          </a:prstGeom>
          <a:noFill/>
        </p:spPr>
        <p:txBody>
          <a:bodyPr wrap="square">
            <a:spAutoFit/>
          </a:bodyPr>
          <a:lstStyle/>
          <a:p>
            <a:pPr algn="ctr">
              <a:defRPr sz="1800" b="1"/>
            </a:pPr>
            <a:r>
              <a:rPr lang="en-US" b="1" dirty="0"/>
              <a:t>Weight = 4000 grams</a:t>
            </a:r>
            <a:endParaRPr lang="en-US" dirty="0"/>
          </a:p>
        </p:txBody>
      </p:sp>
      <p:pic>
        <p:nvPicPr>
          <p:cNvPr id="13" name="Picture 12" descr="Distance from Mean equals x minus mu, which equals 4000 minus 3000, resulting in 1000. Deviation from Mean equals Distance divided by Standard Deviation, which equals 1000 divided by 500, resulting in 2.">
            <a:extLst>
              <a:ext uri="{FF2B5EF4-FFF2-40B4-BE49-F238E27FC236}">
                <a16:creationId xmlns:a16="http://schemas.microsoft.com/office/drawing/2014/main" id="{737AACBB-4EED-5251-8C72-538FD43D88E4}"/>
              </a:ext>
            </a:extLst>
          </p:cNvPr>
          <p:cNvPicPr>
            <a:picLocks noChangeAspect="1"/>
          </p:cNvPicPr>
          <p:nvPr/>
        </p:nvPicPr>
        <p:blipFill>
          <a:blip r:embed="rId4"/>
          <a:stretch>
            <a:fillRect/>
          </a:stretch>
        </p:blipFill>
        <p:spPr>
          <a:xfrm>
            <a:off x="4633912" y="1642547"/>
            <a:ext cx="4371975" cy="2647950"/>
          </a:xfrm>
          <a:prstGeom prst="rect">
            <a:avLst/>
          </a:prstGeom>
        </p:spPr>
      </p:pic>
    </p:spTree>
    <p:extLst>
      <p:ext uri="{BB962C8B-B14F-4D97-AF65-F5344CB8AC3E}">
        <p14:creationId xmlns:p14="http://schemas.microsoft.com/office/powerpoint/2010/main" val="37248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Thus these weights lie two standard deviations above and below the mean. According to the Empirical Rule, approximately </a:t>
            </a:r>
            <a:r>
              <a:rPr lang="en-US" sz="2800" dirty="0"/>
              <a:t>95%</a:t>
            </a:r>
            <a:r>
              <a:rPr sz="2800" dirty="0"/>
              <a:t> of values lie within two standard deviations of the mean. Therefore, we can say that approximately </a:t>
            </a:r>
            <a:r>
              <a:rPr lang="en-US" sz="2800" dirty="0"/>
              <a:t>95%</a:t>
            </a:r>
            <a:r>
              <a:rPr sz="2800" dirty="0"/>
              <a:t> of newborn babies weigh between </a:t>
            </a:r>
            <a:r>
              <a:rPr sz="2800" dirty="0">
                <a:latin typeface="Cambria Math"/>
              </a:rPr>
              <a:t>2000</a:t>
            </a:r>
            <a:r>
              <a:rPr sz="2800" dirty="0"/>
              <a:t> and </a:t>
            </a:r>
            <a:r>
              <a:rPr sz="2800" dirty="0">
                <a:latin typeface="Cambria Math"/>
              </a:rPr>
              <a:t>4000</a:t>
            </a:r>
            <a:r>
              <a:rPr sz="2800" dirty="0"/>
              <a:t> grams. Note that this is important information for a doctor to know. A pediatrician may use different approaches to treat babies measuring either well above or well below the normal range, typically two standard deviations above or below the mean.</a:t>
            </a:r>
          </a:p>
        </p:txBody>
      </p:sp>
    </p:spTree>
    <p:extLst>
      <p:ext uri="{BB962C8B-B14F-4D97-AF65-F5344CB8AC3E}">
        <p14:creationId xmlns:p14="http://schemas.microsoft.com/office/powerpoint/2010/main" val="3052132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a:t>
            </a:r>
            <a:r>
              <a:rPr lang="en-US" baseline="-25000" dirty="0"/>
              <a:t>5</a:t>
            </a:r>
            <a:endParaRPr dirty="0"/>
          </a:p>
        </p:txBody>
      </p:sp>
      <p:sp>
        <p:nvSpPr>
          <p:cNvPr id="3" name="Text Placeholder 2"/>
          <p:cNvSpPr>
            <a:spLocks noGrp="1"/>
          </p:cNvSpPr>
          <p:nvPr>
            <p:ph type="body" sz="quarter" idx="10"/>
          </p:nvPr>
        </p:nvSpPr>
        <p:spPr/>
        <p:txBody>
          <a:bodyPr>
            <a:normAutofit/>
          </a:bodyPr>
          <a:lstStyle/>
          <a:p>
            <a:pPr marL="447675" indent="-447675">
              <a:defRPr sz="2800"/>
            </a:pPr>
            <a:r>
              <a:rPr lang="en-US" dirty="0"/>
              <a:t>b.	</a:t>
            </a:r>
            <a:r>
              <a:rPr dirty="0"/>
              <a:t>​</a:t>
            </a:r>
            <a:r>
              <a:rPr sz="2800" dirty="0"/>
              <a:t>To begin, let's find out how many standard deviations a weight of </a:t>
            </a:r>
            <a:r>
              <a:rPr sz="2800" dirty="0">
                <a:latin typeface="Cambria Math"/>
              </a:rPr>
              <a:t>3500</a:t>
            </a:r>
            <a:r>
              <a:rPr sz="2800" dirty="0"/>
              <a:t> grams lies from the mean by performing the same calculation as before.</a:t>
            </a:r>
          </a:p>
          <a:p>
            <a:pPr>
              <a:defRPr sz="2800"/>
            </a:pPr>
            <a:r>
              <a:rPr dirty="0"/>
              <a:t>​​</a:t>
            </a:r>
          </a:p>
        </p:txBody>
      </p:sp>
      <p:sp>
        <p:nvSpPr>
          <p:cNvPr id="5" name="TextBox 4">
            <a:extLst>
              <a:ext uri="{FF2B5EF4-FFF2-40B4-BE49-F238E27FC236}">
                <a16:creationId xmlns:a16="http://schemas.microsoft.com/office/drawing/2014/main" id="{F8A3750A-43D3-2DA9-A586-7F488A8BDE96}"/>
              </a:ext>
            </a:extLst>
          </p:cNvPr>
          <p:cNvSpPr txBox="1"/>
          <p:nvPr/>
        </p:nvSpPr>
        <p:spPr>
          <a:xfrm>
            <a:off x="2313432" y="2514600"/>
            <a:ext cx="4191000" cy="369332"/>
          </a:xfrm>
          <a:prstGeom prst="rect">
            <a:avLst/>
          </a:prstGeom>
          <a:noFill/>
        </p:spPr>
        <p:txBody>
          <a:bodyPr wrap="square">
            <a:spAutoFit/>
          </a:bodyPr>
          <a:lstStyle/>
          <a:p>
            <a:pPr algn="ctr">
              <a:defRPr sz="1800" b="1"/>
            </a:pPr>
            <a:r>
              <a:rPr lang="en-US" b="1" dirty="0"/>
              <a:t>Weight = 3500 grams</a:t>
            </a:r>
            <a:endParaRPr lang="en-US" dirty="0"/>
          </a:p>
        </p:txBody>
      </p:sp>
      <p:pic>
        <p:nvPicPr>
          <p:cNvPr id="9" name="Picture 8" descr="Distance from Mean equals x minus mu, which equals 3500 minus 3000, resulting in 500.">
            <a:extLst>
              <a:ext uri="{FF2B5EF4-FFF2-40B4-BE49-F238E27FC236}">
                <a16:creationId xmlns:a16="http://schemas.microsoft.com/office/drawing/2014/main" id="{E4F8B8BA-22BB-5593-A4DF-06F3802E077D}"/>
              </a:ext>
            </a:extLst>
          </p:cNvPr>
          <p:cNvPicPr>
            <a:picLocks noChangeAspect="1"/>
          </p:cNvPicPr>
          <p:nvPr/>
        </p:nvPicPr>
        <p:blipFill>
          <a:blip r:embed="rId2"/>
          <a:stretch>
            <a:fillRect/>
          </a:stretch>
        </p:blipFill>
        <p:spPr>
          <a:xfrm>
            <a:off x="570357" y="3048000"/>
            <a:ext cx="3848100" cy="1076325"/>
          </a:xfrm>
          <a:prstGeom prst="rect">
            <a:avLst/>
          </a:prstGeom>
        </p:spPr>
      </p:pic>
      <p:graphicFrame>
        <p:nvGraphicFramePr>
          <p:cNvPr id="10" name="Object 9" descr="Deviation from Mean equals Distance divided by Standard Deviation, which equals 500 divided by 500, resulting in 1">
            <a:extLst>
              <a:ext uri="{FF2B5EF4-FFF2-40B4-BE49-F238E27FC236}">
                <a16:creationId xmlns:a16="http://schemas.microsoft.com/office/drawing/2014/main" id="{D66D66BB-9DF9-1051-C61C-5EF6DFA0C0C4}"/>
              </a:ext>
            </a:extLst>
          </p:cNvPr>
          <p:cNvGraphicFramePr>
            <a:graphicFrameLocks noChangeAspect="1"/>
          </p:cNvGraphicFramePr>
          <p:nvPr>
            <p:extLst>
              <p:ext uri="{D42A27DB-BD31-4B8C-83A1-F6EECF244321}">
                <p14:modId xmlns:p14="http://schemas.microsoft.com/office/powerpoint/2010/main" val="2425482250"/>
              </p:ext>
            </p:extLst>
          </p:nvPr>
        </p:nvGraphicFramePr>
        <p:xfrm>
          <a:off x="4620196" y="2883932"/>
          <a:ext cx="4133850" cy="1706563"/>
        </p:xfrm>
        <a:graphic>
          <a:graphicData uri="http://schemas.openxmlformats.org/presentationml/2006/ole">
            <mc:AlternateContent xmlns:mc="http://schemas.openxmlformats.org/markup-compatibility/2006">
              <mc:Choice xmlns:v="urn:schemas-microsoft-com:vml" Requires="v">
                <p:oleObj name="Equation" r:id="rId3" imgW="4133626" imgH="1706183" progId="Equation.DSMT4">
                  <p:embed/>
                </p:oleObj>
              </mc:Choice>
              <mc:Fallback>
                <p:oleObj name="Equation" r:id="rId3" imgW="4133626" imgH="1706183" progId="Equation.DSMT4">
                  <p:embed/>
                  <p:pic>
                    <p:nvPicPr>
                      <p:cNvPr id="0" name=""/>
                      <p:cNvPicPr/>
                      <p:nvPr/>
                    </p:nvPicPr>
                    <p:blipFill>
                      <a:blip r:embed="rId4"/>
                      <a:stretch>
                        <a:fillRect/>
                      </a:stretch>
                    </p:blipFill>
                    <p:spPr>
                      <a:xfrm>
                        <a:off x="4620196" y="2883932"/>
                        <a:ext cx="4133850" cy="1706563"/>
                      </a:xfrm>
                      <a:prstGeom prst="rect">
                        <a:avLst/>
                      </a:prstGeom>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a:t>
            </a:r>
            <a:r>
              <a:rPr lang="en-US" baseline="-25000" dirty="0"/>
              <a:t>6</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Thus this weight lies one standard deviation above the mean. The Empirical Rule says that </a:t>
            </a:r>
            <a:r>
              <a:rPr lang="en-US" sz="2800" dirty="0"/>
              <a:t>68%</a:t>
            </a:r>
            <a:r>
              <a:rPr sz="2800" dirty="0"/>
              <a:t> of data values lie within one standard deviation of the mean. Because of the symmetry of the distribution, half of this </a:t>
            </a:r>
            <a:r>
              <a:rPr lang="en-US" sz="2800" dirty="0"/>
              <a:t>68%</a:t>
            </a:r>
            <a:r>
              <a:rPr sz="2800" dirty="0"/>
              <a:t> is above the mean and half is below. Putting the upper </a:t>
            </a:r>
            <a:r>
              <a:rPr lang="en-US" sz="2800" dirty="0"/>
              <a:t>34%</a:t>
            </a:r>
            <a:r>
              <a:rPr sz="2800" dirty="0"/>
              <a:t> together with the </a:t>
            </a:r>
            <a:r>
              <a:rPr lang="en-US" sz="2800" dirty="0"/>
              <a:t>50%</a:t>
            </a:r>
            <a:r>
              <a:rPr sz="2800" dirty="0"/>
              <a:t> of data that is below the mean, we have that approximately</a:t>
            </a:r>
          </a:p>
          <a:p>
            <a:pPr algn="ctr">
              <a:defRPr sz="2800"/>
            </a:pPr>
            <a:r>
              <a:rPr dirty="0"/>
              <a:t>​</a:t>
            </a:r>
            <a:r>
              <a:rPr lang="en-US" dirty="0"/>
              <a:t>50%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34% = 84%</a:t>
            </a:r>
            <a:endParaRPr dirty="0"/>
          </a:p>
          <a:p>
            <a:r>
              <a:rPr dirty="0"/>
              <a:t>​</a:t>
            </a:r>
            <a:r>
              <a:rPr sz="2800" dirty="0"/>
              <a:t>of newborn babies weigh less than </a:t>
            </a:r>
            <a:r>
              <a:rPr sz="2800" dirty="0">
                <a:latin typeface="Cambria Math"/>
              </a:rPr>
              <a:t>3500</a:t>
            </a:r>
            <a:r>
              <a:rPr sz="2800" dirty="0"/>
              <a:t> grams.</a:t>
            </a:r>
          </a:p>
          <a:p>
            <a:r>
              <a:rPr dirty="0"/>
              <a:t>​</a:t>
            </a:r>
          </a:p>
        </p:txBody>
      </p:sp>
    </p:spTree>
    <p:extLst>
      <p:ext uri="{BB962C8B-B14F-4D97-AF65-F5344CB8AC3E}">
        <p14:creationId xmlns:p14="http://schemas.microsoft.com/office/powerpoint/2010/main" val="981469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a:t>
            </a:r>
            <a:r>
              <a:rPr lang="en-US" baseline="-25000" dirty="0"/>
              <a:t>7</a:t>
            </a:r>
            <a:endParaRPr dirty="0"/>
          </a:p>
        </p:txBody>
      </p:sp>
      <p:pic>
        <p:nvPicPr>
          <p:cNvPr id="5" name="Content Placeholder 4" descr="Bell curve of newborn baby weights in grams with mean 3000. The area under the curve and to the left of 3000 is shaded and labeled 50 percent. The area under the curve between 3000 and 3500 is shaded a different color and labeled 34 percent.">
            <a:extLst>
              <a:ext uri="{FF2B5EF4-FFF2-40B4-BE49-F238E27FC236}">
                <a16:creationId xmlns:a16="http://schemas.microsoft.com/office/drawing/2014/main" id="{549D8AC3-34AB-41BE-AF12-437B9BE2E9B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888331"/>
            <a:ext cx="4953000" cy="32385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3.2.6: Applying the Empirical Rule for Bell-Shaped Distributions</a:t>
            </a:r>
            <a:r>
              <a:rPr lang="en-US" baseline="-25000" dirty="0"/>
              <a:t>8</a:t>
            </a:r>
            <a:endParaRPr dirty="0"/>
          </a:p>
        </p:txBody>
      </p:sp>
      <p:sp>
        <p:nvSpPr>
          <p:cNvPr id="3" name="Text Placeholder 2"/>
          <p:cNvSpPr>
            <a:spLocks noGrp="1"/>
          </p:cNvSpPr>
          <p:nvPr>
            <p:ph type="body" sz="quarter" idx="10"/>
          </p:nvPr>
        </p:nvSpPr>
        <p:spPr/>
        <p:txBody>
          <a:bodyPr>
            <a:normAutofit lnSpcReduction="10000"/>
          </a:bodyPr>
          <a:lstStyle/>
          <a:p>
            <a:pPr marL="447675" indent="-447675">
              <a:defRPr sz="2800"/>
            </a:pPr>
            <a:r>
              <a:rPr lang="en-US" dirty="0"/>
              <a:t>c.	</a:t>
            </a:r>
            <a:r>
              <a:rPr dirty="0"/>
              <a:t>​</a:t>
            </a:r>
            <a:r>
              <a:rPr sz="2800" dirty="0"/>
              <a:t>From the Empirical Rule, we know that </a:t>
            </a:r>
            <a:r>
              <a:rPr lang="en-US" sz="2800" dirty="0"/>
              <a:t>68%</a:t>
            </a:r>
            <a:r>
              <a:rPr sz="2800" dirty="0"/>
              <a:t> of the data values lie within one standard deviation of the mean for bell-shaped distributions. The standard deviation of this distribution is </a:t>
            </a:r>
            <a:r>
              <a:rPr sz="2800" dirty="0">
                <a:latin typeface="Cambria Math"/>
              </a:rPr>
              <a:t>500</a:t>
            </a:r>
            <a:r>
              <a:rPr sz="2800" dirty="0"/>
              <a:t>; thus, by adding </a:t>
            </a:r>
            <a:r>
              <a:rPr sz="2800" dirty="0">
                <a:latin typeface="Cambria Math"/>
              </a:rPr>
              <a:t>500</a:t>
            </a:r>
            <a:r>
              <a:rPr sz="2800" dirty="0"/>
              <a:t> to and subtracting </a:t>
            </a:r>
            <a:r>
              <a:rPr sz="2800" dirty="0">
                <a:latin typeface="Cambria Math"/>
              </a:rPr>
              <a:t>500</a:t>
            </a:r>
            <a:r>
              <a:rPr sz="2800" dirty="0"/>
              <a:t> from the mean of the distribution, we will get the range of birth weights that contain the middle </a:t>
            </a:r>
            <a:r>
              <a:rPr lang="en-US" sz="2800" dirty="0"/>
              <a:t>68%</a:t>
            </a:r>
            <a:r>
              <a:rPr sz="2800" dirty="0"/>
              <a:t> of newborn babies' weights.</a:t>
            </a:r>
            <a:endParaRPr lang="en-US" dirty="0"/>
          </a:p>
          <a:p>
            <a:pPr algn="ctr"/>
            <a:r>
              <a:rPr lang="en-US" dirty="0"/>
              <a:t>Upper end point: 3000 + 500 = 3500</a:t>
            </a:r>
          </a:p>
          <a:p>
            <a:pPr algn="ctr"/>
            <a:r>
              <a:rPr lang="en-US" dirty="0"/>
              <a:t>Lower end point: 3000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500 = 2500</a:t>
            </a:r>
          </a:p>
          <a:p>
            <a:r>
              <a:rPr dirty="0"/>
              <a:t>​</a:t>
            </a:r>
            <a:r>
              <a:rPr sz="2800" dirty="0"/>
              <a:t>Thus, </a:t>
            </a:r>
            <a:r>
              <a:rPr lang="en-US" sz="2800" dirty="0"/>
              <a:t>68%</a:t>
            </a:r>
            <a:r>
              <a:rPr sz="2800" dirty="0"/>
              <a:t> of newborn babies weigh between </a:t>
            </a:r>
            <a:r>
              <a:rPr sz="2800" dirty="0">
                <a:latin typeface="Cambria Math"/>
              </a:rPr>
              <a:t>2500</a:t>
            </a:r>
            <a:r>
              <a:rPr sz="2800" dirty="0"/>
              <a:t> and </a:t>
            </a:r>
            <a:r>
              <a:rPr sz="2800" dirty="0">
                <a:latin typeface="Cambria Math"/>
              </a:rPr>
              <a:t>3500</a:t>
            </a:r>
            <a:r>
              <a:rPr sz="2800" dirty="0"/>
              <a:t> grams.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Theorem: Chebyshev's Theorem</a:t>
            </a:r>
          </a:p>
        </p:txBody>
      </p:sp>
      <p:sp>
        <p:nvSpPr>
          <p:cNvPr id="3" name="Text Placeholder 2"/>
          <p:cNvSpPr>
            <a:spLocks noGrp="1"/>
          </p:cNvSpPr>
          <p:nvPr>
            <p:ph type="body" sz="quarter" idx="10"/>
          </p:nvPr>
        </p:nvSpPr>
        <p:spPr>
          <a:xfrm>
            <a:off x="457200" y="1082078"/>
            <a:ext cx="8229600" cy="4328122"/>
          </a:xfrm>
        </p:spPr>
        <p:txBody>
          <a:bodyPr>
            <a:normAutofit/>
          </a:bodyPr>
          <a:lstStyle/>
          <a:p>
            <a:pPr>
              <a:defRPr sz="2800"/>
            </a:pPr>
            <a:r>
              <a:rPr sz="2800" dirty="0"/>
              <a:t>The proportion of data that lie within </a:t>
            </a:r>
            <a:r>
              <a:rPr lang="en-US" sz="2800" i="1" dirty="0"/>
              <a:t>K</a:t>
            </a:r>
            <a:r>
              <a:rPr sz="2800" dirty="0"/>
              <a:t> standard deviations of the mean is at least</a:t>
            </a:r>
            <a:endParaRPr lang="en-US" sz="2800" dirty="0"/>
          </a:p>
        </p:txBody>
      </p:sp>
      <p:pic>
        <p:nvPicPr>
          <p:cNvPr id="6" name="Picture 5" descr="One minus one divided by K squared, for K greater than one">
            <a:extLst>
              <a:ext uri="{FF2B5EF4-FFF2-40B4-BE49-F238E27FC236}">
                <a16:creationId xmlns:a16="http://schemas.microsoft.com/office/drawing/2014/main" id="{053AD517-47E5-3132-E209-15E753F7E81A}"/>
              </a:ext>
            </a:extLst>
          </p:cNvPr>
          <p:cNvPicPr>
            <a:picLocks noChangeAspect="1"/>
          </p:cNvPicPr>
          <p:nvPr/>
        </p:nvPicPr>
        <p:blipFill>
          <a:blip r:embed="rId2"/>
          <a:stretch>
            <a:fillRect/>
          </a:stretch>
        </p:blipFill>
        <p:spPr>
          <a:xfrm>
            <a:off x="5368237" y="1412115"/>
            <a:ext cx="2111268" cy="756000"/>
          </a:xfrm>
          <a:prstGeom prst="rect">
            <a:avLst/>
          </a:prstGeom>
        </p:spPr>
      </p:pic>
      <p:sp>
        <p:nvSpPr>
          <p:cNvPr id="7" name="TextBox 6">
            <a:extLst>
              <a:ext uri="{FF2B5EF4-FFF2-40B4-BE49-F238E27FC236}">
                <a16:creationId xmlns:a16="http://schemas.microsoft.com/office/drawing/2014/main" id="{DA25DB7B-193D-3BD5-7AEC-F183745201BB}"/>
              </a:ext>
            </a:extLst>
          </p:cNvPr>
          <p:cNvSpPr txBox="1"/>
          <p:nvPr/>
        </p:nvSpPr>
        <p:spPr>
          <a:xfrm>
            <a:off x="457200" y="2103037"/>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000000"/>
                </a:solidFill>
                <a:effectLst/>
                <a:uLnTx/>
                <a:uFillTx/>
                <a:latin typeface="Calibri"/>
                <a:ea typeface="+mn-ea"/>
                <a:cs typeface="+mn-cs"/>
              </a:rPr>
              <a:t>When </a:t>
            </a:r>
            <a:r>
              <a:rPr kumimoji="0" lang="en-US" sz="2800" b="0" i="1" u="none" strike="noStrike" kern="1200" cap="none" spc="0" normalizeH="0" baseline="0" noProof="0" dirty="0">
                <a:ln>
                  <a:noFill/>
                </a:ln>
                <a:solidFill>
                  <a:srgbClr val="000000"/>
                </a:solidFill>
                <a:effectLst/>
                <a:uLnTx/>
                <a:uFillTx/>
                <a:latin typeface="Calibri"/>
                <a:ea typeface="+mn-ea"/>
                <a:cs typeface="+mn-cs"/>
              </a:rPr>
              <a:t>K</a:t>
            </a:r>
            <a:r>
              <a:rPr kumimoji="0" lang="en-US" sz="2800" b="0" i="0" u="none" strike="noStrike" kern="1200" cap="none" spc="0" normalizeH="0" baseline="0" noProof="0" dirty="0">
                <a:ln>
                  <a:noFill/>
                </a:ln>
                <a:solidFill>
                  <a:srgbClr val="000000"/>
                </a:solidFill>
                <a:effectLst/>
                <a:uLnTx/>
                <a:uFillTx/>
                <a:latin typeface="Calibri"/>
                <a:ea typeface="+mn-ea"/>
                <a:cs typeface="+mn-cs"/>
              </a:rPr>
              <a:t> = 2 and </a:t>
            </a:r>
            <a:r>
              <a:rPr kumimoji="0" lang="en-US" sz="2800" b="0" i="1" u="none" strike="noStrike" kern="1200" cap="none" spc="0" normalizeH="0" baseline="0" noProof="0" dirty="0">
                <a:ln>
                  <a:noFill/>
                </a:ln>
                <a:solidFill>
                  <a:srgbClr val="000000"/>
                </a:solidFill>
                <a:effectLst/>
                <a:uLnTx/>
                <a:uFillTx/>
                <a:latin typeface="Calibri"/>
                <a:ea typeface="+mn-ea"/>
                <a:cs typeface="+mn-cs"/>
              </a:rPr>
              <a:t>K</a:t>
            </a:r>
            <a:r>
              <a:rPr kumimoji="0" lang="en-US" sz="2800" b="0" i="0" u="none" strike="noStrike" kern="1200" cap="none" spc="0" normalizeH="0" baseline="0" noProof="0" dirty="0">
                <a:ln>
                  <a:noFill/>
                </a:ln>
                <a:solidFill>
                  <a:srgbClr val="000000"/>
                </a:solidFill>
                <a:effectLst/>
                <a:uLnTx/>
                <a:uFillTx/>
                <a:latin typeface="Calibri"/>
                <a:ea typeface="+mn-ea"/>
                <a:cs typeface="+mn-cs"/>
              </a:rPr>
              <a:t> = 3. Chebyshev's Theorem says the following.</a:t>
            </a:r>
            <a:endParaRPr lang="en-IN" dirty="0"/>
          </a:p>
        </p:txBody>
      </p:sp>
      <p:sp>
        <p:nvSpPr>
          <p:cNvPr id="8" name="TextBox 7">
            <a:extLst>
              <a:ext uri="{FF2B5EF4-FFF2-40B4-BE49-F238E27FC236}">
                <a16:creationId xmlns:a16="http://schemas.microsoft.com/office/drawing/2014/main" id="{5348B344-7724-C0D2-519C-3A37A22951ED}"/>
              </a:ext>
            </a:extLst>
          </p:cNvPr>
          <p:cNvSpPr txBox="1"/>
          <p:nvPr/>
        </p:nvSpPr>
        <p:spPr>
          <a:xfrm>
            <a:off x="457200" y="3174004"/>
            <a:ext cx="2971800" cy="52322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ct val="20000"/>
              </a:spcBef>
              <a:spcAft>
                <a:spcPts val="0"/>
              </a:spcAft>
              <a:buClrTx/>
              <a:buSzTx/>
              <a:buFont typeface="+mj-lt"/>
              <a:buChar char="•"/>
              <a:tabLst/>
              <a:defRPr sz="2800"/>
            </a:pPr>
            <a:r>
              <a:rPr kumimoji="0" lang="en-IN" sz="2800" b="0" i="1" u="none" strike="noStrike" kern="1200" cap="none" spc="0" normalizeH="0" baseline="0" noProof="0" dirty="0">
                <a:ln>
                  <a:noFill/>
                </a:ln>
                <a:solidFill>
                  <a:srgbClr val="000000"/>
                </a:solidFill>
                <a:effectLst/>
                <a:uLnTx/>
                <a:uFillTx/>
                <a:ea typeface="+mn-ea"/>
                <a:cs typeface="+mn-cs"/>
              </a:rPr>
              <a:t>K</a:t>
            </a:r>
            <a:r>
              <a:rPr kumimoji="0" lang="en-IN" sz="2800" b="0" u="none" strike="noStrike" kern="1200" cap="none" spc="0" normalizeH="0" baseline="0" noProof="0" dirty="0">
                <a:ln>
                  <a:noFill/>
                </a:ln>
                <a:solidFill>
                  <a:srgbClr val="000000"/>
                </a:solidFill>
                <a:effectLst/>
                <a:uLnTx/>
                <a:uFillTx/>
                <a:ea typeface="+mn-ea"/>
                <a:cs typeface="+mn-cs"/>
              </a:rPr>
              <a:t> = 2:</a:t>
            </a:r>
            <a:r>
              <a:rPr kumimoji="0" lang="en-IN" sz="2800" b="0" i="0" u="none" strike="noStrike" kern="1200" cap="none" spc="0" normalizeH="0" baseline="0" noProof="0" dirty="0">
                <a:ln>
                  <a:noFill/>
                </a:ln>
                <a:solidFill>
                  <a:srgbClr val="000000"/>
                </a:solidFill>
                <a:effectLst/>
                <a:uLnTx/>
                <a:uFillTx/>
                <a:latin typeface="Calibri"/>
                <a:ea typeface="+mn-ea"/>
                <a:cs typeface="+mn-cs"/>
              </a:rPr>
              <a:t> At least</a:t>
            </a:r>
            <a:endParaRPr lang="en-IN" dirty="0"/>
          </a:p>
        </p:txBody>
      </p:sp>
      <p:pic>
        <p:nvPicPr>
          <p:cNvPr id="15" name="Picture 14" descr="One minus one divided by two squared equals three divided by four, which equals 75 percent of the data lie">
            <a:extLst>
              <a:ext uri="{FF2B5EF4-FFF2-40B4-BE49-F238E27FC236}">
                <a16:creationId xmlns:a16="http://schemas.microsoft.com/office/drawing/2014/main" id="{63B110E4-C66A-F01E-5BB4-D95B216D36E7}"/>
              </a:ext>
            </a:extLst>
          </p:cNvPr>
          <p:cNvPicPr>
            <a:picLocks noChangeAspect="1"/>
          </p:cNvPicPr>
          <p:nvPr/>
        </p:nvPicPr>
        <p:blipFill>
          <a:blip r:embed="rId3"/>
          <a:stretch>
            <a:fillRect/>
          </a:stretch>
        </p:blipFill>
        <p:spPr>
          <a:xfrm>
            <a:off x="3130550" y="3063367"/>
            <a:ext cx="4086225" cy="781050"/>
          </a:xfrm>
          <a:prstGeom prst="rect">
            <a:avLst/>
          </a:prstGeom>
        </p:spPr>
      </p:pic>
      <p:sp>
        <p:nvSpPr>
          <p:cNvPr id="11" name="TextBox 10">
            <a:extLst>
              <a:ext uri="{FF2B5EF4-FFF2-40B4-BE49-F238E27FC236}">
                <a16:creationId xmlns:a16="http://schemas.microsoft.com/office/drawing/2014/main" id="{73833F7D-2D71-A0B4-0CC7-2136536A121C}"/>
              </a:ext>
            </a:extLst>
          </p:cNvPr>
          <p:cNvSpPr txBox="1"/>
          <p:nvPr/>
        </p:nvSpPr>
        <p:spPr>
          <a:xfrm>
            <a:off x="981456" y="3820180"/>
            <a:ext cx="6943344"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000000"/>
                </a:solidFill>
                <a:effectLst/>
                <a:uLnTx/>
                <a:uFillTx/>
                <a:latin typeface="Calibri"/>
                <a:ea typeface="+mn-ea"/>
                <a:cs typeface="+mn-cs"/>
              </a:rPr>
              <a:t>within two standard deviations of the mean.</a:t>
            </a:r>
            <a:endParaRPr lang="en-IN" dirty="0"/>
          </a:p>
        </p:txBody>
      </p:sp>
      <p:sp>
        <p:nvSpPr>
          <p:cNvPr id="14" name="TextBox 13">
            <a:extLst>
              <a:ext uri="{FF2B5EF4-FFF2-40B4-BE49-F238E27FC236}">
                <a16:creationId xmlns:a16="http://schemas.microsoft.com/office/drawing/2014/main" id="{A4F9AEC0-E0E1-7961-BDD4-96B7F1D2BDA4}"/>
              </a:ext>
            </a:extLst>
          </p:cNvPr>
          <p:cNvSpPr txBox="1"/>
          <p:nvPr/>
        </p:nvSpPr>
        <p:spPr>
          <a:xfrm>
            <a:off x="457200" y="4322064"/>
            <a:ext cx="3048000" cy="52322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ct val="20000"/>
              </a:spcBef>
              <a:spcAft>
                <a:spcPts val="0"/>
              </a:spcAft>
              <a:buClrTx/>
              <a:buSzTx/>
              <a:buFont typeface="+mj-lt"/>
              <a:buChar char="•"/>
              <a:tabLst/>
              <a:defRPr sz="2800"/>
            </a:pPr>
            <a:r>
              <a:rPr kumimoji="0" lang="en-IN" sz="2800" b="0" i="0" u="none" strike="noStrike" kern="1200" cap="none" spc="0" normalizeH="0" baseline="0" noProof="0" dirty="0">
                <a:ln>
                  <a:noFill/>
                </a:ln>
                <a:solidFill>
                  <a:srgbClr val="000000"/>
                </a:solidFill>
                <a:effectLst/>
                <a:uLnTx/>
                <a:uFillTx/>
                <a:latin typeface="Calibri"/>
                <a:ea typeface="+mn-ea"/>
                <a:cs typeface="+mn-cs"/>
              </a:rPr>
              <a:t>​</a:t>
            </a:r>
            <a:r>
              <a:rPr kumimoji="0" lang="en-IN" sz="2800" b="0" i="1" u="none" strike="noStrike" kern="1200" cap="none" spc="0" normalizeH="0" baseline="0" noProof="0" dirty="0">
                <a:ln>
                  <a:noFill/>
                </a:ln>
                <a:solidFill>
                  <a:srgbClr val="000000"/>
                </a:solidFill>
                <a:effectLst/>
                <a:uLnTx/>
                <a:uFillTx/>
                <a:latin typeface="Calibri"/>
                <a:ea typeface="+mn-ea"/>
                <a:cs typeface="+mn-cs"/>
              </a:rPr>
              <a:t>K</a:t>
            </a:r>
            <a:r>
              <a:rPr kumimoji="0" lang="en-IN" sz="2800" b="0" i="0" u="none" strike="noStrike" kern="1200" cap="none" spc="0" normalizeH="0" baseline="0" noProof="0" dirty="0">
                <a:ln>
                  <a:noFill/>
                </a:ln>
                <a:solidFill>
                  <a:srgbClr val="000000"/>
                </a:solidFill>
                <a:effectLst/>
                <a:uLnTx/>
                <a:uFillTx/>
                <a:latin typeface="Calibri"/>
                <a:ea typeface="+mn-ea"/>
                <a:cs typeface="+mn-cs"/>
              </a:rPr>
              <a:t> = 3: At least</a:t>
            </a:r>
            <a:endParaRPr lang="en-IN" dirty="0"/>
          </a:p>
        </p:txBody>
      </p:sp>
      <p:pic>
        <p:nvPicPr>
          <p:cNvPr id="18" name="Picture 17" descr="One minus one divided by three squared equals eight divided by nine, which is approximately 88.9 percent of the data lie">
            <a:extLst>
              <a:ext uri="{FF2B5EF4-FFF2-40B4-BE49-F238E27FC236}">
                <a16:creationId xmlns:a16="http://schemas.microsoft.com/office/drawing/2014/main" id="{BB4D1822-C6BD-B8DE-EC98-CF299DC155DB}"/>
              </a:ext>
            </a:extLst>
          </p:cNvPr>
          <p:cNvPicPr>
            <a:picLocks noChangeAspect="1"/>
          </p:cNvPicPr>
          <p:nvPr/>
        </p:nvPicPr>
        <p:blipFill>
          <a:blip r:embed="rId4"/>
          <a:stretch>
            <a:fillRect/>
          </a:stretch>
        </p:blipFill>
        <p:spPr>
          <a:xfrm>
            <a:off x="3130550" y="4217925"/>
            <a:ext cx="4314825" cy="790575"/>
          </a:xfrm>
          <a:prstGeom prst="rect">
            <a:avLst/>
          </a:prstGeom>
        </p:spPr>
      </p:pic>
      <p:sp>
        <p:nvSpPr>
          <p:cNvPr id="13" name="TextBox 12">
            <a:extLst>
              <a:ext uri="{FF2B5EF4-FFF2-40B4-BE49-F238E27FC236}">
                <a16:creationId xmlns:a16="http://schemas.microsoft.com/office/drawing/2014/main" id="{83BACF0B-C229-4F0A-4D08-71D1D3E9160E}"/>
              </a:ext>
            </a:extLst>
          </p:cNvPr>
          <p:cNvSpPr txBox="1"/>
          <p:nvPr/>
        </p:nvSpPr>
        <p:spPr>
          <a:xfrm>
            <a:off x="972312" y="4905268"/>
            <a:ext cx="7705344"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000000"/>
                </a:solidFill>
                <a:effectLst/>
                <a:uLnTx/>
                <a:uFillTx/>
                <a:latin typeface="Calibri"/>
                <a:ea typeface="+mn-ea"/>
                <a:cs typeface="+mn-cs"/>
              </a:rPr>
              <a:t>within three standard deviations of the mean.</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3.2.7: Applying Chebyshev's Theorem</a:t>
            </a:r>
            <a:r>
              <a:rPr lang="en-US" baseline="-25000" dirty="0"/>
              <a:t>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In April 2019 the average rent for an apartment in </a:t>
                </a:r>
                <a:r>
                  <a:rPr sz="2800"/>
                  <a:t>San Francisco </a:t>
                </a:r>
                <a:r>
                  <a:rPr sz="2800" dirty="0"/>
                  <a:t>was reported to be </a:t>
                </a:r>
                <a14:m>
                  <m:oMath xmlns:m="http://schemas.openxmlformats.org/officeDocument/2006/math">
                    <m:r>
                      <a:rPr>
                        <a:latin typeface="Cambria Math" panose="02040503050406030204" pitchFamily="18" charset="0"/>
                      </a:rPr>
                      <m:t>$3609</m:t>
                    </m:r>
                  </m:oMath>
                </a14:m>
                <a:r>
                  <a:rPr sz="2800" dirty="0"/>
                  <a:t>. Suppose that the standard deviation of rent prices is </a:t>
                </a:r>
                <a14:m>
                  <m:oMath xmlns:m="http://schemas.openxmlformats.org/officeDocument/2006/math">
                    <m:r>
                      <a:rPr>
                        <a:latin typeface="Cambria Math" panose="02040503050406030204" pitchFamily="18" charset="0"/>
                      </a:rPr>
                      <m:t>$540</m:t>
                    </m:r>
                  </m:oMath>
                </a14:m>
                <a:r>
                  <a:rPr sz="2800" dirty="0"/>
                  <a:t>. What percentage of rent prices are between </a:t>
                </a:r>
                <a14:m>
                  <m:oMath xmlns:m="http://schemas.openxmlformats.org/officeDocument/2006/math">
                    <m:r>
                      <a:rPr>
                        <a:latin typeface="Cambria Math" panose="02040503050406030204" pitchFamily="18" charset="0"/>
                      </a:rPr>
                      <m:t>$1989</m:t>
                    </m:r>
                  </m:oMath>
                </a14:m>
                <a:r>
                  <a:rPr sz="2800" dirty="0"/>
                  <a:t> and </a:t>
                </a:r>
                <a14:m>
                  <m:oMath xmlns:m="http://schemas.openxmlformats.org/officeDocument/2006/math">
                    <m:r>
                      <a:rPr>
                        <a:latin typeface="Cambria Math" panose="02040503050406030204" pitchFamily="18" charset="0"/>
                      </a:rPr>
                      <m:t>$5229</m:t>
                    </m:r>
                  </m:oMath>
                </a14:m>
                <a:r>
                  <a:rPr sz="2800" dirty="0"/>
                  <a:t>?</a:t>
                </a:r>
              </a:p>
              <a:p>
                <a:r>
                  <a:rPr sz="1800" dirty="0"/>
                  <a:t>Source: </a:t>
                </a:r>
                <a:r>
                  <a:rPr sz="1800" dirty="0" err="1"/>
                  <a:t>RENTCafe</a:t>
                </a:r>
                <a:r>
                  <a:rPr sz="1800" dirty="0"/>
                  <a:t>. Yardi Systems Inc. 2019. https://www.rentcafe.com (3 April 2019).</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 Variance</a:t>
            </a:r>
            <a:r>
              <a:rPr lang="en-US" baseline="-25000" dirty="0"/>
              <a:t>1</a:t>
            </a:r>
            <a:endParaRPr baseline="-25000" dirty="0"/>
          </a:p>
        </p:txBody>
      </p:sp>
      <p:sp>
        <p:nvSpPr>
          <p:cNvPr id="3" name="Text Placeholder 2"/>
          <p:cNvSpPr>
            <a:spLocks noGrp="1"/>
          </p:cNvSpPr>
          <p:nvPr>
            <p:ph type="body" sz="quarter" idx="10"/>
          </p:nvPr>
        </p:nvSpPr>
        <p:spPr>
          <a:xfrm>
            <a:off x="457200" y="1082078"/>
            <a:ext cx="8229600" cy="4785322"/>
          </a:xfrm>
        </p:spPr>
        <p:txBody>
          <a:bodyPr>
            <a:normAutofit/>
          </a:bodyPr>
          <a:lstStyle/>
          <a:p>
            <a:pPr marL="457200" indent="-457200">
              <a:buFont typeface="Arial" panose="020B0604020202020204" pitchFamily="34" charset="0"/>
              <a:buChar char="•"/>
            </a:pPr>
            <a:r>
              <a:rPr dirty="0"/>
              <a:t>The </a:t>
            </a:r>
            <a:r>
              <a:rPr b="1" dirty="0"/>
              <a:t>variance</a:t>
            </a:r>
            <a:r>
              <a:rPr dirty="0"/>
              <a:t> is a measure of how far the data values are spread out from the mean. Variance is a squared measurement.</a:t>
            </a:r>
          </a:p>
          <a:p>
            <a:pPr marL="457200" indent="-457200">
              <a:buFont typeface="Arial" panose="020B0604020202020204" pitchFamily="34" charset="0"/>
              <a:buChar char="•"/>
            </a:pPr>
            <a:r>
              <a:rPr dirty="0"/>
              <a:t>The </a:t>
            </a:r>
            <a:r>
              <a:rPr b="1" dirty="0"/>
              <a:t>population variance</a:t>
            </a:r>
            <a:r>
              <a:rPr dirty="0"/>
              <a:t> is given by</a:t>
            </a:r>
          </a:p>
        </p:txBody>
      </p:sp>
      <p:pic>
        <p:nvPicPr>
          <p:cNvPr id="8" name="Picture 7" descr="sigma squared equals the summation of open parenthesis  x sub i minus mu close parenthesis squared, all divided by N">
            <a:extLst>
              <a:ext uri="{FF2B5EF4-FFF2-40B4-BE49-F238E27FC236}">
                <a16:creationId xmlns:a16="http://schemas.microsoft.com/office/drawing/2014/main" id="{9D9E9307-2E9A-7C06-3627-7149FB14EF2D}"/>
              </a:ext>
            </a:extLst>
          </p:cNvPr>
          <p:cNvPicPr>
            <a:picLocks noChangeAspect="1"/>
          </p:cNvPicPr>
          <p:nvPr/>
        </p:nvPicPr>
        <p:blipFill>
          <a:blip r:embed="rId2"/>
          <a:stretch>
            <a:fillRect/>
          </a:stretch>
        </p:blipFill>
        <p:spPr>
          <a:xfrm>
            <a:off x="3190684" y="3147739"/>
            <a:ext cx="2162175" cy="914400"/>
          </a:xfrm>
          <a:prstGeom prst="rect">
            <a:avLst/>
          </a:prstGeom>
        </p:spPr>
      </p:pic>
      <p:sp>
        <p:nvSpPr>
          <p:cNvPr id="4" name="TextBox 3">
            <a:extLst>
              <a:ext uri="{FF2B5EF4-FFF2-40B4-BE49-F238E27FC236}">
                <a16:creationId xmlns:a16="http://schemas.microsoft.com/office/drawing/2014/main" id="{FEC8BF2B-DF1E-BCE6-4BE6-109AC440E255}"/>
              </a:ext>
            </a:extLst>
          </p:cNvPr>
          <p:cNvSpPr txBox="1"/>
          <p:nvPr/>
        </p:nvSpPr>
        <p:spPr>
          <a:xfrm>
            <a:off x="990600" y="4186095"/>
            <a:ext cx="6562344" cy="155734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IN" sz="2800" b="0" i="0" u="none" strike="noStrike" kern="1200" cap="none" spc="0" normalizeH="0" baseline="0" noProof="0" dirty="0">
                <a:ln>
                  <a:noFill/>
                </a:ln>
                <a:solidFill>
                  <a:srgbClr val="000000"/>
                </a:solidFill>
                <a:effectLst/>
                <a:uLnTx/>
                <a:uFillTx/>
                <a:latin typeface="Calibri"/>
              </a:rPr>
              <a:t>where </a:t>
            </a:r>
            <a:r>
              <a:rPr kumimoji="0" lang="en-IN" sz="2800" b="0" i="1" u="none" strike="noStrike" kern="1200" cap="none" spc="0" normalizeH="0" baseline="0" noProof="0" dirty="0">
                <a:ln>
                  <a:noFill/>
                </a:ln>
                <a:solidFill>
                  <a:srgbClr val="000000"/>
                </a:solidFill>
                <a:effectLst/>
                <a:uLnTx/>
                <a:uFillTx/>
                <a:latin typeface="Calibri"/>
              </a:rPr>
              <a:t>x</a:t>
            </a:r>
            <a:r>
              <a:rPr kumimoji="0" lang="en-IN" sz="1000" b="0" i="1" u="none" strike="noStrike" kern="1200" cap="none" spc="0" normalizeH="0" baseline="0" noProof="0" dirty="0">
                <a:ln>
                  <a:noFill/>
                </a:ln>
                <a:solidFill>
                  <a:srgbClr val="000000"/>
                </a:solidFill>
                <a:effectLst/>
                <a:uLnTx/>
                <a:uFillTx/>
                <a:latin typeface="Calibri"/>
              </a:rPr>
              <a:t> </a:t>
            </a:r>
            <a:r>
              <a:rPr kumimoji="0" lang="en-IN" sz="2800" b="0" i="1" u="none" strike="noStrike" kern="1200" cap="none" spc="0" normalizeH="0" baseline="-25000" noProof="0" dirty="0" err="1">
                <a:ln>
                  <a:noFill/>
                </a:ln>
                <a:solidFill>
                  <a:srgbClr val="000000"/>
                </a:solidFill>
                <a:effectLst/>
                <a:uLnTx/>
                <a:uFillTx/>
                <a:latin typeface="Calibri"/>
              </a:rPr>
              <a:t>i</a:t>
            </a:r>
            <a:r>
              <a:rPr kumimoji="0" lang="ar-AE" sz="2800" b="0" i="0" u="none" strike="noStrike" kern="1200" cap="none" spc="0" normalizeH="0" baseline="0" noProof="0" dirty="0">
                <a:ln>
                  <a:noFill/>
                </a:ln>
                <a:solidFill>
                  <a:srgbClr val="000000"/>
                </a:solidFill>
                <a:effectLst/>
                <a:uLnTx/>
                <a:uFillTx/>
                <a:latin typeface="Calibri"/>
              </a:rPr>
              <a:t> </a:t>
            </a:r>
            <a:r>
              <a:rPr kumimoji="0" lang="en-IN" sz="2800" b="0" i="0" u="none" strike="noStrike" kern="1200" cap="none" spc="0" normalizeH="0" baseline="0" noProof="0" dirty="0">
                <a:ln>
                  <a:noFill/>
                </a:ln>
                <a:solidFill>
                  <a:srgbClr val="000000"/>
                </a:solidFill>
                <a:effectLst/>
                <a:uLnTx/>
                <a:uFillTx/>
                <a:latin typeface="Calibri"/>
              </a:rPr>
              <a:t>is the </a:t>
            </a:r>
            <a:r>
              <a:rPr kumimoji="0" lang="en-IN" sz="2800" b="0" i="1" u="none" strike="noStrike" kern="1200" cap="none" spc="0" normalizeH="0" baseline="0" noProof="0" dirty="0" err="1">
                <a:ln>
                  <a:noFill/>
                </a:ln>
                <a:solidFill>
                  <a:srgbClr val="000000"/>
                </a:solidFill>
                <a:effectLst/>
                <a:uLnTx/>
                <a:uFillTx/>
                <a:latin typeface="Calibri"/>
              </a:rPr>
              <a:t>i</a:t>
            </a:r>
            <a:r>
              <a:rPr kumimoji="0" lang="en-IN" sz="2800" b="0" i="0" u="none" strike="noStrike" kern="1200" cap="none" spc="0" normalizeH="0" baseline="30000" noProof="0" dirty="0" err="1">
                <a:ln>
                  <a:noFill/>
                </a:ln>
                <a:solidFill>
                  <a:srgbClr val="000000"/>
                </a:solidFill>
                <a:effectLst/>
                <a:uLnTx/>
                <a:uFillTx/>
                <a:latin typeface="Calibri"/>
              </a:rPr>
              <a:t>th</a:t>
            </a:r>
            <a:r>
              <a:rPr kumimoji="0" lang="en-IN" sz="2800" b="0" i="0" u="none" strike="noStrike" kern="1200" cap="none" spc="0" normalizeH="0" baseline="0" noProof="0" dirty="0">
                <a:ln>
                  <a:noFill/>
                </a:ln>
                <a:solidFill>
                  <a:srgbClr val="000000"/>
                </a:solidFill>
                <a:effectLst/>
                <a:uLnTx/>
                <a:uFillTx/>
                <a:latin typeface="Calibri"/>
              </a:rPr>
              <a:t> value in the population,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8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μ</a:t>
            </a:r>
            <a:r>
              <a:rPr kumimoji="0" lang="en-IN" sz="2800" b="0" i="0" u="none" strike="noStrike" kern="1200" cap="none" spc="0" normalizeH="0" baseline="0" noProof="0" dirty="0">
                <a:ln>
                  <a:noFill/>
                </a:ln>
                <a:solidFill>
                  <a:srgbClr val="000000"/>
                </a:solidFill>
                <a:effectLst/>
                <a:uLnTx/>
                <a:uFillTx/>
                <a:latin typeface="Calibri"/>
              </a:rPr>
              <a:t> is the population mean, and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IN" sz="2800" b="0" i="1" u="none" strike="noStrike" kern="1200" cap="none" spc="0" normalizeH="0" baseline="0" noProof="0" dirty="0">
                <a:ln>
                  <a:noFill/>
                </a:ln>
                <a:solidFill>
                  <a:srgbClr val="000000"/>
                </a:solidFill>
                <a:effectLst/>
                <a:uLnTx/>
                <a:uFillTx/>
                <a:latin typeface="Calibri"/>
              </a:rPr>
              <a:t>N</a:t>
            </a:r>
            <a:r>
              <a:rPr kumimoji="0" lang="en-IN" sz="2800" b="0" i="0" u="none" strike="noStrike" kern="1200" cap="none" spc="0" normalizeH="0" baseline="0" noProof="0" dirty="0">
                <a:ln>
                  <a:noFill/>
                </a:ln>
                <a:solidFill>
                  <a:srgbClr val="000000"/>
                </a:solidFill>
                <a:effectLst/>
                <a:uLnTx/>
                <a:uFillTx/>
                <a:latin typeface="Calibri"/>
              </a:rPr>
              <a:t> is the number of values in the population.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3.2.7: Applying Chebyshev's Theorem</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Since we are not told in the problem whether the distribution of the data is bell-shaped, we cannot apply the Empirical Rule here. However, we can apply Chebyshev's Theorem to find a minimum estimate. To do so, we need to know how many standard deviations </a:t>
            </a:r>
            <a:r>
              <a:rPr lang="en-US" sz="2800" dirty="0"/>
              <a:t>$1989</a:t>
            </a:r>
            <a:r>
              <a:rPr sz="2800" dirty="0"/>
              <a:t> and </a:t>
            </a:r>
            <a:r>
              <a:rPr lang="en-US" sz="2800" dirty="0"/>
              <a:t>$5229</a:t>
            </a:r>
            <a:r>
              <a:rPr sz="2800" dirty="0"/>
              <a:t> are from the mean. By subtracting, we can find how far each of these figures lie from the mean. Then, dividing by the standard deviation, we can convert these differences into numbers of standard deviations. Here are the calculations.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3.2.7: Applying Chebyshev's Theorem</a:t>
            </a:r>
            <a:r>
              <a:rPr lang="en-US" baseline="-25000" dirty="0"/>
              <a:t>3</a:t>
            </a:r>
            <a:endParaRPr dirty="0"/>
          </a:p>
        </p:txBody>
      </p:sp>
      <p:sp>
        <p:nvSpPr>
          <p:cNvPr id="3" name="TextBox 2">
            <a:extLst>
              <a:ext uri="{FF2B5EF4-FFF2-40B4-BE49-F238E27FC236}">
                <a16:creationId xmlns:a16="http://schemas.microsoft.com/office/drawing/2014/main" id="{E976469B-8C1E-8792-A0D6-DE38F06AFB52}"/>
              </a:ext>
            </a:extLst>
          </p:cNvPr>
          <p:cNvSpPr txBox="1"/>
          <p:nvPr/>
        </p:nvSpPr>
        <p:spPr>
          <a:xfrm>
            <a:off x="493776" y="1373231"/>
            <a:ext cx="4191000" cy="369332"/>
          </a:xfrm>
          <a:prstGeom prst="rect">
            <a:avLst/>
          </a:prstGeom>
          <a:noFill/>
        </p:spPr>
        <p:txBody>
          <a:bodyPr wrap="square">
            <a:spAutoFit/>
          </a:bodyPr>
          <a:lstStyle/>
          <a:p>
            <a:pPr algn="ctr">
              <a:defRPr sz="1800" b="1"/>
            </a:pPr>
            <a:r>
              <a:rPr kumimoji="0" lang="en-US" sz="1800" b="1" i="0" u="none" strike="noStrike" kern="1200" cap="none" spc="0" normalizeH="0" baseline="0" noProof="0" dirty="0">
                <a:ln>
                  <a:noFill/>
                </a:ln>
                <a:solidFill>
                  <a:srgbClr val="366092"/>
                </a:solidFill>
                <a:effectLst/>
                <a:uLnTx/>
                <a:uFillTx/>
                <a:latin typeface="Calibri"/>
                <a:ea typeface="+mn-ea"/>
                <a:cs typeface="+mn-cs"/>
              </a:rPr>
              <a:t>Rent = $1989</a:t>
            </a:r>
            <a:endParaRPr lang="en-US" dirty="0"/>
          </a:p>
        </p:txBody>
      </p:sp>
      <p:graphicFrame>
        <p:nvGraphicFramePr>
          <p:cNvPr id="7" name="Object 6" descr="Distance from Mean equals x minus mu, which equals 1989 dollars minus 3609 dollars, resulting in negative 1620 dollars. Deviation from Mean equals Distance divided by Standard Deviation, which equals negative 1620 dollars divided by 540 dollars, resulting in negative 3.">
            <a:extLst>
              <a:ext uri="{FF2B5EF4-FFF2-40B4-BE49-F238E27FC236}">
                <a16:creationId xmlns:a16="http://schemas.microsoft.com/office/drawing/2014/main" id="{A7B580AB-464E-8742-8A81-BD25421AC57A}"/>
              </a:ext>
            </a:extLst>
          </p:cNvPr>
          <p:cNvGraphicFramePr>
            <a:graphicFrameLocks noChangeAspect="1"/>
          </p:cNvGraphicFramePr>
          <p:nvPr>
            <p:extLst>
              <p:ext uri="{D42A27DB-BD31-4B8C-83A1-F6EECF244321}">
                <p14:modId xmlns:p14="http://schemas.microsoft.com/office/powerpoint/2010/main" val="2851575718"/>
              </p:ext>
            </p:extLst>
          </p:nvPr>
        </p:nvGraphicFramePr>
        <p:xfrm>
          <a:off x="344137" y="1912615"/>
          <a:ext cx="4364037" cy="2667000"/>
        </p:xfrm>
        <a:graphic>
          <a:graphicData uri="http://schemas.openxmlformats.org/presentationml/2006/ole">
            <mc:AlternateContent xmlns:mc="http://schemas.openxmlformats.org/markup-compatibility/2006">
              <mc:Choice xmlns:v="urn:schemas-microsoft-com:vml" Requires="v">
                <p:oleObj name="Equation" r:id="rId2" imgW="4364147" imgH="2667327" progId="Equation.DSMT4">
                  <p:embed/>
                </p:oleObj>
              </mc:Choice>
              <mc:Fallback>
                <p:oleObj name="Equation" r:id="rId2" imgW="4364147" imgH="2667327" progId="Equation.DSMT4">
                  <p:embed/>
                  <p:pic>
                    <p:nvPicPr>
                      <p:cNvPr id="0" name=""/>
                      <p:cNvPicPr/>
                      <p:nvPr/>
                    </p:nvPicPr>
                    <p:blipFill>
                      <a:blip r:embed="rId3"/>
                      <a:stretch>
                        <a:fillRect/>
                      </a:stretch>
                    </p:blipFill>
                    <p:spPr>
                      <a:xfrm>
                        <a:off x="344137" y="1912615"/>
                        <a:ext cx="4364037" cy="266700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7E13993-0893-31C8-5DE3-A2651AA47485}"/>
              </a:ext>
            </a:extLst>
          </p:cNvPr>
          <p:cNvSpPr txBox="1"/>
          <p:nvPr/>
        </p:nvSpPr>
        <p:spPr>
          <a:xfrm>
            <a:off x="4837176" y="1383268"/>
            <a:ext cx="3886200" cy="369332"/>
          </a:xfrm>
          <a:prstGeom prst="rect">
            <a:avLst/>
          </a:prstGeom>
          <a:noFill/>
        </p:spPr>
        <p:txBody>
          <a:bodyPr wrap="square">
            <a:spAutoFit/>
          </a:bodyPr>
          <a:lstStyle/>
          <a:p>
            <a:pPr algn="ctr">
              <a:defRPr sz="1800" b="1"/>
            </a:pPr>
            <a:r>
              <a:rPr kumimoji="0" lang="en-US" sz="1800" b="1" i="0" u="none" strike="noStrike" kern="1200" cap="none" spc="0" normalizeH="0" baseline="0" noProof="0" dirty="0">
                <a:ln>
                  <a:noFill/>
                </a:ln>
                <a:solidFill>
                  <a:srgbClr val="366092"/>
                </a:solidFill>
                <a:effectLst/>
                <a:uLnTx/>
                <a:uFillTx/>
                <a:latin typeface="Calibri"/>
                <a:ea typeface="+mn-ea"/>
                <a:cs typeface="+mn-cs"/>
              </a:rPr>
              <a:t>Rent = $5229</a:t>
            </a:r>
            <a:endParaRPr lang="en-US" dirty="0"/>
          </a:p>
        </p:txBody>
      </p:sp>
      <p:graphicFrame>
        <p:nvGraphicFramePr>
          <p:cNvPr id="8" name="Object 7" descr="Distance from Mean equals x minus mu, which equals 5229 dollars minus 3609 dollars, resulting in 1620 dollars. Deviation from Mean equals Distance divided by Standard Deviation, which equals 1620 dollars divided by 540 dollars, resulting in 3.">
            <a:extLst>
              <a:ext uri="{FF2B5EF4-FFF2-40B4-BE49-F238E27FC236}">
                <a16:creationId xmlns:a16="http://schemas.microsoft.com/office/drawing/2014/main" id="{BD3383FD-C7E8-7894-3170-814F4E987866}"/>
              </a:ext>
            </a:extLst>
          </p:cNvPr>
          <p:cNvGraphicFramePr>
            <a:graphicFrameLocks noChangeAspect="1"/>
          </p:cNvGraphicFramePr>
          <p:nvPr>
            <p:extLst>
              <p:ext uri="{D42A27DB-BD31-4B8C-83A1-F6EECF244321}">
                <p14:modId xmlns:p14="http://schemas.microsoft.com/office/powerpoint/2010/main" val="146085992"/>
              </p:ext>
            </p:extLst>
          </p:nvPr>
        </p:nvGraphicFramePr>
        <p:xfrm>
          <a:off x="4572000" y="1922652"/>
          <a:ext cx="4364037" cy="2667000"/>
        </p:xfrm>
        <a:graphic>
          <a:graphicData uri="http://schemas.openxmlformats.org/presentationml/2006/ole">
            <mc:AlternateContent xmlns:mc="http://schemas.openxmlformats.org/markup-compatibility/2006">
              <mc:Choice xmlns:v="urn:schemas-microsoft-com:vml" Requires="v">
                <p:oleObj name="Equation" r:id="rId4" imgW="4364147" imgH="2667327" progId="Equation.DSMT4">
                  <p:embed/>
                </p:oleObj>
              </mc:Choice>
              <mc:Fallback>
                <p:oleObj name="Equation" r:id="rId4" imgW="4364147" imgH="2667327" progId="Equation.DSMT4">
                  <p:embed/>
                  <p:pic>
                    <p:nvPicPr>
                      <p:cNvPr id="0" name=""/>
                      <p:cNvPicPr/>
                      <p:nvPr/>
                    </p:nvPicPr>
                    <p:blipFill>
                      <a:blip r:embed="rId5"/>
                      <a:stretch>
                        <a:fillRect/>
                      </a:stretch>
                    </p:blipFill>
                    <p:spPr>
                      <a:xfrm>
                        <a:off x="4572000" y="1922652"/>
                        <a:ext cx="4364037" cy="2667000"/>
                      </a:xfrm>
                      <a:prstGeom prst="rect">
                        <a:avLst/>
                      </a:prstGeom>
                    </p:spPr>
                  </p:pic>
                </p:oleObj>
              </mc:Fallback>
            </mc:AlternateContent>
          </a:graphicData>
        </a:graphic>
      </p:graphicFrame>
    </p:spTree>
    <p:extLst>
      <p:ext uri="{BB962C8B-B14F-4D97-AF65-F5344CB8AC3E}">
        <p14:creationId xmlns:p14="http://schemas.microsoft.com/office/powerpoint/2010/main" val="679339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3.2.7: Applying Chebyshev's Theorem</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800" dirty="0"/>
              <a:t>Thus these rent prices lie three standard deviations above and below the mean. Chebyshev's Theorem can then be applied for </a:t>
            </a:r>
            <a:r>
              <a:rPr lang="en-US" sz="2800" i="1" dirty="0"/>
              <a:t>K</a:t>
            </a:r>
            <a:r>
              <a:rPr lang="en-US" sz="2800" dirty="0"/>
              <a:t> = 3.</a:t>
            </a:r>
            <a:r>
              <a:rPr sz="2800" dirty="0"/>
              <a:t> Using the calculation previously shown in the box with the theorem, we can say that at least </a:t>
            </a:r>
            <a:r>
              <a:rPr lang="en-US" sz="2800" dirty="0"/>
              <a:t>88.9% </a:t>
            </a:r>
            <a:r>
              <a:rPr sz="2800" dirty="0"/>
              <a:t>of the rent prices lie within this range.</a:t>
            </a:r>
          </a:p>
        </p:txBody>
      </p:sp>
    </p:spTree>
    <p:extLst>
      <p:ext uri="{BB962C8B-B14F-4D97-AF65-F5344CB8AC3E}">
        <p14:creationId xmlns:p14="http://schemas.microsoft.com/office/powerpoint/2010/main" val="632051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3.2.8: Standard Deviation of Grouped Data</a:t>
            </a:r>
            <a:r>
              <a:rPr lang="en-US" baseline="-25000" dirty="0"/>
              <a:t>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Calculate the standard deviation for the frequency distribution of final grades in the table below.</a:t>
                </a:r>
                <a:endParaRPr lang="en-US" sz="2800" dirty="0"/>
              </a:p>
              <a:p>
                <a:pPr marL="0" algn="ctr" rtl="0" eaLnBrk="1" fontAlgn="t" latinLnBrk="0" hangingPunct="1"/>
                <a:r>
                  <a:rPr lang="en-IN" sz="1800" b="1" i="0" u="none" strike="noStrike" kern="1200" dirty="0">
                    <a:solidFill>
                      <a:srgbClr val="FFFFFF"/>
                    </a:solidFill>
                    <a:effectLst/>
                    <a:latin typeface="Calibri" panose="020F0502020204030204" pitchFamily="34" charset="0"/>
                  </a:rPr>
                  <a:t>Grade</a:t>
                </a:r>
                <a:endParaRPr lang="en-IN" sz="1800" b="0" i="0" u="none" strike="noStrike" dirty="0">
                  <a:effectLst/>
                  <a:latin typeface="Arial" panose="020B0604020202020204" pitchFamily="34" charset="0"/>
                </a:endParaRPr>
              </a:p>
              <a:p>
                <a:pPr marL="0" algn="ctr" rtl="0" eaLnBrk="1" fontAlgn="t" latinLnBrk="0" hangingPunct="1"/>
                <a:r>
                  <a:rPr lang="en-IN" sz="1800" b="1" i="0" u="none" strike="noStrike" kern="1200" dirty="0">
                    <a:solidFill>
                      <a:srgbClr val="FFFFFF"/>
                    </a:solidFill>
                    <a:effectLst/>
                    <a:latin typeface="Calibri" panose="020F0502020204030204" pitchFamily="34" charset="0"/>
                  </a:rPr>
                  <a:t>Frequency (</a:t>
                </a:r>
                <a14:m>
                  <m:oMath xmlns:m="http://schemas.openxmlformats.org/officeDocument/2006/math">
                    <m:sSub>
                      <m:sSubPr>
                        <m:ctrlPr>
                          <a:rPr lang="en-IN" sz="1800" b="1" i="1" u="none" strike="noStrike" kern="1200">
                            <a:solidFill>
                              <a:srgbClr val="FFFFFF"/>
                            </a:solidFill>
                            <a:effectLst/>
                            <a:latin typeface="Cambria Math" panose="02040503050406030204" pitchFamily="18" charset="0"/>
                          </a:rPr>
                        </m:ctrlPr>
                      </m:sSubPr>
                      <m:e>
                        <m:r>
                          <a:rPr lang="en-IN" sz="1800" b="1" i="0" u="none" strike="noStrike" kern="1200">
                            <a:solidFill>
                              <a:srgbClr val="FFFFFF"/>
                            </a:solidFill>
                            <a:effectLst/>
                            <a:latin typeface="Cambria Math" panose="02040503050406030204" pitchFamily="18" charset="0"/>
                          </a:rPr>
                          <m:t>𝑓</m:t>
                        </m:r>
                      </m:e>
                      <m:sub>
                        <m:r>
                          <a:rPr lang="en-IN" sz="1800" b="1" i="0" u="none" strike="noStrike" kern="1200">
                            <a:solidFill>
                              <a:srgbClr val="FFFFFF"/>
                            </a:solidFill>
                            <a:effectLst/>
                            <a:latin typeface="Cambria Math" panose="02040503050406030204" pitchFamily="18" charset="0"/>
                          </a:rPr>
                          <m:t>𝑖</m:t>
                        </m:r>
                      </m:sub>
                    </m:sSub>
                  </m:oMath>
                </a14:m>
                <a:r>
                  <a:rPr lang="en-IN" sz="1800" b="1" i="0" u="none" strike="noStrike" kern="1200" dirty="0">
                    <a:solidFill>
                      <a:srgbClr val="FFFFFF"/>
                    </a:solidFill>
                    <a:effectLst/>
                    <a:latin typeface="Calibri" panose="020F0502020204030204" pitchFamily="34" charset="0"/>
                  </a:rPr>
                  <a:t>)</a:t>
                </a:r>
                <a:endParaRPr lang="en-IN" sz="1800" b="0" i="0" u="none" strike="noStrike" dirty="0">
                  <a:effectLst/>
                  <a:latin typeface="Arial" panose="020B0604020202020204" pitchFamily="34" charset="0"/>
                </a:endParaRP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3069849E-E919-C64C-E601-6C74295BA68C}"/>
              </a:ext>
            </a:extLst>
          </p:cNvPr>
          <p:cNvSpPr txBox="1"/>
          <p:nvPr/>
        </p:nvSpPr>
        <p:spPr>
          <a:xfrm>
            <a:off x="533400" y="2153920"/>
            <a:ext cx="8229600" cy="400110"/>
          </a:xfrm>
          <a:prstGeom prst="rect">
            <a:avLst/>
          </a:prstGeom>
          <a:noFill/>
        </p:spPr>
        <p:txBody>
          <a:bodyPr wrap="square">
            <a:spAutoFit/>
          </a:bodyPr>
          <a:lstStyle/>
          <a:p>
            <a:pPr algn="ctr">
              <a:defRPr sz="1800" b="1"/>
            </a:pPr>
            <a:r>
              <a:rPr lang="en-IN" sz="2000" dirty="0"/>
              <a:t>Final Grades</a:t>
            </a:r>
            <a:endParaRPr lang="en-US" sz="2000" dirty="0"/>
          </a:p>
        </p:txBody>
      </p:sp>
      <mc:AlternateContent xmlns:mc="http://schemas.openxmlformats.org/markup-compatibility/2006" xmlns:a14="http://schemas.microsoft.com/office/drawing/2010/main">
        <mc:Choice Requires="a14">
          <p:graphicFrame>
            <p:nvGraphicFramePr>
              <p:cNvPr id="8" name="Table Placeholder 2" descr="table presents data on grade ranges and their corresponding frequencies with 6 rows including headers and it consists of two columns, Grade and Frequency (f sub i). The grade ranges are divided into five intervals. The first grade range 92 to100 has a frequency of 4, indicating four students scored in this range. The second grade range 83 to 91 has a frequency of 12, the highest among all intervals. The third grade range 74 to 82 has a frequency of 15, showing a substantial number of students scored in this category. The fourth grade range 65 to 73 has a frequency of 8, while the fifth grade range 56 to 64, the lowest grade interval, has a frequency of 2. The table provides a clear summary of how grades are distributed across these intervals.">
                <a:extLst>
                  <a:ext uri="{FF2B5EF4-FFF2-40B4-BE49-F238E27FC236}">
                    <a16:creationId xmlns:a16="http://schemas.microsoft.com/office/drawing/2014/main" id="{C5E63F35-C4FA-8421-85ED-C3816C62740F}"/>
                  </a:ext>
                </a:extLst>
              </p:cNvPr>
              <p:cNvGraphicFramePr>
                <a:graphicFrameLocks/>
              </p:cNvGraphicFramePr>
              <p:nvPr>
                <p:extLst>
                  <p:ext uri="{D42A27DB-BD31-4B8C-83A1-F6EECF244321}">
                    <p14:modId xmlns:p14="http://schemas.microsoft.com/office/powerpoint/2010/main" val="3432672857"/>
                  </p:ext>
                </p:extLst>
              </p:nvPr>
            </p:nvGraphicFramePr>
            <p:xfrm>
              <a:off x="457200" y="2667000"/>
              <a:ext cx="8229600" cy="22250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lang="en-IN" dirty="0"/>
                            <a:t>Grade</a:t>
                          </a:r>
                          <a:endParaRPr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IN" sz="1800" dirty="0"/>
                            <a:t>Frequency (</a:t>
                          </a:r>
                          <a14:m>
                            <m:oMath xmlns:m="http://schemas.openxmlformats.org/officeDocument/2006/math">
                              <m:sSub>
                                <m:sSubPr>
                                  <m:ctrlPr>
                                    <a:rPr lang="ar-AE" sz="1800" b="1" i="1" kern="1200">
                                      <a:solidFill>
                                        <a:schemeClr val="tx1"/>
                                      </a:solidFill>
                                      <a:latin typeface="Cambria Math" panose="02040503050406030204" pitchFamily="18" charset="0"/>
                                    </a:rPr>
                                  </m:ctrlPr>
                                </m:sSubPr>
                                <m:e>
                                  <m:r>
                                    <a:rPr lang="ar-AE" sz="1800" b="1" kern="1200">
                                      <a:solidFill>
                                        <a:schemeClr val="tx1"/>
                                      </a:solidFill>
                                      <a:latin typeface="Cambria Math" panose="02040503050406030204" pitchFamily="18" charset="0"/>
                                    </a:rPr>
                                    <m:t>𝑓</m:t>
                                  </m:r>
                                </m:e>
                                <m:sub>
                                  <m:r>
                                    <a:rPr lang="ar-AE" sz="1800" b="1" kern="1200">
                                      <a:solidFill>
                                        <a:schemeClr val="tx1"/>
                                      </a:solidFill>
                                      <a:latin typeface="Cambria Math" panose="02040503050406030204" pitchFamily="18" charset="0"/>
                                    </a:rPr>
                                    <m:t>𝑖</m:t>
                                  </m:r>
                                </m:sub>
                              </m:sSub>
                              <m:r>
                                <m:rPr>
                                  <m:nor/>
                                </m:rPr>
                                <a:rPr lang="en-IN" sz="1800" dirty="0" smtClean="0"/>
                                <m:t>)</m:t>
                              </m:r>
                            </m:oMath>
                          </a14:m>
                          <a:endParaRPr sz="1800" b="1"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370840">
                    <a:tc>
                      <a:txBody>
                        <a:bodyPr/>
                        <a:lstStyle/>
                        <a:p>
                          <a:pPr algn="ctr">
                            <a:defRPr sz="1800"/>
                          </a:pPr>
                          <a:r>
                            <a:rPr dirty="0"/>
                            <a:t>92–100</a:t>
                          </a:r>
                        </a:p>
                      </a:txBody>
                      <a:tcPr/>
                    </a:tc>
                    <a:tc>
                      <a:txBody>
                        <a:bodyPr/>
                        <a:lstStyle/>
                        <a:p>
                          <a:pPr algn="ctr"/>
                          <a:r>
                            <a:rPr sz="1800" dirty="0"/>
                            <a:t>4</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83–91</a:t>
                          </a:r>
                        </a:p>
                      </a:txBody>
                      <a:tcPr/>
                    </a:tc>
                    <a:tc>
                      <a:txBody>
                        <a:bodyPr/>
                        <a:lstStyle/>
                        <a:p>
                          <a:pPr algn="ctr"/>
                          <a:r>
                            <a:rPr sz="1800" dirty="0"/>
                            <a:t>12</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rPr dirty="0"/>
                            <a:t>74–82</a:t>
                          </a:r>
                        </a:p>
                      </a:txBody>
                      <a:tcPr/>
                    </a:tc>
                    <a:tc>
                      <a:txBody>
                        <a:bodyPr/>
                        <a:lstStyle/>
                        <a:p>
                          <a:pPr algn="ctr"/>
                          <a:r>
                            <a:rPr sz="1800" dirty="0"/>
                            <a:t>15</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dirty="0"/>
                            <a:t>65–73</a:t>
                          </a: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rPr dirty="0"/>
                            <a:t>56–64</a:t>
                          </a:r>
                        </a:p>
                      </a:txBody>
                      <a:tcPr/>
                    </a:tc>
                    <a:tc>
                      <a:txBody>
                        <a:bodyPr/>
                        <a:lstStyle/>
                        <a:p>
                          <a:pPr algn="ctr"/>
                          <a:r>
                            <a:rPr sz="1800" dirty="0"/>
                            <a:t>2</a:t>
                          </a:r>
                          <a:endParaRPr sz="1800" dirty="0">
                            <a:latin typeface="Cambria Math"/>
                          </a:endParaRPr>
                        </a:p>
                      </a:txBody>
                      <a:tcPr/>
                    </a:tc>
                    <a:extLst>
                      <a:ext uri="{0D108BD9-81ED-4DB2-BD59-A6C34878D82A}">
                        <a16:rowId xmlns:a16="http://schemas.microsoft.com/office/drawing/2014/main" val="10006"/>
                      </a:ext>
                    </a:extLst>
                  </a:tr>
                </a:tbl>
              </a:graphicData>
            </a:graphic>
          </p:graphicFrame>
        </mc:Choice>
        <mc:Fallback xmlns="">
          <p:graphicFrame>
            <p:nvGraphicFramePr>
              <p:cNvPr id="8" name="Table Placeholder 2" descr="table presents data on grade ranges and their corresponding frequencies with 6 rows including headers and it consists of two columns, Grade and Frequency (f sub i). The grade ranges are divided into five intervals. The first grade range 92 to100 has a frequency of 4, indicating four students scored in this range. The second grade range 83 to 91 has a frequency of 12, the highest among all intervals. The third grade range 74 to 82 has a frequency of 15, showing a substantial number of students scored in this category. The fourth grade range 65 to 73 has a frequency of 8, while the fifth grade range 56 to 64, the lowest grade interval, has a frequency of 2. The table provides a clear summary of how grades are distributed across these intervals.">
                <a:extLst>
                  <a:ext uri="{FF2B5EF4-FFF2-40B4-BE49-F238E27FC236}">
                    <a16:creationId xmlns:a16="http://schemas.microsoft.com/office/drawing/2014/main" id="{C5E63F35-C4FA-8421-85ED-C3816C62740F}"/>
                  </a:ext>
                </a:extLst>
              </p:cNvPr>
              <p:cNvGraphicFramePr>
                <a:graphicFrameLocks/>
              </p:cNvGraphicFramePr>
              <p:nvPr>
                <p:extLst>
                  <p:ext uri="{D42A27DB-BD31-4B8C-83A1-F6EECF244321}">
                    <p14:modId xmlns:p14="http://schemas.microsoft.com/office/powerpoint/2010/main" val="3432672857"/>
                  </p:ext>
                </p:extLst>
              </p:nvPr>
            </p:nvGraphicFramePr>
            <p:xfrm>
              <a:off x="457200" y="2667000"/>
              <a:ext cx="8229600" cy="22250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lang="en-IN" dirty="0"/>
                            <a:t>Grade</a:t>
                          </a:r>
                          <a:endParaRPr sz="1800" dirty="0"/>
                        </a:p>
                      </a:txBody>
                      <a:tcPr/>
                    </a:tc>
                    <a:tc>
                      <a:txBody>
                        <a:bodyPr/>
                        <a:lstStyle/>
                        <a:p>
                          <a:endParaRPr lang="en-US"/>
                        </a:p>
                      </a:txBody>
                      <a:tcPr>
                        <a:blipFill>
                          <a:blip r:embed="rId3"/>
                          <a:stretch>
                            <a:fillRect l="-100296" t="-8197" r="-444" b="-524590"/>
                          </a:stretch>
                        </a:blipFill>
                      </a:tcPr>
                    </a:tc>
                    <a:extLst>
                      <a:ext uri="{0D108BD9-81ED-4DB2-BD59-A6C34878D82A}">
                        <a16:rowId xmlns:a16="http://schemas.microsoft.com/office/drawing/2014/main" val="10001"/>
                      </a:ext>
                    </a:extLst>
                  </a:tr>
                  <a:tr h="370840">
                    <a:tc>
                      <a:txBody>
                        <a:bodyPr/>
                        <a:lstStyle/>
                        <a:p>
                          <a:pPr algn="ctr">
                            <a:defRPr sz="1800"/>
                          </a:pPr>
                          <a:r>
                            <a:rPr dirty="0"/>
                            <a:t>92–100</a:t>
                          </a:r>
                        </a:p>
                      </a:txBody>
                      <a:tcPr/>
                    </a:tc>
                    <a:tc>
                      <a:txBody>
                        <a:bodyPr/>
                        <a:lstStyle/>
                        <a:p>
                          <a:pPr algn="ctr"/>
                          <a:r>
                            <a:rPr sz="1800" dirty="0"/>
                            <a:t>4</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83–91</a:t>
                          </a:r>
                        </a:p>
                      </a:txBody>
                      <a:tcPr/>
                    </a:tc>
                    <a:tc>
                      <a:txBody>
                        <a:bodyPr/>
                        <a:lstStyle/>
                        <a:p>
                          <a:pPr algn="ctr"/>
                          <a:r>
                            <a:rPr sz="1800" dirty="0"/>
                            <a:t>12</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rPr dirty="0"/>
                            <a:t>74–82</a:t>
                          </a:r>
                        </a:p>
                      </a:txBody>
                      <a:tcPr/>
                    </a:tc>
                    <a:tc>
                      <a:txBody>
                        <a:bodyPr/>
                        <a:lstStyle/>
                        <a:p>
                          <a:pPr algn="ctr"/>
                          <a:r>
                            <a:rPr sz="1800" dirty="0"/>
                            <a:t>15</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dirty="0"/>
                            <a:t>65–73</a:t>
                          </a: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rPr dirty="0"/>
                            <a:t>56–64</a:t>
                          </a:r>
                        </a:p>
                      </a:txBody>
                      <a:tcPr/>
                    </a:tc>
                    <a:tc>
                      <a:txBody>
                        <a:bodyPr/>
                        <a:lstStyle/>
                        <a:p>
                          <a:pPr algn="ctr"/>
                          <a:r>
                            <a:rPr sz="1800" dirty="0"/>
                            <a:t>2</a:t>
                          </a:r>
                          <a:endParaRPr sz="1800" dirty="0">
                            <a:latin typeface="Cambria Math"/>
                          </a:endParaRPr>
                        </a:p>
                      </a:txBody>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3.2.8: Standard Deviation of Grouped Data</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p:txBody>
      </p:sp>
      <p:sp>
        <p:nvSpPr>
          <p:cNvPr id="6" name="TextBox 5">
            <a:extLst>
              <a:ext uri="{FF2B5EF4-FFF2-40B4-BE49-F238E27FC236}">
                <a16:creationId xmlns:a16="http://schemas.microsoft.com/office/drawing/2014/main" id="{7DAAD626-11CC-F53C-B978-28D055FF636A}"/>
              </a:ext>
            </a:extLst>
          </p:cNvPr>
          <p:cNvSpPr txBox="1"/>
          <p:nvPr/>
        </p:nvSpPr>
        <p:spPr>
          <a:xfrm>
            <a:off x="762000" y="1535668"/>
            <a:ext cx="7620001" cy="369332"/>
          </a:xfrm>
          <a:prstGeom prst="rect">
            <a:avLst/>
          </a:prstGeom>
          <a:noFill/>
        </p:spPr>
        <p:txBody>
          <a:bodyPr wrap="square">
            <a:spAutoFit/>
          </a:bodyPr>
          <a:lstStyle/>
          <a:p>
            <a:pPr algn="ctr">
              <a:defRPr sz="1800" b="1"/>
            </a:pPr>
            <a:r>
              <a:rPr lang="en-IN" dirty="0"/>
              <a:t>Final Grades</a:t>
            </a:r>
            <a:endParaRPr lang="en-US" dirty="0"/>
          </a:p>
        </p:txBody>
      </p:sp>
      <mc:AlternateContent xmlns:mc="http://schemas.openxmlformats.org/markup-compatibility/2006" xmlns:a14="http://schemas.microsoft.com/office/drawing/2010/main">
        <mc:Choice Requires="a14">
          <p:graphicFrame>
            <p:nvGraphicFramePr>
              <p:cNvPr id="5" name="Table Placeholder 2" descr="The table contains 5 columns and 7 rows including headers and total in final row.&#10;For the first row It displays data for grade ranges, their frequencies f sub i, class midpoints x sub i, the product of frequency and midpoint f sub i times x sub i, and the product of frequency and the square of the midpoint f sub i times x sub i squared.&#10;For second row, The grade range 92 to 100 has a frequency (f sub i) of 4 , a class midpoint (x sub i) of 96 , a product of frequency and midpoint (f sub i times x sub i) of 384 , and a product of frequency and the square of the midpoint (f sub i times x sub i squared) of 36,864. &#10;For the third row, The grade range 83 to 91 has a frequency of 12, a class midpoint of 87, a product of f sub i times x sub i of 1,044, and a product of f sub i times x sub i squared of 90,828. &#10;For the fourth row, The grade range 74 to 82 has a frequency of 15, a class midpoint of 78, a product of f sub i times x sub i of 1,170, and a product of f sub i times x sub i squared of 91,260.  &#10;For the fifth row, The grade range 65 to 73 has a frequency of 8, a class midpoint of 69, a product of f sub i times x sub i of 552, and a product of f sub i times x sub i squared of 38,088. &#10;For the sixth row, The grade range 56 to64 has a frequency of 2, a class midpoint of 60, a product of f sub i times x sub i of 120, and a product of f sub i times x sub i squared of 7,200. &#10;For the seventh row, The totals that the sum of frequencies (n equals summation of f sub i) is 41, the summation of f sub i times x sub i is 3,270, and the summation of f sub i times x sub i squared is 264,240.">
                <a:extLst>
                  <a:ext uri="{FF2B5EF4-FFF2-40B4-BE49-F238E27FC236}">
                    <a16:creationId xmlns:a16="http://schemas.microsoft.com/office/drawing/2014/main" id="{EA9EEF66-09B3-1B28-31A0-2B3A9F0CABC4}"/>
                  </a:ext>
                </a:extLst>
              </p:cNvPr>
              <p:cNvGraphicFramePr>
                <a:graphicFrameLocks/>
              </p:cNvGraphicFramePr>
              <p:nvPr>
                <p:extLst>
                  <p:ext uri="{D42A27DB-BD31-4B8C-83A1-F6EECF244321}">
                    <p14:modId xmlns:p14="http://schemas.microsoft.com/office/powerpoint/2010/main" val="1831797837"/>
                  </p:ext>
                </p:extLst>
              </p:nvPr>
            </p:nvGraphicFramePr>
            <p:xfrm>
              <a:off x="685800" y="1905000"/>
              <a:ext cx="7848600" cy="3698266"/>
            </p:xfrm>
            <a:graphic>
              <a:graphicData uri="http://schemas.openxmlformats.org/drawingml/2006/table">
                <a:tbl>
                  <a:tblPr firstRow="1" bandRow="1">
                    <a:tableStyleId>{5940675A-B579-460E-94D1-54222C63F5DA}</a:tableStyleId>
                  </a:tblPr>
                  <a:tblGrid>
                    <a:gridCol w="1099244">
                      <a:extLst>
                        <a:ext uri="{9D8B030D-6E8A-4147-A177-3AD203B41FA5}">
                          <a16:colId xmlns:a16="http://schemas.microsoft.com/office/drawing/2014/main" val="20000"/>
                        </a:ext>
                      </a:extLst>
                    </a:gridCol>
                    <a:gridCol w="1392375">
                      <a:extLst>
                        <a:ext uri="{9D8B030D-6E8A-4147-A177-3AD203B41FA5}">
                          <a16:colId xmlns:a16="http://schemas.microsoft.com/office/drawing/2014/main" val="20001"/>
                        </a:ext>
                      </a:extLst>
                    </a:gridCol>
                    <a:gridCol w="1586575">
                      <a:extLst>
                        <a:ext uri="{9D8B030D-6E8A-4147-A177-3AD203B41FA5}">
                          <a16:colId xmlns:a16="http://schemas.microsoft.com/office/drawing/2014/main" val="20002"/>
                        </a:ext>
                      </a:extLst>
                    </a:gridCol>
                    <a:gridCol w="1692835">
                      <a:extLst>
                        <a:ext uri="{9D8B030D-6E8A-4147-A177-3AD203B41FA5}">
                          <a16:colId xmlns:a16="http://schemas.microsoft.com/office/drawing/2014/main" val="20003"/>
                        </a:ext>
                      </a:extLst>
                    </a:gridCol>
                    <a:gridCol w="2077571">
                      <a:extLst>
                        <a:ext uri="{9D8B030D-6E8A-4147-A177-3AD203B41FA5}">
                          <a16:colId xmlns:a16="http://schemas.microsoft.com/office/drawing/2014/main" val="20004"/>
                        </a:ext>
                      </a:extLst>
                    </a:gridCol>
                  </a:tblGrid>
                  <a:tr h="489645">
                    <a:tc>
                      <a:txBody>
                        <a:bodyPr/>
                        <a:lstStyle/>
                        <a:p>
                          <a:pPr algn="ctr">
                            <a:defRPr sz="1400" b="1"/>
                          </a:pPr>
                          <a:r>
                            <a:rPr lang="en-IN" dirty="0"/>
                            <a:t>Grade</a:t>
                          </a:r>
                          <a:endParaRP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IN" sz="1400" dirty="0"/>
                            <a:t>Frequency (</a:t>
                          </a:r>
                          <a14:m>
                            <m:oMath xmlns:m="http://schemas.openxmlformats.org/officeDocument/2006/math">
                              <m:sSub>
                                <m:sSubPr>
                                  <m:ctrlPr>
                                    <a:rPr lang="ar-AE" sz="1400" b="1" i="1" kern="1200">
                                      <a:solidFill>
                                        <a:schemeClr val="tx1"/>
                                      </a:solidFill>
                                      <a:latin typeface="Cambria Math" panose="02040503050406030204" pitchFamily="18" charset="0"/>
                                    </a:rPr>
                                  </m:ctrlPr>
                                </m:sSubPr>
                                <m:e>
                                  <m:r>
                                    <a:rPr lang="ar-AE" sz="1400" b="1" kern="1200">
                                      <a:solidFill>
                                        <a:schemeClr val="tx1"/>
                                      </a:solidFill>
                                      <a:latin typeface="Cambria Math" panose="02040503050406030204" pitchFamily="18" charset="0"/>
                                    </a:rPr>
                                    <m:t>𝑓</m:t>
                                  </m:r>
                                </m:e>
                                <m:sub>
                                  <m:r>
                                    <a:rPr lang="ar-AE" sz="1400" b="1" kern="1200">
                                      <a:solidFill>
                                        <a:schemeClr val="tx1"/>
                                      </a:solidFill>
                                      <a:latin typeface="Cambria Math" panose="02040503050406030204" pitchFamily="18" charset="0"/>
                                    </a:rPr>
                                    <m:t>𝑖</m:t>
                                  </m:r>
                                </m:sub>
                              </m:sSub>
                              <m:r>
                                <m:rPr>
                                  <m:nor/>
                                </m:rPr>
                                <a:rPr lang="en-IN" sz="1400" dirty="0" smtClean="0"/>
                                <m:t>)</m:t>
                              </m:r>
                            </m:oMath>
                          </a14:m>
                          <a:endParaRPr lang="ar-AE" sz="1400" b="1" kern="1200" dirty="0">
                            <a:solidFill>
                              <a:schemeClr val="tx1"/>
                            </a:solidFill>
                            <a:latin typeface="+mn-lt"/>
                            <a:ea typeface="+mn-ea"/>
                            <a:cs typeface="+mn-cs"/>
                          </a:endParaRPr>
                        </a:p>
                      </a:txBody>
                      <a:tcPr anchor="ctr"/>
                    </a:tc>
                    <a:tc>
                      <a:txBody>
                        <a:bodyPr/>
                        <a:lstStyle/>
                        <a:p>
                          <a:pPr algn="ctr">
                            <a:defRPr sz="1400" b="1"/>
                          </a:pPr>
                          <a:r>
                            <a:rPr lang="en-IN" sz="1400" dirty="0"/>
                            <a:t>Class Midpoint, </a:t>
                          </a:r>
                          <a14:m>
                            <m:oMath xmlns:m="http://schemas.openxmlformats.org/officeDocument/2006/math">
                              <m:sSub>
                                <m:sSubPr>
                                  <m:ctrlPr>
                                    <a:rPr lang="ar-AE" sz="1400" i="1">
                                      <a:latin typeface="Cambria Math" panose="02040503050406030204" pitchFamily="18" charset="0"/>
                                    </a:rPr>
                                  </m:ctrlPr>
                                </m:sSubPr>
                                <m:e>
                                  <m:r>
                                    <a:rPr lang="ar-AE" sz="1400">
                                      <a:latin typeface="Cambria Math" panose="02040503050406030204" pitchFamily="18" charset="0"/>
                                    </a:rPr>
                                    <m:t>𝑥</m:t>
                                  </m:r>
                                </m:e>
                                <m:sub>
                                  <m:r>
                                    <a:rPr lang="ar-AE" sz="1400">
                                      <a:latin typeface="Cambria Math" panose="02040503050406030204" pitchFamily="18" charset="0"/>
                                    </a:rPr>
                                    <m:t>𝑖</m:t>
                                  </m:r>
                                </m:sub>
                              </m:sSub>
                            </m:oMath>
                          </a14:m>
                          <a:endParaRPr dirty="0"/>
                        </a:p>
                      </a:txBody>
                      <a:tcPr anchor="ct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lang="ar-AE" sz="1400" i="1" smtClean="0">
                                        <a:latin typeface="Cambria Math" panose="02040503050406030204" pitchFamily="18" charset="0"/>
                                      </a:rPr>
                                    </m:ctrlPr>
                                  </m:sSubPr>
                                  <m:e>
                                    <m:r>
                                      <a:rPr lang="ar-AE" sz="1400">
                                        <a:latin typeface="Cambria Math" panose="02040503050406030204" pitchFamily="18" charset="0"/>
                                      </a:rPr>
                                      <m:t>𝑓</m:t>
                                    </m:r>
                                  </m:e>
                                  <m:sub>
                                    <m:r>
                                      <a:rPr lang="ar-AE" sz="1400">
                                        <a:latin typeface="Cambria Math" panose="02040503050406030204" pitchFamily="18" charset="0"/>
                                      </a:rPr>
                                      <m:t>𝑖</m:t>
                                    </m:r>
                                  </m:sub>
                                </m:sSub>
                                <m:r>
                                  <a:rPr lang="ar-AE" sz="1400">
                                    <a:latin typeface="Cambria Math" panose="02040503050406030204" pitchFamily="18" charset="0"/>
                                  </a:rPr>
                                  <m:t>⋅</m:t>
                                </m:r>
                                <m:sSub>
                                  <m:sSubPr>
                                    <m:ctrlPr>
                                      <a:rPr lang="ar-AE" sz="1400" i="1">
                                        <a:latin typeface="Cambria Math" panose="02040503050406030204" pitchFamily="18" charset="0"/>
                                      </a:rPr>
                                    </m:ctrlPr>
                                  </m:sSubPr>
                                  <m:e>
                                    <m:r>
                                      <a:rPr lang="ar-AE" sz="1400">
                                        <a:latin typeface="Cambria Math" panose="02040503050406030204" pitchFamily="18" charset="0"/>
                                      </a:rPr>
                                      <m:t>𝑥</m:t>
                                    </m:r>
                                  </m:e>
                                  <m:sub>
                                    <m:r>
                                      <a:rPr lang="ar-AE" sz="1400">
                                        <a:latin typeface="Cambria Math" panose="02040503050406030204" pitchFamily="18" charset="0"/>
                                      </a:rPr>
                                      <m:t>𝑖</m:t>
                                    </m:r>
                                  </m:sub>
                                </m:sSub>
                              </m:oMath>
                            </m:oMathPara>
                          </a14:m>
                          <a:endParaRPr dirty="0"/>
                        </a:p>
                      </a:txBody>
                      <a:tcPr anchor="ct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lang="ar-AE" sz="1400" i="1" smtClean="0">
                                        <a:latin typeface="Cambria Math" panose="02040503050406030204" pitchFamily="18" charset="0"/>
                                      </a:rPr>
                                    </m:ctrlPr>
                                  </m:sSubPr>
                                  <m:e>
                                    <m:r>
                                      <a:rPr lang="ar-AE" sz="1400">
                                        <a:latin typeface="Cambria Math" panose="02040503050406030204" pitchFamily="18" charset="0"/>
                                      </a:rPr>
                                      <m:t>𝑓</m:t>
                                    </m:r>
                                  </m:e>
                                  <m:sub>
                                    <m:r>
                                      <a:rPr lang="ar-AE" sz="1400">
                                        <a:latin typeface="Cambria Math" panose="02040503050406030204" pitchFamily="18" charset="0"/>
                                      </a:rPr>
                                      <m:t>𝑖</m:t>
                                    </m:r>
                                  </m:sub>
                                </m:sSub>
                                <m:r>
                                  <a:rPr lang="ar-AE" sz="1400">
                                    <a:latin typeface="Cambria Math" panose="02040503050406030204" pitchFamily="18" charset="0"/>
                                  </a:rPr>
                                  <m:t>⋅</m:t>
                                </m:r>
                                <m:sSup>
                                  <m:sSupPr>
                                    <m:ctrlPr>
                                      <a:rPr lang="ar-AE" sz="1400" i="1">
                                        <a:latin typeface="Cambria Math" panose="02040503050406030204" pitchFamily="18" charset="0"/>
                                      </a:rPr>
                                    </m:ctrlPr>
                                  </m:sSupPr>
                                  <m:e>
                                    <m:sSub>
                                      <m:sSubPr>
                                        <m:ctrlPr>
                                          <a:rPr lang="ar-AE" sz="1400" i="1">
                                            <a:latin typeface="Cambria Math" panose="02040503050406030204" pitchFamily="18" charset="0"/>
                                          </a:rPr>
                                        </m:ctrlPr>
                                      </m:sSubPr>
                                      <m:e>
                                        <m:r>
                                          <a:rPr lang="ar-AE" sz="1400">
                                            <a:latin typeface="Cambria Math" panose="02040503050406030204" pitchFamily="18" charset="0"/>
                                          </a:rPr>
                                          <m:t>𝑥</m:t>
                                        </m:r>
                                      </m:e>
                                      <m:sub>
                                        <m:r>
                                          <a:rPr lang="ar-AE" sz="1400">
                                            <a:latin typeface="Cambria Math" panose="02040503050406030204" pitchFamily="18" charset="0"/>
                                          </a:rPr>
                                          <m:t>𝑖</m:t>
                                        </m:r>
                                      </m:sub>
                                    </m:sSub>
                                  </m:e>
                                  <m:sup>
                                    <m:r>
                                      <a:rPr lang="ar-AE" sz="1400">
                                        <a:latin typeface="Cambria Math" panose="02040503050406030204" pitchFamily="18" charset="0"/>
                                      </a:rPr>
                                      <m:t>2</m:t>
                                    </m:r>
                                  </m:sup>
                                </m:sSup>
                              </m:oMath>
                            </m:oMathPara>
                          </a14:m>
                          <a:endParaRPr dirty="0"/>
                        </a:p>
                      </a:txBody>
                      <a:tcPr anchor="ctr"/>
                    </a:tc>
                    <a:extLst>
                      <a:ext uri="{0D108BD9-81ED-4DB2-BD59-A6C34878D82A}">
                        <a16:rowId xmlns:a16="http://schemas.microsoft.com/office/drawing/2014/main" val="10001"/>
                      </a:ext>
                    </a:extLst>
                  </a:tr>
                  <a:tr h="500955">
                    <a:tc>
                      <a:txBody>
                        <a:bodyPr/>
                        <a:lstStyle/>
                        <a:p>
                          <a:pPr algn="ctr">
                            <a:defRPr sz="1600"/>
                          </a:pPr>
                          <a:r>
                            <a:rPr dirty="0"/>
                            <a:t>92–100</a:t>
                          </a:r>
                        </a:p>
                      </a:txBody>
                      <a:tcPr anchor="ctr"/>
                    </a:tc>
                    <a:tc>
                      <a:txBody>
                        <a:bodyPr/>
                        <a:lstStyle/>
                        <a:p>
                          <a:pPr algn="ctr"/>
                          <a:r>
                            <a:rPr sz="1600" dirty="0"/>
                            <a:t>4</a:t>
                          </a:r>
                          <a:endParaRPr sz="1600" dirty="0">
                            <a:latin typeface="Cambria Math"/>
                          </a:endParaRPr>
                        </a:p>
                      </a:txBody>
                      <a:tcPr anchor="ctr"/>
                    </a:tc>
                    <a:tc>
                      <a:txBody>
                        <a:bodyPr/>
                        <a:lstStyle/>
                        <a:p>
                          <a:pPr algn="ctr"/>
                          <a:r>
                            <a:rPr sz="1600" dirty="0"/>
                            <a:t>96</a:t>
                          </a:r>
                          <a:endParaRPr sz="1600" dirty="0">
                            <a:latin typeface="Cambria Math"/>
                          </a:endParaRPr>
                        </a:p>
                      </a:txBody>
                      <a:tcPr anchor="ctr"/>
                    </a:tc>
                    <a:tc>
                      <a:txBody>
                        <a:bodyPr/>
                        <a:lstStyle/>
                        <a:p>
                          <a:pPr algn="ctr"/>
                          <a:r>
                            <a:rPr sz="1600" dirty="0"/>
                            <a:t>384</a:t>
                          </a:r>
                          <a:endParaRPr sz="1600" dirty="0">
                            <a:latin typeface="Cambria Math"/>
                          </a:endParaRPr>
                        </a:p>
                      </a:txBody>
                      <a:tcPr anchor="ctr"/>
                    </a:tc>
                    <a:tc>
                      <a:txBody>
                        <a:bodyPr/>
                        <a:lstStyle/>
                        <a:p>
                          <a:pPr algn="ctr"/>
                          <a:r>
                            <a:rPr sz="1600" dirty="0"/>
                            <a:t>36,864</a:t>
                          </a:r>
                          <a:endParaRPr sz="1600" dirty="0">
                            <a:latin typeface="Cambria Math"/>
                          </a:endParaRPr>
                        </a:p>
                      </a:txBody>
                      <a:tcPr anchor="ctr"/>
                    </a:tc>
                    <a:extLst>
                      <a:ext uri="{0D108BD9-81ED-4DB2-BD59-A6C34878D82A}">
                        <a16:rowId xmlns:a16="http://schemas.microsoft.com/office/drawing/2014/main" val="10002"/>
                      </a:ext>
                    </a:extLst>
                  </a:tr>
                  <a:tr h="533400">
                    <a:tc>
                      <a:txBody>
                        <a:bodyPr/>
                        <a:lstStyle/>
                        <a:p>
                          <a:pPr algn="ctr">
                            <a:defRPr sz="1600"/>
                          </a:pPr>
                          <a:r>
                            <a:rPr dirty="0"/>
                            <a:t>83–91</a:t>
                          </a:r>
                        </a:p>
                      </a:txBody>
                      <a:tcPr anchor="ctr"/>
                    </a:tc>
                    <a:tc>
                      <a:txBody>
                        <a:bodyPr/>
                        <a:lstStyle/>
                        <a:p>
                          <a:pPr algn="ctr"/>
                          <a:r>
                            <a:rPr sz="1600"/>
                            <a:t>12</a:t>
                          </a:r>
                          <a:endParaRPr sz="1600">
                            <a:latin typeface="Cambria Math"/>
                          </a:endParaRPr>
                        </a:p>
                      </a:txBody>
                      <a:tcPr anchor="ctr"/>
                    </a:tc>
                    <a:tc>
                      <a:txBody>
                        <a:bodyPr/>
                        <a:lstStyle/>
                        <a:p>
                          <a:pPr algn="ctr"/>
                          <a:r>
                            <a:rPr sz="1600" dirty="0"/>
                            <a:t>87</a:t>
                          </a:r>
                          <a:endParaRPr sz="1600" dirty="0">
                            <a:latin typeface="Cambria Math"/>
                          </a:endParaRPr>
                        </a:p>
                      </a:txBody>
                      <a:tcPr anchor="ctr"/>
                    </a:tc>
                    <a:tc>
                      <a:txBody>
                        <a:bodyPr/>
                        <a:lstStyle/>
                        <a:p>
                          <a:pPr algn="ctr"/>
                          <a:r>
                            <a:rPr sz="1600" dirty="0"/>
                            <a:t>1044</a:t>
                          </a:r>
                          <a:endParaRPr sz="1600" dirty="0">
                            <a:latin typeface="Cambria Math"/>
                          </a:endParaRPr>
                        </a:p>
                      </a:txBody>
                      <a:tcPr anchor="ctr"/>
                    </a:tc>
                    <a:tc>
                      <a:txBody>
                        <a:bodyPr/>
                        <a:lstStyle/>
                        <a:p>
                          <a:pPr algn="ctr"/>
                          <a:r>
                            <a:rPr sz="1600" dirty="0"/>
                            <a:t>90,828</a:t>
                          </a:r>
                          <a:endParaRPr sz="1600" dirty="0">
                            <a:latin typeface="Cambria Math"/>
                          </a:endParaRPr>
                        </a:p>
                      </a:txBody>
                      <a:tcPr anchor="ctr"/>
                    </a:tc>
                    <a:extLst>
                      <a:ext uri="{0D108BD9-81ED-4DB2-BD59-A6C34878D82A}">
                        <a16:rowId xmlns:a16="http://schemas.microsoft.com/office/drawing/2014/main" val="10003"/>
                      </a:ext>
                    </a:extLst>
                  </a:tr>
                  <a:tr h="533400">
                    <a:tc>
                      <a:txBody>
                        <a:bodyPr/>
                        <a:lstStyle/>
                        <a:p>
                          <a:pPr algn="ctr">
                            <a:defRPr sz="1600"/>
                          </a:pPr>
                          <a:r>
                            <a:rPr dirty="0"/>
                            <a:t>74–82</a:t>
                          </a:r>
                        </a:p>
                      </a:txBody>
                      <a:tcPr anchor="ctr"/>
                    </a:tc>
                    <a:tc>
                      <a:txBody>
                        <a:bodyPr/>
                        <a:lstStyle/>
                        <a:p>
                          <a:pPr algn="ctr"/>
                          <a:r>
                            <a:rPr sz="1600"/>
                            <a:t>15</a:t>
                          </a:r>
                          <a:endParaRPr sz="1600">
                            <a:latin typeface="Cambria Math"/>
                          </a:endParaRPr>
                        </a:p>
                      </a:txBody>
                      <a:tcPr anchor="ctr"/>
                    </a:tc>
                    <a:tc>
                      <a:txBody>
                        <a:bodyPr/>
                        <a:lstStyle/>
                        <a:p>
                          <a:pPr algn="ctr"/>
                          <a:r>
                            <a:rPr sz="1600" dirty="0"/>
                            <a:t>78</a:t>
                          </a:r>
                          <a:endParaRPr sz="1600" dirty="0">
                            <a:latin typeface="Cambria Math"/>
                          </a:endParaRPr>
                        </a:p>
                      </a:txBody>
                      <a:tcPr anchor="ctr"/>
                    </a:tc>
                    <a:tc>
                      <a:txBody>
                        <a:bodyPr/>
                        <a:lstStyle/>
                        <a:p>
                          <a:pPr algn="ctr"/>
                          <a:r>
                            <a:rPr sz="1600" dirty="0"/>
                            <a:t>1170</a:t>
                          </a:r>
                          <a:endParaRPr sz="1600" dirty="0">
                            <a:latin typeface="Cambria Math"/>
                          </a:endParaRPr>
                        </a:p>
                      </a:txBody>
                      <a:tcPr anchor="ctr"/>
                    </a:tc>
                    <a:tc>
                      <a:txBody>
                        <a:bodyPr/>
                        <a:lstStyle/>
                        <a:p>
                          <a:pPr algn="ctr"/>
                          <a:r>
                            <a:rPr sz="1600" dirty="0"/>
                            <a:t>91,260</a:t>
                          </a:r>
                          <a:endParaRPr sz="1600" dirty="0">
                            <a:latin typeface="Cambria Math"/>
                          </a:endParaRPr>
                        </a:p>
                      </a:txBody>
                      <a:tcPr anchor="ctr"/>
                    </a:tc>
                    <a:extLst>
                      <a:ext uri="{0D108BD9-81ED-4DB2-BD59-A6C34878D82A}">
                        <a16:rowId xmlns:a16="http://schemas.microsoft.com/office/drawing/2014/main" val="10004"/>
                      </a:ext>
                    </a:extLst>
                  </a:tr>
                  <a:tr h="533400">
                    <a:tc>
                      <a:txBody>
                        <a:bodyPr/>
                        <a:lstStyle/>
                        <a:p>
                          <a:pPr algn="ctr">
                            <a:defRPr sz="1600"/>
                          </a:pPr>
                          <a:r>
                            <a:rPr dirty="0"/>
                            <a:t>65–73</a:t>
                          </a:r>
                        </a:p>
                      </a:txBody>
                      <a:tcPr anchor="ctr"/>
                    </a:tc>
                    <a:tc>
                      <a:txBody>
                        <a:bodyPr/>
                        <a:lstStyle/>
                        <a:p>
                          <a:pPr algn="ctr"/>
                          <a:r>
                            <a:rPr sz="1600" dirty="0"/>
                            <a:t>8</a:t>
                          </a:r>
                          <a:endParaRPr sz="1600" dirty="0">
                            <a:latin typeface="Cambria Math"/>
                          </a:endParaRPr>
                        </a:p>
                      </a:txBody>
                      <a:tcPr anchor="ctr"/>
                    </a:tc>
                    <a:tc>
                      <a:txBody>
                        <a:bodyPr/>
                        <a:lstStyle/>
                        <a:p>
                          <a:pPr algn="ctr"/>
                          <a:r>
                            <a:rPr sz="1600" dirty="0"/>
                            <a:t>69</a:t>
                          </a:r>
                          <a:endParaRPr sz="1600" dirty="0">
                            <a:latin typeface="Cambria Math"/>
                          </a:endParaRPr>
                        </a:p>
                      </a:txBody>
                      <a:tcPr anchor="ctr"/>
                    </a:tc>
                    <a:tc>
                      <a:txBody>
                        <a:bodyPr/>
                        <a:lstStyle/>
                        <a:p>
                          <a:pPr algn="ctr"/>
                          <a:r>
                            <a:rPr sz="1600" dirty="0"/>
                            <a:t>552</a:t>
                          </a:r>
                          <a:endParaRPr sz="1600" dirty="0">
                            <a:latin typeface="Cambria Math"/>
                          </a:endParaRPr>
                        </a:p>
                      </a:txBody>
                      <a:tcPr anchor="ctr"/>
                    </a:tc>
                    <a:tc>
                      <a:txBody>
                        <a:bodyPr/>
                        <a:lstStyle/>
                        <a:p>
                          <a:pPr algn="ctr"/>
                          <a:r>
                            <a:rPr sz="1600" dirty="0"/>
                            <a:t>38,088</a:t>
                          </a:r>
                          <a:endParaRPr sz="1600" dirty="0">
                            <a:latin typeface="Cambria Math"/>
                          </a:endParaRPr>
                        </a:p>
                      </a:txBody>
                      <a:tcPr anchor="ctr"/>
                    </a:tc>
                    <a:extLst>
                      <a:ext uri="{0D108BD9-81ED-4DB2-BD59-A6C34878D82A}">
                        <a16:rowId xmlns:a16="http://schemas.microsoft.com/office/drawing/2014/main" val="10005"/>
                      </a:ext>
                    </a:extLst>
                  </a:tr>
                  <a:tr h="533400">
                    <a:tc>
                      <a:txBody>
                        <a:bodyPr/>
                        <a:lstStyle/>
                        <a:p>
                          <a:pPr algn="ctr">
                            <a:defRPr sz="1600"/>
                          </a:pPr>
                          <a:r>
                            <a:rPr dirty="0"/>
                            <a:t>56–64</a:t>
                          </a:r>
                        </a:p>
                      </a:txBody>
                      <a:tcPr anchor="ctr"/>
                    </a:tc>
                    <a:tc>
                      <a:txBody>
                        <a:bodyPr/>
                        <a:lstStyle/>
                        <a:p>
                          <a:pPr algn="ctr"/>
                          <a:r>
                            <a:rPr sz="1600" dirty="0"/>
                            <a:t>2</a:t>
                          </a:r>
                          <a:endParaRPr sz="1600" dirty="0">
                            <a:latin typeface="Cambria Math"/>
                          </a:endParaRPr>
                        </a:p>
                      </a:txBody>
                      <a:tcPr anchor="ctr"/>
                    </a:tc>
                    <a:tc>
                      <a:txBody>
                        <a:bodyPr/>
                        <a:lstStyle/>
                        <a:p>
                          <a:pPr algn="ctr"/>
                          <a:r>
                            <a:rPr sz="1600" dirty="0"/>
                            <a:t>60</a:t>
                          </a:r>
                          <a:endParaRPr sz="1600" dirty="0">
                            <a:latin typeface="Cambria Math"/>
                          </a:endParaRPr>
                        </a:p>
                      </a:txBody>
                      <a:tcPr anchor="ctr"/>
                    </a:tc>
                    <a:tc>
                      <a:txBody>
                        <a:bodyPr/>
                        <a:lstStyle/>
                        <a:p>
                          <a:pPr algn="ctr"/>
                          <a:r>
                            <a:rPr sz="1600" dirty="0"/>
                            <a:t>120</a:t>
                          </a:r>
                          <a:endParaRPr sz="1600" dirty="0">
                            <a:latin typeface="Cambria Math"/>
                          </a:endParaRPr>
                        </a:p>
                      </a:txBody>
                      <a:tcPr anchor="ctr"/>
                    </a:tc>
                    <a:tc>
                      <a:txBody>
                        <a:bodyPr/>
                        <a:lstStyle/>
                        <a:p>
                          <a:pPr algn="ctr"/>
                          <a:r>
                            <a:rPr sz="1600" dirty="0"/>
                            <a:t>7200</a:t>
                          </a:r>
                          <a:endParaRPr sz="1600" dirty="0">
                            <a:latin typeface="Cambria Math"/>
                          </a:endParaRPr>
                        </a:p>
                      </a:txBody>
                      <a:tcPr anchor="ctr"/>
                    </a:tc>
                    <a:extLst>
                      <a:ext uri="{0D108BD9-81ED-4DB2-BD59-A6C34878D82A}">
                        <a16:rowId xmlns:a16="http://schemas.microsoft.com/office/drawing/2014/main" val="10006"/>
                      </a:ext>
                    </a:extLst>
                  </a:tr>
                  <a:tr h="574066">
                    <a:tc>
                      <a:txBody>
                        <a:bodyPr/>
                        <a:lstStyle/>
                        <a:p>
                          <a:pPr algn="ctr">
                            <a:defRPr sz="1400"/>
                          </a:pPr>
                          <a:endParaRPr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𝑛</m:t>
                                </m:r>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𝑓</m:t>
                                    </m:r>
                                  </m:e>
                                  <m:sub>
                                    <m:r>
                                      <a:rPr sz="1600">
                                        <a:latin typeface="Cambria Math" panose="02040503050406030204" pitchFamily="18" charset="0"/>
                                      </a:rPr>
                                      <m:t>𝑖</m:t>
                                    </m:r>
                                  </m:sub>
                                </m:sSub>
                                <m:r>
                                  <a:rPr sz="1600">
                                    <a:latin typeface="Cambria Math" panose="02040503050406030204" pitchFamily="18" charset="0"/>
                                  </a:rPr>
                                  <m:t>=</m:t>
                                </m:r>
                                <m:r>
                                  <a:rPr sz="1600">
                                    <a:latin typeface="Cambria Math" panose="02040503050406030204" pitchFamily="18" charset="0"/>
                                  </a:rPr>
                                  <m:t>41</m:t>
                                </m:r>
                              </m:oMath>
                            </m:oMathPara>
                          </a14:m>
                          <a:endParaRPr dirty="0"/>
                        </a:p>
                      </a:txBody>
                      <a:tcPr anchor="ctr"/>
                    </a:tc>
                    <a:tc>
                      <a:txBody>
                        <a:bodyPr/>
                        <a:lstStyle/>
                        <a:p>
                          <a:pPr algn="ctr">
                            <a:defRPr sz="1400"/>
                          </a:pPr>
                          <a:endParaRPr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𝑓</m:t>
                                        </m:r>
                                      </m:e>
                                      <m:sub>
                                        <m:r>
                                          <a:rPr sz="1600">
                                            <a:latin typeface="Cambria Math" panose="02040503050406030204" pitchFamily="18" charset="0"/>
                                          </a:rPr>
                                          <m:t>𝑖</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e>
                                </m:d>
                                <m:r>
                                  <a:rPr sz="1600">
                                    <a:latin typeface="Cambria Math" panose="02040503050406030204" pitchFamily="18" charset="0"/>
                                  </a:rPr>
                                  <m:t>=</m:t>
                                </m:r>
                                <m:r>
                                  <a:rPr sz="1600">
                                    <a:latin typeface="Cambria Math" panose="02040503050406030204" pitchFamily="18" charset="0"/>
                                  </a:rPr>
                                  <m:t>3270</m:t>
                                </m:r>
                              </m:oMath>
                            </m:oMathPara>
                          </a14:m>
                          <a:endParaRPr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𝑓</m:t>
                                        </m:r>
                                      </m:e>
                                      <m:sub>
                                        <m:r>
                                          <a:rPr sz="1600">
                                            <a:latin typeface="Cambria Math" panose="02040503050406030204" pitchFamily="18" charset="0"/>
                                          </a:rPr>
                                          <m:t>𝑖</m:t>
                                        </m:r>
                                      </m:sub>
                                    </m:sSub>
                                    <m:r>
                                      <a:rPr sz="1600">
                                        <a:latin typeface="Cambria Math" panose="02040503050406030204" pitchFamily="18" charset="0"/>
                                      </a:rPr>
                                      <m:t>⋅</m:t>
                                    </m:r>
                                    <m:sSup>
                                      <m:sSupPr>
                                        <m:ctrlPr>
                                          <a:rPr sz="1600" i="1">
                                            <a:latin typeface="Cambria Math" panose="02040503050406030204" pitchFamily="18" charset="0"/>
                                          </a:rPr>
                                        </m:ctrlPr>
                                      </m:sSup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e>
                                      <m:sup>
                                        <m:r>
                                          <a:rPr sz="1600">
                                            <a:latin typeface="Cambria Math" panose="02040503050406030204" pitchFamily="18" charset="0"/>
                                          </a:rPr>
                                          <m:t>2</m:t>
                                        </m:r>
                                      </m:sup>
                                    </m:sSup>
                                  </m:e>
                                </m:d>
                                <m:r>
                                  <a:rPr sz="1600">
                                    <a:latin typeface="Cambria Math" panose="02040503050406030204" pitchFamily="18" charset="0"/>
                                  </a:rPr>
                                  <m:t>=</m:t>
                                </m:r>
                                <m:r>
                                  <a:rPr sz="1600">
                                    <a:latin typeface="Cambria Math" panose="02040503050406030204" pitchFamily="18" charset="0"/>
                                  </a:rPr>
                                  <m:t>264</m:t>
                                </m:r>
                                <m:r>
                                  <a:rPr sz="1600">
                                    <a:latin typeface="Cambria Math" panose="02040503050406030204" pitchFamily="18" charset="0"/>
                                  </a:rPr>
                                  <m:t>,</m:t>
                                </m:r>
                                <m:r>
                                  <a:rPr sz="1600">
                                    <a:latin typeface="Cambria Math" panose="02040503050406030204" pitchFamily="18" charset="0"/>
                                  </a:rPr>
                                  <m:t>240</m:t>
                                </m:r>
                              </m:oMath>
                            </m:oMathPara>
                          </a14:m>
                          <a:endParaRPr dirty="0"/>
                        </a:p>
                      </a:txBody>
                      <a:tcPr anchor="ctr"/>
                    </a:tc>
                    <a:extLst>
                      <a:ext uri="{0D108BD9-81ED-4DB2-BD59-A6C34878D82A}">
                        <a16:rowId xmlns:a16="http://schemas.microsoft.com/office/drawing/2014/main" val="10007"/>
                      </a:ext>
                    </a:extLst>
                  </a:tr>
                </a:tbl>
              </a:graphicData>
            </a:graphic>
          </p:graphicFrame>
        </mc:Choice>
        <mc:Fallback xmlns="">
          <p:graphicFrame>
            <p:nvGraphicFramePr>
              <p:cNvPr id="5" name="Table Placeholder 2" descr="The table contains 5 columns and 7 rows including headers and total in final row.&#10;For the first row It displays data for grade ranges, their frequencies f sub i, class midpoints x sub i, the product of frequency and midpoint f sub i times x sub i, and the product of frequency and the square of the midpoint f sub i times x sub i squared.&#10;For second row, The grade range 92 to 100 has a frequency (f sub i) of 4 , a class midpoint (x sub i) of 96 , a product of frequency and midpoint (f sub i times x sub i) of 384 , and a product of frequency and the square of the midpoint (f sub i times x sub i squared) of 36,864. &#10;For the third row, The grade range 83 to 91 has a frequency of 12, a class midpoint of 87, a product of f sub i times x sub i of 1,044, and a product of f sub i times x sub i squared of 90,828. &#10;For the fourth row, The grade range 74 to 82 has a frequency of 15, a class midpoint of 78, a product of f sub i times x sub i of 1,170, and a product of f sub i times x sub i squared of 91,260.  &#10;For the fifth row, The grade range 65 to 73 has a frequency of 8, a class midpoint of 69, a product of f sub i times x sub i of 552, and a product of f sub i times x sub i squared of 38,088. &#10;For the sixth row, The grade range 56 to64 has a frequency of 2, a class midpoint of 60, a product of f sub i times x sub i of 120, and a product of f sub i times x sub i squared of 7,200. &#10;For the seventh row, The totals that the sum of frequencies (n equals summation of f sub i) is 41, the summation of f sub i times x sub i is 3,270, and the summation of f sub i times x sub i squared is 264,240.">
                <a:extLst>
                  <a:ext uri="{FF2B5EF4-FFF2-40B4-BE49-F238E27FC236}">
                    <a16:creationId xmlns:a16="http://schemas.microsoft.com/office/drawing/2014/main" id="{EA9EEF66-09B3-1B28-31A0-2B3A9F0CABC4}"/>
                  </a:ext>
                </a:extLst>
              </p:cNvPr>
              <p:cNvGraphicFramePr>
                <a:graphicFrameLocks/>
              </p:cNvGraphicFramePr>
              <p:nvPr>
                <p:extLst>
                  <p:ext uri="{D42A27DB-BD31-4B8C-83A1-F6EECF244321}">
                    <p14:modId xmlns:p14="http://schemas.microsoft.com/office/powerpoint/2010/main" val="1831797837"/>
                  </p:ext>
                </p:extLst>
              </p:nvPr>
            </p:nvGraphicFramePr>
            <p:xfrm>
              <a:off x="685800" y="1905000"/>
              <a:ext cx="7848600" cy="3698266"/>
            </p:xfrm>
            <a:graphic>
              <a:graphicData uri="http://schemas.openxmlformats.org/drawingml/2006/table">
                <a:tbl>
                  <a:tblPr firstRow="1" bandRow="1">
                    <a:tableStyleId>{5940675A-B579-460E-94D1-54222C63F5DA}</a:tableStyleId>
                  </a:tblPr>
                  <a:tblGrid>
                    <a:gridCol w="1099244">
                      <a:extLst>
                        <a:ext uri="{9D8B030D-6E8A-4147-A177-3AD203B41FA5}">
                          <a16:colId xmlns:a16="http://schemas.microsoft.com/office/drawing/2014/main" val="20000"/>
                        </a:ext>
                      </a:extLst>
                    </a:gridCol>
                    <a:gridCol w="1392375">
                      <a:extLst>
                        <a:ext uri="{9D8B030D-6E8A-4147-A177-3AD203B41FA5}">
                          <a16:colId xmlns:a16="http://schemas.microsoft.com/office/drawing/2014/main" val="20001"/>
                        </a:ext>
                      </a:extLst>
                    </a:gridCol>
                    <a:gridCol w="1586575">
                      <a:extLst>
                        <a:ext uri="{9D8B030D-6E8A-4147-A177-3AD203B41FA5}">
                          <a16:colId xmlns:a16="http://schemas.microsoft.com/office/drawing/2014/main" val="20002"/>
                        </a:ext>
                      </a:extLst>
                    </a:gridCol>
                    <a:gridCol w="1692835">
                      <a:extLst>
                        <a:ext uri="{9D8B030D-6E8A-4147-A177-3AD203B41FA5}">
                          <a16:colId xmlns:a16="http://schemas.microsoft.com/office/drawing/2014/main" val="20003"/>
                        </a:ext>
                      </a:extLst>
                    </a:gridCol>
                    <a:gridCol w="2077571">
                      <a:extLst>
                        <a:ext uri="{9D8B030D-6E8A-4147-A177-3AD203B41FA5}">
                          <a16:colId xmlns:a16="http://schemas.microsoft.com/office/drawing/2014/main" val="20004"/>
                        </a:ext>
                      </a:extLst>
                    </a:gridCol>
                  </a:tblGrid>
                  <a:tr h="489645">
                    <a:tc>
                      <a:txBody>
                        <a:bodyPr/>
                        <a:lstStyle/>
                        <a:p>
                          <a:pPr algn="ctr">
                            <a:defRPr sz="1400" b="1"/>
                          </a:pPr>
                          <a:r>
                            <a:rPr lang="en-IN" dirty="0"/>
                            <a:t>Grade</a:t>
                          </a:r>
                          <a:endParaRPr dirty="0"/>
                        </a:p>
                      </a:txBody>
                      <a:tcPr anchor="ctr"/>
                    </a:tc>
                    <a:tc>
                      <a:txBody>
                        <a:bodyPr/>
                        <a:lstStyle/>
                        <a:p>
                          <a:endParaRPr lang="en-US"/>
                        </a:p>
                      </a:txBody>
                      <a:tcPr anchor="ctr">
                        <a:blipFill>
                          <a:blip r:embed="rId2"/>
                          <a:stretch>
                            <a:fillRect l="-79039" t="-1250" r="-385153" b="-662500"/>
                          </a:stretch>
                        </a:blipFill>
                      </a:tcPr>
                    </a:tc>
                    <a:tc>
                      <a:txBody>
                        <a:bodyPr/>
                        <a:lstStyle/>
                        <a:p>
                          <a:endParaRPr lang="en-US"/>
                        </a:p>
                      </a:txBody>
                      <a:tcPr anchor="ctr">
                        <a:blipFill>
                          <a:blip r:embed="rId2"/>
                          <a:stretch>
                            <a:fillRect l="-157692" t="-1250" r="-239231" b="-662500"/>
                          </a:stretch>
                        </a:blipFill>
                      </a:tcPr>
                    </a:tc>
                    <a:tc>
                      <a:txBody>
                        <a:bodyPr/>
                        <a:lstStyle/>
                        <a:p>
                          <a:endParaRPr lang="en-US"/>
                        </a:p>
                      </a:txBody>
                      <a:tcPr anchor="ctr">
                        <a:blipFill>
                          <a:blip r:embed="rId2"/>
                          <a:stretch>
                            <a:fillRect l="-241007" t="-1250" r="-123741" b="-662500"/>
                          </a:stretch>
                        </a:blipFill>
                      </a:tcPr>
                    </a:tc>
                    <a:tc>
                      <a:txBody>
                        <a:bodyPr/>
                        <a:lstStyle/>
                        <a:p>
                          <a:endParaRPr lang="en-US"/>
                        </a:p>
                      </a:txBody>
                      <a:tcPr anchor="ctr">
                        <a:blipFill>
                          <a:blip r:embed="rId2"/>
                          <a:stretch>
                            <a:fillRect l="-278006" t="-1250" r="-880" b="-662500"/>
                          </a:stretch>
                        </a:blipFill>
                      </a:tcPr>
                    </a:tc>
                    <a:extLst>
                      <a:ext uri="{0D108BD9-81ED-4DB2-BD59-A6C34878D82A}">
                        <a16:rowId xmlns:a16="http://schemas.microsoft.com/office/drawing/2014/main" val="10001"/>
                      </a:ext>
                    </a:extLst>
                  </a:tr>
                  <a:tr h="500955">
                    <a:tc>
                      <a:txBody>
                        <a:bodyPr/>
                        <a:lstStyle/>
                        <a:p>
                          <a:pPr algn="ctr">
                            <a:defRPr sz="1600"/>
                          </a:pPr>
                          <a:r>
                            <a:rPr dirty="0"/>
                            <a:t>92–100</a:t>
                          </a:r>
                        </a:p>
                      </a:txBody>
                      <a:tcPr anchor="ctr"/>
                    </a:tc>
                    <a:tc>
                      <a:txBody>
                        <a:bodyPr/>
                        <a:lstStyle/>
                        <a:p>
                          <a:pPr algn="ctr"/>
                          <a:r>
                            <a:rPr sz="1600" dirty="0"/>
                            <a:t>4</a:t>
                          </a:r>
                          <a:endParaRPr sz="1600" dirty="0">
                            <a:latin typeface="Cambria Math"/>
                          </a:endParaRPr>
                        </a:p>
                      </a:txBody>
                      <a:tcPr anchor="ctr"/>
                    </a:tc>
                    <a:tc>
                      <a:txBody>
                        <a:bodyPr/>
                        <a:lstStyle/>
                        <a:p>
                          <a:pPr algn="ctr"/>
                          <a:r>
                            <a:rPr sz="1600" dirty="0"/>
                            <a:t>96</a:t>
                          </a:r>
                          <a:endParaRPr sz="1600" dirty="0">
                            <a:latin typeface="Cambria Math"/>
                          </a:endParaRPr>
                        </a:p>
                      </a:txBody>
                      <a:tcPr anchor="ctr"/>
                    </a:tc>
                    <a:tc>
                      <a:txBody>
                        <a:bodyPr/>
                        <a:lstStyle/>
                        <a:p>
                          <a:pPr algn="ctr"/>
                          <a:r>
                            <a:rPr sz="1600" dirty="0"/>
                            <a:t>384</a:t>
                          </a:r>
                          <a:endParaRPr sz="1600" dirty="0">
                            <a:latin typeface="Cambria Math"/>
                          </a:endParaRPr>
                        </a:p>
                      </a:txBody>
                      <a:tcPr anchor="ctr"/>
                    </a:tc>
                    <a:tc>
                      <a:txBody>
                        <a:bodyPr/>
                        <a:lstStyle/>
                        <a:p>
                          <a:pPr algn="ctr"/>
                          <a:r>
                            <a:rPr sz="1600" dirty="0"/>
                            <a:t>36,864</a:t>
                          </a:r>
                          <a:endParaRPr sz="1600" dirty="0">
                            <a:latin typeface="Cambria Math"/>
                          </a:endParaRPr>
                        </a:p>
                      </a:txBody>
                      <a:tcPr anchor="ctr"/>
                    </a:tc>
                    <a:extLst>
                      <a:ext uri="{0D108BD9-81ED-4DB2-BD59-A6C34878D82A}">
                        <a16:rowId xmlns:a16="http://schemas.microsoft.com/office/drawing/2014/main" val="10002"/>
                      </a:ext>
                    </a:extLst>
                  </a:tr>
                  <a:tr h="533400">
                    <a:tc>
                      <a:txBody>
                        <a:bodyPr/>
                        <a:lstStyle/>
                        <a:p>
                          <a:pPr algn="ctr">
                            <a:defRPr sz="1600"/>
                          </a:pPr>
                          <a:r>
                            <a:rPr dirty="0"/>
                            <a:t>83–91</a:t>
                          </a:r>
                        </a:p>
                      </a:txBody>
                      <a:tcPr anchor="ctr"/>
                    </a:tc>
                    <a:tc>
                      <a:txBody>
                        <a:bodyPr/>
                        <a:lstStyle/>
                        <a:p>
                          <a:pPr algn="ctr"/>
                          <a:r>
                            <a:rPr sz="1600"/>
                            <a:t>12</a:t>
                          </a:r>
                          <a:endParaRPr sz="1600">
                            <a:latin typeface="Cambria Math"/>
                          </a:endParaRPr>
                        </a:p>
                      </a:txBody>
                      <a:tcPr anchor="ctr"/>
                    </a:tc>
                    <a:tc>
                      <a:txBody>
                        <a:bodyPr/>
                        <a:lstStyle/>
                        <a:p>
                          <a:pPr algn="ctr"/>
                          <a:r>
                            <a:rPr sz="1600" dirty="0"/>
                            <a:t>87</a:t>
                          </a:r>
                          <a:endParaRPr sz="1600" dirty="0">
                            <a:latin typeface="Cambria Math"/>
                          </a:endParaRPr>
                        </a:p>
                      </a:txBody>
                      <a:tcPr anchor="ctr"/>
                    </a:tc>
                    <a:tc>
                      <a:txBody>
                        <a:bodyPr/>
                        <a:lstStyle/>
                        <a:p>
                          <a:pPr algn="ctr"/>
                          <a:r>
                            <a:rPr sz="1600" dirty="0"/>
                            <a:t>1044</a:t>
                          </a:r>
                          <a:endParaRPr sz="1600" dirty="0">
                            <a:latin typeface="Cambria Math"/>
                          </a:endParaRPr>
                        </a:p>
                      </a:txBody>
                      <a:tcPr anchor="ctr"/>
                    </a:tc>
                    <a:tc>
                      <a:txBody>
                        <a:bodyPr/>
                        <a:lstStyle/>
                        <a:p>
                          <a:pPr algn="ctr"/>
                          <a:r>
                            <a:rPr sz="1600" dirty="0"/>
                            <a:t>90,828</a:t>
                          </a:r>
                          <a:endParaRPr sz="1600" dirty="0">
                            <a:latin typeface="Cambria Math"/>
                          </a:endParaRPr>
                        </a:p>
                      </a:txBody>
                      <a:tcPr anchor="ctr"/>
                    </a:tc>
                    <a:extLst>
                      <a:ext uri="{0D108BD9-81ED-4DB2-BD59-A6C34878D82A}">
                        <a16:rowId xmlns:a16="http://schemas.microsoft.com/office/drawing/2014/main" val="10003"/>
                      </a:ext>
                    </a:extLst>
                  </a:tr>
                  <a:tr h="533400">
                    <a:tc>
                      <a:txBody>
                        <a:bodyPr/>
                        <a:lstStyle/>
                        <a:p>
                          <a:pPr algn="ctr">
                            <a:defRPr sz="1600"/>
                          </a:pPr>
                          <a:r>
                            <a:rPr dirty="0"/>
                            <a:t>74–82</a:t>
                          </a:r>
                        </a:p>
                      </a:txBody>
                      <a:tcPr anchor="ctr"/>
                    </a:tc>
                    <a:tc>
                      <a:txBody>
                        <a:bodyPr/>
                        <a:lstStyle/>
                        <a:p>
                          <a:pPr algn="ctr"/>
                          <a:r>
                            <a:rPr sz="1600"/>
                            <a:t>15</a:t>
                          </a:r>
                          <a:endParaRPr sz="1600">
                            <a:latin typeface="Cambria Math"/>
                          </a:endParaRPr>
                        </a:p>
                      </a:txBody>
                      <a:tcPr anchor="ctr"/>
                    </a:tc>
                    <a:tc>
                      <a:txBody>
                        <a:bodyPr/>
                        <a:lstStyle/>
                        <a:p>
                          <a:pPr algn="ctr"/>
                          <a:r>
                            <a:rPr sz="1600" dirty="0"/>
                            <a:t>78</a:t>
                          </a:r>
                          <a:endParaRPr sz="1600" dirty="0">
                            <a:latin typeface="Cambria Math"/>
                          </a:endParaRPr>
                        </a:p>
                      </a:txBody>
                      <a:tcPr anchor="ctr"/>
                    </a:tc>
                    <a:tc>
                      <a:txBody>
                        <a:bodyPr/>
                        <a:lstStyle/>
                        <a:p>
                          <a:pPr algn="ctr"/>
                          <a:r>
                            <a:rPr sz="1600" dirty="0"/>
                            <a:t>1170</a:t>
                          </a:r>
                          <a:endParaRPr sz="1600" dirty="0">
                            <a:latin typeface="Cambria Math"/>
                          </a:endParaRPr>
                        </a:p>
                      </a:txBody>
                      <a:tcPr anchor="ctr"/>
                    </a:tc>
                    <a:tc>
                      <a:txBody>
                        <a:bodyPr/>
                        <a:lstStyle/>
                        <a:p>
                          <a:pPr algn="ctr"/>
                          <a:r>
                            <a:rPr sz="1600" dirty="0"/>
                            <a:t>91,260</a:t>
                          </a:r>
                          <a:endParaRPr sz="1600" dirty="0">
                            <a:latin typeface="Cambria Math"/>
                          </a:endParaRPr>
                        </a:p>
                      </a:txBody>
                      <a:tcPr anchor="ctr"/>
                    </a:tc>
                    <a:extLst>
                      <a:ext uri="{0D108BD9-81ED-4DB2-BD59-A6C34878D82A}">
                        <a16:rowId xmlns:a16="http://schemas.microsoft.com/office/drawing/2014/main" val="10004"/>
                      </a:ext>
                    </a:extLst>
                  </a:tr>
                  <a:tr h="533400">
                    <a:tc>
                      <a:txBody>
                        <a:bodyPr/>
                        <a:lstStyle/>
                        <a:p>
                          <a:pPr algn="ctr">
                            <a:defRPr sz="1600"/>
                          </a:pPr>
                          <a:r>
                            <a:rPr dirty="0"/>
                            <a:t>65–73</a:t>
                          </a:r>
                        </a:p>
                      </a:txBody>
                      <a:tcPr anchor="ctr"/>
                    </a:tc>
                    <a:tc>
                      <a:txBody>
                        <a:bodyPr/>
                        <a:lstStyle/>
                        <a:p>
                          <a:pPr algn="ctr"/>
                          <a:r>
                            <a:rPr sz="1600" dirty="0"/>
                            <a:t>8</a:t>
                          </a:r>
                          <a:endParaRPr sz="1600" dirty="0">
                            <a:latin typeface="Cambria Math"/>
                          </a:endParaRPr>
                        </a:p>
                      </a:txBody>
                      <a:tcPr anchor="ctr"/>
                    </a:tc>
                    <a:tc>
                      <a:txBody>
                        <a:bodyPr/>
                        <a:lstStyle/>
                        <a:p>
                          <a:pPr algn="ctr"/>
                          <a:r>
                            <a:rPr sz="1600" dirty="0"/>
                            <a:t>69</a:t>
                          </a:r>
                          <a:endParaRPr sz="1600" dirty="0">
                            <a:latin typeface="Cambria Math"/>
                          </a:endParaRPr>
                        </a:p>
                      </a:txBody>
                      <a:tcPr anchor="ctr"/>
                    </a:tc>
                    <a:tc>
                      <a:txBody>
                        <a:bodyPr/>
                        <a:lstStyle/>
                        <a:p>
                          <a:pPr algn="ctr"/>
                          <a:r>
                            <a:rPr sz="1600" dirty="0"/>
                            <a:t>552</a:t>
                          </a:r>
                          <a:endParaRPr sz="1600" dirty="0">
                            <a:latin typeface="Cambria Math"/>
                          </a:endParaRPr>
                        </a:p>
                      </a:txBody>
                      <a:tcPr anchor="ctr"/>
                    </a:tc>
                    <a:tc>
                      <a:txBody>
                        <a:bodyPr/>
                        <a:lstStyle/>
                        <a:p>
                          <a:pPr algn="ctr"/>
                          <a:r>
                            <a:rPr sz="1600" dirty="0"/>
                            <a:t>38,088</a:t>
                          </a:r>
                          <a:endParaRPr sz="1600" dirty="0">
                            <a:latin typeface="Cambria Math"/>
                          </a:endParaRPr>
                        </a:p>
                      </a:txBody>
                      <a:tcPr anchor="ctr"/>
                    </a:tc>
                    <a:extLst>
                      <a:ext uri="{0D108BD9-81ED-4DB2-BD59-A6C34878D82A}">
                        <a16:rowId xmlns:a16="http://schemas.microsoft.com/office/drawing/2014/main" val="10005"/>
                      </a:ext>
                    </a:extLst>
                  </a:tr>
                  <a:tr h="533400">
                    <a:tc>
                      <a:txBody>
                        <a:bodyPr/>
                        <a:lstStyle/>
                        <a:p>
                          <a:pPr algn="ctr">
                            <a:defRPr sz="1600"/>
                          </a:pPr>
                          <a:r>
                            <a:rPr dirty="0"/>
                            <a:t>56–64</a:t>
                          </a:r>
                        </a:p>
                      </a:txBody>
                      <a:tcPr anchor="ctr"/>
                    </a:tc>
                    <a:tc>
                      <a:txBody>
                        <a:bodyPr/>
                        <a:lstStyle/>
                        <a:p>
                          <a:pPr algn="ctr"/>
                          <a:r>
                            <a:rPr sz="1600" dirty="0"/>
                            <a:t>2</a:t>
                          </a:r>
                          <a:endParaRPr sz="1600" dirty="0">
                            <a:latin typeface="Cambria Math"/>
                          </a:endParaRPr>
                        </a:p>
                      </a:txBody>
                      <a:tcPr anchor="ctr"/>
                    </a:tc>
                    <a:tc>
                      <a:txBody>
                        <a:bodyPr/>
                        <a:lstStyle/>
                        <a:p>
                          <a:pPr algn="ctr"/>
                          <a:r>
                            <a:rPr sz="1600" dirty="0"/>
                            <a:t>60</a:t>
                          </a:r>
                          <a:endParaRPr sz="1600" dirty="0">
                            <a:latin typeface="Cambria Math"/>
                          </a:endParaRPr>
                        </a:p>
                      </a:txBody>
                      <a:tcPr anchor="ctr"/>
                    </a:tc>
                    <a:tc>
                      <a:txBody>
                        <a:bodyPr/>
                        <a:lstStyle/>
                        <a:p>
                          <a:pPr algn="ctr"/>
                          <a:r>
                            <a:rPr sz="1600" dirty="0"/>
                            <a:t>120</a:t>
                          </a:r>
                          <a:endParaRPr sz="1600" dirty="0">
                            <a:latin typeface="Cambria Math"/>
                          </a:endParaRPr>
                        </a:p>
                      </a:txBody>
                      <a:tcPr anchor="ctr"/>
                    </a:tc>
                    <a:tc>
                      <a:txBody>
                        <a:bodyPr/>
                        <a:lstStyle/>
                        <a:p>
                          <a:pPr algn="ctr"/>
                          <a:r>
                            <a:rPr sz="1600" dirty="0"/>
                            <a:t>7200</a:t>
                          </a:r>
                          <a:endParaRPr sz="1600" dirty="0">
                            <a:latin typeface="Cambria Math"/>
                          </a:endParaRPr>
                        </a:p>
                      </a:txBody>
                      <a:tcPr anchor="ctr"/>
                    </a:tc>
                    <a:extLst>
                      <a:ext uri="{0D108BD9-81ED-4DB2-BD59-A6C34878D82A}">
                        <a16:rowId xmlns:a16="http://schemas.microsoft.com/office/drawing/2014/main" val="10006"/>
                      </a:ext>
                    </a:extLst>
                  </a:tr>
                  <a:tr h="574066">
                    <a:tc>
                      <a:txBody>
                        <a:bodyPr/>
                        <a:lstStyle/>
                        <a:p>
                          <a:pPr algn="ctr">
                            <a:defRPr sz="1400"/>
                          </a:pPr>
                          <a:endParaRPr dirty="0"/>
                        </a:p>
                      </a:txBody>
                      <a:tcPr anchor="ctr"/>
                    </a:tc>
                    <a:tc>
                      <a:txBody>
                        <a:bodyPr/>
                        <a:lstStyle/>
                        <a:p>
                          <a:endParaRPr lang="en-US"/>
                        </a:p>
                      </a:txBody>
                      <a:tcPr anchor="ctr">
                        <a:blipFill>
                          <a:blip r:embed="rId2"/>
                          <a:stretch>
                            <a:fillRect l="-79039" t="-547872" r="-385153" b="-2128"/>
                          </a:stretch>
                        </a:blipFill>
                      </a:tcPr>
                    </a:tc>
                    <a:tc>
                      <a:txBody>
                        <a:bodyPr/>
                        <a:lstStyle/>
                        <a:p>
                          <a:pPr algn="ctr">
                            <a:defRPr sz="1400"/>
                          </a:pPr>
                          <a:endParaRPr dirty="0"/>
                        </a:p>
                      </a:txBody>
                      <a:tcPr anchor="ctr"/>
                    </a:tc>
                    <a:tc>
                      <a:txBody>
                        <a:bodyPr/>
                        <a:lstStyle/>
                        <a:p>
                          <a:endParaRPr lang="en-US"/>
                        </a:p>
                      </a:txBody>
                      <a:tcPr anchor="ctr">
                        <a:blipFill>
                          <a:blip r:embed="rId2"/>
                          <a:stretch>
                            <a:fillRect l="-241007" t="-547872" r="-123741" b="-2128"/>
                          </a:stretch>
                        </a:blipFill>
                      </a:tcPr>
                    </a:tc>
                    <a:tc>
                      <a:txBody>
                        <a:bodyPr/>
                        <a:lstStyle/>
                        <a:p>
                          <a:endParaRPr lang="en-US"/>
                        </a:p>
                      </a:txBody>
                      <a:tcPr anchor="ctr">
                        <a:blipFill>
                          <a:blip r:embed="rId2"/>
                          <a:stretch>
                            <a:fillRect l="-278006" t="-547872" r="-880" b="-2128"/>
                          </a:stretch>
                        </a:blipFill>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3.2.8: Standard Deviation of Grouped Data</a:t>
            </a:r>
            <a:r>
              <a:rPr lang="en-US" baseline="-25000" dirty="0"/>
              <a:t>3</a:t>
            </a:r>
            <a:endParaRPr dirty="0"/>
          </a:p>
        </p:txBody>
      </p:sp>
      <p:pic>
        <p:nvPicPr>
          <p:cNvPr id="5" name="Picture 4" descr="s equals the square root of open parenthesis open parenthesis n times open bracket the summation of open parenthesis f sub i times x sub i squared close parenthesis close bracket minus open bracket the summation of open parenthesis f sub i times x sub I close parenthesis close bracket squared close parenthesis, all divided by open parenthesis n times open parenthesis n minus 1 close parenthesis close parenthesis close parenthesis.&#10;Substituting values, this equals the square root of open parenthesis 41 times 264,240 minus the square of 3270, all divided by open parenthesis 41 multiplied by 41 minus 1 close parenthesis close parenthesis . &#10;Simplifying further, this equals the square root of approximately 85.939024, which is approximately 9.3.">
            <a:extLst>
              <a:ext uri="{FF2B5EF4-FFF2-40B4-BE49-F238E27FC236}">
                <a16:creationId xmlns:a16="http://schemas.microsoft.com/office/drawing/2014/main" id="{D5DADE18-D9A6-F885-18F1-4E7312BCE156}"/>
              </a:ext>
            </a:extLst>
          </p:cNvPr>
          <p:cNvPicPr>
            <a:picLocks noChangeAspect="1"/>
          </p:cNvPicPr>
          <p:nvPr/>
        </p:nvPicPr>
        <p:blipFill>
          <a:blip r:embed="rId2"/>
          <a:stretch>
            <a:fillRect/>
          </a:stretch>
        </p:blipFill>
        <p:spPr>
          <a:xfrm>
            <a:off x="2305050" y="1369993"/>
            <a:ext cx="4533900" cy="3448050"/>
          </a:xfrm>
          <a:prstGeom prst="rect">
            <a:avLst/>
          </a:prstGeom>
        </p:spPr>
      </p:pic>
      <p:sp>
        <p:nvSpPr>
          <p:cNvPr id="4" name="TextBox 3">
            <a:extLst>
              <a:ext uri="{FF2B5EF4-FFF2-40B4-BE49-F238E27FC236}">
                <a16:creationId xmlns:a16="http://schemas.microsoft.com/office/drawing/2014/main" id="{ED924CA3-7BD5-C3D4-9598-EF4D100E1485}"/>
              </a:ext>
            </a:extLst>
          </p:cNvPr>
          <p:cNvSpPr txBox="1"/>
          <p:nvPr/>
        </p:nvSpPr>
        <p:spPr>
          <a:xfrm>
            <a:off x="457200" y="4837093"/>
            <a:ext cx="8229600" cy="954107"/>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Thus the standard deviation of the grades is approximately </a:t>
            </a:r>
            <a:r>
              <a:rPr kumimoji="0" lang="en-US" sz="2800" b="0" i="0" u="none" strike="noStrike" kern="1200" cap="none" spc="0" normalizeH="0" baseline="0" noProof="0" dirty="0">
                <a:ln>
                  <a:noFill/>
                </a:ln>
                <a:solidFill>
                  <a:srgbClr val="366092"/>
                </a:solidFill>
                <a:effectLst/>
                <a:uLnTx/>
                <a:uFillTx/>
                <a:latin typeface="Cambria Math"/>
                <a:ea typeface="+mn-ea"/>
                <a:cs typeface="+mn-cs"/>
              </a:rPr>
              <a:t>9.3</a:t>
            </a:r>
            <a:r>
              <a:rPr kumimoji="0" lang="en-US" sz="2800" b="0" i="0" u="none" strike="noStrike" kern="1200" cap="none" spc="0" normalizeH="0" baseline="0" noProof="0" dirty="0">
                <a:ln>
                  <a:noFill/>
                </a:ln>
                <a:solidFill>
                  <a:srgbClr val="366092"/>
                </a:solidFill>
                <a:effectLst/>
                <a:uLnTx/>
                <a:uFillTx/>
                <a:latin typeface="Calibri"/>
                <a:ea typeface="+mn-ea"/>
                <a:cs typeface="+mn-cs"/>
              </a:rPr>
              <a:t> points.</a:t>
            </a:r>
            <a:endParaRPr lang="en-I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dirty="0"/>
              <a:t>Example 3.2.9: Standard Deviation of Grouped Data</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a:t>Calculate the sample standard deviation and variance for the following distribution of gas prices at the stations in a certain city.</a:t>
            </a:r>
          </a:p>
        </p:txBody>
      </p:sp>
      <p:sp>
        <p:nvSpPr>
          <p:cNvPr id="6" name="TextBox 5">
            <a:extLst>
              <a:ext uri="{FF2B5EF4-FFF2-40B4-BE49-F238E27FC236}">
                <a16:creationId xmlns:a16="http://schemas.microsoft.com/office/drawing/2014/main" id="{B4EAF3F7-4B36-ADF5-1779-FDDA5925BA16}"/>
              </a:ext>
            </a:extLst>
          </p:cNvPr>
          <p:cNvSpPr txBox="1"/>
          <p:nvPr/>
        </p:nvSpPr>
        <p:spPr>
          <a:xfrm>
            <a:off x="952500" y="2514600"/>
            <a:ext cx="7239000" cy="369332"/>
          </a:xfrm>
          <a:prstGeom prst="rect">
            <a:avLst/>
          </a:prstGeom>
          <a:noFill/>
        </p:spPr>
        <p:txBody>
          <a:bodyPr wrap="square">
            <a:spAutoFit/>
          </a:bodyPr>
          <a:lstStyle/>
          <a:p>
            <a:pPr algn="ctr">
              <a:defRPr sz="1800" b="1"/>
            </a:pPr>
            <a:r>
              <a:rPr lang="en-IN" dirty="0"/>
              <a:t>Gas Prices</a:t>
            </a:r>
            <a:endParaRPr lang="en-US" dirty="0"/>
          </a:p>
        </p:txBody>
      </p:sp>
      <mc:AlternateContent xmlns:mc="http://schemas.openxmlformats.org/markup-compatibility/2006" xmlns:a14="http://schemas.microsoft.com/office/drawing/2010/main">
        <mc:Choice Requires="a14">
          <p:graphicFrame>
            <p:nvGraphicFramePr>
              <p:cNvPr id="5" name="Table Placeholder 2" descr="The table contains 2 columns and 7 rows including headers.&#10;The first row headers are data on gas price ranges and their frequencies (f sub i). &#10;For the second row, the gas price range 2.90 to 2.99 has a frequency (f sub i) of 2. &#10;For the third row, The gas price range 3.00 to 3.09 has a frequency of 1. &#10;For the fourth row, The gas price range 3.10 to 3.19 has the highest frequency of 9. &#10;For the fifth row, The gas price range 3.20 to 3.29 has a frequency of 8. &#10;For the sixth row, The gas price range 3.30 to 3.39 has a frequency of 6, and &#10;Final row the price range 3.40 to 3.49 has a frequency of 1. The table summarizes the distribution of frequencies across different gas price intervals.">
                <a:extLst>
                  <a:ext uri="{FF2B5EF4-FFF2-40B4-BE49-F238E27FC236}">
                    <a16:creationId xmlns:a16="http://schemas.microsoft.com/office/drawing/2014/main" id="{070BFFD7-5A6E-A08A-6DBA-E9D917BB9AA2}"/>
                  </a:ext>
                </a:extLst>
              </p:cNvPr>
              <p:cNvGraphicFramePr>
                <a:graphicFrameLocks/>
              </p:cNvGraphicFramePr>
              <p:nvPr>
                <p:extLst>
                  <p:ext uri="{D42A27DB-BD31-4B8C-83A1-F6EECF244321}">
                    <p14:modId xmlns:p14="http://schemas.microsoft.com/office/powerpoint/2010/main" val="2996433421"/>
                  </p:ext>
                </p:extLst>
              </p:nvPr>
            </p:nvGraphicFramePr>
            <p:xfrm>
              <a:off x="457200" y="2883932"/>
              <a:ext cx="8229600" cy="259588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lang="en-IN" dirty="0"/>
                            <a:t>Gas Price</a:t>
                          </a:r>
                          <a:endParaRPr dirty="0"/>
                        </a:p>
                      </a:txBody>
                      <a:tcPr/>
                    </a:tc>
                    <a:tc>
                      <a:txBody>
                        <a:bodyPr/>
                        <a:lstStyle/>
                        <a:p>
                          <a:pPr algn="ctr">
                            <a:defRPr sz="1800" b="1"/>
                          </a:pPr>
                          <a:r>
                            <a:rPr dirty="0"/>
                            <a:t>Frequency</a:t>
                          </a:r>
                          <a:r>
                            <a:rPr lang="en-US" dirty="0"/>
                            <a:t> </a:t>
                          </a:r>
                          <a:r>
                            <a:rPr lang="ar-AE" sz="1800" dirty="0"/>
                            <a:t>)</a:t>
                          </a:r>
                          <a14:m>
                            <m:oMath xmlns:m="http://schemas.openxmlformats.org/officeDocument/2006/math">
                              <m:sSub>
                                <m:sSubPr>
                                  <m:ctrlPr>
                                    <a:rPr lang="ar-AE" sz="1800" i="1" smtClean="0">
                                      <a:latin typeface="Cambria Math" panose="02040503050406030204" pitchFamily="18" charset="0"/>
                                    </a:rPr>
                                  </m:ctrlPr>
                                </m:sSubPr>
                                <m:e>
                                  <m:r>
                                    <a:rPr lang="ar-AE" sz="1800">
                                      <a:latin typeface="Cambria Math" panose="02040503050406030204" pitchFamily="18" charset="0"/>
                                    </a:rPr>
                                    <m:t>𝑓</m:t>
                                  </m:r>
                                </m:e>
                                <m:sub>
                                  <m:r>
                                    <a:rPr lang="ar-AE" sz="1800">
                                      <a:latin typeface="Cambria Math" panose="02040503050406030204" pitchFamily="18" charset="0"/>
                                    </a:rPr>
                                    <m:t>𝑖</m:t>
                                  </m:r>
                                </m:sub>
                              </m:sSub>
                            </m:oMath>
                          </a14:m>
                          <a:r>
                            <a:rPr lang="ar-AE" sz="1800" dirty="0"/>
                            <a:t>(</a:t>
                          </a:r>
                          <a:endParaRPr dirty="0"/>
                        </a:p>
                      </a:txBody>
                      <a:tcPr/>
                    </a:tc>
                    <a:extLst>
                      <a:ext uri="{0D108BD9-81ED-4DB2-BD59-A6C34878D82A}">
                        <a16:rowId xmlns:a16="http://schemas.microsoft.com/office/drawing/2014/main" val="10001"/>
                      </a:ext>
                    </a:extLst>
                  </a:tr>
                  <a:tr h="370840">
                    <a:tc>
                      <a:txBody>
                        <a:bodyPr/>
                        <a:lstStyle/>
                        <a:p>
                          <a:pPr algn="ctr">
                            <a:defRPr sz="1800"/>
                          </a:pPr>
                          <a:r>
                            <a:rPr dirty="0"/>
                            <a:t>2.90–2.99</a:t>
                          </a:r>
                        </a:p>
                      </a:txBody>
                      <a:tcPr/>
                    </a:tc>
                    <a:tc>
                      <a:txBody>
                        <a:bodyPr/>
                        <a:lstStyle/>
                        <a:p>
                          <a:pPr algn="ctr"/>
                          <a:r>
                            <a:rPr sz="1800" dirty="0"/>
                            <a:t>2</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t>3.00–3.09</a:t>
                          </a: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t>3.10–3.19</a:t>
                          </a:r>
                        </a:p>
                      </a:txBody>
                      <a:tcPr/>
                    </a:tc>
                    <a:tc>
                      <a:txBody>
                        <a:bodyPr/>
                        <a:lstStyle/>
                        <a:p>
                          <a:pPr algn="ctr"/>
                          <a:r>
                            <a:rPr sz="1800"/>
                            <a:t>9</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3.20–3.29</a:t>
                          </a: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t>3.30–3.39</a:t>
                          </a:r>
                        </a:p>
                      </a:txBody>
                      <a:tcPr/>
                    </a:tc>
                    <a:tc>
                      <a:txBody>
                        <a:bodyPr/>
                        <a:lstStyle/>
                        <a:p>
                          <a:pPr algn="ctr"/>
                          <a:r>
                            <a:rPr sz="1800"/>
                            <a:t>6</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rPr dirty="0"/>
                            <a:t>3.40–3.49</a:t>
                          </a:r>
                        </a:p>
                      </a:txBody>
                      <a:tcPr/>
                    </a:tc>
                    <a:tc>
                      <a:txBody>
                        <a:bodyPr/>
                        <a:lstStyle/>
                        <a:p>
                          <a:pPr algn="ctr"/>
                          <a:r>
                            <a:rPr sz="1800" dirty="0"/>
                            <a:t>1</a:t>
                          </a:r>
                          <a:endParaRPr sz="1800" dirty="0">
                            <a:latin typeface="Cambria Math"/>
                          </a:endParaRPr>
                        </a:p>
                      </a:txBody>
                      <a:tcPr/>
                    </a:tc>
                    <a:extLst>
                      <a:ext uri="{0D108BD9-81ED-4DB2-BD59-A6C34878D82A}">
                        <a16:rowId xmlns:a16="http://schemas.microsoft.com/office/drawing/2014/main" val="10007"/>
                      </a:ext>
                    </a:extLst>
                  </a:tr>
                </a:tbl>
              </a:graphicData>
            </a:graphic>
          </p:graphicFrame>
        </mc:Choice>
        <mc:Fallback xmlns="">
          <p:graphicFrame>
            <p:nvGraphicFramePr>
              <p:cNvPr id="5" name="Table Placeholder 2" descr="The table contains 2 columns and 7 rows including headers.&#10;The first row headers are data on gas price ranges and their frequencies (f sub i). &#10;For the second row, the gas price range 2.90 to 2.99 has a frequency (f sub i) of 2. &#10;For the third row, The gas price range 3.00 to 3.09 has a frequency of 1. &#10;For the fourth row, The gas price range 3.10 to 3.19 has the highest frequency of 9. &#10;For the fifth row, The gas price range 3.20 to 3.29 has a frequency of 8. &#10;For the sixth row, The gas price range 3.30 to 3.39 has a frequency of 6, and &#10;Final row the price range 3.40 to 3.49 has a frequency of 1. The table summarizes the distribution of frequencies across different gas price intervals.">
                <a:extLst>
                  <a:ext uri="{FF2B5EF4-FFF2-40B4-BE49-F238E27FC236}">
                    <a16:creationId xmlns:a16="http://schemas.microsoft.com/office/drawing/2014/main" id="{070BFFD7-5A6E-A08A-6DBA-E9D917BB9AA2}"/>
                  </a:ext>
                </a:extLst>
              </p:cNvPr>
              <p:cNvGraphicFramePr>
                <a:graphicFrameLocks/>
              </p:cNvGraphicFramePr>
              <p:nvPr>
                <p:extLst>
                  <p:ext uri="{D42A27DB-BD31-4B8C-83A1-F6EECF244321}">
                    <p14:modId xmlns:p14="http://schemas.microsoft.com/office/powerpoint/2010/main" val="2996433421"/>
                  </p:ext>
                </p:extLst>
              </p:nvPr>
            </p:nvGraphicFramePr>
            <p:xfrm>
              <a:off x="457200" y="2883932"/>
              <a:ext cx="8229600" cy="259588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lang="en-IN" dirty="0"/>
                            <a:t>Gas Price</a:t>
                          </a:r>
                          <a:endParaRPr dirty="0"/>
                        </a:p>
                      </a:txBody>
                      <a:tcPr/>
                    </a:tc>
                    <a:tc>
                      <a:txBody>
                        <a:bodyPr/>
                        <a:lstStyle/>
                        <a:p>
                          <a:endParaRPr lang="en-US"/>
                        </a:p>
                      </a:txBody>
                      <a:tcPr>
                        <a:blipFill>
                          <a:blip r:embed="rId2"/>
                          <a:stretch>
                            <a:fillRect l="-100296" t="-9836" r="-444" b="-622951"/>
                          </a:stretch>
                        </a:blipFill>
                      </a:tcPr>
                    </a:tc>
                    <a:extLst>
                      <a:ext uri="{0D108BD9-81ED-4DB2-BD59-A6C34878D82A}">
                        <a16:rowId xmlns:a16="http://schemas.microsoft.com/office/drawing/2014/main" val="10001"/>
                      </a:ext>
                    </a:extLst>
                  </a:tr>
                  <a:tr h="370840">
                    <a:tc>
                      <a:txBody>
                        <a:bodyPr/>
                        <a:lstStyle/>
                        <a:p>
                          <a:pPr algn="ctr">
                            <a:defRPr sz="1800"/>
                          </a:pPr>
                          <a:r>
                            <a:rPr dirty="0"/>
                            <a:t>2.90–2.99</a:t>
                          </a:r>
                        </a:p>
                      </a:txBody>
                      <a:tcPr/>
                    </a:tc>
                    <a:tc>
                      <a:txBody>
                        <a:bodyPr/>
                        <a:lstStyle/>
                        <a:p>
                          <a:pPr algn="ctr"/>
                          <a:r>
                            <a:rPr sz="1800" dirty="0"/>
                            <a:t>2</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t>3.00–3.09</a:t>
                          </a:r>
                        </a:p>
                      </a:txBody>
                      <a:tcPr/>
                    </a:tc>
                    <a:tc>
                      <a:txBody>
                        <a:bodyPr/>
                        <a:lstStyle/>
                        <a:p>
                          <a:pPr algn="ctr"/>
                          <a:r>
                            <a:rPr sz="1800"/>
                            <a:t>1</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t>3.10–3.19</a:t>
                          </a:r>
                        </a:p>
                      </a:txBody>
                      <a:tcPr/>
                    </a:tc>
                    <a:tc>
                      <a:txBody>
                        <a:bodyPr/>
                        <a:lstStyle/>
                        <a:p>
                          <a:pPr algn="ctr"/>
                          <a:r>
                            <a:rPr sz="1800"/>
                            <a:t>9</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3.20–3.29</a:t>
                          </a: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t>3.30–3.39</a:t>
                          </a:r>
                        </a:p>
                      </a:txBody>
                      <a:tcPr/>
                    </a:tc>
                    <a:tc>
                      <a:txBody>
                        <a:bodyPr/>
                        <a:lstStyle/>
                        <a:p>
                          <a:pPr algn="ctr"/>
                          <a:r>
                            <a:rPr sz="1800"/>
                            <a:t>6</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rPr dirty="0"/>
                            <a:t>3.40–3.49</a:t>
                          </a:r>
                        </a:p>
                      </a:txBody>
                      <a:tcPr/>
                    </a:tc>
                    <a:tc>
                      <a:txBody>
                        <a:bodyPr/>
                        <a:lstStyle/>
                        <a:p>
                          <a:pPr algn="ctr"/>
                          <a:r>
                            <a:rPr sz="1800" dirty="0"/>
                            <a:t>1</a:t>
                          </a:r>
                          <a:endParaRPr sz="1800" dirty="0">
                            <a:latin typeface="Cambria Math"/>
                          </a:endParaRPr>
                        </a:p>
                      </a:txBody>
                      <a:tcPr/>
                    </a:tc>
                    <a:extLst>
                      <a:ext uri="{0D108BD9-81ED-4DB2-BD59-A6C34878D82A}">
                        <a16:rowId xmlns:a16="http://schemas.microsoft.com/office/drawing/2014/main" val="10007"/>
                      </a:ext>
                    </a:extLst>
                  </a:tr>
                </a:tbl>
              </a:graphicData>
            </a:graphic>
          </p:graphicFrame>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3.2.9: Standard Deviation of Grouped Data</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Begin by extending the frequency table to include columns for the midpoint, the frequency multiplied by the midpoint, and the frequency multiplied by the midpoint squared. Next calculate the values for each cell in the table and total the columns.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3.2.9: Standard Deviation of Grouped Data</a:t>
            </a:r>
            <a:r>
              <a:rPr lang="en-US" baseline="-25000" dirty="0"/>
              <a:t>3</a:t>
            </a:r>
            <a:endParaRPr dirty="0"/>
          </a:p>
        </p:txBody>
      </p:sp>
      <p:sp>
        <p:nvSpPr>
          <p:cNvPr id="7" name="TextBox 6">
            <a:extLst>
              <a:ext uri="{FF2B5EF4-FFF2-40B4-BE49-F238E27FC236}">
                <a16:creationId xmlns:a16="http://schemas.microsoft.com/office/drawing/2014/main" id="{F5BB4987-E906-FBBD-F566-3A479FACFD32}"/>
              </a:ext>
            </a:extLst>
          </p:cNvPr>
          <p:cNvSpPr txBox="1"/>
          <p:nvPr/>
        </p:nvSpPr>
        <p:spPr>
          <a:xfrm>
            <a:off x="762000" y="1219200"/>
            <a:ext cx="7620001" cy="369332"/>
          </a:xfrm>
          <a:prstGeom prst="rect">
            <a:avLst/>
          </a:prstGeom>
          <a:noFill/>
        </p:spPr>
        <p:txBody>
          <a:bodyPr wrap="square">
            <a:spAutoFit/>
          </a:bodyPr>
          <a:lstStyle/>
          <a:p>
            <a:pPr algn="ctr">
              <a:defRPr sz="1800" b="1"/>
            </a:pPr>
            <a:r>
              <a:rPr lang="en-IN" dirty="0"/>
              <a:t>Gas Prices</a:t>
            </a:r>
            <a:endParaRPr lang="en-US" dirty="0"/>
          </a:p>
        </p:txBody>
      </p:sp>
      <mc:AlternateContent xmlns:mc="http://schemas.openxmlformats.org/markup-compatibility/2006" xmlns:a14="http://schemas.microsoft.com/office/drawing/2010/main">
        <mc:Choice Requires="a14">
          <p:graphicFrame>
            <p:nvGraphicFramePr>
              <p:cNvPr id="6" name="Table Placeholder 2" descr="The table contains 5 columns and 8 rows including headers and totals.&#10;The first row displays data for gas price ranges, their frequencies f sub i, class midpoints x sub i , the product of frequency and midpoint f sub i times x sub i, and the product of frequency and the square of the midpoint f sub i times x sub i squared. &#10;For the second row, The gas price range 2.90 to 2.99 has a frequency of 2, a class midpoint of 2.945, a product of f sub i times x sub i of 5.89, and a product of f sub i times x sub i squared of 17.34605. &#10;For the third row, The gas price range 3.00 to 3.09 has a frequency of 1, a class midpoint of 3.045, a product of f sub i times x sub i of 3.045, and a product of f sub i times x sub i squared of 9.272025. &#10;For the fourth row, The gas price range 3.10 to 3.19 has a frequency of 9, a class midpoint of 3.145, a product of f sub i times x sub i of 28.305, and a product of f sub i times x sub i squared of 89.019225. &#10;For the fifth row, The gas price range 3.20 to 3.29 has a frequency of 8, a class midpoint of 3.245, a product of f sub i times x sub i of 25.96, and a product of f sub i times x sub i squared of 84.2402. &#10;For the sixth row, The gas price range 3.30 to 3.39 has a frequency of 6, a class midpoint of 3.345, a product of f sub i times x sub i of 20.07, and a product of f sub i times x sub i squared of 67.13415. &#10;For the seventh row, The gas price range 3.40 to 3.49 has a frequency of 1, a class midpoint of 3.445, a product of f sub i times x sub i of 3.445, and a product of f sub i times x sub i squared of 11.868025. &#10;For the final row, The totals of the table indicate that the sum of frequencies (n equals summation of f sub i) is 27, the summation of f sub i times x sub i is 86.715, and the summation of f sub i times x sub i squared is 278.879675.">
                <a:extLst>
                  <a:ext uri="{FF2B5EF4-FFF2-40B4-BE49-F238E27FC236}">
                    <a16:creationId xmlns:a16="http://schemas.microsoft.com/office/drawing/2014/main" id="{4D5C2CA3-5F01-33FD-CB01-19BAE666099A}"/>
                  </a:ext>
                </a:extLst>
              </p:cNvPr>
              <p:cNvGraphicFramePr>
                <a:graphicFrameLocks/>
              </p:cNvGraphicFramePr>
              <p:nvPr>
                <p:extLst>
                  <p:ext uri="{D42A27DB-BD31-4B8C-83A1-F6EECF244321}">
                    <p14:modId xmlns:p14="http://schemas.microsoft.com/office/powerpoint/2010/main" val="657015574"/>
                  </p:ext>
                </p:extLst>
              </p:nvPr>
            </p:nvGraphicFramePr>
            <p:xfrm>
              <a:off x="762001" y="1627166"/>
              <a:ext cx="7924799" cy="4164034"/>
            </p:xfrm>
            <a:graphic>
              <a:graphicData uri="http://schemas.openxmlformats.org/drawingml/2006/table">
                <a:tbl>
                  <a:tblPr firstRow="1" bandRow="1">
                    <a:tableStyleId>{5940675A-B579-460E-94D1-54222C63F5DA}</a:tableStyleId>
                  </a:tblPr>
                  <a:tblGrid>
                    <a:gridCol w="1088775">
                      <a:extLst>
                        <a:ext uri="{9D8B030D-6E8A-4147-A177-3AD203B41FA5}">
                          <a16:colId xmlns:a16="http://schemas.microsoft.com/office/drawing/2014/main" val="20000"/>
                        </a:ext>
                      </a:extLst>
                    </a:gridCol>
                    <a:gridCol w="1401876">
                      <a:extLst>
                        <a:ext uri="{9D8B030D-6E8A-4147-A177-3AD203B41FA5}">
                          <a16:colId xmlns:a16="http://schemas.microsoft.com/office/drawing/2014/main" val="20001"/>
                        </a:ext>
                      </a:extLst>
                    </a:gridCol>
                    <a:gridCol w="1886857">
                      <a:extLst>
                        <a:ext uri="{9D8B030D-6E8A-4147-A177-3AD203B41FA5}">
                          <a16:colId xmlns:a16="http://schemas.microsoft.com/office/drawing/2014/main" val="20002"/>
                        </a:ext>
                      </a:extLst>
                    </a:gridCol>
                    <a:gridCol w="2175692">
                      <a:extLst>
                        <a:ext uri="{9D8B030D-6E8A-4147-A177-3AD203B41FA5}">
                          <a16:colId xmlns:a16="http://schemas.microsoft.com/office/drawing/2014/main" val="20003"/>
                        </a:ext>
                      </a:extLst>
                    </a:gridCol>
                    <a:gridCol w="1371599">
                      <a:extLst>
                        <a:ext uri="{9D8B030D-6E8A-4147-A177-3AD203B41FA5}">
                          <a16:colId xmlns:a16="http://schemas.microsoft.com/office/drawing/2014/main" val="20004"/>
                        </a:ext>
                      </a:extLst>
                    </a:gridCol>
                  </a:tblGrid>
                  <a:tr h="4747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400" b="1"/>
                          </a:pPr>
                          <a:r>
                            <a:rPr lang="en-IN" dirty="0"/>
                            <a:t>Gas Price</a:t>
                          </a:r>
                          <a:endParaRPr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IN" sz="1400" dirty="0"/>
                            <a:t>Frequency (</a:t>
                          </a:r>
                          <a14:m>
                            <m:oMath xmlns:m="http://schemas.openxmlformats.org/officeDocument/2006/math">
                              <m:sSub>
                                <m:sSubPr>
                                  <m:ctrlPr>
                                    <a:rPr lang="ar-AE" sz="1400" b="1" i="1" kern="1200">
                                      <a:solidFill>
                                        <a:schemeClr val="tx1"/>
                                      </a:solidFill>
                                      <a:latin typeface="Cambria Math" panose="02040503050406030204" pitchFamily="18" charset="0"/>
                                    </a:rPr>
                                  </m:ctrlPr>
                                </m:sSubPr>
                                <m:e>
                                  <m:r>
                                    <a:rPr lang="ar-AE" sz="1400" b="1" kern="1200">
                                      <a:solidFill>
                                        <a:schemeClr val="tx1"/>
                                      </a:solidFill>
                                      <a:latin typeface="Cambria Math" panose="02040503050406030204" pitchFamily="18" charset="0"/>
                                    </a:rPr>
                                    <m:t>𝑓</m:t>
                                  </m:r>
                                </m:e>
                                <m:sub>
                                  <m:r>
                                    <a:rPr lang="ar-AE" sz="1400" b="1" kern="1200">
                                      <a:solidFill>
                                        <a:schemeClr val="tx1"/>
                                      </a:solidFill>
                                      <a:latin typeface="Cambria Math" panose="02040503050406030204" pitchFamily="18" charset="0"/>
                                    </a:rPr>
                                    <m:t>𝑖</m:t>
                                  </m:r>
                                </m:sub>
                              </m:sSub>
                              <m:r>
                                <m:rPr>
                                  <m:nor/>
                                </m:rPr>
                                <a:rPr lang="en-IN" sz="1400" dirty="0" smtClean="0"/>
                                <m:t>)</m:t>
                              </m:r>
                            </m:oMath>
                          </a14:m>
                          <a:endParaRPr lang="ar-AE" sz="1400" b="1" kern="1200" dirty="0">
                            <a:solidFill>
                              <a:schemeClr val="tx1"/>
                            </a:solidFill>
                            <a:latin typeface="+mn-lt"/>
                            <a:ea typeface="+mn-ea"/>
                            <a:cs typeface="+mn-cs"/>
                          </a:endParaRPr>
                        </a:p>
                      </a:txBody>
                      <a:tcPr anchor="ctr"/>
                    </a:tc>
                    <a:tc>
                      <a:txBody>
                        <a:bodyPr/>
                        <a:lstStyle/>
                        <a:p>
                          <a:pPr algn="ctr">
                            <a:defRPr sz="1400" b="1"/>
                          </a:pPr>
                          <a:r>
                            <a:rPr lang="en-IN" sz="1400" dirty="0"/>
                            <a:t>Class Midpoint, </a:t>
                          </a:r>
                          <a14:m>
                            <m:oMath xmlns:m="http://schemas.openxmlformats.org/officeDocument/2006/math">
                              <m:sSub>
                                <m:sSubPr>
                                  <m:ctrlPr>
                                    <a:rPr lang="ar-AE" sz="1400" i="1">
                                      <a:latin typeface="Cambria Math" panose="02040503050406030204" pitchFamily="18" charset="0"/>
                                    </a:rPr>
                                  </m:ctrlPr>
                                </m:sSubPr>
                                <m:e>
                                  <m:r>
                                    <a:rPr lang="ar-AE" sz="1400">
                                      <a:latin typeface="Cambria Math" panose="02040503050406030204" pitchFamily="18" charset="0"/>
                                    </a:rPr>
                                    <m:t>𝑥</m:t>
                                  </m:r>
                                </m:e>
                                <m:sub>
                                  <m:r>
                                    <a:rPr lang="ar-AE" sz="1400">
                                      <a:latin typeface="Cambria Math" panose="02040503050406030204" pitchFamily="18" charset="0"/>
                                    </a:rPr>
                                    <m:t>𝑖</m:t>
                                  </m:r>
                                </m:sub>
                              </m:sSub>
                            </m:oMath>
                          </a14:m>
                          <a:endParaRPr dirty="0"/>
                        </a:p>
                      </a:txBody>
                      <a:tcPr anchor="ct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lang="ar-AE" sz="1400" i="1" smtClean="0">
                                        <a:latin typeface="Cambria Math" panose="02040503050406030204" pitchFamily="18" charset="0"/>
                                      </a:rPr>
                                    </m:ctrlPr>
                                  </m:sSubPr>
                                  <m:e>
                                    <m:r>
                                      <a:rPr lang="ar-AE" sz="1400">
                                        <a:latin typeface="Cambria Math" panose="02040503050406030204" pitchFamily="18" charset="0"/>
                                      </a:rPr>
                                      <m:t>𝑓</m:t>
                                    </m:r>
                                  </m:e>
                                  <m:sub>
                                    <m:r>
                                      <a:rPr lang="ar-AE" sz="1400">
                                        <a:latin typeface="Cambria Math" panose="02040503050406030204" pitchFamily="18" charset="0"/>
                                      </a:rPr>
                                      <m:t>𝑖</m:t>
                                    </m:r>
                                  </m:sub>
                                </m:sSub>
                                <m:r>
                                  <a:rPr lang="ar-AE" sz="1400">
                                    <a:latin typeface="Cambria Math" panose="02040503050406030204" pitchFamily="18" charset="0"/>
                                  </a:rPr>
                                  <m:t>⋅</m:t>
                                </m:r>
                                <m:sSub>
                                  <m:sSubPr>
                                    <m:ctrlPr>
                                      <a:rPr lang="ar-AE" sz="1400" i="1">
                                        <a:latin typeface="Cambria Math" panose="02040503050406030204" pitchFamily="18" charset="0"/>
                                      </a:rPr>
                                    </m:ctrlPr>
                                  </m:sSubPr>
                                  <m:e>
                                    <m:r>
                                      <a:rPr lang="ar-AE" sz="1400">
                                        <a:latin typeface="Cambria Math" panose="02040503050406030204" pitchFamily="18" charset="0"/>
                                      </a:rPr>
                                      <m:t>𝑥</m:t>
                                    </m:r>
                                  </m:e>
                                  <m:sub>
                                    <m:r>
                                      <a:rPr lang="ar-AE" sz="1400">
                                        <a:latin typeface="Cambria Math" panose="02040503050406030204" pitchFamily="18" charset="0"/>
                                      </a:rPr>
                                      <m:t>𝑖</m:t>
                                    </m:r>
                                  </m:sub>
                                </m:sSub>
                              </m:oMath>
                            </m:oMathPara>
                          </a14:m>
                          <a:endParaRPr dirty="0"/>
                        </a:p>
                      </a:txBody>
                      <a:tcPr anchor="ctr"/>
                    </a:tc>
                    <a:tc>
                      <a:txBody>
                        <a:bodyPr/>
                        <a:lstStyle/>
                        <a:p>
                          <a:pPr algn="ctr">
                            <a:defRPr sz="1400" b="1"/>
                          </a:pPr>
                          <a14:m>
                            <m:oMathPara xmlns:m="http://schemas.openxmlformats.org/officeDocument/2006/math">
                              <m:oMathParaPr>
                                <m:jc m:val="centerGroup"/>
                              </m:oMathParaPr>
                              <m:oMath xmlns:m="http://schemas.openxmlformats.org/officeDocument/2006/math">
                                <m:sSub>
                                  <m:sSubPr>
                                    <m:ctrlPr>
                                      <a:rPr lang="ar-AE" sz="1400" i="1" smtClean="0">
                                        <a:latin typeface="Cambria Math" panose="02040503050406030204" pitchFamily="18" charset="0"/>
                                      </a:rPr>
                                    </m:ctrlPr>
                                  </m:sSubPr>
                                  <m:e>
                                    <m:r>
                                      <a:rPr lang="ar-AE" sz="1400">
                                        <a:latin typeface="Cambria Math" panose="02040503050406030204" pitchFamily="18" charset="0"/>
                                      </a:rPr>
                                      <m:t>𝑓</m:t>
                                    </m:r>
                                  </m:e>
                                  <m:sub>
                                    <m:r>
                                      <a:rPr lang="ar-AE" sz="1400">
                                        <a:latin typeface="Cambria Math" panose="02040503050406030204" pitchFamily="18" charset="0"/>
                                      </a:rPr>
                                      <m:t>𝑖</m:t>
                                    </m:r>
                                  </m:sub>
                                </m:sSub>
                                <m:r>
                                  <a:rPr lang="ar-AE" sz="1400">
                                    <a:latin typeface="Cambria Math" panose="02040503050406030204" pitchFamily="18" charset="0"/>
                                  </a:rPr>
                                  <m:t>⋅</m:t>
                                </m:r>
                                <m:sSup>
                                  <m:sSupPr>
                                    <m:ctrlPr>
                                      <a:rPr lang="ar-AE" sz="1400" i="1">
                                        <a:latin typeface="Cambria Math" panose="02040503050406030204" pitchFamily="18" charset="0"/>
                                      </a:rPr>
                                    </m:ctrlPr>
                                  </m:sSupPr>
                                  <m:e>
                                    <m:sSub>
                                      <m:sSubPr>
                                        <m:ctrlPr>
                                          <a:rPr lang="ar-AE" sz="1400" i="1">
                                            <a:latin typeface="Cambria Math" panose="02040503050406030204" pitchFamily="18" charset="0"/>
                                          </a:rPr>
                                        </m:ctrlPr>
                                      </m:sSubPr>
                                      <m:e>
                                        <m:r>
                                          <a:rPr lang="ar-AE" sz="1400">
                                            <a:latin typeface="Cambria Math" panose="02040503050406030204" pitchFamily="18" charset="0"/>
                                          </a:rPr>
                                          <m:t>𝑥</m:t>
                                        </m:r>
                                      </m:e>
                                      <m:sub>
                                        <m:r>
                                          <a:rPr lang="ar-AE" sz="1400">
                                            <a:latin typeface="Cambria Math" panose="02040503050406030204" pitchFamily="18" charset="0"/>
                                          </a:rPr>
                                          <m:t>𝑖</m:t>
                                        </m:r>
                                      </m:sub>
                                    </m:sSub>
                                  </m:e>
                                  <m:sup>
                                    <m:r>
                                      <a:rPr lang="ar-AE" sz="1400">
                                        <a:latin typeface="Cambria Math" panose="02040503050406030204" pitchFamily="18" charset="0"/>
                                      </a:rPr>
                                      <m:t>2</m:t>
                                    </m:r>
                                  </m:sup>
                                </m:sSup>
                              </m:oMath>
                            </m:oMathPara>
                          </a14:m>
                          <a:endParaRPr dirty="0"/>
                        </a:p>
                      </a:txBody>
                      <a:tcPr anchor="ctr"/>
                    </a:tc>
                    <a:extLst>
                      <a:ext uri="{0D108BD9-81ED-4DB2-BD59-A6C34878D82A}">
                        <a16:rowId xmlns:a16="http://schemas.microsoft.com/office/drawing/2014/main" val="10001"/>
                      </a:ext>
                    </a:extLst>
                  </a:tr>
                  <a:tr h="485695">
                    <a:tc>
                      <a:txBody>
                        <a:bodyPr/>
                        <a:lstStyle/>
                        <a:p>
                          <a:pPr algn="ctr">
                            <a:defRPr sz="1600"/>
                          </a:pPr>
                          <a:r>
                            <a:rPr dirty="0"/>
                            <a:t>2.90–2.99</a:t>
                          </a:r>
                        </a:p>
                      </a:txBody>
                      <a:tcPr/>
                    </a:tc>
                    <a:tc>
                      <a:txBody>
                        <a:bodyPr/>
                        <a:lstStyle/>
                        <a:p>
                          <a:pPr algn="ctr"/>
                          <a:r>
                            <a:rPr sz="1600" dirty="0"/>
                            <a:t>2</a:t>
                          </a:r>
                          <a:endParaRPr sz="1600" dirty="0">
                            <a:latin typeface="Cambria Math"/>
                          </a:endParaRPr>
                        </a:p>
                      </a:txBody>
                      <a:tcPr/>
                    </a:tc>
                    <a:tc>
                      <a:txBody>
                        <a:bodyPr/>
                        <a:lstStyle/>
                        <a:p>
                          <a:pPr algn="ctr"/>
                          <a:r>
                            <a:rPr sz="1600" dirty="0"/>
                            <a:t>2.945</a:t>
                          </a:r>
                          <a:endParaRPr sz="1600" dirty="0">
                            <a:latin typeface="Cambria Math"/>
                          </a:endParaRPr>
                        </a:p>
                      </a:txBody>
                      <a:tcPr/>
                    </a:tc>
                    <a:tc>
                      <a:txBody>
                        <a:bodyPr/>
                        <a:lstStyle/>
                        <a:p>
                          <a:pPr algn="ctr"/>
                          <a:r>
                            <a:rPr sz="1600"/>
                            <a:t>5.89</a:t>
                          </a:r>
                          <a:endParaRPr sz="1600">
                            <a:latin typeface="Cambria Math"/>
                          </a:endParaRPr>
                        </a:p>
                      </a:txBody>
                      <a:tcPr/>
                    </a:tc>
                    <a:tc>
                      <a:txBody>
                        <a:bodyPr/>
                        <a:lstStyle/>
                        <a:p>
                          <a:pPr algn="ctr"/>
                          <a:r>
                            <a:rPr sz="1600"/>
                            <a:t>17.34605</a:t>
                          </a:r>
                          <a:endParaRPr sz="1600">
                            <a:latin typeface="Cambria Math"/>
                          </a:endParaRPr>
                        </a:p>
                      </a:txBody>
                      <a:tcPr/>
                    </a:tc>
                    <a:extLst>
                      <a:ext uri="{0D108BD9-81ED-4DB2-BD59-A6C34878D82A}">
                        <a16:rowId xmlns:a16="http://schemas.microsoft.com/office/drawing/2014/main" val="10002"/>
                      </a:ext>
                    </a:extLst>
                  </a:tr>
                  <a:tr h="517152">
                    <a:tc>
                      <a:txBody>
                        <a:bodyPr/>
                        <a:lstStyle/>
                        <a:p>
                          <a:pPr algn="ctr">
                            <a:defRPr sz="1600"/>
                          </a:pPr>
                          <a:r>
                            <a:rPr dirty="0"/>
                            <a:t>3.00–3.09</a:t>
                          </a:r>
                        </a:p>
                      </a:txBody>
                      <a:tcPr/>
                    </a:tc>
                    <a:tc>
                      <a:txBody>
                        <a:bodyPr/>
                        <a:lstStyle/>
                        <a:p>
                          <a:pPr algn="ctr"/>
                          <a:r>
                            <a:rPr sz="1600" dirty="0"/>
                            <a:t>1</a:t>
                          </a:r>
                          <a:endParaRPr sz="1600" dirty="0">
                            <a:latin typeface="Cambria Math"/>
                          </a:endParaRPr>
                        </a:p>
                      </a:txBody>
                      <a:tcPr/>
                    </a:tc>
                    <a:tc>
                      <a:txBody>
                        <a:bodyPr/>
                        <a:lstStyle/>
                        <a:p>
                          <a:pPr algn="ctr"/>
                          <a:r>
                            <a:rPr sz="1600" dirty="0"/>
                            <a:t>3.045</a:t>
                          </a:r>
                          <a:endParaRPr sz="1600" dirty="0">
                            <a:latin typeface="Cambria Math"/>
                          </a:endParaRPr>
                        </a:p>
                      </a:txBody>
                      <a:tcPr/>
                    </a:tc>
                    <a:tc>
                      <a:txBody>
                        <a:bodyPr/>
                        <a:lstStyle/>
                        <a:p>
                          <a:pPr algn="ctr"/>
                          <a:r>
                            <a:rPr sz="1600"/>
                            <a:t>3.045</a:t>
                          </a:r>
                          <a:endParaRPr sz="1600">
                            <a:latin typeface="Cambria Math"/>
                          </a:endParaRPr>
                        </a:p>
                      </a:txBody>
                      <a:tcPr/>
                    </a:tc>
                    <a:tc>
                      <a:txBody>
                        <a:bodyPr/>
                        <a:lstStyle/>
                        <a:p>
                          <a:pPr algn="ctr"/>
                          <a:r>
                            <a:rPr sz="1600"/>
                            <a:t>9.272025</a:t>
                          </a:r>
                          <a:endParaRPr sz="1600">
                            <a:latin typeface="Cambria Math"/>
                          </a:endParaRPr>
                        </a:p>
                      </a:txBody>
                      <a:tcPr/>
                    </a:tc>
                    <a:extLst>
                      <a:ext uri="{0D108BD9-81ED-4DB2-BD59-A6C34878D82A}">
                        <a16:rowId xmlns:a16="http://schemas.microsoft.com/office/drawing/2014/main" val="10003"/>
                      </a:ext>
                    </a:extLst>
                  </a:tr>
                  <a:tr h="517152">
                    <a:tc>
                      <a:txBody>
                        <a:bodyPr/>
                        <a:lstStyle/>
                        <a:p>
                          <a:pPr algn="ctr">
                            <a:defRPr sz="1600"/>
                          </a:pPr>
                          <a:r>
                            <a:rPr dirty="0"/>
                            <a:t>3.10–3.19</a:t>
                          </a:r>
                        </a:p>
                      </a:txBody>
                      <a:tcPr/>
                    </a:tc>
                    <a:tc>
                      <a:txBody>
                        <a:bodyPr/>
                        <a:lstStyle/>
                        <a:p>
                          <a:pPr algn="ctr"/>
                          <a:r>
                            <a:rPr sz="1600" dirty="0"/>
                            <a:t>9</a:t>
                          </a:r>
                          <a:endParaRPr sz="1600" dirty="0">
                            <a:latin typeface="Cambria Math"/>
                          </a:endParaRPr>
                        </a:p>
                      </a:txBody>
                      <a:tcPr/>
                    </a:tc>
                    <a:tc>
                      <a:txBody>
                        <a:bodyPr/>
                        <a:lstStyle/>
                        <a:p>
                          <a:pPr algn="ctr"/>
                          <a:r>
                            <a:rPr sz="1600" dirty="0"/>
                            <a:t>3.145</a:t>
                          </a:r>
                          <a:endParaRPr sz="1600" dirty="0">
                            <a:latin typeface="Cambria Math"/>
                          </a:endParaRPr>
                        </a:p>
                      </a:txBody>
                      <a:tcPr/>
                    </a:tc>
                    <a:tc>
                      <a:txBody>
                        <a:bodyPr/>
                        <a:lstStyle/>
                        <a:p>
                          <a:pPr algn="ctr"/>
                          <a:r>
                            <a:rPr sz="1600"/>
                            <a:t>28.305</a:t>
                          </a:r>
                          <a:endParaRPr sz="1600">
                            <a:latin typeface="Cambria Math"/>
                          </a:endParaRPr>
                        </a:p>
                      </a:txBody>
                      <a:tcPr/>
                    </a:tc>
                    <a:tc>
                      <a:txBody>
                        <a:bodyPr/>
                        <a:lstStyle/>
                        <a:p>
                          <a:pPr algn="ctr"/>
                          <a:r>
                            <a:rPr sz="1600"/>
                            <a:t>89.019225</a:t>
                          </a:r>
                          <a:endParaRPr sz="1600">
                            <a:latin typeface="Cambria Math"/>
                          </a:endParaRPr>
                        </a:p>
                      </a:txBody>
                      <a:tcPr/>
                    </a:tc>
                    <a:extLst>
                      <a:ext uri="{0D108BD9-81ED-4DB2-BD59-A6C34878D82A}">
                        <a16:rowId xmlns:a16="http://schemas.microsoft.com/office/drawing/2014/main" val="10004"/>
                      </a:ext>
                    </a:extLst>
                  </a:tr>
                  <a:tr h="517152">
                    <a:tc>
                      <a:txBody>
                        <a:bodyPr/>
                        <a:lstStyle/>
                        <a:p>
                          <a:pPr algn="ctr">
                            <a:defRPr sz="1600"/>
                          </a:pPr>
                          <a:r>
                            <a:rPr dirty="0"/>
                            <a:t>3.20–3.29</a:t>
                          </a:r>
                        </a:p>
                      </a:txBody>
                      <a:tcPr/>
                    </a:tc>
                    <a:tc>
                      <a:txBody>
                        <a:bodyPr/>
                        <a:lstStyle/>
                        <a:p>
                          <a:pPr algn="ctr"/>
                          <a:r>
                            <a:rPr sz="1600" dirty="0"/>
                            <a:t>8</a:t>
                          </a:r>
                          <a:endParaRPr sz="1600" dirty="0">
                            <a:latin typeface="Cambria Math"/>
                          </a:endParaRPr>
                        </a:p>
                      </a:txBody>
                      <a:tcPr/>
                    </a:tc>
                    <a:tc>
                      <a:txBody>
                        <a:bodyPr/>
                        <a:lstStyle/>
                        <a:p>
                          <a:pPr algn="ctr"/>
                          <a:r>
                            <a:rPr sz="1600" dirty="0"/>
                            <a:t>3.245</a:t>
                          </a:r>
                          <a:endParaRPr sz="1600" dirty="0">
                            <a:latin typeface="Cambria Math"/>
                          </a:endParaRPr>
                        </a:p>
                      </a:txBody>
                      <a:tcPr/>
                    </a:tc>
                    <a:tc>
                      <a:txBody>
                        <a:bodyPr/>
                        <a:lstStyle/>
                        <a:p>
                          <a:pPr algn="ctr"/>
                          <a:r>
                            <a:rPr sz="1600" dirty="0"/>
                            <a:t>25.96</a:t>
                          </a:r>
                          <a:endParaRPr sz="1600" dirty="0">
                            <a:latin typeface="Cambria Math"/>
                          </a:endParaRPr>
                        </a:p>
                      </a:txBody>
                      <a:tcPr/>
                    </a:tc>
                    <a:tc>
                      <a:txBody>
                        <a:bodyPr/>
                        <a:lstStyle/>
                        <a:p>
                          <a:pPr algn="ctr"/>
                          <a:r>
                            <a:rPr sz="1600"/>
                            <a:t>84.2402</a:t>
                          </a:r>
                          <a:endParaRPr sz="1600">
                            <a:latin typeface="Cambria Math"/>
                          </a:endParaRPr>
                        </a:p>
                      </a:txBody>
                      <a:tcPr/>
                    </a:tc>
                    <a:extLst>
                      <a:ext uri="{0D108BD9-81ED-4DB2-BD59-A6C34878D82A}">
                        <a16:rowId xmlns:a16="http://schemas.microsoft.com/office/drawing/2014/main" val="10005"/>
                      </a:ext>
                    </a:extLst>
                  </a:tr>
                  <a:tr h="517152">
                    <a:tc>
                      <a:txBody>
                        <a:bodyPr/>
                        <a:lstStyle/>
                        <a:p>
                          <a:pPr algn="ctr">
                            <a:defRPr sz="1600"/>
                          </a:pPr>
                          <a:r>
                            <a:rPr dirty="0"/>
                            <a:t>3.30–3.39</a:t>
                          </a:r>
                        </a:p>
                      </a:txBody>
                      <a:tcPr/>
                    </a:tc>
                    <a:tc>
                      <a:txBody>
                        <a:bodyPr/>
                        <a:lstStyle/>
                        <a:p>
                          <a:pPr algn="ctr"/>
                          <a:r>
                            <a:rPr sz="1600" dirty="0"/>
                            <a:t>6</a:t>
                          </a:r>
                          <a:endParaRPr sz="1600" dirty="0">
                            <a:latin typeface="Cambria Math"/>
                          </a:endParaRPr>
                        </a:p>
                      </a:txBody>
                      <a:tcPr/>
                    </a:tc>
                    <a:tc>
                      <a:txBody>
                        <a:bodyPr/>
                        <a:lstStyle/>
                        <a:p>
                          <a:pPr algn="ctr"/>
                          <a:r>
                            <a:rPr sz="1600" dirty="0"/>
                            <a:t>3.345</a:t>
                          </a:r>
                          <a:endParaRPr sz="1600" dirty="0">
                            <a:latin typeface="Cambria Math"/>
                          </a:endParaRPr>
                        </a:p>
                      </a:txBody>
                      <a:tcPr/>
                    </a:tc>
                    <a:tc>
                      <a:txBody>
                        <a:bodyPr/>
                        <a:lstStyle/>
                        <a:p>
                          <a:pPr algn="ctr"/>
                          <a:r>
                            <a:rPr sz="1600" dirty="0"/>
                            <a:t>20.07</a:t>
                          </a:r>
                          <a:endParaRPr sz="1600" dirty="0">
                            <a:latin typeface="Cambria Math"/>
                          </a:endParaRPr>
                        </a:p>
                      </a:txBody>
                      <a:tcPr/>
                    </a:tc>
                    <a:tc>
                      <a:txBody>
                        <a:bodyPr/>
                        <a:lstStyle/>
                        <a:p>
                          <a:pPr algn="ctr"/>
                          <a:r>
                            <a:rPr sz="1600" dirty="0"/>
                            <a:t>67.13415</a:t>
                          </a:r>
                          <a:endParaRPr sz="1600" dirty="0">
                            <a:latin typeface="Cambria Math"/>
                          </a:endParaRPr>
                        </a:p>
                      </a:txBody>
                      <a:tcPr/>
                    </a:tc>
                    <a:extLst>
                      <a:ext uri="{0D108BD9-81ED-4DB2-BD59-A6C34878D82A}">
                        <a16:rowId xmlns:a16="http://schemas.microsoft.com/office/drawing/2014/main" val="10006"/>
                      </a:ext>
                    </a:extLst>
                  </a:tr>
                  <a:tr h="556579">
                    <a:tc>
                      <a:txBody>
                        <a:bodyPr/>
                        <a:lstStyle/>
                        <a:p>
                          <a:pPr algn="ctr">
                            <a:defRPr sz="1600"/>
                          </a:pPr>
                          <a:r>
                            <a:rPr dirty="0"/>
                            <a:t>3.40–3.49</a:t>
                          </a:r>
                        </a:p>
                      </a:txBody>
                      <a:tcPr/>
                    </a:tc>
                    <a:tc>
                      <a:txBody>
                        <a:bodyPr/>
                        <a:lstStyle/>
                        <a:p>
                          <a:pPr algn="ctr"/>
                          <a:r>
                            <a:rPr sz="1600" dirty="0"/>
                            <a:t>1</a:t>
                          </a:r>
                          <a:endParaRPr sz="1600" dirty="0">
                            <a:latin typeface="Cambria Math"/>
                          </a:endParaRPr>
                        </a:p>
                      </a:txBody>
                      <a:tcPr/>
                    </a:tc>
                    <a:tc>
                      <a:txBody>
                        <a:bodyPr/>
                        <a:lstStyle/>
                        <a:p>
                          <a:pPr algn="ctr"/>
                          <a:r>
                            <a:rPr sz="1600" dirty="0"/>
                            <a:t>3.445</a:t>
                          </a:r>
                          <a:endParaRPr sz="1600" dirty="0">
                            <a:latin typeface="Cambria Math"/>
                          </a:endParaRPr>
                        </a:p>
                      </a:txBody>
                      <a:tcPr/>
                    </a:tc>
                    <a:tc>
                      <a:txBody>
                        <a:bodyPr/>
                        <a:lstStyle/>
                        <a:p>
                          <a:pPr algn="ctr"/>
                          <a:r>
                            <a:rPr sz="1600" dirty="0"/>
                            <a:t>3.445</a:t>
                          </a:r>
                          <a:endParaRPr sz="1600" dirty="0">
                            <a:latin typeface="Cambria Math"/>
                          </a:endParaRPr>
                        </a:p>
                      </a:txBody>
                      <a:tcPr/>
                    </a:tc>
                    <a:tc>
                      <a:txBody>
                        <a:bodyPr/>
                        <a:lstStyle/>
                        <a:p>
                          <a:pPr algn="ctr"/>
                          <a:r>
                            <a:rPr sz="1600" dirty="0"/>
                            <a:t>11.868025</a:t>
                          </a:r>
                          <a:endParaRPr sz="1600" dirty="0">
                            <a:latin typeface="Cambria Math"/>
                          </a:endParaRPr>
                        </a:p>
                      </a:txBody>
                      <a:tcPr/>
                    </a:tc>
                    <a:extLst>
                      <a:ext uri="{0D108BD9-81ED-4DB2-BD59-A6C34878D82A}">
                        <a16:rowId xmlns:a16="http://schemas.microsoft.com/office/drawing/2014/main" val="10007"/>
                      </a:ext>
                    </a:extLst>
                  </a:tr>
                  <a:tr h="404179">
                    <a:tc>
                      <a:txBody>
                        <a:bodyPr/>
                        <a:lstStyle/>
                        <a:p>
                          <a:pPr algn="ctr">
                            <a:defRPr sz="1400"/>
                          </a:pPr>
                          <a:endParaRPr dirty="0"/>
                        </a:p>
                      </a:txBody>
                      <a:tcPr anchor="ctr"/>
                    </a:tc>
                    <a:tc>
                      <a:txBody>
                        <a:bodyPr/>
                        <a:lstStyle/>
                        <a:p>
                          <a:pPr algn="ctr">
                            <a:defRPr sz="1600"/>
                          </a:pPr>
                          <a14:m>
                            <m:oMathPara xmlns:m="http://schemas.openxmlformats.org/officeDocument/2006/math">
                              <m:oMathParaPr>
                                <m:jc m:val="centerGroup"/>
                              </m:oMathParaPr>
                              <m:oMath xmlns:m="http://schemas.openxmlformats.org/officeDocument/2006/math">
                                <m:r>
                                  <a:rPr lang="ar-AE" sz="1600" smtClean="0">
                                    <a:latin typeface="Cambria Math" panose="02040503050406030204" pitchFamily="18" charset="0"/>
                                  </a:rPr>
                                  <m:t>𝑛</m:t>
                                </m:r>
                                <m:r>
                                  <a:rPr lang="ar-AE" sz="1600" smtClean="0">
                                    <a:latin typeface="Cambria Math" panose="02040503050406030204" pitchFamily="18" charset="0"/>
                                  </a:rPr>
                                  <m:t>=∑</m:t>
                                </m:r>
                                <m:sSub>
                                  <m:sSubPr>
                                    <m:ctrlPr>
                                      <a:rPr lang="ar-AE" sz="1600" i="1">
                                        <a:latin typeface="Cambria Math" panose="02040503050406030204" pitchFamily="18" charset="0"/>
                                      </a:rPr>
                                    </m:ctrlPr>
                                  </m:sSubPr>
                                  <m:e>
                                    <m:r>
                                      <a:rPr lang="ar-AE" sz="1600">
                                        <a:latin typeface="Cambria Math" panose="02040503050406030204" pitchFamily="18" charset="0"/>
                                      </a:rPr>
                                      <m:t>𝑓</m:t>
                                    </m:r>
                                  </m:e>
                                  <m:sub>
                                    <m:r>
                                      <a:rPr lang="ar-AE" sz="1600">
                                        <a:latin typeface="Cambria Math" panose="02040503050406030204" pitchFamily="18" charset="0"/>
                                      </a:rPr>
                                      <m:t>𝑖</m:t>
                                    </m:r>
                                  </m:sub>
                                </m:sSub>
                                <m:r>
                                  <a:rPr lang="ar-AE" sz="1600">
                                    <a:latin typeface="Cambria Math" panose="02040503050406030204" pitchFamily="18" charset="0"/>
                                  </a:rPr>
                                  <m:t>=</m:t>
                                </m:r>
                                <m:r>
                                  <a:rPr lang="ar-AE" sz="1600">
                                    <a:latin typeface="Cambria Math" panose="02040503050406030204" pitchFamily="18" charset="0"/>
                                  </a:rPr>
                                  <m:t>27</m:t>
                                </m:r>
                              </m:oMath>
                            </m:oMathPara>
                          </a14:m>
                          <a:endParaRPr lang="ar-AE" dirty="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𝑓</m:t>
                                        </m:r>
                                      </m:e>
                                      <m:sub>
                                        <m:r>
                                          <a:rPr sz="1600">
                                            <a:latin typeface="Cambria Math" panose="02040503050406030204" pitchFamily="18" charset="0"/>
                                          </a:rPr>
                                          <m:t>𝑖</m:t>
                                        </m:r>
                                      </m:sub>
                                    </m:sSub>
                                    <m:r>
                                      <a:rPr sz="1600">
                                        <a:latin typeface="Cambria Math" panose="02040503050406030204" pitchFamily="18" charset="0"/>
                                      </a:rPr>
                                      <m:t>⋅</m:t>
                                    </m:r>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e>
                                </m:d>
                                <m:r>
                                  <a:rPr sz="1600">
                                    <a:latin typeface="Cambria Math" panose="02040503050406030204" pitchFamily="18" charset="0"/>
                                  </a:rPr>
                                  <m:t>=</m:t>
                                </m:r>
                                <m:r>
                                  <a:rPr sz="1600">
                                    <a:latin typeface="Cambria Math" panose="02040503050406030204" pitchFamily="18" charset="0"/>
                                  </a:rPr>
                                  <m:t>86</m:t>
                                </m:r>
                                <m:r>
                                  <a:rPr sz="1600">
                                    <a:latin typeface="Cambria Math" panose="02040503050406030204" pitchFamily="18" charset="0"/>
                                  </a:rPr>
                                  <m:t>.</m:t>
                                </m:r>
                                <m:r>
                                  <a:rPr sz="1600">
                                    <a:latin typeface="Cambria Math" panose="02040503050406030204" pitchFamily="18" charset="0"/>
                                  </a:rPr>
                                  <m:t>715</m:t>
                                </m:r>
                              </m:oMath>
                            </m:oMathPara>
                          </a14:m>
                          <a:endParaRPr dirty="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panose="02040503050406030204" pitchFamily="18" charset="0"/>
                                  </a:rPr>
                                  <m:t>∑</m:t>
                                </m:r>
                                <m:d>
                                  <m:dPr>
                                    <m:ctrlPr>
                                      <a:rPr sz="1600" i="1">
                                        <a:latin typeface="Cambria Math" panose="02040503050406030204" pitchFamily="18" charset="0"/>
                                      </a:rPr>
                                    </m:ctrlPr>
                                  </m:dPr>
                                  <m:e>
                                    <m:sSub>
                                      <m:sSubPr>
                                        <m:ctrlPr>
                                          <a:rPr sz="1600" i="1">
                                            <a:latin typeface="Cambria Math" panose="02040503050406030204" pitchFamily="18" charset="0"/>
                                          </a:rPr>
                                        </m:ctrlPr>
                                      </m:sSubPr>
                                      <m:e>
                                        <m:r>
                                          <a:rPr sz="1600">
                                            <a:latin typeface="Cambria Math" panose="02040503050406030204" pitchFamily="18" charset="0"/>
                                          </a:rPr>
                                          <m:t>𝑓</m:t>
                                        </m:r>
                                      </m:e>
                                      <m:sub>
                                        <m:r>
                                          <a:rPr sz="1600">
                                            <a:latin typeface="Cambria Math" panose="02040503050406030204" pitchFamily="18" charset="0"/>
                                          </a:rPr>
                                          <m:t>𝑖</m:t>
                                        </m:r>
                                      </m:sub>
                                    </m:sSub>
                                    <m:r>
                                      <a:rPr sz="1600">
                                        <a:latin typeface="Cambria Math" panose="02040503050406030204" pitchFamily="18" charset="0"/>
                                      </a:rPr>
                                      <m:t>⋅</m:t>
                                    </m:r>
                                    <m:sSup>
                                      <m:sSupPr>
                                        <m:ctrlPr>
                                          <a:rPr sz="1600" i="1">
                                            <a:latin typeface="Cambria Math" panose="02040503050406030204" pitchFamily="18" charset="0"/>
                                          </a:rPr>
                                        </m:ctrlPr>
                                      </m:sSupPr>
                                      <m:e>
                                        <m:sSub>
                                          <m:sSubPr>
                                            <m:ctrlPr>
                                              <a:rPr sz="1600" i="1">
                                                <a:latin typeface="Cambria Math" panose="02040503050406030204" pitchFamily="18" charset="0"/>
                                              </a:rPr>
                                            </m:ctrlPr>
                                          </m:sSubPr>
                                          <m:e>
                                            <m:r>
                                              <a:rPr sz="1600">
                                                <a:latin typeface="Cambria Math" panose="02040503050406030204" pitchFamily="18" charset="0"/>
                                              </a:rPr>
                                              <m:t>𝑥</m:t>
                                            </m:r>
                                          </m:e>
                                          <m:sub>
                                            <m:r>
                                              <a:rPr sz="1600">
                                                <a:latin typeface="Cambria Math" panose="02040503050406030204" pitchFamily="18" charset="0"/>
                                              </a:rPr>
                                              <m:t>𝑖</m:t>
                                            </m:r>
                                          </m:sub>
                                        </m:sSub>
                                      </m:e>
                                      <m:sup>
                                        <m:r>
                                          <a:rPr sz="1600">
                                            <a:latin typeface="Cambria Math" panose="02040503050406030204" pitchFamily="18" charset="0"/>
                                          </a:rPr>
                                          <m:t>2</m:t>
                                        </m:r>
                                      </m:sup>
                                    </m:sSup>
                                  </m:e>
                                </m:d>
                                <m:r>
                                  <a:rPr sz="1600">
                                    <a:latin typeface="Cambria Math" panose="02040503050406030204" pitchFamily="18" charset="0"/>
                                  </a:rPr>
                                  <m:t>=</m:t>
                                </m:r>
                                <m:r>
                                  <a:rPr sz="1600">
                                    <a:latin typeface="Cambria Math" panose="02040503050406030204" pitchFamily="18" charset="0"/>
                                  </a:rPr>
                                  <m:t>278</m:t>
                                </m:r>
                                <m:r>
                                  <a:rPr sz="1600">
                                    <a:latin typeface="Cambria Math" panose="02040503050406030204" pitchFamily="18" charset="0"/>
                                  </a:rPr>
                                  <m:t>.</m:t>
                                </m:r>
                                <m:r>
                                  <a:rPr sz="1600">
                                    <a:latin typeface="Cambria Math" panose="02040503050406030204" pitchFamily="18" charset="0"/>
                                  </a:rPr>
                                  <m:t>879675</m:t>
                                </m:r>
                              </m:oMath>
                            </m:oMathPara>
                          </a14:m>
                          <a:endParaRPr dirty="0"/>
                        </a:p>
                      </a:txBody>
                      <a:tcPr/>
                    </a:tc>
                    <a:tc>
                      <a:txBody>
                        <a:bodyPr/>
                        <a:lstStyle/>
                        <a:p>
                          <a:pPr algn="ctr">
                            <a:defRPr sz="1600"/>
                          </a:pPr>
                          <a:endParaRPr dirty="0"/>
                        </a:p>
                      </a:txBody>
                      <a:tcPr anchor="ctr"/>
                    </a:tc>
                    <a:extLst>
                      <a:ext uri="{0D108BD9-81ED-4DB2-BD59-A6C34878D82A}">
                        <a16:rowId xmlns:a16="http://schemas.microsoft.com/office/drawing/2014/main" val="4227432014"/>
                      </a:ext>
                    </a:extLst>
                  </a:tr>
                </a:tbl>
              </a:graphicData>
            </a:graphic>
          </p:graphicFrame>
        </mc:Choice>
        <mc:Fallback xmlns="">
          <p:graphicFrame>
            <p:nvGraphicFramePr>
              <p:cNvPr id="6" name="Table Placeholder 2" descr="The table contains 5 columns and 8 rows including headers and totals.&#10;The first row displays data for gas price ranges, their frequencies f sub i, class midpoints x sub i , the product of frequency and midpoint f sub i times x sub i, and the product of frequency and the square of the midpoint f sub i times x sub i squared. &#10;For the second row, The gas price range 2.90 to 2.99 has a frequency of 2, a class midpoint of 2.945, a product of f sub i times x sub i of 5.89, and a product of f sub i times x sub i squared of 17.34605. &#10;For the third row, The gas price range 3.00 to 3.09 has a frequency of 1, a class midpoint of 3.045, a product of f sub i times x sub i of 3.045, and a product of f sub i times x sub i squared of 9.272025. &#10;For the fourth row, The gas price range 3.10 to 3.19 has a frequency of 9, a class midpoint of 3.145, a product of f sub i times x sub i of 28.305, and a product of f sub i times x sub i squared of 89.019225. &#10;For the fifth row, The gas price range 3.20 to 3.29 has a frequency of 8, a class midpoint of 3.245, a product of f sub i times x sub i of 25.96, and a product of f sub i times x sub i squared of 84.2402. &#10;For the sixth row, The gas price range 3.30 to 3.39 has a frequency of 6, a class midpoint of 3.345, a product of f sub i times x sub i of 20.07, and a product of f sub i times x sub i squared of 67.13415. &#10;For the seventh row, The gas price range 3.40 to 3.49 has a frequency of 1, a class midpoint of 3.445, a product of f sub i times x sub i of 3.445, and a product of f sub i times x sub i squared of 11.868025. &#10;For the final row, The totals of the table indicate that the sum of frequencies (n equals summation of f sub i) is 27, the summation of f sub i times x sub i is 86.715, and the summation of f sub i times x sub i squared is 278.879675.">
                <a:extLst>
                  <a:ext uri="{FF2B5EF4-FFF2-40B4-BE49-F238E27FC236}">
                    <a16:creationId xmlns:a16="http://schemas.microsoft.com/office/drawing/2014/main" id="{4D5C2CA3-5F01-33FD-CB01-19BAE666099A}"/>
                  </a:ext>
                </a:extLst>
              </p:cNvPr>
              <p:cNvGraphicFramePr>
                <a:graphicFrameLocks/>
              </p:cNvGraphicFramePr>
              <p:nvPr>
                <p:extLst>
                  <p:ext uri="{D42A27DB-BD31-4B8C-83A1-F6EECF244321}">
                    <p14:modId xmlns:p14="http://schemas.microsoft.com/office/powerpoint/2010/main" val="657015574"/>
                  </p:ext>
                </p:extLst>
              </p:nvPr>
            </p:nvGraphicFramePr>
            <p:xfrm>
              <a:off x="762001" y="1627166"/>
              <a:ext cx="7924799" cy="4164034"/>
            </p:xfrm>
            <a:graphic>
              <a:graphicData uri="http://schemas.openxmlformats.org/drawingml/2006/table">
                <a:tbl>
                  <a:tblPr firstRow="1" bandRow="1">
                    <a:tableStyleId>{5940675A-B579-460E-94D1-54222C63F5DA}</a:tableStyleId>
                  </a:tblPr>
                  <a:tblGrid>
                    <a:gridCol w="1088775">
                      <a:extLst>
                        <a:ext uri="{9D8B030D-6E8A-4147-A177-3AD203B41FA5}">
                          <a16:colId xmlns:a16="http://schemas.microsoft.com/office/drawing/2014/main" val="20000"/>
                        </a:ext>
                      </a:extLst>
                    </a:gridCol>
                    <a:gridCol w="1401876">
                      <a:extLst>
                        <a:ext uri="{9D8B030D-6E8A-4147-A177-3AD203B41FA5}">
                          <a16:colId xmlns:a16="http://schemas.microsoft.com/office/drawing/2014/main" val="20001"/>
                        </a:ext>
                      </a:extLst>
                    </a:gridCol>
                    <a:gridCol w="1886857">
                      <a:extLst>
                        <a:ext uri="{9D8B030D-6E8A-4147-A177-3AD203B41FA5}">
                          <a16:colId xmlns:a16="http://schemas.microsoft.com/office/drawing/2014/main" val="20002"/>
                        </a:ext>
                      </a:extLst>
                    </a:gridCol>
                    <a:gridCol w="2175692">
                      <a:extLst>
                        <a:ext uri="{9D8B030D-6E8A-4147-A177-3AD203B41FA5}">
                          <a16:colId xmlns:a16="http://schemas.microsoft.com/office/drawing/2014/main" val="20003"/>
                        </a:ext>
                      </a:extLst>
                    </a:gridCol>
                    <a:gridCol w="1371599">
                      <a:extLst>
                        <a:ext uri="{9D8B030D-6E8A-4147-A177-3AD203B41FA5}">
                          <a16:colId xmlns:a16="http://schemas.microsoft.com/office/drawing/2014/main" val="20004"/>
                        </a:ext>
                      </a:extLst>
                    </a:gridCol>
                  </a:tblGrid>
                  <a:tr h="4747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400" b="1"/>
                          </a:pPr>
                          <a:r>
                            <a:rPr lang="en-IN" dirty="0"/>
                            <a:t>Gas Price</a:t>
                          </a:r>
                          <a:endParaRPr dirty="0"/>
                        </a:p>
                      </a:txBody>
                      <a:tcPr anchor="ctr"/>
                    </a:tc>
                    <a:tc>
                      <a:txBody>
                        <a:bodyPr/>
                        <a:lstStyle/>
                        <a:p>
                          <a:endParaRPr lang="en-US"/>
                        </a:p>
                      </a:txBody>
                      <a:tcPr anchor="ctr">
                        <a:blipFill>
                          <a:blip r:embed="rId2"/>
                          <a:stretch>
                            <a:fillRect l="-78696" t="-1282" r="-388696" b="-780769"/>
                          </a:stretch>
                        </a:blipFill>
                      </a:tcPr>
                    </a:tc>
                    <a:tc>
                      <a:txBody>
                        <a:bodyPr/>
                        <a:lstStyle/>
                        <a:p>
                          <a:endParaRPr lang="en-US"/>
                        </a:p>
                      </a:txBody>
                      <a:tcPr anchor="ctr">
                        <a:blipFill>
                          <a:blip r:embed="rId2"/>
                          <a:stretch>
                            <a:fillRect l="-133010" t="-1282" r="-189320" b="-780769"/>
                          </a:stretch>
                        </a:blipFill>
                      </a:tcPr>
                    </a:tc>
                    <a:tc>
                      <a:txBody>
                        <a:bodyPr/>
                        <a:lstStyle/>
                        <a:p>
                          <a:endParaRPr lang="en-US"/>
                        </a:p>
                      </a:txBody>
                      <a:tcPr anchor="ctr">
                        <a:blipFill>
                          <a:blip r:embed="rId2"/>
                          <a:stretch>
                            <a:fillRect l="-201681" t="-1282" r="-63866" b="-780769"/>
                          </a:stretch>
                        </a:blipFill>
                      </a:tcPr>
                    </a:tc>
                    <a:tc>
                      <a:txBody>
                        <a:bodyPr/>
                        <a:lstStyle/>
                        <a:p>
                          <a:endParaRPr lang="en-US"/>
                        </a:p>
                      </a:txBody>
                      <a:tcPr anchor="ctr">
                        <a:blipFill>
                          <a:blip r:embed="rId2"/>
                          <a:stretch>
                            <a:fillRect l="-478667" t="-1282" r="-1333" b="-780769"/>
                          </a:stretch>
                        </a:blipFill>
                      </a:tcPr>
                    </a:tc>
                    <a:extLst>
                      <a:ext uri="{0D108BD9-81ED-4DB2-BD59-A6C34878D82A}">
                        <a16:rowId xmlns:a16="http://schemas.microsoft.com/office/drawing/2014/main" val="10001"/>
                      </a:ext>
                    </a:extLst>
                  </a:tr>
                  <a:tr h="485695">
                    <a:tc>
                      <a:txBody>
                        <a:bodyPr/>
                        <a:lstStyle/>
                        <a:p>
                          <a:pPr algn="ctr">
                            <a:defRPr sz="1600"/>
                          </a:pPr>
                          <a:r>
                            <a:rPr dirty="0"/>
                            <a:t>2.90–2.99</a:t>
                          </a:r>
                        </a:p>
                      </a:txBody>
                      <a:tcPr/>
                    </a:tc>
                    <a:tc>
                      <a:txBody>
                        <a:bodyPr/>
                        <a:lstStyle/>
                        <a:p>
                          <a:pPr algn="ctr"/>
                          <a:r>
                            <a:rPr sz="1600" dirty="0"/>
                            <a:t>2</a:t>
                          </a:r>
                          <a:endParaRPr sz="1600" dirty="0">
                            <a:latin typeface="Cambria Math"/>
                          </a:endParaRPr>
                        </a:p>
                      </a:txBody>
                      <a:tcPr/>
                    </a:tc>
                    <a:tc>
                      <a:txBody>
                        <a:bodyPr/>
                        <a:lstStyle/>
                        <a:p>
                          <a:pPr algn="ctr"/>
                          <a:r>
                            <a:rPr sz="1600" dirty="0"/>
                            <a:t>2.945</a:t>
                          </a:r>
                          <a:endParaRPr sz="1600" dirty="0">
                            <a:latin typeface="Cambria Math"/>
                          </a:endParaRPr>
                        </a:p>
                      </a:txBody>
                      <a:tcPr/>
                    </a:tc>
                    <a:tc>
                      <a:txBody>
                        <a:bodyPr/>
                        <a:lstStyle/>
                        <a:p>
                          <a:pPr algn="ctr"/>
                          <a:r>
                            <a:rPr sz="1600"/>
                            <a:t>5.89</a:t>
                          </a:r>
                          <a:endParaRPr sz="1600">
                            <a:latin typeface="Cambria Math"/>
                          </a:endParaRPr>
                        </a:p>
                      </a:txBody>
                      <a:tcPr/>
                    </a:tc>
                    <a:tc>
                      <a:txBody>
                        <a:bodyPr/>
                        <a:lstStyle/>
                        <a:p>
                          <a:pPr algn="ctr"/>
                          <a:r>
                            <a:rPr sz="1600"/>
                            <a:t>17.34605</a:t>
                          </a:r>
                          <a:endParaRPr sz="1600">
                            <a:latin typeface="Cambria Math"/>
                          </a:endParaRPr>
                        </a:p>
                      </a:txBody>
                      <a:tcPr/>
                    </a:tc>
                    <a:extLst>
                      <a:ext uri="{0D108BD9-81ED-4DB2-BD59-A6C34878D82A}">
                        <a16:rowId xmlns:a16="http://schemas.microsoft.com/office/drawing/2014/main" val="10002"/>
                      </a:ext>
                    </a:extLst>
                  </a:tr>
                  <a:tr h="517152">
                    <a:tc>
                      <a:txBody>
                        <a:bodyPr/>
                        <a:lstStyle/>
                        <a:p>
                          <a:pPr algn="ctr">
                            <a:defRPr sz="1600"/>
                          </a:pPr>
                          <a:r>
                            <a:rPr dirty="0"/>
                            <a:t>3.00–3.09</a:t>
                          </a:r>
                        </a:p>
                      </a:txBody>
                      <a:tcPr/>
                    </a:tc>
                    <a:tc>
                      <a:txBody>
                        <a:bodyPr/>
                        <a:lstStyle/>
                        <a:p>
                          <a:pPr algn="ctr"/>
                          <a:r>
                            <a:rPr sz="1600" dirty="0"/>
                            <a:t>1</a:t>
                          </a:r>
                          <a:endParaRPr sz="1600" dirty="0">
                            <a:latin typeface="Cambria Math"/>
                          </a:endParaRPr>
                        </a:p>
                      </a:txBody>
                      <a:tcPr/>
                    </a:tc>
                    <a:tc>
                      <a:txBody>
                        <a:bodyPr/>
                        <a:lstStyle/>
                        <a:p>
                          <a:pPr algn="ctr"/>
                          <a:r>
                            <a:rPr sz="1600" dirty="0"/>
                            <a:t>3.045</a:t>
                          </a:r>
                          <a:endParaRPr sz="1600" dirty="0">
                            <a:latin typeface="Cambria Math"/>
                          </a:endParaRPr>
                        </a:p>
                      </a:txBody>
                      <a:tcPr/>
                    </a:tc>
                    <a:tc>
                      <a:txBody>
                        <a:bodyPr/>
                        <a:lstStyle/>
                        <a:p>
                          <a:pPr algn="ctr"/>
                          <a:r>
                            <a:rPr sz="1600"/>
                            <a:t>3.045</a:t>
                          </a:r>
                          <a:endParaRPr sz="1600">
                            <a:latin typeface="Cambria Math"/>
                          </a:endParaRPr>
                        </a:p>
                      </a:txBody>
                      <a:tcPr/>
                    </a:tc>
                    <a:tc>
                      <a:txBody>
                        <a:bodyPr/>
                        <a:lstStyle/>
                        <a:p>
                          <a:pPr algn="ctr"/>
                          <a:r>
                            <a:rPr sz="1600"/>
                            <a:t>9.272025</a:t>
                          </a:r>
                          <a:endParaRPr sz="1600">
                            <a:latin typeface="Cambria Math"/>
                          </a:endParaRPr>
                        </a:p>
                      </a:txBody>
                      <a:tcPr/>
                    </a:tc>
                    <a:extLst>
                      <a:ext uri="{0D108BD9-81ED-4DB2-BD59-A6C34878D82A}">
                        <a16:rowId xmlns:a16="http://schemas.microsoft.com/office/drawing/2014/main" val="10003"/>
                      </a:ext>
                    </a:extLst>
                  </a:tr>
                  <a:tr h="517152">
                    <a:tc>
                      <a:txBody>
                        <a:bodyPr/>
                        <a:lstStyle/>
                        <a:p>
                          <a:pPr algn="ctr">
                            <a:defRPr sz="1600"/>
                          </a:pPr>
                          <a:r>
                            <a:rPr dirty="0"/>
                            <a:t>3.10–3.19</a:t>
                          </a:r>
                        </a:p>
                      </a:txBody>
                      <a:tcPr/>
                    </a:tc>
                    <a:tc>
                      <a:txBody>
                        <a:bodyPr/>
                        <a:lstStyle/>
                        <a:p>
                          <a:pPr algn="ctr"/>
                          <a:r>
                            <a:rPr sz="1600" dirty="0"/>
                            <a:t>9</a:t>
                          </a:r>
                          <a:endParaRPr sz="1600" dirty="0">
                            <a:latin typeface="Cambria Math"/>
                          </a:endParaRPr>
                        </a:p>
                      </a:txBody>
                      <a:tcPr/>
                    </a:tc>
                    <a:tc>
                      <a:txBody>
                        <a:bodyPr/>
                        <a:lstStyle/>
                        <a:p>
                          <a:pPr algn="ctr"/>
                          <a:r>
                            <a:rPr sz="1600" dirty="0"/>
                            <a:t>3.145</a:t>
                          </a:r>
                          <a:endParaRPr sz="1600" dirty="0">
                            <a:latin typeface="Cambria Math"/>
                          </a:endParaRPr>
                        </a:p>
                      </a:txBody>
                      <a:tcPr/>
                    </a:tc>
                    <a:tc>
                      <a:txBody>
                        <a:bodyPr/>
                        <a:lstStyle/>
                        <a:p>
                          <a:pPr algn="ctr"/>
                          <a:r>
                            <a:rPr sz="1600"/>
                            <a:t>28.305</a:t>
                          </a:r>
                          <a:endParaRPr sz="1600">
                            <a:latin typeface="Cambria Math"/>
                          </a:endParaRPr>
                        </a:p>
                      </a:txBody>
                      <a:tcPr/>
                    </a:tc>
                    <a:tc>
                      <a:txBody>
                        <a:bodyPr/>
                        <a:lstStyle/>
                        <a:p>
                          <a:pPr algn="ctr"/>
                          <a:r>
                            <a:rPr sz="1600"/>
                            <a:t>89.019225</a:t>
                          </a:r>
                          <a:endParaRPr sz="1600">
                            <a:latin typeface="Cambria Math"/>
                          </a:endParaRPr>
                        </a:p>
                      </a:txBody>
                      <a:tcPr/>
                    </a:tc>
                    <a:extLst>
                      <a:ext uri="{0D108BD9-81ED-4DB2-BD59-A6C34878D82A}">
                        <a16:rowId xmlns:a16="http://schemas.microsoft.com/office/drawing/2014/main" val="10004"/>
                      </a:ext>
                    </a:extLst>
                  </a:tr>
                  <a:tr h="517152">
                    <a:tc>
                      <a:txBody>
                        <a:bodyPr/>
                        <a:lstStyle/>
                        <a:p>
                          <a:pPr algn="ctr">
                            <a:defRPr sz="1600"/>
                          </a:pPr>
                          <a:r>
                            <a:rPr dirty="0"/>
                            <a:t>3.20–3.29</a:t>
                          </a:r>
                        </a:p>
                      </a:txBody>
                      <a:tcPr/>
                    </a:tc>
                    <a:tc>
                      <a:txBody>
                        <a:bodyPr/>
                        <a:lstStyle/>
                        <a:p>
                          <a:pPr algn="ctr"/>
                          <a:r>
                            <a:rPr sz="1600" dirty="0"/>
                            <a:t>8</a:t>
                          </a:r>
                          <a:endParaRPr sz="1600" dirty="0">
                            <a:latin typeface="Cambria Math"/>
                          </a:endParaRPr>
                        </a:p>
                      </a:txBody>
                      <a:tcPr/>
                    </a:tc>
                    <a:tc>
                      <a:txBody>
                        <a:bodyPr/>
                        <a:lstStyle/>
                        <a:p>
                          <a:pPr algn="ctr"/>
                          <a:r>
                            <a:rPr sz="1600" dirty="0"/>
                            <a:t>3.245</a:t>
                          </a:r>
                          <a:endParaRPr sz="1600" dirty="0">
                            <a:latin typeface="Cambria Math"/>
                          </a:endParaRPr>
                        </a:p>
                      </a:txBody>
                      <a:tcPr/>
                    </a:tc>
                    <a:tc>
                      <a:txBody>
                        <a:bodyPr/>
                        <a:lstStyle/>
                        <a:p>
                          <a:pPr algn="ctr"/>
                          <a:r>
                            <a:rPr sz="1600" dirty="0"/>
                            <a:t>25.96</a:t>
                          </a:r>
                          <a:endParaRPr sz="1600" dirty="0">
                            <a:latin typeface="Cambria Math"/>
                          </a:endParaRPr>
                        </a:p>
                      </a:txBody>
                      <a:tcPr/>
                    </a:tc>
                    <a:tc>
                      <a:txBody>
                        <a:bodyPr/>
                        <a:lstStyle/>
                        <a:p>
                          <a:pPr algn="ctr"/>
                          <a:r>
                            <a:rPr sz="1600"/>
                            <a:t>84.2402</a:t>
                          </a:r>
                          <a:endParaRPr sz="1600">
                            <a:latin typeface="Cambria Math"/>
                          </a:endParaRPr>
                        </a:p>
                      </a:txBody>
                      <a:tcPr/>
                    </a:tc>
                    <a:extLst>
                      <a:ext uri="{0D108BD9-81ED-4DB2-BD59-A6C34878D82A}">
                        <a16:rowId xmlns:a16="http://schemas.microsoft.com/office/drawing/2014/main" val="10005"/>
                      </a:ext>
                    </a:extLst>
                  </a:tr>
                  <a:tr h="517152">
                    <a:tc>
                      <a:txBody>
                        <a:bodyPr/>
                        <a:lstStyle/>
                        <a:p>
                          <a:pPr algn="ctr">
                            <a:defRPr sz="1600"/>
                          </a:pPr>
                          <a:r>
                            <a:rPr dirty="0"/>
                            <a:t>3.30–3.39</a:t>
                          </a:r>
                        </a:p>
                      </a:txBody>
                      <a:tcPr/>
                    </a:tc>
                    <a:tc>
                      <a:txBody>
                        <a:bodyPr/>
                        <a:lstStyle/>
                        <a:p>
                          <a:pPr algn="ctr"/>
                          <a:r>
                            <a:rPr sz="1600" dirty="0"/>
                            <a:t>6</a:t>
                          </a:r>
                          <a:endParaRPr sz="1600" dirty="0">
                            <a:latin typeface="Cambria Math"/>
                          </a:endParaRPr>
                        </a:p>
                      </a:txBody>
                      <a:tcPr/>
                    </a:tc>
                    <a:tc>
                      <a:txBody>
                        <a:bodyPr/>
                        <a:lstStyle/>
                        <a:p>
                          <a:pPr algn="ctr"/>
                          <a:r>
                            <a:rPr sz="1600" dirty="0"/>
                            <a:t>3.345</a:t>
                          </a:r>
                          <a:endParaRPr sz="1600" dirty="0">
                            <a:latin typeface="Cambria Math"/>
                          </a:endParaRPr>
                        </a:p>
                      </a:txBody>
                      <a:tcPr/>
                    </a:tc>
                    <a:tc>
                      <a:txBody>
                        <a:bodyPr/>
                        <a:lstStyle/>
                        <a:p>
                          <a:pPr algn="ctr"/>
                          <a:r>
                            <a:rPr sz="1600" dirty="0"/>
                            <a:t>20.07</a:t>
                          </a:r>
                          <a:endParaRPr sz="1600" dirty="0">
                            <a:latin typeface="Cambria Math"/>
                          </a:endParaRPr>
                        </a:p>
                      </a:txBody>
                      <a:tcPr/>
                    </a:tc>
                    <a:tc>
                      <a:txBody>
                        <a:bodyPr/>
                        <a:lstStyle/>
                        <a:p>
                          <a:pPr algn="ctr"/>
                          <a:r>
                            <a:rPr sz="1600" dirty="0"/>
                            <a:t>67.13415</a:t>
                          </a:r>
                          <a:endParaRPr sz="1600" dirty="0">
                            <a:latin typeface="Cambria Math"/>
                          </a:endParaRPr>
                        </a:p>
                      </a:txBody>
                      <a:tcPr/>
                    </a:tc>
                    <a:extLst>
                      <a:ext uri="{0D108BD9-81ED-4DB2-BD59-A6C34878D82A}">
                        <a16:rowId xmlns:a16="http://schemas.microsoft.com/office/drawing/2014/main" val="10006"/>
                      </a:ext>
                    </a:extLst>
                  </a:tr>
                  <a:tr h="556579">
                    <a:tc>
                      <a:txBody>
                        <a:bodyPr/>
                        <a:lstStyle/>
                        <a:p>
                          <a:pPr algn="ctr">
                            <a:defRPr sz="1600"/>
                          </a:pPr>
                          <a:r>
                            <a:rPr dirty="0"/>
                            <a:t>3.40–3.49</a:t>
                          </a:r>
                        </a:p>
                      </a:txBody>
                      <a:tcPr/>
                    </a:tc>
                    <a:tc>
                      <a:txBody>
                        <a:bodyPr/>
                        <a:lstStyle/>
                        <a:p>
                          <a:pPr algn="ctr"/>
                          <a:r>
                            <a:rPr sz="1600" dirty="0"/>
                            <a:t>1</a:t>
                          </a:r>
                          <a:endParaRPr sz="1600" dirty="0">
                            <a:latin typeface="Cambria Math"/>
                          </a:endParaRPr>
                        </a:p>
                      </a:txBody>
                      <a:tcPr/>
                    </a:tc>
                    <a:tc>
                      <a:txBody>
                        <a:bodyPr/>
                        <a:lstStyle/>
                        <a:p>
                          <a:pPr algn="ctr"/>
                          <a:r>
                            <a:rPr sz="1600" dirty="0"/>
                            <a:t>3.445</a:t>
                          </a:r>
                          <a:endParaRPr sz="1600" dirty="0">
                            <a:latin typeface="Cambria Math"/>
                          </a:endParaRPr>
                        </a:p>
                      </a:txBody>
                      <a:tcPr/>
                    </a:tc>
                    <a:tc>
                      <a:txBody>
                        <a:bodyPr/>
                        <a:lstStyle/>
                        <a:p>
                          <a:pPr algn="ctr"/>
                          <a:r>
                            <a:rPr sz="1600" dirty="0"/>
                            <a:t>3.445</a:t>
                          </a:r>
                          <a:endParaRPr sz="1600" dirty="0">
                            <a:latin typeface="Cambria Math"/>
                          </a:endParaRPr>
                        </a:p>
                      </a:txBody>
                      <a:tcPr/>
                    </a:tc>
                    <a:tc>
                      <a:txBody>
                        <a:bodyPr/>
                        <a:lstStyle/>
                        <a:p>
                          <a:pPr algn="ctr"/>
                          <a:r>
                            <a:rPr sz="1600" dirty="0"/>
                            <a:t>11.868025</a:t>
                          </a:r>
                          <a:endParaRPr sz="1600" dirty="0">
                            <a:latin typeface="Cambria Math"/>
                          </a:endParaRPr>
                        </a:p>
                      </a:txBody>
                      <a:tcPr/>
                    </a:tc>
                    <a:extLst>
                      <a:ext uri="{0D108BD9-81ED-4DB2-BD59-A6C34878D82A}">
                        <a16:rowId xmlns:a16="http://schemas.microsoft.com/office/drawing/2014/main" val="10007"/>
                      </a:ext>
                    </a:extLst>
                  </a:tr>
                  <a:tr h="578422">
                    <a:tc>
                      <a:txBody>
                        <a:bodyPr/>
                        <a:lstStyle/>
                        <a:p>
                          <a:pPr algn="ctr">
                            <a:defRPr sz="1400"/>
                          </a:pPr>
                          <a:endParaRPr dirty="0"/>
                        </a:p>
                      </a:txBody>
                      <a:tcPr anchor="ctr"/>
                    </a:tc>
                    <a:tc>
                      <a:txBody>
                        <a:bodyPr/>
                        <a:lstStyle/>
                        <a:p>
                          <a:endParaRPr lang="en-US"/>
                        </a:p>
                      </a:txBody>
                      <a:tcPr>
                        <a:blipFill>
                          <a:blip r:embed="rId2"/>
                          <a:stretch>
                            <a:fillRect l="-78696" t="-621053" r="-388696" b="-3158"/>
                          </a:stretch>
                        </a:blipFill>
                      </a:tcPr>
                    </a:tc>
                    <a:tc>
                      <a:txBody>
                        <a:bodyPr/>
                        <a:lstStyle/>
                        <a:p>
                          <a:endParaRPr lang="en-US"/>
                        </a:p>
                      </a:txBody>
                      <a:tcPr>
                        <a:blipFill>
                          <a:blip r:embed="rId2"/>
                          <a:stretch>
                            <a:fillRect l="-133010" t="-621053" r="-189320" b="-3158"/>
                          </a:stretch>
                        </a:blipFill>
                      </a:tcPr>
                    </a:tc>
                    <a:tc>
                      <a:txBody>
                        <a:bodyPr/>
                        <a:lstStyle/>
                        <a:p>
                          <a:endParaRPr lang="en-US"/>
                        </a:p>
                      </a:txBody>
                      <a:tcPr>
                        <a:blipFill>
                          <a:blip r:embed="rId2"/>
                          <a:stretch>
                            <a:fillRect l="-201681" t="-621053" r="-63866" b="-3158"/>
                          </a:stretch>
                        </a:blipFill>
                      </a:tcPr>
                    </a:tc>
                    <a:tc>
                      <a:txBody>
                        <a:bodyPr/>
                        <a:lstStyle/>
                        <a:p>
                          <a:pPr algn="ctr">
                            <a:defRPr sz="1600"/>
                          </a:pPr>
                          <a:endParaRPr dirty="0"/>
                        </a:p>
                      </a:txBody>
                      <a:tcPr anchor="ctr"/>
                    </a:tc>
                    <a:extLst>
                      <a:ext uri="{0D108BD9-81ED-4DB2-BD59-A6C34878D82A}">
                        <a16:rowId xmlns:a16="http://schemas.microsoft.com/office/drawing/2014/main" val="4227432014"/>
                      </a:ext>
                    </a:extLst>
                  </a:tr>
                </a:tbl>
              </a:graphicData>
            </a:graphic>
          </p:graphicFrame>
        </mc:Fallback>
      </mc:AlternateContent>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3.2.9: Standard Deviation of Grouped Data</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sz="2000" dirty="0"/>
              <a:t>Notice that no rounding occurred in the table. All resulting decimal places were recorded. Substituting these values into the formula for the standard deviation of grouped data yields the following:</a:t>
            </a:r>
          </a:p>
        </p:txBody>
      </p:sp>
      <p:pic>
        <p:nvPicPr>
          <p:cNvPr id="9" name="Picture 8" descr="s equals the square root of open parenthesis open parenthesis n times open bracket the summation of open parenthesis f sub i times x sub i squared close parenthesis close bracket minus open bracket the summation of open parenthesis f sub i times x sub I close parenthesis close bracket squared close parenthesis, all divided by open parenthesis n times open parenthesis n minus 1 close parenthesis close parenthesis close parenthesis.&#10;Substituting values, this equals the square root of open parenthesis 27 multiplied by 278.879675 minus the square of 86.715, all divided by 27 multiplied by 26 close parenthesis. Simplifying further, this equals the square root of 0.0146154, which is approximately 0.121.">
            <a:extLst>
              <a:ext uri="{FF2B5EF4-FFF2-40B4-BE49-F238E27FC236}">
                <a16:creationId xmlns:a16="http://schemas.microsoft.com/office/drawing/2014/main" id="{470C3925-67DF-8114-81E1-A5D248648EBD}"/>
              </a:ext>
            </a:extLst>
          </p:cNvPr>
          <p:cNvPicPr>
            <a:picLocks noChangeAspect="1"/>
          </p:cNvPicPr>
          <p:nvPr/>
        </p:nvPicPr>
        <p:blipFill>
          <a:blip r:embed="rId2"/>
          <a:stretch>
            <a:fillRect/>
          </a:stretch>
        </p:blipFill>
        <p:spPr>
          <a:xfrm>
            <a:off x="3052571" y="1972262"/>
            <a:ext cx="3267457" cy="2430000"/>
          </a:xfrm>
          <a:prstGeom prst="rect">
            <a:avLst/>
          </a:prstGeom>
        </p:spPr>
      </p:pic>
      <p:sp>
        <p:nvSpPr>
          <p:cNvPr id="4" name="TextBox 3">
            <a:extLst>
              <a:ext uri="{FF2B5EF4-FFF2-40B4-BE49-F238E27FC236}">
                <a16:creationId xmlns:a16="http://schemas.microsoft.com/office/drawing/2014/main" id="{D92972FD-A015-DA79-B328-E4066D0C04E2}"/>
              </a:ext>
            </a:extLst>
          </p:cNvPr>
          <p:cNvSpPr txBox="1"/>
          <p:nvPr/>
        </p:nvSpPr>
        <p:spPr>
          <a:xfrm>
            <a:off x="457200" y="4358033"/>
            <a:ext cx="8458200" cy="1323439"/>
          </a:xfrm>
          <a:prstGeom prst="rect">
            <a:avLst/>
          </a:prstGeom>
          <a:noFill/>
        </p:spPr>
        <p:txBody>
          <a:bodyPr wrap="square" rtlCol="0">
            <a:spAutoFit/>
          </a:bodyPr>
          <a:lstStyle/>
          <a:p>
            <a:r>
              <a:rPr kumimoji="0" lang="en-US" sz="2000" b="0" i="0" u="none" strike="noStrike" kern="1200" cap="none" spc="0" normalizeH="0" baseline="0" noProof="0" dirty="0">
                <a:ln>
                  <a:noFill/>
                </a:ln>
                <a:solidFill>
                  <a:srgbClr val="366092"/>
                </a:solidFill>
                <a:effectLst/>
                <a:uLnTx/>
                <a:uFillTx/>
                <a:latin typeface="Calibri"/>
                <a:ea typeface="+mn-ea"/>
                <a:cs typeface="+mn-cs"/>
              </a:rPr>
              <a:t>Thus the standard deviation for gas prices in the city is approximately </a:t>
            </a:r>
            <a:r>
              <a:rPr kumimoji="0" lang="en-US" sz="2000" b="0" i="0" u="none" strike="noStrike" kern="1200" cap="none" spc="0" normalizeH="0" baseline="0" noProof="0" dirty="0">
                <a:ln>
                  <a:noFill/>
                </a:ln>
                <a:solidFill>
                  <a:srgbClr val="366092"/>
                </a:solidFill>
                <a:effectLst/>
                <a:uLnTx/>
                <a:uFillTx/>
                <a:latin typeface="Cambria Math"/>
                <a:ea typeface="+mn-ea"/>
                <a:cs typeface="+mn-cs"/>
              </a:rPr>
              <a:t>0.121</a:t>
            </a:r>
            <a:r>
              <a:rPr kumimoji="0" lang="en-US" sz="2000" b="0" i="0" u="none" strike="noStrike" kern="1200" cap="none" spc="0" normalizeH="0" baseline="0" noProof="0" dirty="0">
                <a:ln>
                  <a:noFill/>
                </a:ln>
                <a:solidFill>
                  <a:srgbClr val="366092"/>
                </a:solidFill>
                <a:effectLst/>
                <a:uLnTx/>
                <a:uFillTx/>
                <a:latin typeface="Calibri"/>
                <a:ea typeface="+mn-ea"/>
                <a:cs typeface="+mn-cs"/>
              </a:rPr>
              <a:t> dollars. Since the standard deviation is the square root of the variance, the variance is the value under the square root in the next to last expression above. Therefore,</a:t>
            </a:r>
            <a:endParaRPr lang="en-IN" dirty="0"/>
          </a:p>
        </p:txBody>
      </p:sp>
      <p:pic>
        <p:nvPicPr>
          <p:cNvPr id="7" name="Picture 6" descr="s squared is approximately 0.0146">
            <a:extLst>
              <a:ext uri="{FF2B5EF4-FFF2-40B4-BE49-F238E27FC236}">
                <a16:creationId xmlns:a16="http://schemas.microsoft.com/office/drawing/2014/main" id="{52DFFA18-7169-E518-ACA6-0B557F04706F}"/>
              </a:ext>
            </a:extLst>
          </p:cNvPr>
          <p:cNvPicPr>
            <a:picLocks noChangeAspect="1"/>
          </p:cNvPicPr>
          <p:nvPr/>
        </p:nvPicPr>
        <p:blipFill>
          <a:blip r:embed="rId3"/>
          <a:stretch>
            <a:fillRect/>
          </a:stretch>
        </p:blipFill>
        <p:spPr>
          <a:xfrm>
            <a:off x="3814762" y="5495734"/>
            <a:ext cx="1514475" cy="371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10EFB-A7EE-4692-50AA-1BC53ACD1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4A5A4-C103-7A43-5DE0-82620F87B346}"/>
              </a:ext>
            </a:extLst>
          </p:cNvPr>
          <p:cNvSpPr>
            <a:spLocks noGrp="1"/>
          </p:cNvSpPr>
          <p:nvPr>
            <p:ph type="title"/>
          </p:nvPr>
        </p:nvSpPr>
        <p:spPr/>
        <p:txBody>
          <a:bodyPr>
            <a:normAutofit/>
          </a:bodyPr>
          <a:lstStyle/>
          <a:p>
            <a:pPr>
              <a:defRPr sz="3200"/>
            </a:pPr>
            <a:r>
              <a:rPr lang="en-US" dirty="0"/>
              <a:t>Definitions: Variance</a:t>
            </a:r>
            <a:r>
              <a:rPr lang="en-US" baseline="-25000" dirty="0"/>
              <a:t>2</a:t>
            </a:r>
            <a:endParaRPr dirty="0"/>
          </a:p>
        </p:txBody>
      </p:sp>
      <p:sp>
        <p:nvSpPr>
          <p:cNvPr id="3" name="Text Placeholder 2">
            <a:extLst>
              <a:ext uri="{FF2B5EF4-FFF2-40B4-BE49-F238E27FC236}">
                <a16:creationId xmlns:a16="http://schemas.microsoft.com/office/drawing/2014/main" id="{6926AA51-0975-8E4B-3F75-39C9DFBC22D4}"/>
              </a:ext>
            </a:extLst>
          </p:cNvPr>
          <p:cNvSpPr>
            <a:spLocks noGrp="1"/>
          </p:cNvSpPr>
          <p:nvPr>
            <p:ph type="body" sz="quarter" idx="10"/>
          </p:nvPr>
        </p:nvSpPr>
        <p:spPr>
          <a:xfrm>
            <a:off x="457200" y="1082078"/>
            <a:ext cx="8229600" cy="4785322"/>
          </a:xfrm>
        </p:spPr>
        <p:txBody>
          <a:bodyPr>
            <a:normAutofit/>
          </a:bodyPr>
          <a:lstStyle/>
          <a:p>
            <a:pPr marL="457200" indent="-457200">
              <a:buFont typeface="Arial" panose="020B0604020202020204" pitchFamily="34" charset="0"/>
              <a:buChar char="•"/>
            </a:pPr>
            <a:r>
              <a:rPr lang="en-IN" dirty="0"/>
              <a:t>The </a:t>
            </a:r>
            <a:r>
              <a:rPr lang="en-IN" b="1" dirty="0"/>
              <a:t>sample variance</a:t>
            </a:r>
            <a:r>
              <a:rPr lang="en-IN" dirty="0"/>
              <a:t> is given by</a:t>
            </a:r>
            <a:endParaRPr dirty="0"/>
          </a:p>
        </p:txBody>
      </p:sp>
      <p:pic>
        <p:nvPicPr>
          <p:cNvPr id="12" name="Picture 11" descr="s squared equals the summation of open parenthesis x sub i minus x bar close parenthesis squared, all divided by open parenthesis n minus 1 close parenthesis">
            <a:extLst>
              <a:ext uri="{FF2B5EF4-FFF2-40B4-BE49-F238E27FC236}">
                <a16:creationId xmlns:a16="http://schemas.microsoft.com/office/drawing/2014/main" id="{4986EBEE-C03E-C1AE-922B-F39806AA0A1E}"/>
              </a:ext>
            </a:extLst>
          </p:cNvPr>
          <p:cNvPicPr>
            <a:picLocks noChangeAspect="1"/>
          </p:cNvPicPr>
          <p:nvPr/>
        </p:nvPicPr>
        <p:blipFill>
          <a:blip r:embed="rId2"/>
          <a:stretch>
            <a:fillRect/>
          </a:stretch>
        </p:blipFill>
        <p:spPr>
          <a:xfrm>
            <a:off x="3457575" y="1752600"/>
            <a:ext cx="2228850" cy="1028700"/>
          </a:xfrm>
          <a:prstGeom prst="rect">
            <a:avLst/>
          </a:prstGeom>
        </p:spPr>
      </p:pic>
      <p:sp>
        <p:nvSpPr>
          <p:cNvPr id="8" name="TextBox 7">
            <a:extLst>
              <a:ext uri="{FF2B5EF4-FFF2-40B4-BE49-F238E27FC236}">
                <a16:creationId xmlns:a16="http://schemas.microsoft.com/office/drawing/2014/main" id="{4831A147-9BE7-6AB9-1582-86A38147A779}"/>
              </a:ext>
            </a:extLst>
          </p:cNvPr>
          <p:cNvSpPr txBox="1"/>
          <p:nvPr/>
        </p:nvSpPr>
        <p:spPr>
          <a:xfrm>
            <a:off x="457200" y="3090851"/>
            <a:ext cx="5562600" cy="523220"/>
          </a:xfrm>
          <a:prstGeom prst="rect">
            <a:avLst/>
          </a:prstGeom>
          <a:noFill/>
        </p:spPr>
        <p:txBody>
          <a:bodyPr wrap="square" rtlCol="0">
            <a:spAutoFit/>
          </a:bodyPr>
          <a:lstStyle/>
          <a:p>
            <a:pPr lvl="0">
              <a:spcBef>
                <a:spcPct val="20000"/>
              </a:spcBef>
              <a:defRPr sz="2800"/>
            </a:pPr>
            <a:r>
              <a:rPr kumimoji="0" lang="ar-AE" sz="2800" b="0" i="0" u="none" strike="noStrike" kern="1200" cap="none" spc="0" normalizeH="0" baseline="0" noProof="0" dirty="0">
                <a:ln>
                  <a:noFill/>
                </a:ln>
                <a:solidFill>
                  <a:srgbClr val="000000"/>
                </a:solidFill>
                <a:effectLst/>
                <a:uLnTx/>
                <a:uFillTx/>
                <a:latin typeface="Calibri"/>
                <a:cs typeface="Arial" panose="020B0604020202020204" pitchFamily="34" charset="0"/>
              </a:rPr>
              <a:t>	</a:t>
            </a:r>
            <a:r>
              <a:rPr kumimoji="0" lang="en-IN" sz="2800" b="0" i="0" u="none" strike="noStrike" kern="1200" cap="none" spc="0" normalizeH="0" baseline="0" noProof="0" dirty="0">
                <a:ln>
                  <a:noFill/>
                </a:ln>
                <a:solidFill>
                  <a:srgbClr val="000000"/>
                </a:solidFill>
                <a:effectLst/>
                <a:uLnTx/>
                <a:uFillTx/>
                <a:latin typeface="Calibri"/>
              </a:rPr>
              <a:t>where </a:t>
            </a:r>
            <a:r>
              <a:rPr lang="en-IN" sz="2800" i="1" dirty="0">
                <a:solidFill>
                  <a:srgbClr val="000000"/>
                </a:solidFill>
              </a:rPr>
              <a:t>x</a:t>
            </a:r>
            <a:r>
              <a:rPr lang="en-IN" sz="1000" i="1" dirty="0">
                <a:solidFill>
                  <a:srgbClr val="000000"/>
                </a:solidFill>
              </a:rPr>
              <a:t> </a:t>
            </a:r>
            <a:r>
              <a:rPr lang="en-IN" sz="2800" i="1" baseline="-25000" dirty="0" err="1">
                <a:solidFill>
                  <a:srgbClr val="000000"/>
                </a:solidFill>
              </a:rPr>
              <a:t>i</a:t>
            </a:r>
            <a:r>
              <a:rPr lang="ar-AE" sz="2800" dirty="0">
                <a:solidFill>
                  <a:srgbClr val="000000"/>
                </a:solidFill>
              </a:rPr>
              <a:t> </a:t>
            </a:r>
            <a:r>
              <a:rPr kumimoji="0" lang="en-IN" sz="2800" b="0" i="0" u="none" strike="noStrike" kern="1200" cap="none" spc="0" normalizeH="0" baseline="0" noProof="0" dirty="0">
                <a:ln>
                  <a:noFill/>
                </a:ln>
                <a:solidFill>
                  <a:srgbClr val="000000"/>
                </a:solidFill>
                <a:effectLst/>
                <a:uLnTx/>
                <a:uFillTx/>
                <a:latin typeface="Calibri"/>
              </a:rPr>
              <a:t>is the </a:t>
            </a:r>
            <a:r>
              <a:rPr kumimoji="0" lang="en-IN" sz="2800" b="0" i="1" u="none" strike="noStrike" kern="1200" cap="none" spc="0" normalizeH="0" baseline="0" noProof="0" dirty="0" err="1">
                <a:ln>
                  <a:noFill/>
                </a:ln>
                <a:solidFill>
                  <a:srgbClr val="000000"/>
                </a:solidFill>
                <a:effectLst/>
                <a:uLnTx/>
                <a:uFillTx/>
                <a:latin typeface="Calibri"/>
              </a:rPr>
              <a:t>i</a:t>
            </a:r>
            <a:r>
              <a:rPr kumimoji="0" lang="en-IN" sz="2800" b="0" i="0" u="none" strike="noStrike" kern="1200" cap="none" spc="0" normalizeH="0" baseline="30000" noProof="0" dirty="0" err="1">
                <a:ln>
                  <a:noFill/>
                </a:ln>
                <a:solidFill>
                  <a:srgbClr val="000000"/>
                </a:solidFill>
                <a:effectLst/>
                <a:uLnTx/>
                <a:uFillTx/>
                <a:latin typeface="Calibri"/>
              </a:rPr>
              <a:t>th</a:t>
            </a:r>
            <a:r>
              <a:rPr kumimoji="0" lang="en-IN" sz="2800" b="0" i="0" u="none" strike="noStrike" kern="1200" cap="none" spc="0" normalizeH="0" baseline="0" noProof="0" dirty="0">
                <a:ln>
                  <a:noFill/>
                </a:ln>
                <a:solidFill>
                  <a:srgbClr val="000000"/>
                </a:solidFill>
                <a:effectLst/>
                <a:uLnTx/>
                <a:uFillTx/>
                <a:latin typeface="Calibri"/>
              </a:rPr>
              <a:t> data value,</a:t>
            </a:r>
            <a:endParaRPr lang="en-IN" sz="2800" dirty="0"/>
          </a:p>
        </p:txBody>
      </p:sp>
      <p:pic>
        <p:nvPicPr>
          <p:cNvPr id="6" name="Picture 5" descr="x bar">
            <a:extLst>
              <a:ext uri="{FF2B5EF4-FFF2-40B4-BE49-F238E27FC236}">
                <a16:creationId xmlns:a16="http://schemas.microsoft.com/office/drawing/2014/main" id="{BFCF9A43-D9C0-D385-52CE-13E68EDA1B3D}"/>
              </a:ext>
            </a:extLst>
          </p:cNvPr>
          <p:cNvPicPr>
            <a:picLocks noChangeAspect="1"/>
          </p:cNvPicPr>
          <p:nvPr/>
        </p:nvPicPr>
        <p:blipFill>
          <a:blip r:embed="rId3"/>
          <a:stretch>
            <a:fillRect/>
          </a:stretch>
        </p:blipFill>
        <p:spPr>
          <a:xfrm>
            <a:off x="1481976" y="3666862"/>
            <a:ext cx="346824" cy="367226"/>
          </a:xfrm>
          <a:prstGeom prst="rect">
            <a:avLst/>
          </a:prstGeom>
        </p:spPr>
      </p:pic>
      <p:sp>
        <p:nvSpPr>
          <p:cNvPr id="5" name="TextBox 4">
            <a:extLst>
              <a:ext uri="{FF2B5EF4-FFF2-40B4-BE49-F238E27FC236}">
                <a16:creationId xmlns:a16="http://schemas.microsoft.com/office/drawing/2014/main" id="{0649125B-A3F3-464C-9BE0-943C707D3936}"/>
              </a:ext>
            </a:extLst>
          </p:cNvPr>
          <p:cNvSpPr txBox="1"/>
          <p:nvPr/>
        </p:nvSpPr>
        <p:spPr>
          <a:xfrm>
            <a:off x="1744980" y="3604280"/>
            <a:ext cx="4038600" cy="523220"/>
          </a:xfrm>
          <a:prstGeom prst="rect">
            <a:avLst/>
          </a:prstGeom>
          <a:noFill/>
        </p:spPr>
        <p:txBody>
          <a:bodyPr wrap="square" rtlCol="0">
            <a:spAutoFit/>
          </a:bodyPr>
          <a:lstStyle/>
          <a:p>
            <a:r>
              <a:rPr kumimoji="0" lang="en-IN" sz="2800" b="0" i="0" u="none" strike="noStrike" kern="1200" cap="none" spc="0" normalizeH="0" baseline="0" noProof="0" dirty="0">
                <a:ln>
                  <a:noFill/>
                </a:ln>
                <a:solidFill>
                  <a:srgbClr val="000000"/>
                </a:solidFill>
                <a:effectLst/>
                <a:uLnTx/>
                <a:uFillTx/>
                <a:latin typeface="Calibri"/>
                <a:ea typeface="+mn-ea"/>
                <a:cs typeface="+mn-cs"/>
              </a:rPr>
              <a:t>is the sample mean, and</a:t>
            </a:r>
            <a:endParaRPr lang="en-IN" dirty="0"/>
          </a:p>
        </p:txBody>
      </p:sp>
      <p:sp>
        <p:nvSpPr>
          <p:cNvPr id="11" name="TextBox 10">
            <a:extLst>
              <a:ext uri="{FF2B5EF4-FFF2-40B4-BE49-F238E27FC236}">
                <a16:creationId xmlns:a16="http://schemas.microsoft.com/office/drawing/2014/main" id="{A77815EE-8894-35AF-84BD-6039B5DEDDB8}"/>
              </a:ext>
            </a:extLst>
          </p:cNvPr>
          <p:cNvSpPr txBox="1"/>
          <p:nvPr/>
        </p:nvSpPr>
        <p:spPr>
          <a:xfrm>
            <a:off x="1432560" y="4048780"/>
            <a:ext cx="6781800" cy="523220"/>
          </a:xfrm>
          <a:prstGeom prst="rect">
            <a:avLst/>
          </a:prstGeom>
          <a:noFill/>
        </p:spPr>
        <p:txBody>
          <a:bodyPr wrap="square" rtlCol="0">
            <a:spAutoFit/>
          </a:bodyPr>
          <a:lstStyle/>
          <a:p>
            <a:r>
              <a:rPr kumimoji="0" lang="en-IN" sz="2800" b="0" i="1" u="none" strike="noStrike" kern="1200" cap="none" spc="0" normalizeH="0" baseline="0" noProof="0">
                <a:ln>
                  <a:noFill/>
                </a:ln>
                <a:solidFill>
                  <a:srgbClr val="000000"/>
                </a:solidFill>
                <a:effectLst/>
                <a:uLnTx/>
                <a:uFillTx/>
                <a:latin typeface="Calibri"/>
                <a:ea typeface="+mn-ea"/>
                <a:cs typeface="+mn-cs"/>
              </a:rPr>
              <a:t>n</a:t>
            </a:r>
            <a:r>
              <a:rPr kumimoji="0" lang="en-IN" sz="2800" b="0" i="0" u="none" strike="noStrike" kern="1200" cap="none" spc="0" normalizeH="0" baseline="0" noProof="0">
                <a:ln>
                  <a:noFill/>
                </a:ln>
                <a:solidFill>
                  <a:srgbClr val="000000"/>
                </a:solidFill>
                <a:effectLst/>
                <a:uLnTx/>
                <a:uFillTx/>
                <a:latin typeface="Calibri"/>
                <a:ea typeface="+mn-ea"/>
                <a:cs typeface="+mn-cs"/>
              </a:rPr>
              <a:t> is the number of data values in the sample.</a:t>
            </a:r>
            <a:endParaRPr lang="en-IN" dirty="0"/>
          </a:p>
        </p:txBody>
      </p:sp>
    </p:spTree>
    <p:extLst>
      <p:ext uri="{BB962C8B-B14F-4D97-AF65-F5344CB8AC3E}">
        <p14:creationId xmlns:p14="http://schemas.microsoft.com/office/powerpoint/2010/main" val="331184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Rounding Rule</a:t>
            </a:r>
            <a:r>
              <a:rPr lang="en-US" baseline="-25000" dirty="0"/>
              <a:t>1</a:t>
            </a:r>
            <a:endParaRPr dirty="0"/>
          </a:p>
        </p:txBody>
      </p:sp>
      <p:sp>
        <p:nvSpPr>
          <p:cNvPr id="3" name="Text Placeholder 2"/>
          <p:cNvSpPr>
            <a:spLocks noGrp="1"/>
          </p:cNvSpPr>
          <p:nvPr>
            <p:ph type="body" sz="quarter" idx="10"/>
          </p:nvPr>
        </p:nvSpPr>
        <p:spPr>
          <a:xfrm>
            <a:off x="457200" y="1082078"/>
            <a:ext cx="8229600" cy="2727922"/>
          </a:xfrm>
        </p:spPr>
        <p:txBody>
          <a:bodyPr>
            <a:normAutofit/>
          </a:bodyPr>
          <a:lstStyle/>
          <a:p>
            <a:r>
              <a:rPr sz="2800" dirty="0"/>
              <a:t>When calculating the variance, round to one more decimal place than the largest number of decimal places given in the data. Occasional exceptions to this rule can be made when the type of data lends itself to a more natural rounding scheme, such as rounding values of currency to two decimal places.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Math Symbols</a:t>
            </a:r>
            <a:r>
              <a:rPr lang="en-US" baseline="-25000" dirty="0"/>
              <a:t>1</a:t>
            </a:r>
            <a:endParaRPr dirty="0"/>
          </a:p>
        </p:txBody>
      </p:sp>
      <p:sp>
        <p:nvSpPr>
          <p:cNvPr id="3" name="Text Placeholder 2"/>
          <p:cNvSpPr>
            <a:spLocks noGrp="1"/>
          </p:cNvSpPr>
          <p:nvPr>
            <p:ph type="body" sz="quarter" idx="10"/>
          </p:nvPr>
        </p:nvSpPr>
        <p:spPr>
          <a:xfrm>
            <a:off x="457200" y="1082078"/>
            <a:ext cx="8229600" cy="1127722"/>
          </a:xfrm>
        </p:spPr>
        <p:txBody>
          <a:bodyPr>
            <a:normAutofit/>
          </a:bodyPr>
          <a:lstStyle/>
          <a:p>
            <a:r>
              <a:rPr lang="en-US" i="1" dirty="0"/>
              <a:t>σ</a:t>
            </a:r>
            <a:r>
              <a:rPr lang="en-US" dirty="0">
                <a:latin typeface="Cambria" panose="02040503050406030204" pitchFamily="18" charset="0"/>
                <a:ea typeface="Cambria" panose="02040503050406030204" pitchFamily="18" charset="0"/>
              </a:rPr>
              <a:t>²</a:t>
            </a:r>
            <a:r>
              <a:rPr sz="2800" dirty="0"/>
              <a:t>: population variance; read as "sigma squared"</a:t>
            </a:r>
          </a:p>
          <a:p>
            <a:r>
              <a:rPr lang="en-US" i="1" dirty="0"/>
              <a:t>s</a:t>
            </a:r>
            <a:r>
              <a:rPr lang="en-US" dirty="0">
                <a:latin typeface="Cambria" panose="02040503050406030204" pitchFamily="18" charset="0"/>
                <a:ea typeface="Cambria" panose="02040503050406030204" pitchFamily="18" charset="0"/>
              </a:rPr>
              <a:t>²</a:t>
            </a:r>
            <a:r>
              <a:rPr sz="2800" dirty="0"/>
              <a:t>: sample variance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3.2.2: Calculating Variance</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Jesmyn has just started driving for Uber. The number of rides she has given each day for a sample of 5 consecutive days is listed below. Find the variance for the number of rides Jesmyn has given.</a:t>
            </a:r>
          </a:p>
          <a:p>
            <a:pPr algn="ctr"/>
            <a:r>
              <a:rPr sz="2800" dirty="0">
                <a:latin typeface="Cambria Math"/>
              </a:rPr>
              <a:t>3</a:t>
            </a:r>
            <a:r>
              <a:rPr sz="2800" dirty="0"/>
              <a:t>, </a:t>
            </a:r>
            <a:r>
              <a:rPr sz="2800" dirty="0">
                <a:latin typeface="Cambria Math"/>
              </a:rPr>
              <a:t>2</a:t>
            </a:r>
            <a:r>
              <a:rPr sz="2800" dirty="0"/>
              <a:t>, </a:t>
            </a:r>
            <a:r>
              <a:rPr sz="2800" dirty="0">
                <a:latin typeface="Cambria Math"/>
              </a:rPr>
              <a:t>5</a:t>
            </a:r>
            <a:r>
              <a:rPr sz="2800" dirty="0"/>
              <a:t>, </a:t>
            </a:r>
            <a:r>
              <a:rPr sz="2800" dirty="0">
                <a:latin typeface="Cambria Math"/>
              </a:rPr>
              <a:t>6</a:t>
            </a:r>
            <a:r>
              <a:rPr sz="2800" dirty="0"/>
              <a:t>, </a:t>
            </a:r>
            <a:r>
              <a:rPr sz="2800" dirty="0">
                <a:latin typeface="Cambria Math"/>
              </a:rPr>
              <a:t>4</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2465</TotalTime>
  <Words>3874</Words>
  <Application>Microsoft Office PowerPoint</Application>
  <PresentationFormat>On-screen Show (4:3)</PresentationFormat>
  <Paragraphs>363</Paragraphs>
  <Slides>59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Calibri</vt:lpstr>
      <vt:lpstr>Courier New</vt:lpstr>
      <vt:lpstr>Arial</vt:lpstr>
      <vt:lpstr>Cambria</vt:lpstr>
      <vt:lpstr>Cambria Math</vt:lpstr>
      <vt:lpstr>Office Theme</vt:lpstr>
      <vt:lpstr>Equation</vt:lpstr>
      <vt:lpstr>Section 3.2</vt:lpstr>
      <vt:lpstr>Formula: Range</vt:lpstr>
      <vt:lpstr>Example 3.2.1: Calculating the Range1</vt:lpstr>
      <vt:lpstr>Example 3.2.1: Calculating the Range2</vt:lpstr>
      <vt:lpstr>Definitions: Variance1</vt:lpstr>
      <vt:lpstr>Definitions: Variance2</vt:lpstr>
      <vt:lpstr>Rounding Rule1</vt:lpstr>
      <vt:lpstr>Math Symbols1</vt:lpstr>
      <vt:lpstr>Example 3.2.2: Calculating Variance1</vt:lpstr>
      <vt:lpstr>Technology Tip1</vt:lpstr>
      <vt:lpstr>Example 3.2.2: Calculating Variance2</vt:lpstr>
      <vt:lpstr>Example 3.2.2: Calculating Variance3</vt:lpstr>
      <vt:lpstr>Example 3.2.2: Calculating Variance4</vt:lpstr>
      <vt:lpstr>Technology Tip2</vt:lpstr>
      <vt:lpstr>Definitions: Standard Deviation1</vt:lpstr>
      <vt:lpstr>Definitions: Standard Deviation2</vt:lpstr>
      <vt:lpstr>Rounding Rule2</vt:lpstr>
      <vt:lpstr>Math Symbols2</vt:lpstr>
      <vt:lpstr>Definitions1</vt:lpstr>
      <vt:lpstr>Definitions2</vt:lpstr>
      <vt:lpstr>Example 3.2.3: Calculating Standard Deviation1</vt:lpstr>
      <vt:lpstr>Example 3.2.3: Calculating Standard Deviation2</vt:lpstr>
      <vt:lpstr>Example 3.2.3: Calculating Standard Deviation3</vt:lpstr>
      <vt:lpstr>Example 3.2.3: Calculating Standard Deviation4</vt:lpstr>
      <vt:lpstr>Technology Tip3</vt:lpstr>
      <vt:lpstr>Example 3.2.3: Calculating Standard Deviation5</vt:lpstr>
      <vt:lpstr>Technology Tip4</vt:lpstr>
      <vt:lpstr>Example 3.2.4: Interpreting Standard Deviations1</vt:lpstr>
      <vt:lpstr>Example 3.2.4: Interpreting Standard Deviations2</vt:lpstr>
      <vt:lpstr>Technology Tip5</vt:lpstr>
      <vt:lpstr>Formula: Coefficient of Variation</vt:lpstr>
      <vt:lpstr>Example 3.2.5: Calculating and Interpreting Coefficient of Variation1</vt:lpstr>
      <vt:lpstr>Example 3.2.5: Calculating and Interpreting Coefficient of Variation2</vt:lpstr>
      <vt:lpstr>Example 3.2.5: Calculating and Interpreting Coefficient of Variation3</vt:lpstr>
      <vt:lpstr>Example 3.2.5: Calculating and Interpreting Coefficient of Variation4</vt:lpstr>
      <vt:lpstr>Example 3.2.5: Calculating and Interpreting Coefficient of Variation5</vt:lpstr>
      <vt:lpstr>Theorem: Empirical Rule for Bell-Shaped Distributions</vt:lpstr>
      <vt:lpstr>Who is King of the Hill?1</vt:lpstr>
      <vt:lpstr>Who is King of the Hill?2</vt:lpstr>
      <vt:lpstr>Example 3.2.6: Applying the Empirical Rule for Bell-Shaped Distributions1</vt:lpstr>
      <vt:lpstr>Example 3.2.6: Applying the Empirical Rule for Bell-Shaped Distributions2</vt:lpstr>
      <vt:lpstr>Example 3.2.6: Applying the Empirical Rule for Bell-Shaped Distributions3</vt:lpstr>
      <vt:lpstr>Example 3.2.6: Applying the Empirical Rule for Bell-Shaped Distributions4</vt:lpstr>
      <vt:lpstr>Example 3.2.6: Applying the Empirical Rule for Bell-Shaped Distributions5</vt:lpstr>
      <vt:lpstr>Example 3.2.6: Applying the Empirical Rule for Bell-Shaped Distributions6</vt:lpstr>
      <vt:lpstr>Example 3.2.6: Applying the Empirical Rule for Bell-Shaped Distributions7</vt:lpstr>
      <vt:lpstr>Example 3.2.6: Applying the Empirical Rule for Bell-Shaped Distributions8</vt:lpstr>
      <vt:lpstr>Theorem: Chebyshev's Theorem</vt:lpstr>
      <vt:lpstr>Example 3.2.7: Applying Chebyshev's Theorem1</vt:lpstr>
      <vt:lpstr>Example 3.2.7: Applying Chebyshev's Theorem2</vt:lpstr>
      <vt:lpstr>Example 3.2.7: Applying Chebyshev's Theorem3</vt:lpstr>
      <vt:lpstr>Example 3.2.7: Applying Chebyshev's Theorem4</vt:lpstr>
      <vt:lpstr>Example 3.2.8: Standard Deviation of Grouped Data1</vt:lpstr>
      <vt:lpstr>Example 3.2.8: Standard Deviation of Grouped Data2</vt:lpstr>
      <vt:lpstr>Example 3.2.8: Standard Deviation of Grouped Data3</vt:lpstr>
      <vt:lpstr>Example 3.2.9: Standard Deviation of Grouped Data1</vt:lpstr>
      <vt:lpstr>Example 3.2.9: Standard Deviation of Grouped Data2</vt:lpstr>
      <vt:lpstr>Example 3.2.9: Standard Deviation of Grouped Data3</vt:lpstr>
      <vt:lpstr>Example 3.2.9: Standard Deviation of Grouped Data4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398</cp:revision>
  <dcterms:created xsi:type="dcterms:W3CDTF">2013-04-26T14:43:13Z</dcterms:created>
  <dcterms:modified xsi:type="dcterms:W3CDTF">2025-08-22T17:30:06Z</dcterms:modified>
</cp:coreProperties>
</file>