
<file path=[Content_Types].xml><?xml version="1.0" encoding="utf-8"?>
<Types xmlns="http://schemas.openxmlformats.org/package/2006/content-types">
  <Default Extension="bin" ContentType="application/vnd.openxmlformats-officedocument.oleObject"/>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68"/>
  </p:notesMasterIdLst>
  <p:handoutMasterIdLst>
    <p:handoutMasterId r:id="rId69"/>
  </p:handoutMasterIdLst>
  <p:sldIdLst>
    <p:sldId id="256" r:id="rId2"/>
    <p:sldId id="257" r:id="rId3"/>
    <p:sldId id="258" r:id="rId4"/>
    <p:sldId id="259" r:id="rId5"/>
    <p:sldId id="260" r:id="rId6"/>
    <p:sldId id="261" r:id="rId7"/>
    <p:sldId id="262" r:id="rId8"/>
    <p:sldId id="263" r:id="rId9"/>
    <p:sldId id="264" r:id="rId10"/>
    <p:sldId id="324" r:id="rId11"/>
    <p:sldId id="265" r:id="rId12"/>
    <p:sldId id="267" r:id="rId13"/>
    <p:sldId id="323" r:id="rId14"/>
    <p:sldId id="269" r:id="rId15"/>
    <p:sldId id="270" r:id="rId16"/>
    <p:sldId id="325" r:id="rId17"/>
    <p:sldId id="271" r:id="rId18"/>
    <p:sldId id="272" r:id="rId19"/>
    <p:sldId id="326" r:id="rId20"/>
    <p:sldId id="273" r:id="rId21"/>
    <p:sldId id="274" r:id="rId22"/>
    <p:sldId id="275" r:id="rId23"/>
    <p:sldId id="321" r:id="rId24"/>
    <p:sldId id="276" r:id="rId25"/>
    <p:sldId id="277" r:id="rId26"/>
    <p:sldId id="278" r:id="rId27"/>
    <p:sldId id="279" r:id="rId28"/>
    <p:sldId id="280" r:id="rId29"/>
    <p:sldId id="281" r:id="rId30"/>
    <p:sldId id="282" r:id="rId31"/>
    <p:sldId id="283" r:id="rId32"/>
    <p:sldId id="284" r:id="rId33"/>
    <p:sldId id="318" r:id="rId34"/>
    <p:sldId id="285" r:id="rId35"/>
    <p:sldId id="319" r:id="rId36"/>
    <p:sldId id="286" r:id="rId37"/>
    <p:sldId id="320" r:id="rId38"/>
    <p:sldId id="287" r:id="rId39"/>
    <p:sldId id="288" r:id="rId40"/>
    <p:sldId id="289" r:id="rId41"/>
    <p:sldId id="290" r:id="rId42"/>
    <p:sldId id="291" r:id="rId43"/>
    <p:sldId id="292" r:id="rId44"/>
    <p:sldId id="293" r:id="rId45"/>
    <p:sldId id="294" r:id="rId46"/>
    <p:sldId id="295" r:id="rId47"/>
    <p:sldId id="296" r:id="rId48"/>
    <p:sldId id="297" r:id="rId49"/>
    <p:sldId id="298" r:id="rId50"/>
    <p:sldId id="299" r:id="rId51"/>
    <p:sldId id="300" r:id="rId52"/>
    <p:sldId id="301" r:id="rId53"/>
    <p:sldId id="302" r:id="rId54"/>
    <p:sldId id="303" r:id="rId55"/>
    <p:sldId id="304" r:id="rId56"/>
    <p:sldId id="305" r:id="rId57"/>
    <p:sldId id="306" r:id="rId58"/>
    <p:sldId id="307" r:id="rId59"/>
    <p:sldId id="310" r:id="rId60"/>
    <p:sldId id="311" r:id="rId61"/>
    <p:sldId id="312" r:id="rId62"/>
    <p:sldId id="313" r:id="rId63"/>
    <p:sldId id="322" r:id="rId64"/>
    <p:sldId id="314" r:id="rId65"/>
    <p:sldId id="315" r:id="rId66"/>
    <p:sldId id="317" r:id="rId67"/>
  </p:sldIdLst>
  <p:sldSz cx="9144000" cy="6858000" type="screen4x3"/>
  <p:notesSz cx="6858000" cy="9144000"/>
  <p:embeddedFontLst>
    <p:embeddedFont>
      <p:font typeface="Cambria Math" panose="02040503050406030204" pitchFamily="18" charset="0"/>
      <p:regular r:id="rId70"/>
    </p:embeddedFont>
    <p:embeddedFont>
      <p:font typeface="Segoe UI" panose="020B0502040204020203" pitchFamily="34" charset="0"/>
      <p:regular r:id="rId71"/>
      <p:bold r:id="rId72"/>
      <p:italic r:id="rId73"/>
      <p:boldItalic r:id="rId74"/>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Allison Conger" initials="AC" lastIdx="2" clrIdx="1">
    <p:extLst>
      <p:ext uri="{19B8F6BF-5375-455C-9EA6-DF929625EA0E}">
        <p15:presenceInfo xmlns:p15="http://schemas.microsoft.com/office/powerpoint/2012/main" userId="Allison Conger" providerId="None"/>
      </p:ext>
    </p:extLst>
  </p:cmAuthor>
  <p:cmAuthor id="2" name="Asha" initials="A" lastIdx="9"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500" autoAdjust="0"/>
    <p:restoredTop sz="94673" autoAdjust="0"/>
  </p:normalViewPr>
  <p:slideViewPr>
    <p:cSldViewPr>
      <p:cViewPr varScale="1">
        <p:scale>
          <a:sx n="59" d="100"/>
          <a:sy n="59" d="100"/>
        </p:scale>
        <p:origin x="1620" y="52"/>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notesMaster" Target="notesMasters/notesMaster1.xml"/><Relationship Id="rId16" Type="http://schemas.openxmlformats.org/officeDocument/2006/relationships/slide" Target="slides/slide1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font" Target="fonts/font5.fntdata"/><Relationship Id="rId79"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handoutMaster" Target="handoutMasters/handoutMaster1.xml"/><Relationship Id="rId77"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font" Target="fonts/font3.fntdata"/><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font" Target="fonts/font1.fntdata"/><Relationship Id="rId75"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font" Target="fonts/font4.fntdata"/><Relationship Id="rId78"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font" Target="fonts/font2.fntdata"/><Relationship Id="rId2" Type="http://schemas.openxmlformats.org/officeDocument/2006/relationships/slide" Target="slides/slide1.xml"/><Relationship Id="rId29" Type="http://schemas.openxmlformats.org/officeDocument/2006/relationships/slide" Target="slides/slide2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8/22/2025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8/22/2025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oleObject" Target="../embeddings/oleObject1.bin"/><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100.pn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3.xml"/><Relationship Id="rId4" Type="http://schemas.openxmlformats.org/officeDocument/2006/relationships/image" Target="../media/image11.png"/></Relationships>
</file>

<file path=ppt/slides/_rels/slide1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2" Type="http://schemas.openxmlformats.org/officeDocument/2006/relationships/image" Target="../media/image23.emf"/><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4.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2" Type="http://schemas.openxmlformats.org/officeDocument/2006/relationships/image" Target="../media/image25.emf"/><Relationship Id="rId1"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5.xml.rels><?xml version="1.0" encoding="UTF-8" standalone="yes"?>
<Relationships xmlns="http://schemas.openxmlformats.org/package/2006/relationships"><Relationship Id="rId2" Type="http://schemas.openxmlformats.org/officeDocument/2006/relationships/image" Target="../media/image26.emf"/><Relationship Id="rId1" Type="http://schemas.openxmlformats.org/officeDocument/2006/relationships/slideLayout" Target="../slideLayouts/slideLayout3.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8.xml.rels><?xml version="1.0" encoding="UTF-8" standalone="yes"?>
<Relationships xmlns="http://schemas.openxmlformats.org/package/2006/relationships"><Relationship Id="rId3" Type="http://schemas.openxmlformats.org/officeDocument/2006/relationships/image" Target="../media/image28.svg"/><Relationship Id="rId2" Type="http://schemas.openxmlformats.org/officeDocument/2006/relationships/image" Target="../media/image27.png"/><Relationship Id="rId1" Type="http://schemas.openxmlformats.org/officeDocument/2006/relationships/slideLayout" Target="../slideLayouts/slideLayout3.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3" Type="http://schemas.openxmlformats.org/officeDocument/2006/relationships/image" Target="../media/image30.svg"/><Relationship Id="rId2" Type="http://schemas.openxmlformats.org/officeDocument/2006/relationships/image" Target="../media/image29.png"/><Relationship Id="rId1" Type="http://schemas.openxmlformats.org/officeDocument/2006/relationships/slideLayout" Target="../slideLayouts/slideLayout3.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t>Section 3.1</a:t>
            </a:r>
          </a:p>
        </p:txBody>
      </p:sp>
      <p:sp>
        <p:nvSpPr>
          <p:cNvPr id="2" name="Text Placeholder 1"/>
          <p:cNvSpPr>
            <a:spLocks noGrp="1"/>
          </p:cNvSpPr>
          <p:nvPr>
            <p:ph type="body" sz="quarter" idx="10"/>
          </p:nvPr>
        </p:nvSpPr>
        <p:spPr/>
        <p:txBody>
          <a:bodyPr/>
          <a:lstStyle/>
          <a:p>
            <a:pPr algn="ctr"/>
            <a:r>
              <a:t>Measures of Center</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71DD5F-B851-31F6-CE93-73B31E293CB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469695E-AFFB-E9A4-DCC2-4FA5C33F7FCD}"/>
              </a:ext>
            </a:extLst>
          </p:cNvPr>
          <p:cNvSpPr>
            <a:spLocks noGrp="1"/>
          </p:cNvSpPr>
          <p:nvPr>
            <p:ph type="title"/>
          </p:nvPr>
        </p:nvSpPr>
        <p:spPr/>
        <p:txBody>
          <a:bodyPr>
            <a:normAutofit/>
          </a:bodyPr>
          <a:lstStyle/>
          <a:p>
            <a:pPr>
              <a:defRPr sz="3200"/>
            </a:pPr>
            <a:r>
              <a:rPr dirty="0"/>
              <a:t>Example 3.1.1: Calculating the Sample Mean</a:t>
            </a:r>
            <a:r>
              <a:rPr lang="en-US" baseline="-25000" dirty="0"/>
              <a:t>3</a:t>
            </a:r>
            <a:endParaRPr dirty="0"/>
          </a:p>
        </p:txBody>
      </p:sp>
      <p:pic>
        <p:nvPicPr>
          <p:cNvPr id="7" name="Picture 6" descr="The first line starts with x bar equals the summation of x sub i, all divided by n. This equals to five plus six plus eight plus ten plus four plus six plus nine, all divided by 7 which is approximately equals to 6.9.">
            <a:extLst>
              <a:ext uri="{FF2B5EF4-FFF2-40B4-BE49-F238E27FC236}">
                <a16:creationId xmlns:a16="http://schemas.microsoft.com/office/drawing/2014/main" id="{82640442-EC28-2DDF-CE4D-48D4562C00B0}"/>
              </a:ext>
            </a:extLst>
          </p:cNvPr>
          <p:cNvPicPr>
            <a:picLocks noChangeAspect="1"/>
          </p:cNvPicPr>
          <p:nvPr/>
        </p:nvPicPr>
        <p:blipFill>
          <a:blip r:embed="rId2"/>
          <a:stretch>
            <a:fillRect/>
          </a:stretch>
        </p:blipFill>
        <p:spPr>
          <a:xfrm>
            <a:off x="2805112" y="1181393"/>
            <a:ext cx="3533775" cy="2124075"/>
          </a:xfrm>
          <a:prstGeom prst="rect">
            <a:avLst/>
          </a:prstGeom>
        </p:spPr>
      </p:pic>
      <p:sp>
        <p:nvSpPr>
          <p:cNvPr id="3" name="TextBox 2">
            <a:extLst>
              <a:ext uri="{FF2B5EF4-FFF2-40B4-BE49-F238E27FC236}">
                <a16:creationId xmlns:a16="http://schemas.microsoft.com/office/drawing/2014/main" id="{1E43B502-A39C-A335-3793-2B656C2C5E0B}"/>
              </a:ext>
            </a:extLst>
          </p:cNvPr>
          <p:cNvSpPr txBox="1"/>
          <p:nvPr/>
        </p:nvSpPr>
        <p:spPr>
          <a:xfrm>
            <a:off x="457200" y="3457575"/>
            <a:ext cx="8382000" cy="224676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366092"/>
                </a:solidFill>
                <a:effectLst/>
                <a:uLnTx/>
                <a:uFillTx/>
                <a:latin typeface="Calibri"/>
                <a:ea typeface="+mn-ea"/>
                <a:cs typeface="+mn-cs"/>
              </a:rPr>
              <a:t>The sample mean for the number of hours that students reported sleeping per night during the semester is approximately </a:t>
            </a:r>
            <a:r>
              <a:rPr kumimoji="0" lang="en-US" sz="2800" b="0" i="0" u="none" strike="noStrike" kern="1200" cap="none" spc="0" normalizeH="0" baseline="0" noProof="0" dirty="0">
                <a:ln>
                  <a:noFill/>
                </a:ln>
                <a:solidFill>
                  <a:srgbClr val="366092"/>
                </a:solidFill>
                <a:effectLst/>
                <a:uLnTx/>
                <a:uFillTx/>
                <a:latin typeface="Cambria Math"/>
                <a:ea typeface="+mn-ea"/>
                <a:cs typeface="+mn-cs"/>
              </a:rPr>
              <a:t>6.9</a:t>
            </a:r>
            <a:r>
              <a:rPr kumimoji="0" lang="en-US" sz="2800" b="0" i="0" u="none" strike="noStrike" kern="1200" cap="none" spc="0" normalizeH="0" baseline="0" noProof="0" dirty="0">
                <a:ln>
                  <a:noFill/>
                </a:ln>
                <a:solidFill>
                  <a:srgbClr val="366092"/>
                </a:solidFill>
                <a:effectLst/>
                <a:uLnTx/>
                <a:uFillTx/>
                <a:latin typeface="Calibri"/>
                <a:ea typeface="+mn-ea"/>
                <a:cs typeface="+mn-cs"/>
              </a:rPr>
              <a:t>.</a:t>
            </a:r>
          </a:p>
          <a:p>
            <a:pPr>
              <a:defRPr/>
            </a:pPr>
            <a:r>
              <a:rPr lang="en-US" sz="2800" dirty="0">
                <a:solidFill>
                  <a:srgbClr val="366092"/>
                </a:solidFill>
              </a:rPr>
              <a:t>To find the sample mean on a TI-83/84 Plus calculator, follow the steps.</a:t>
            </a:r>
            <a:endParaRPr lang="en-IN" sz="2800" dirty="0">
              <a:solidFill>
                <a:srgbClr val="366092"/>
              </a:solidFill>
            </a:endParaRPr>
          </a:p>
        </p:txBody>
      </p:sp>
    </p:spTree>
    <p:extLst>
      <p:ext uri="{BB962C8B-B14F-4D97-AF65-F5344CB8AC3E}">
        <p14:creationId xmlns:p14="http://schemas.microsoft.com/office/powerpoint/2010/main" val="1706838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3.1.1: Calculating the Sample Mean</a:t>
            </a:r>
            <a:r>
              <a:rPr lang="en-US" baseline="-25000" dirty="0"/>
              <a:t>4</a:t>
            </a:r>
            <a:endParaRPr dirty="0"/>
          </a:p>
        </p:txBody>
      </p:sp>
      <p:sp>
        <p:nvSpPr>
          <p:cNvPr id="3" name="Text Placeholder 2"/>
          <p:cNvSpPr>
            <a:spLocks noGrp="1"/>
          </p:cNvSpPr>
          <p:nvPr>
            <p:ph type="body" sz="quarter" idx="10"/>
          </p:nvPr>
        </p:nvSpPr>
        <p:spPr/>
        <p:txBody>
          <a:bodyPr>
            <a:normAutofit/>
          </a:bodyPr>
          <a:lstStyle/>
          <a:p>
            <a:pPr>
              <a:defRPr b="1"/>
            </a:pPr>
            <a:r>
              <a:rPr sz="2600" dirty="0"/>
              <a:t>TI-83/84 Plus:</a:t>
            </a:r>
          </a:p>
          <a:p>
            <a:r>
              <a:rPr sz="2600" dirty="0"/>
              <a:t>To calculate the mean, you will first need to input the data into the list function of the calculator. To do this, go to </a:t>
            </a:r>
            <a:r>
              <a:rPr sz="2600" b="1" dirty="0"/>
              <a:t>STAT </a:t>
            </a:r>
            <a:r>
              <a:rPr lang="en-US" sz="2600" b="1" dirty="0"/>
              <a:t>→</a:t>
            </a:r>
            <a:r>
              <a:rPr sz="2600" b="1" dirty="0"/>
              <a:t> EDIT</a:t>
            </a:r>
            <a:r>
              <a:rPr sz="2600" dirty="0"/>
              <a:t>. Enter the values into </a:t>
            </a:r>
            <a:r>
              <a:rPr sz="2600" b="1" dirty="0"/>
              <a:t>L1</a:t>
            </a:r>
            <a:r>
              <a:rPr sz="2600" dirty="0"/>
              <a:t> as shown on the screenshot. (Make sure any old data has been deleted first.)</a:t>
            </a:r>
          </a:p>
        </p:txBody>
      </p:sp>
      <p:pic>
        <p:nvPicPr>
          <p:cNvPr id="5" name="Content Placeholder 4" descr="Calculator screenshot showing the L1 list with values 5, 6, 8, 10, 4, 6, 9 in L1">
            <a:extLst>
              <a:ext uri="{FF2B5EF4-FFF2-40B4-BE49-F238E27FC236}">
                <a16:creationId xmlns:a16="http://schemas.microsoft.com/office/drawing/2014/main" id="{94167221-33C2-4DF1-A37F-741ACCB17DA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664000" y="3247200"/>
            <a:ext cx="3816000" cy="2544000"/>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3.1.1: Calculating the Sample Mean</a:t>
            </a:r>
            <a:r>
              <a:rPr lang="en-US" baseline="-25000" dirty="0"/>
              <a:t>5</a:t>
            </a:r>
            <a:endParaRPr dirty="0"/>
          </a:p>
        </p:txBody>
      </p:sp>
      <p:sp>
        <p:nvSpPr>
          <p:cNvPr id="7" name="TextBox 6">
            <a:extLst>
              <a:ext uri="{FF2B5EF4-FFF2-40B4-BE49-F238E27FC236}">
                <a16:creationId xmlns:a16="http://schemas.microsoft.com/office/drawing/2014/main" id="{CB0ABD1E-2091-E5CF-55DE-8352C1FFDBE2}"/>
              </a:ext>
            </a:extLst>
          </p:cNvPr>
          <p:cNvSpPr txBox="1"/>
          <p:nvPr/>
        </p:nvSpPr>
        <p:spPr>
          <a:xfrm>
            <a:off x="457200" y="1219200"/>
            <a:ext cx="8229600" cy="954107"/>
          </a:xfrm>
          <a:prstGeom prst="rect">
            <a:avLst/>
          </a:prstGeom>
          <a:noFill/>
        </p:spPr>
        <p:txBody>
          <a:bodyPr wrap="square">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Next, press </a:t>
            </a:r>
            <a:r>
              <a:rPr kumimoji="0" lang="en-US" sz="2800" b="1" i="0" u="none" strike="noStrike" kern="1200" cap="none" spc="0" normalizeH="0" baseline="0" noProof="0" dirty="0">
                <a:ln>
                  <a:noFill/>
                </a:ln>
                <a:solidFill>
                  <a:srgbClr val="366092"/>
                </a:solidFill>
                <a:effectLst/>
                <a:uLnTx/>
                <a:uFillTx/>
                <a:latin typeface="Calibri"/>
                <a:ea typeface="+mn-ea"/>
                <a:cs typeface="+mn-cs"/>
              </a:rPr>
              <a:t>STAT → CALC</a:t>
            </a:r>
            <a:r>
              <a:rPr kumimoji="0" lang="en-US" sz="2800" b="0" i="0" u="none" strike="noStrike" kern="1200" cap="none" spc="0" normalizeH="0" baseline="0" noProof="0" dirty="0">
                <a:ln>
                  <a:noFill/>
                </a:ln>
                <a:solidFill>
                  <a:srgbClr val="366092"/>
                </a:solidFill>
                <a:effectLst/>
                <a:uLnTx/>
                <a:uFillTx/>
                <a:latin typeface="Calibri"/>
                <a:ea typeface="+mn-ea"/>
                <a:cs typeface="+mn-cs"/>
              </a:rPr>
              <a:t> and choose </a:t>
            </a:r>
            <a:r>
              <a:rPr kumimoji="0" lang="en-US" sz="2800" b="1" i="0" u="none" strike="noStrike" kern="1200" cap="none" spc="0" normalizeH="0" baseline="0" noProof="0" dirty="0">
                <a:ln>
                  <a:noFill/>
                </a:ln>
                <a:solidFill>
                  <a:srgbClr val="366092"/>
                </a:solidFill>
                <a:effectLst/>
                <a:uLnTx/>
                <a:uFillTx/>
                <a:latin typeface="Calibri"/>
                <a:ea typeface="+mn-ea"/>
                <a:cs typeface="+mn-cs"/>
              </a:rPr>
              <a:t>1-Var Stats</a:t>
            </a:r>
            <a:r>
              <a:rPr kumimoji="0" lang="en-US" sz="2800" b="0" i="0" u="none" strike="noStrike" kern="1200" cap="none" spc="0" normalizeH="0" baseline="0" noProof="0" dirty="0">
                <a:ln>
                  <a:noFill/>
                </a:ln>
                <a:solidFill>
                  <a:srgbClr val="366092"/>
                </a:solidFill>
                <a:effectLst/>
                <a:uLnTx/>
                <a:uFillTx/>
                <a:latin typeface="Calibri"/>
                <a:ea typeface="+mn-ea"/>
                <a:cs typeface="+mn-cs"/>
              </a:rPr>
              <a:t>. Press </a:t>
            </a:r>
            <a:r>
              <a:rPr kumimoji="0" lang="en-US" sz="2800" b="1" i="0" u="none" strike="noStrike" kern="1200" cap="none" spc="0" normalizeH="0" baseline="0" noProof="0" dirty="0">
                <a:ln>
                  <a:noFill/>
                </a:ln>
                <a:solidFill>
                  <a:srgbClr val="366092"/>
                </a:solidFill>
                <a:effectLst/>
                <a:uLnTx/>
                <a:uFillTx/>
                <a:latin typeface="Calibri"/>
                <a:ea typeface="+mn-ea"/>
                <a:cs typeface="+mn-cs"/>
              </a:rPr>
              <a:t>Enter</a:t>
            </a:r>
            <a:r>
              <a:rPr kumimoji="0" lang="en-US" sz="2800" b="0" i="0" u="none" strike="noStrike" kern="1200" cap="none" spc="0" normalizeH="0" baseline="0" noProof="0" dirty="0">
                <a:ln>
                  <a:noFill/>
                </a:ln>
                <a:solidFill>
                  <a:srgbClr val="366092"/>
                </a:solidFill>
                <a:effectLst/>
                <a:uLnTx/>
                <a:uFillTx/>
                <a:latin typeface="Calibri"/>
                <a:ea typeface="+mn-ea"/>
                <a:cs typeface="+mn-cs"/>
              </a:rPr>
              <a:t> to obtain the results in the screenshot.</a:t>
            </a:r>
            <a:endParaRPr lang="en-IN" dirty="0"/>
          </a:p>
        </p:txBody>
      </p:sp>
      <p:pic>
        <p:nvPicPr>
          <p:cNvPr id="5" name="Content Placeholder 4" descr="A calculator screenshot of the output of 1 Var Stats. The first line reads 1 Var Stats the second line reads x bar equals 6.857142857. The third line reads Summation x equals 48. The fourth line reads Summation x squared equals 358. The fifth line reads S x equals 2.193062655. The sixth line reads Sigma x equals 2.030381486. The seventh line reads n equals 7 with a downward arrow symbol to the left.">
            <a:extLst>
              <a:ext uri="{FF2B5EF4-FFF2-40B4-BE49-F238E27FC236}">
                <a16:creationId xmlns:a16="http://schemas.microsoft.com/office/drawing/2014/main" id="{59B9A19C-19E8-4CA9-9043-CA2735936F31}"/>
              </a:ext>
            </a:extLst>
          </p:cNvPr>
          <p:cNvPicPr>
            <a:picLocks noGrp="1" noChangeAspect="1"/>
          </p:cNvPicPr>
          <p:nvPr>
            <p:ph sz="quarter" idx="11"/>
          </p:nvPr>
        </p:nvPicPr>
        <p:blipFill>
          <a:blip r:embed="rId2" cstate="print">
            <a:extLst>
              <a:ext uri="{28A0092B-C50C-407E-A947-70E740481C1C}">
                <a14:useLocalDpi xmlns:a14="http://schemas.microsoft.com/office/drawing/2010/main" val="0"/>
              </a:ext>
            </a:extLst>
          </a:blip>
          <a:stretch>
            <a:fillRect/>
          </a:stretch>
        </p:blipFill>
        <p:spPr>
          <a:xfrm>
            <a:off x="2286189" y="2438652"/>
            <a:ext cx="4571622" cy="3047748"/>
          </a:xfr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849EB1-AAE4-D561-EB63-092B3A6E0E0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161B6A0-BF96-0E4A-DA40-E853712ED9FE}"/>
              </a:ext>
            </a:extLst>
          </p:cNvPr>
          <p:cNvSpPr>
            <a:spLocks noGrp="1"/>
          </p:cNvSpPr>
          <p:nvPr>
            <p:ph type="title"/>
          </p:nvPr>
        </p:nvSpPr>
        <p:spPr/>
        <p:txBody>
          <a:bodyPr>
            <a:normAutofit/>
          </a:bodyPr>
          <a:lstStyle/>
          <a:p>
            <a:pPr>
              <a:defRPr sz="3200"/>
            </a:pPr>
            <a:r>
              <a:rPr dirty="0"/>
              <a:t>Example 3.1.1: Calculating the Sample Mean</a:t>
            </a:r>
            <a:r>
              <a:rPr lang="en-US" baseline="-25000" dirty="0"/>
              <a:t>6</a:t>
            </a:r>
            <a:endParaRPr dirty="0"/>
          </a:p>
        </p:txBody>
      </p:sp>
      <p:sp>
        <p:nvSpPr>
          <p:cNvPr id="3" name="Text Placeholder 2">
            <a:extLst>
              <a:ext uri="{FF2B5EF4-FFF2-40B4-BE49-F238E27FC236}">
                <a16:creationId xmlns:a16="http://schemas.microsoft.com/office/drawing/2014/main" id="{3F700C0B-58E4-1012-BEF9-B51E25428B34}"/>
              </a:ext>
            </a:extLst>
          </p:cNvPr>
          <p:cNvSpPr>
            <a:spLocks noGrp="1"/>
          </p:cNvSpPr>
          <p:nvPr>
            <p:ph type="body" sz="quarter" idx="10"/>
          </p:nvPr>
        </p:nvSpPr>
        <p:spPr/>
        <p:txBody>
          <a:bodyPr>
            <a:normAutofit/>
          </a:bodyPr>
          <a:lstStyle/>
          <a:p>
            <a:pPr>
              <a:defRPr sz="2800"/>
            </a:pPr>
            <a:r>
              <a:rPr sz="2800" dirty="0"/>
              <a:t>The first value in the output, seen in the second screenshot, shows the value of</a:t>
            </a:r>
          </a:p>
        </p:txBody>
      </p:sp>
      <p:graphicFrame>
        <p:nvGraphicFramePr>
          <p:cNvPr id="5" name="Object 4" descr="x bar equals to 6.857142857 ,">
            <a:extLst>
              <a:ext uri="{FF2B5EF4-FFF2-40B4-BE49-F238E27FC236}">
                <a16:creationId xmlns:a16="http://schemas.microsoft.com/office/drawing/2014/main" id="{496AAAAC-6973-D02A-C41F-999F44F036D0}"/>
              </a:ext>
            </a:extLst>
          </p:cNvPr>
          <p:cNvGraphicFramePr>
            <a:graphicFrameLocks noChangeAspect="1"/>
          </p:cNvGraphicFramePr>
          <p:nvPr>
            <p:extLst>
              <p:ext uri="{D42A27DB-BD31-4B8C-83A1-F6EECF244321}">
                <p14:modId xmlns:p14="http://schemas.microsoft.com/office/powerpoint/2010/main" val="1024370200"/>
              </p:ext>
            </p:extLst>
          </p:nvPr>
        </p:nvGraphicFramePr>
        <p:xfrm>
          <a:off x="5029200" y="1570038"/>
          <a:ext cx="2317750" cy="325437"/>
        </p:xfrm>
        <a:graphic>
          <a:graphicData uri="http://schemas.openxmlformats.org/presentationml/2006/ole">
            <mc:AlternateContent xmlns:mc="http://schemas.openxmlformats.org/markup-compatibility/2006">
              <mc:Choice xmlns:v="urn:schemas-microsoft-com:vml" Requires="v">
                <p:oleObj name="Equation" r:id="rId2" imgW="2317505" imgH="324731" progId="Equation.DSMT4">
                  <p:embed/>
                </p:oleObj>
              </mc:Choice>
              <mc:Fallback>
                <p:oleObj name="Equation" r:id="rId2" imgW="2317505" imgH="324731" progId="Equation.DSMT4">
                  <p:embed/>
                  <p:pic>
                    <p:nvPicPr>
                      <p:cNvPr id="0" name=""/>
                      <p:cNvPicPr/>
                      <p:nvPr/>
                    </p:nvPicPr>
                    <p:blipFill>
                      <a:blip r:embed="rId3"/>
                      <a:stretch>
                        <a:fillRect/>
                      </a:stretch>
                    </p:blipFill>
                    <p:spPr>
                      <a:xfrm>
                        <a:off x="5029200" y="1570038"/>
                        <a:ext cx="2317750" cy="325437"/>
                      </a:xfrm>
                      <a:prstGeom prst="rect">
                        <a:avLst/>
                      </a:prstGeom>
                    </p:spPr>
                  </p:pic>
                </p:oleObj>
              </mc:Fallback>
            </mc:AlternateContent>
          </a:graphicData>
        </a:graphic>
      </p:graphicFrame>
      <p:sp>
        <p:nvSpPr>
          <p:cNvPr id="4" name="TextBox 3">
            <a:extLst>
              <a:ext uri="{FF2B5EF4-FFF2-40B4-BE49-F238E27FC236}">
                <a16:creationId xmlns:a16="http://schemas.microsoft.com/office/drawing/2014/main" id="{2CAA5310-3822-A82A-B87D-F7884F8382D7}"/>
              </a:ext>
            </a:extLst>
          </p:cNvPr>
          <p:cNvSpPr txBox="1"/>
          <p:nvPr/>
        </p:nvSpPr>
        <p:spPr>
          <a:xfrm>
            <a:off x="457200" y="1905000"/>
            <a:ext cx="8229600" cy="2246769"/>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which we round to </a:t>
            </a:r>
            <a:r>
              <a:rPr kumimoji="0" lang="en-US" sz="2800" b="0" i="0" u="none" strike="noStrike" kern="1200" cap="none" spc="0" normalizeH="0" baseline="0" noProof="0" dirty="0">
                <a:ln>
                  <a:noFill/>
                </a:ln>
                <a:solidFill>
                  <a:srgbClr val="366092"/>
                </a:solidFill>
                <a:effectLst/>
                <a:uLnTx/>
                <a:uFillTx/>
                <a:latin typeface="Cambria Math"/>
                <a:ea typeface="+mn-ea"/>
                <a:cs typeface="+mn-cs"/>
              </a:rPr>
              <a:t>6.9</a:t>
            </a:r>
            <a:r>
              <a:rPr kumimoji="0" lang="en-US" sz="2800" b="0" i="0" u="none" strike="noStrike" kern="1200" cap="none" spc="0" normalizeH="0" baseline="0" noProof="0" dirty="0">
                <a:ln>
                  <a:noFill/>
                </a:ln>
                <a:solidFill>
                  <a:srgbClr val="366092"/>
                </a:solidFill>
                <a:effectLst/>
                <a:uLnTx/>
                <a:uFillTx/>
                <a:latin typeface="Calibri"/>
                <a:ea typeface="+mn-ea"/>
                <a:cs typeface="+mn-cs"/>
              </a:rPr>
              <a:t> hours of sleep per night. Notice that the calculator displays many other descriptive statistics along with the sample mean. Therefore, we will use the above procedure repeatedly to find various descriptive statistics throughout this chapter.</a:t>
            </a:r>
            <a:endParaRPr lang="en-IN" dirty="0"/>
          </a:p>
        </p:txBody>
      </p:sp>
    </p:spTree>
    <p:extLst>
      <p:ext uri="{BB962C8B-B14F-4D97-AF65-F5344CB8AC3E}">
        <p14:creationId xmlns:p14="http://schemas.microsoft.com/office/powerpoint/2010/main" val="22666998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3.1.2: Using the Mean to Find a Data Value</a:t>
            </a:r>
            <a:r>
              <a:rPr lang="en-US" baseline="-25000" dirty="0"/>
              <a:t>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2800"/>
                  <a:t>Rutherford downloaded five new songs from Apple Music. He knows that on average the songs cost </a:t>
                </a:r>
                <a14:m>
                  <m:oMath xmlns:m="http://schemas.openxmlformats.org/officeDocument/2006/math">
                    <m:r>
                      <a:rPr>
                        <a:latin typeface="Cambria Math" panose="02040503050406030204" pitchFamily="18" charset="0"/>
                      </a:rPr>
                      <m:t>$1.23</m:t>
                    </m:r>
                  </m:oMath>
                </a14:m>
                <a:r>
                  <a:rPr sz="2800"/>
                  <a:t>. If four of the songs cost </a:t>
                </a:r>
                <a14:m>
                  <m:oMath xmlns:m="http://schemas.openxmlformats.org/officeDocument/2006/math">
                    <m:r>
                      <a:rPr>
                        <a:latin typeface="Cambria Math" panose="02040503050406030204" pitchFamily="18" charset="0"/>
                      </a:rPr>
                      <m:t>$1.29</m:t>
                    </m:r>
                  </m:oMath>
                </a14:m>
                <a:r>
                  <a:rPr sz="2800"/>
                  <a:t> each, what was the price of the fifth song he downloaded?</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cstate="print"/>
                <a:stretch>
                  <a:fillRect l="-1481" t="-1227" r="-1630"/>
                </a:stretch>
              </a:blipFill>
            </p:spPr>
            <p:txBody>
              <a:bodyPr/>
              <a:lstStyle/>
              <a:p>
                <a:r>
                  <a:rPr lang="en-US">
                    <a:noFill/>
                  </a:rPr>
                  <a:t> </a:t>
                </a:r>
              </a:p>
            </p:txBody>
          </p:sp>
        </mc:Fallback>
      </mc:AlternateContent>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3.1.2: Using the Mean to Find a Data Value</a:t>
            </a:r>
            <a:r>
              <a:rPr lang="en-US" baseline="-25000" dirty="0"/>
              <a:t>2</a:t>
            </a:r>
            <a:endParaRPr dirty="0"/>
          </a:p>
        </p:txBody>
      </p:sp>
      <p:sp>
        <p:nvSpPr>
          <p:cNvPr id="3" name="Text Placeholder 2"/>
          <p:cNvSpPr>
            <a:spLocks noGrp="1"/>
          </p:cNvSpPr>
          <p:nvPr>
            <p:ph type="body" sz="quarter" idx="10"/>
          </p:nvPr>
        </p:nvSpPr>
        <p:spPr>
          <a:xfrm>
            <a:off x="457200" y="1066800"/>
            <a:ext cx="8229600" cy="4967067"/>
          </a:xfrm>
        </p:spPr>
        <p:txBody>
          <a:bodyPr>
            <a:normAutofit/>
          </a:bodyPr>
          <a:lstStyle/>
          <a:p>
            <a:r>
              <a:rPr b="1" dirty="0"/>
              <a:t>Solution</a:t>
            </a:r>
          </a:p>
          <a:p>
            <a:r>
              <a:rPr dirty="0"/>
              <a:t>Since we are given the value of the population mean, </a:t>
            </a:r>
            <a:r>
              <a:rPr i="1" dirty="0"/>
              <a:t>μ</a:t>
            </a:r>
            <a:r>
              <a:rPr dirty="0"/>
              <a:t>, we can use algebra on the formula to find the missing value. Substituting all the values we are given into the formula for the mean, we have the following.</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508D20-656B-88ED-572C-8765ADCB74F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27DD1ED-E040-95B8-AB78-EB3DE9340F26}"/>
              </a:ext>
            </a:extLst>
          </p:cNvPr>
          <p:cNvSpPr>
            <a:spLocks noGrp="1"/>
          </p:cNvSpPr>
          <p:nvPr>
            <p:ph type="title"/>
          </p:nvPr>
        </p:nvSpPr>
        <p:spPr>
          <a:xfrm>
            <a:off x="457200" y="76200"/>
            <a:ext cx="8229600" cy="914400"/>
          </a:xfrm>
        </p:spPr>
        <p:txBody>
          <a:bodyPr>
            <a:normAutofit/>
          </a:bodyPr>
          <a:lstStyle/>
          <a:p>
            <a:pPr>
              <a:defRPr sz="3200"/>
            </a:pPr>
            <a:r>
              <a:rPr dirty="0"/>
              <a:t>Example 3.1.2: Using the Mean to Find a Data Value</a:t>
            </a:r>
            <a:r>
              <a:rPr lang="en-US" baseline="-25000" dirty="0"/>
              <a:t>3</a:t>
            </a:r>
            <a:endParaRPr dirty="0"/>
          </a:p>
        </p:txBody>
      </p:sp>
      <p:pic>
        <p:nvPicPr>
          <p:cNvPr id="5" name="Picture 4" descr="The first line starts with mu equals the sum of x sub 1 plus x sub 2 plus x sub 3 plus x sub 4 plus x sub 5, all divided by N. The second line substitutes the values and reads $1.23 equals $1.29 plus $1.29 plus $1.29 plus $1.29 plus x sub 5, all divided by 5. The third line multiplies through by 5, which is equals 5 times $1.23 equals open parenthesis $5.16 plus x sub 5 close parenthesis divided by 5 times 5. The fourth line simplifies further to $6.15 equals $5.16 plus x sub 5. The fifth showing $6.15 minus $5.16 equals $5.16 plus x sub 5 minus $5.16. The final line concludes with $0.99 equals x sub 5.">
            <a:extLst>
              <a:ext uri="{FF2B5EF4-FFF2-40B4-BE49-F238E27FC236}">
                <a16:creationId xmlns:a16="http://schemas.microsoft.com/office/drawing/2014/main" id="{ECD2E20B-6AF1-8D86-CE8B-05C7AC528219}"/>
              </a:ext>
            </a:extLst>
          </p:cNvPr>
          <p:cNvPicPr>
            <a:picLocks noChangeAspect="1"/>
          </p:cNvPicPr>
          <p:nvPr/>
        </p:nvPicPr>
        <p:blipFill>
          <a:blip r:embed="rId2"/>
          <a:stretch>
            <a:fillRect/>
          </a:stretch>
        </p:blipFill>
        <p:spPr>
          <a:xfrm>
            <a:off x="1371600" y="1344930"/>
            <a:ext cx="6021324" cy="3787140"/>
          </a:xfrm>
          <a:prstGeom prst="rect">
            <a:avLst/>
          </a:prstGeom>
        </p:spPr>
      </p:pic>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7D9A1F88-D986-C7B3-69B8-A1781C362F00}"/>
                  </a:ext>
                </a:extLst>
              </p:cNvPr>
              <p:cNvSpPr txBox="1"/>
              <p:nvPr/>
            </p:nvSpPr>
            <p:spPr>
              <a:xfrm>
                <a:off x="457200" y="5486400"/>
                <a:ext cx="8229600" cy="461665"/>
              </a:xfrm>
              <a:prstGeom prst="rect">
                <a:avLst/>
              </a:prstGeom>
              <a:noFill/>
            </p:spPr>
            <p:txBody>
              <a:bodyPr wrap="square" rtlCol="0">
                <a:spAutoFit/>
              </a:bodyPr>
              <a:lstStyle/>
              <a:p>
                <a:r>
                  <a:rPr kumimoji="0" lang="en-US" sz="2400" b="0" i="0" u="none" strike="noStrike" kern="1200" cap="none" spc="0" normalizeH="0" baseline="0" noProof="0" dirty="0">
                    <a:ln>
                      <a:noFill/>
                    </a:ln>
                    <a:solidFill>
                      <a:srgbClr val="366092"/>
                    </a:solidFill>
                    <a:effectLst/>
                    <a:uLnTx/>
                    <a:uFillTx/>
                    <a:latin typeface="Calibri"/>
                    <a:ea typeface="+mn-ea"/>
                    <a:cs typeface="+mn-cs"/>
                  </a:rPr>
                  <a:t>So the cost of Rutherford's fifth song was </a:t>
                </a:r>
                <a14:m>
                  <m:oMath xmlns:m="http://schemas.openxmlformats.org/officeDocument/2006/math">
                    <m:r>
                      <a:rPr kumimoji="0" lang="en-US" sz="2400" b="0" i="0" u="none" strike="noStrike" kern="1200" cap="none" spc="0" normalizeH="0" baseline="0" noProof="0">
                        <a:ln>
                          <a:noFill/>
                        </a:ln>
                        <a:solidFill>
                          <a:srgbClr val="366092"/>
                        </a:solidFill>
                        <a:effectLst/>
                        <a:uLnTx/>
                        <a:uFillTx/>
                        <a:latin typeface="Cambria Math" panose="02040503050406030204" pitchFamily="18" charset="0"/>
                        <a:ea typeface="+mn-ea"/>
                        <a:cs typeface="+mn-cs"/>
                      </a:rPr>
                      <m:t>$0.99</m:t>
                    </m:r>
                  </m:oMath>
                </a14:m>
                <a:r>
                  <a:rPr kumimoji="0" lang="en-US" sz="2400" b="0" i="0" u="none" strike="noStrike" kern="1200" cap="none" spc="0" normalizeH="0" baseline="0" noProof="0" dirty="0">
                    <a:ln>
                      <a:noFill/>
                    </a:ln>
                    <a:solidFill>
                      <a:srgbClr val="366092"/>
                    </a:solidFill>
                    <a:effectLst/>
                    <a:uLnTx/>
                    <a:uFillTx/>
                    <a:latin typeface="Calibri"/>
                    <a:ea typeface="+mn-ea"/>
                    <a:cs typeface="+mn-cs"/>
                  </a:rPr>
                  <a:t>.</a:t>
                </a:r>
                <a:endParaRPr lang="en-IN" dirty="0"/>
              </a:p>
            </p:txBody>
          </p:sp>
        </mc:Choice>
        <mc:Fallback xmlns="">
          <p:sp>
            <p:nvSpPr>
              <p:cNvPr id="11" name="TextBox 10">
                <a:extLst>
                  <a:ext uri="{FF2B5EF4-FFF2-40B4-BE49-F238E27FC236}">
                    <a16:creationId xmlns:a16="http://schemas.microsoft.com/office/drawing/2014/main" id="{7D9A1F88-D986-C7B3-69B8-A1781C362F00}"/>
                  </a:ext>
                </a:extLst>
              </p:cNvPr>
              <p:cNvSpPr txBox="1">
                <a:spLocks noRot="1" noChangeAspect="1" noMove="1" noResize="1" noEditPoints="1" noAdjustHandles="1" noChangeArrowheads="1" noChangeShapeType="1" noTextEdit="1"/>
              </p:cNvSpPr>
              <p:nvPr/>
            </p:nvSpPr>
            <p:spPr>
              <a:xfrm>
                <a:off x="457200" y="5486400"/>
                <a:ext cx="8229600" cy="461665"/>
              </a:xfrm>
              <a:prstGeom prst="rect">
                <a:avLst/>
              </a:prstGeom>
              <a:blipFill>
                <a:blip r:embed="rId4"/>
                <a:stretch>
                  <a:fillRect l="-1111" t="-10526" b="-28947"/>
                </a:stretch>
              </a:blipFill>
            </p:spPr>
            <p:txBody>
              <a:bodyPr/>
              <a:lstStyle/>
              <a:p>
                <a:r>
                  <a:rPr lang="en-IN">
                    <a:noFill/>
                  </a:rPr>
                  <a:t> </a:t>
                </a:r>
              </a:p>
            </p:txBody>
          </p:sp>
        </mc:Fallback>
      </mc:AlternateContent>
    </p:spTree>
    <p:extLst>
      <p:ext uri="{BB962C8B-B14F-4D97-AF65-F5344CB8AC3E}">
        <p14:creationId xmlns:p14="http://schemas.microsoft.com/office/powerpoint/2010/main" val="32279162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t>Formula: Weighted Mean</a:t>
            </a:r>
          </a:p>
        </p:txBody>
      </p:sp>
      <p:sp>
        <p:nvSpPr>
          <p:cNvPr id="3" name="Text Placeholder 2"/>
          <p:cNvSpPr>
            <a:spLocks noGrp="1"/>
          </p:cNvSpPr>
          <p:nvPr>
            <p:ph type="body" sz="quarter" idx="10"/>
          </p:nvPr>
        </p:nvSpPr>
        <p:spPr>
          <a:xfrm>
            <a:off x="457200" y="1082078"/>
            <a:ext cx="8229600" cy="4251922"/>
          </a:xfrm>
        </p:spPr>
        <p:txBody>
          <a:bodyPr>
            <a:normAutofit/>
          </a:bodyPr>
          <a:lstStyle/>
          <a:p>
            <a:r>
              <a:rPr sz="2800" dirty="0"/>
              <a:t>The </a:t>
            </a:r>
            <a:r>
              <a:rPr sz="2800" b="1" dirty="0"/>
              <a:t>weighted mean</a:t>
            </a:r>
            <a:r>
              <a:rPr sz="2800" dirty="0"/>
              <a:t> is the mean of a data set in which each data value in the set does not hold the same relative importance. The formula for calculating a weighted mean is given by</a:t>
            </a:r>
          </a:p>
        </p:txBody>
      </p:sp>
      <p:pic>
        <p:nvPicPr>
          <p:cNvPr id="8" name="Picture 7" descr="The equation reads x bar sub w equals the summation of x sub i multiplied by w sub i, all divided by the summation of w sub i.">
            <a:extLst>
              <a:ext uri="{FF2B5EF4-FFF2-40B4-BE49-F238E27FC236}">
                <a16:creationId xmlns:a16="http://schemas.microsoft.com/office/drawing/2014/main" id="{2CF067CE-C5B2-C01C-00A8-E7D0A742D6F6}"/>
              </a:ext>
            </a:extLst>
          </p:cNvPr>
          <p:cNvPicPr>
            <a:picLocks noChangeAspect="1"/>
          </p:cNvPicPr>
          <p:nvPr/>
        </p:nvPicPr>
        <p:blipFill>
          <a:blip r:embed="rId2"/>
          <a:stretch>
            <a:fillRect/>
          </a:stretch>
        </p:blipFill>
        <p:spPr>
          <a:xfrm>
            <a:off x="3124200" y="3096317"/>
            <a:ext cx="2066925" cy="971550"/>
          </a:xfrm>
          <a:prstGeom prst="rect">
            <a:avLst/>
          </a:prstGeom>
        </p:spPr>
      </p:pic>
      <p:sp>
        <p:nvSpPr>
          <p:cNvPr id="4" name="TextBox 3">
            <a:extLst>
              <a:ext uri="{FF2B5EF4-FFF2-40B4-BE49-F238E27FC236}">
                <a16:creationId xmlns:a16="http://schemas.microsoft.com/office/drawing/2014/main" id="{30CA1D19-BBA7-63BF-0AE9-4A1AADFFC985}"/>
              </a:ext>
            </a:extLst>
          </p:cNvPr>
          <p:cNvSpPr txBox="1"/>
          <p:nvPr/>
        </p:nvSpPr>
        <p:spPr>
          <a:xfrm>
            <a:off x="457200" y="4180791"/>
            <a:ext cx="8229600" cy="1040285"/>
          </a:xfrm>
          <a:prstGeom prst="rect">
            <a:avLst/>
          </a:prstGeom>
          <a:noFill/>
        </p:spPr>
        <p:txBody>
          <a:bodyPr wrap="square" rtlCol="0">
            <a:spAutoFit/>
          </a:bodyPr>
          <a:lstStyle/>
          <a:p>
            <a:pPr lvl="0">
              <a:spcBef>
                <a:spcPct val="20000"/>
              </a:spcBef>
              <a:defRPr sz="2800"/>
            </a:pPr>
            <a:r>
              <a:rPr kumimoji="0" lang="en-IN" sz="2800" b="0" i="0" u="none" strike="noStrike" kern="1200" cap="none" spc="0" normalizeH="0" baseline="0" noProof="0" dirty="0">
                <a:ln>
                  <a:noFill/>
                </a:ln>
                <a:solidFill>
                  <a:srgbClr val="000000"/>
                </a:solidFill>
                <a:effectLst/>
                <a:uLnTx/>
                <a:uFillTx/>
                <a:latin typeface="Calibri"/>
                <a:ea typeface="+mn-ea"/>
                <a:cs typeface="+mn-cs"/>
              </a:rPr>
              <a:t>where </a:t>
            </a:r>
            <a:r>
              <a:rPr lang="en-IN" sz="2800" i="1" dirty="0">
                <a:solidFill>
                  <a:srgbClr val="000000"/>
                </a:solidFill>
              </a:rPr>
              <a:t>x</a:t>
            </a:r>
            <a:r>
              <a:rPr lang="en-IN" sz="1000" i="1" dirty="0">
                <a:solidFill>
                  <a:srgbClr val="000000"/>
                </a:solidFill>
              </a:rPr>
              <a:t> </a:t>
            </a:r>
            <a:r>
              <a:rPr lang="en-IN" sz="2800" i="1" baseline="-25000" dirty="0" err="1">
                <a:solidFill>
                  <a:srgbClr val="000000"/>
                </a:solidFill>
              </a:rPr>
              <a:t>i</a:t>
            </a:r>
            <a:r>
              <a:rPr lang="en-IN" sz="2800" i="1" baseline="-25000" dirty="0">
                <a:solidFill>
                  <a:srgbClr val="000000"/>
                </a:solidFill>
              </a:rPr>
              <a:t>  </a:t>
            </a:r>
            <a:r>
              <a:rPr kumimoji="0" lang="en-IN" sz="2800" b="0" i="0" u="none" strike="noStrike" kern="1200" cap="none" spc="0" normalizeH="0" baseline="0" noProof="0" dirty="0">
                <a:ln>
                  <a:noFill/>
                </a:ln>
                <a:solidFill>
                  <a:srgbClr val="000000"/>
                </a:solidFill>
                <a:effectLst/>
                <a:uLnTx/>
                <a:uFillTx/>
                <a:latin typeface="Calibri"/>
                <a:ea typeface="+mn-ea"/>
                <a:cs typeface="+mn-cs"/>
              </a:rPr>
              <a:t>is the </a:t>
            </a:r>
            <a:r>
              <a:rPr kumimoji="0" lang="en-IN" sz="2800" b="0" i="1" u="none" strike="noStrike" kern="1200" cap="none" spc="0" normalizeH="0" baseline="0" noProof="0" dirty="0" err="1">
                <a:ln>
                  <a:noFill/>
                </a:ln>
                <a:solidFill>
                  <a:srgbClr val="000000"/>
                </a:solidFill>
                <a:effectLst/>
                <a:uLnTx/>
                <a:uFillTx/>
                <a:latin typeface="Calibri"/>
                <a:ea typeface="+mn-ea"/>
                <a:cs typeface="+mn-cs"/>
              </a:rPr>
              <a:t>i</a:t>
            </a:r>
            <a:r>
              <a:rPr kumimoji="0" lang="en-IN" sz="2800" b="0" i="0" u="none" strike="noStrike" kern="1200" cap="none" spc="0" normalizeH="0" baseline="30000" noProof="0" dirty="0" err="1">
                <a:ln>
                  <a:noFill/>
                </a:ln>
                <a:solidFill>
                  <a:srgbClr val="000000"/>
                </a:solidFill>
                <a:effectLst/>
                <a:uLnTx/>
                <a:uFillTx/>
                <a:latin typeface="Calibri"/>
                <a:ea typeface="+mn-ea"/>
                <a:cs typeface="+mn-cs"/>
              </a:rPr>
              <a:t>th</a:t>
            </a:r>
            <a:r>
              <a:rPr kumimoji="0" lang="en-IN" sz="2800" b="0" i="0" u="none" strike="noStrike" kern="1200" cap="none" spc="0" normalizeH="0" baseline="0" noProof="0" dirty="0">
                <a:ln>
                  <a:noFill/>
                </a:ln>
                <a:solidFill>
                  <a:srgbClr val="000000"/>
                </a:solidFill>
                <a:effectLst/>
                <a:uLnTx/>
                <a:uFillTx/>
                <a:latin typeface="Calibri"/>
                <a:ea typeface="+mn-ea"/>
                <a:cs typeface="+mn-cs"/>
              </a:rPr>
              <a:t> data value and</a:t>
            </a:r>
          </a:p>
          <a:p>
            <a:pPr lvl="0">
              <a:spcBef>
                <a:spcPct val="20000"/>
              </a:spcBef>
              <a:defRPr/>
            </a:pPr>
            <a:r>
              <a:rPr lang="en-IN" sz="2800" i="1" dirty="0">
                <a:solidFill>
                  <a:srgbClr val="000000"/>
                </a:solidFill>
              </a:rPr>
              <a:t>w</a:t>
            </a:r>
            <a:r>
              <a:rPr lang="en-IN" sz="1000" i="1" dirty="0">
                <a:solidFill>
                  <a:srgbClr val="000000"/>
                </a:solidFill>
              </a:rPr>
              <a:t> </a:t>
            </a:r>
            <a:r>
              <a:rPr lang="en-IN" sz="2800" i="1" baseline="-25000" dirty="0" err="1">
                <a:solidFill>
                  <a:srgbClr val="000000"/>
                </a:solidFill>
              </a:rPr>
              <a:t>i</a:t>
            </a:r>
            <a:r>
              <a:rPr lang="en-IN" sz="2800" i="1" baseline="-25000" dirty="0">
                <a:solidFill>
                  <a:srgbClr val="000000"/>
                </a:solidFill>
              </a:rPr>
              <a:t>  </a:t>
            </a:r>
            <a:r>
              <a:rPr kumimoji="0" lang="en-IN" sz="2800" b="0" i="0" u="none" strike="noStrike" kern="1200" cap="none" spc="0" normalizeH="0" baseline="0" noProof="0" dirty="0">
                <a:ln>
                  <a:noFill/>
                </a:ln>
                <a:solidFill>
                  <a:srgbClr val="000000"/>
                </a:solidFill>
                <a:effectLst/>
                <a:uLnTx/>
                <a:uFillTx/>
                <a:latin typeface="Calibri"/>
                <a:ea typeface="+mn-ea"/>
                <a:cs typeface="+mn-cs"/>
              </a:rPr>
              <a:t>is the weight of the </a:t>
            </a:r>
            <a:r>
              <a:rPr kumimoji="0" lang="en-IN" sz="2800" b="0" i="1" u="none" strike="noStrike" kern="1200" cap="none" spc="0" normalizeH="0" baseline="0" noProof="0" dirty="0" err="1">
                <a:ln>
                  <a:noFill/>
                </a:ln>
                <a:solidFill>
                  <a:srgbClr val="000000"/>
                </a:solidFill>
                <a:effectLst/>
                <a:uLnTx/>
                <a:uFillTx/>
                <a:latin typeface="Calibri"/>
                <a:ea typeface="+mn-ea"/>
                <a:cs typeface="+mn-cs"/>
              </a:rPr>
              <a:t>i</a:t>
            </a:r>
            <a:r>
              <a:rPr kumimoji="0" lang="en-IN" sz="2800" b="0" i="0" u="none" strike="noStrike" kern="1200" cap="none" spc="0" normalizeH="0" baseline="30000" noProof="0" dirty="0" err="1">
                <a:ln>
                  <a:noFill/>
                </a:ln>
                <a:solidFill>
                  <a:srgbClr val="000000"/>
                </a:solidFill>
                <a:effectLst/>
                <a:uLnTx/>
                <a:uFillTx/>
                <a:latin typeface="Calibri"/>
                <a:ea typeface="+mn-ea"/>
                <a:cs typeface="+mn-cs"/>
              </a:rPr>
              <a:t>th</a:t>
            </a:r>
            <a:r>
              <a:rPr kumimoji="0" lang="en-IN" sz="2800" b="0" i="0" u="none" strike="noStrike" kern="1200" cap="none" spc="0" normalizeH="0" baseline="0" noProof="0" dirty="0">
                <a:ln>
                  <a:noFill/>
                </a:ln>
                <a:solidFill>
                  <a:srgbClr val="000000"/>
                </a:solidFill>
                <a:effectLst/>
                <a:uLnTx/>
                <a:uFillTx/>
                <a:latin typeface="Calibri"/>
                <a:ea typeface="+mn-ea"/>
                <a:cs typeface="+mn-cs"/>
              </a:rPr>
              <a:t> data value.</a:t>
            </a:r>
            <a:endParaRPr lang="en-IN"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A Knower of the Secret of the Dice</a:t>
            </a:r>
            <a:r>
              <a:rPr lang="en-US" baseline="-25000" dirty="0"/>
              <a:t>1</a:t>
            </a:r>
            <a:endParaRPr baseline="-25000" dirty="0"/>
          </a:p>
        </p:txBody>
      </p:sp>
      <p:sp>
        <p:nvSpPr>
          <p:cNvPr id="3" name="Text Placeholder 2"/>
          <p:cNvSpPr>
            <a:spLocks noGrp="1"/>
          </p:cNvSpPr>
          <p:nvPr>
            <p:ph type="body" sz="quarter" idx="10"/>
          </p:nvPr>
        </p:nvSpPr>
        <p:spPr/>
        <p:txBody>
          <a:bodyPr>
            <a:noAutofit/>
          </a:bodyPr>
          <a:lstStyle/>
          <a:p>
            <a:r>
              <a:rPr sz="2200" dirty="0"/>
              <a:t>Oftentimes, it is easy for us to take simple mathematical concepts, such as the mean, for granted. However, imagine living in a time when these concepts were not so formally defined. The people with the ability to perform these seemingly basic functions were hailed as the magicians of their time.</a:t>
            </a:r>
          </a:p>
          <a:p>
            <a:r>
              <a:rPr sz="2200" dirty="0"/>
              <a:t>An ancient Indian story recounts how King Rtuparna, known to be a frequent gambler, estimated the number of leaves and fruit on two large branches of a tree by using the leaves and fruit of a single twig as the average. He then multiplied the number of leaves and fruit on the single twig by the estimated number of twigs on each branch, and his estimation turned out to be very close to the actual value. When asked how he was able to do this, he replied, "Know that I am a knower of the secret of the dice, and therefore adept in the art of enumeration."</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BA35AC-053C-CBE7-1FF6-5AA9470DF7F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5411F38-DA4D-1EC0-AEA7-1D18C487C120}"/>
              </a:ext>
            </a:extLst>
          </p:cNvPr>
          <p:cNvSpPr>
            <a:spLocks noGrp="1"/>
          </p:cNvSpPr>
          <p:nvPr>
            <p:ph type="title"/>
          </p:nvPr>
        </p:nvSpPr>
        <p:spPr/>
        <p:txBody>
          <a:bodyPr>
            <a:normAutofit/>
          </a:bodyPr>
          <a:lstStyle/>
          <a:p>
            <a:r>
              <a:rPr dirty="0"/>
              <a:t>A Knower of the Secret of the Dice</a:t>
            </a:r>
            <a:r>
              <a:rPr lang="en-US" baseline="-25000" dirty="0"/>
              <a:t>2</a:t>
            </a:r>
            <a:endParaRPr dirty="0"/>
          </a:p>
        </p:txBody>
      </p:sp>
      <p:sp>
        <p:nvSpPr>
          <p:cNvPr id="3" name="Text Placeholder 2">
            <a:extLst>
              <a:ext uri="{FF2B5EF4-FFF2-40B4-BE49-F238E27FC236}">
                <a16:creationId xmlns:a16="http://schemas.microsoft.com/office/drawing/2014/main" id="{1F51A35C-BF57-321B-600D-64D1C4FC42AF}"/>
              </a:ext>
            </a:extLst>
          </p:cNvPr>
          <p:cNvSpPr>
            <a:spLocks noGrp="1"/>
          </p:cNvSpPr>
          <p:nvPr>
            <p:ph type="body" sz="quarter" idx="10"/>
          </p:nvPr>
        </p:nvSpPr>
        <p:spPr/>
        <p:txBody>
          <a:bodyPr>
            <a:normAutofit/>
          </a:bodyPr>
          <a:lstStyle/>
          <a:p>
            <a:r>
              <a:rPr sz="2800" dirty="0"/>
              <a:t>The invention and practice of estimation an</a:t>
            </a:r>
            <a:r>
              <a:rPr lang="en-US" sz="2800" dirty="0"/>
              <a:t>d </a:t>
            </a:r>
            <a:r>
              <a:rPr sz="2800" dirty="0"/>
              <a:t>measurement are arguably some of the most important milestones in human history, and it might come as a surprise that many of the concepts we use today stemmed from gambling scenarios. Technology, cartography, healthcare, and many other facets of our modern lives are almost entirely supported by our ability to estimate the parameters of a population by using descriptive and inferential statistics.</a:t>
            </a:r>
          </a:p>
        </p:txBody>
      </p:sp>
    </p:spTree>
    <p:extLst>
      <p:ext uri="{BB962C8B-B14F-4D97-AF65-F5344CB8AC3E}">
        <p14:creationId xmlns:p14="http://schemas.microsoft.com/office/powerpoint/2010/main" val="33281463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Memory Booster</a:t>
            </a:r>
          </a:p>
        </p:txBody>
      </p:sp>
      <p:sp>
        <p:nvSpPr>
          <p:cNvPr id="3" name="Text Placeholder 2"/>
          <p:cNvSpPr>
            <a:spLocks noGrp="1"/>
          </p:cNvSpPr>
          <p:nvPr>
            <p:ph type="body" sz="quarter" idx="10"/>
          </p:nvPr>
        </p:nvSpPr>
        <p:spPr>
          <a:xfrm>
            <a:off x="457200" y="1082078"/>
            <a:ext cx="8229600" cy="670522"/>
          </a:xfrm>
        </p:spPr>
        <p:txBody>
          <a:bodyPr>
            <a:normAutofit/>
          </a:bodyPr>
          <a:lstStyle/>
          <a:p>
            <a:r>
              <a:rPr sz="2800"/>
              <a:t>Quantitative data are counts and measurements.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3.1.3: Calculating a Weighted Mean</a:t>
            </a:r>
            <a:r>
              <a:rPr lang="en-US" baseline="-25000" dirty="0"/>
              <a:t>1</a:t>
            </a:r>
            <a:endParaRPr dirty="0"/>
          </a:p>
        </p:txBody>
      </p:sp>
      <p:sp>
        <p:nvSpPr>
          <p:cNvPr id="3" name="Text Placeholder 2"/>
          <p:cNvSpPr>
            <a:spLocks noGrp="1"/>
          </p:cNvSpPr>
          <p:nvPr>
            <p:ph type="body" sz="quarter" idx="10"/>
          </p:nvPr>
        </p:nvSpPr>
        <p:spPr/>
        <p:txBody>
          <a:bodyPr>
            <a:normAutofit/>
          </a:bodyPr>
          <a:lstStyle/>
          <a:p>
            <a:pPr marL="447675" indent="-447675">
              <a:defRPr sz="2800"/>
            </a:pPr>
            <a:r>
              <a:rPr lang="en-US" dirty="0"/>
              <a:t>a.	</a:t>
            </a:r>
            <a:r>
              <a:rPr dirty="0"/>
              <a:t>​</a:t>
            </a:r>
            <a:r>
              <a:rPr sz="2800" dirty="0"/>
              <a:t>The syllabus in Walter's US history class states that the final grade is determined by tests</a:t>
            </a:r>
            <a:r>
              <a:rPr lang="en-US" sz="2800" dirty="0"/>
              <a:t> (40%)</a:t>
            </a:r>
            <a:r>
              <a:rPr sz="2800" dirty="0"/>
              <a:t>, homework </a:t>
            </a:r>
            <a:r>
              <a:rPr lang="en-US" sz="2800" dirty="0"/>
              <a:t>(20%)</a:t>
            </a:r>
            <a:r>
              <a:rPr sz="2800" dirty="0"/>
              <a:t>, quizzes </a:t>
            </a:r>
            <a:r>
              <a:rPr lang="en-US" sz="2800" dirty="0"/>
              <a:t>(10%)</a:t>
            </a:r>
            <a:r>
              <a:rPr sz="2800" dirty="0"/>
              <a:t>, and a final exam </a:t>
            </a:r>
            <a:r>
              <a:rPr lang="en-US" sz="2800" dirty="0"/>
              <a:t>(30%)</a:t>
            </a:r>
            <a:r>
              <a:rPr sz="2800" dirty="0"/>
              <a:t>. Walter wants to calculate his final grade in the course. Below are his average grades in each category. Calculate Walter's final grade in US history.</a:t>
            </a:r>
          </a:p>
          <a:p>
            <a:r>
              <a:rPr dirty="0"/>
              <a:t>​</a:t>
            </a:r>
            <a:r>
              <a:rPr sz="2800" dirty="0"/>
              <a:t>Tests:</a:t>
            </a:r>
            <a:r>
              <a:rPr lang="en-US" sz="2800" dirty="0"/>
              <a:t> 83</a:t>
            </a:r>
            <a:endParaRPr sz="2800" dirty="0">
              <a:latin typeface="Cambria Math"/>
            </a:endParaRPr>
          </a:p>
          <a:p>
            <a:r>
              <a:rPr dirty="0"/>
              <a:t>​</a:t>
            </a:r>
            <a:r>
              <a:rPr sz="2800" dirty="0"/>
              <a:t>Homework:</a:t>
            </a:r>
            <a:r>
              <a:rPr lang="en-US" sz="2800" dirty="0"/>
              <a:t> 98</a:t>
            </a:r>
            <a:endParaRPr sz="2800" dirty="0">
              <a:latin typeface="Cambria Math"/>
            </a:endParaRPr>
          </a:p>
          <a:p>
            <a:r>
              <a:rPr dirty="0"/>
              <a:t>​</a:t>
            </a:r>
            <a:r>
              <a:rPr sz="2800" dirty="0"/>
              <a:t>Quizzes:</a:t>
            </a:r>
            <a:r>
              <a:rPr lang="en-US" sz="2800" dirty="0"/>
              <a:t> 90</a:t>
            </a:r>
            <a:endParaRPr sz="2800" dirty="0">
              <a:latin typeface="Cambria Math"/>
            </a:endParaRPr>
          </a:p>
          <a:p>
            <a:r>
              <a:rPr dirty="0"/>
              <a:t>​</a:t>
            </a:r>
            <a:r>
              <a:rPr sz="2800" dirty="0"/>
              <a:t>Final Exam:</a:t>
            </a:r>
            <a:r>
              <a:rPr lang="en-US" sz="2800" dirty="0"/>
              <a:t> 87</a:t>
            </a:r>
            <a:endParaRPr sz="2800" dirty="0">
              <a:latin typeface="Cambria Math"/>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3.1.3: Calculating a Weighted Mean</a:t>
            </a:r>
            <a:r>
              <a:rPr lang="en-US" baseline="-25000" dirty="0"/>
              <a:t>2</a:t>
            </a:r>
            <a:endParaRPr dirty="0"/>
          </a:p>
        </p:txBody>
      </p:sp>
      <p:sp>
        <p:nvSpPr>
          <p:cNvPr id="3" name="Text Placeholder 2"/>
          <p:cNvSpPr>
            <a:spLocks noGrp="1"/>
          </p:cNvSpPr>
          <p:nvPr>
            <p:ph type="body" sz="quarter" idx="10"/>
          </p:nvPr>
        </p:nvSpPr>
        <p:spPr/>
        <p:txBody>
          <a:bodyPr>
            <a:normAutofit/>
          </a:bodyPr>
          <a:lstStyle/>
          <a:p>
            <a:pPr marL="447675" indent="-447675">
              <a:defRPr sz="2800"/>
            </a:pPr>
            <a:r>
              <a:rPr lang="en-US" dirty="0"/>
              <a:t>b.	</a:t>
            </a:r>
            <a:r>
              <a:rPr dirty="0"/>
              <a:t>​</a:t>
            </a:r>
            <a:r>
              <a:rPr sz="2800" dirty="0"/>
              <a:t>Now let's consider what would happen if Walter had the same grades, but the percentages for some categories were different. How would his grade change if now homework counted for </a:t>
            </a:r>
            <a:r>
              <a:rPr lang="en-US" sz="2800" dirty="0"/>
              <a:t>30% </a:t>
            </a:r>
            <a:r>
              <a:rPr sz="2800" dirty="0"/>
              <a:t>and the final exam only </a:t>
            </a:r>
            <a:r>
              <a:rPr lang="en-US" sz="2800" dirty="0"/>
              <a:t>20%</a:t>
            </a:r>
            <a:r>
              <a:rPr sz="2800" dirty="0"/>
              <a:t>? How would this affect Walter's final grade?</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3.1.3: Calculating a Weighted Mean</a:t>
            </a:r>
            <a:r>
              <a:rPr lang="en-US" baseline="-25000" dirty="0"/>
              <a:t>3</a:t>
            </a:r>
            <a:endParaRPr dirty="0"/>
          </a:p>
        </p:txBody>
      </p:sp>
      <p:sp>
        <p:nvSpPr>
          <p:cNvPr id="3" name="Text Placeholder 2"/>
          <p:cNvSpPr>
            <a:spLocks noGrp="1"/>
          </p:cNvSpPr>
          <p:nvPr>
            <p:ph type="body" sz="quarter" idx="10"/>
          </p:nvPr>
        </p:nvSpPr>
        <p:spPr/>
        <p:txBody>
          <a:bodyPr>
            <a:normAutofit/>
          </a:bodyPr>
          <a:lstStyle/>
          <a:p>
            <a:r>
              <a:rPr lang="en-US" sz="2800" b="1" dirty="0"/>
              <a:t>Solution</a:t>
            </a:r>
          </a:p>
          <a:p>
            <a:pPr marL="447675" indent="-447675">
              <a:defRPr sz="2800"/>
            </a:pPr>
            <a:r>
              <a:rPr lang="en-US" dirty="0"/>
              <a:t>a.	​</a:t>
            </a:r>
            <a:r>
              <a:rPr lang="en-US" sz="2800" dirty="0"/>
              <a:t>First, let's determine which numbers are values of </a:t>
            </a:r>
            <a:r>
              <a:rPr lang="en-US" sz="2800" i="1" dirty="0"/>
              <a:t>x</a:t>
            </a:r>
            <a:r>
              <a:rPr lang="en-US" sz="2800" dirty="0"/>
              <a:t> and which are weights. The grade earned in each category is weighted by percentage for that category in the syllabus. For instance, Walter’s test average of 83 gets a weight of</a:t>
            </a:r>
            <a:r>
              <a:rPr lang="en-US" dirty="0"/>
              <a:t> </a:t>
            </a:r>
            <a:r>
              <a:rPr lang="en-US" sz="2800" dirty="0"/>
              <a:t>40%. Thus, the weights are the percentages for the categories. The values for </a:t>
            </a:r>
            <a:r>
              <a:rPr lang="en-US" sz="2800" i="1" dirty="0"/>
              <a:t>x</a:t>
            </a:r>
            <a:r>
              <a:rPr lang="en-US" sz="2800" dirty="0"/>
              <a:t> are then Walter’s grades in each category.</a:t>
            </a:r>
          </a:p>
          <a:p>
            <a:pPr>
              <a:defRPr sz="2800"/>
            </a:pPr>
            <a:r>
              <a:rPr lang="en-US" dirty="0"/>
              <a:t>​​</a:t>
            </a:r>
            <a:endParaRP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3.1.3: Calculating a Weighted Mean</a:t>
            </a:r>
            <a:r>
              <a:rPr lang="en-US" baseline="-25000" dirty="0"/>
              <a:t>4</a:t>
            </a:r>
            <a:endParaRPr dirty="0"/>
          </a:p>
        </p:txBody>
      </p:sp>
      <p:sp>
        <p:nvSpPr>
          <p:cNvPr id="3" name="Text Placeholder 2"/>
          <p:cNvSpPr>
            <a:spLocks noGrp="1"/>
          </p:cNvSpPr>
          <p:nvPr>
            <p:ph type="body" sz="quarter" idx="10"/>
          </p:nvPr>
        </p:nvSpPr>
        <p:spPr/>
        <p:txBody>
          <a:bodyPr>
            <a:normAutofit/>
          </a:bodyPr>
          <a:lstStyle/>
          <a:p>
            <a:pPr>
              <a:defRPr sz="2800"/>
            </a:pPr>
            <a:r>
              <a:rPr lang="en-US" dirty="0"/>
              <a:t>​</a:t>
            </a:r>
            <a:r>
              <a:rPr lang="en-US" sz="2800" b="1" dirty="0"/>
              <a:t>By Hand</a:t>
            </a:r>
            <a:r>
              <a:rPr lang="en-US" sz="2800" dirty="0"/>
              <a:t>:</a:t>
            </a:r>
          </a:p>
          <a:p>
            <a:r>
              <a:rPr lang="en-US" dirty="0"/>
              <a:t>​</a:t>
            </a:r>
            <a:r>
              <a:rPr lang="en-US" sz="2800" dirty="0"/>
              <a:t>The weighted mean is calculated as follows.</a:t>
            </a:r>
            <a:endParaRPr dirty="0"/>
          </a:p>
        </p:txBody>
      </p:sp>
      <p:pic>
        <p:nvPicPr>
          <p:cNvPr id="6" name="Picture 5" descr="The first line starts with x bar sub w equals the summation of x sub i multiplied by w sub i, all divided by the summation of w sub i. The second line substitutes the values and reads equals 83 times 0.4 plus 98 times 0.2 plus 90 times 0.1 plus 87 times 0.3, all divided by the sum of 0.4 plus 0.2 plus 0.1 plus 0.3. The third line simplifies to equals 87.9.">
            <a:extLst>
              <a:ext uri="{FF2B5EF4-FFF2-40B4-BE49-F238E27FC236}">
                <a16:creationId xmlns:a16="http://schemas.microsoft.com/office/drawing/2014/main" id="{E09586B5-4668-221D-736B-8C2D0B50F5E1}"/>
              </a:ext>
            </a:extLst>
          </p:cNvPr>
          <p:cNvPicPr>
            <a:picLocks noChangeAspect="1"/>
          </p:cNvPicPr>
          <p:nvPr/>
        </p:nvPicPr>
        <p:blipFill>
          <a:blip r:embed="rId2"/>
          <a:stretch>
            <a:fillRect/>
          </a:stretch>
        </p:blipFill>
        <p:spPr>
          <a:xfrm>
            <a:off x="1764963" y="2259000"/>
            <a:ext cx="5614074" cy="2340000"/>
          </a:xfrm>
          <a:prstGeom prst="rect">
            <a:avLst/>
          </a:prstGeom>
        </p:spPr>
      </p:pic>
      <p:sp>
        <p:nvSpPr>
          <p:cNvPr id="4" name="TextBox 3">
            <a:extLst>
              <a:ext uri="{FF2B5EF4-FFF2-40B4-BE49-F238E27FC236}">
                <a16:creationId xmlns:a16="http://schemas.microsoft.com/office/drawing/2014/main" id="{C57F8680-E1B8-0F8D-B60D-F62F8848C7FB}"/>
              </a:ext>
            </a:extLst>
          </p:cNvPr>
          <p:cNvSpPr txBox="1"/>
          <p:nvPr/>
        </p:nvSpPr>
        <p:spPr>
          <a:xfrm>
            <a:off x="457200" y="4658380"/>
            <a:ext cx="8229600" cy="523220"/>
          </a:xfrm>
          <a:prstGeom prst="rect">
            <a:avLst/>
          </a:prstGeom>
          <a:noFill/>
        </p:spPr>
        <p:txBody>
          <a:bodyPr wrap="square" rtlCol="0">
            <a:spAutoFit/>
          </a:bodyPr>
          <a:lstStyle/>
          <a:p>
            <a:r>
              <a:rPr kumimoji="0" lang="ar-AE" sz="2800" b="0" i="0" u="none" strike="noStrike" kern="1200" cap="none" spc="0" normalizeH="0" baseline="0" noProof="0" dirty="0">
                <a:ln>
                  <a:noFill/>
                </a:ln>
                <a:solidFill>
                  <a:srgbClr val="366092"/>
                </a:solidFill>
                <a:effectLst/>
                <a:uLnTx/>
                <a:uFillTx/>
                <a:latin typeface="Calibri"/>
                <a:ea typeface="+mn-ea"/>
                <a:cs typeface="Arial" panose="020B0604020202020204" pitchFamily="34" charset="0"/>
              </a:rPr>
              <a:t>​</a:t>
            </a:r>
            <a:r>
              <a:rPr kumimoji="0" lang="en-US" sz="2800" b="0" i="0" u="none" strike="noStrike" kern="1200" cap="none" spc="0" normalizeH="0" baseline="0" noProof="0" dirty="0">
                <a:ln>
                  <a:noFill/>
                </a:ln>
                <a:solidFill>
                  <a:srgbClr val="366092"/>
                </a:solidFill>
                <a:effectLst/>
                <a:uLnTx/>
                <a:uFillTx/>
                <a:latin typeface="Calibri"/>
                <a:ea typeface="+mn-ea"/>
                <a:cs typeface="+mn-cs"/>
              </a:rPr>
              <a:t>Therefore, Walter's final grade for the class is 87.9.</a:t>
            </a:r>
            <a:endParaRPr lang="en-IN" dirty="0"/>
          </a:p>
        </p:txBody>
      </p:sp>
    </p:spTree>
    <p:extLst>
      <p:ext uri="{BB962C8B-B14F-4D97-AF65-F5344CB8AC3E}">
        <p14:creationId xmlns:p14="http://schemas.microsoft.com/office/powerpoint/2010/main" val="56139437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3.1.3: Calculating a Weighted Mean</a:t>
            </a:r>
            <a:r>
              <a:rPr lang="en-US" baseline="-25000" dirty="0"/>
              <a:t>5</a:t>
            </a:r>
            <a:endParaRPr dirty="0"/>
          </a:p>
        </p:txBody>
      </p:sp>
      <p:sp>
        <p:nvSpPr>
          <p:cNvPr id="3" name="Text Placeholder 2"/>
          <p:cNvSpPr>
            <a:spLocks noGrp="1"/>
          </p:cNvSpPr>
          <p:nvPr>
            <p:ph type="body" sz="quarter" idx="10"/>
          </p:nvPr>
        </p:nvSpPr>
        <p:spPr/>
        <p:txBody>
          <a:bodyPr>
            <a:normAutofit lnSpcReduction="10000"/>
          </a:bodyPr>
          <a:lstStyle/>
          <a:p>
            <a:pPr>
              <a:defRPr b="1"/>
            </a:pPr>
            <a:r>
              <a:rPr dirty="0"/>
              <a:t>​</a:t>
            </a:r>
            <a:r>
              <a:rPr sz="2800" dirty="0"/>
              <a:t>TI-83/84 Plus:</a:t>
            </a:r>
          </a:p>
          <a:p>
            <a:pPr>
              <a:defRPr sz="2800"/>
            </a:pPr>
            <a:r>
              <a:rPr dirty="0"/>
              <a:t>​</a:t>
            </a:r>
            <a:r>
              <a:rPr sz="2800" dirty="0"/>
              <a:t>We will follow steps similar to those used for calculating a mean. However, this time we will need to enter two lists of data rather than one. First, go to </a:t>
            </a:r>
            <a:r>
              <a:rPr sz="2800" b="1" dirty="0"/>
              <a:t>STAT </a:t>
            </a:r>
            <a:r>
              <a:rPr lang="en-US" b="1" dirty="0"/>
              <a:t>→</a:t>
            </a:r>
            <a:r>
              <a:rPr sz="2800" b="1" dirty="0"/>
              <a:t> EDIT</a:t>
            </a:r>
            <a:r>
              <a:rPr sz="2800" dirty="0"/>
              <a:t>. Enter the </a:t>
            </a:r>
            <a:r>
              <a:rPr lang="en-US" sz="2800" i="1" dirty="0"/>
              <a:t>x</a:t>
            </a:r>
            <a:r>
              <a:rPr sz="2800" dirty="0"/>
              <a:t> values (Walter's grades) into </a:t>
            </a:r>
            <a:r>
              <a:rPr sz="2800" b="1" dirty="0"/>
              <a:t>L1</a:t>
            </a:r>
            <a:r>
              <a:rPr sz="2800" dirty="0"/>
              <a:t> and the corresponding weights in decimal form into </a:t>
            </a:r>
            <a:r>
              <a:rPr sz="2800" b="1" dirty="0"/>
              <a:t>L2</a:t>
            </a:r>
            <a:r>
              <a:rPr sz="2800" dirty="0"/>
              <a:t>. Next, go to </a:t>
            </a:r>
            <a:r>
              <a:rPr sz="2800" b="1" dirty="0"/>
              <a:t>STAT </a:t>
            </a:r>
            <a:r>
              <a:rPr lang="en-US" b="1" dirty="0"/>
              <a:t>→</a:t>
            </a:r>
            <a:r>
              <a:rPr sz="2800" b="1" dirty="0"/>
              <a:t> CALC</a:t>
            </a:r>
            <a:r>
              <a:rPr sz="2800" dirty="0"/>
              <a:t> and choose </a:t>
            </a:r>
            <a:r>
              <a:rPr sz="2800" b="1" dirty="0"/>
              <a:t>1-Var Stats</a:t>
            </a:r>
            <a:r>
              <a:rPr sz="2800" dirty="0"/>
              <a:t>. This time after pressing </a:t>
            </a:r>
            <a:r>
              <a:rPr sz="2800" b="1" dirty="0"/>
              <a:t>Enter</a:t>
            </a:r>
            <a:r>
              <a:rPr sz="2800" dirty="0"/>
              <a:t> we will add </a:t>
            </a:r>
            <a:r>
              <a:rPr sz="2800" b="1" dirty="0"/>
              <a:t>L1</a:t>
            </a:r>
            <a:r>
              <a:rPr sz="2800" dirty="0"/>
              <a:t>, </a:t>
            </a:r>
            <a:r>
              <a:rPr sz="2800" b="1" dirty="0"/>
              <a:t>L2</a:t>
            </a:r>
            <a:r>
              <a:rPr sz="2800" dirty="0"/>
              <a:t> so we are computing </a:t>
            </a:r>
            <a:r>
              <a:rPr sz="2800" b="1" dirty="0"/>
              <a:t>1-Var Stats</a:t>
            </a:r>
            <a:r>
              <a:rPr sz="2800" dirty="0"/>
              <a:t> </a:t>
            </a:r>
            <a:r>
              <a:rPr sz="2800" b="1" dirty="0"/>
              <a:t>L1</a:t>
            </a:r>
            <a:r>
              <a:rPr sz="2800" dirty="0"/>
              <a:t>, </a:t>
            </a:r>
            <a:r>
              <a:rPr sz="2800" b="1" dirty="0"/>
              <a:t>L2</a:t>
            </a:r>
            <a:r>
              <a:rPr sz="2800" dirty="0"/>
              <a:t>.</a:t>
            </a:r>
          </a:p>
          <a:p>
            <a:r>
              <a:rPr dirty="0"/>
              <a:t>​</a:t>
            </a:r>
            <a:r>
              <a:rPr sz="2800" dirty="0"/>
              <a:t>A screenshot of the Lists screen and the </a:t>
            </a:r>
            <a:r>
              <a:rPr sz="2800" b="1" dirty="0"/>
              <a:t>1-Var Stats</a:t>
            </a:r>
            <a:r>
              <a:rPr sz="2800" dirty="0"/>
              <a:t> </a:t>
            </a:r>
            <a:r>
              <a:rPr sz="2800" b="1" dirty="0"/>
              <a:t>L1</a:t>
            </a:r>
            <a:r>
              <a:rPr sz="2800" dirty="0"/>
              <a:t>, </a:t>
            </a:r>
            <a:r>
              <a:rPr sz="2800" b="1" dirty="0"/>
              <a:t>L2</a:t>
            </a:r>
            <a:r>
              <a:rPr sz="2800" dirty="0"/>
              <a:t> output are shown </a:t>
            </a:r>
            <a:r>
              <a:rPr lang="en-US" sz="2800" dirty="0"/>
              <a:t>in screenshot</a:t>
            </a:r>
            <a:r>
              <a:rPr sz="2800" dirty="0"/>
              <a:t>.</a:t>
            </a:r>
          </a:p>
          <a:p>
            <a:r>
              <a:rPr dirty="0"/>
              <a:t>​</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3.1.3: Calculating a Weighted Mean</a:t>
            </a:r>
            <a:r>
              <a:rPr lang="en-US" baseline="-25000" dirty="0"/>
              <a:t>6</a:t>
            </a:r>
            <a:endParaRPr dirty="0"/>
          </a:p>
        </p:txBody>
      </p:sp>
      <p:pic>
        <p:nvPicPr>
          <p:cNvPr id="5" name="Content Placeholder 4" descr="A screenshot shows a list of values as well as the corresponding weights of the values. Two columns are shown with the values of each list L1 and L2 in each of the columns. The values in the first column L1 are  83,  98,  90, and  87. The values in the second column L2 are  0.4,  0.2,  0.1, and  0.3.">
            <a:extLst>
              <a:ext uri="{FF2B5EF4-FFF2-40B4-BE49-F238E27FC236}">
                <a16:creationId xmlns:a16="http://schemas.microsoft.com/office/drawing/2014/main" id="{475CF5CC-6981-49EF-9174-43E88334D008}"/>
              </a:ext>
            </a:extLst>
          </p:cNvPr>
          <p:cNvPicPr>
            <a:picLocks noGrp="1" noChangeAspect="1"/>
          </p:cNvPicPr>
          <p:nvPr>
            <p:ph sz="quarter" idx="11"/>
          </p:nvPr>
        </p:nvPicPr>
        <p:blipFill>
          <a:blip r:embed="rId2" cstate="print">
            <a:extLst>
              <a:ext uri="{28A0092B-C50C-407E-A947-70E740481C1C}">
                <a14:useLocalDpi xmlns:a14="http://schemas.microsoft.com/office/drawing/2010/main" val="0"/>
              </a:ext>
            </a:extLst>
          </a:blip>
          <a:stretch>
            <a:fillRect/>
          </a:stretch>
        </p:blipFill>
        <p:spPr>
          <a:xfrm>
            <a:off x="2286189" y="1983707"/>
            <a:ext cx="4571622" cy="3047748"/>
          </a:xfrm>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3.1.3: Calculating a Weighted Mean</a:t>
            </a:r>
            <a:r>
              <a:rPr lang="en-US" baseline="-25000" dirty="0"/>
              <a:t>7</a:t>
            </a:r>
            <a:endParaRPr dirty="0"/>
          </a:p>
        </p:txBody>
      </p:sp>
      <p:pic>
        <p:nvPicPr>
          <p:cNvPr id="5" name="Content Placeholder 4" descr="A calculator screenshot of the output of 1 Var Stats. The first line reads &quot;1 Var Stats&quot; the second line reads &quot;x bar equals 87.9&quot;. The third line reads &quot;Summation x equals 87.9&quot;. The fourth line reads &quot;Summation x squared equals 7757.1&quot;. The fifth line reads &quot; S x equals&quot;. The sixth line reads &quot;Sigma x equals 5.539855594&quot;. The seventh line reads &quot; n equals 1&quot; with a downward arrow symbol to the left.">
            <a:extLst>
              <a:ext uri="{FF2B5EF4-FFF2-40B4-BE49-F238E27FC236}">
                <a16:creationId xmlns:a16="http://schemas.microsoft.com/office/drawing/2014/main" id="{0C380CFE-3777-45DF-8674-15F727BF44A9}"/>
              </a:ext>
            </a:extLst>
          </p:cNvPr>
          <p:cNvPicPr>
            <a:picLocks noGrp="1" noChangeAspect="1"/>
          </p:cNvPicPr>
          <p:nvPr>
            <p:ph sz="quarter" idx="11"/>
          </p:nvPr>
        </p:nvPicPr>
        <p:blipFill>
          <a:blip r:embed="rId2" cstate="print">
            <a:extLst>
              <a:ext uri="{28A0092B-C50C-407E-A947-70E740481C1C}">
                <a14:useLocalDpi xmlns:a14="http://schemas.microsoft.com/office/drawing/2010/main" val="0"/>
              </a:ext>
            </a:extLst>
          </a:blip>
          <a:stretch>
            <a:fillRect/>
          </a:stretch>
        </p:blipFill>
        <p:spPr>
          <a:xfrm>
            <a:off x="1000571" y="1126629"/>
            <a:ext cx="7142857" cy="4761905"/>
          </a:xfrm>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3.1.3: Calculating a Weighted Mean</a:t>
            </a:r>
            <a:r>
              <a:rPr lang="en-US" baseline="-25000" dirty="0"/>
              <a:t>8</a:t>
            </a:r>
            <a:endParaRPr dirty="0"/>
          </a:p>
        </p:txBody>
      </p:sp>
      <p:sp>
        <p:nvSpPr>
          <p:cNvPr id="3" name="Text Placeholder 2"/>
          <p:cNvSpPr>
            <a:spLocks noGrp="1"/>
          </p:cNvSpPr>
          <p:nvPr>
            <p:ph type="body" sz="quarter" idx="10"/>
          </p:nvPr>
        </p:nvSpPr>
        <p:spPr/>
        <p:txBody>
          <a:bodyPr>
            <a:normAutofit/>
          </a:bodyPr>
          <a:lstStyle/>
          <a:p>
            <a:pPr>
              <a:defRPr sz="2800"/>
            </a:pPr>
            <a:r>
              <a:rPr dirty="0"/>
              <a:t>​</a:t>
            </a:r>
            <a:r>
              <a:rPr sz="2800" dirty="0"/>
              <a:t>The output screen shows the value of</a:t>
            </a:r>
          </a:p>
        </p:txBody>
      </p:sp>
      <p:pic>
        <p:nvPicPr>
          <p:cNvPr id="6" name="Picture 5" descr="x bar equals to 87.9,">
            <a:extLst>
              <a:ext uri="{FF2B5EF4-FFF2-40B4-BE49-F238E27FC236}">
                <a16:creationId xmlns:a16="http://schemas.microsoft.com/office/drawing/2014/main" id="{3C49F0DA-2A68-9D48-2355-9C200AF44AE1}"/>
              </a:ext>
            </a:extLst>
          </p:cNvPr>
          <p:cNvPicPr>
            <a:picLocks noChangeAspect="1"/>
          </p:cNvPicPr>
          <p:nvPr/>
        </p:nvPicPr>
        <p:blipFill>
          <a:blip r:embed="rId2"/>
          <a:stretch>
            <a:fillRect/>
          </a:stretch>
        </p:blipFill>
        <p:spPr>
          <a:xfrm>
            <a:off x="6095999" y="1143000"/>
            <a:ext cx="1296000" cy="362880"/>
          </a:xfrm>
          <a:prstGeom prst="rect">
            <a:avLst/>
          </a:prstGeom>
        </p:spPr>
      </p:pic>
      <p:sp>
        <p:nvSpPr>
          <p:cNvPr id="4" name="TextBox 3">
            <a:extLst>
              <a:ext uri="{FF2B5EF4-FFF2-40B4-BE49-F238E27FC236}">
                <a16:creationId xmlns:a16="http://schemas.microsoft.com/office/drawing/2014/main" id="{8F666C0C-3765-4811-69D9-898F829BEB24}"/>
              </a:ext>
            </a:extLst>
          </p:cNvPr>
          <p:cNvSpPr txBox="1"/>
          <p:nvPr/>
        </p:nvSpPr>
        <p:spPr>
          <a:xfrm>
            <a:off x="457200" y="1447800"/>
            <a:ext cx="8229600" cy="954107"/>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along with the other descriptive statistics for this data set. Hence, Walter's final grade in US history is </a:t>
            </a:r>
            <a:r>
              <a:rPr kumimoji="0" lang="en-US" sz="2800" b="0" i="0" u="none" strike="noStrike" kern="1200" cap="none" spc="0" normalizeH="0" baseline="0" noProof="0" dirty="0">
                <a:ln>
                  <a:noFill/>
                </a:ln>
                <a:solidFill>
                  <a:srgbClr val="366092"/>
                </a:solidFill>
                <a:effectLst/>
                <a:uLnTx/>
                <a:uFillTx/>
                <a:latin typeface="Cambria Math"/>
                <a:ea typeface="+mn-ea"/>
                <a:cs typeface="+mn-cs"/>
              </a:rPr>
              <a:t>87.9</a:t>
            </a:r>
            <a:r>
              <a:rPr kumimoji="0" lang="en-US" sz="2800" b="0" i="0" u="none" strike="noStrike" kern="1200" cap="none" spc="0" normalizeH="0" baseline="0" noProof="0" dirty="0">
                <a:ln>
                  <a:noFill/>
                </a:ln>
                <a:solidFill>
                  <a:srgbClr val="366092"/>
                </a:solidFill>
                <a:effectLst/>
                <a:uLnTx/>
                <a:uFillTx/>
                <a:latin typeface="Calibri"/>
                <a:ea typeface="+mn-ea"/>
                <a:cs typeface="+mn-cs"/>
              </a:rPr>
              <a:t>.</a:t>
            </a:r>
            <a:endParaRPr lang="en-IN"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3.1.3: Calculating a Weighted Mean</a:t>
            </a:r>
            <a:r>
              <a:rPr lang="en-US" baseline="-25000" dirty="0"/>
              <a:t>9</a:t>
            </a:r>
            <a:endParaRPr dirty="0"/>
          </a:p>
        </p:txBody>
      </p:sp>
      <p:sp>
        <p:nvSpPr>
          <p:cNvPr id="3" name="Text Placeholder 2"/>
          <p:cNvSpPr>
            <a:spLocks noGrp="1"/>
          </p:cNvSpPr>
          <p:nvPr>
            <p:ph type="body" sz="quarter" idx="10"/>
          </p:nvPr>
        </p:nvSpPr>
        <p:spPr/>
        <p:txBody>
          <a:bodyPr>
            <a:normAutofit/>
          </a:bodyPr>
          <a:lstStyle/>
          <a:p>
            <a:pPr marL="514350" indent="-514350">
              <a:buFont typeface="+mj-lt"/>
              <a:buAutoNum type="alphaLcPeriod" startAt="2"/>
              <a:defRPr sz="2800"/>
            </a:pPr>
            <a:r>
              <a:rPr dirty="0"/>
              <a:t>​</a:t>
            </a:r>
            <a:r>
              <a:rPr sz="2800" dirty="0"/>
              <a:t>Since Walter's homework grade (98) is higher than his final exam grade (87), we would expect that giving more weight to the homework and less weight to the final exam would increase Walter's final grade. Let's verify that this is true.</a:t>
            </a:r>
          </a:p>
        </p:txBody>
      </p:sp>
      <p:pic>
        <p:nvPicPr>
          <p:cNvPr id="7" name="Picture 6" descr="The first line starts with x bar sub w equals 83 times 0.4 plus 98 times 0.3 plus 90 times 0.1 plus 87 times 0.2, all divided by the sum of 0.4 plus 0.3 plus 0.1 plus 0.2. The second line simplifies to equals 89.">
            <a:extLst>
              <a:ext uri="{FF2B5EF4-FFF2-40B4-BE49-F238E27FC236}">
                <a16:creationId xmlns:a16="http://schemas.microsoft.com/office/drawing/2014/main" id="{F55A05B3-16C4-1195-13B2-5E5CDBF95071}"/>
              </a:ext>
            </a:extLst>
          </p:cNvPr>
          <p:cNvPicPr>
            <a:picLocks noChangeAspect="1"/>
          </p:cNvPicPr>
          <p:nvPr/>
        </p:nvPicPr>
        <p:blipFill>
          <a:blip r:embed="rId2"/>
          <a:stretch>
            <a:fillRect/>
          </a:stretch>
        </p:blipFill>
        <p:spPr>
          <a:xfrm>
            <a:off x="1795462" y="3355538"/>
            <a:ext cx="5553075" cy="1362075"/>
          </a:xfrm>
          <a:prstGeom prst="rect">
            <a:avLst/>
          </a:prstGeom>
        </p:spPr>
      </p:pic>
      <p:sp>
        <p:nvSpPr>
          <p:cNvPr id="4" name="TextBox 3">
            <a:extLst>
              <a:ext uri="{FF2B5EF4-FFF2-40B4-BE49-F238E27FC236}">
                <a16:creationId xmlns:a16="http://schemas.microsoft.com/office/drawing/2014/main" id="{C98662A8-594B-76F6-5E33-DAE2F29E2EC2}"/>
              </a:ext>
            </a:extLst>
          </p:cNvPr>
          <p:cNvSpPr txBox="1"/>
          <p:nvPr/>
        </p:nvSpPr>
        <p:spPr>
          <a:xfrm>
            <a:off x="457200" y="4717613"/>
            <a:ext cx="8229600" cy="1292662"/>
          </a:xfrm>
          <a:prstGeom prst="rect">
            <a:avLst/>
          </a:prstGeom>
          <a:noFill/>
        </p:spPr>
        <p:txBody>
          <a:bodyPr wrap="square" rtlCol="0">
            <a:spAutoFit/>
          </a:bodyPr>
          <a:lstStyle/>
          <a:p>
            <a:r>
              <a:rPr kumimoji="0" lang="en-US" sz="2600" b="0" i="0" u="none" strike="noStrike" kern="1200" cap="none" spc="0" normalizeH="0" baseline="0" noProof="0" dirty="0">
                <a:ln>
                  <a:noFill/>
                </a:ln>
                <a:solidFill>
                  <a:srgbClr val="366092"/>
                </a:solidFill>
                <a:effectLst/>
                <a:uLnTx/>
                <a:uFillTx/>
                <a:latin typeface="Calibri"/>
                <a:ea typeface="+mn-ea"/>
                <a:cs typeface="+mn-cs"/>
              </a:rPr>
              <a:t>​Indeed, Walter's grade of 89 in the second scenario is higher than the average of 87.9 calculated originally. Screenshots for the TI-83/84 Plus solution are given.</a:t>
            </a:r>
            <a:endParaRPr lang="en-IN"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3.1.3: Calculating a Weighted Mean</a:t>
            </a:r>
            <a:r>
              <a:rPr lang="en-US" baseline="-25000" dirty="0"/>
              <a:t>10</a:t>
            </a:r>
            <a:endParaRPr dirty="0"/>
          </a:p>
        </p:txBody>
      </p:sp>
      <p:pic>
        <p:nvPicPr>
          <p:cNvPr id="5" name="Content Placeholder 4" descr="A screenshot shows a list of values as well as the corresponding weights of the values. Two columns are shown with the values of each list L1 and L2 in each of the columns. The values in the first column L1 are  83,  98,  90, and 87. The values in the second column L2 are  0.4,  0.3,  0.1, and 0.2.">
            <a:extLst>
              <a:ext uri="{FF2B5EF4-FFF2-40B4-BE49-F238E27FC236}">
                <a16:creationId xmlns:a16="http://schemas.microsoft.com/office/drawing/2014/main" id="{88023D42-ACC9-4696-A593-F1110B8FDDB8}"/>
              </a:ext>
            </a:extLst>
          </p:cNvPr>
          <p:cNvPicPr>
            <a:picLocks noGrp="1" noChangeAspect="1"/>
          </p:cNvPicPr>
          <p:nvPr>
            <p:ph sz="quarter" idx="11"/>
          </p:nvPr>
        </p:nvPicPr>
        <p:blipFill>
          <a:blip r:embed="rId2" cstate="print">
            <a:extLst>
              <a:ext uri="{28A0092B-C50C-407E-A947-70E740481C1C}">
                <a14:useLocalDpi xmlns:a14="http://schemas.microsoft.com/office/drawing/2010/main" val="0"/>
              </a:ext>
            </a:extLst>
          </a:blip>
          <a:stretch>
            <a:fillRect/>
          </a:stretch>
        </p:blipFill>
        <p:spPr>
          <a:xfrm>
            <a:off x="2286189" y="1983707"/>
            <a:ext cx="4571622" cy="3047748"/>
          </a:xfr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Math Symbols</a:t>
            </a:r>
            <a:r>
              <a:rPr lang="en-US" baseline="-25000" dirty="0"/>
              <a:t>1</a:t>
            </a:r>
            <a:endParaRPr baseline="-25000" dirty="0"/>
          </a:p>
        </p:txBody>
      </p:sp>
      <p:sp>
        <p:nvSpPr>
          <p:cNvPr id="7" name="Text Placeholder 2">
            <a:extLst>
              <a:ext uri="{FF2B5EF4-FFF2-40B4-BE49-F238E27FC236}">
                <a16:creationId xmlns:a16="http://schemas.microsoft.com/office/drawing/2014/main" id="{34DF4BFB-6F84-CBDE-7E46-FA72A5AAF7DF}"/>
              </a:ext>
            </a:extLst>
          </p:cNvPr>
          <p:cNvSpPr>
            <a:spLocks noGrp="1"/>
          </p:cNvSpPr>
          <p:nvPr>
            <p:ph type="body" sz="quarter" idx="10"/>
          </p:nvPr>
        </p:nvSpPr>
        <p:spPr>
          <a:xfrm>
            <a:off x="457200" y="1094228"/>
            <a:ext cx="8229600" cy="1127722"/>
          </a:xfrm>
        </p:spPr>
        <p:txBody>
          <a:bodyPr>
            <a:normAutofit/>
          </a:bodyPr>
          <a:lstStyle/>
          <a:p>
            <a:r>
              <a:rPr lang="el-GR" sz="3600" dirty="0">
                <a:ea typeface="Calibri" panose="020F0502020204030204" pitchFamily="34" charset="0"/>
                <a:cs typeface="Calibri" panose="020F0502020204030204" pitchFamily="34" charset="0"/>
              </a:rPr>
              <a:t>Σ</a:t>
            </a:r>
            <a:r>
              <a:rPr sz="2800" dirty="0"/>
              <a:t>: indicates the summation of the values that follow it; uppercase Greek letter, sigma</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3.1.3: Calculating a Weighted Mean</a:t>
            </a:r>
            <a:r>
              <a:rPr lang="en-US" baseline="-25000" dirty="0"/>
              <a:t>11</a:t>
            </a:r>
            <a:endParaRPr dirty="0"/>
          </a:p>
        </p:txBody>
      </p:sp>
      <p:pic>
        <p:nvPicPr>
          <p:cNvPr id="5" name="Content Placeholder 4" descr="A calculator screenshot of the output of 1 Var Stats. The first line reads &quot;1 Var Stats&quot; the second line reads &quot;x bar equals 89&quot;. The third line reads &quot;Summation x equals 89&quot;. The fourth line reads &quot;Summation x squared equals 7960.6&quot;. The fifth line reads &quot;S x equals&quot;. The sixth line reads &quot;Sigma x equals 6.292853089&quot;. The seventh line reads &quot; n equals 1&quot; with a downward arrow symbol to the left.">
            <a:extLst>
              <a:ext uri="{FF2B5EF4-FFF2-40B4-BE49-F238E27FC236}">
                <a16:creationId xmlns:a16="http://schemas.microsoft.com/office/drawing/2014/main" id="{9D5C4439-D6A9-4497-B9D7-F8751180C92E}"/>
              </a:ext>
            </a:extLst>
          </p:cNvPr>
          <p:cNvPicPr>
            <a:picLocks noGrp="1" noChangeAspect="1"/>
          </p:cNvPicPr>
          <p:nvPr>
            <p:ph sz="quarter" idx="11"/>
          </p:nvPr>
        </p:nvPicPr>
        <p:blipFill>
          <a:blip r:embed="rId2" cstate="print">
            <a:extLst>
              <a:ext uri="{28A0092B-C50C-407E-A947-70E740481C1C}">
                <a14:useLocalDpi xmlns:a14="http://schemas.microsoft.com/office/drawing/2010/main" val="0"/>
              </a:ext>
            </a:extLst>
          </a:blip>
          <a:stretch>
            <a:fillRect/>
          </a:stretch>
        </p:blipFill>
        <p:spPr>
          <a:xfrm>
            <a:off x="2286189" y="1983707"/>
            <a:ext cx="4571622" cy="3047748"/>
          </a:xfrm>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3.1.4: Calculating a Weighted Mean</a:t>
            </a:r>
            <a:r>
              <a:rPr lang="en-US" baseline="-25000" dirty="0"/>
              <a:t>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fontScale="77500" lnSpcReduction="20000"/>
              </a:bodyPr>
              <a:lstStyle/>
              <a:p>
                <a:r>
                  <a:rPr sz="2800" dirty="0"/>
                  <a:t>At the end of the semester, Heather knows all of her grades in her sculpting class except for the final exam. Here's a breakdown of her points and how much each category counts toward the final course grade.</a:t>
                </a:r>
              </a:p>
              <a:p>
                <a:pPr>
                  <a:defRPr sz="2800"/>
                </a:pPr>
                <a:r>
                  <a:rPr sz="2800" dirty="0"/>
                  <a:t>Tests (</a:t>
                </a:r>
                <a:r>
                  <a:rPr lang="en-US" sz="2800" dirty="0"/>
                  <a:t>35%</a:t>
                </a:r>
                <a:r>
                  <a:rPr sz="2800" dirty="0"/>
                  <a:t>):</a:t>
                </a:r>
                <a:r>
                  <a:rPr lang="en-US" sz="2800" dirty="0"/>
                  <a:t> 78</a:t>
                </a:r>
                <a:endParaRPr sz="2800" dirty="0">
                  <a:latin typeface="Cambria Math"/>
                </a:endParaRPr>
              </a:p>
              <a:p>
                <a:pPr>
                  <a:defRPr sz="2800"/>
                </a:pPr>
                <a:r>
                  <a:rPr sz="2800" dirty="0"/>
                  <a:t>Class Assignments (</a:t>
                </a:r>
                <a:r>
                  <a:rPr lang="en-US" sz="2800" dirty="0"/>
                  <a:t>20%)</a:t>
                </a:r>
                <a:r>
                  <a:rPr sz="2800" dirty="0"/>
                  <a:t>:</a:t>
                </a:r>
                <a:r>
                  <a:rPr lang="en-US" sz="2800" dirty="0"/>
                  <a:t> 92</a:t>
                </a:r>
                <a:endParaRPr sz="2800" dirty="0">
                  <a:latin typeface="Cambria Math"/>
                </a:endParaRPr>
              </a:p>
              <a:p>
                <a:pPr>
                  <a:defRPr sz="2800"/>
                </a:pPr>
                <a:r>
                  <a:rPr sz="2800" dirty="0"/>
                  <a:t>Semester Project (</a:t>
                </a:r>
                <a:r>
                  <a:rPr lang="en-US" sz="2800" dirty="0"/>
                  <a:t>35%)</a:t>
                </a:r>
                <a:r>
                  <a:rPr sz="2800" dirty="0"/>
                  <a:t>:</a:t>
                </a:r>
                <a:r>
                  <a:rPr lang="en-US" sz="2800" dirty="0"/>
                  <a:t> 93</a:t>
                </a:r>
                <a:endParaRPr sz="2800" dirty="0">
                  <a:latin typeface="Cambria Math"/>
                </a:endParaRPr>
              </a:p>
              <a:p>
                <a:pPr>
                  <a:defRPr sz="2800"/>
                </a:pPr>
                <a:r>
                  <a:rPr sz="2800" dirty="0"/>
                  <a:t>Final Exam (</a:t>
                </a:r>
                <a:r>
                  <a:rPr lang="en-US" sz="2800" dirty="0"/>
                  <a:t>10%</a:t>
                </a:r>
                <a:r>
                  <a:rPr sz="2800" dirty="0"/>
                  <a:t>): </a:t>
                </a:r>
                <a:r>
                  <a:rPr lang="en-IN" sz="2800" dirty="0">
                    <a:latin typeface="Calibri" panose="020F0502020204030204" pitchFamily="34" charset="0"/>
                    <a:ea typeface="Calibri" panose="020F0502020204030204" pitchFamily="34" charset="0"/>
                    <a:cs typeface="Calibri" panose="020F0502020204030204" pitchFamily="34" charset="0"/>
                  </a:rPr>
                  <a:t>?</a:t>
                </a:r>
                <a:endParaRPr sz="2800" dirty="0"/>
              </a:p>
              <a:p>
                <a:pPr marL="514350" indent="-514350">
                  <a:buFont typeface="+mj-lt"/>
                  <a:buAutoNum type="alphaLcPeriod"/>
                  <a:defRPr sz="2800"/>
                </a:pPr>
                <a:r>
                  <a:rPr dirty="0"/>
                  <a:t>​</a:t>
                </a:r>
                <a:r>
                  <a:rPr sz="2800" dirty="0"/>
                  <a:t>Calculate the weighted mean for the portion of the grade that she has completed.</a:t>
                </a:r>
              </a:p>
              <a:p>
                <a:pPr marL="514350" indent="-514350">
                  <a:buFont typeface="+mj-lt"/>
                  <a:buAutoNum type="alphaLcPeriod" startAt="2"/>
                  <a:defRPr sz="2800"/>
                </a:pPr>
                <a:r>
                  <a:rPr dirty="0"/>
                  <a:t>​</a:t>
                </a:r>
                <a:r>
                  <a:rPr sz="2800" dirty="0"/>
                  <a:t>What grade must Heather make on her final exam to have a final grade of</a:t>
                </a:r>
                <a:r>
                  <a:rPr lang="en-US" sz="2800" dirty="0"/>
                  <a:t> 90%</a:t>
                </a:r>
                <a:r>
                  <a:rPr sz="2800" dirty="0"/>
                  <a:t>, which would be the A that she desires? Assume that the final exam is worth</a:t>
                </a:r>
                <a:r>
                  <a:rPr lang="en-US" sz="2800" dirty="0"/>
                  <a:t> 100</a:t>
                </a:r>
                <a:r>
                  <a:rPr sz="2800" dirty="0"/>
                  <a:t> points.</a:t>
                </a:r>
              </a:p>
              <a:p>
                <a:pPr marL="514350" indent="-514350">
                  <a:buFont typeface="+mj-lt"/>
                  <a:buAutoNum type="alphaLcPeriod" startAt="3"/>
                  <a:defRPr sz="2800"/>
                </a:pPr>
                <a:r>
                  <a:rPr dirty="0"/>
                  <a:t>​</a:t>
                </a:r>
                <a:r>
                  <a:rPr sz="2800" dirty="0"/>
                  <a:t>What grade must Heather make on her final exam to have a final grade of </a:t>
                </a:r>
                <a14:m>
                  <m:oMath xmlns:m="http://schemas.openxmlformats.org/officeDocument/2006/math">
                    <m:r>
                      <a:rPr>
                        <a:latin typeface="Cambria Math" panose="02040503050406030204" pitchFamily="18" charset="0"/>
                      </a:rPr>
                      <m:t>80</m:t>
                    </m:r>
                    <m:r>
                      <a:rPr>
                        <a:latin typeface="Cambria Math" panose="02040503050406030204" pitchFamily="18" charset="0"/>
                      </a:rPr>
                      <m:t>%</m:t>
                    </m:r>
                  </m:oMath>
                </a14:m>
                <a:r>
                  <a:rPr sz="2800" dirty="0"/>
                  <a:t>, which would give her a B for the course? Again, assume that the final exam is worth</a:t>
                </a:r>
                <a:r>
                  <a:rPr lang="en-US" sz="2800" dirty="0"/>
                  <a:t> 100</a:t>
                </a:r>
                <a:r>
                  <a:rPr sz="2800" dirty="0"/>
                  <a:t> points.</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963" t="-2086" r="-889" b="-245"/>
                </a:stretch>
              </a:blipFill>
            </p:spPr>
            <p:txBody>
              <a:bodyPr/>
              <a:lstStyle/>
              <a:p>
                <a:r>
                  <a:rPr lang="en-IN">
                    <a:noFill/>
                  </a:rPr>
                  <a:t> </a:t>
                </a:r>
              </a:p>
            </p:txBody>
          </p:sp>
        </mc:Fallback>
      </mc:AlternateContent>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3.1.4: Calculating a Weighted Mean</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lang="en-US" b="1" dirty="0"/>
              <a:t>Solution</a:t>
            </a:r>
          </a:p>
          <a:p>
            <a:pPr marL="514350" indent="-514350">
              <a:buFont typeface="+mj-lt"/>
              <a:buAutoNum type="alphaLcPeriod"/>
              <a:defRPr sz="2800"/>
            </a:pPr>
            <a:r>
              <a:rPr lang="en-US" dirty="0"/>
              <a:t>​Just like in the previous example, the weights are the percentages given for each category, and the values for </a:t>
            </a:r>
            <a:r>
              <a:rPr lang="en-US" i="1" dirty="0"/>
              <a:t>x</a:t>
            </a:r>
            <a:r>
              <a:rPr lang="en-US" dirty="0"/>
              <a:t> are the scores she has so far. We will only include the portions of the final grade in which she has scores, not all of the categories. The weighted mean is then calculated as follows. (Remember to change the percentages to decimals for the formula.)</a:t>
            </a:r>
          </a:p>
          <a:p>
            <a:r>
              <a:rPr lang="en-US" dirty="0"/>
              <a:t>​</a:t>
            </a:r>
            <a:endParaRPr lang="en-US" sz="28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3.1.4: Calculating a Weighted Mean</a:t>
            </a:r>
            <a:r>
              <a:rPr lang="en-US" baseline="-25000" dirty="0"/>
              <a:t>3</a:t>
            </a:r>
            <a:endParaRPr dirty="0"/>
          </a:p>
        </p:txBody>
      </p:sp>
      <p:sp>
        <p:nvSpPr>
          <p:cNvPr id="7" name="Text Placeholder 2">
            <a:extLst>
              <a:ext uri="{FF2B5EF4-FFF2-40B4-BE49-F238E27FC236}">
                <a16:creationId xmlns:a16="http://schemas.microsoft.com/office/drawing/2014/main" id="{374556DB-0716-08D7-649E-528B8D5AD0E7}"/>
              </a:ext>
            </a:extLst>
          </p:cNvPr>
          <p:cNvSpPr>
            <a:spLocks noGrp="1"/>
          </p:cNvSpPr>
          <p:nvPr>
            <p:ph type="body" sz="quarter" idx="10"/>
          </p:nvPr>
        </p:nvSpPr>
        <p:spPr>
          <a:xfrm>
            <a:off x="457200" y="1029287"/>
            <a:ext cx="8229600" cy="4967067"/>
          </a:xfrm>
        </p:spPr>
        <p:txBody>
          <a:bodyPr>
            <a:normAutofit/>
          </a:bodyPr>
          <a:lstStyle/>
          <a:p>
            <a:r>
              <a:rPr lang="en-US" sz="2800" b="1" dirty="0"/>
              <a:t>Solution</a:t>
            </a:r>
          </a:p>
          <a:p>
            <a:pPr marL="514350" indent="-514350">
              <a:buFont typeface="+mj-lt"/>
              <a:buAutoNum type="alphaLcPeriod"/>
              <a:defRPr sz="2800"/>
            </a:pPr>
            <a:r>
              <a:rPr lang="en-US" dirty="0"/>
              <a:t>​ </a:t>
            </a:r>
          </a:p>
          <a:p>
            <a:pPr>
              <a:defRPr sz="2800"/>
            </a:pPr>
            <a:endParaRPr lang="en-US" sz="2800" dirty="0"/>
          </a:p>
        </p:txBody>
      </p:sp>
      <p:pic>
        <p:nvPicPr>
          <p:cNvPr id="4" name="Picture 3" descr="x bar sub w equals the summation of x sub i multiplied by w sub i, all divided by the summation of w sub i. The next line expands to 78 times 0.35 plus 92 times 0.2 plus 93 times 0.35, all divided by the sum of 0.35 plus 0.2 plus 0.35. The next line simplifies to 78.25 divided by 0.9. The final line approximates to 86.9.">
            <a:extLst>
              <a:ext uri="{FF2B5EF4-FFF2-40B4-BE49-F238E27FC236}">
                <a16:creationId xmlns:a16="http://schemas.microsoft.com/office/drawing/2014/main" id="{CE101BB0-6487-7890-29B7-6BD7E24AD561}"/>
              </a:ext>
            </a:extLst>
          </p:cNvPr>
          <p:cNvPicPr>
            <a:picLocks noChangeAspect="1"/>
          </p:cNvPicPr>
          <p:nvPr/>
        </p:nvPicPr>
        <p:blipFill>
          <a:blip r:embed="rId2"/>
          <a:stretch>
            <a:fillRect/>
          </a:stretch>
        </p:blipFill>
        <p:spPr>
          <a:xfrm>
            <a:off x="2243137" y="1429337"/>
            <a:ext cx="4657725" cy="3181350"/>
          </a:xfrm>
          <a:prstGeom prst="rect">
            <a:avLst/>
          </a:prstGeom>
        </p:spPr>
      </p:pic>
      <p:sp>
        <p:nvSpPr>
          <p:cNvPr id="5" name="TextBox 4">
            <a:extLst>
              <a:ext uri="{FF2B5EF4-FFF2-40B4-BE49-F238E27FC236}">
                <a16:creationId xmlns:a16="http://schemas.microsoft.com/office/drawing/2014/main" id="{2E167B19-5B06-35E3-D7DF-01572A499DFC}"/>
              </a:ext>
            </a:extLst>
          </p:cNvPr>
          <p:cNvSpPr txBox="1"/>
          <p:nvPr/>
        </p:nvSpPr>
        <p:spPr>
          <a:xfrm>
            <a:off x="476248" y="4684693"/>
            <a:ext cx="7677151" cy="95410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sz="2800"/>
            </a:pPr>
            <a:r>
              <a:rPr kumimoji="0" lang="en-US" sz="2800" b="0" i="0" u="none" strike="noStrike" kern="1200" cap="none" spc="0" normalizeH="0" baseline="0" noProof="0" dirty="0">
                <a:ln>
                  <a:noFill/>
                </a:ln>
                <a:solidFill>
                  <a:srgbClr val="366092"/>
                </a:solidFill>
                <a:effectLst/>
                <a:uLnTx/>
                <a:uFillTx/>
                <a:latin typeface="Calibri"/>
                <a:ea typeface="+mn-ea"/>
                <a:cs typeface="+mn-cs"/>
              </a:rPr>
              <a:t>​So, Heather has </a:t>
            </a:r>
            <a:r>
              <a:rPr kumimoji="0" lang="en-US" sz="2800" b="0" i="0" u="none" strike="noStrike" kern="1200" cap="none" spc="0" normalizeH="0" baseline="0" noProof="0" dirty="0">
                <a:ln>
                  <a:noFill/>
                </a:ln>
                <a:solidFill>
                  <a:srgbClr val="366092"/>
                </a:solidFill>
                <a:effectLst/>
                <a:uLnTx/>
                <a:uFillTx/>
                <a:latin typeface="Cambria Math"/>
                <a:ea typeface="+mn-ea"/>
                <a:cs typeface="+mn-cs"/>
              </a:rPr>
              <a:t>86.9</a:t>
            </a:r>
            <a:r>
              <a:rPr kumimoji="0" lang="en-US" sz="2800" b="0" i="0" u="none" strike="noStrike" kern="1200" cap="none" spc="0" normalizeH="0" baseline="0" noProof="0" dirty="0">
                <a:ln>
                  <a:noFill/>
                </a:ln>
                <a:solidFill>
                  <a:srgbClr val="366092"/>
                </a:solidFill>
                <a:effectLst/>
                <a:uLnTx/>
                <a:uFillTx/>
                <a:latin typeface="Calibri"/>
                <a:ea typeface="+mn-ea"/>
                <a:cs typeface="+mn-cs"/>
              </a:rPr>
              <a:t> for her sculpting grade so far without the final exam.</a:t>
            </a:r>
          </a:p>
        </p:txBody>
      </p:sp>
    </p:spTree>
    <p:extLst>
      <p:ext uri="{BB962C8B-B14F-4D97-AF65-F5344CB8AC3E}">
        <p14:creationId xmlns:p14="http://schemas.microsoft.com/office/powerpoint/2010/main" val="115738401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3.1.4: Calculating a Weighted Mean</a:t>
            </a:r>
            <a:r>
              <a:rPr lang="en-US" baseline="-25000" dirty="0"/>
              <a:t>4</a:t>
            </a:r>
            <a:endParaRPr dirty="0"/>
          </a:p>
        </p:txBody>
      </p:sp>
      <p:sp>
        <p:nvSpPr>
          <p:cNvPr id="3" name="Text Placeholder 2"/>
          <p:cNvSpPr>
            <a:spLocks noGrp="1"/>
          </p:cNvSpPr>
          <p:nvPr>
            <p:ph type="body" sz="quarter" idx="10"/>
          </p:nvPr>
        </p:nvSpPr>
        <p:spPr/>
        <p:txBody>
          <a:bodyPr>
            <a:normAutofit/>
          </a:bodyPr>
          <a:lstStyle/>
          <a:p>
            <a:pPr marL="514350" indent="-514350">
              <a:buFont typeface="+mj-lt"/>
              <a:buAutoNum type="alphaLcPeriod" startAt="2"/>
              <a:defRPr sz="2800"/>
            </a:pPr>
            <a:r>
              <a:rPr lang="en-US" dirty="0"/>
              <a:t>We know that the weights are the percentages given for each category, and the values for </a:t>
            </a:r>
            <a:r>
              <a:rPr lang="en-US" i="1" dirty="0">
                <a:solidFill>
                  <a:srgbClr val="366092"/>
                </a:solidFill>
              </a:rPr>
              <a:t>x</a:t>
            </a:r>
            <a:r>
              <a:rPr lang="en-US" dirty="0"/>
              <a:t> are the scores for each category. However, in this scenario, it is not the weighted mean,</a:t>
            </a:r>
            <a:r>
              <a:rPr lang="ar-AE" dirty="0"/>
              <a:t> </a:t>
            </a:r>
            <a:endParaRPr dirty="0"/>
          </a:p>
        </p:txBody>
      </p:sp>
      <p:pic>
        <p:nvPicPr>
          <p:cNvPr id="9" name="Picture 8" descr="x bar sub w , that we don't">
            <a:extLst>
              <a:ext uri="{FF2B5EF4-FFF2-40B4-BE49-F238E27FC236}">
                <a16:creationId xmlns:a16="http://schemas.microsoft.com/office/drawing/2014/main" id="{0BED391A-D467-54AD-03B0-D9462139A542}"/>
              </a:ext>
            </a:extLst>
          </p:cNvPr>
          <p:cNvPicPr>
            <a:picLocks noChangeAspect="1"/>
          </p:cNvPicPr>
          <p:nvPr/>
        </p:nvPicPr>
        <p:blipFill>
          <a:blip r:embed="rId2"/>
          <a:stretch>
            <a:fillRect/>
          </a:stretch>
        </p:blipFill>
        <p:spPr>
          <a:xfrm>
            <a:off x="5147375" y="2345254"/>
            <a:ext cx="2484000" cy="454393"/>
          </a:xfrm>
          <a:prstGeom prst="rect">
            <a:avLst/>
          </a:prstGeom>
        </p:spPr>
      </p:pic>
      <p:sp>
        <p:nvSpPr>
          <p:cNvPr id="6" name="TextBox 5">
            <a:extLst>
              <a:ext uri="{FF2B5EF4-FFF2-40B4-BE49-F238E27FC236}">
                <a16:creationId xmlns:a16="http://schemas.microsoft.com/office/drawing/2014/main" id="{43816725-174F-8B7A-0C56-06245E3216D2}"/>
              </a:ext>
            </a:extLst>
          </p:cNvPr>
          <p:cNvSpPr txBox="1"/>
          <p:nvPr/>
        </p:nvSpPr>
        <p:spPr>
          <a:xfrm>
            <a:off x="962025" y="2734806"/>
            <a:ext cx="7724775" cy="2677656"/>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know, but the value, </a:t>
            </a:r>
            <a:r>
              <a:rPr kumimoji="0" lang="en-US" sz="2800" b="0" i="1" u="none" strike="noStrike" kern="1200" cap="none" spc="0" normalizeH="0" baseline="0" noProof="0" dirty="0">
                <a:ln>
                  <a:noFill/>
                </a:ln>
                <a:solidFill>
                  <a:srgbClr val="366092"/>
                </a:solidFill>
                <a:effectLst/>
                <a:uLnTx/>
                <a:uFillTx/>
                <a:latin typeface="Calibri"/>
                <a:ea typeface="+mn-ea"/>
                <a:cs typeface="+mn-cs"/>
              </a:rPr>
              <a:t>x</a:t>
            </a:r>
            <a:r>
              <a:rPr kumimoji="0" lang="en-US" sz="2800" b="0" i="0" u="none" strike="noStrike" kern="1200" cap="none" spc="0" normalizeH="0" baseline="0" noProof="0" dirty="0">
                <a:ln>
                  <a:noFill/>
                </a:ln>
                <a:solidFill>
                  <a:srgbClr val="366092"/>
                </a:solidFill>
                <a:effectLst/>
                <a:uLnTx/>
                <a:uFillTx/>
                <a:latin typeface="Calibri"/>
                <a:ea typeface="+mn-ea"/>
                <a:cs typeface="+mn-cs"/>
              </a:rPr>
              <a:t>, of the final exam grade. Use the same formula as the one used in part </a:t>
            </a:r>
            <a:r>
              <a:rPr kumimoji="0" lang="en-US" sz="2800" b="1" i="0" u="none" strike="noStrike" kern="1200" cap="none" spc="0" normalizeH="0" baseline="0" noProof="0" dirty="0">
                <a:ln>
                  <a:noFill/>
                </a:ln>
                <a:solidFill>
                  <a:srgbClr val="366092"/>
                </a:solidFill>
                <a:effectLst/>
                <a:uLnTx/>
                <a:uFillTx/>
                <a:latin typeface="Calibri"/>
                <a:ea typeface="+mn-ea"/>
                <a:cs typeface="+mn-cs"/>
              </a:rPr>
              <a:t>a.</a:t>
            </a:r>
            <a:r>
              <a:rPr kumimoji="0" lang="en-US" sz="2800" b="0" i="0" u="none" strike="noStrike" kern="1200" cap="none" spc="0" normalizeH="0" baseline="0" noProof="0" dirty="0">
                <a:ln>
                  <a:noFill/>
                </a:ln>
                <a:solidFill>
                  <a:srgbClr val="366092"/>
                </a:solidFill>
                <a:effectLst/>
                <a:uLnTx/>
                <a:uFillTx/>
                <a:latin typeface="Calibri"/>
                <a:ea typeface="+mn-ea"/>
                <a:cs typeface="+mn-cs"/>
              </a:rPr>
              <a:t>, but add in the final exam category with a weight of </a:t>
            </a:r>
            <a:r>
              <a:rPr kumimoji="0" lang="en-US" sz="2800" b="0" i="0" u="none" strike="noStrike" kern="1200" cap="none" spc="0" normalizeH="0" baseline="0" noProof="0" dirty="0">
                <a:ln>
                  <a:noFill/>
                </a:ln>
                <a:solidFill>
                  <a:srgbClr val="366092"/>
                </a:solidFill>
                <a:effectLst/>
                <a:uLnTx/>
                <a:uFillTx/>
                <a:latin typeface="Cambria Math"/>
                <a:ea typeface="+mn-ea"/>
                <a:cs typeface="+mn-cs"/>
              </a:rPr>
              <a:t>0.10</a:t>
            </a:r>
            <a:r>
              <a:rPr kumimoji="0" lang="en-US" sz="2800" b="0" i="0" u="none" strike="noStrike" kern="1200" cap="none" spc="0" normalizeH="0" baseline="0" noProof="0" dirty="0">
                <a:ln>
                  <a:noFill/>
                </a:ln>
                <a:solidFill>
                  <a:srgbClr val="366092"/>
                </a:solidFill>
                <a:effectLst/>
                <a:uLnTx/>
                <a:uFillTx/>
                <a:latin typeface="Calibri"/>
                <a:ea typeface="+mn-ea"/>
                <a:cs typeface="+mn-cs"/>
              </a:rPr>
              <a:t> and the unknown value of </a:t>
            </a:r>
            <a:r>
              <a:rPr kumimoji="0" lang="en-US" sz="2800" b="0" i="1" u="none" strike="noStrike" kern="1200" cap="none" spc="0" normalizeH="0" baseline="0" noProof="0" dirty="0">
                <a:ln>
                  <a:noFill/>
                </a:ln>
                <a:solidFill>
                  <a:srgbClr val="366092"/>
                </a:solidFill>
                <a:effectLst/>
                <a:uLnTx/>
                <a:uFillTx/>
                <a:latin typeface="Calibri"/>
                <a:ea typeface="+mn-ea"/>
                <a:cs typeface="+mn-cs"/>
              </a:rPr>
              <a:t>x</a:t>
            </a:r>
            <a:r>
              <a:rPr kumimoji="0" lang="en-US" sz="2800" b="0" i="0" u="none" strike="noStrike" kern="1200" cap="none" spc="0" normalizeH="0" baseline="0" noProof="0" dirty="0">
                <a:ln>
                  <a:noFill/>
                </a:ln>
                <a:solidFill>
                  <a:srgbClr val="366092"/>
                </a:solidFill>
                <a:effectLst/>
                <a:uLnTx/>
                <a:uFillTx/>
                <a:latin typeface="Calibri"/>
                <a:ea typeface="+mn-ea"/>
                <a:cs typeface="+mn-cs"/>
              </a:rPr>
              <a:t>. Set the formula equal to </a:t>
            </a:r>
            <a:r>
              <a:rPr kumimoji="0" lang="en-US" sz="2800" b="0" i="0" u="none" strike="noStrike" kern="1200" cap="none" spc="0" normalizeH="0" baseline="0" noProof="0" dirty="0">
                <a:ln>
                  <a:noFill/>
                </a:ln>
                <a:solidFill>
                  <a:srgbClr val="366092"/>
                </a:solidFill>
                <a:effectLst/>
                <a:uLnTx/>
                <a:uFillTx/>
                <a:latin typeface="Cambria Math"/>
                <a:ea typeface="+mn-ea"/>
                <a:cs typeface="+mn-cs"/>
              </a:rPr>
              <a:t>90</a:t>
            </a:r>
            <a:r>
              <a:rPr kumimoji="0" lang="en-US" sz="2800" b="0" i="0" u="none" strike="noStrike" kern="1200" cap="none" spc="0" normalizeH="0" baseline="0" noProof="0" dirty="0">
                <a:ln>
                  <a:noFill/>
                </a:ln>
                <a:solidFill>
                  <a:srgbClr val="366092"/>
                </a:solidFill>
                <a:effectLst/>
                <a:uLnTx/>
                <a:uFillTx/>
                <a:latin typeface="Calibri"/>
                <a:ea typeface="+mn-ea"/>
                <a:cs typeface="+mn-cs"/>
              </a:rPr>
              <a:t>, and solve the resulting equation for </a:t>
            </a:r>
            <a:r>
              <a:rPr lang="en-US" sz="2800" i="1" dirty="0">
                <a:solidFill>
                  <a:srgbClr val="366092"/>
                </a:solidFill>
              </a:rPr>
              <a:t>x</a:t>
            </a:r>
            <a:r>
              <a:rPr kumimoji="0" lang="en-US" sz="2800" b="0" i="0" u="none" strike="noStrike" kern="1200" cap="none" spc="0" normalizeH="0" baseline="0" noProof="0" dirty="0">
                <a:ln>
                  <a:noFill/>
                </a:ln>
                <a:solidFill>
                  <a:srgbClr val="366092"/>
                </a:solidFill>
                <a:effectLst/>
                <a:uLnTx/>
                <a:uFillTx/>
                <a:latin typeface="Calibri"/>
                <a:ea typeface="+mn-ea"/>
                <a:cs typeface="+mn-cs"/>
              </a:rPr>
              <a:t> as follows.</a:t>
            </a:r>
            <a:endParaRPr lang="en-IN"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3.1.4: Calculating a Weighted Mean</a:t>
            </a:r>
            <a:r>
              <a:rPr lang="en-US" baseline="-25000" dirty="0"/>
              <a:t>5</a:t>
            </a:r>
            <a:endParaRPr dirty="0"/>
          </a:p>
        </p:txBody>
      </p:sp>
      <p:pic>
        <p:nvPicPr>
          <p:cNvPr id="4" name="Picture 3" descr="x bar sub w equals the summation of x sub i multiplied by w sub i, all divided by the summation of w sub i. The next line states 90 equals 78 times 0.35 plus 92 times 0.2 plus 93 times 0.35 plus x times 0.1, all divided by the sum of 0.35 plus 0.2 plus 0.35 plus 0.1. The next line simplifies to 90 equals 78.25 plus 0.1x, all divided by 1. The next step simplifies further to 90 equals 78.25 plus 0.1x. Subtracting 78.25 from both sides results in 11.75 equals 0.1x. Dividing both sides by 0.1 gives x equals 117.5.">
            <a:extLst>
              <a:ext uri="{FF2B5EF4-FFF2-40B4-BE49-F238E27FC236}">
                <a16:creationId xmlns:a16="http://schemas.microsoft.com/office/drawing/2014/main" id="{C5E760DF-CA86-B9D2-A969-702A96903F0B}"/>
              </a:ext>
            </a:extLst>
          </p:cNvPr>
          <p:cNvPicPr>
            <a:picLocks noChangeAspect="1"/>
          </p:cNvPicPr>
          <p:nvPr/>
        </p:nvPicPr>
        <p:blipFill>
          <a:blip r:embed="rId2"/>
          <a:stretch>
            <a:fillRect/>
          </a:stretch>
        </p:blipFill>
        <p:spPr>
          <a:xfrm>
            <a:off x="2302587" y="1105365"/>
            <a:ext cx="4716000" cy="3366475"/>
          </a:xfrm>
          <a:prstGeom prst="rect">
            <a:avLst/>
          </a:prstGeom>
        </p:spPr>
      </p:pic>
      <p:sp>
        <p:nvSpPr>
          <p:cNvPr id="5" name="TextBox 4">
            <a:extLst>
              <a:ext uri="{FF2B5EF4-FFF2-40B4-BE49-F238E27FC236}">
                <a16:creationId xmlns:a16="http://schemas.microsoft.com/office/drawing/2014/main" id="{92BE64E9-B176-408B-AD8F-0C70283001EB}"/>
              </a:ext>
            </a:extLst>
          </p:cNvPr>
          <p:cNvSpPr txBox="1"/>
          <p:nvPr/>
        </p:nvSpPr>
        <p:spPr>
          <a:xfrm>
            <a:off x="457200" y="4450140"/>
            <a:ext cx="8229600" cy="1569660"/>
          </a:xfrm>
          <a:prstGeom prst="rect">
            <a:avLst/>
          </a:prstGeom>
          <a:noFill/>
        </p:spPr>
        <p:txBody>
          <a:bodyPr wrap="square" rtlCol="0">
            <a:spAutoFit/>
          </a:bodyPr>
          <a:lstStyle/>
          <a:p>
            <a:r>
              <a:rPr lang="en-US" sz="2400" dirty="0"/>
              <a:t>Since </a:t>
            </a:r>
            <a:r>
              <a:rPr lang="en-US" sz="2400" i="1" dirty="0"/>
              <a:t>x</a:t>
            </a:r>
            <a:r>
              <a:rPr lang="en-US" sz="2400" dirty="0"/>
              <a:t> &gt; 100, it is mathematically impossible for Heather to make an A in the course. The highest final grade that Heather could achieve in the class is </a:t>
            </a:r>
            <a:r>
              <a:rPr lang="en-US" sz="2400" dirty="0">
                <a:latin typeface="Cambria Math"/>
              </a:rPr>
              <a:t>88.25.</a:t>
            </a:r>
            <a:r>
              <a:rPr lang="en-US" sz="2400" dirty="0">
                <a:latin typeface="Segoe UI" panose="020B0502040204020203" pitchFamily="34" charset="0"/>
              </a:rPr>
              <a:t> We will leave this for you to verify on your own.</a:t>
            </a:r>
            <a:endParaRPr lang="en-US" sz="2400" dirty="0"/>
          </a:p>
        </p:txBody>
      </p:sp>
    </p:spTree>
    <p:extLst>
      <p:ext uri="{BB962C8B-B14F-4D97-AF65-F5344CB8AC3E}">
        <p14:creationId xmlns:p14="http://schemas.microsoft.com/office/powerpoint/2010/main" val="195868507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3.1.4: Calculating a Weighted Mean</a:t>
            </a:r>
            <a:r>
              <a:rPr lang="en-US" baseline="-25000" dirty="0"/>
              <a:t>6</a:t>
            </a:r>
            <a:endParaRPr dirty="0"/>
          </a:p>
        </p:txBody>
      </p:sp>
      <p:pic>
        <p:nvPicPr>
          <p:cNvPr id="9" name="Picture 8" descr=" x bar sub w equals the summation of x sub i multiplied by w sub i, all divided by the summation of w sub i. The next line states 80 equals 78 times 0.35 plus 92 times 0.2 plus 93 times 0.35 plus x times 0.1, all divided by the sum of 0.35 plus 0.2 plus 0.35 plus 0.1. The next line simplifies to 80 equals 78.25 plus 0.1x, all divided by 1. The next step simplifies further to 80 equals 78.25 plus 0.1x. Subtracting 78.25 from both sides results in 1.75 equals 0.1x. Dividing both sides by 0.1 gives x equals 17.5.">
            <a:extLst>
              <a:ext uri="{FF2B5EF4-FFF2-40B4-BE49-F238E27FC236}">
                <a16:creationId xmlns:a16="http://schemas.microsoft.com/office/drawing/2014/main" id="{807307E7-09F6-12E3-6079-F8FB664CABA6}"/>
              </a:ext>
            </a:extLst>
          </p:cNvPr>
          <p:cNvPicPr>
            <a:picLocks noChangeAspect="1"/>
          </p:cNvPicPr>
          <p:nvPr/>
        </p:nvPicPr>
        <p:blipFill>
          <a:blip r:embed="rId2"/>
          <a:stretch>
            <a:fillRect/>
          </a:stretch>
        </p:blipFill>
        <p:spPr>
          <a:xfrm>
            <a:off x="2117097" y="1048337"/>
            <a:ext cx="4909804" cy="3600000"/>
          </a:xfrm>
          <a:prstGeom prst="rect">
            <a:avLst/>
          </a:prstGeom>
        </p:spPr>
      </p:pic>
      <p:sp>
        <p:nvSpPr>
          <p:cNvPr id="4" name="TextBox 3">
            <a:extLst>
              <a:ext uri="{FF2B5EF4-FFF2-40B4-BE49-F238E27FC236}">
                <a16:creationId xmlns:a16="http://schemas.microsoft.com/office/drawing/2014/main" id="{D47E68F2-172F-AF0E-588A-D3A918E9E99A}"/>
              </a:ext>
            </a:extLst>
          </p:cNvPr>
          <p:cNvSpPr txBox="1"/>
          <p:nvPr/>
        </p:nvSpPr>
        <p:spPr>
          <a:xfrm>
            <a:off x="457199" y="4610100"/>
            <a:ext cx="8229600" cy="1292662"/>
          </a:xfrm>
          <a:prstGeom prst="rect">
            <a:avLst/>
          </a:prstGeom>
          <a:noFill/>
        </p:spPr>
        <p:txBody>
          <a:bodyPr wrap="square" rtlCol="0">
            <a:spAutoFit/>
          </a:bodyPr>
          <a:lstStyle/>
          <a:p>
            <a:r>
              <a:rPr kumimoji="0" lang="en-US" sz="2600" b="0" i="0" u="none" strike="noStrike" kern="1200" cap="none" spc="0" normalizeH="0" baseline="0" noProof="0" dirty="0">
                <a:ln>
                  <a:noFill/>
                </a:ln>
                <a:solidFill>
                  <a:srgbClr val="366092"/>
                </a:solidFill>
                <a:effectLst/>
                <a:uLnTx/>
                <a:uFillTx/>
                <a:latin typeface="Calibri"/>
                <a:ea typeface="+mn-ea"/>
                <a:cs typeface="+mn-cs"/>
              </a:rPr>
              <a:t>Hence, we see that although an A is not possible, Heather must score only 17.5 or higher on the final exam to secure a B in the course.</a:t>
            </a:r>
            <a:endParaRPr lang="en-IN"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3.1.4: Calculating a Weighted Mean</a:t>
            </a:r>
            <a:r>
              <a:rPr lang="en-US" baseline="-25000" dirty="0"/>
              <a:t>7</a:t>
            </a:r>
            <a:endParaRPr dirty="0"/>
          </a:p>
        </p:txBody>
      </p:sp>
      <p:sp>
        <p:nvSpPr>
          <p:cNvPr id="3" name="Text Placeholder 2"/>
          <p:cNvSpPr>
            <a:spLocks noGrp="1"/>
          </p:cNvSpPr>
          <p:nvPr>
            <p:ph type="body" sz="quarter" idx="10"/>
          </p:nvPr>
        </p:nvSpPr>
        <p:spPr/>
        <p:txBody>
          <a:bodyPr>
            <a:normAutofit/>
          </a:bodyPr>
          <a:lstStyle/>
          <a:p>
            <a:pPr marL="514350" indent="-514350">
              <a:buFont typeface="+mj-lt"/>
              <a:buAutoNum type="alphaLcPeriod" startAt="3"/>
              <a:defRPr sz="2800"/>
            </a:pPr>
            <a:r>
              <a:rPr lang="en-US" sz="2400" dirty="0"/>
              <a:t>To find this solution, we will set up the problem using the same strategy as in part </a:t>
            </a:r>
            <a:r>
              <a:rPr lang="en-US" sz="2400" b="1" dirty="0"/>
              <a:t>b.</a:t>
            </a:r>
            <a:r>
              <a:rPr lang="en-US" sz="2400" dirty="0"/>
              <a:t>, except now we will set the formula equal to </a:t>
            </a:r>
            <a:r>
              <a:rPr lang="en-US" sz="2400" dirty="0">
                <a:latin typeface="Cambria Math"/>
              </a:rPr>
              <a:t>80</a:t>
            </a:r>
            <a:r>
              <a:rPr lang="en-US" sz="2400" dirty="0"/>
              <a:t> rather than </a:t>
            </a:r>
            <a:r>
              <a:rPr lang="en-US" sz="2400" dirty="0">
                <a:latin typeface="Cambria Math"/>
              </a:rPr>
              <a:t>90</a:t>
            </a:r>
            <a:r>
              <a:rPr lang="en-US" sz="2400" dirty="0"/>
              <a:t>. We will again solve for </a:t>
            </a:r>
            <a:r>
              <a:rPr lang="en-US" sz="2400" i="1" dirty="0"/>
              <a:t>x</a:t>
            </a:r>
            <a:r>
              <a:rPr lang="en-US" sz="2400" dirty="0"/>
              <a:t>, which represents the unknown final exam score. We then have the following.</a:t>
            </a:r>
          </a:p>
          <a:p>
            <a:pPr>
              <a:defRPr sz="2800"/>
            </a:pPr>
            <a:endParaRPr lang="en-US" sz="2600" dirty="0"/>
          </a:p>
        </p:txBody>
      </p:sp>
    </p:spTree>
    <p:extLst>
      <p:ext uri="{BB962C8B-B14F-4D97-AF65-F5344CB8AC3E}">
        <p14:creationId xmlns:p14="http://schemas.microsoft.com/office/powerpoint/2010/main" val="68445901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Procedure: Finding the Median of a Data Set</a:t>
            </a:r>
          </a:p>
        </p:txBody>
      </p:sp>
      <p:sp>
        <p:nvSpPr>
          <p:cNvPr id="3" name="Text Placeholder 2"/>
          <p:cNvSpPr>
            <a:spLocks noGrp="1"/>
          </p:cNvSpPr>
          <p:nvPr>
            <p:ph type="body" sz="quarter" idx="10"/>
          </p:nvPr>
        </p:nvSpPr>
        <p:spPr>
          <a:xfrm>
            <a:off x="457200" y="1082078"/>
            <a:ext cx="8229600" cy="4251922"/>
          </a:xfrm>
        </p:spPr>
        <p:txBody>
          <a:bodyPr>
            <a:normAutofit/>
          </a:bodyPr>
          <a:lstStyle/>
          <a:p>
            <a:pPr marL="514350" indent="-514350">
              <a:buFont typeface="+mj-lt"/>
              <a:buAutoNum type="arabicPeriod"/>
              <a:defRPr sz="2800"/>
            </a:pPr>
            <a:r>
              <a:rPr dirty="0"/>
              <a:t>​</a:t>
            </a:r>
            <a:r>
              <a:rPr sz="2800" dirty="0"/>
              <a:t>List the data in ascending (or descending) order, making an ordered array.</a:t>
            </a:r>
          </a:p>
          <a:p>
            <a:pPr marL="514350" indent="-514350">
              <a:buFont typeface="+mj-lt"/>
              <a:buAutoNum type="arabicPeriod" startAt="2"/>
              <a:defRPr sz="2800"/>
            </a:pPr>
            <a:r>
              <a:rPr dirty="0"/>
              <a:t>​</a:t>
            </a:r>
            <a:r>
              <a:rPr sz="2800" dirty="0"/>
              <a:t>If the data set contains an ODD number of values, the median is the middle value in the ordered array.</a:t>
            </a:r>
          </a:p>
          <a:p>
            <a:pPr marL="514350" indent="-514350">
              <a:buFont typeface="+mj-lt"/>
              <a:buAutoNum type="arabicPeriod" startAt="3"/>
              <a:defRPr sz="2800"/>
            </a:pPr>
            <a:r>
              <a:rPr dirty="0"/>
              <a:t>​</a:t>
            </a:r>
            <a:r>
              <a:rPr sz="2800" dirty="0"/>
              <a:t>If the data set contains an EVEN number of values, the median is the arithmetic mean of the two middle values in the ordered array. Note that this implies that the median may not be a value in the data set.</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3.1.5: Finding the Median</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Given the number of absences for two samples of students, find the median for each sample.</a:t>
            </a:r>
          </a:p>
          <a:p>
            <a:pPr marL="447675" indent="-447675">
              <a:defRPr sz="2800"/>
            </a:pPr>
            <a:r>
              <a:rPr lang="en-US" sz="2800" dirty="0">
                <a:latin typeface="Cambria Math"/>
              </a:rPr>
              <a:t>a.	</a:t>
            </a:r>
            <a:r>
              <a:rPr sz="2800" dirty="0">
                <a:latin typeface="Cambria Math"/>
              </a:rPr>
              <a:t>3</a:t>
            </a:r>
            <a:r>
              <a:rPr sz="2800" dirty="0"/>
              <a:t>, </a:t>
            </a:r>
            <a:r>
              <a:rPr sz="2800" dirty="0">
                <a:latin typeface="Cambria Math"/>
              </a:rPr>
              <a:t>4</a:t>
            </a:r>
            <a:r>
              <a:rPr sz="2800" dirty="0"/>
              <a:t>, </a:t>
            </a:r>
            <a:r>
              <a:rPr sz="2800" dirty="0">
                <a:latin typeface="Cambria Math"/>
              </a:rPr>
              <a:t>6</a:t>
            </a:r>
            <a:r>
              <a:rPr sz="2800" dirty="0"/>
              <a:t>, </a:t>
            </a:r>
            <a:r>
              <a:rPr sz="2800" dirty="0">
                <a:latin typeface="Cambria Math"/>
              </a:rPr>
              <a:t>7</a:t>
            </a:r>
            <a:r>
              <a:rPr sz="2800" dirty="0"/>
              <a:t>, </a:t>
            </a:r>
            <a:r>
              <a:rPr sz="2800" dirty="0">
                <a:latin typeface="Cambria Math"/>
              </a:rPr>
              <a:t>2</a:t>
            </a:r>
            <a:r>
              <a:rPr sz="2800" dirty="0"/>
              <a:t>, </a:t>
            </a:r>
            <a:r>
              <a:rPr sz="2800" dirty="0">
                <a:latin typeface="Cambria Math"/>
              </a:rPr>
              <a:t>8</a:t>
            </a:r>
            <a:r>
              <a:rPr sz="2800" dirty="0"/>
              <a:t>, </a:t>
            </a:r>
            <a:r>
              <a:rPr sz="2800" dirty="0">
                <a:latin typeface="Cambria Math"/>
              </a:rPr>
              <a:t>9</a:t>
            </a:r>
            <a:r>
              <a:rPr lang="en-US" sz="2800" dirty="0">
                <a:latin typeface="Cambria Math"/>
              </a:rPr>
              <a:t>.</a:t>
            </a:r>
            <a:endParaRPr sz="2800" dirty="0">
              <a:latin typeface="Cambria Math"/>
            </a:endParaRPr>
          </a:p>
          <a:p>
            <a:pPr marL="447675" indent="-447675">
              <a:defRPr sz="2800"/>
            </a:pPr>
            <a:r>
              <a:rPr lang="en-US" sz="2800" dirty="0">
                <a:latin typeface="Cambria Math"/>
              </a:rPr>
              <a:t>b.	</a:t>
            </a:r>
            <a:r>
              <a:rPr sz="2800" dirty="0">
                <a:latin typeface="Cambria Math"/>
              </a:rPr>
              <a:t>5</a:t>
            </a:r>
            <a:r>
              <a:rPr sz="2800" dirty="0"/>
              <a:t>, </a:t>
            </a:r>
            <a:r>
              <a:rPr sz="2800" dirty="0">
                <a:latin typeface="Cambria Math"/>
              </a:rPr>
              <a:t>7</a:t>
            </a:r>
            <a:r>
              <a:rPr sz="2800" dirty="0"/>
              <a:t>, </a:t>
            </a:r>
            <a:r>
              <a:rPr sz="2800" dirty="0">
                <a:latin typeface="Cambria Math"/>
              </a:rPr>
              <a:t>8</a:t>
            </a:r>
            <a:r>
              <a:rPr sz="2800" dirty="0"/>
              <a:t>, </a:t>
            </a:r>
            <a:r>
              <a:rPr sz="2800" dirty="0">
                <a:latin typeface="Cambria Math"/>
              </a:rPr>
              <a:t>1</a:t>
            </a:r>
            <a:r>
              <a:rPr sz="2800" dirty="0"/>
              <a:t>, </a:t>
            </a:r>
            <a:r>
              <a:rPr sz="2800" dirty="0">
                <a:latin typeface="Cambria Math"/>
              </a:rPr>
              <a:t>4</a:t>
            </a:r>
            <a:r>
              <a:rPr sz="2800" dirty="0"/>
              <a:t>, </a:t>
            </a:r>
            <a:r>
              <a:rPr sz="2800" dirty="0">
                <a:latin typeface="Cambria Math"/>
              </a:rPr>
              <a:t>9</a:t>
            </a:r>
            <a:r>
              <a:rPr sz="2800" dirty="0"/>
              <a:t>, </a:t>
            </a:r>
            <a:r>
              <a:rPr sz="2800" dirty="0">
                <a:latin typeface="Cambria Math"/>
              </a:rPr>
              <a:t>8</a:t>
            </a:r>
            <a:r>
              <a:rPr sz="2800" dirty="0"/>
              <a:t>, </a:t>
            </a:r>
            <a:r>
              <a:rPr sz="2800" dirty="0">
                <a:latin typeface="Cambria Math"/>
              </a:rPr>
              <a:t>9</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914400"/>
          </a:xfrm>
        </p:spPr>
        <p:txBody>
          <a:bodyPr>
            <a:normAutofit/>
          </a:bodyPr>
          <a:lstStyle/>
          <a:p>
            <a:pPr>
              <a:defRPr sz="3200"/>
            </a:pPr>
            <a:r>
              <a:rPr dirty="0"/>
              <a:t>Formula: Sample Mean</a:t>
            </a:r>
          </a:p>
        </p:txBody>
      </p:sp>
      <p:sp>
        <p:nvSpPr>
          <p:cNvPr id="10" name="Text Placeholder 2">
            <a:extLst>
              <a:ext uri="{FF2B5EF4-FFF2-40B4-BE49-F238E27FC236}">
                <a16:creationId xmlns:a16="http://schemas.microsoft.com/office/drawing/2014/main" id="{CAFFF0BA-A040-57D0-731E-7546F3C6B0FB}"/>
              </a:ext>
            </a:extLst>
          </p:cNvPr>
          <p:cNvSpPr>
            <a:spLocks noGrp="1"/>
          </p:cNvSpPr>
          <p:nvPr>
            <p:ph type="body" sz="quarter" idx="10"/>
          </p:nvPr>
        </p:nvSpPr>
        <p:spPr>
          <a:xfrm>
            <a:off x="457200" y="1066800"/>
            <a:ext cx="8229600" cy="3733800"/>
          </a:xfrm>
        </p:spPr>
        <p:txBody>
          <a:bodyPr>
            <a:normAutofit/>
          </a:bodyPr>
          <a:lstStyle/>
          <a:p>
            <a:r>
              <a:rPr sz="2800" dirty="0"/>
              <a:t>The </a:t>
            </a:r>
            <a:r>
              <a:rPr sz="2800" b="1" dirty="0"/>
              <a:t>sample mean</a:t>
            </a:r>
            <a:r>
              <a:rPr sz="2800" dirty="0"/>
              <a:t> is the arithmetic mean of a set of sample data, given by</a:t>
            </a:r>
            <a:endParaRPr lang="en-US" sz="2800" dirty="0"/>
          </a:p>
          <a:p>
            <a:endParaRPr lang="en-IN" dirty="0"/>
          </a:p>
          <a:p>
            <a:endParaRPr lang="en-IN" sz="2800" dirty="0"/>
          </a:p>
          <a:p>
            <a:endParaRPr lang="en-IN" dirty="0"/>
          </a:p>
          <a:p>
            <a:endParaRPr lang="en-IN" sz="2800" dirty="0"/>
          </a:p>
          <a:p>
            <a:endParaRPr lang="en-IN" sz="2800" dirty="0"/>
          </a:p>
          <a:p>
            <a:endParaRPr lang="en-US" sz="2800" dirty="0"/>
          </a:p>
          <a:p>
            <a:endParaRPr sz="2800" dirty="0"/>
          </a:p>
          <a:p>
            <a:endParaRPr sz="2800" dirty="0"/>
          </a:p>
        </p:txBody>
      </p:sp>
      <p:pic>
        <p:nvPicPr>
          <p:cNvPr id="11" name="Picture 10" descr="x bar equals the sum of x sub 1 plus x sub 2 plus and so on up to x sub n , all divided by n which is equals to summation of x sub i divided by n">
            <a:extLst>
              <a:ext uri="{FF2B5EF4-FFF2-40B4-BE49-F238E27FC236}">
                <a16:creationId xmlns:a16="http://schemas.microsoft.com/office/drawing/2014/main" id="{96437FE9-69C4-5473-286A-ADBAD9CB6FD6}"/>
              </a:ext>
            </a:extLst>
          </p:cNvPr>
          <p:cNvPicPr>
            <a:picLocks noChangeAspect="1"/>
          </p:cNvPicPr>
          <p:nvPr/>
        </p:nvPicPr>
        <p:blipFill>
          <a:blip r:embed="rId2"/>
          <a:stretch>
            <a:fillRect/>
          </a:stretch>
        </p:blipFill>
        <p:spPr>
          <a:xfrm>
            <a:off x="3387566" y="2051276"/>
            <a:ext cx="2368868" cy="1692049"/>
          </a:xfrm>
          <a:prstGeom prst="rect">
            <a:avLst/>
          </a:prstGeom>
        </p:spPr>
      </p:pic>
      <p:sp>
        <p:nvSpPr>
          <p:cNvPr id="7" name="TextBox 6">
            <a:extLst>
              <a:ext uri="{FF2B5EF4-FFF2-40B4-BE49-F238E27FC236}">
                <a16:creationId xmlns:a16="http://schemas.microsoft.com/office/drawing/2014/main" id="{B852BDD4-C2BB-F04F-B370-6BB981F16380}"/>
              </a:ext>
            </a:extLst>
          </p:cNvPr>
          <p:cNvSpPr txBox="1"/>
          <p:nvPr/>
        </p:nvSpPr>
        <p:spPr>
          <a:xfrm>
            <a:off x="457200" y="3733800"/>
            <a:ext cx="8229600" cy="972574"/>
          </a:xfrm>
          <a:prstGeom prst="rect">
            <a:avLst/>
          </a:prstGeom>
          <a:noFill/>
        </p:spPr>
        <p:txBody>
          <a:bodyPr wrap="square" rtlCol="0">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IN" sz="2600" b="0" i="0" u="none" strike="noStrike" kern="1200" cap="none" spc="0" normalizeH="0" baseline="0" noProof="0" dirty="0">
                <a:ln>
                  <a:noFill/>
                </a:ln>
                <a:solidFill>
                  <a:srgbClr val="000000"/>
                </a:solidFill>
                <a:effectLst/>
                <a:uLnTx/>
                <a:uFillTx/>
                <a:latin typeface="Calibri"/>
                <a:ea typeface="+mn-ea"/>
                <a:cs typeface="+mn-cs"/>
              </a:rPr>
              <a:t>where </a:t>
            </a:r>
            <a:r>
              <a:rPr kumimoji="0" lang="en-IN" sz="2600" b="0" i="1" u="none" strike="noStrike" kern="1200" cap="none" spc="0" normalizeH="0" baseline="0" noProof="0" dirty="0">
                <a:ln>
                  <a:noFill/>
                </a:ln>
                <a:solidFill>
                  <a:srgbClr val="000000"/>
                </a:solidFill>
                <a:effectLst/>
                <a:uLnTx/>
                <a:uFillTx/>
                <a:latin typeface="Calibri"/>
                <a:ea typeface="+mn-ea"/>
                <a:cs typeface="+mn-cs"/>
              </a:rPr>
              <a:t>x</a:t>
            </a:r>
            <a:r>
              <a:rPr kumimoji="0" lang="en-IN" sz="1000" b="0" i="1" u="none" strike="noStrike" kern="1200" cap="none" spc="0" normalizeH="0" baseline="0" noProof="0" dirty="0">
                <a:ln>
                  <a:noFill/>
                </a:ln>
                <a:solidFill>
                  <a:srgbClr val="000000"/>
                </a:solidFill>
                <a:effectLst/>
                <a:uLnTx/>
                <a:uFillTx/>
                <a:latin typeface="Calibri"/>
                <a:ea typeface="+mn-ea"/>
                <a:cs typeface="+mn-cs"/>
              </a:rPr>
              <a:t> </a:t>
            </a:r>
            <a:r>
              <a:rPr kumimoji="0" lang="en-IN" sz="2600" b="0" i="1" u="none" strike="noStrike" kern="1200" cap="none" spc="0" normalizeH="0" baseline="-25000" noProof="0" dirty="0" err="1">
                <a:ln>
                  <a:noFill/>
                </a:ln>
                <a:solidFill>
                  <a:srgbClr val="000000"/>
                </a:solidFill>
                <a:effectLst/>
                <a:uLnTx/>
                <a:uFillTx/>
                <a:latin typeface="Calibri"/>
                <a:ea typeface="+mn-ea"/>
                <a:cs typeface="+mn-cs"/>
              </a:rPr>
              <a:t>i</a:t>
            </a:r>
            <a:r>
              <a:rPr kumimoji="0" lang="ar-AE" sz="2600" b="0" i="0" u="none" strike="noStrike" kern="1200" cap="none" spc="0" normalizeH="0" baseline="0" noProof="0" dirty="0">
                <a:ln>
                  <a:noFill/>
                </a:ln>
                <a:solidFill>
                  <a:srgbClr val="000000"/>
                </a:solidFill>
                <a:effectLst/>
                <a:uLnTx/>
                <a:uFillTx/>
                <a:latin typeface="Calibri"/>
                <a:ea typeface="+mn-ea"/>
                <a:cs typeface="+mn-cs"/>
              </a:rPr>
              <a:t> </a:t>
            </a:r>
            <a:r>
              <a:rPr kumimoji="0" lang="en-IN" sz="2600" b="0" i="0" u="none" strike="noStrike" kern="1200" cap="none" spc="0" normalizeH="0" baseline="0" noProof="0" dirty="0">
                <a:ln>
                  <a:noFill/>
                </a:ln>
                <a:solidFill>
                  <a:srgbClr val="000000"/>
                </a:solidFill>
                <a:effectLst/>
                <a:uLnTx/>
                <a:uFillTx/>
                <a:latin typeface="Calibri"/>
                <a:ea typeface="+mn-ea"/>
                <a:cs typeface="+mn-cs"/>
              </a:rPr>
              <a:t>is the </a:t>
            </a:r>
            <a:r>
              <a:rPr kumimoji="0" lang="en-IN" sz="2600" b="0" i="1" u="none" strike="noStrike" kern="1200" cap="none" spc="0" normalizeH="0" baseline="0" noProof="0" dirty="0" err="1">
                <a:ln>
                  <a:noFill/>
                </a:ln>
                <a:solidFill>
                  <a:srgbClr val="000000"/>
                </a:solidFill>
                <a:effectLst/>
                <a:uLnTx/>
                <a:uFillTx/>
                <a:latin typeface="Calibri"/>
                <a:ea typeface="+mn-ea"/>
                <a:cs typeface="+mn-cs"/>
              </a:rPr>
              <a:t>i</a:t>
            </a:r>
            <a:r>
              <a:rPr kumimoji="0" lang="en-IN" sz="2600" b="0" i="0" u="none" strike="noStrike" kern="1200" cap="none" spc="0" normalizeH="0" baseline="30000" noProof="0" dirty="0" err="1">
                <a:ln>
                  <a:noFill/>
                </a:ln>
                <a:solidFill>
                  <a:srgbClr val="000000"/>
                </a:solidFill>
                <a:effectLst/>
                <a:uLnTx/>
                <a:uFillTx/>
                <a:latin typeface="Calibri"/>
                <a:ea typeface="+mn-ea"/>
                <a:cs typeface="+mn-cs"/>
              </a:rPr>
              <a:t>th</a:t>
            </a:r>
            <a:r>
              <a:rPr kumimoji="0" lang="en-IN" sz="2600" b="0" i="0" u="none" strike="noStrike" kern="1200" cap="none" spc="0" normalizeH="0" baseline="0" noProof="0" dirty="0">
                <a:ln>
                  <a:noFill/>
                </a:ln>
                <a:solidFill>
                  <a:srgbClr val="000000"/>
                </a:solidFill>
                <a:effectLst/>
                <a:uLnTx/>
                <a:uFillTx/>
                <a:latin typeface="Calibri"/>
                <a:ea typeface="+mn-ea"/>
                <a:cs typeface="+mn-cs"/>
              </a:rPr>
              <a:t> data value and</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IN" sz="2600" b="0" i="1" u="none" strike="noStrike" kern="1200" cap="none" spc="0" normalizeH="0" baseline="0" noProof="0" dirty="0">
                <a:ln>
                  <a:noFill/>
                </a:ln>
                <a:solidFill>
                  <a:srgbClr val="000000"/>
                </a:solidFill>
                <a:effectLst/>
                <a:uLnTx/>
                <a:uFillTx/>
                <a:ea typeface="+mn-ea"/>
                <a:cs typeface="+mn-cs"/>
              </a:rPr>
              <a:t>n</a:t>
            </a:r>
            <a:r>
              <a:rPr kumimoji="0" lang="en-IN" sz="2600" b="0" i="0" u="none" strike="noStrike" kern="1200" cap="none" spc="0" normalizeH="0" baseline="0" noProof="0" dirty="0">
                <a:ln>
                  <a:noFill/>
                </a:ln>
                <a:solidFill>
                  <a:srgbClr val="000000"/>
                </a:solidFill>
                <a:effectLst/>
                <a:uLnTx/>
                <a:uFillTx/>
                <a:latin typeface="Calibri"/>
                <a:ea typeface="+mn-ea"/>
                <a:cs typeface="+mn-cs"/>
              </a:rPr>
              <a:t> is the number of data values in the sample.</a:t>
            </a:r>
            <a:endParaRPr lang="en-IN"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3.1.5: Finding the Median</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pPr marL="514350" indent="-514350">
              <a:buFont typeface="+mj-lt"/>
              <a:buAutoNum type="alphaLcPeriod"/>
              <a:defRPr sz="2800" b="1"/>
            </a:pPr>
            <a:r>
              <a:rPr dirty="0"/>
              <a:t>​</a:t>
            </a:r>
            <a:r>
              <a:rPr sz="2800" dirty="0"/>
              <a:t>By Hand:</a:t>
            </a:r>
          </a:p>
          <a:p>
            <a:r>
              <a:rPr dirty="0"/>
              <a:t>​</a:t>
            </a:r>
            <a:r>
              <a:rPr sz="2800" dirty="0"/>
              <a:t>First, put the data in order: </a:t>
            </a:r>
            <a:r>
              <a:rPr sz="2800" dirty="0">
                <a:latin typeface="Cambria Math"/>
              </a:rPr>
              <a:t>2</a:t>
            </a:r>
            <a:r>
              <a:rPr sz="2800" dirty="0"/>
              <a:t>, </a:t>
            </a:r>
            <a:r>
              <a:rPr sz="2800" dirty="0">
                <a:latin typeface="Cambria Math"/>
              </a:rPr>
              <a:t>3</a:t>
            </a:r>
            <a:r>
              <a:rPr sz="2800" dirty="0"/>
              <a:t>, </a:t>
            </a:r>
            <a:r>
              <a:rPr sz="2800" dirty="0">
                <a:latin typeface="Cambria Math"/>
              </a:rPr>
              <a:t>4</a:t>
            </a:r>
            <a:r>
              <a:rPr sz="2800" dirty="0"/>
              <a:t>, </a:t>
            </a:r>
            <a:r>
              <a:rPr sz="2800" dirty="0">
                <a:latin typeface="Cambria Math"/>
              </a:rPr>
              <a:t>6</a:t>
            </a:r>
            <a:r>
              <a:rPr sz="2800" dirty="0"/>
              <a:t>, </a:t>
            </a:r>
            <a:r>
              <a:rPr sz="2800" dirty="0">
                <a:latin typeface="Cambria Math"/>
              </a:rPr>
              <a:t>7</a:t>
            </a:r>
            <a:r>
              <a:rPr sz="2800" dirty="0"/>
              <a:t>, </a:t>
            </a:r>
            <a:r>
              <a:rPr sz="2800" dirty="0">
                <a:latin typeface="Cambria Math"/>
              </a:rPr>
              <a:t>8</a:t>
            </a:r>
            <a:r>
              <a:rPr sz="2800" dirty="0"/>
              <a:t>, </a:t>
            </a:r>
            <a:r>
              <a:rPr sz="2800" dirty="0">
                <a:latin typeface="Cambria Math"/>
              </a:rPr>
              <a:t>9</a:t>
            </a:r>
            <a:r>
              <a:rPr sz="2800" dirty="0"/>
              <a:t>. Since there are an odd number of values, the median is the number in the middle: </a:t>
            </a:r>
            <a:r>
              <a:rPr sz="2800" dirty="0">
                <a:latin typeface="Cambria Math"/>
              </a:rPr>
              <a:t>2</a:t>
            </a:r>
            <a:r>
              <a:rPr sz="2800" dirty="0"/>
              <a:t>, </a:t>
            </a:r>
            <a:r>
              <a:rPr sz="2800" dirty="0">
                <a:latin typeface="Cambria Math"/>
              </a:rPr>
              <a:t>3</a:t>
            </a:r>
            <a:r>
              <a:rPr sz="2800" dirty="0"/>
              <a:t>, </a:t>
            </a:r>
            <a:r>
              <a:rPr sz="2800" dirty="0">
                <a:latin typeface="Cambria Math"/>
              </a:rPr>
              <a:t>4</a:t>
            </a:r>
            <a:r>
              <a:rPr sz="2800" dirty="0"/>
              <a:t>, </a:t>
            </a:r>
            <a:r>
              <a:rPr sz="2800" b="1" dirty="0">
                <a:latin typeface="Cambria Math"/>
              </a:rPr>
              <a:t>6</a:t>
            </a:r>
            <a:r>
              <a:rPr sz="2800" dirty="0"/>
              <a:t>, </a:t>
            </a:r>
            <a:r>
              <a:rPr sz="2800" dirty="0">
                <a:latin typeface="Cambria Math"/>
              </a:rPr>
              <a:t>7</a:t>
            </a:r>
            <a:r>
              <a:rPr sz="2800" dirty="0"/>
              <a:t>, </a:t>
            </a:r>
            <a:r>
              <a:rPr sz="2800" dirty="0">
                <a:latin typeface="Cambria Math"/>
              </a:rPr>
              <a:t>8</a:t>
            </a:r>
            <a:r>
              <a:rPr sz="2800" dirty="0"/>
              <a:t>, </a:t>
            </a:r>
            <a:r>
              <a:rPr sz="2800" dirty="0">
                <a:latin typeface="Cambria Math"/>
              </a:rPr>
              <a:t>9</a:t>
            </a:r>
            <a:r>
              <a:rPr sz="2800" dirty="0"/>
              <a:t>.</a:t>
            </a:r>
          </a:p>
          <a:p>
            <a:r>
              <a:rPr dirty="0"/>
              <a:t>​</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3.1.5: Finding the Median</a:t>
            </a:r>
            <a:r>
              <a:rPr lang="en-US" baseline="-25000" dirty="0"/>
              <a:t>3</a:t>
            </a:r>
            <a:endParaRPr dirty="0"/>
          </a:p>
        </p:txBody>
      </p:sp>
      <p:sp>
        <p:nvSpPr>
          <p:cNvPr id="3" name="Text Placeholder 2"/>
          <p:cNvSpPr>
            <a:spLocks noGrp="1"/>
          </p:cNvSpPr>
          <p:nvPr>
            <p:ph type="body" sz="quarter" idx="10"/>
          </p:nvPr>
        </p:nvSpPr>
        <p:spPr/>
        <p:txBody>
          <a:bodyPr>
            <a:normAutofit/>
          </a:bodyPr>
          <a:lstStyle/>
          <a:p>
            <a:pPr>
              <a:defRPr b="1"/>
            </a:pPr>
            <a:r>
              <a:rPr dirty="0"/>
              <a:t>​</a:t>
            </a:r>
            <a:r>
              <a:rPr sz="2800" dirty="0"/>
              <a:t>TI-83/84 Plus:</a:t>
            </a:r>
          </a:p>
          <a:p>
            <a:r>
              <a:rPr dirty="0"/>
              <a:t>​</a:t>
            </a:r>
            <a:r>
              <a:rPr sz="2800" dirty="0"/>
              <a:t>Begin by going to </a:t>
            </a:r>
            <a:r>
              <a:rPr sz="2800" b="1" dirty="0"/>
              <a:t>STAT </a:t>
            </a:r>
            <a:r>
              <a:rPr lang="en-US" b="1" dirty="0"/>
              <a:t>→</a:t>
            </a:r>
            <a:r>
              <a:rPr sz="2800" b="1" dirty="0"/>
              <a:t> EDIT</a:t>
            </a:r>
            <a:r>
              <a:rPr sz="2800" dirty="0"/>
              <a:t> and entering the data into </a:t>
            </a:r>
            <a:r>
              <a:rPr sz="2800" b="1" dirty="0"/>
              <a:t>L1</a:t>
            </a:r>
            <a:r>
              <a:rPr sz="2800" dirty="0"/>
              <a:t>. Next, go to </a:t>
            </a:r>
            <a:r>
              <a:rPr sz="2800" b="1" dirty="0"/>
              <a:t>STAT </a:t>
            </a:r>
            <a:r>
              <a:rPr lang="en-US" b="1" dirty="0"/>
              <a:t>→</a:t>
            </a:r>
            <a:r>
              <a:rPr sz="2800" b="1" dirty="0"/>
              <a:t> CALC</a:t>
            </a:r>
            <a:r>
              <a:rPr sz="2800" dirty="0"/>
              <a:t> and choose </a:t>
            </a:r>
            <a:r>
              <a:rPr sz="2800" b="1" dirty="0"/>
              <a:t>1-Var Stats</a:t>
            </a:r>
            <a:r>
              <a:rPr sz="2800" dirty="0"/>
              <a:t>. Press </a:t>
            </a:r>
            <a:r>
              <a:rPr sz="2800" b="1" dirty="0"/>
              <a:t>Enter</a:t>
            </a:r>
            <a:r>
              <a:rPr sz="2800" dirty="0"/>
              <a:t> to obtain a list of descriptive statistics. Scroll down to find the median, which will be labeled </a:t>
            </a:r>
            <a:r>
              <a:rPr sz="2800" b="1" dirty="0"/>
              <a:t>Med = 6</a:t>
            </a:r>
            <a:r>
              <a:rPr sz="2800" dirty="0"/>
              <a:t>.</a:t>
            </a:r>
          </a:p>
          <a:p>
            <a:r>
              <a:rPr dirty="0"/>
              <a:t>​</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3.1.5: Finding the Median</a:t>
            </a:r>
            <a:r>
              <a:rPr lang="en-US" baseline="-25000" dirty="0"/>
              <a:t>4</a:t>
            </a:r>
            <a:endParaRPr dirty="0"/>
          </a:p>
        </p:txBody>
      </p:sp>
      <p:pic>
        <p:nvPicPr>
          <p:cNvPr id="5" name="Content Placeholder 4" descr="Calculator screen shot displaying several values calculated from the list of students. The first line reads 1 Var Stats. The second line reads n equals 7 with a upward arrow symbol to the left. The third line reads min X equals 2. The fourth line reads Q1 equals 3. The fifth line reads Med equals 6. The sixth line reads Q3 equals 8. The seventh line reads max X equals 9.">
            <a:extLst>
              <a:ext uri="{FF2B5EF4-FFF2-40B4-BE49-F238E27FC236}">
                <a16:creationId xmlns:a16="http://schemas.microsoft.com/office/drawing/2014/main" id="{E5909710-1F3E-4110-8075-31564945542C}"/>
              </a:ext>
            </a:extLst>
          </p:cNvPr>
          <p:cNvPicPr>
            <a:picLocks noGrp="1" noChangeAspect="1"/>
          </p:cNvPicPr>
          <p:nvPr>
            <p:ph sz="quarter" idx="11"/>
          </p:nvPr>
        </p:nvPicPr>
        <p:blipFill>
          <a:blip r:embed="rId2" cstate="print">
            <a:extLst>
              <a:ext uri="{28A0092B-C50C-407E-A947-70E740481C1C}">
                <a14:useLocalDpi xmlns:a14="http://schemas.microsoft.com/office/drawing/2010/main" val="0"/>
              </a:ext>
            </a:extLst>
          </a:blip>
          <a:stretch>
            <a:fillRect/>
          </a:stretch>
        </p:blipFill>
        <p:spPr>
          <a:xfrm>
            <a:off x="2286189" y="1983707"/>
            <a:ext cx="4571622" cy="3047748"/>
          </a:xfrm>
        </p:spPr>
      </p:pic>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3.1.5: Finding the Median</a:t>
            </a:r>
            <a:r>
              <a:rPr lang="en-US" baseline="-25000" dirty="0"/>
              <a:t>5</a:t>
            </a:r>
            <a:endParaRPr dirty="0"/>
          </a:p>
        </p:txBody>
      </p:sp>
      <p:sp>
        <p:nvSpPr>
          <p:cNvPr id="3" name="Text Placeholder 2"/>
          <p:cNvSpPr>
            <a:spLocks noGrp="1"/>
          </p:cNvSpPr>
          <p:nvPr>
            <p:ph type="body" sz="quarter" idx="10"/>
          </p:nvPr>
        </p:nvSpPr>
        <p:spPr/>
        <p:txBody>
          <a:bodyPr>
            <a:normAutofit/>
          </a:bodyPr>
          <a:lstStyle/>
          <a:p>
            <a:r>
              <a:t>​</a:t>
            </a:r>
            <a:r>
              <a:rPr sz="2800"/>
              <a:t>Hence the median number of absences for the sample is </a:t>
            </a:r>
            <a:r>
              <a:rPr sz="2800">
                <a:latin typeface="Cambria Math"/>
              </a:rPr>
              <a:t>6</a:t>
            </a:r>
            <a:r>
              <a:rPr sz="2800"/>
              <a:t>.</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3.1.5: Finding the Median</a:t>
            </a:r>
            <a:r>
              <a:rPr lang="en-US" baseline="-25000" dirty="0"/>
              <a:t>6</a:t>
            </a:r>
            <a:endParaRPr dirty="0"/>
          </a:p>
        </p:txBody>
      </p:sp>
      <p:sp>
        <p:nvSpPr>
          <p:cNvPr id="3" name="Text Placeholder 2"/>
          <p:cNvSpPr>
            <a:spLocks noGrp="1"/>
          </p:cNvSpPr>
          <p:nvPr>
            <p:ph type="body" sz="quarter" idx="10"/>
          </p:nvPr>
        </p:nvSpPr>
        <p:spPr/>
        <p:txBody>
          <a:bodyPr>
            <a:normAutofit/>
          </a:bodyPr>
          <a:lstStyle/>
          <a:p>
            <a:pPr>
              <a:tabLst>
                <a:tab pos="447675" algn="l"/>
              </a:tabLst>
              <a:defRPr sz="2800" b="1"/>
            </a:pPr>
            <a:r>
              <a:rPr lang="en-US" dirty="0"/>
              <a:t>b.	</a:t>
            </a:r>
            <a:r>
              <a:rPr dirty="0"/>
              <a:t>​</a:t>
            </a:r>
            <a:r>
              <a:rPr sz="2800" dirty="0"/>
              <a:t>By Hand:</a:t>
            </a:r>
          </a:p>
          <a:p>
            <a:r>
              <a:rPr dirty="0"/>
              <a:t>​</a:t>
            </a:r>
            <a:r>
              <a:rPr sz="2800" dirty="0"/>
              <a:t>First, put the data in order: </a:t>
            </a:r>
            <a:r>
              <a:rPr sz="2800" dirty="0">
                <a:latin typeface="Cambria Math"/>
              </a:rPr>
              <a:t>1</a:t>
            </a:r>
            <a:r>
              <a:rPr sz="2800" dirty="0"/>
              <a:t>, </a:t>
            </a:r>
            <a:r>
              <a:rPr sz="2800" dirty="0">
                <a:latin typeface="Cambria Math"/>
              </a:rPr>
              <a:t>4</a:t>
            </a:r>
            <a:r>
              <a:rPr sz="2800" dirty="0"/>
              <a:t>, </a:t>
            </a:r>
            <a:r>
              <a:rPr sz="2800" dirty="0">
                <a:latin typeface="Cambria Math"/>
              </a:rPr>
              <a:t>5</a:t>
            </a:r>
            <a:r>
              <a:rPr sz="2800" dirty="0"/>
              <a:t>, </a:t>
            </a:r>
            <a:r>
              <a:rPr sz="2800" dirty="0">
                <a:latin typeface="Cambria Math"/>
              </a:rPr>
              <a:t>7</a:t>
            </a:r>
            <a:r>
              <a:rPr sz="2800" dirty="0"/>
              <a:t>, </a:t>
            </a:r>
            <a:r>
              <a:rPr sz="2800" dirty="0">
                <a:latin typeface="Cambria Math"/>
              </a:rPr>
              <a:t>8</a:t>
            </a:r>
            <a:r>
              <a:rPr sz="2800" dirty="0"/>
              <a:t>, </a:t>
            </a:r>
            <a:r>
              <a:rPr sz="2800" dirty="0">
                <a:latin typeface="Cambria Math"/>
              </a:rPr>
              <a:t>8</a:t>
            </a:r>
            <a:r>
              <a:rPr sz="2800" dirty="0"/>
              <a:t>, </a:t>
            </a:r>
            <a:r>
              <a:rPr sz="2800" dirty="0">
                <a:latin typeface="Cambria Math"/>
              </a:rPr>
              <a:t>9</a:t>
            </a:r>
            <a:r>
              <a:rPr sz="2800" dirty="0"/>
              <a:t>, </a:t>
            </a:r>
            <a:r>
              <a:rPr sz="2800" dirty="0">
                <a:latin typeface="Cambria Math"/>
              </a:rPr>
              <a:t>9</a:t>
            </a:r>
            <a:r>
              <a:rPr sz="2800" dirty="0"/>
              <a:t>. Since there are an even number of values, the median is the mean of the two numbers in the middle.</a:t>
            </a:r>
          </a:p>
          <a:p>
            <a:pPr algn="ctr"/>
            <a:r>
              <a:rPr dirty="0"/>
              <a:t>​</a:t>
            </a:r>
            <a:r>
              <a:rPr sz="2800" dirty="0">
                <a:latin typeface="Cambria Math"/>
              </a:rPr>
              <a:t>1</a:t>
            </a:r>
            <a:r>
              <a:rPr sz="2800" dirty="0"/>
              <a:t>, </a:t>
            </a:r>
            <a:r>
              <a:rPr sz="2800" dirty="0">
                <a:latin typeface="Cambria Math"/>
              </a:rPr>
              <a:t>4</a:t>
            </a:r>
            <a:r>
              <a:rPr sz="2800" dirty="0"/>
              <a:t>, </a:t>
            </a:r>
            <a:r>
              <a:rPr sz="2800" dirty="0">
                <a:latin typeface="Cambria Math"/>
              </a:rPr>
              <a:t>5</a:t>
            </a:r>
            <a:r>
              <a:rPr sz="2800" dirty="0"/>
              <a:t>, </a:t>
            </a:r>
            <a:r>
              <a:rPr sz="2800" b="1" dirty="0">
                <a:latin typeface="Cambria Math"/>
              </a:rPr>
              <a:t>7</a:t>
            </a:r>
            <a:r>
              <a:rPr sz="2800" dirty="0"/>
              <a:t>, </a:t>
            </a:r>
            <a:r>
              <a:rPr sz="2800" b="1" dirty="0">
                <a:latin typeface="Cambria Math"/>
              </a:rPr>
              <a:t>8</a:t>
            </a:r>
            <a:r>
              <a:rPr sz="2800" dirty="0"/>
              <a:t>, </a:t>
            </a:r>
            <a:r>
              <a:rPr sz="2800" dirty="0">
                <a:latin typeface="Cambria Math"/>
              </a:rPr>
              <a:t>8</a:t>
            </a:r>
            <a:r>
              <a:rPr sz="2800" dirty="0"/>
              <a:t>, </a:t>
            </a:r>
            <a:r>
              <a:rPr sz="2800" dirty="0">
                <a:latin typeface="Cambria Math"/>
              </a:rPr>
              <a:t>9</a:t>
            </a:r>
            <a:r>
              <a:rPr sz="2800" dirty="0"/>
              <a:t>, </a:t>
            </a:r>
            <a:r>
              <a:rPr sz="2800" dirty="0">
                <a:latin typeface="Cambria Math"/>
              </a:rPr>
              <a:t>9</a:t>
            </a:r>
            <a:endParaRPr dirty="0"/>
          </a:p>
          <a:p>
            <a:r>
              <a:rPr dirty="0"/>
              <a:t>​</a:t>
            </a:r>
          </a:p>
        </p:txBody>
      </p:sp>
      <p:pic>
        <p:nvPicPr>
          <p:cNvPr id="6" name="Picture 5" descr="open parenthesis 7 plus 8 close parenthesis divided by 2 equals 7.5">
            <a:extLst>
              <a:ext uri="{FF2B5EF4-FFF2-40B4-BE49-F238E27FC236}">
                <a16:creationId xmlns:a16="http://schemas.microsoft.com/office/drawing/2014/main" id="{D8C73B16-BB63-D138-6875-B1CAB80F4929}"/>
              </a:ext>
            </a:extLst>
          </p:cNvPr>
          <p:cNvPicPr>
            <a:picLocks noChangeAspect="1"/>
          </p:cNvPicPr>
          <p:nvPr/>
        </p:nvPicPr>
        <p:blipFill>
          <a:blip r:embed="rId2"/>
          <a:stretch>
            <a:fillRect/>
          </a:stretch>
        </p:blipFill>
        <p:spPr>
          <a:xfrm>
            <a:off x="3802829" y="3581400"/>
            <a:ext cx="1538342" cy="864000"/>
          </a:xfrm>
          <a:prstGeom prst="rect">
            <a:avLst/>
          </a:prstGeom>
        </p:spPr>
      </p:pic>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3.1.5: Finding the Median</a:t>
            </a:r>
            <a:r>
              <a:rPr lang="en-US" baseline="-25000" dirty="0"/>
              <a:t>7</a:t>
            </a:r>
            <a:endParaRPr dirty="0"/>
          </a:p>
        </p:txBody>
      </p:sp>
      <p:sp>
        <p:nvSpPr>
          <p:cNvPr id="3" name="Text Placeholder 2"/>
          <p:cNvSpPr>
            <a:spLocks noGrp="1"/>
          </p:cNvSpPr>
          <p:nvPr>
            <p:ph type="body" sz="quarter" idx="10"/>
          </p:nvPr>
        </p:nvSpPr>
        <p:spPr/>
        <p:txBody>
          <a:bodyPr>
            <a:normAutofit/>
          </a:bodyPr>
          <a:lstStyle/>
          <a:p>
            <a:pPr>
              <a:defRPr b="1"/>
            </a:pPr>
            <a:r>
              <a:rPr dirty="0"/>
              <a:t>​</a:t>
            </a:r>
            <a:r>
              <a:rPr sz="2800" dirty="0"/>
              <a:t>TI-83/84 Plus:</a:t>
            </a:r>
          </a:p>
          <a:p>
            <a:pPr>
              <a:defRPr sz="2800"/>
            </a:pPr>
            <a:r>
              <a:rPr dirty="0"/>
              <a:t>​</a:t>
            </a:r>
            <a:r>
              <a:rPr sz="2800" dirty="0"/>
              <a:t>The calculator steps are the same as given in part a. Note that the calculator performs the division for us when necessary. The calculator output for </a:t>
            </a:r>
            <a:r>
              <a:rPr sz="2800" b="1" dirty="0"/>
              <a:t>1-Var Stats</a:t>
            </a:r>
            <a:r>
              <a:rPr sz="2800" dirty="0"/>
              <a:t> is shown in the margin and gives</a:t>
            </a:r>
            <a:r>
              <a:rPr lang="en-US" sz="2800" dirty="0"/>
              <a:t> Med = 7.5.</a:t>
            </a:r>
            <a:endParaRPr sz="2800" dirty="0"/>
          </a:p>
          <a:p>
            <a:r>
              <a:rPr dirty="0"/>
              <a:t>​</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3.1.5: Finding the Median</a:t>
            </a:r>
            <a:r>
              <a:rPr lang="en-US" baseline="-25000" dirty="0"/>
              <a:t>8</a:t>
            </a:r>
            <a:endParaRPr dirty="0"/>
          </a:p>
        </p:txBody>
      </p:sp>
      <p:pic>
        <p:nvPicPr>
          <p:cNvPr id="5" name="Content Placeholder 4" descr="Calculator screen shot displaying several values calculated from the list of students. The first line reads 1 Var Stats. The second line reads n equals 8 with a upward arrow symbol to the left. The third line reads min X equals to 1. The fourth line reads Q1 equals to 4.5. The fifth line reads Med equals to 7.5. The sixth line reads Q3 equals to 8.5. The seventh line reads max X equals to 9.">
            <a:extLst>
              <a:ext uri="{FF2B5EF4-FFF2-40B4-BE49-F238E27FC236}">
                <a16:creationId xmlns:a16="http://schemas.microsoft.com/office/drawing/2014/main" id="{B9AFE1FF-5BA2-484E-A1E3-E98FA3935B3C}"/>
              </a:ext>
            </a:extLst>
          </p:cNvPr>
          <p:cNvPicPr>
            <a:picLocks noGrp="1" noChangeAspect="1"/>
          </p:cNvPicPr>
          <p:nvPr>
            <p:ph sz="quarter" idx="11"/>
          </p:nvPr>
        </p:nvPicPr>
        <p:blipFill>
          <a:blip r:embed="rId2" cstate="print">
            <a:extLst>
              <a:ext uri="{28A0092B-C50C-407E-A947-70E740481C1C}">
                <a14:useLocalDpi xmlns:a14="http://schemas.microsoft.com/office/drawing/2010/main" val="0"/>
              </a:ext>
            </a:extLst>
          </a:blip>
          <a:stretch>
            <a:fillRect/>
          </a:stretch>
        </p:blipFill>
        <p:spPr>
          <a:xfrm>
            <a:off x="2286189" y="1983707"/>
            <a:ext cx="4571622" cy="3047748"/>
          </a:xfrm>
        </p:spPr>
      </p:pic>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3.1.5: Finding the Median</a:t>
            </a:r>
            <a:r>
              <a:rPr lang="en-US" baseline="-25000" dirty="0"/>
              <a:t>9</a:t>
            </a:r>
            <a:endParaRPr dirty="0"/>
          </a:p>
        </p:txBody>
      </p:sp>
      <p:sp>
        <p:nvSpPr>
          <p:cNvPr id="3" name="Text Placeholder 2"/>
          <p:cNvSpPr>
            <a:spLocks noGrp="1"/>
          </p:cNvSpPr>
          <p:nvPr>
            <p:ph type="body" sz="quarter" idx="10"/>
          </p:nvPr>
        </p:nvSpPr>
        <p:spPr/>
        <p:txBody>
          <a:bodyPr>
            <a:normAutofit/>
          </a:bodyPr>
          <a:lstStyle/>
          <a:p>
            <a:r>
              <a:rPr dirty="0"/>
              <a:t>​</a:t>
            </a:r>
            <a:r>
              <a:rPr sz="2800" dirty="0"/>
              <a:t>Hence the median number of absences for the sample is </a:t>
            </a:r>
            <a:r>
              <a:rPr sz="2800" dirty="0">
                <a:latin typeface="Cambria Math"/>
              </a:rPr>
              <a:t>7.5</a:t>
            </a:r>
            <a:r>
              <a:rPr sz="2800" dirty="0"/>
              <a:t>.</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3.1.6: Finding the Mode</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Given the number of phone calls received each hour during business hours for four different companies, find the mode of each, and state if the data set is unimodal, bimodal, multimodal, or no mode.</a:t>
            </a:r>
          </a:p>
          <a:p>
            <a:pPr>
              <a:defRPr sz="2800"/>
            </a:pPr>
            <a:r>
              <a:rPr dirty="0"/>
              <a:t>​</a:t>
            </a:r>
            <a:r>
              <a:rPr lang="en-US" dirty="0"/>
              <a:t>a.   </a:t>
            </a:r>
            <a:r>
              <a:rPr sz="2800" dirty="0">
                <a:latin typeface="Cambria Math"/>
              </a:rPr>
              <a:t>6</a:t>
            </a:r>
            <a:r>
              <a:rPr sz="2800" dirty="0"/>
              <a:t>, </a:t>
            </a:r>
            <a:r>
              <a:rPr sz="2800" dirty="0">
                <a:latin typeface="Cambria Math"/>
              </a:rPr>
              <a:t>4</a:t>
            </a:r>
            <a:r>
              <a:rPr sz="2800" dirty="0"/>
              <a:t>, </a:t>
            </a:r>
            <a:r>
              <a:rPr sz="2800" dirty="0">
                <a:latin typeface="Cambria Math"/>
              </a:rPr>
              <a:t>6</a:t>
            </a:r>
            <a:r>
              <a:rPr sz="2800" dirty="0"/>
              <a:t>, </a:t>
            </a:r>
            <a:r>
              <a:rPr sz="2800" dirty="0">
                <a:latin typeface="Cambria Math"/>
              </a:rPr>
              <a:t>1</a:t>
            </a:r>
            <a:r>
              <a:rPr sz="2800" dirty="0"/>
              <a:t>, </a:t>
            </a:r>
            <a:r>
              <a:rPr sz="2800" dirty="0">
                <a:latin typeface="Cambria Math"/>
              </a:rPr>
              <a:t>7</a:t>
            </a:r>
            <a:r>
              <a:rPr sz="2800" dirty="0"/>
              <a:t>, </a:t>
            </a:r>
            <a:r>
              <a:rPr sz="2800" dirty="0">
                <a:latin typeface="Cambria Math"/>
              </a:rPr>
              <a:t>8</a:t>
            </a:r>
            <a:r>
              <a:rPr sz="2800" dirty="0"/>
              <a:t>, </a:t>
            </a:r>
            <a:r>
              <a:rPr sz="2800" dirty="0">
                <a:latin typeface="Cambria Math"/>
              </a:rPr>
              <a:t>7</a:t>
            </a:r>
            <a:r>
              <a:rPr sz="2800" dirty="0"/>
              <a:t>, </a:t>
            </a:r>
            <a:r>
              <a:rPr sz="2800" dirty="0">
                <a:latin typeface="Cambria Math"/>
              </a:rPr>
              <a:t>2</a:t>
            </a:r>
            <a:r>
              <a:rPr sz="2800" dirty="0"/>
              <a:t>, </a:t>
            </a:r>
            <a:r>
              <a:rPr sz="2800" dirty="0">
                <a:latin typeface="Cambria Math"/>
              </a:rPr>
              <a:t>5</a:t>
            </a:r>
            <a:r>
              <a:rPr sz="2800" dirty="0"/>
              <a:t>, </a:t>
            </a:r>
            <a:r>
              <a:rPr sz="2800" dirty="0">
                <a:latin typeface="Cambria Math"/>
              </a:rPr>
              <a:t>7</a:t>
            </a:r>
            <a:r>
              <a:rPr lang="en-US" sz="2800" dirty="0">
                <a:latin typeface="Cambria Math"/>
              </a:rPr>
              <a:t>,</a:t>
            </a:r>
            <a:endParaRPr sz="2800" dirty="0">
              <a:latin typeface="Cambria Math"/>
            </a:endParaRPr>
          </a:p>
          <a:p>
            <a:pPr>
              <a:defRPr sz="2800"/>
            </a:pPr>
            <a:r>
              <a:rPr lang="en-US" dirty="0"/>
              <a:t>b.   </a:t>
            </a:r>
            <a:r>
              <a:rPr sz="2800" dirty="0">
                <a:latin typeface="Cambria Math"/>
              </a:rPr>
              <a:t>3</a:t>
            </a:r>
            <a:r>
              <a:rPr sz="2800" dirty="0"/>
              <a:t>, </a:t>
            </a:r>
            <a:r>
              <a:rPr sz="2800" dirty="0">
                <a:latin typeface="Cambria Math"/>
              </a:rPr>
              <a:t>4</a:t>
            </a:r>
            <a:r>
              <a:rPr sz="2800" dirty="0"/>
              <a:t>, </a:t>
            </a:r>
            <a:r>
              <a:rPr sz="2800" dirty="0">
                <a:latin typeface="Cambria Math"/>
              </a:rPr>
              <a:t>7</a:t>
            </a:r>
            <a:r>
              <a:rPr sz="2800" dirty="0"/>
              <a:t>, </a:t>
            </a:r>
            <a:r>
              <a:rPr sz="2800" dirty="0">
                <a:latin typeface="Cambria Math"/>
              </a:rPr>
              <a:t>8</a:t>
            </a:r>
            <a:r>
              <a:rPr sz="2800" dirty="0"/>
              <a:t>, </a:t>
            </a:r>
            <a:r>
              <a:rPr sz="2800" dirty="0">
                <a:latin typeface="Cambria Math"/>
              </a:rPr>
              <a:t>1</a:t>
            </a:r>
            <a:r>
              <a:rPr sz="2800" dirty="0"/>
              <a:t>, </a:t>
            </a:r>
            <a:r>
              <a:rPr sz="2800" dirty="0">
                <a:latin typeface="Cambria Math"/>
              </a:rPr>
              <a:t>6</a:t>
            </a:r>
            <a:r>
              <a:rPr sz="2800" dirty="0"/>
              <a:t>, </a:t>
            </a:r>
            <a:r>
              <a:rPr sz="2800" dirty="0">
                <a:latin typeface="Cambria Math"/>
              </a:rPr>
              <a:t>9</a:t>
            </a:r>
            <a:r>
              <a:rPr lang="en-US" sz="2800" dirty="0">
                <a:latin typeface="Cambria Math"/>
              </a:rPr>
              <a:t>,</a:t>
            </a:r>
            <a:endParaRPr sz="2800" dirty="0">
              <a:latin typeface="Cambria Math"/>
            </a:endParaRPr>
          </a:p>
          <a:p>
            <a:pPr>
              <a:defRPr sz="2800"/>
            </a:pPr>
            <a:r>
              <a:rPr lang="en-US" dirty="0"/>
              <a:t>c.   </a:t>
            </a:r>
            <a:r>
              <a:rPr sz="2800" dirty="0">
                <a:latin typeface="Cambria Math"/>
              </a:rPr>
              <a:t>2</a:t>
            </a:r>
            <a:r>
              <a:rPr sz="2800" dirty="0"/>
              <a:t>, </a:t>
            </a:r>
            <a:r>
              <a:rPr sz="2800" dirty="0">
                <a:latin typeface="Cambria Math"/>
              </a:rPr>
              <a:t>5</a:t>
            </a:r>
            <a:r>
              <a:rPr sz="2800" dirty="0"/>
              <a:t>, </a:t>
            </a:r>
            <a:r>
              <a:rPr sz="2800" dirty="0">
                <a:latin typeface="Cambria Math"/>
              </a:rPr>
              <a:t>7</a:t>
            </a:r>
            <a:r>
              <a:rPr sz="2800" dirty="0"/>
              <a:t>, </a:t>
            </a:r>
            <a:r>
              <a:rPr sz="2800" dirty="0">
                <a:latin typeface="Cambria Math"/>
              </a:rPr>
              <a:t>2</a:t>
            </a:r>
            <a:r>
              <a:rPr sz="2800" dirty="0"/>
              <a:t>, </a:t>
            </a:r>
            <a:r>
              <a:rPr sz="2800" dirty="0">
                <a:latin typeface="Cambria Math"/>
              </a:rPr>
              <a:t>8</a:t>
            </a:r>
            <a:r>
              <a:rPr sz="2800" dirty="0"/>
              <a:t>, </a:t>
            </a:r>
            <a:r>
              <a:rPr sz="2800" dirty="0">
                <a:latin typeface="Cambria Math"/>
              </a:rPr>
              <a:t>7</a:t>
            </a:r>
            <a:r>
              <a:rPr sz="2800" dirty="0"/>
              <a:t>, </a:t>
            </a:r>
            <a:r>
              <a:rPr sz="2800" dirty="0">
                <a:latin typeface="Cambria Math"/>
              </a:rPr>
              <a:t>9</a:t>
            </a:r>
            <a:r>
              <a:rPr sz="2800" dirty="0"/>
              <a:t>, </a:t>
            </a:r>
            <a:r>
              <a:rPr sz="2800" dirty="0">
                <a:latin typeface="Cambria Math"/>
              </a:rPr>
              <a:t>3</a:t>
            </a:r>
            <a:r>
              <a:rPr lang="en-US" sz="2800" dirty="0">
                <a:latin typeface="Cambria Math"/>
              </a:rPr>
              <a:t>,</a:t>
            </a:r>
            <a:endParaRPr sz="2800" dirty="0">
              <a:latin typeface="Cambria Math"/>
            </a:endParaRPr>
          </a:p>
          <a:p>
            <a:pPr>
              <a:defRPr sz="2800"/>
            </a:pPr>
            <a:r>
              <a:rPr lang="en-US" dirty="0"/>
              <a:t>d.   </a:t>
            </a:r>
            <a:r>
              <a:rPr sz="2800" dirty="0">
                <a:latin typeface="Cambria Math"/>
              </a:rPr>
              <a:t>2</a:t>
            </a:r>
            <a:r>
              <a:rPr sz="2800" dirty="0"/>
              <a:t>, </a:t>
            </a:r>
            <a:r>
              <a:rPr sz="2800" dirty="0">
                <a:latin typeface="Cambria Math"/>
              </a:rPr>
              <a:t>2</a:t>
            </a:r>
            <a:r>
              <a:rPr sz="2800" dirty="0"/>
              <a:t>, </a:t>
            </a:r>
            <a:r>
              <a:rPr sz="2800" dirty="0">
                <a:latin typeface="Cambria Math"/>
              </a:rPr>
              <a:t>3</a:t>
            </a:r>
            <a:r>
              <a:rPr sz="2800" dirty="0"/>
              <a:t>, </a:t>
            </a:r>
            <a:r>
              <a:rPr sz="2800" dirty="0">
                <a:latin typeface="Cambria Math"/>
              </a:rPr>
              <a:t>3</a:t>
            </a:r>
            <a:r>
              <a:rPr sz="2800" dirty="0"/>
              <a:t>, </a:t>
            </a:r>
            <a:r>
              <a:rPr sz="2800" dirty="0">
                <a:latin typeface="Cambria Math"/>
              </a:rPr>
              <a:t>4</a:t>
            </a:r>
            <a:r>
              <a:rPr sz="2800" dirty="0"/>
              <a:t>, </a:t>
            </a:r>
            <a:r>
              <a:rPr sz="2800" dirty="0">
                <a:latin typeface="Cambria Math"/>
              </a:rPr>
              <a:t>4</a:t>
            </a:r>
            <a:r>
              <a:rPr sz="2800" dirty="0"/>
              <a:t>, </a:t>
            </a:r>
            <a:r>
              <a:rPr sz="2800" dirty="0">
                <a:latin typeface="Cambria Math"/>
              </a:rPr>
              <a:t>5</a:t>
            </a:r>
            <a:r>
              <a:rPr sz="2800" dirty="0"/>
              <a:t>, </a:t>
            </a:r>
            <a:r>
              <a:rPr sz="2800" dirty="0">
                <a:latin typeface="Cambria Math"/>
              </a:rPr>
              <a:t>5</a:t>
            </a:r>
            <a:r>
              <a:rPr lang="en-US" sz="2800" dirty="0">
                <a:latin typeface="Cambria Math"/>
              </a:rPr>
              <a:t>,</a:t>
            </a:r>
            <a:endParaRPr sz="2800" dirty="0">
              <a:latin typeface="Cambria Math"/>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3.1.6: Finding the Mode</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pPr marL="542925" indent="-542925">
              <a:defRPr sz="2800"/>
            </a:pPr>
            <a:r>
              <a:rPr lang="en-US" dirty="0"/>
              <a:t>a.	</a:t>
            </a:r>
            <a:r>
              <a:rPr dirty="0"/>
              <a:t>​</a:t>
            </a:r>
            <a:r>
              <a:rPr sz="2800" dirty="0"/>
              <a:t>To make it easier to see which value(s) occur most often, begin by putting the data in numerical order. The ordered data set is: </a:t>
            </a:r>
            <a:r>
              <a:rPr sz="2800" dirty="0">
                <a:latin typeface="Cambria Math"/>
              </a:rPr>
              <a:t>1</a:t>
            </a:r>
            <a:r>
              <a:rPr sz="2800" dirty="0"/>
              <a:t>, </a:t>
            </a:r>
            <a:r>
              <a:rPr sz="2800" dirty="0">
                <a:latin typeface="Cambria Math"/>
              </a:rPr>
              <a:t>2</a:t>
            </a:r>
            <a:r>
              <a:rPr sz="2800" dirty="0"/>
              <a:t>, </a:t>
            </a:r>
            <a:r>
              <a:rPr sz="2800" dirty="0">
                <a:latin typeface="Cambria Math"/>
              </a:rPr>
              <a:t>4</a:t>
            </a:r>
            <a:r>
              <a:rPr sz="2800" dirty="0"/>
              <a:t>, </a:t>
            </a:r>
            <a:r>
              <a:rPr sz="2800" dirty="0">
                <a:latin typeface="Cambria Math"/>
              </a:rPr>
              <a:t>5</a:t>
            </a:r>
            <a:r>
              <a:rPr sz="2800" dirty="0"/>
              <a:t>, </a:t>
            </a:r>
            <a:r>
              <a:rPr sz="2800" dirty="0">
                <a:latin typeface="Cambria Math"/>
              </a:rPr>
              <a:t>6</a:t>
            </a:r>
            <a:r>
              <a:rPr sz="2800" dirty="0"/>
              <a:t>, </a:t>
            </a:r>
            <a:r>
              <a:rPr sz="2800" dirty="0">
                <a:latin typeface="Cambria Math"/>
              </a:rPr>
              <a:t>6</a:t>
            </a:r>
            <a:r>
              <a:rPr sz="2800" dirty="0"/>
              <a:t>, </a:t>
            </a:r>
            <a:r>
              <a:rPr sz="2800" dirty="0">
                <a:latin typeface="Cambria Math"/>
              </a:rPr>
              <a:t>7</a:t>
            </a:r>
            <a:r>
              <a:rPr sz="2800" dirty="0"/>
              <a:t>, </a:t>
            </a:r>
            <a:r>
              <a:rPr sz="2800" dirty="0">
                <a:latin typeface="Cambria Math"/>
              </a:rPr>
              <a:t>7</a:t>
            </a:r>
            <a:r>
              <a:rPr sz="2800" dirty="0"/>
              <a:t>, </a:t>
            </a:r>
            <a:r>
              <a:rPr sz="2800" dirty="0">
                <a:latin typeface="Cambria Math"/>
              </a:rPr>
              <a:t>7</a:t>
            </a:r>
            <a:r>
              <a:rPr sz="2800" dirty="0"/>
              <a:t>, </a:t>
            </a:r>
            <a:r>
              <a:rPr sz="2800" dirty="0">
                <a:latin typeface="Cambria Math"/>
              </a:rPr>
              <a:t>8</a:t>
            </a:r>
            <a:r>
              <a:rPr sz="2800" dirty="0"/>
              <a:t>. The number </a:t>
            </a:r>
            <a:r>
              <a:rPr sz="2800" dirty="0">
                <a:latin typeface="Cambria Math"/>
              </a:rPr>
              <a:t>7</a:t>
            </a:r>
            <a:r>
              <a:rPr sz="2800" dirty="0"/>
              <a:t> occurs more than any other value, so the mode is </a:t>
            </a:r>
            <a:r>
              <a:rPr sz="2800" dirty="0">
                <a:latin typeface="Cambria Math"/>
              </a:rPr>
              <a:t>7</a:t>
            </a:r>
            <a:r>
              <a:rPr sz="2800" dirty="0"/>
              <a:t>. This data set is unimodal.</a:t>
            </a:r>
          </a:p>
          <a:p>
            <a:pPr marL="542925" indent="-542925">
              <a:defRPr sz="2800"/>
            </a:pPr>
            <a:r>
              <a:rPr lang="en-US" dirty="0"/>
              <a:t>b.	</a:t>
            </a:r>
            <a:r>
              <a:rPr dirty="0"/>
              <a:t>​</a:t>
            </a:r>
            <a:r>
              <a:rPr sz="2800" dirty="0"/>
              <a:t>Begin by sorting the data as follows: </a:t>
            </a:r>
            <a:r>
              <a:rPr sz="2800" dirty="0">
                <a:latin typeface="Cambria Math"/>
              </a:rPr>
              <a:t>1</a:t>
            </a:r>
            <a:r>
              <a:rPr sz="2800" dirty="0"/>
              <a:t>, </a:t>
            </a:r>
            <a:r>
              <a:rPr sz="2800" dirty="0">
                <a:latin typeface="Cambria Math"/>
              </a:rPr>
              <a:t>3</a:t>
            </a:r>
            <a:r>
              <a:rPr sz="2800" dirty="0"/>
              <a:t>, </a:t>
            </a:r>
            <a:r>
              <a:rPr sz="2800" dirty="0">
                <a:latin typeface="Cambria Math"/>
              </a:rPr>
              <a:t>4</a:t>
            </a:r>
            <a:r>
              <a:rPr sz="2800" dirty="0"/>
              <a:t>, </a:t>
            </a:r>
            <a:r>
              <a:rPr sz="2800" dirty="0">
                <a:latin typeface="Cambria Math"/>
              </a:rPr>
              <a:t>6</a:t>
            </a:r>
            <a:r>
              <a:rPr sz="2800" dirty="0"/>
              <a:t>, </a:t>
            </a:r>
            <a:r>
              <a:rPr sz="2800" dirty="0">
                <a:latin typeface="Cambria Math"/>
              </a:rPr>
              <a:t>7</a:t>
            </a:r>
            <a:r>
              <a:rPr sz="2800" dirty="0"/>
              <a:t>, </a:t>
            </a:r>
            <a:r>
              <a:rPr sz="2800" dirty="0">
                <a:latin typeface="Cambria Math"/>
              </a:rPr>
              <a:t>8</a:t>
            </a:r>
            <a:r>
              <a:rPr sz="2800" dirty="0"/>
              <a:t>, </a:t>
            </a:r>
            <a:r>
              <a:rPr sz="2800" dirty="0">
                <a:latin typeface="Cambria Math"/>
              </a:rPr>
              <a:t>9</a:t>
            </a:r>
            <a:r>
              <a:rPr sz="2800" dirty="0"/>
              <a:t>. The values all occur only once, so there is no mode.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Math Symbols</a:t>
            </a:r>
            <a:r>
              <a:rPr lang="en-US" baseline="-25000" dirty="0"/>
              <a:t>2</a:t>
            </a:r>
            <a:endParaRPr dirty="0"/>
          </a:p>
        </p:txBody>
      </p:sp>
      <p:sp>
        <p:nvSpPr>
          <p:cNvPr id="3" name="Text Placeholder 2">
            <a:extLst>
              <a:ext uri="{C183D7F6-B498-43B3-948B-1728B52AA6E4}">
                <adec:decorative xmlns:adec="http://schemas.microsoft.com/office/drawing/2017/decorative" val="1"/>
              </a:ext>
            </a:extLst>
          </p:cNvPr>
          <p:cNvSpPr>
            <a:spLocks noGrp="1"/>
          </p:cNvSpPr>
          <p:nvPr>
            <p:ph type="body" sz="quarter" idx="10"/>
          </p:nvPr>
        </p:nvSpPr>
        <p:spPr>
          <a:xfrm>
            <a:off x="457200" y="1082078"/>
            <a:ext cx="8229600" cy="1127722"/>
          </a:xfrm>
        </p:spPr>
        <p:txBody>
          <a:bodyPr>
            <a:normAutofit/>
          </a:bodyPr>
          <a:lstStyle/>
          <a:p>
            <a:r>
              <a:rPr lang="en-US" sz="2800" dirty="0"/>
              <a:t>	</a:t>
            </a:r>
            <a:endParaRPr sz="2800" dirty="0"/>
          </a:p>
        </p:txBody>
      </p:sp>
      <p:pic>
        <p:nvPicPr>
          <p:cNvPr id="9" name="Picture 8" descr="x bar: sample mean; read as x bar,&#10;&#10;mu (Greek letter mu): population mean">
            <a:extLst>
              <a:ext uri="{FF2B5EF4-FFF2-40B4-BE49-F238E27FC236}">
                <a16:creationId xmlns:a16="http://schemas.microsoft.com/office/drawing/2014/main" id="{67A75537-9CF7-5619-D454-C7A239FFCD8A}"/>
              </a:ext>
            </a:extLst>
          </p:cNvPr>
          <p:cNvPicPr>
            <a:picLocks noChangeAspect="1"/>
          </p:cNvPicPr>
          <p:nvPr/>
        </p:nvPicPr>
        <p:blipFill>
          <a:blip r:embed="rId2"/>
          <a:stretch>
            <a:fillRect/>
          </a:stretch>
        </p:blipFill>
        <p:spPr>
          <a:xfrm>
            <a:off x="609600" y="1143000"/>
            <a:ext cx="5724525" cy="1066800"/>
          </a:xfrm>
          <a:prstGeom prst="rect">
            <a:avLst/>
          </a:prstGeom>
        </p:spPr>
      </p:pic>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3.1.6: Finding the Mode</a:t>
            </a:r>
            <a:r>
              <a:rPr lang="en-US" baseline="-25000" dirty="0"/>
              <a:t>3</a:t>
            </a:r>
            <a:endParaRPr dirty="0"/>
          </a:p>
        </p:txBody>
      </p:sp>
      <p:sp>
        <p:nvSpPr>
          <p:cNvPr id="3" name="Text Placeholder 2"/>
          <p:cNvSpPr>
            <a:spLocks noGrp="1"/>
          </p:cNvSpPr>
          <p:nvPr>
            <p:ph type="body" sz="quarter" idx="10"/>
          </p:nvPr>
        </p:nvSpPr>
        <p:spPr/>
        <p:txBody>
          <a:bodyPr>
            <a:normAutofit/>
          </a:bodyPr>
          <a:lstStyle/>
          <a:p>
            <a:pPr marL="447675" indent="-447675">
              <a:defRPr sz="2800"/>
            </a:pPr>
            <a:r>
              <a:rPr lang="en-US" dirty="0"/>
              <a:t>c.	</a:t>
            </a:r>
            <a:r>
              <a:rPr dirty="0"/>
              <a:t>​</a:t>
            </a:r>
            <a:r>
              <a:rPr sz="2800" dirty="0"/>
              <a:t>As before, sort the data: </a:t>
            </a:r>
            <a:r>
              <a:rPr sz="2800" dirty="0">
                <a:latin typeface="Cambria Math"/>
              </a:rPr>
              <a:t>2</a:t>
            </a:r>
            <a:r>
              <a:rPr sz="2800" dirty="0"/>
              <a:t>, </a:t>
            </a:r>
            <a:r>
              <a:rPr sz="2800" dirty="0">
                <a:latin typeface="Cambria Math"/>
              </a:rPr>
              <a:t>2</a:t>
            </a:r>
            <a:r>
              <a:rPr sz="2800" dirty="0"/>
              <a:t>, </a:t>
            </a:r>
            <a:r>
              <a:rPr sz="2800" dirty="0">
                <a:latin typeface="Cambria Math"/>
              </a:rPr>
              <a:t>3</a:t>
            </a:r>
            <a:r>
              <a:rPr sz="2800" dirty="0"/>
              <a:t>, </a:t>
            </a:r>
            <a:r>
              <a:rPr sz="2800" dirty="0">
                <a:latin typeface="Cambria Math"/>
              </a:rPr>
              <a:t>5</a:t>
            </a:r>
            <a:r>
              <a:rPr sz="2800" dirty="0"/>
              <a:t>, </a:t>
            </a:r>
            <a:r>
              <a:rPr sz="2800" dirty="0">
                <a:latin typeface="Cambria Math"/>
              </a:rPr>
              <a:t>7</a:t>
            </a:r>
            <a:r>
              <a:rPr sz="2800" dirty="0"/>
              <a:t>, </a:t>
            </a:r>
            <a:r>
              <a:rPr sz="2800" dirty="0">
                <a:latin typeface="Cambria Math"/>
              </a:rPr>
              <a:t>7</a:t>
            </a:r>
            <a:r>
              <a:rPr sz="2800" dirty="0"/>
              <a:t>, </a:t>
            </a:r>
            <a:r>
              <a:rPr sz="2800" dirty="0">
                <a:latin typeface="Cambria Math"/>
              </a:rPr>
              <a:t>8</a:t>
            </a:r>
            <a:r>
              <a:rPr sz="2800" dirty="0"/>
              <a:t>, </a:t>
            </a:r>
            <a:r>
              <a:rPr sz="2800" dirty="0">
                <a:latin typeface="Cambria Math"/>
              </a:rPr>
              <a:t>9</a:t>
            </a:r>
            <a:r>
              <a:rPr sz="2800" dirty="0"/>
              <a:t>. The values </a:t>
            </a:r>
            <a:r>
              <a:rPr sz="2800" dirty="0">
                <a:latin typeface="Cambria Math"/>
              </a:rPr>
              <a:t>2</a:t>
            </a:r>
            <a:r>
              <a:rPr sz="2800" dirty="0"/>
              <a:t> and </a:t>
            </a:r>
            <a:r>
              <a:rPr sz="2800" dirty="0">
                <a:latin typeface="Cambria Math"/>
              </a:rPr>
              <a:t>7</a:t>
            </a:r>
            <a:r>
              <a:rPr sz="2800" dirty="0"/>
              <a:t> both occur twice, which is more frequently than the other values; thus they are both modes. This data set is bimodal.</a:t>
            </a:r>
          </a:p>
          <a:p>
            <a:pPr marL="447675" indent="-447675">
              <a:defRPr sz="2800"/>
            </a:pPr>
            <a:r>
              <a:rPr lang="en-US" dirty="0"/>
              <a:t>d.	</a:t>
            </a:r>
            <a:r>
              <a:rPr dirty="0"/>
              <a:t>​</a:t>
            </a:r>
            <a:r>
              <a:rPr sz="2800" dirty="0"/>
              <a:t>Note that this data set is already sorted for us. All of the data values occur the same number of times, so there is no mode.</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Technology Tip</a:t>
            </a:r>
            <a:r>
              <a:rPr lang="en-US" baseline="-25000" dirty="0"/>
              <a:t>1</a:t>
            </a:r>
            <a:endParaRPr dirty="0"/>
          </a:p>
        </p:txBody>
      </p:sp>
      <p:sp>
        <p:nvSpPr>
          <p:cNvPr id="3" name="Text Placeholder 2"/>
          <p:cNvSpPr>
            <a:spLocks noGrp="1"/>
          </p:cNvSpPr>
          <p:nvPr>
            <p:ph type="body" sz="quarter" idx="10"/>
          </p:nvPr>
        </p:nvSpPr>
        <p:spPr>
          <a:xfrm>
            <a:off x="457200" y="1082078"/>
            <a:ext cx="8229600" cy="1813522"/>
          </a:xfrm>
        </p:spPr>
        <p:txBody>
          <a:bodyPr>
            <a:normAutofit/>
          </a:bodyPr>
          <a:lstStyle/>
          <a:p>
            <a:r>
              <a:rPr sz="2800" dirty="0"/>
              <a:t>Note that, although some statistical software packages will identify the mode of a data set, the mode is not one of the descriptive statistics listed by a TI-83/84 Plus calculator.</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3.1.7: Calculating Measures of Center—Mean, Median, and Mode</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Given the recent economy and increasing life expectancy, many people choose to take on another job after retiring from one. Below is a sample of ages at which people truly retired; that is, they stopped working for pay.</a:t>
            </a:r>
          </a:p>
          <a:p>
            <a:pPr algn="ctr"/>
            <a:r>
              <a:rPr sz="2800" dirty="0">
                <a:latin typeface="Cambria Math"/>
              </a:rPr>
              <a:t>84</a:t>
            </a:r>
            <a:r>
              <a:rPr sz="2800" dirty="0"/>
              <a:t>, </a:t>
            </a:r>
            <a:r>
              <a:rPr sz="2800" dirty="0">
                <a:latin typeface="Cambria Math"/>
              </a:rPr>
              <a:t>80</a:t>
            </a:r>
            <a:r>
              <a:rPr sz="2800" dirty="0"/>
              <a:t>, </a:t>
            </a:r>
            <a:r>
              <a:rPr sz="2800" dirty="0">
                <a:latin typeface="Cambria Math"/>
              </a:rPr>
              <a:t>82</a:t>
            </a:r>
            <a:r>
              <a:rPr sz="2800" dirty="0"/>
              <a:t>, </a:t>
            </a:r>
            <a:r>
              <a:rPr sz="2800" dirty="0">
                <a:latin typeface="Cambria Math"/>
              </a:rPr>
              <a:t>77</a:t>
            </a:r>
            <a:r>
              <a:rPr sz="2800" dirty="0"/>
              <a:t>, </a:t>
            </a:r>
            <a:r>
              <a:rPr sz="2800" dirty="0">
                <a:latin typeface="Cambria Math"/>
              </a:rPr>
              <a:t>78</a:t>
            </a:r>
            <a:r>
              <a:rPr sz="2800" dirty="0"/>
              <a:t>, </a:t>
            </a:r>
            <a:r>
              <a:rPr sz="2800" dirty="0">
                <a:latin typeface="Cambria Math"/>
              </a:rPr>
              <a:t>80</a:t>
            </a:r>
            <a:r>
              <a:rPr sz="2800" dirty="0"/>
              <a:t>, </a:t>
            </a:r>
            <a:r>
              <a:rPr sz="2800" dirty="0">
                <a:latin typeface="Cambria Math"/>
              </a:rPr>
              <a:t>79</a:t>
            </a:r>
            <a:r>
              <a:rPr sz="2800" dirty="0"/>
              <a:t>, </a:t>
            </a:r>
            <a:r>
              <a:rPr sz="2800" dirty="0">
                <a:latin typeface="Cambria Math"/>
              </a:rPr>
              <a:t>42</a:t>
            </a:r>
          </a:p>
          <a:p>
            <a:pPr marL="447675" indent="-447675">
              <a:defRPr sz="2800"/>
            </a:pPr>
            <a:r>
              <a:rPr lang="en-US" dirty="0"/>
              <a:t>a.	</a:t>
            </a:r>
            <a:r>
              <a:rPr dirty="0"/>
              <a:t>​</a:t>
            </a:r>
            <a:r>
              <a:rPr sz="2800" dirty="0"/>
              <a:t>Calculate the mean, median, and mode of the data.</a:t>
            </a:r>
          </a:p>
          <a:p>
            <a:pPr marL="447675" indent="-447675">
              <a:defRPr sz="2800"/>
            </a:pPr>
            <a:r>
              <a:rPr lang="en-US" dirty="0"/>
              <a:t>b.	</a:t>
            </a:r>
            <a:r>
              <a:rPr dirty="0"/>
              <a:t>​</a:t>
            </a:r>
            <a:r>
              <a:rPr sz="2800" dirty="0"/>
              <a:t>Plot the mean, median, and mode using a dot plot. Compare these measures of center to the outlier value of </a:t>
            </a:r>
            <a:r>
              <a:rPr sz="2800" dirty="0">
                <a:latin typeface="Cambria Math"/>
              </a:rPr>
              <a:t>42</a:t>
            </a:r>
            <a:r>
              <a:rPr sz="2800" dirty="0"/>
              <a:t>.</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3.1.7: Calculating Measures of Center—Mean, Median, and Mode</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pPr>
              <a:tabLst>
                <a:tab pos="447675" algn="l"/>
              </a:tabLst>
              <a:defRPr sz="2800" b="1"/>
            </a:pPr>
            <a:r>
              <a:rPr lang="en-US" dirty="0"/>
              <a:t>a.	</a:t>
            </a:r>
            <a:r>
              <a:rPr dirty="0"/>
              <a:t>​</a:t>
            </a:r>
            <a:r>
              <a:rPr sz="2800" dirty="0"/>
              <a:t>By Hand:</a:t>
            </a:r>
          </a:p>
          <a:p>
            <a:r>
              <a:rPr dirty="0"/>
              <a:t>​</a:t>
            </a:r>
            <a:r>
              <a:rPr sz="2800" dirty="0"/>
              <a:t>When not using technology, each measure of center must be calculated individually.</a:t>
            </a:r>
          </a:p>
          <a:p>
            <a:r>
              <a:rPr dirty="0"/>
              <a:t>​</a:t>
            </a:r>
            <a:r>
              <a:rPr sz="2800" dirty="0"/>
              <a:t>Mean: Remember, the mean is the sum of all the data values divided by the number of values.</a:t>
            </a:r>
          </a:p>
        </p:txBody>
      </p:sp>
      <p:pic>
        <p:nvPicPr>
          <p:cNvPr id="6" name="Picture 5" descr="x bar equals the summation of x sub i divided by n. The next line expands to 84 plus 80 plus 82 plus 77 plus 78 plus 80 plus 79 plus 42, all divided by 8. The final line simplifies to approximately 75.3.">
            <a:extLst>
              <a:ext uri="{FF2B5EF4-FFF2-40B4-BE49-F238E27FC236}">
                <a16:creationId xmlns:a16="http://schemas.microsoft.com/office/drawing/2014/main" id="{4C131F3B-0245-7051-9E4E-06D85DEBDC66}"/>
              </a:ext>
            </a:extLst>
          </p:cNvPr>
          <p:cNvPicPr>
            <a:picLocks noChangeAspect="1"/>
          </p:cNvPicPr>
          <p:nvPr/>
        </p:nvPicPr>
        <p:blipFill>
          <a:blip r:embed="rId2"/>
          <a:stretch>
            <a:fillRect/>
          </a:stretch>
        </p:blipFill>
        <p:spPr>
          <a:xfrm>
            <a:off x="2227210" y="3961304"/>
            <a:ext cx="4689580" cy="2016000"/>
          </a:xfrm>
          <a:prstGeom prst="rect">
            <a:avLst/>
          </a:prstGeom>
        </p:spPr>
      </p:pic>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Technology Tip</a:t>
            </a:r>
            <a:r>
              <a:rPr lang="en-US" baseline="-25000" dirty="0"/>
              <a:t>2</a:t>
            </a:r>
            <a:endParaRPr dirty="0"/>
          </a:p>
        </p:txBody>
      </p:sp>
      <p:sp>
        <p:nvSpPr>
          <p:cNvPr id="3" name="Text Placeholder 2"/>
          <p:cNvSpPr>
            <a:spLocks noGrp="1"/>
          </p:cNvSpPr>
          <p:nvPr>
            <p:ph type="body" sz="quarter" idx="10"/>
          </p:nvPr>
        </p:nvSpPr>
        <p:spPr>
          <a:xfrm>
            <a:off x="457200" y="1082078"/>
            <a:ext cx="8229600" cy="1965922"/>
          </a:xfrm>
        </p:spPr>
        <p:txBody>
          <a:bodyPr>
            <a:normAutofit/>
          </a:bodyPr>
          <a:lstStyle/>
          <a:p>
            <a:r>
              <a:rPr sz="2800" dirty="0"/>
              <a:t>For instructions on how to find the mean, median, and mode using other technologies, go to </a:t>
            </a:r>
            <a:r>
              <a:rPr sz="2800" b="1" dirty="0"/>
              <a:t>stat.hawkeslearning.com</a:t>
            </a:r>
            <a:r>
              <a:rPr sz="2800" dirty="0"/>
              <a:t> and navigate to </a:t>
            </a:r>
            <a:r>
              <a:rPr sz="2800" b="1" dirty="0"/>
              <a:t>Technology Instructions </a:t>
            </a:r>
            <a:r>
              <a:rPr lang="en-US" b="1" dirty="0"/>
              <a:t>→</a:t>
            </a:r>
            <a:r>
              <a:rPr sz="2800" b="1" dirty="0"/>
              <a:t> Descriptive Statistics </a:t>
            </a:r>
            <a:r>
              <a:rPr lang="en-US" b="1" dirty="0"/>
              <a:t>→</a:t>
            </a:r>
            <a:r>
              <a:rPr sz="2800" b="1" dirty="0"/>
              <a:t> One Variable</a:t>
            </a:r>
            <a:r>
              <a:rPr sz="2800" dirty="0"/>
              <a:t>.</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3.1.7: Calculating Measures of Center—Mean, Median, and Mode</a:t>
            </a:r>
            <a:r>
              <a:rPr lang="en-US" baseline="-25000" dirty="0"/>
              <a:t>3</a:t>
            </a:r>
            <a:endParaRPr dirty="0"/>
          </a:p>
        </p:txBody>
      </p:sp>
      <p:sp>
        <p:nvSpPr>
          <p:cNvPr id="3" name="Text Placeholder 2"/>
          <p:cNvSpPr>
            <a:spLocks noGrp="1"/>
          </p:cNvSpPr>
          <p:nvPr>
            <p:ph type="body" sz="quarter" idx="10"/>
          </p:nvPr>
        </p:nvSpPr>
        <p:spPr/>
        <p:txBody>
          <a:bodyPr>
            <a:normAutofit/>
          </a:bodyPr>
          <a:lstStyle/>
          <a:p>
            <a:r>
              <a:rPr sz="1800" dirty="0"/>
              <a:t>​Median: We have an even number of values, so we will need the mean of the middle two values in the ordered array.</a:t>
            </a:r>
          </a:p>
          <a:p>
            <a:pPr algn="ctr"/>
            <a:r>
              <a:rPr sz="1800" dirty="0"/>
              <a:t>​</a:t>
            </a:r>
            <a:r>
              <a:rPr sz="1800" dirty="0">
                <a:latin typeface="Cambria Math"/>
              </a:rPr>
              <a:t>42</a:t>
            </a:r>
            <a:r>
              <a:rPr sz="1800" dirty="0"/>
              <a:t>, </a:t>
            </a:r>
            <a:r>
              <a:rPr sz="1800" dirty="0">
                <a:latin typeface="Cambria Math"/>
              </a:rPr>
              <a:t>77</a:t>
            </a:r>
            <a:r>
              <a:rPr sz="1800" dirty="0"/>
              <a:t>, </a:t>
            </a:r>
            <a:r>
              <a:rPr sz="1800" dirty="0">
                <a:latin typeface="Cambria Math"/>
              </a:rPr>
              <a:t>78</a:t>
            </a:r>
            <a:r>
              <a:rPr sz="1800" dirty="0"/>
              <a:t>, </a:t>
            </a:r>
            <a:r>
              <a:rPr sz="1800" b="1" dirty="0">
                <a:latin typeface="Cambria Math"/>
              </a:rPr>
              <a:t>79</a:t>
            </a:r>
            <a:r>
              <a:rPr sz="1800" dirty="0"/>
              <a:t>, </a:t>
            </a:r>
            <a:r>
              <a:rPr sz="1800" b="1" dirty="0">
                <a:latin typeface="Cambria Math"/>
              </a:rPr>
              <a:t>80</a:t>
            </a:r>
            <a:r>
              <a:rPr sz="1800" dirty="0"/>
              <a:t>, </a:t>
            </a:r>
            <a:r>
              <a:rPr sz="1800" dirty="0">
                <a:latin typeface="Cambria Math"/>
              </a:rPr>
              <a:t>80</a:t>
            </a:r>
            <a:r>
              <a:rPr sz="1800" dirty="0"/>
              <a:t>, </a:t>
            </a:r>
            <a:r>
              <a:rPr sz="1800" dirty="0">
                <a:latin typeface="Cambria Math"/>
              </a:rPr>
              <a:t>82</a:t>
            </a:r>
            <a:r>
              <a:rPr sz="1800" dirty="0"/>
              <a:t>, </a:t>
            </a:r>
            <a:r>
              <a:rPr sz="1800" dirty="0">
                <a:latin typeface="Cambria Math"/>
              </a:rPr>
              <a:t>84</a:t>
            </a:r>
          </a:p>
        </p:txBody>
      </p:sp>
      <p:pic>
        <p:nvPicPr>
          <p:cNvPr id="6" name="Picture 5" descr="open parenthesis 79 plus 80 close parenthesis divided by 2 equals 79.5">
            <a:extLst>
              <a:ext uri="{FF2B5EF4-FFF2-40B4-BE49-F238E27FC236}">
                <a16:creationId xmlns:a16="http://schemas.microsoft.com/office/drawing/2014/main" id="{BAA79503-3A49-CF8B-84AF-57B64EE71F80}"/>
              </a:ext>
            </a:extLst>
          </p:cNvPr>
          <p:cNvPicPr>
            <a:picLocks noChangeAspect="1"/>
          </p:cNvPicPr>
          <p:nvPr/>
        </p:nvPicPr>
        <p:blipFill>
          <a:blip r:embed="rId2"/>
          <a:stretch>
            <a:fillRect/>
          </a:stretch>
        </p:blipFill>
        <p:spPr>
          <a:xfrm>
            <a:off x="3836854" y="2189550"/>
            <a:ext cx="1470292" cy="612000"/>
          </a:xfrm>
          <a:prstGeom prst="rect">
            <a:avLst/>
          </a:prstGeom>
        </p:spPr>
      </p:pic>
      <p:sp>
        <p:nvSpPr>
          <p:cNvPr id="5" name="TextBox 4">
            <a:extLst>
              <a:ext uri="{FF2B5EF4-FFF2-40B4-BE49-F238E27FC236}">
                <a16:creationId xmlns:a16="http://schemas.microsoft.com/office/drawing/2014/main" id="{8D5351C9-F61E-F212-1B6C-8D4E9364B2FC}"/>
              </a:ext>
            </a:extLst>
          </p:cNvPr>
          <p:cNvSpPr txBox="1"/>
          <p:nvPr/>
        </p:nvSpPr>
        <p:spPr>
          <a:xfrm>
            <a:off x="457200" y="2952750"/>
            <a:ext cx="8229600" cy="2917722"/>
          </a:xfrm>
          <a:prstGeom prst="rect">
            <a:avLst/>
          </a:prstGeom>
          <a:noFill/>
        </p:spPr>
        <p:txBody>
          <a:bodyPr wrap="square" rtlCol="0">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b="0" i="0" u="none" strike="noStrike" kern="1200" cap="none" spc="0" normalizeH="0" baseline="0" noProof="0" dirty="0">
                <a:ln>
                  <a:noFill/>
                </a:ln>
                <a:solidFill>
                  <a:srgbClr val="366092"/>
                </a:solidFill>
                <a:effectLst/>
                <a:uLnTx/>
                <a:uFillTx/>
                <a:latin typeface="Calibri"/>
                <a:ea typeface="+mn-ea"/>
                <a:cs typeface="+mn-cs"/>
              </a:rPr>
              <a:t>​Mode: The number </a:t>
            </a:r>
            <a:r>
              <a:rPr kumimoji="0" lang="en-US" b="0" i="0" u="none" strike="noStrike" kern="1200" cap="none" spc="0" normalizeH="0" baseline="0" noProof="0" dirty="0">
                <a:ln>
                  <a:noFill/>
                </a:ln>
                <a:solidFill>
                  <a:srgbClr val="366092"/>
                </a:solidFill>
                <a:effectLst/>
                <a:uLnTx/>
                <a:uFillTx/>
                <a:latin typeface="Cambria Math"/>
                <a:ea typeface="+mn-ea"/>
                <a:cs typeface="+mn-cs"/>
              </a:rPr>
              <a:t>80</a:t>
            </a:r>
            <a:r>
              <a:rPr kumimoji="0" lang="en-US" b="0" i="0" u="none" strike="noStrike" kern="1200" cap="none" spc="0" normalizeH="0" baseline="0" noProof="0" dirty="0">
                <a:ln>
                  <a:noFill/>
                </a:ln>
                <a:solidFill>
                  <a:srgbClr val="366092"/>
                </a:solidFill>
                <a:effectLst/>
                <a:uLnTx/>
                <a:uFillTx/>
                <a:latin typeface="Calibri"/>
                <a:ea typeface="+mn-ea"/>
                <a:cs typeface="+mn-cs"/>
              </a:rPr>
              <a:t> occurs more than any other number, so it is the mode.</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b="0" i="0" u="none" strike="noStrike" kern="1200" cap="none" spc="0" normalizeH="0" baseline="0" noProof="0" dirty="0">
                <a:ln>
                  <a:noFill/>
                </a:ln>
                <a:solidFill>
                  <a:srgbClr val="366092"/>
                </a:solidFill>
                <a:effectLst/>
                <a:uLnTx/>
                <a:uFillTx/>
                <a:latin typeface="Calibri"/>
                <a:ea typeface="+mn-ea"/>
                <a:cs typeface="+mn-cs"/>
              </a:rPr>
              <a:t>​In summary, this data set has a mean of </a:t>
            </a:r>
            <a:r>
              <a:rPr kumimoji="0" lang="en-US" b="0" i="0" u="none" strike="noStrike" kern="1200" cap="none" spc="0" normalizeH="0" baseline="0" noProof="0" dirty="0">
                <a:ln>
                  <a:noFill/>
                </a:ln>
                <a:solidFill>
                  <a:srgbClr val="366092"/>
                </a:solidFill>
                <a:effectLst/>
                <a:uLnTx/>
                <a:uFillTx/>
                <a:latin typeface="Cambria Math"/>
                <a:ea typeface="+mn-ea"/>
                <a:cs typeface="+mn-cs"/>
              </a:rPr>
              <a:t>75.3</a:t>
            </a:r>
            <a:r>
              <a:rPr kumimoji="0" lang="en-US" b="0" i="0" u="none" strike="noStrike" kern="1200" cap="none" spc="0" normalizeH="0" baseline="0" noProof="0" dirty="0">
                <a:ln>
                  <a:noFill/>
                </a:ln>
                <a:solidFill>
                  <a:srgbClr val="366092"/>
                </a:solidFill>
                <a:effectLst/>
                <a:uLnTx/>
                <a:uFillTx/>
                <a:latin typeface="Calibri"/>
                <a:ea typeface="+mn-ea"/>
                <a:cs typeface="+mn-cs"/>
              </a:rPr>
              <a:t>, median of </a:t>
            </a:r>
            <a:r>
              <a:rPr kumimoji="0" lang="en-US" b="0" i="0" u="none" strike="noStrike" kern="1200" cap="none" spc="0" normalizeH="0" baseline="0" noProof="0" dirty="0">
                <a:ln>
                  <a:noFill/>
                </a:ln>
                <a:solidFill>
                  <a:srgbClr val="366092"/>
                </a:solidFill>
                <a:effectLst/>
                <a:uLnTx/>
                <a:uFillTx/>
                <a:latin typeface="Cambria Math"/>
                <a:ea typeface="+mn-ea"/>
                <a:cs typeface="+mn-cs"/>
              </a:rPr>
              <a:t>79.5</a:t>
            </a:r>
            <a:r>
              <a:rPr kumimoji="0" lang="en-US" b="0" i="0" u="none" strike="noStrike" kern="1200" cap="none" spc="0" normalizeH="0" baseline="0" noProof="0" dirty="0">
                <a:ln>
                  <a:noFill/>
                </a:ln>
                <a:solidFill>
                  <a:srgbClr val="366092"/>
                </a:solidFill>
                <a:effectLst/>
                <a:uLnTx/>
                <a:uFillTx/>
                <a:latin typeface="Calibri"/>
                <a:ea typeface="+mn-ea"/>
                <a:cs typeface="+mn-cs"/>
              </a:rPr>
              <a:t>, and mode of </a:t>
            </a:r>
            <a:r>
              <a:rPr kumimoji="0" lang="en-US" b="0" i="0" u="none" strike="noStrike" kern="1200" cap="none" spc="0" normalizeH="0" baseline="0" noProof="0" dirty="0">
                <a:ln>
                  <a:noFill/>
                </a:ln>
                <a:solidFill>
                  <a:srgbClr val="366092"/>
                </a:solidFill>
                <a:effectLst/>
                <a:uLnTx/>
                <a:uFillTx/>
                <a:latin typeface="Cambria Math"/>
                <a:ea typeface="+mn-ea"/>
                <a:cs typeface="+mn-cs"/>
              </a:rPr>
              <a:t>80</a:t>
            </a:r>
            <a:r>
              <a:rPr kumimoji="0" lang="en-US" b="0" i="0" u="none" strike="noStrike" kern="1200" cap="none" spc="0" normalizeH="0" baseline="0" noProof="0" dirty="0">
                <a:ln>
                  <a:noFill/>
                </a:ln>
                <a:solidFill>
                  <a:srgbClr val="366092"/>
                </a:solidFill>
                <a:effectLst/>
                <a:uLnTx/>
                <a:uFillTx/>
                <a:latin typeface="Calibri"/>
                <a:ea typeface="+mn-ea"/>
                <a:cs typeface="+mn-cs"/>
              </a:rPr>
              <a:t>.</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b="1"/>
            </a:pPr>
            <a:r>
              <a:rPr kumimoji="0" lang="en-US" b="1" i="0" u="none" strike="noStrike" kern="1200" cap="none" spc="0" normalizeH="0" baseline="0" noProof="0" dirty="0">
                <a:ln>
                  <a:noFill/>
                </a:ln>
                <a:solidFill>
                  <a:srgbClr val="366092"/>
                </a:solidFill>
                <a:effectLst/>
                <a:uLnTx/>
                <a:uFillTx/>
                <a:latin typeface="Calibri"/>
                <a:ea typeface="+mn-ea"/>
                <a:cs typeface="+mn-cs"/>
              </a:rPr>
              <a:t>​Microsoft Excel:</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b="0" i="0" u="none" strike="noStrike" kern="1200" cap="none" spc="0" normalizeH="0" baseline="0" noProof="0" dirty="0">
                <a:ln>
                  <a:noFill/>
                </a:ln>
                <a:solidFill>
                  <a:srgbClr val="366092"/>
                </a:solidFill>
                <a:effectLst/>
                <a:uLnTx/>
                <a:uFillTx/>
                <a:latin typeface="Calibri"/>
                <a:ea typeface="+mn-ea"/>
                <a:cs typeface="+mn-cs"/>
              </a:rPr>
              <a:t>​Alternatively, we can use Microsoft Excel to quickly calculate all three of these statistics. Begin by entering the data into an empty column, for instance </a:t>
            </a:r>
            <a:r>
              <a:rPr kumimoji="0" lang="en-US" b="1" i="0" u="none" strike="noStrike" kern="1200" cap="none" spc="0" normalizeH="0" baseline="0" noProof="0" dirty="0">
                <a:ln>
                  <a:noFill/>
                </a:ln>
                <a:solidFill>
                  <a:srgbClr val="366092"/>
                </a:solidFill>
                <a:effectLst/>
                <a:uLnTx/>
                <a:uFillTx/>
                <a:latin typeface="Calibri"/>
                <a:ea typeface="+mn-ea"/>
                <a:cs typeface="+mn-cs"/>
              </a:rPr>
              <a:t>A1</a:t>
            </a:r>
            <a:r>
              <a:rPr kumimoji="0" lang="en-US" b="0" i="0" u="none" strike="noStrike" kern="1200" cap="none" spc="0" normalizeH="0" baseline="0" noProof="0" dirty="0">
                <a:ln>
                  <a:noFill/>
                </a:ln>
                <a:solidFill>
                  <a:srgbClr val="366092"/>
                </a:solidFill>
                <a:effectLst/>
                <a:uLnTx/>
                <a:uFillTx/>
                <a:latin typeface="Calibri"/>
                <a:ea typeface="+mn-ea"/>
                <a:cs typeface="+mn-cs"/>
              </a:rPr>
              <a:t> through </a:t>
            </a:r>
            <a:r>
              <a:rPr kumimoji="0" lang="en-US" b="1" i="0" u="none" strike="noStrike" kern="1200" cap="none" spc="0" normalizeH="0" baseline="0" noProof="0" dirty="0">
                <a:ln>
                  <a:noFill/>
                </a:ln>
                <a:solidFill>
                  <a:srgbClr val="366092"/>
                </a:solidFill>
                <a:effectLst/>
                <a:uLnTx/>
                <a:uFillTx/>
                <a:latin typeface="Calibri"/>
                <a:ea typeface="+mn-ea"/>
                <a:cs typeface="+mn-cs"/>
              </a:rPr>
              <a:t>A8</a:t>
            </a:r>
            <a:r>
              <a:rPr kumimoji="0" lang="en-US" b="0" i="0" u="none" strike="noStrike" kern="1200" cap="none" spc="0" normalizeH="0" baseline="0" noProof="0" dirty="0">
                <a:ln>
                  <a:noFill/>
                </a:ln>
                <a:solidFill>
                  <a:srgbClr val="366092"/>
                </a:solidFill>
                <a:effectLst/>
                <a:uLnTx/>
                <a:uFillTx/>
                <a:latin typeface="Calibri"/>
                <a:ea typeface="+mn-ea"/>
                <a:cs typeface="+mn-cs"/>
              </a:rPr>
              <a:t>. Type the following formulas into three available cells to obtain the following:</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b="0" i="0" u="none" strike="noStrike" kern="1200" cap="none" spc="0" normalizeH="0" baseline="0" noProof="0" dirty="0">
                <a:ln>
                  <a:noFill/>
                </a:ln>
                <a:solidFill>
                  <a:srgbClr val="366092"/>
                </a:solidFill>
                <a:effectLst/>
                <a:uLnTx/>
                <a:uFillTx/>
                <a:latin typeface="Calibri"/>
                <a:ea typeface="+mn-ea"/>
                <a:cs typeface="+mn-cs"/>
              </a:rPr>
              <a:t>​</a:t>
            </a:r>
            <a:r>
              <a:rPr kumimoji="0" lang="en-US" b="1" i="0" u="none" strike="noStrike" kern="1200" cap="none" spc="0" normalizeH="0" baseline="0" noProof="0" dirty="0">
                <a:ln>
                  <a:noFill/>
                </a:ln>
                <a:solidFill>
                  <a:srgbClr val="366092"/>
                </a:solidFill>
                <a:effectLst/>
                <a:uLnTx/>
                <a:uFillTx/>
                <a:latin typeface="Calibri"/>
                <a:ea typeface="+mn-ea"/>
                <a:cs typeface="+mn-cs"/>
              </a:rPr>
              <a:t>=AVERAGE(A1</a:t>
            </a:r>
            <a:r>
              <a:rPr kumimoji="0" lang="en-US" b="1" i="0" u="none" strike="noStrike" kern="1200" cap="none" spc="0" normalizeH="0" baseline="0" noProof="0" dirty="0">
                <a:ln>
                  <a:noFill/>
                </a:ln>
                <a:solidFill>
                  <a:srgbClr val="366092"/>
                </a:solidFill>
                <a:effectLst/>
                <a:uLnTx/>
                <a:uFillTx/>
                <a:latin typeface="Calibri" panose="020F0502020204030204" pitchFamily="34" charset="0"/>
                <a:ea typeface="Calibri" panose="020F0502020204030204" pitchFamily="34" charset="0"/>
                <a:cs typeface="Calibri" panose="020F0502020204030204" pitchFamily="34" charset="0"/>
              </a:rPr>
              <a:t>:</a:t>
            </a:r>
            <a:r>
              <a:rPr kumimoji="0" lang="en-US" b="1" i="0" u="none" strike="noStrike" kern="1200" cap="none" spc="0" normalizeH="0" baseline="0" noProof="0" dirty="0">
                <a:ln>
                  <a:noFill/>
                </a:ln>
                <a:solidFill>
                  <a:srgbClr val="366092"/>
                </a:solidFill>
                <a:effectLst/>
                <a:uLnTx/>
                <a:uFillTx/>
                <a:latin typeface="Calibri"/>
                <a:ea typeface="+mn-ea"/>
                <a:cs typeface="+mn-cs"/>
              </a:rPr>
              <a:t>A8) = 75.3</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b="0" i="0" u="none" strike="noStrike" kern="1200" cap="none" spc="0" normalizeH="0" baseline="0" noProof="0" dirty="0">
                <a:ln>
                  <a:noFill/>
                </a:ln>
                <a:solidFill>
                  <a:srgbClr val="366092"/>
                </a:solidFill>
                <a:effectLst/>
                <a:uLnTx/>
                <a:uFillTx/>
                <a:latin typeface="Calibri"/>
                <a:ea typeface="+mn-ea"/>
                <a:cs typeface="+mn-cs"/>
              </a:rPr>
              <a:t>​</a:t>
            </a:r>
            <a:r>
              <a:rPr kumimoji="0" lang="en-US" b="1" i="0" u="none" strike="noStrike" kern="1200" cap="none" spc="0" normalizeH="0" baseline="0" noProof="0" dirty="0">
                <a:ln>
                  <a:noFill/>
                </a:ln>
                <a:solidFill>
                  <a:srgbClr val="366092"/>
                </a:solidFill>
                <a:effectLst/>
                <a:uLnTx/>
                <a:uFillTx/>
                <a:latin typeface="Calibri"/>
                <a:ea typeface="+mn-ea"/>
                <a:cs typeface="+mn-cs"/>
              </a:rPr>
              <a:t>=MEDIAN(A1:A8) = 79.5</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b="0" i="0" u="none" strike="noStrike" kern="1200" cap="none" spc="0" normalizeH="0" baseline="0" noProof="0" dirty="0">
                <a:ln>
                  <a:noFill/>
                </a:ln>
                <a:solidFill>
                  <a:srgbClr val="366092"/>
                </a:solidFill>
                <a:effectLst/>
                <a:uLnTx/>
                <a:uFillTx/>
                <a:latin typeface="Calibri"/>
                <a:ea typeface="+mn-ea"/>
                <a:cs typeface="+mn-cs"/>
              </a:rPr>
              <a:t>​</a:t>
            </a:r>
            <a:r>
              <a:rPr kumimoji="0" lang="en-US" b="1" i="0" u="none" strike="noStrike" kern="1200" cap="none" spc="0" normalizeH="0" baseline="0" noProof="0" dirty="0">
                <a:ln>
                  <a:noFill/>
                </a:ln>
                <a:solidFill>
                  <a:srgbClr val="366092"/>
                </a:solidFill>
                <a:effectLst/>
                <a:uLnTx/>
                <a:uFillTx/>
                <a:latin typeface="Calibri"/>
                <a:ea typeface="+mn-ea"/>
                <a:cs typeface="+mn-cs"/>
              </a:rPr>
              <a:t>=MODE(A1:A8) = 80</a:t>
            </a:r>
            <a:endParaRPr lang="en-IN"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Technology Tip</a:t>
            </a:r>
            <a:r>
              <a:rPr lang="en-US" baseline="-25000" dirty="0"/>
              <a:t>3</a:t>
            </a:r>
            <a:endParaRPr dirty="0"/>
          </a:p>
        </p:txBody>
      </p:sp>
      <p:sp>
        <p:nvSpPr>
          <p:cNvPr id="3" name="Text Placeholder 2"/>
          <p:cNvSpPr>
            <a:spLocks noGrp="1"/>
          </p:cNvSpPr>
          <p:nvPr>
            <p:ph type="body" sz="quarter" idx="10"/>
          </p:nvPr>
        </p:nvSpPr>
        <p:spPr>
          <a:xfrm>
            <a:off x="457200" y="1082078"/>
            <a:ext cx="8229600" cy="2651722"/>
          </a:xfrm>
        </p:spPr>
        <p:txBody>
          <a:bodyPr>
            <a:normAutofit/>
          </a:bodyPr>
          <a:lstStyle/>
          <a:p>
            <a:r>
              <a:rPr sz="2800"/>
              <a:t>The general formulas for calculating mean, median, and mode in Microsoft Excel are as follows:</a:t>
            </a:r>
          </a:p>
          <a:p>
            <a:r>
              <a:rPr sz="2800" b="1"/>
              <a:t>=AVERAGE(cell range)</a:t>
            </a:r>
          </a:p>
          <a:p>
            <a:r>
              <a:rPr sz="2800" b="1"/>
              <a:t>=MEDIAN(cell range)</a:t>
            </a:r>
          </a:p>
          <a:p>
            <a:r>
              <a:rPr sz="2800" b="1"/>
              <a:t>=MODE(cell range)</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3.1.7: Calculating Measures of Center—Mean, Median, and Mode</a:t>
            </a:r>
            <a:r>
              <a:rPr lang="en-US" baseline="-25000" dirty="0"/>
              <a:t>4</a:t>
            </a:r>
            <a:endParaRPr baseline="-25000" dirty="0"/>
          </a:p>
        </p:txBody>
      </p:sp>
      <p:sp>
        <p:nvSpPr>
          <p:cNvPr id="3" name="Text Placeholder 2"/>
          <p:cNvSpPr>
            <a:spLocks noGrp="1"/>
          </p:cNvSpPr>
          <p:nvPr>
            <p:ph type="body" sz="quarter" idx="10"/>
          </p:nvPr>
        </p:nvSpPr>
        <p:spPr/>
        <p:txBody>
          <a:bodyPr>
            <a:normAutofit/>
          </a:bodyPr>
          <a:lstStyle/>
          <a:p>
            <a:r>
              <a:rPr dirty="0"/>
              <a:t>​</a:t>
            </a:r>
            <a:r>
              <a:rPr sz="2800" dirty="0"/>
              <a:t>In summary, this data set has a mean of </a:t>
            </a:r>
            <a:r>
              <a:rPr sz="2800" dirty="0">
                <a:latin typeface="Cambria Math"/>
              </a:rPr>
              <a:t>75.3</a:t>
            </a:r>
            <a:r>
              <a:rPr sz="2800" dirty="0"/>
              <a:t>, median of </a:t>
            </a:r>
            <a:r>
              <a:rPr sz="2800" dirty="0">
                <a:latin typeface="Cambria Math"/>
              </a:rPr>
              <a:t>79.5</a:t>
            </a:r>
            <a:r>
              <a:rPr sz="2800" dirty="0"/>
              <a:t>, and mode of </a:t>
            </a:r>
            <a:r>
              <a:rPr sz="2800" dirty="0">
                <a:latin typeface="Cambria Math"/>
              </a:rPr>
              <a:t>80</a:t>
            </a:r>
            <a:r>
              <a:rPr sz="2800" dirty="0"/>
              <a:t>.</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Example 3.1.7: Calculating Measures of Center—Mean, Median, and Mode</a:t>
            </a:r>
            <a:r>
              <a:rPr lang="en-US" baseline="-25000" dirty="0"/>
              <a:t>5</a:t>
            </a:r>
            <a:endParaRPr dirty="0"/>
          </a:p>
        </p:txBody>
      </p:sp>
      <p:sp>
        <p:nvSpPr>
          <p:cNvPr id="3" name="Text Placeholder 2"/>
          <p:cNvSpPr>
            <a:spLocks noGrp="1"/>
          </p:cNvSpPr>
          <p:nvPr>
            <p:ph type="body" sz="quarter" idx="10"/>
          </p:nvPr>
        </p:nvSpPr>
        <p:spPr/>
        <p:txBody>
          <a:bodyPr/>
          <a:lstStyle/>
          <a:p>
            <a:pPr>
              <a:defRPr sz="2800"/>
            </a:pPr>
            <a:r>
              <a:rPr lang="en-US" dirty="0"/>
              <a:t>b.	</a:t>
            </a:r>
            <a:r>
              <a:rPr dirty="0"/>
              <a:t>​</a:t>
            </a:r>
          </a:p>
        </p:txBody>
      </p:sp>
      <p:pic>
        <p:nvPicPr>
          <p:cNvPr id="4" name="Content Placeholder 4" descr="The image is a dot plot displayed on a number line ranging from 40 to 90. It visualizes the data distribution, with labeled key points: an outlier at 42, the mean at approximately 75.3, the median at 79.5, and the mode at 80. Each value is represented by a dot on the plot.">
            <a:extLst>
              <a:ext uri="{FF2B5EF4-FFF2-40B4-BE49-F238E27FC236}">
                <a16:creationId xmlns:a16="http://schemas.microsoft.com/office/drawing/2014/main" id="{AAB48743-FB0D-4367-8F3B-2FF3025F16AA}"/>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565911" y="1295400"/>
            <a:ext cx="6012177" cy="1618663"/>
          </a:xfrm>
          <a:prstGeom prst="rect">
            <a:avLst/>
          </a:prstGeom>
        </p:spPr>
      </p:pic>
      <p:sp>
        <p:nvSpPr>
          <p:cNvPr id="7" name="TextBox 6">
            <a:extLst>
              <a:ext uri="{FF2B5EF4-FFF2-40B4-BE49-F238E27FC236}">
                <a16:creationId xmlns:a16="http://schemas.microsoft.com/office/drawing/2014/main" id="{5857E389-CC97-E81E-404E-CC10ABB1F449}"/>
              </a:ext>
            </a:extLst>
          </p:cNvPr>
          <p:cNvSpPr txBox="1"/>
          <p:nvPr/>
        </p:nvSpPr>
        <p:spPr>
          <a:xfrm>
            <a:off x="533400" y="3180176"/>
            <a:ext cx="7848600" cy="249299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600" b="0" i="0" u="none" strike="noStrike" kern="1200" cap="none" spc="0" normalizeH="0" baseline="0" noProof="0" dirty="0">
                <a:ln>
                  <a:noFill/>
                </a:ln>
                <a:solidFill>
                  <a:srgbClr val="366092"/>
                </a:solidFill>
                <a:effectLst/>
                <a:uLnTx/>
                <a:uFillTx/>
                <a:latin typeface="Calibri"/>
                <a:ea typeface="+mn-ea"/>
                <a:cs typeface="+mn-cs"/>
              </a:rPr>
              <a:t>​The mean, median, and mode are all shown on the dot plot above, along with the outlier value of </a:t>
            </a:r>
            <a:r>
              <a:rPr kumimoji="0" lang="en-US" sz="2600" b="0" i="0" u="none" strike="noStrike" kern="1200" cap="none" spc="0" normalizeH="0" baseline="0" noProof="0" dirty="0">
                <a:ln>
                  <a:noFill/>
                </a:ln>
                <a:solidFill>
                  <a:srgbClr val="366092"/>
                </a:solidFill>
                <a:effectLst/>
                <a:uLnTx/>
                <a:uFillTx/>
                <a:latin typeface="Cambria Math"/>
                <a:ea typeface="+mn-ea"/>
                <a:cs typeface="+mn-cs"/>
              </a:rPr>
              <a:t>42</a:t>
            </a:r>
            <a:r>
              <a:rPr kumimoji="0" lang="en-US" sz="2600" b="0" i="0" u="none" strike="noStrike" kern="1200" cap="none" spc="0" normalizeH="0" baseline="0" noProof="0" dirty="0">
                <a:ln>
                  <a:noFill/>
                </a:ln>
                <a:solidFill>
                  <a:srgbClr val="366092"/>
                </a:solidFill>
                <a:effectLst/>
                <a:uLnTx/>
                <a:uFillTx/>
                <a:latin typeface="Calibri"/>
                <a:ea typeface="+mn-ea"/>
                <a:cs typeface="+mn-cs"/>
              </a:rPr>
              <a:t>. As you can see in the figure, of the three measures of center, the mean is closest to the outlier while the median and mode are more similar in value and are not affected by the outlier.</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t>Procedure: Determining the Most Appropriate Measure of Center</a:t>
            </a:r>
          </a:p>
        </p:txBody>
      </p:sp>
      <p:sp>
        <p:nvSpPr>
          <p:cNvPr id="3" name="Text Placeholder 2"/>
          <p:cNvSpPr>
            <a:spLocks noGrp="1"/>
          </p:cNvSpPr>
          <p:nvPr>
            <p:ph type="body" sz="quarter" idx="10"/>
          </p:nvPr>
        </p:nvSpPr>
        <p:spPr>
          <a:xfrm>
            <a:off x="457200" y="1082078"/>
            <a:ext cx="8229600" cy="2575522"/>
          </a:xfrm>
        </p:spPr>
        <p:txBody>
          <a:bodyPr>
            <a:normAutofit/>
          </a:bodyPr>
          <a:lstStyle/>
          <a:p>
            <a:pPr marL="447675" indent="-447675">
              <a:defRPr sz="2800"/>
            </a:pPr>
            <a:r>
              <a:rPr lang="en-US" dirty="0"/>
              <a:t>1.	</a:t>
            </a:r>
            <a:r>
              <a:rPr dirty="0"/>
              <a:t>​</a:t>
            </a:r>
            <a:r>
              <a:rPr sz="2800" dirty="0"/>
              <a:t>For qualitative data, the mode should be used.</a:t>
            </a:r>
          </a:p>
          <a:p>
            <a:pPr marL="447675" indent="-447675">
              <a:defRPr sz="2800"/>
            </a:pPr>
            <a:r>
              <a:rPr lang="en-US" dirty="0"/>
              <a:t>2.	</a:t>
            </a:r>
            <a:r>
              <a:rPr dirty="0"/>
              <a:t>​</a:t>
            </a:r>
            <a:r>
              <a:rPr sz="2800" dirty="0"/>
              <a:t>For quantitative data, the mean should be used, unless the data set contains outliers or is skewed.</a:t>
            </a:r>
          </a:p>
          <a:p>
            <a:pPr marL="447675" indent="-447675">
              <a:defRPr sz="2800"/>
            </a:pPr>
            <a:r>
              <a:rPr lang="en-US" sz="2800" dirty="0"/>
              <a:t>3.	</a:t>
            </a:r>
            <a:r>
              <a:rPr sz="2800" dirty="0"/>
              <a:t>For quantitative data sets that are skewed or contain outliers, the median should be used.</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t>Formula: Population Mean</a:t>
            </a:r>
          </a:p>
        </p:txBody>
      </p:sp>
      <p:sp>
        <p:nvSpPr>
          <p:cNvPr id="12" name="Text Placeholder 2">
            <a:extLst>
              <a:ext uri="{FF2B5EF4-FFF2-40B4-BE49-F238E27FC236}">
                <a16:creationId xmlns:a16="http://schemas.microsoft.com/office/drawing/2014/main" id="{782521C9-B83C-8802-5E0D-4F9A2DA3693A}"/>
              </a:ext>
            </a:extLst>
          </p:cNvPr>
          <p:cNvSpPr>
            <a:spLocks noGrp="1"/>
          </p:cNvSpPr>
          <p:nvPr>
            <p:ph type="body" sz="quarter" idx="10"/>
          </p:nvPr>
        </p:nvSpPr>
        <p:spPr>
          <a:xfrm>
            <a:off x="457200" y="1082078"/>
            <a:ext cx="8229600" cy="4023322"/>
          </a:xfrm>
        </p:spPr>
        <p:txBody>
          <a:bodyPr>
            <a:normAutofit/>
          </a:bodyPr>
          <a:lstStyle/>
          <a:p>
            <a:r>
              <a:rPr sz="2800" dirty="0"/>
              <a:t>The </a:t>
            </a:r>
            <a:r>
              <a:rPr sz="2800" b="1" dirty="0"/>
              <a:t>population mean</a:t>
            </a:r>
            <a:r>
              <a:rPr sz="2800" dirty="0"/>
              <a:t> is the arithmetic mean of all the values in a population, given by</a:t>
            </a:r>
          </a:p>
          <a:p>
            <a:endParaRPr sz="2800" dirty="0"/>
          </a:p>
          <a:p>
            <a:endParaRPr sz="2800" dirty="0"/>
          </a:p>
        </p:txBody>
      </p:sp>
      <p:pic>
        <p:nvPicPr>
          <p:cNvPr id="5" name="Picture 4" descr="mu equals the sum of x sub 1 plus x sub 2 plus and so on up to x sub capital N, all divided by capital N which is equals to summation of x sub i divided by capital N">
            <a:extLst>
              <a:ext uri="{FF2B5EF4-FFF2-40B4-BE49-F238E27FC236}">
                <a16:creationId xmlns:a16="http://schemas.microsoft.com/office/drawing/2014/main" id="{CA47D66C-5D9F-7E4D-4688-D5CEEAD20657}"/>
              </a:ext>
            </a:extLst>
          </p:cNvPr>
          <p:cNvPicPr>
            <a:picLocks noChangeAspect="1"/>
          </p:cNvPicPr>
          <p:nvPr/>
        </p:nvPicPr>
        <p:blipFill>
          <a:blip r:embed="rId2"/>
          <a:stretch>
            <a:fillRect/>
          </a:stretch>
        </p:blipFill>
        <p:spPr>
          <a:xfrm>
            <a:off x="3124200" y="2085206"/>
            <a:ext cx="2562225" cy="1803047"/>
          </a:xfrm>
          <a:prstGeom prst="rect">
            <a:avLst/>
          </a:prstGeom>
        </p:spPr>
      </p:pic>
      <p:sp>
        <p:nvSpPr>
          <p:cNvPr id="7" name="TextBox 6">
            <a:extLst>
              <a:ext uri="{FF2B5EF4-FFF2-40B4-BE49-F238E27FC236}">
                <a16:creationId xmlns:a16="http://schemas.microsoft.com/office/drawing/2014/main" id="{3D6A6D61-547E-EDD2-8BEC-FCCB8E62B72A}"/>
              </a:ext>
            </a:extLst>
          </p:cNvPr>
          <p:cNvSpPr txBox="1"/>
          <p:nvPr/>
        </p:nvSpPr>
        <p:spPr>
          <a:xfrm>
            <a:off x="457200" y="3912715"/>
            <a:ext cx="8229600" cy="1040285"/>
          </a:xfrm>
          <a:prstGeom prst="rect">
            <a:avLst/>
          </a:prstGeom>
          <a:noFill/>
        </p:spPr>
        <p:txBody>
          <a:bodyPr wrap="square" rtlCol="0">
            <a:spAutoFit/>
          </a:bodyPr>
          <a:lstStyle/>
          <a:p>
            <a:pPr lvl="0">
              <a:spcBef>
                <a:spcPct val="20000"/>
              </a:spcBef>
              <a:defRPr sz="2800"/>
            </a:pPr>
            <a:r>
              <a:rPr kumimoji="0" lang="en-IN" sz="2800" b="0" i="0" u="none" strike="noStrike" kern="1200" cap="none" spc="0" normalizeH="0" baseline="0" noProof="0" dirty="0">
                <a:ln>
                  <a:noFill/>
                </a:ln>
                <a:solidFill>
                  <a:srgbClr val="000000"/>
                </a:solidFill>
                <a:effectLst/>
                <a:uLnTx/>
                <a:uFillTx/>
                <a:latin typeface="Calibri"/>
                <a:ea typeface="+mn-ea"/>
                <a:cs typeface="+mn-cs"/>
              </a:rPr>
              <a:t>where </a:t>
            </a:r>
            <a:r>
              <a:rPr lang="en-IN" sz="2800" i="1" dirty="0">
                <a:solidFill>
                  <a:srgbClr val="000000"/>
                </a:solidFill>
              </a:rPr>
              <a:t>x</a:t>
            </a:r>
            <a:r>
              <a:rPr lang="en-IN" sz="1000" i="1" dirty="0">
                <a:solidFill>
                  <a:srgbClr val="000000"/>
                </a:solidFill>
              </a:rPr>
              <a:t> </a:t>
            </a:r>
            <a:r>
              <a:rPr lang="en-IN" sz="2800" i="1" baseline="-25000" dirty="0" err="1">
                <a:solidFill>
                  <a:srgbClr val="000000"/>
                </a:solidFill>
              </a:rPr>
              <a:t>i</a:t>
            </a:r>
            <a:r>
              <a:rPr lang="en-IN" sz="2800" i="1" baseline="-25000" dirty="0">
                <a:solidFill>
                  <a:srgbClr val="000000"/>
                </a:solidFill>
              </a:rPr>
              <a:t>  </a:t>
            </a:r>
            <a:r>
              <a:rPr kumimoji="0" lang="en-IN" sz="2800" b="0" i="0" u="none" strike="noStrike" kern="1200" cap="none" spc="0" normalizeH="0" baseline="0" noProof="0" dirty="0">
                <a:ln>
                  <a:noFill/>
                </a:ln>
                <a:solidFill>
                  <a:srgbClr val="000000"/>
                </a:solidFill>
                <a:effectLst/>
                <a:uLnTx/>
                <a:uFillTx/>
                <a:latin typeface="Calibri"/>
                <a:ea typeface="+mn-ea"/>
                <a:cs typeface="+mn-cs"/>
              </a:rPr>
              <a:t>is the </a:t>
            </a:r>
            <a:r>
              <a:rPr kumimoji="0" lang="en-IN" sz="2800" b="0" i="1" u="none" strike="noStrike" kern="1200" cap="none" spc="0" normalizeH="0" baseline="0" noProof="0" dirty="0" err="1">
                <a:ln>
                  <a:noFill/>
                </a:ln>
                <a:solidFill>
                  <a:srgbClr val="000000"/>
                </a:solidFill>
                <a:effectLst/>
                <a:uLnTx/>
                <a:uFillTx/>
                <a:latin typeface="Calibri"/>
                <a:ea typeface="+mn-ea"/>
                <a:cs typeface="+mn-cs"/>
              </a:rPr>
              <a:t>i</a:t>
            </a:r>
            <a:r>
              <a:rPr kumimoji="0" lang="en-IN" sz="2800" b="0" i="0" u="none" strike="noStrike" kern="1200" cap="none" spc="0" normalizeH="0" baseline="30000" noProof="0" dirty="0" err="1">
                <a:ln>
                  <a:noFill/>
                </a:ln>
                <a:solidFill>
                  <a:srgbClr val="000000"/>
                </a:solidFill>
                <a:effectLst/>
                <a:uLnTx/>
                <a:uFillTx/>
                <a:latin typeface="Calibri"/>
                <a:ea typeface="+mn-ea"/>
                <a:cs typeface="+mn-cs"/>
              </a:rPr>
              <a:t>th</a:t>
            </a:r>
            <a:r>
              <a:rPr kumimoji="0" lang="en-IN" sz="2800" b="0" i="0" u="none" strike="noStrike" kern="1200" cap="none" spc="0" normalizeH="0" baseline="0" noProof="0" dirty="0">
                <a:ln>
                  <a:noFill/>
                </a:ln>
                <a:solidFill>
                  <a:srgbClr val="000000"/>
                </a:solidFill>
                <a:effectLst/>
                <a:uLnTx/>
                <a:uFillTx/>
                <a:latin typeface="Calibri"/>
                <a:ea typeface="+mn-ea"/>
                <a:cs typeface="+mn-cs"/>
              </a:rPr>
              <a:t> data value in the population and</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IN" sz="2800" b="0" i="1" u="none" strike="noStrike" kern="1200" cap="none" spc="0" normalizeH="0" baseline="0" noProof="0" dirty="0">
                <a:ln>
                  <a:noFill/>
                </a:ln>
                <a:solidFill>
                  <a:srgbClr val="000000"/>
                </a:solidFill>
                <a:effectLst/>
                <a:uLnTx/>
                <a:uFillTx/>
                <a:ea typeface="+mn-ea"/>
                <a:cs typeface="+mn-cs"/>
              </a:rPr>
              <a:t>N</a:t>
            </a:r>
            <a:r>
              <a:rPr kumimoji="0" lang="en-IN" sz="2800" b="0" i="0" u="none" strike="noStrike" kern="1200" cap="none" spc="0" normalizeH="0" baseline="0" noProof="0" dirty="0">
                <a:ln>
                  <a:noFill/>
                </a:ln>
                <a:solidFill>
                  <a:srgbClr val="000000"/>
                </a:solidFill>
                <a:effectLst/>
                <a:uLnTx/>
                <a:uFillTx/>
                <a:latin typeface="Calibri"/>
                <a:ea typeface="+mn-ea"/>
                <a:cs typeface="+mn-cs"/>
              </a:rPr>
              <a:t> is the number of values in the population.</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3.1.8: Choosing the Most Appropriate Measure of Center</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Choose the best measure of center for the following data sets.</a:t>
            </a:r>
          </a:p>
          <a:p>
            <a:pPr marL="542925" indent="-542925">
              <a:defRPr sz="2800"/>
            </a:pPr>
            <a:r>
              <a:rPr lang="en-US" dirty="0"/>
              <a:t>a.	</a:t>
            </a:r>
            <a:r>
              <a:rPr dirty="0"/>
              <a:t>​</a:t>
            </a:r>
            <a:r>
              <a:rPr sz="2800" dirty="0"/>
              <a:t>Sizes (S, M, L, XL) of English Premier League soccer jerseys</a:t>
            </a:r>
            <a:r>
              <a:rPr lang="en-US" sz="2800" dirty="0"/>
              <a:t>.</a:t>
            </a:r>
            <a:endParaRPr sz="2800" dirty="0"/>
          </a:p>
          <a:p>
            <a:pPr marL="542925" indent="-542925">
              <a:defRPr sz="2800"/>
            </a:pPr>
            <a:r>
              <a:rPr lang="en-US" sz="2800" dirty="0"/>
              <a:t>b.	</a:t>
            </a:r>
            <a:r>
              <a:rPr sz="2800" dirty="0"/>
              <a:t>Salaries for a professional team of baseball players</a:t>
            </a:r>
            <a:r>
              <a:rPr lang="en-US" sz="2800" dirty="0"/>
              <a:t>.</a:t>
            </a:r>
            <a:endParaRPr sz="2800" dirty="0"/>
          </a:p>
          <a:p>
            <a:pPr marL="542925" indent="-542925">
              <a:defRPr sz="2800"/>
            </a:pPr>
            <a:r>
              <a:rPr lang="en-US" sz="2800" dirty="0"/>
              <a:t>c.	</a:t>
            </a:r>
            <a:r>
              <a:rPr sz="2800" dirty="0"/>
              <a:t>Prices of homes in a subdivision of similar homes</a:t>
            </a:r>
            <a:r>
              <a:rPr lang="en-US" sz="2800" dirty="0"/>
              <a:t>.</a:t>
            </a:r>
            <a:endParaRPr sz="2800" dirty="0"/>
          </a:p>
          <a:p>
            <a:pPr marL="542925" indent="-542925">
              <a:defRPr sz="2800"/>
            </a:pPr>
            <a:r>
              <a:rPr lang="en-US" dirty="0"/>
              <a:t>d.	</a:t>
            </a:r>
            <a:r>
              <a:rPr dirty="0"/>
              <a:t>​</a:t>
            </a:r>
            <a:r>
              <a:rPr sz="2800" dirty="0"/>
              <a:t>Professor rankings from student evaluations on a scale of </a:t>
            </a:r>
            <a:r>
              <a:rPr sz="2800" b="1" dirty="0"/>
              <a:t>excellent</a:t>
            </a:r>
            <a:r>
              <a:rPr sz="2800" dirty="0"/>
              <a:t>, </a:t>
            </a:r>
            <a:r>
              <a:rPr sz="2800" b="1" dirty="0"/>
              <a:t>average</a:t>
            </a:r>
            <a:r>
              <a:rPr sz="2800" dirty="0"/>
              <a:t>, and </a:t>
            </a:r>
            <a:r>
              <a:rPr sz="2800" b="1" dirty="0"/>
              <a:t>below average</a:t>
            </a:r>
            <a:r>
              <a:rPr lang="en-US" sz="2800" b="1" dirty="0"/>
              <a:t>.</a:t>
            </a:r>
            <a:endParaRPr sz="2800" b="1"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3.1.8: Choosing the Most Appropriate Measure of Center</a:t>
            </a:r>
            <a:r>
              <a:rPr lang="en-US" baseline="-25000" dirty="0"/>
              <a:t>2</a:t>
            </a:r>
            <a:endParaRPr dirty="0"/>
          </a:p>
        </p:txBody>
      </p:sp>
      <p:sp>
        <p:nvSpPr>
          <p:cNvPr id="3" name="Text Placeholder 2"/>
          <p:cNvSpPr>
            <a:spLocks noGrp="1"/>
          </p:cNvSpPr>
          <p:nvPr>
            <p:ph type="body" sz="quarter" idx="10"/>
          </p:nvPr>
        </p:nvSpPr>
        <p:spPr/>
        <p:txBody>
          <a:bodyPr>
            <a:normAutofit fontScale="92500" lnSpcReduction="10000"/>
          </a:bodyPr>
          <a:lstStyle/>
          <a:p>
            <a:r>
              <a:rPr sz="2800" b="1" dirty="0"/>
              <a:t>Solution</a:t>
            </a:r>
          </a:p>
          <a:p>
            <a:pPr marL="447675" indent="-447675">
              <a:defRPr sz="2800"/>
            </a:pPr>
            <a:r>
              <a:rPr lang="en-US" dirty="0"/>
              <a:t>a.	</a:t>
            </a:r>
            <a:r>
              <a:rPr dirty="0"/>
              <a:t>​</a:t>
            </a:r>
            <a:r>
              <a:rPr sz="2800" dirty="0"/>
              <a:t>Jersey sizes are ordinal data; since they are qualitative, the mode is the best measure of center.</a:t>
            </a:r>
          </a:p>
          <a:p>
            <a:pPr marL="447675" indent="-447675">
              <a:defRPr sz="2800"/>
            </a:pPr>
            <a:r>
              <a:rPr lang="en-US" dirty="0"/>
              <a:t>b.	</a:t>
            </a:r>
            <a:r>
              <a:rPr dirty="0"/>
              <a:t>​</a:t>
            </a:r>
            <a:r>
              <a:rPr sz="2800" dirty="0"/>
              <a:t>The players' salaries are quantitative data with outliers since the superstars on the team make substantially more than the typical players. Therefore, the median is the best choice.</a:t>
            </a:r>
          </a:p>
          <a:p>
            <a:pPr marL="447675" indent="-447675">
              <a:defRPr sz="2800"/>
            </a:pPr>
            <a:r>
              <a:rPr lang="en-US" dirty="0"/>
              <a:t>c.	</a:t>
            </a:r>
            <a:r>
              <a:rPr dirty="0"/>
              <a:t>​</a:t>
            </a:r>
            <a:r>
              <a:rPr sz="2800" dirty="0"/>
              <a:t>The home prices are quantitative data with no outliers since the homes are similar. Therefore, the mean is the best choice.</a:t>
            </a:r>
          </a:p>
          <a:p>
            <a:pPr marL="447675" indent="-447675">
              <a:defRPr sz="2800"/>
            </a:pPr>
            <a:r>
              <a:rPr lang="en-US" dirty="0"/>
              <a:t>d.	</a:t>
            </a:r>
            <a:r>
              <a:rPr dirty="0"/>
              <a:t>​</a:t>
            </a:r>
            <a:r>
              <a:rPr sz="2800" dirty="0"/>
              <a:t>The rankings are ordinal data; since they are qualitative, it's best to use the mode as a measure of center.</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Side Note</a:t>
            </a:r>
            <a:r>
              <a:rPr lang="en-US" baseline="-25000" dirty="0"/>
              <a:t>1</a:t>
            </a:r>
            <a:endParaRPr baseline="-25000" dirty="0"/>
          </a:p>
        </p:txBody>
      </p:sp>
      <p:sp>
        <p:nvSpPr>
          <p:cNvPr id="3" name="Text Placeholder 2"/>
          <p:cNvSpPr>
            <a:spLocks noGrp="1"/>
          </p:cNvSpPr>
          <p:nvPr>
            <p:ph type="body" sz="quarter" idx="10"/>
          </p:nvPr>
        </p:nvSpPr>
        <p:spPr>
          <a:xfrm>
            <a:off x="457200" y="1082078"/>
            <a:ext cx="8229600" cy="4404322"/>
          </a:xfrm>
        </p:spPr>
        <p:txBody>
          <a:bodyPr>
            <a:normAutofit/>
          </a:bodyPr>
          <a:lstStyle/>
          <a:p>
            <a:r>
              <a:rPr sz="2800" b="1" dirty="0"/>
              <a:t>Inappropriate Average</a:t>
            </a:r>
            <a:endParaRPr lang="en-US" sz="2800" b="1" dirty="0"/>
          </a:p>
          <a:p>
            <a:r>
              <a:rPr lang="en-US" sz="2800" dirty="0"/>
              <a:t>In the late 1980s, the University of North Carolina reported an unusually high average starting salary for graduates of their geography program. </a:t>
            </a:r>
            <a:r>
              <a:rPr sz="2800" dirty="0"/>
              <a:t>What could have been the reason for UNC 's superior average? Were UNC instructors better qualified?</a:t>
            </a:r>
            <a:r>
              <a:rPr lang="en-US" sz="2800" dirty="0"/>
              <a:t> </a:t>
            </a:r>
            <a:r>
              <a:rPr sz="2800" dirty="0"/>
              <a:t>Did the program attract higher quality students? Or was there some other reason for this exceptional mean?</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D7DAEA-0E67-631D-2FF3-623AB0D0982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622CB90-4548-1BC9-EF1A-95BCE4E0CBC3}"/>
              </a:ext>
            </a:extLst>
          </p:cNvPr>
          <p:cNvSpPr>
            <a:spLocks noGrp="1"/>
          </p:cNvSpPr>
          <p:nvPr>
            <p:ph type="title"/>
          </p:nvPr>
        </p:nvSpPr>
        <p:spPr/>
        <p:txBody>
          <a:bodyPr>
            <a:normAutofit/>
          </a:bodyPr>
          <a:lstStyle/>
          <a:p>
            <a:r>
              <a:rPr dirty="0"/>
              <a:t>Side Note</a:t>
            </a:r>
            <a:r>
              <a:rPr lang="en-US" baseline="-25000" dirty="0"/>
              <a:t>2</a:t>
            </a:r>
            <a:endParaRPr dirty="0"/>
          </a:p>
        </p:txBody>
      </p:sp>
      <p:sp>
        <p:nvSpPr>
          <p:cNvPr id="3" name="Text Placeholder 2">
            <a:extLst>
              <a:ext uri="{FF2B5EF4-FFF2-40B4-BE49-F238E27FC236}">
                <a16:creationId xmlns:a16="http://schemas.microsoft.com/office/drawing/2014/main" id="{F18EBF2A-D497-B211-7ABE-8A88C94E073F}"/>
              </a:ext>
            </a:extLst>
          </p:cNvPr>
          <p:cNvSpPr>
            <a:spLocks noGrp="1"/>
          </p:cNvSpPr>
          <p:nvPr>
            <p:ph type="body" sz="quarter" idx="10"/>
          </p:nvPr>
        </p:nvSpPr>
        <p:spPr>
          <a:xfrm>
            <a:off x="457200" y="1082078"/>
            <a:ext cx="8229600" cy="4404322"/>
          </a:xfrm>
        </p:spPr>
        <p:txBody>
          <a:bodyPr>
            <a:normAutofit/>
          </a:bodyPr>
          <a:lstStyle/>
          <a:p>
            <a:r>
              <a:rPr sz="2800" dirty="0"/>
              <a:t>It turns out that the source of this inflated mean was the inclusion of one famous graduate of UNC 's geography program: Michael Jordan. Though he earned his salary from playing professional basketball rather than from the field of geography, by keeping his multimillion-dollar salary in the mix the value of the mean was significantly increased.</a:t>
            </a:r>
            <a:r>
              <a:rPr lang="en-US" sz="2800" dirty="0"/>
              <a:t> </a:t>
            </a:r>
            <a:r>
              <a:rPr sz="2800" dirty="0"/>
              <a:t>Needless to say, Michael Jordan's salary would be considered an outlier. In this case, the median salary would more accurately represent the true center of the data.</a:t>
            </a:r>
          </a:p>
        </p:txBody>
      </p:sp>
    </p:spTree>
    <p:extLst>
      <p:ext uri="{BB962C8B-B14F-4D97-AF65-F5344CB8AC3E}">
        <p14:creationId xmlns:p14="http://schemas.microsoft.com/office/powerpoint/2010/main" val="546911542"/>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t>Properties: Graphs and Measures of Center</a:t>
            </a:r>
          </a:p>
        </p:txBody>
      </p:sp>
      <p:sp>
        <p:nvSpPr>
          <p:cNvPr id="3" name="Text Placeholder 2"/>
          <p:cNvSpPr>
            <a:spLocks noGrp="1"/>
          </p:cNvSpPr>
          <p:nvPr>
            <p:ph type="body" sz="quarter" idx="10"/>
          </p:nvPr>
        </p:nvSpPr>
        <p:spPr>
          <a:xfrm>
            <a:off x="457200" y="1082078"/>
            <a:ext cx="8229600" cy="2956522"/>
          </a:xfrm>
        </p:spPr>
        <p:txBody>
          <a:bodyPr>
            <a:normAutofit/>
          </a:bodyPr>
          <a:lstStyle/>
          <a:p>
            <a:pPr marL="447675" indent="-447675">
              <a:defRPr sz="2800"/>
            </a:pPr>
            <a:r>
              <a:rPr lang="en-US" dirty="0"/>
              <a:t>1.	</a:t>
            </a:r>
            <a:r>
              <a:rPr dirty="0"/>
              <a:t>​</a:t>
            </a:r>
            <a:r>
              <a:rPr sz="2800" dirty="0"/>
              <a:t>The mode is the data value at which a distribution has its highest peak.</a:t>
            </a:r>
          </a:p>
          <a:p>
            <a:pPr marL="447675" indent="-447675">
              <a:defRPr sz="2800"/>
            </a:pPr>
            <a:r>
              <a:rPr lang="en-US" dirty="0"/>
              <a:t>2.	</a:t>
            </a:r>
            <a:r>
              <a:rPr dirty="0"/>
              <a:t>​</a:t>
            </a:r>
            <a:r>
              <a:rPr sz="2800" dirty="0"/>
              <a:t>The median is the number that divides the area of the distribution in half.</a:t>
            </a:r>
          </a:p>
          <a:p>
            <a:pPr marL="447675" indent="-447675">
              <a:defRPr sz="2800"/>
            </a:pPr>
            <a:r>
              <a:rPr lang="en-US" dirty="0"/>
              <a:t>3.	</a:t>
            </a:r>
            <a:r>
              <a:rPr dirty="0"/>
              <a:t>​</a:t>
            </a:r>
            <a:r>
              <a:rPr sz="2800" dirty="0"/>
              <a:t>The mean of a distribution will be pulled toward any outliers.</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rPr dirty="0"/>
              <a:t>Example 3.1.9: Determining Mean, Median, and Mode from a Graph</a:t>
            </a:r>
            <a:r>
              <a:rPr lang="en-US" baseline="-25000" dirty="0"/>
              <a:t>1</a:t>
            </a:r>
            <a:endParaRPr baseline="-25000" dirty="0"/>
          </a:p>
        </p:txBody>
      </p:sp>
      <p:sp>
        <p:nvSpPr>
          <p:cNvPr id="3" name="Text Placeholder 2"/>
          <p:cNvSpPr>
            <a:spLocks noGrp="1"/>
          </p:cNvSpPr>
          <p:nvPr>
            <p:ph type="body" sz="quarter" idx="10"/>
          </p:nvPr>
        </p:nvSpPr>
        <p:spPr>
          <a:xfrm>
            <a:off x="457200" y="990600"/>
            <a:ext cx="8229600" cy="4967067"/>
          </a:xfrm>
        </p:spPr>
        <p:txBody>
          <a:bodyPr>
            <a:normAutofit/>
          </a:bodyPr>
          <a:lstStyle/>
          <a:p>
            <a:r>
              <a:rPr lang="en-US" sz="2800" dirty="0"/>
              <a:t>Determine which letter represents the mean, the median, and the mode in the graph.</a:t>
            </a:r>
          </a:p>
        </p:txBody>
      </p:sp>
      <p:pic>
        <p:nvPicPr>
          <p:cNvPr id="4" name="Content Placeholder 4" descr="Illustration of a distribution that is skewed to the right with a vertical line running through the peak labeled A, a vertical line to the right of this one labeled B, and a line even farther to the right labeled C.">
            <a:extLst>
              <a:ext uri="{FF2B5EF4-FFF2-40B4-BE49-F238E27FC236}">
                <a16:creationId xmlns:a16="http://schemas.microsoft.com/office/drawing/2014/main" id="{47E1D8D0-A423-418D-9D58-1A1D755A1CC7}"/>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725959" y="2057400"/>
            <a:ext cx="5692081" cy="3502819"/>
          </a:xfrm>
          <a:prstGeom prst="rect">
            <a:avLst/>
          </a:prstGeom>
        </p:spPr>
      </p:pic>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3.1.9: Determining Mean, Median, and Mode from a Graph</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pPr>
              <a:defRPr sz="2800"/>
            </a:pPr>
            <a:r>
              <a:rPr sz="2800" b="1" dirty="0"/>
              <a:t>Mode:</a:t>
            </a:r>
            <a:r>
              <a:rPr sz="2800" dirty="0"/>
              <a:t> The mode is always located at the peak of a distribution, so it is line </a:t>
            </a:r>
            <a:r>
              <a:rPr lang="en-US" sz="2800" i="1" dirty="0"/>
              <a:t>A</a:t>
            </a:r>
            <a:r>
              <a:rPr sz="2800" dirty="0"/>
              <a:t>.</a:t>
            </a:r>
          </a:p>
          <a:p>
            <a:pPr>
              <a:defRPr sz="2800"/>
            </a:pPr>
            <a:r>
              <a:rPr sz="2800" b="1" dirty="0"/>
              <a:t>Median:</a:t>
            </a:r>
            <a:r>
              <a:rPr sz="2800" dirty="0"/>
              <a:t> The median is the value that divides the area of the distribution in half. Here it is represented by line </a:t>
            </a:r>
            <a:r>
              <a:rPr lang="en-US" sz="2800" i="1" dirty="0"/>
              <a:t>B</a:t>
            </a:r>
            <a:r>
              <a:rPr sz="2800" dirty="0"/>
              <a:t>.</a:t>
            </a:r>
          </a:p>
          <a:p>
            <a:pPr>
              <a:defRPr sz="2800"/>
            </a:pPr>
            <a:r>
              <a:rPr sz="2800" b="1" dirty="0"/>
              <a:t>Mean:</a:t>
            </a:r>
            <a:r>
              <a:rPr sz="2800" dirty="0"/>
              <a:t> This distribution is skewed to the right, so the mean will be the measure of center farthest to the right. Here it is represented by line </a:t>
            </a:r>
            <a:r>
              <a:rPr lang="en-US" sz="2800" i="1" dirty="0"/>
              <a:t>C</a:t>
            </a:r>
            <a:r>
              <a:rPr sz="2800" dirty="0"/>
              <a: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Rounding Rule</a:t>
            </a:r>
          </a:p>
        </p:txBody>
      </p:sp>
      <p:sp>
        <p:nvSpPr>
          <p:cNvPr id="3" name="Text Placeholder 2"/>
          <p:cNvSpPr>
            <a:spLocks noGrp="1"/>
          </p:cNvSpPr>
          <p:nvPr>
            <p:ph type="body" sz="quarter" idx="10"/>
          </p:nvPr>
        </p:nvSpPr>
        <p:spPr>
          <a:xfrm>
            <a:off x="457200" y="1082078"/>
            <a:ext cx="8229600" cy="2804122"/>
          </a:xfrm>
        </p:spPr>
        <p:txBody>
          <a:bodyPr>
            <a:normAutofit/>
          </a:bodyPr>
          <a:lstStyle/>
          <a:p>
            <a:r>
              <a:rPr sz="2800" dirty="0"/>
              <a:t>When calculating the mean, round to one more decimal place than the largest number of decimal places given in the data. Occasional exceptions to this rule can be made when the type of data lends itself to a more natural rounding scheme, such as rounding values of currency to two decimal places.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3.1.1: Calculating the Sample Mean</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Students were surveyed to find out the number of hours they sleep per night during the semester. Here is a sample of their self-reported responses. Calculate the mean.</a:t>
            </a:r>
          </a:p>
          <a:p>
            <a:pPr algn="ctr"/>
            <a:r>
              <a:rPr sz="2800" dirty="0">
                <a:latin typeface="Cambria Math"/>
              </a:rPr>
              <a:t>5</a:t>
            </a:r>
            <a:r>
              <a:rPr sz="2800" dirty="0"/>
              <a:t>, </a:t>
            </a:r>
            <a:r>
              <a:rPr sz="2800" dirty="0">
                <a:latin typeface="Cambria Math"/>
              </a:rPr>
              <a:t>6</a:t>
            </a:r>
            <a:r>
              <a:rPr sz="2800" dirty="0"/>
              <a:t>, </a:t>
            </a:r>
            <a:r>
              <a:rPr sz="2800" dirty="0">
                <a:latin typeface="Cambria Math"/>
              </a:rPr>
              <a:t>8</a:t>
            </a:r>
            <a:r>
              <a:rPr sz="2800" dirty="0"/>
              <a:t>, </a:t>
            </a:r>
            <a:r>
              <a:rPr sz="2800" dirty="0">
                <a:latin typeface="Cambria Math"/>
              </a:rPr>
              <a:t>10</a:t>
            </a:r>
            <a:r>
              <a:rPr sz="2800" dirty="0"/>
              <a:t>, </a:t>
            </a:r>
            <a:r>
              <a:rPr sz="2800" dirty="0">
                <a:latin typeface="Cambria Math"/>
              </a:rPr>
              <a:t>4</a:t>
            </a:r>
            <a:r>
              <a:rPr sz="2800" dirty="0"/>
              <a:t>, </a:t>
            </a:r>
            <a:r>
              <a:rPr sz="2800" dirty="0">
                <a:latin typeface="Cambria Math"/>
              </a:rPr>
              <a:t>6</a:t>
            </a:r>
            <a:r>
              <a:rPr sz="2800" dirty="0"/>
              <a:t>, </a:t>
            </a:r>
            <a:r>
              <a:rPr sz="2800" dirty="0">
                <a:latin typeface="Cambria Math"/>
              </a:rPr>
              <a:t>9</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3.1.1: Calculating the Sample Mean</a:t>
            </a:r>
            <a:r>
              <a:rPr lang="en-US" baseline="-25000" dirty="0"/>
              <a:t>2</a:t>
            </a:r>
            <a:endParaRPr dirty="0"/>
          </a:p>
        </p:txBody>
      </p:sp>
      <p:sp>
        <p:nvSpPr>
          <p:cNvPr id="4" name="Text Placeholder 2">
            <a:extLst>
              <a:ext uri="{FF2B5EF4-FFF2-40B4-BE49-F238E27FC236}">
                <a16:creationId xmlns:a16="http://schemas.microsoft.com/office/drawing/2014/main" id="{2405591C-C1FF-06F5-BCB1-4818D30DE887}"/>
              </a:ext>
            </a:extLst>
          </p:cNvPr>
          <p:cNvSpPr txBox="1">
            <a:spLocks/>
          </p:cNvSpPr>
          <p:nvPr/>
        </p:nvSpPr>
        <p:spPr>
          <a:xfrm>
            <a:off x="457200" y="1143000"/>
            <a:ext cx="8229600" cy="4648200"/>
          </a:xfrm>
          <a:prstGeom prst="rect">
            <a:avLst/>
          </a:prstGeom>
        </p:spPr>
        <p:txBody>
          <a:bodyPr>
            <a:noAutofit/>
          </a:bodyPr>
          <a:lstStyle>
            <a:lvl1pPr marL="0" indent="0" algn="l" defTabSz="914400" rtl="0" eaLnBrk="1" latinLnBrk="0" hangingPunct="1">
              <a:spcBef>
                <a:spcPct val="20000"/>
              </a:spcBef>
              <a:buFont typeface="Arial" pitchFamily="34" charset="0"/>
              <a:buNone/>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b="1" dirty="0"/>
              <a:t>Solution</a:t>
            </a:r>
          </a:p>
          <a:p>
            <a:r>
              <a:rPr lang="en-US" dirty="0"/>
              <a:t>Because we are given a sample of student responses, we are calculating a </a:t>
            </a:r>
            <a:r>
              <a:rPr lang="en-US" b="1" dirty="0"/>
              <a:t>sample mean</a:t>
            </a:r>
            <a:r>
              <a:rPr lang="en-US" dirty="0"/>
              <a:t>.</a:t>
            </a:r>
          </a:p>
          <a:p>
            <a:pPr>
              <a:defRPr b="1"/>
            </a:pPr>
            <a:r>
              <a:rPr lang="en-US" b="1" dirty="0"/>
              <a:t>By Hand:</a:t>
            </a:r>
          </a:p>
          <a:p>
            <a:r>
              <a:rPr lang="en-US" dirty="0"/>
              <a:t>Add the hours together and then divide by 7, which is the number of students in the sample. At the end of the calculation, round to one decimal place since the given data values are whole numbers.</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2624</TotalTime>
  <Words>4098</Words>
  <Application>Microsoft Office PowerPoint</Application>
  <PresentationFormat>On-screen Show (4:3)</PresentationFormat>
  <Paragraphs>227</Paragraphs>
  <Slides>66</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66</vt:i4>
      </vt:variant>
    </vt:vector>
  </HeadingPairs>
  <TitlesOfParts>
    <vt:vector size="73" baseType="lpstr">
      <vt:lpstr>Calibri</vt:lpstr>
      <vt:lpstr>Courier New</vt:lpstr>
      <vt:lpstr>Arial</vt:lpstr>
      <vt:lpstr>Cambria Math</vt:lpstr>
      <vt:lpstr>Segoe UI</vt:lpstr>
      <vt:lpstr>Office Theme</vt:lpstr>
      <vt:lpstr>Equation</vt:lpstr>
      <vt:lpstr>Section 3.1</vt:lpstr>
      <vt:lpstr>Memory Booster</vt:lpstr>
      <vt:lpstr>Math Symbols1</vt:lpstr>
      <vt:lpstr>Formula: Sample Mean</vt:lpstr>
      <vt:lpstr>Math Symbols2</vt:lpstr>
      <vt:lpstr>Formula: Population Mean</vt:lpstr>
      <vt:lpstr>Rounding Rule</vt:lpstr>
      <vt:lpstr>Example 3.1.1: Calculating the Sample Mean1</vt:lpstr>
      <vt:lpstr>Example 3.1.1: Calculating the Sample Mean2</vt:lpstr>
      <vt:lpstr>Example 3.1.1: Calculating the Sample Mean3</vt:lpstr>
      <vt:lpstr>Example 3.1.1: Calculating the Sample Mean4</vt:lpstr>
      <vt:lpstr>Example 3.1.1: Calculating the Sample Mean5</vt:lpstr>
      <vt:lpstr>Example 3.1.1: Calculating the Sample Mean6</vt:lpstr>
      <vt:lpstr>Example 3.1.2: Using the Mean to Find a Data Value1</vt:lpstr>
      <vt:lpstr>Example 3.1.2: Using the Mean to Find a Data Value2</vt:lpstr>
      <vt:lpstr>Example 3.1.2: Using the Mean to Find a Data Value3</vt:lpstr>
      <vt:lpstr>Formula: Weighted Mean</vt:lpstr>
      <vt:lpstr>A Knower of the Secret of the Dice1</vt:lpstr>
      <vt:lpstr>A Knower of the Secret of the Dice2</vt:lpstr>
      <vt:lpstr>Example 3.1.3: Calculating a Weighted Mean1</vt:lpstr>
      <vt:lpstr>Example 3.1.3: Calculating a Weighted Mean2</vt:lpstr>
      <vt:lpstr>Example 3.1.3: Calculating a Weighted Mean3</vt:lpstr>
      <vt:lpstr>Example 3.1.3: Calculating a Weighted Mean4</vt:lpstr>
      <vt:lpstr>Example 3.1.3: Calculating a Weighted Mean5</vt:lpstr>
      <vt:lpstr>Example 3.1.3: Calculating a Weighted Mean6</vt:lpstr>
      <vt:lpstr>Example 3.1.3: Calculating a Weighted Mean7</vt:lpstr>
      <vt:lpstr>Example 3.1.3: Calculating a Weighted Mean8</vt:lpstr>
      <vt:lpstr>Example 3.1.3: Calculating a Weighted Mean9</vt:lpstr>
      <vt:lpstr>Example 3.1.3: Calculating a Weighted Mean10</vt:lpstr>
      <vt:lpstr>Example 3.1.3: Calculating a Weighted Mean11</vt:lpstr>
      <vt:lpstr>Example 3.1.4: Calculating a Weighted Mean1</vt:lpstr>
      <vt:lpstr>Example 3.1.4: Calculating a Weighted Mean2</vt:lpstr>
      <vt:lpstr>Example 3.1.4: Calculating a Weighted Mean3</vt:lpstr>
      <vt:lpstr>Example 3.1.4: Calculating a Weighted Mean4</vt:lpstr>
      <vt:lpstr>Example 3.1.4: Calculating a Weighted Mean5</vt:lpstr>
      <vt:lpstr>Example 3.1.4: Calculating a Weighted Mean6</vt:lpstr>
      <vt:lpstr>Example 3.1.4: Calculating a Weighted Mean7</vt:lpstr>
      <vt:lpstr>Procedure: Finding the Median of a Data Set</vt:lpstr>
      <vt:lpstr>Example 3.1.5: Finding the Median1</vt:lpstr>
      <vt:lpstr>Example 3.1.5: Finding the Median2</vt:lpstr>
      <vt:lpstr>Example 3.1.5: Finding the Median3</vt:lpstr>
      <vt:lpstr>Example 3.1.5: Finding the Median4</vt:lpstr>
      <vt:lpstr>Example 3.1.5: Finding the Median5</vt:lpstr>
      <vt:lpstr>Example 3.1.5: Finding the Median6</vt:lpstr>
      <vt:lpstr>Example 3.1.5: Finding the Median7</vt:lpstr>
      <vt:lpstr>Example 3.1.5: Finding the Median8</vt:lpstr>
      <vt:lpstr>Example 3.1.5: Finding the Median9</vt:lpstr>
      <vt:lpstr>Example 3.1.6: Finding the Mode1</vt:lpstr>
      <vt:lpstr>Example 3.1.6: Finding the Mode2</vt:lpstr>
      <vt:lpstr>Example 3.1.6: Finding the Mode3</vt:lpstr>
      <vt:lpstr>Technology Tip1</vt:lpstr>
      <vt:lpstr>Example 3.1.7: Calculating Measures of Center—Mean, Median, and Mode1</vt:lpstr>
      <vt:lpstr>Example 3.1.7: Calculating Measures of Center—Mean, Median, and Mode2</vt:lpstr>
      <vt:lpstr>Technology Tip2</vt:lpstr>
      <vt:lpstr>Example 3.1.7: Calculating Measures of Center—Mean, Median, and Mode3</vt:lpstr>
      <vt:lpstr>Technology Tip3</vt:lpstr>
      <vt:lpstr>Example 3.1.7: Calculating Measures of Center—Mean, Median, and Mode4</vt:lpstr>
      <vt:lpstr>Example 3.1.7: Calculating Measures of Center—Mean, Median, and Mode5</vt:lpstr>
      <vt:lpstr>Procedure: Determining the Most Appropriate Measure of Center</vt:lpstr>
      <vt:lpstr>Example 3.1.8: Choosing the Most Appropriate Measure of Center1</vt:lpstr>
      <vt:lpstr>Example 3.1.8: Choosing the Most Appropriate Measure of Center2</vt:lpstr>
      <vt:lpstr>Side Note1</vt:lpstr>
      <vt:lpstr>Side Note2</vt:lpstr>
      <vt:lpstr>Properties: Graphs and Measures of Center</vt:lpstr>
      <vt:lpstr>Example 3.1.9: Determining Mean, Median, and Mode from a Graph1</vt:lpstr>
      <vt:lpstr>Example 3.1.9: Determining Mean, Median, and Mode from a Graph2</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Beginning Statistics 3rd Edition</dc:title>
  <dc:creator>Hawkes Learning</dc:creator>
  <cp:lastModifiedBy>Allison Conger</cp:lastModifiedBy>
  <cp:revision>366</cp:revision>
  <dcterms:created xsi:type="dcterms:W3CDTF">2013-04-26T14:43:13Z</dcterms:created>
  <dcterms:modified xsi:type="dcterms:W3CDTF">2025-08-22T17:27:54Z</dcterms:modified>
</cp:coreProperties>
</file>