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3" r:id="rId8"/>
    <p:sldId id="264" r:id="rId9"/>
    <p:sldId id="265" r:id="rId10"/>
    <p:sldId id="266" r:id="rId11"/>
    <p:sldId id="268" r:id="rId12"/>
    <p:sldId id="269" r:id="rId13"/>
  </p:sldIdLst>
  <p:sldSz cx="9144000" cy="6858000" type="screen4x3"/>
  <p:notesSz cx="6858000" cy="9144000"/>
  <p:embeddedFontLst>
    <p:embeddedFont>
      <p:font typeface="Cambria Math" panose="02040503050406030204" pitchFamily="18" charset="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33" autoAdjust="0"/>
    <p:restoredTop sz="94660"/>
  </p:normalViewPr>
  <p:slideViewPr>
    <p:cSldViewPr>
      <p:cViewPr varScale="1">
        <p:scale>
          <a:sx n="111" d="100"/>
          <a:sy n="111" d="100"/>
        </p:scale>
        <p:origin x="1608"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3806378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6</a:t>
            </a:fld>
            <a:endParaRPr lang="en-US"/>
          </a:p>
        </p:txBody>
      </p:sp>
    </p:spTree>
    <p:extLst>
      <p:ext uri="{BB962C8B-B14F-4D97-AF65-F5344CB8AC3E}">
        <p14:creationId xmlns:p14="http://schemas.microsoft.com/office/powerpoint/2010/main" val="528437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2.3</a:t>
            </a:r>
          </a:p>
        </p:txBody>
      </p:sp>
      <p:sp>
        <p:nvSpPr>
          <p:cNvPr id="2" name="Text Placeholder 1"/>
          <p:cNvSpPr>
            <a:spLocks noGrp="1"/>
          </p:cNvSpPr>
          <p:nvPr>
            <p:ph type="body" sz="quarter" idx="10"/>
          </p:nvPr>
        </p:nvSpPr>
        <p:spPr/>
        <p:txBody>
          <a:bodyPr/>
          <a:lstStyle/>
          <a:p>
            <a:pPr algn="ctr"/>
            <a:r>
              <a:t>Analyzing Graphs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2.3.2: Shapes of Graphs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Describe the overall shape of the following distribution.</a:t>
            </a:r>
          </a:p>
        </p:txBody>
      </p:sp>
      <p:pic>
        <p:nvPicPr>
          <p:cNvPr id="4" name="Content Placeholder 4" descr="The horizontal axis of the histogram is titled Pulse Rate (in Beats per minute) and has a scale ranging from  52.5 to  101.5 in increments of  7 . The vertical axis is titled Number of Runners and has a scale ranging from 0 to 18&#10;in increments of 3. The approximate data represented by this histogram are as follows.&#10;The table presents pulse rate intervals (in beats per minute) and the corresponding number of runners in each range.&#10;Between 52.5 and 59.5, 0 runners&#10;Between 59.5 and 66.5, 5 runners&#10;Between 66.5 and 73.5, 10 runners&#10;Between 73.5 and 80.5, 15 runners&#10;Between 80.5 and 87.5, 15 runners&#10;Between 87.5 and 94.5, 10 runners&#10;Between 94.5 and 101.5, 5 runners">
            <a:extLst>
              <a:ext uri="{FF2B5EF4-FFF2-40B4-BE49-F238E27FC236}">
                <a16:creationId xmlns:a16="http://schemas.microsoft.com/office/drawing/2014/main" id="{5560255B-4A53-48AD-97E2-EAA408B8DC2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71650" y="1600200"/>
            <a:ext cx="5600700" cy="409281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2.3.2: Shapes of Graphs</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sz="2800" b="1"/>
              <a:t>Solution</a:t>
            </a:r>
          </a:p>
          <a:p>
            <a:r>
              <a:rPr sz="2800"/>
              <a:t>Notice that if we draw a smooth curve skimming the top of the histogram, we begin to see a curve similar to the shape of the symmetric curve. To be symmetric, the left and right sides of the graph should be close to mirror images. Drawing a line down the center of the graph, we can see that both sides of the graph are indeed mirror images of each other.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2.3.2: Shapes of Graphs</a:t>
            </a:r>
            <a:r>
              <a:rPr lang="en-US" baseline="-25000" dirty="0"/>
              <a:t>3</a:t>
            </a:r>
            <a:endParaRPr baseline="-25000" dirty="0"/>
          </a:p>
        </p:txBody>
      </p:sp>
      <p:pic>
        <p:nvPicPr>
          <p:cNvPr id="5" name="Content Placeholder 4" descr="The same graph as the previous graph, but with a red bell-shaped curve superimposed to approximate the shape of the histogram. A red vertical line is shown bisecting the histogram and the curve at the center of the distribution.">
            <a:extLst>
              <a:ext uri="{FF2B5EF4-FFF2-40B4-BE49-F238E27FC236}">
                <a16:creationId xmlns:a16="http://schemas.microsoft.com/office/drawing/2014/main" id="{0DC0B171-961C-4228-AD8E-EAB0C9DE483D}"/>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09800" y="1676400"/>
            <a:ext cx="4953000" cy="3619500"/>
          </a:xfrm>
        </p:spPr>
      </p:pic>
      <p:sp>
        <p:nvSpPr>
          <p:cNvPr id="4" name="Text Placeholder 2">
            <a:extLst>
              <a:ext uri="{FF2B5EF4-FFF2-40B4-BE49-F238E27FC236}">
                <a16:creationId xmlns:a16="http://schemas.microsoft.com/office/drawing/2014/main" id="{2C774332-12AF-4B42-B2B6-E69F2A1D2B77}"/>
              </a:ext>
            </a:extLst>
          </p:cNvPr>
          <p:cNvSpPr txBox="1">
            <a:spLocks/>
          </p:cNvSpPr>
          <p:nvPr/>
        </p:nvSpPr>
        <p:spPr>
          <a:xfrm>
            <a:off x="685800" y="5200825"/>
            <a:ext cx="8229600" cy="4967067"/>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dirty="0"/>
              <a:t>Thus, this histogram has a symmetric shape.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2804122"/>
          </a:xfrm>
        </p:spPr>
        <p:txBody>
          <a:bodyPr>
            <a:normAutofit/>
          </a:bodyPr>
          <a:lstStyle/>
          <a:p>
            <a:r>
              <a:rPr sz="2800"/>
              <a:t>Graphs should have:</a:t>
            </a:r>
          </a:p>
          <a:p>
            <a:pPr marL="514350" indent="-514350">
              <a:buFont typeface="+mj-lt"/>
              <a:buChar char="•"/>
              <a:defRPr sz="2800"/>
            </a:pPr>
            <a:r>
              <a:t>​</a:t>
            </a:r>
            <a:r>
              <a:rPr sz="2800"/>
              <a:t>Title</a:t>
            </a:r>
          </a:p>
          <a:p>
            <a:pPr marL="514350" indent="-514350">
              <a:buFont typeface="+mj-lt"/>
              <a:buChar char="•"/>
              <a:defRPr sz="2800"/>
            </a:pPr>
            <a:r>
              <a:t>​</a:t>
            </a:r>
            <a:r>
              <a:rPr sz="2800"/>
              <a:t>Labels on Axes</a:t>
            </a:r>
          </a:p>
          <a:p>
            <a:pPr marL="514350" indent="-514350">
              <a:buFont typeface="+mj-lt"/>
              <a:buChar char="•"/>
              <a:defRPr sz="2800"/>
            </a:pPr>
            <a:r>
              <a:t>​</a:t>
            </a:r>
            <a:r>
              <a:rPr sz="2800"/>
              <a:t>Source</a:t>
            </a:r>
          </a:p>
          <a:p>
            <a:pPr marL="514350" indent="-514350">
              <a:buFont typeface="+mj-lt"/>
              <a:buChar char="•"/>
              <a:defRPr sz="2800"/>
            </a:pPr>
            <a:r>
              <a:t>​</a:t>
            </a:r>
            <a:r>
              <a:rPr sz="2800"/>
              <a:t>Data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1</a:t>
            </a:r>
            <a:endParaRPr dirty="0"/>
          </a:p>
        </p:txBody>
      </p:sp>
      <p:sp>
        <p:nvSpPr>
          <p:cNvPr id="3" name="Text Placeholder 2"/>
          <p:cNvSpPr>
            <a:spLocks noGrp="1"/>
          </p:cNvSpPr>
          <p:nvPr>
            <p:ph type="body" sz="quarter" idx="10"/>
          </p:nvPr>
        </p:nvSpPr>
        <p:spPr>
          <a:xfrm>
            <a:off x="457200" y="1082078"/>
            <a:ext cx="8229600" cy="2042122"/>
          </a:xfrm>
        </p:spPr>
        <p:txBody>
          <a:bodyPr>
            <a:normAutofit/>
          </a:bodyPr>
          <a:lstStyle/>
          <a:p>
            <a:pPr marL="457200" indent="-457200">
              <a:buFont typeface="Arial" panose="020B0604020202020204" pitchFamily="34" charset="0"/>
              <a:buChar char="•"/>
            </a:pPr>
            <a:r>
              <a:rPr sz="2800" dirty="0"/>
              <a:t>A </a:t>
            </a:r>
            <a:r>
              <a:rPr sz="2800" b="1" dirty="0"/>
              <a:t>time-series graph</a:t>
            </a:r>
            <a:r>
              <a:rPr sz="2800" dirty="0"/>
              <a:t> is a line graph that is used to display a variable whose values change over time.</a:t>
            </a:r>
          </a:p>
          <a:p>
            <a:pPr marL="457200" indent="-457200">
              <a:buFont typeface="Arial" panose="020B0604020202020204" pitchFamily="34" charset="0"/>
              <a:buChar char="•"/>
            </a:pPr>
            <a:r>
              <a:rPr sz="2800" dirty="0"/>
              <a:t>A </a:t>
            </a:r>
            <a:r>
              <a:rPr sz="2800" b="1" dirty="0"/>
              <a:t>cross-sectional graph</a:t>
            </a:r>
            <a:r>
              <a:rPr sz="2800" dirty="0"/>
              <a:t> displays information collected at only one point in time.</a:t>
            </a:r>
          </a:p>
          <a:p>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2</a:t>
            </a:r>
            <a:endParaRPr dirty="0"/>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A </a:t>
            </a:r>
            <a:r>
              <a:rPr sz="2800" b="1" dirty="0"/>
              <a:t>pictograph</a:t>
            </a:r>
            <a:r>
              <a:rPr sz="2800" dirty="0"/>
              <a:t> is a bar graph that uses picture of objects instead of bars.</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2.3.1: Scaling of Graphs</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Consider the</a:t>
                </a:r>
                <a:r>
                  <a:rPr lang="en-US" sz="2800" dirty="0"/>
                  <a:t> following</a:t>
                </a:r>
                <a:r>
                  <a:rPr sz="2800" dirty="0"/>
                  <a:t> graph</a:t>
                </a:r>
                <a:r>
                  <a:rPr lang="en-US" sz="2800" dirty="0"/>
                  <a:t> </a:t>
                </a:r>
                <a:r>
                  <a:rPr sz="2800" dirty="0"/>
                  <a:t>on US federal minimum hourly wage rates, unadjusted for inflation, for various times between 1938 and 2009, when the minimum wage reached its current rate of </a:t>
                </a:r>
                <a14:m>
                  <m:oMath xmlns:m="http://schemas.openxmlformats.org/officeDocument/2006/math">
                    <m:r>
                      <a:rPr>
                        <a:latin typeface="Cambria Math" panose="02040503050406030204" pitchFamily="18" charset="0"/>
                      </a:rPr>
                      <m:t>$7.25</m:t>
                    </m:r>
                  </m:oMath>
                </a14:m>
                <a:r>
                  <a:rPr sz="2800" dirty="0"/>
                  <a:t> an hour. What errors can you find in the graph? How should they be fixed?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2.3.1: Scaling of Graphs</a:t>
            </a:r>
            <a:r>
              <a:rPr lang="en-US" baseline="-25000" dirty="0"/>
              <a:t>2</a:t>
            </a:r>
            <a:endParaRPr baseline="-25000" dirty="0"/>
          </a:p>
        </p:txBody>
      </p:sp>
      <p:pic>
        <p:nvPicPr>
          <p:cNvPr id="5" name="Content Placeholder 4" descr="The graph has an x-axis titled Date and a y-axis titled Minimum Hourly Wage (In Dollars). The y-axis ranges in scale from  0  to  8  in increments of  1 . The x-axis has evenly spaced tick marks with dates as labels, but consecutive dates range from  1   to  9  years apart. There is a point on the graph corresponding to each x-axis label and the points are connected to form an approximate linear relationship with positive slope.">
            <a:extLst>
              <a:ext uri="{FF2B5EF4-FFF2-40B4-BE49-F238E27FC236}">
                <a16:creationId xmlns:a16="http://schemas.microsoft.com/office/drawing/2014/main" id="{2435370E-3E4E-4738-8E7A-7B11562AAD14}"/>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5900" y="1143000"/>
            <a:ext cx="6172200" cy="4114800"/>
          </a:xfrm>
        </p:spPr>
      </p:pic>
      <p:sp>
        <p:nvSpPr>
          <p:cNvPr id="4" name="Text Placeholder 2">
            <a:extLst>
              <a:ext uri="{FF2B5EF4-FFF2-40B4-BE49-F238E27FC236}">
                <a16:creationId xmlns:a16="http://schemas.microsoft.com/office/drawing/2014/main" id="{91F9AAED-1AC4-4987-BF86-E4598542D1F8}"/>
              </a:ext>
            </a:extLst>
          </p:cNvPr>
          <p:cNvSpPr txBox="1">
            <a:spLocks/>
          </p:cNvSpPr>
          <p:nvPr/>
        </p:nvSpPr>
        <p:spPr>
          <a:xfrm>
            <a:off x="457200" y="5181600"/>
            <a:ext cx="8229600" cy="4967067"/>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1500" dirty="0"/>
              <a:t>Source: US Department of Labor, Wage and Hour Division (WHD). "History of Federal Minimum Wage Rates Under the Fair Labor Standards Act, 1938-2009." http://www.dol.gov/whd/minwage/chart.htm (24 Jan. 2012).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2.3.1: Scaling of Graphs</a:t>
            </a:r>
            <a:r>
              <a:rPr lang="en-US" baseline="-25000" dirty="0"/>
              <a:t>3</a:t>
            </a:r>
            <a:endParaRPr baseline="-250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Notice that the </a:t>
            </a:r>
            <a:r>
              <a:rPr lang="en-US" i="1" dirty="0"/>
              <a:t>x</a:t>
            </a:r>
            <a:r>
              <a:rPr sz="2800" dirty="0"/>
              <a:t>-axis does not have a consistent scale. The years are as few as one year apart and as many as nine years apart, so the shape of the graph is distorted. To correct this graph, the </a:t>
            </a:r>
            <a:r>
              <a:rPr lang="en-US" i="1" dirty="0"/>
              <a:t>x</a:t>
            </a:r>
            <a:r>
              <a:rPr sz="2800" dirty="0"/>
              <a:t>-axis needs to be changed to use a consistent scale. The corrected graph can be found below.</a:t>
            </a:r>
            <a:endParaRPr lang="en-US" sz="2800" dirty="0"/>
          </a:p>
          <a:p>
            <a:pPr>
              <a:defRPr sz="2800"/>
            </a:pPr>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2.3.1: Scaling of Graphs</a:t>
            </a:r>
            <a:r>
              <a:rPr lang="en-US" baseline="-25000" dirty="0"/>
              <a:t>4</a:t>
            </a:r>
            <a:endParaRPr baseline="-25000" dirty="0"/>
          </a:p>
        </p:txBody>
      </p:sp>
      <p:pic>
        <p:nvPicPr>
          <p:cNvPr id="5" name="Content Placeholder 4" descr="The graph has an x-axis titled Date and a y-axis titled Minimum Hourly Wage (In Dollars). The y-axis ranges in scale from  0  to  8 in increments of  1 . The x-axis has evenly spaced tick marks with dates as labels and the labels are consistently one year apart. There is a point on the graph corresponding to each data value with the appropriate amount of horizontal separation between points. The points are connected and the data still appear to be increasing over time, but not necessarily in a linear pattern.">
            <a:extLst>
              <a:ext uri="{FF2B5EF4-FFF2-40B4-BE49-F238E27FC236}">
                <a16:creationId xmlns:a16="http://schemas.microsoft.com/office/drawing/2014/main" id="{7EBB8D62-C233-4164-A64B-4B68F93FAF50}"/>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4400" y="1219200"/>
            <a:ext cx="7124700" cy="47498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3</a:t>
            </a:r>
            <a:endParaRPr dirty="0"/>
          </a:p>
        </p:txBody>
      </p:sp>
      <p:sp>
        <p:nvSpPr>
          <p:cNvPr id="3" name="Text Placeholder 2"/>
          <p:cNvSpPr>
            <a:spLocks noGrp="1"/>
          </p:cNvSpPr>
          <p:nvPr>
            <p:ph type="body" sz="quarter" idx="10"/>
          </p:nvPr>
        </p:nvSpPr>
        <p:spPr>
          <a:xfrm>
            <a:off x="457200" y="1082078"/>
            <a:ext cx="8229600" cy="4785322"/>
          </a:xfrm>
        </p:spPr>
        <p:txBody>
          <a:bodyPr>
            <a:normAutofit fontScale="92500" lnSpcReduction="10000"/>
          </a:bodyPr>
          <a:lstStyle/>
          <a:p>
            <a:pPr marL="457200" indent="-457200">
              <a:buFont typeface="Arial" panose="020B0604020202020204" pitchFamily="34" charset="0"/>
              <a:buChar char="•"/>
            </a:pPr>
            <a:r>
              <a:rPr sz="2800" dirty="0"/>
              <a:t>A graph's shape is </a:t>
            </a:r>
            <a:r>
              <a:rPr sz="2800" b="1" dirty="0"/>
              <a:t>uniform</a:t>
            </a:r>
            <a:r>
              <a:rPr sz="2800" dirty="0"/>
              <a:t> if the frequency of each class is relatively the same.</a:t>
            </a:r>
          </a:p>
          <a:p>
            <a:pPr marL="457200" indent="-457200">
              <a:buFont typeface="Arial" panose="020B0604020202020204" pitchFamily="34" charset="0"/>
              <a:buChar char="•"/>
            </a:pPr>
            <a:r>
              <a:rPr sz="2800" dirty="0"/>
              <a:t>A graph's shape is </a:t>
            </a:r>
            <a:r>
              <a:rPr sz="2800" b="1" dirty="0"/>
              <a:t>symmetric</a:t>
            </a:r>
            <a:r>
              <a:rPr sz="2800" dirty="0"/>
              <a:t> if a vertical line drawn through the center of the graph would give mirror images of the data on either side.</a:t>
            </a:r>
          </a:p>
          <a:p>
            <a:pPr marL="457200" indent="-457200">
              <a:buFont typeface="Arial" panose="020B0604020202020204" pitchFamily="34" charset="0"/>
              <a:buChar char="•"/>
            </a:pPr>
            <a:r>
              <a:rPr sz="2800" dirty="0"/>
              <a:t>A graph's shape is </a:t>
            </a:r>
            <a:r>
              <a:rPr sz="2800" b="1" dirty="0"/>
              <a:t>skewed to the right</a:t>
            </a:r>
            <a:r>
              <a:rPr sz="2800" dirty="0"/>
              <a:t> when the majority of the data fall on the </a:t>
            </a:r>
            <a:r>
              <a:rPr sz="2800" b="1" dirty="0"/>
              <a:t>left</a:t>
            </a:r>
            <a:r>
              <a:rPr sz="2800" dirty="0"/>
              <a:t> side of the distribution.</a:t>
            </a:r>
          </a:p>
          <a:p>
            <a:pPr marL="457200" indent="-457200">
              <a:buFont typeface="Arial" panose="020B0604020202020204" pitchFamily="34" charset="0"/>
              <a:buChar char="•"/>
            </a:pPr>
            <a:r>
              <a:rPr sz="2800" dirty="0"/>
              <a:t>A graph's shape is </a:t>
            </a:r>
            <a:r>
              <a:rPr sz="2800" b="1" dirty="0"/>
              <a:t>skewed to the left</a:t>
            </a:r>
            <a:r>
              <a:rPr sz="2800" dirty="0"/>
              <a:t> when the majority of the data fall on the </a:t>
            </a:r>
            <a:r>
              <a:rPr sz="2800" b="1" dirty="0"/>
              <a:t>right</a:t>
            </a:r>
            <a:r>
              <a:rPr sz="2800" dirty="0"/>
              <a:t> side of the distribution.</a:t>
            </a:r>
          </a:p>
          <a:p>
            <a:pPr marL="457200" indent="-457200">
              <a:buFont typeface="Arial" panose="020B0604020202020204" pitchFamily="34" charset="0"/>
              <a:buChar char="•"/>
            </a:pPr>
            <a:r>
              <a:rPr sz="2800" dirty="0"/>
              <a:t>An </a:t>
            </a:r>
            <a:r>
              <a:rPr sz="2800" b="1" dirty="0"/>
              <a:t>outlier</a:t>
            </a:r>
            <a:r>
              <a:rPr sz="2800" dirty="0"/>
              <a:t> is a data value that falls outside the shape of the distribution.</a:t>
            </a:r>
          </a:p>
          <a:p>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737</TotalTime>
  <Words>490</Words>
  <Application>Microsoft Office PowerPoint</Application>
  <PresentationFormat>On-screen Show (4:3)</PresentationFormat>
  <Paragraphs>36</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Cambria Math</vt:lpstr>
      <vt:lpstr>Arial</vt:lpstr>
      <vt:lpstr>Calibri</vt:lpstr>
      <vt:lpstr>Courier New</vt:lpstr>
      <vt:lpstr>Office Theme</vt:lpstr>
      <vt:lpstr>Section 2.3</vt:lpstr>
      <vt:lpstr>Memory Booster</vt:lpstr>
      <vt:lpstr>Definitions1</vt:lpstr>
      <vt:lpstr>Definitions2</vt:lpstr>
      <vt:lpstr>Example 2.3.1: Scaling of Graphs1</vt:lpstr>
      <vt:lpstr>Example 2.3.1: Scaling of Graphs2</vt:lpstr>
      <vt:lpstr>Example 2.3.1: Scaling of Graphs3</vt:lpstr>
      <vt:lpstr>Example 2.3.1: Scaling of Graphs4</vt:lpstr>
      <vt:lpstr>Definitions3</vt:lpstr>
      <vt:lpstr>Example 2.3.2: Shapes of Graphs1</vt:lpstr>
      <vt:lpstr>Example 2.3.2: Shapes of Graphs2</vt:lpstr>
      <vt:lpstr>Example 2.3.2: Shapes of Graphs3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Sankar</cp:lastModifiedBy>
  <cp:revision>127</cp:revision>
  <dcterms:created xsi:type="dcterms:W3CDTF">2013-04-26T14:43:13Z</dcterms:created>
  <dcterms:modified xsi:type="dcterms:W3CDTF">2025-07-08T06:13:48Z</dcterms:modified>
</cp:coreProperties>
</file>