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handoutMasterIdLst>
    <p:handoutMasterId r:id="rId68"/>
  </p:handoutMasterIdLst>
  <p:sldIdLst>
    <p:sldId id="256" r:id="rId2"/>
    <p:sldId id="257" r:id="rId3"/>
    <p:sldId id="258" r:id="rId4"/>
    <p:sldId id="259" r:id="rId5"/>
    <p:sldId id="260" r:id="rId6"/>
    <p:sldId id="262" r:id="rId7"/>
    <p:sldId id="270" r:id="rId8"/>
    <p:sldId id="264" r:id="rId9"/>
    <p:sldId id="265" r:id="rId10"/>
    <p:sldId id="266" r:id="rId11"/>
    <p:sldId id="335" r:id="rId12"/>
    <p:sldId id="267" r:id="rId13"/>
    <p:sldId id="268" r:id="rId14"/>
    <p:sldId id="269" r:id="rId15"/>
    <p:sldId id="271" r:id="rId16"/>
    <p:sldId id="272" r:id="rId17"/>
    <p:sldId id="274" r:id="rId18"/>
    <p:sldId id="275" r:id="rId19"/>
    <p:sldId id="276" r:id="rId20"/>
    <p:sldId id="277" r:id="rId21"/>
    <p:sldId id="278" r:id="rId22"/>
    <p:sldId id="280" r:id="rId23"/>
    <p:sldId id="281" r:id="rId24"/>
    <p:sldId id="282" r:id="rId25"/>
    <p:sldId id="284" r:id="rId26"/>
    <p:sldId id="285" r:id="rId27"/>
    <p:sldId id="287" r:id="rId28"/>
    <p:sldId id="288" r:id="rId29"/>
    <p:sldId id="289" r:id="rId30"/>
    <p:sldId id="290" r:id="rId31"/>
    <p:sldId id="291" r:id="rId32"/>
    <p:sldId id="293" r:id="rId33"/>
    <p:sldId id="294" r:id="rId34"/>
    <p:sldId id="295" r:id="rId35"/>
    <p:sldId id="296" r:id="rId36"/>
    <p:sldId id="297" r:id="rId37"/>
    <p:sldId id="298" r:id="rId38"/>
    <p:sldId id="299" r:id="rId39"/>
    <p:sldId id="301" r:id="rId40"/>
    <p:sldId id="302" r:id="rId41"/>
    <p:sldId id="303" r:id="rId42"/>
    <p:sldId id="304" r:id="rId43"/>
    <p:sldId id="305" r:id="rId44"/>
    <p:sldId id="306" r:id="rId45"/>
    <p:sldId id="307" r:id="rId46"/>
    <p:sldId id="308" r:id="rId47"/>
    <p:sldId id="309" r:id="rId48"/>
    <p:sldId id="310" r:id="rId49"/>
    <p:sldId id="312" r:id="rId50"/>
    <p:sldId id="314" r:id="rId51"/>
    <p:sldId id="333" r:id="rId52"/>
    <p:sldId id="316" r:id="rId53"/>
    <p:sldId id="318" r:id="rId54"/>
    <p:sldId id="319" r:id="rId55"/>
    <p:sldId id="334" r:id="rId56"/>
    <p:sldId id="321" r:id="rId57"/>
    <p:sldId id="322" r:id="rId58"/>
    <p:sldId id="323" r:id="rId59"/>
    <p:sldId id="325" r:id="rId60"/>
    <p:sldId id="326" r:id="rId61"/>
    <p:sldId id="327" r:id="rId62"/>
    <p:sldId id="328" r:id="rId63"/>
    <p:sldId id="330" r:id="rId64"/>
    <p:sldId id="331" r:id="rId65"/>
    <p:sldId id="332" r:id="rId66"/>
  </p:sldIdLst>
  <p:sldSz cx="9144000" cy="6858000" type="screen4x3"/>
  <p:notesSz cx="6858000" cy="9144000"/>
  <p:embeddedFontLs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4673" autoAdjust="0"/>
  </p:normalViewPr>
  <p:slideViewPr>
    <p:cSldViewPr>
      <p:cViewPr varScale="1">
        <p:scale>
          <a:sx n="101" d="100"/>
          <a:sy n="101" d="100"/>
        </p:scale>
        <p:origin x="1944"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8/13/2025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8/13/2025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a:t>
            </a:fld>
            <a:endParaRPr lang="en-US"/>
          </a:p>
        </p:txBody>
      </p:sp>
    </p:spTree>
    <p:extLst>
      <p:ext uri="{BB962C8B-B14F-4D97-AF65-F5344CB8AC3E}">
        <p14:creationId xmlns:p14="http://schemas.microsoft.com/office/powerpoint/2010/main" val="169241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18</a:t>
            </a:fld>
            <a:endParaRPr lang="en-US"/>
          </a:p>
        </p:txBody>
      </p:sp>
    </p:spTree>
    <p:extLst>
      <p:ext uri="{BB962C8B-B14F-4D97-AF65-F5344CB8AC3E}">
        <p14:creationId xmlns:p14="http://schemas.microsoft.com/office/powerpoint/2010/main" val="2368841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19</a:t>
            </a:fld>
            <a:endParaRPr lang="en-US"/>
          </a:p>
        </p:txBody>
      </p:sp>
    </p:spTree>
    <p:extLst>
      <p:ext uri="{BB962C8B-B14F-4D97-AF65-F5344CB8AC3E}">
        <p14:creationId xmlns:p14="http://schemas.microsoft.com/office/powerpoint/2010/main" val="371275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22</a:t>
            </a:fld>
            <a:endParaRPr lang="en-US"/>
          </a:p>
        </p:txBody>
      </p:sp>
    </p:spTree>
    <p:extLst>
      <p:ext uri="{BB962C8B-B14F-4D97-AF65-F5344CB8AC3E}">
        <p14:creationId xmlns:p14="http://schemas.microsoft.com/office/powerpoint/2010/main" val="23592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23</a:t>
            </a:fld>
            <a:endParaRPr lang="en-US"/>
          </a:p>
        </p:txBody>
      </p:sp>
    </p:spTree>
    <p:extLst>
      <p:ext uri="{BB962C8B-B14F-4D97-AF65-F5344CB8AC3E}">
        <p14:creationId xmlns:p14="http://schemas.microsoft.com/office/powerpoint/2010/main" val="3825543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24</a:t>
            </a:fld>
            <a:endParaRPr lang="en-US"/>
          </a:p>
        </p:txBody>
      </p:sp>
    </p:spTree>
    <p:extLst>
      <p:ext uri="{BB962C8B-B14F-4D97-AF65-F5344CB8AC3E}">
        <p14:creationId xmlns:p14="http://schemas.microsoft.com/office/powerpoint/2010/main" val="609578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25</a:t>
            </a:fld>
            <a:endParaRPr lang="en-US"/>
          </a:p>
        </p:txBody>
      </p:sp>
    </p:spTree>
    <p:extLst>
      <p:ext uri="{BB962C8B-B14F-4D97-AF65-F5344CB8AC3E}">
        <p14:creationId xmlns:p14="http://schemas.microsoft.com/office/powerpoint/2010/main" val="2947840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27</a:t>
            </a:fld>
            <a:endParaRPr lang="en-US"/>
          </a:p>
        </p:txBody>
      </p:sp>
    </p:spTree>
    <p:extLst>
      <p:ext uri="{BB962C8B-B14F-4D97-AF65-F5344CB8AC3E}">
        <p14:creationId xmlns:p14="http://schemas.microsoft.com/office/powerpoint/2010/main" val="184135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28</a:t>
            </a:fld>
            <a:endParaRPr lang="en-US"/>
          </a:p>
        </p:txBody>
      </p:sp>
    </p:spTree>
    <p:extLst>
      <p:ext uri="{BB962C8B-B14F-4D97-AF65-F5344CB8AC3E}">
        <p14:creationId xmlns:p14="http://schemas.microsoft.com/office/powerpoint/2010/main" val="3772882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29</a:t>
            </a:fld>
            <a:endParaRPr lang="en-US"/>
          </a:p>
        </p:txBody>
      </p:sp>
    </p:spTree>
    <p:extLst>
      <p:ext uri="{BB962C8B-B14F-4D97-AF65-F5344CB8AC3E}">
        <p14:creationId xmlns:p14="http://schemas.microsoft.com/office/powerpoint/2010/main" val="3931208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31</a:t>
            </a:fld>
            <a:endParaRPr lang="en-US"/>
          </a:p>
        </p:txBody>
      </p:sp>
    </p:spTree>
    <p:extLst>
      <p:ext uri="{BB962C8B-B14F-4D97-AF65-F5344CB8AC3E}">
        <p14:creationId xmlns:p14="http://schemas.microsoft.com/office/powerpoint/2010/main" val="100726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a:t>
            </a:fld>
            <a:endParaRPr lang="en-US"/>
          </a:p>
        </p:txBody>
      </p:sp>
    </p:spTree>
    <p:extLst>
      <p:ext uri="{BB962C8B-B14F-4D97-AF65-F5344CB8AC3E}">
        <p14:creationId xmlns:p14="http://schemas.microsoft.com/office/powerpoint/2010/main" val="377647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32</a:t>
            </a:fld>
            <a:endParaRPr lang="en-US"/>
          </a:p>
        </p:txBody>
      </p:sp>
    </p:spTree>
    <p:extLst>
      <p:ext uri="{BB962C8B-B14F-4D97-AF65-F5344CB8AC3E}">
        <p14:creationId xmlns:p14="http://schemas.microsoft.com/office/powerpoint/2010/main" val="78234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33</a:t>
            </a:fld>
            <a:endParaRPr lang="en-US"/>
          </a:p>
        </p:txBody>
      </p:sp>
    </p:spTree>
    <p:extLst>
      <p:ext uri="{BB962C8B-B14F-4D97-AF65-F5344CB8AC3E}">
        <p14:creationId xmlns:p14="http://schemas.microsoft.com/office/powerpoint/2010/main" val="295143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34</a:t>
            </a:fld>
            <a:endParaRPr lang="en-US"/>
          </a:p>
        </p:txBody>
      </p:sp>
    </p:spTree>
    <p:extLst>
      <p:ext uri="{BB962C8B-B14F-4D97-AF65-F5344CB8AC3E}">
        <p14:creationId xmlns:p14="http://schemas.microsoft.com/office/powerpoint/2010/main" val="4250544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36</a:t>
            </a:fld>
            <a:endParaRPr lang="en-US"/>
          </a:p>
        </p:txBody>
      </p:sp>
    </p:spTree>
    <p:extLst>
      <p:ext uri="{BB962C8B-B14F-4D97-AF65-F5344CB8AC3E}">
        <p14:creationId xmlns:p14="http://schemas.microsoft.com/office/powerpoint/2010/main" val="2232196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37</a:t>
            </a:fld>
            <a:endParaRPr lang="en-US"/>
          </a:p>
        </p:txBody>
      </p:sp>
    </p:spTree>
    <p:extLst>
      <p:ext uri="{BB962C8B-B14F-4D97-AF65-F5344CB8AC3E}">
        <p14:creationId xmlns:p14="http://schemas.microsoft.com/office/powerpoint/2010/main" val="35204781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38</a:t>
            </a:fld>
            <a:endParaRPr lang="en-US"/>
          </a:p>
        </p:txBody>
      </p:sp>
    </p:spTree>
    <p:extLst>
      <p:ext uri="{BB962C8B-B14F-4D97-AF65-F5344CB8AC3E}">
        <p14:creationId xmlns:p14="http://schemas.microsoft.com/office/powerpoint/2010/main" val="2101004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39</a:t>
            </a:fld>
            <a:endParaRPr lang="en-US"/>
          </a:p>
        </p:txBody>
      </p:sp>
    </p:spTree>
    <p:extLst>
      <p:ext uri="{BB962C8B-B14F-4D97-AF65-F5344CB8AC3E}">
        <p14:creationId xmlns:p14="http://schemas.microsoft.com/office/powerpoint/2010/main" val="3023261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42</a:t>
            </a:fld>
            <a:endParaRPr lang="en-US"/>
          </a:p>
        </p:txBody>
      </p:sp>
    </p:spTree>
    <p:extLst>
      <p:ext uri="{BB962C8B-B14F-4D97-AF65-F5344CB8AC3E}">
        <p14:creationId xmlns:p14="http://schemas.microsoft.com/office/powerpoint/2010/main" val="1369835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43</a:t>
            </a:fld>
            <a:endParaRPr lang="en-US"/>
          </a:p>
        </p:txBody>
      </p:sp>
    </p:spTree>
    <p:extLst>
      <p:ext uri="{BB962C8B-B14F-4D97-AF65-F5344CB8AC3E}">
        <p14:creationId xmlns:p14="http://schemas.microsoft.com/office/powerpoint/2010/main" val="1105575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44</a:t>
            </a:fld>
            <a:endParaRPr lang="en-US"/>
          </a:p>
        </p:txBody>
      </p:sp>
    </p:spTree>
    <p:extLst>
      <p:ext uri="{BB962C8B-B14F-4D97-AF65-F5344CB8AC3E}">
        <p14:creationId xmlns:p14="http://schemas.microsoft.com/office/powerpoint/2010/main" val="1999866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8</a:t>
            </a:fld>
            <a:endParaRPr lang="en-US"/>
          </a:p>
        </p:txBody>
      </p:sp>
    </p:spTree>
    <p:extLst>
      <p:ext uri="{BB962C8B-B14F-4D97-AF65-F5344CB8AC3E}">
        <p14:creationId xmlns:p14="http://schemas.microsoft.com/office/powerpoint/2010/main" val="18414830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48</a:t>
            </a:fld>
            <a:endParaRPr lang="en-US"/>
          </a:p>
        </p:txBody>
      </p:sp>
    </p:spTree>
    <p:extLst>
      <p:ext uri="{BB962C8B-B14F-4D97-AF65-F5344CB8AC3E}">
        <p14:creationId xmlns:p14="http://schemas.microsoft.com/office/powerpoint/2010/main" val="263486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50</a:t>
            </a:fld>
            <a:endParaRPr lang="en-US"/>
          </a:p>
        </p:txBody>
      </p:sp>
    </p:spTree>
    <p:extLst>
      <p:ext uri="{BB962C8B-B14F-4D97-AF65-F5344CB8AC3E}">
        <p14:creationId xmlns:p14="http://schemas.microsoft.com/office/powerpoint/2010/main" val="814378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E2F46-C449-0474-DCF5-D88584D12C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0541D-B01C-8F89-C6D5-B2A3A3A35E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88CF7-53EF-9545-07F8-765CD9F51CFF}"/>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3781D205-2BAD-F7A6-D6D8-DCE54808532A}"/>
              </a:ext>
            </a:extLst>
          </p:cNvPr>
          <p:cNvSpPr>
            <a:spLocks noGrp="1"/>
          </p:cNvSpPr>
          <p:nvPr>
            <p:ph type="sldNum" sz="quarter" idx="5"/>
          </p:nvPr>
        </p:nvSpPr>
        <p:spPr/>
        <p:txBody>
          <a:bodyPr/>
          <a:lstStyle/>
          <a:p>
            <a:fld id="{7E6DA207-A26B-4388-9112-E8BB699F6246}" type="slidenum">
              <a:rPr lang="en-US" smtClean="0"/>
              <a:pPr/>
              <a:t>51</a:t>
            </a:fld>
            <a:endParaRPr lang="en-US"/>
          </a:p>
        </p:txBody>
      </p:sp>
    </p:spTree>
    <p:extLst>
      <p:ext uri="{BB962C8B-B14F-4D97-AF65-F5344CB8AC3E}">
        <p14:creationId xmlns:p14="http://schemas.microsoft.com/office/powerpoint/2010/main" val="38979658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52</a:t>
            </a:fld>
            <a:endParaRPr lang="en-US"/>
          </a:p>
        </p:txBody>
      </p:sp>
    </p:spTree>
    <p:extLst>
      <p:ext uri="{BB962C8B-B14F-4D97-AF65-F5344CB8AC3E}">
        <p14:creationId xmlns:p14="http://schemas.microsoft.com/office/powerpoint/2010/main" val="1013680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53</a:t>
            </a:fld>
            <a:endParaRPr lang="en-US"/>
          </a:p>
        </p:txBody>
      </p:sp>
    </p:spTree>
    <p:extLst>
      <p:ext uri="{BB962C8B-B14F-4D97-AF65-F5344CB8AC3E}">
        <p14:creationId xmlns:p14="http://schemas.microsoft.com/office/powerpoint/2010/main" val="15331000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54</a:t>
            </a:fld>
            <a:endParaRPr lang="en-US"/>
          </a:p>
        </p:txBody>
      </p:sp>
    </p:spTree>
    <p:extLst>
      <p:ext uri="{BB962C8B-B14F-4D97-AF65-F5344CB8AC3E}">
        <p14:creationId xmlns:p14="http://schemas.microsoft.com/office/powerpoint/2010/main" val="3679399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18E3-5755-D2DB-A257-DCF656EE7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6A3D33-451E-643D-DCC0-F5537CB69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667A47-6164-C101-9B72-031B06AF15C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9D92CF3E-5254-0F3C-0318-5238CD63EF81}"/>
              </a:ext>
            </a:extLst>
          </p:cNvPr>
          <p:cNvSpPr>
            <a:spLocks noGrp="1"/>
          </p:cNvSpPr>
          <p:nvPr>
            <p:ph type="sldNum" sz="quarter" idx="5"/>
          </p:nvPr>
        </p:nvSpPr>
        <p:spPr/>
        <p:txBody>
          <a:bodyPr/>
          <a:lstStyle/>
          <a:p>
            <a:fld id="{7E6DA207-A26B-4388-9112-E8BB699F6246}" type="slidenum">
              <a:rPr lang="en-US" smtClean="0"/>
              <a:pPr/>
              <a:t>55</a:t>
            </a:fld>
            <a:endParaRPr lang="en-US"/>
          </a:p>
        </p:txBody>
      </p:sp>
    </p:spTree>
    <p:extLst>
      <p:ext uri="{BB962C8B-B14F-4D97-AF65-F5344CB8AC3E}">
        <p14:creationId xmlns:p14="http://schemas.microsoft.com/office/powerpoint/2010/main" val="3284497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56</a:t>
            </a:fld>
            <a:endParaRPr lang="en-US"/>
          </a:p>
        </p:txBody>
      </p:sp>
    </p:spTree>
    <p:extLst>
      <p:ext uri="{BB962C8B-B14F-4D97-AF65-F5344CB8AC3E}">
        <p14:creationId xmlns:p14="http://schemas.microsoft.com/office/powerpoint/2010/main" val="857386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58</a:t>
            </a:fld>
            <a:endParaRPr lang="en-US"/>
          </a:p>
        </p:txBody>
      </p:sp>
    </p:spTree>
    <p:extLst>
      <p:ext uri="{BB962C8B-B14F-4D97-AF65-F5344CB8AC3E}">
        <p14:creationId xmlns:p14="http://schemas.microsoft.com/office/powerpoint/2010/main" val="465388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59</a:t>
            </a:fld>
            <a:endParaRPr lang="en-US"/>
          </a:p>
        </p:txBody>
      </p:sp>
    </p:spTree>
    <p:extLst>
      <p:ext uri="{BB962C8B-B14F-4D97-AF65-F5344CB8AC3E}">
        <p14:creationId xmlns:p14="http://schemas.microsoft.com/office/powerpoint/2010/main" val="282963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9</a:t>
            </a:fld>
            <a:endParaRPr lang="en-US"/>
          </a:p>
        </p:txBody>
      </p:sp>
    </p:spTree>
    <p:extLst>
      <p:ext uri="{BB962C8B-B14F-4D97-AF65-F5344CB8AC3E}">
        <p14:creationId xmlns:p14="http://schemas.microsoft.com/office/powerpoint/2010/main" val="3607673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62</a:t>
            </a:fld>
            <a:endParaRPr lang="en-US"/>
          </a:p>
        </p:txBody>
      </p:sp>
    </p:spTree>
    <p:extLst>
      <p:ext uri="{BB962C8B-B14F-4D97-AF65-F5344CB8AC3E}">
        <p14:creationId xmlns:p14="http://schemas.microsoft.com/office/powerpoint/2010/main" val="39629446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63</a:t>
            </a:fld>
            <a:endParaRPr lang="en-US"/>
          </a:p>
        </p:txBody>
      </p:sp>
    </p:spTree>
    <p:extLst>
      <p:ext uri="{BB962C8B-B14F-4D97-AF65-F5344CB8AC3E}">
        <p14:creationId xmlns:p14="http://schemas.microsoft.com/office/powerpoint/2010/main" val="7215635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64</a:t>
            </a:fld>
            <a:endParaRPr lang="en-US"/>
          </a:p>
        </p:txBody>
      </p:sp>
    </p:spTree>
    <p:extLst>
      <p:ext uri="{BB962C8B-B14F-4D97-AF65-F5344CB8AC3E}">
        <p14:creationId xmlns:p14="http://schemas.microsoft.com/office/powerpoint/2010/main" val="2126576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65</a:t>
            </a:fld>
            <a:endParaRPr lang="en-US"/>
          </a:p>
        </p:txBody>
      </p:sp>
    </p:spTree>
    <p:extLst>
      <p:ext uri="{BB962C8B-B14F-4D97-AF65-F5344CB8AC3E}">
        <p14:creationId xmlns:p14="http://schemas.microsoft.com/office/powerpoint/2010/main" val="942591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10</a:t>
            </a:fld>
            <a:endParaRPr lang="en-US"/>
          </a:p>
        </p:txBody>
      </p:sp>
    </p:spTree>
    <p:extLst>
      <p:ext uri="{BB962C8B-B14F-4D97-AF65-F5344CB8AC3E}">
        <p14:creationId xmlns:p14="http://schemas.microsoft.com/office/powerpoint/2010/main" val="1817800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E42B8-095A-0E5C-AA08-CC995FB5B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8D093-0348-C86A-B41A-3F58AC8808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F3802-35C8-C0B5-DB73-AC6004E1805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55D161F-6098-1AFC-44A2-E082346E7099}"/>
              </a:ext>
            </a:extLst>
          </p:cNvPr>
          <p:cNvSpPr>
            <a:spLocks noGrp="1"/>
          </p:cNvSpPr>
          <p:nvPr>
            <p:ph type="sldNum" sz="quarter" idx="5"/>
          </p:nvPr>
        </p:nvSpPr>
        <p:spPr/>
        <p:txBody>
          <a:bodyPr/>
          <a:lstStyle/>
          <a:p>
            <a:fld id="{7E6DA207-A26B-4388-9112-E8BB699F6246}" type="slidenum">
              <a:rPr lang="en-US" smtClean="0"/>
              <a:pPr/>
              <a:t>11</a:t>
            </a:fld>
            <a:endParaRPr lang="en-US"/>
          </a:p>
        </p:txBody>
      </p:sp>
    </p:spTree>
    <p:extLst>
      <p:ext uri="{BB962C8B-B14F-4D97-AF65-F5344CB8AC3E}">
        <p14:creationId xmlns:p14="http://schemas.microsoft.com/office/powerpoint/2010/main" val="84830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12</a:t>
            </a:fld>
            <a:endParaRPr lang="en-US"/>
          </a:p>
        </p:txBody>
      </p:sp>
    </p:spTree>
    <p:extLst>
      <p:ext uri="{BB962C8B-B14F-4D97-AF65-F5344CB8AC3E}">
        <p14:creationId xmlns:p14="http://schemas.microsoft.com/office/powerpoint/2010/main" val="813075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13</a:t>
            </a:fld>
            <a:endParaRPr lang="en-US"/>
          </a:p>
        </p:txBody>
      </p:sp>
    </p:spTree>
    <p:extLst>
      <p:ext uri="{BB962C8B-B14F-4D97-AF65-F5344CB8AC3E}">
        <p14:creationId xmlns:p14="http://schemas.microsoft.com/office/powerpoint/2010/main" val="1415231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7E6DA207-A26B-4388-9112-E8BB699F6246}" type="slidenum">
              <a:rPr lang="en-US" smtClean="0"/>
              <a:pPr/>
              <a:t>17</a:t>
            </a:fld>
            <a:endParaRPr lang="en-US"/>
          </a:p>
        </p:txBody>
      </p:sp>
    </p:spTree>
    <p:extLst>
      <p:ext uri="{BB962C8B-B14F-4D97-AF65-F5344CB8AC3E}">
        <p14:creationId xmlns:p14="http://schemas.microsoft.com/office/powerpoint/2010/main" val="3344002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31.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2.2</a:t>
            </a:r>
          </a:p>
        </p:txBody>
      </p:sp>
      <p:sp>
        <p:nvSpPr>
          <p:cNvPr id="2" name="Text Placeholder 1"/>
          <p:cNvSpPr>
            <a:spLocks noGrp="1"/>
          </p:cNvSpPr>
          <p:nvPr>
            <p:ph type="body" sz="quarter" idx="10"/>
          </p:nvPr>
        </p:nvSpPr>
        <p:spPr/>
        <p:txBody>
          <a:bodyPr/>
          <a:lstStyle/>
          <a:p>
            <a:pPr algn="ctr"/>
            <a:r>
              <a:t>Graphical Displays of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5</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question then becomes, how do you handle the category for students living in a house? How do we show </a:t>
                </a:r>
                <a14:m>
                  <m:oMath xmlns:m="http://schemas.openxmlformats.org/officeDocument/2006/math">
                    <m:r>
                      <a:rPr>
                        <a:latin typeface="Cambria Math" panose="02040503050406030204" pitchFamily="18" charset="0"/>
                      </a:rPr>
                      <m:t>12.5%</m:t>
                    </m:r>
                  </m:oMath>
                </a14:m>
                <a:r>
                  <a:rPr sz="2800" dirty="0"/>
                  <a:t> of the pie? </a:t>
                </a:r>
                <a:endParaRPr lang="en-US" sz="2800" dirty="0"/>
              </a:p>
              <a:p>
                <a:pPr>
                  <a:defRPr sz="2800"/>
                </a:pPr>
                <a:r>
                  <a:rPr sz="2800" dirty="0"/>
                  <a:t>One way would be to notice that it is half the size of the dorm category (</a:t>
                </a:r>
                <a:r>
                  <a:rPr sz="2800" dirty="0">
                    <a:latin typeface="Cambria Math"/>
                  </a:rPr>
                  <a:t>12.5</a:t>
                </a:r>
                <a:r>
                  <a:rPr sz="2800" dirty="0"/>
                  <a:t> is half of </a:t>
                </a:r>
                <a:r>
                  <a:rPr sz="2800" dirty="0">
                    <a:latin typeface="Cambria Math"/>
                  </a:rPr>
                  <a:t>25</a:t>
                </a:r>
                <a:r>
                  <a:rPr sz="2800" dirty="0"/>
                  <a:t>.) Thus, the piece of the pie for the “House” category would be half the size </a:t>
                </a:r>
                <a:endParaRPr lang="en-US" sz="2800" dirty="0"/>
              </a:p>
              <a:p>
                <a:pPr>
                  <a:defRPr sz="2800"/>
                </a:pPr>
                <a:r>
                  <a:rPr sz="2800" dirty="0"/>
                  <a:t>of the pie for the “Dorm” category, or </a:t>
                </a:r>
                <a:endParaRPr lang="en-US" sz="2800" dirty="0"/>
              </a:p>
              <a:p>
                <a:pPr>
                  <a:defRPr sz="2800"/>
                </a:pPr>
                <a:r>
                  <a:rPr sz="2800"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96"/>
                </a:stretch>
              </a:blipFill>
            </p:spPr>
            <p:txBody>
              <a:bodyPr/>
              <a:lstStyle/>
              <a:p>
                <a:r>
                  <a:rPr lang="en-IN">
                    <a:noFill/>
                  </a:rPr>
                  <a:t> </a:t>
                </a:r>
              </a:p>
            </p:txBody>
          </p:sp>
        </mc:Fallback>
      </mc:AlternateContent>
      <p:graphicFrame>
        <p:nvGraphicFramePr>
          <p:cNvPr id="4" name="Object 3" descr="one eighth of the pie.">
            <a:extLst>
              <a:ext uri="{FF2B5EF4-FFF2-40B4-BE49-F238E27FC236}">
                <a16:creationId xmlns:a16="http://schemas.microsoft.com/office/drawing/2014/main" id="{A7236D62-BCFB-2CC1-46C6-749620D8F102}"/>
              </a:ext>
            </a:extLst>
          </p:cNvPr>
          <p:cNvGraphicFramePr>
            <a:graphicFrameLocks noChangeAspect="1"/>
          </p:cNvGraphicFramePr>
          <p:nvPr>
            <p:extLst>
              <p:ext uri="{D42A27DB-BD31-4B8C-83A1-F6EECF244321}">
                <p14:modId xmlns:p14="http://schemas.microsoft.com/office/powerpoint/2010/main" val="2400108148"/>
              </p:ext>
            </p:extLst>
          </p:nvPr>
        </p:nvGraphicFramePr>
        <p:xfrm>
          <a:off x="6095999" y="3657598"/>
          <a:ext cx="1800000" cy="835052"/>
        </p:xfrm>
        <a:graphic>
          <a:graphicData uri="http://schemas.openxmlformats.org/presentationml/2006/ole">
            <mc:AlternateContent xmlns:mc="http://schemas.openxmlformats.org/markup-compatibility/2006">
              <mc:Choice xmlns:v="urn:schemas-microsoft-com:vml" Requires="v">
                <p:oleObj name="Equation" r:id="rId4" imgW="1693945" imgH="785343" progId="Equation.DSMT4">
                  <p:embed/>
                </p:oleObj>
              </mc:Choice>
              <mc:Fallback>
                <p:oleObj name="Equation" r:id="rId4" imgW="1693945" imgH="785343" progId="Equation.DSMT4">
                  <p:embed/>
                  <p:pic>
                    <p:nvPicPr>
                      <p:cNvPr id="0" name=""/>
                      <p:cNvPicPr/>
                      <p:nvPr/>
                    </p:nvPicPr>
                    <p:blipFill>
                      <a:blip r:embed="rId5"/>
                      <a:stretch>
                        <a:fillRect/>
                      </a:stretch>
                    </p:blipFill>
                    <p:spPr>
                      <a:xfrm>
                        <a:off x="6095999" y="3657598"/>
                        <a:ext cx="1800000" cy="835052"/>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435CACBC-C559-D4B3-4B08-5DD0F442D472}"/>
              </a:ext>
            </a:extLst>
          </p:cNvPr>
          <p:cNvSpPr txBox="1"/>
          <p:nvPr/>
        </p:nvSpPr>
        <p:spPr>
          <a:xfrm>
            <a:off x="457200" y="4419600"/>
            <a:ext cx="8229600" cy="1384995"/>
          </a:xfrm>
          <a:prstGeom prst="rect">
            <a:avLst/>
          </a:prstGeom>
          <a:noFill/>
        </p:spPr>
        <p:txBody>
          <a:bodyPr wrap="square">
            <a:spAutoFit/>
          </a:bodyPr>
          <a:lstStyle/>
          <a:p>
            <a:r>
              <a:rPr lang="en-US" sz="2800" dirty="0"/>
              <a:t>Another way to find the size of the piece of pie for the “House” category is to find the size of the angle for the piece of pie.</a:t>
            </a:r>
            <a:endParaRPr lang="en-IN"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29A0E-F7A4-FEE3-5F06-0BE4E412F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C860C8-6C4F-1FC2-A307-3E92C4D86BCF}"/>
              </a:ext>
            </a:extLst>
          </p:cNvPr>
          <p:cNvSpPr>
            <a:spLocks noGrp="1"/>
          </p:cNvSpPr>
          <p:nvPr>
            <p:ph type="title"/>
          </p:nvPr>
        </p:nvSpPr>
        <p:spPr/>
        <p:txBody>
          <a:bodyPr>
            <a:normAutofit/>
          </a:bodyPr>
          <a:lstStyle/>
          <a:p>
            <a:pPr>
              <a:defRPr sz="3200"/>
            </a:pPr>
            <a:r>
              <a:rPr dirty="0"/>
              <a:t>Example 2.2.1: Creating a Pie Chart</a:t>
            </a:r>
            <a:r>
              <a:rPr lang="en-US" baseline="-25000" dirty="0"/>
              <a:t>6</a:t>
            </a:r>
            <a:endParaRPr baseline="-25000"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17579CB-27CA-C782-578A-277351597769}"/>
                  </a:ext>
                </a:extLst>
              </p:cNvPr>
              <p:cNvSpPr>
                <a:spLocks noGrp="1"/>
              </p:cNvSpPr>
              <p:nvPr>
                <p:ph type="body" sz="quarter" idx="10"/>
              </p:nvPr>
            </p:nvSpPr>
            <p:spPr/>
            <p:txBody>
              <a:bodyPr>
                <a:normAutofit/>
              </a:bodyPr>
              <a:lstStyle/>
              <a:p>
                <a:pPr>
                  <a:defRPr sz="2800"/>
                </a:pPr>
                <a:r>
                  <a:rPr sz="2800" dirty="0"/>
                  <a:t>Mathematically, there are </a:t>
                </a:r>
                <a:r>
                  <a:rPr sz="2800" dirty="0">
                    <a:latin typeface="Cambria Math"/>
                  </a:rPr>
                  <a:t>360</a:t>
                </a:r>
                <a:r>
                  <a:rPr sz="2800" dirty="0"/>
                  <a:t> degrees in the central angle of a circle; therefore, the central angle of the piece of the pie associated with the “House” category would be </a:t>
                </a:r>
                <a14:m>
                  <m:oMath xmlns:m="http://schemas.openxmlformats.org/officeDocument/2006/math">
                    <m:r>
                      <a:rPr>
                        <a:latin typeface="Cambria Math" panose="02040503050406030204" pitchFamily="18" charset="0"/>
                      </a:rPr>
                      <m:t>12.5%</m:t>
                    </m:r>
                  </m:oMath>
                </a14:m>
                <a:r>
                  <a:rPr sz="2800" dirty="0"/>
                  <a:t> of </a:t>
                </a:r>
                <a:r>
                  <a:rPr sz="2800" dirty="0">
                    <a:latin typeface="Cambria Math"/>
                  </a:rPr>
                  <a:t>360</a:t>
                </a:r>
                <a:r>
                  <a:rPr sz="2800" dirty="0"/>
                  <a:t>, or </a:t>
                </a:r>
                <a14:m>
                  <m:oMath xmlns:m="http://schemas.openxmlformats.org/officeDocument/2006/math">
                    <m:r>
                      <a:rPr>
                        <a:latin typeface="Cambria Math" panose="02040503050406030204" pitchFamily="18" charset="0"/>
                      </a:rPr>
                      <m:t>0.125⋅360=45</m:t>
                    </m:r>
                  </m:oMath>
                </a14:m>
                <a:r>
                  <a:rPr sz="2800" dirty="0"/>
                  <a:t> degrees. As the size of the category for sorority and fraternity housing is the same as that for a house, those two pieces of the pie should be the same size as well.</a:t>
                </a:r>
              </a:p>
            </p:txBody>
          </p:sp>
        </mc:Choice>
        <mc:Fallback xmlns="">
          <p:sp>
            <p:nvSpPr>
              <p:cNvPr id="3" name="Text Placeholder 2">
                <a:extLst>
                  <a:ext uri="{FF2B5EF4-FFF2-40B4-BE49-F238E27FC236}">
                    <a16:creationId xmlns:a16="http://schemas.microsoft.com/office/drawing/2014/main" id="{017579CB-27CA-C782-578A-277351597769}"/>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1481" t="-1595" r="-519"/>
                </a:stretch>
              </a:blipFill>
            </p:spPr>
            <p:txBody>
              <a:bodyPr/>
              <a:lstStyle/>
              <a:p>
                <a:r>
                  <a:rPr lang="en-IN">
                    <a:noFill/>
                  </a:rPr>
                  <a:t> </a:t>
                </a:r>
              </a:p>
            </p:txBody>
          </p:sp>
        </mc:Fallback>
      </mc:AlternateContent>
    </p:spTree>
    <p:extLst>
      <p:ext uri="{BB962C8B-B14F-4D97-AF65-F5344CB8AC3E}">
        <p14:creationId xmlns:p14="http://schemas.microsoft.com/office/powerpoint/2010/main" val="120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7</a:t>
            </a:r>
            <a:endParaRPr baseline="-25000" dirty="0"/>
          </a:p>
        </p:txBody>
      </p:sp>
      <p:pic>
        <p:nvPicPr>
          <p:cNvPr id="5" name="Content Placeholder 4" descr="A completed pie chart is shown. The pie chart is a circle divided into pie slices. The top half of the pie chart is labeled Apartment as 50%. The bottom left quadrant of the pie chart is labeled Dorm as 25%. The bottom right quadrant is divided into two equal slices. One is labeled House as 12.5% and the other is labeled Sorority/Fraternity House as 12.5%">
            <a:extLst>
              <a:ext uri="{FF2B5EF4-FFF2-40B4-BE49-F238E27FC236}">
                <a16:creationId xmlns:a16="http://schemas.microsoft.com/office/drawing/2014/main" id="{3E1F463B-A5F4-48A7-8096-C330565E19EC}"/>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7375" y="1057949"/>
            <a:ext cx="5429250" cy="5011616"/>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8</a:t>
            </a:r>
            <a:endParaRPr baseline="-25000" dirty="0"/>
          </a:p>
        </p:txBody>
      </p:sp>
      <p:sp>
        <p:nvSpPr>
          <p:cNvPr id="3" name="Text Placeholder 2"/>
          <p:cNvSpPr>
            <a:spLocks noGrp="1"/>
          </p:cNvSpPr>
          <p:nvPr>
            <p:ph type="body" sz="quarter" idx="10"/>
          </p:nvPr>
        </p:nvSpPr>
        <p:spPr/>
        <p:txBody>
          <a:bodyPr>
            <a:normAutofit/>
          </a:bodyPr>
          <a:lstStyle/>
          <a:p>
            <a:r>
              <a:rPr sz="2800"/>
              <a:t>Although we have demonstrated in this example how to use arithmetic to determine the central angles of a pie chart, it is fairly unusual for someone to draw a pie chart by hand given the current availability of technology. Use of software such as Microsoft Excel allows you to create pie charts easily without angle calculations.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1</a:t>
            </a:r>
            <a:endParaRPr dirty="0"/>
          </a:p>
        </p:txBody>
      </p:sp>
      <p:sp>
        <p:nvSpPr>
          <p:cNvPr id="3" name="Text Placeholder 2"/>
          <p:cNvSpPr>
            <a:spLocks noGrp="1"/>
          </p:cNvSpPr>
          <p:nvPr>
            <p:ph type="body" sz="quarter" idx="10"/>
          </p:nvPr>
        </p:nvSpPr>
        <p:spPr>
          <a:xfrm>
            <a:off x="457200" y="1082078"/>
            <a:ext cx="8229600" cy="2042122"/>
          </a:xfrm>
        </p:spPr>
        <p:txBody>
          <a:bodyPr>
            <a:normAutofit/>
          </a:bodyPr>
          <a:lstStyle/>
          <a:p>
            <a:r>
              <a:rPr sz="2800" dirty="0"/>
              <a:t>For instructions on how to create a pie chart in Excel, Minitab, or other technologies, please visit </a:t>
            </a:r>
            <a:r>
              <a:rPr sz="2800" b="1" dirty="0"/>
              <a:t>stat.hawkeslearning.com</a:t>
            </a:r>
            <a:r>
              <a:rPr sz="2800" dirty="0"/>
              <a:t> and navigate to </a:t>
            </a:r>
            <a:r>
              <a:rPr sz="2800" b="1" dirty="0"/>
              <a:t>Technology Instructions </a:t>
            </a:r>
            <a:r>
              <a:rPr lang="en-US" b="1" dirty="0"/>
              <a:t>→</a:t>
            </a:r>
            <a:r>
              <a:rPr sz="2800" b="1" dirty="0"/>
              <a:t> Graphs </a:t>
            </a:r>
            <a:r>
              <a:rPr lang="en-US" b="1" dirty="0"/>
              <a:t>→</a:t>
            </a:r>
            <a:r>
              <a:rPr sz="2800" b="1" dirty="0"/>
              <a:t> Pie Chart</a:t>
            </a:r>
            <a:r>
              <a:rPr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3</a:t>
            </a:r>
            <a:endParaRPr dirty="0"/>
          </a:p>
        </p:txBody>
      </p:sp>
      <p:sp>
        <p:nvSpPr>
          <p:cNvPr id="3" name="Text Placeholder 2"/>
          <p:cNvSpPr>
            <a:spLocks noGrp="1"/>
          </p:cNvSpPr>
          <p:nvPr>
            <p:ph type="body" sz="quarter" idx="10"/>
          </p:nvPr>
        </p:nvSpPr>
        <p:spPr>
          <a:xfrm>
            <a:off x="457200" y="1082078"/>
            <a:ext cx="8229600" cy="1051522"/>
          </a:xfrm>
        </p:spPr>
        <p:txBody>
          <a:bodyPr>
            <a:normAutofit/>
          </a:bodyPr>
          <a:lstStyle/>
          <a:p>
            <a:r>
              <a:rPr sz="2800" dirty="0"/>
              <a:t>A </a:t>
            </a:r>
            <a:r>
              <a:rPr sz="2800" b="1" dirty="0"/>
              <a:t>bar graph</a:t>
            </a:r>
            <a:r>
              <a:rPr sz="2800" dirty="0"/>
              <a:t> is a graph that uses bars to represent the amount of data in each category.</a:t>
            </a:r>
          </a:p>
          <a:p>
            <a:endParaRPr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2.2.2: Creating a Bar Graph</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a:t>Create a bar graph of the following data describing the distribution of housing types for students in a statistics class.</a:t>
            </a:r>
          </a:p>
        </p:txBody>
      </p:sp>
      <p:sp>
        <p:nvSpPr>
          <p:cNvPr id="5" name="Text Placeholder 2">
            <a:extLst>
              <a:ext uri="{FF2B5EF4-FFF2-40B4-BE49-F238E27FC236}">
                <a16:creationId xmlns:a16="http://schemas.microsoft.com/office/drawing/2014/main" id="{476B709F-0E72-A66F-7F88-771CF81EDE8F}"/>
              </a:ext>
            </a:extLst>
          </p:cNvPr>
          <p:cNvSpPr txBox="1">
            <a:spLocks/>
          </p:cNvSpPr>
          <p:nvPr/>
        </p:nvSpPr>
        <p:spPr>
          <a:xfrm>
            <a:off x="533400" y="2514600"/>
            <a:ext cx="8229600" cy="381000"/>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sz="1800" b="1"/>
            </a:pPr>
            <a:r>
              <a:rPr lang="en-US" dirty="0"/>
              <a:t>Housing Types for Students in a Statistics Class</a:t>
            </a:r>
          </a:p>
        </p:txBody>
      </p:sp>
      <p:graphicFrame>
        <p:nvGraphicFramePr>
          <p:cNvPr id="4" name="Table Placeholder 2" descr="The table contains with two columns Type of Housing and Number of Students. The breakdown is as follows: 20 students live in apartments, 10 in dorms, 5 in houses, and 5 in sorority/fraternity houses. Total student count is not explicitly shown in this table but sums to 40.">
            <a:extLst>
              <a:ext uri="{FF2B5EF4-FFF2-40B4-BE49-F238E27FC236}">
                <a16:creationId xmlns:a16="http://schemas.microsoft.com/office/drawing/2014/main" id="{114E6F74-4A7F-4E4E-9B70-EE9304D6C22B}"/>
              </a:ext>
            </a:extLst>
          </p:cNvPr>
          <p:cNvGraphicFramePr>
            <a:graphicFrameLocks/>
          </p:cNvGraphicFramePr>
          <p:nvPr>
            <p:extLst>
              <p:ext uri="{D42A27DB-BD31-4B8C-83A1-F6EECF244321}">
                <p14:modId xmlns:p14="http://schemas.microsoft.com/office/powerpoint/2010/main" val="1525755548"/>
              </p:ext>
            </p:extLst>
          </p:nvPr>
        </p:nvGraphicFramePr>
        <p:xfrm>
          <a:off x="533400" y="2971800"/>
          <a:ext cx="8229600" cy="18542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Type of Housing</a:t>
                      </a:r>
                    </a:p>
                  </a:txBody>
                  <a:tcPr/>
                </a:tc>
                <a:tc>
                  <a:txBody>
                    <a:bodyPr/>
                    <a:lstStyle/>
                    <a:p>
                      <a:pPr algn="ctr">
                        <a:defRPr sz="1800" b="1"/>
                      </a:pPr>
                      <a:r>
                        <a:rPr dirty="0"/>
                        <a:t>Number of Students</a:t>
                      </a:r>
                    </a:p>
                  </a:txBody>
                  <a:tcPr/>
                </a:tc>
                <a:extLst>
                  <a:ext uri="{0D108BD9-81ED-4DB2-BD59-A6C34878D82A}">
                    <a16:rowId xmlns:a16="http://schemas.microsoft.com/office/drawing/2014/main" val="10001"/>
                  </a:ext>
                </a:extLst>
              </a:tr>
              <a:tr h="370840">
                <a:tc>
                  <a:txBody>
                    <a:bodyPr/>
                    <a:lstStyle/>
                    <a:p>
                      <a:pPr algn="ctr">
                        <a:defRPr sz="1800"/>
                      </a:pPr>
                      <a:r>
                        <a:t>Apartment</a:t>
                      </a:r>
                    </a:p>
                  </a:txBody>
                  <a:tcPr/>
                </a:tc>
                <a:tc>
                  <a:txBody>
                    <a:bodyPr/>
                    <a:lstStyle/>
                    <a:p>
                      <a:pPr algn="ctr"/>
                      <a:r>
                        <a:rPr sz="1800" dirty="0"/>
                        <a:t>20</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Dorm</a:t>
                      </a:r>
                    </a:p>
                  </a:txBody>
                  <a:tcPr/>
                </a:tc>
                <a:tc>
                  <a:txBody>
                    <a:bodyPr/>
                    <a:lstStyle/>
                    <a:p>
                      <a:pPr algn="ctr"/>
                      <a:r>
                        <a:rPr sz="1800"/>
                        <a:t>10</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House</a:t>
                      </a:r>
                    </a:p>
                  </a:txBody>
                  <a:tcPr/>
                </a:tc>
                <a:tc>
                  <a:txBody>
                    <a:bodyPr/>
                    <a:lstStyle/>
                    <a:p>
                      <a:pPr algn="ctr"/>
                      <a:r>
                        <a:rPr sz="1800"/>
                        <a:t>5</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Sorority/Fraternity House</a:t>
                      </a:r>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2.2.2: Creating a Bar Graph</a:t>
            </a:r>
            <a:r>
              <a:rPr lang="en-US" baseline="-25000" dirty="0"/>
              <a:t>2</a:t>
            </a:r>
            <a:endParaRPr baseline="-25000" dirty="0"/>
          </a:p>
        </p:txBody>
      </p:sp>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To create a bar graph, begin by labeling the </a:t>
            </a:r>
            <a:r>
              <a:rPr lang="en-US" sz="2800" i="1" dirty="0"/>
              <a:t>x</a:t>
            </a:r>
            <a:r>
              <a:rPr sz="2800" dirty="0"/>
              <a:t>-axis with the types of housing and the </a:t>
            </a:r>
            <a:r>
              <a:rPr lang="en-US" i="1" dirty="0"/>
              <a:t>y</a:t>
            </a:r>
            <a:r>
              <a:rPr sz="2800" dirty="0"/>
              <a:t>-axis with a numerical scale representing the number of students. The </a:t>
            </a:r>
            <a:r>
              <a:rPr lang="en-US" i="1" dirty="0"/>
              <a:t>y</a:t>
            </a:r>
            <a:r>
              <a:rPr sz="2800" dirty="0"/>
              <a:t>-axis must show values at least as big as the largest value in the data set. In this case, it must have values at least to </a:t>
            </a:r>
            <a:r>
              <a:rPr sz="2800" dirty="0">
                <a:latin typeface="Cambria Math"/>
              </a:rPr>
              <a:t>20</a:t>
            </a:r>
            <a:r>
              <a:rPr sz="2800" dirty="0"/>
              <a:t>. Over each type of housing, draw a bar with a height equal to the number of students who live in that type of housing. The bar can be any width you choose, so long as all of the bars are the same width. Thus, the first bar would have a height of </a:t>
            </a:r>
            <a:r>
              <a:rPr sz="2800" dirty="0">
                <a:latin typeface="Cambria Math"/>
              </a:rPr>
              <a:t>20</a:t>
            </a:r>
            <a:r>
              <a:rPr sz="2800" dirty="0"/>
              <a:t> because </a:t>
            </a:r>
            <a:r>
              <a:rPr sz="2800" dirty="0">
                <a:latin typeface="Cambria Math"/>
              </a:rPr>
              <a:t>20</a:t>
            </a:r>
            <a:r>
              <a:rPr sz="2800" dirty="0"/>
              <a:t> students live in an apartment. Draw a bar for each category. The resulting bar graph should look like the one shown here.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2.2.2: Creating a Bar Graph</a:t>
            </a:r>
            <a:r>
              <a:rPr lang="en-US" baseline="-25000" dirty="0"/>
              <a:t>3</a:t>
            </a:r>
            <a:endParaRPr baseline="-25000" dirty="0"/>
          </a:p>
        </p:txBody>
      </p:sp>
      <p:pic>
        <p:nvPicPr>
          <p:cNvPr id="5" name="Content Placeholder 4" descr="A vertical bar graph shows the percent of students living in different types of houses. The vertical axis of the graph is labeled, Number of Students ranging from  0  to  25 , in increments of  5 . The horizontal axis of the graph is labeled, Type of Housing representing four types of housing, apartment, dorm, house, and sorority and fraternity house. The bar above the label Apartment is the tallest. The bar above the label Dorm is half as tall as the one above Apartment. The bars above the labels House and Sorority/Fraternity House are the same height as each other, and they are both half as tall as the bar above Dorm.">
            <a:extLst>
              <a:ext uri="{FF2B5EF4-FFF2-40B4-BE49-F238E27FC236}">
                <a16:creationId xmlns:a16="http://schemas.microsoft.com/office/drawing/2014/main" id="{72E18186-D793-411B-A50E-C28D42D94DA2}"/>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9361" y="1082675"/>
            <a:ext cx="4585277" cy="484981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2</a:t>
            </a:r>
            <a:endParaRPr baseline="-25000" dirty="0"/>
          </a:p>
        </p:txBody>
      </p:sp>
      <p:sp>
        <p:nvSpPr>
          <p:cNvPr id="3" name="Text Placeholder 2"/>
          <p:cNvSpPr>
            <a:spLocks noGrp="1"/>
          </p:cNvSpPr>
          <p:nvPr>
            <p:ph type="body" sz="quarter" idx="10"/>
          </p:nvPr>
        </p:nvSpPr>
        <p:spPr>
          <a:xfrm>
            <a:off x="457200" y="1082078"/>
            <a:ext cx="8229600" cy="1813522"/>
          </a:xfrm>
        </p:spPr>
        <p:txBody>
          <a:bodyPr>
            <a:normAutofit/>
          </a:bodyPr>
          <a:lstStyle/>
          <a:p>
            <a:r>
              <a:rPr sz="2800" dirty="0"/>
              <a:t>For instructions on how to create a bar graph in Excel, Minitab, or other technologies, please visit </a:t>
            </a:r>
            <a:r>
              <a:rPr sz="2800" b="1" dirty="0"/>
              <a:t>stat.hawkeslearning.com</a:t>
            </a:r>
            <a:r>
              <a:rPr sz="2800" dirty="0"/>
              <a:t> and navigate to </a:t>
            </a:r>
            <a:r>
              <a:rPr sz="2800" b="1" dirty="0"/>
              <a:t>Technology Instructions </a:t>
            </a:r>
            <a:r>
              <a:rPr lang="en-US" b="1" dirty="0"/>
              <a:t>→</a:t>
            </a:r>
            <a:r>
              <a:rPr sz="2800" b="1" dirty="0"/>
              <a:t> Graphs </a:t>
            </a:r>
            <a:r>
              <a:rPr lang="en-US" b="1" dirty="0"/>
              <a:t>→</a:t>
            </a:r>
            <a:r>
              <a:rPr sz="2800" b="1" dirty="0"/>
              <a:t> Bar Chart</a:t>
            </a:r>
            <a:r>
              <a:rPr sz="2800"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1</a:t>
            </a:r>
            <a:endParaRPr dirty="0"/>
          </a:p>
        </p:txBody>
      </p:sp>
      <p:sp>
        <p:nvSpPr>
          <p:cNvPr id="3" name="Text Placeholder 2"/>
          <p:cNvSpPr>
            <a:spLocks noGrp="1"/>
          </p:cNvSpPr>
          <p:nvPr>
            <p:ph type="body" sz="quarter" idx="10"/>
          </p:nvPr>
        </p:nvSpPr>
        <p:spPr>
          <a:xfrm>
            <a:off x="457200" y="1082078"/>
            <a:ext cx="8229600" cy="2727922"/>
          </a:xfrm>
        </p:spPr>
        <p:txBody>
          <a:bodyPr>
            <a:normAutofit/>
          </a:bodyPr>
          <a:lstStyle/>
          <a:p>
            <a:r>
              <a:rPr sz="2800" dirty="0"/>
              <a:t>Graphs should have:</a:t>
            </a:r>
          </a:p>
          <a:p>
            <a:pPr marL="514350" indent="-514350">
              <a:buFont typeface="+mj-lt"/>
              <a:buChar char="•"/>
              <a:defRPr sz="2800"/>
            </a:pPr>
            <a:r>
              <a:rPr dirty="0"/>
              <a:t>​</a:t>
            </a:r>
            <a:r>
              <a:rPr sz="2800" dirty="0"/>
              <a:t>Title</a:t>
            </a:r>
          </a:p>
          <a:p>
            <a:pPr marL="514350" indent="-514350">
              <a:buFont typeface="+mj-lt"/>
              <a:buChar char="•"/>
              <a:defRPr sz="2800"/>
            </a:pPr>
            <a:r>
              <a:rPr dirty="0"/>
              <a:t>​</a:t>
            </a:r>
            <a:r>
              <a:rPr sz="2800" dirty="0"/>
              <a:t>Labels on Axes</a:t>
            </a:r>
          </a:p>
          <a:p>
            <a:pPr marL="514350" indent="-514350">
              <a:buFont typeface="+mj-lt"/>
              <a:buChar char="•"/>
              <a:defRPr sz="2800"/>
            </a:pPr>
            <a:r>
              <a:rPr dirty="0"/>
              <a:t>​</a:t>
            </a:r>
            <a:r>
              <a:rPr sz="2800" dirty="0"/>
              <a:t>Source</a:t>
            </a:r>
          </a:p>
          <a:p>
            <a:pPr marL="514350" indent="-514350">
              <a:buFont typeface="+mj-lt"/>
              <a:buChar char="•"/>
              <a:defRPr sz="2800"/>
            </a:pPr>
            <a:r>
              <a:rPr dirty="0"/>
              <a:t>​</a:t>
            </a:r>
            <a:r>
              <a:rPr sz="2800" dirty="0"/>
              <a:t>Data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4</a:t>
            </a:r>
            <a:endParaRPr dirty="0"/>
          </a:p>
        </p:txBody>
      </p:sp>
      <p:sp>
        <p:nvSpPr>
          <p:cNvPr id="3" name="Text Placeholder 2"/>
          <p:cNvSpPr>
            <a:spLocks noGrp="1"/>
          </p:cNvSpPr>
          <p:nvPr>
            <p:ph type="body" sz="quarter" idx="10"/>
          </p:nvPr>
        </p:nvSpPr>
        <p:spPr>
          <a:xfrm>
            <a:off x="457200" y="1082078"/>
            <a:ext cx="8229600" cy="1508722"/>
          </a:xfrm>
        </p:spPr>
        <p:txBody>
          <a:bodyPr>
            <a:normAutofit/>
          </a:bodyPr>
          <a:lstStyle/>
          <a:p>
            <a:r>
              <a:rPr sz="2800" dirty="0"/>
              <a:t>A </a:t>
            </a:r>
            <a:r>
              <a:rPr sz="2800" b="1" dirty="0"/>
              <a:t>Pareto chart</a:t>
            </a:r>
            <a:r>
              <a:rPr sz="2800" dirty="0"/>
              <a:t> is a type of bar graph with the bars in descending order. It should be used for nominal data only.</a:t>
            </a:r>
          </a:p>
          <a:p>
            <a:endParaRP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2.2.3: Creating a Pareto Chart</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Create a Pareto chart, if appropriate, for the following data.</a:t>
            </a:r>
          </a:p>
        </p:txBody>
      </p:sp>
      <p:sp>
        <p:nvSpPr>
          <p:cNvPr id="5" name="Text Placeholder 2">
            <a:extLst>
              <a:ext uri="{FF2B5EF4-FFF2-40B4-BE49-F238E27FC236}">
                <a16:creationId xmlns:a16="http://schemas.microsoft.com/office/drawing/2014/main" id="{CA2F064F-2231-D761-E2C2-23AC9E2B503F}"/>
              </a:ext>
            </a:extLst>
          </p:cNvPr>
          <p:cNvSpPr txBox="1">
            <a:spLocks/>
          </p:cNvSpPr>
          <p:nvPr/>
        </p:nvSpPr>
        <p:spPr>
          <a:xfrm>
            <a:off x="457200" y="2209800"/>
            <a:ext cx="8229600" cy="381000"/>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sz="1800" b="1"/>
            </a:pPr>
            <a:r>
              <a:rPr lang="en-IN" dirty="0"/>
              <a:t>Fundraising Results</a:t>
            </a:r>
          </a:p>
        </p:txBody>
      </p:sp>
      <p:graphicFrame>
        <p:nvGraphicFramePr>
          <p:cNvPr id="4" name="Table Placeholder 2" descr="A table contains two columns: Class and Number of Fundraiser Items Sold. The rows are as follows: Ms. Boyd's class sold 200 items, Ms. Willard's class sold 157 items, Mr. Smith's class sold 176 items, Mr. Carter's class sold 181 items, and Ms. Meredith's class sold 143 items.">
            <a:extLst>
              <a:ext uri="{FF2B5EF4-FFF2-40B4-BE49-F238E27FC236}">
                <a16:creationId xmlns:a16="http://schemas.microsoft.com/office/drawing/2014/main" id="{2D19807A-A529-45BF-BE42-955FD255D010}"/>
              </a:ext>
            </a:extLst>
          </p:cNvPr>
          <p:cNvGraphicFramePr>
            <a:graphicFrameLocks/>
          </p:cNvGraphicFramePr>
          <p:nvPr>
            <p:extLst>
              <p:ext uri="{D42A27DB-BD31-4B8C-83A1-F6EECF244321}">
                <p14:modId xmlns:p14="http://schemas.microsoft.com/office/powerpoint/2010/main" val="848676735"/>
              </p:ext>
            </p:extLst>
          </p:nvPr>
        </p:nvGraphicFramePr>
        <p:xfrm>
          <a:off x="492154" y="2661920"/>
          <a:ext cx="8229600" cy="22250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Class</a:t>
                      </a:r>
                    </a:p>
                  </a:txBody>
                  <a:tcPr/>
                </a:tc>
                <a:tc>
                  <a:txBody>
                    <a:bodyPr/>
                    <a:lstStyle/>
                    <a:p>
                      <a:pPr algn="ctr">
                        <a:defRPr sz="1800" b="1"/>
                      </a:pPr>
                      <a:r>
                        <a:rPr dirty="0"/>
                        <a:t>Number of Fundraiser Items Sold</a:t>
                      </a:r>
                    </a:p>
                  </a:txBody>
                  <a:tcPr/>
                </a:tc>
                <a:extLst>
                  <a:ext uri="{0D108BD9-81ED-4DB2-BD59-A6C34878D82A}">
                    <a16:rowId xmlns:a16="http://schemas.microsoft.com/office/drawing/2014/main" val="10001"/>
                  </a:ext>
                </a:extLst>
              </a:tr>
              <a:tr h="370840">
                <a:tc>
                  <a:txBody>
                    <a:bodyPr/>
                    <a:lstStyle/>
                    <a:p>
                      <a:pPr algn="ctr">
                        <a:defRPr sz="1800"/>
                      </a:pPr>
                      <a:r>
                        <a:rPr dirty="0"/>
                        <a:t>Ms. Boyd's class</a:t>
                      </a:r>
                    </a:p>
                  </a:txBody>
                  <a:tcPr/>
                </a:tc>
                <a:tc>
                  <a:txBody>
                    <a:bodyPr/>
                    <a:lstStyle/>
                    <a:p>
                      <a:pPr algn="ctr"/>
                      <a:r>
                        <a:rPr sz="1800"/>
                        <a:t>200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Ms. Willard's class</a:t>
                      </a:r>
                    </a:p>
                  </a:txBody>
                  <a:tcPr/>
                </a:tc>
                <a:tc>
                  <a:txBody>
                    <a:bodyPr/>
                    <a:lstStyle/>
                    <a:p>
                      <a:pPr algn="ctr"/>
                      <a:r>
                        <a:rPr sz="1800"/>
                        <a:t>157</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Mr. Smith's class</a:t>
                      </a:r>
                    </a:p>
                  </a:txBody>
                  <a:tcPr/>
                </a:tc>
                <a:tc>
                  <a:txBody>
                    <a:bodyPr/>
                    <a:lstStyle/>
                    <a:p>
                      <a:pPr algn="ctr"/>
                      <a:r>
                        <a:rPr sz="1800"/>
                        <a:t>176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Mr. Carter's class</a:t>
                      </a:r>
                    </a:p>
                  </a:txBody>
                  <a:tcPr/>
                </a:tc>
                <a:tc>
                  <a:txBody>
                    <a:bodyPr/>
                    <a:lstStyle/>
                    <a:p>
                      <a:pPr algn="ctr"/>
                      <a:r>
                        <a:rPr sz="1800"/>
                        <a:t>181</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rPr dirty="0"/>
                        <a:t>Ms. Meredith's class</a:t>
                      </a:r>
                    </a:p>
                  </a:txBody>
                  <a:tcPr/>
                </a:tc>
                <a:tc>
                  <a:txBody>
                    <a:bodyPr/>
                    <a:lstStyle/>
                    <a:p>
                      <a:pPr algn="ctr"/>
                      <a:r>
                        <a:rPr sz="1800" dirty="0"/>
                        <a:t>143</a:t>
                      </a:r>
                      <a:endParaRPr sz="1800" dirty="0">
                        <a:latin typeface="Cambria Math"/>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2.2.3: Creating a Pareto Chart</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a:t>Solution</a:t>
            </a:r>
          </a:p>
          <a:p>
            <a:r>
              <a:rPr sz="2800"/>
              <a:t>The data are nominal; therefore, it would be appropriate to create a Pareto chart from these data. Begin by rearranging the data from the largest frequency to the smallest frequency.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2.2.3: Creating a Pareto Chart</a:t>
            </a:r>
            <a:r>
              <a:rPr lang="en-US" baseline="-25000" dirty="0"/>
              <a:t>3</a:t>
            </a:r>
            <a:endParaRPr baseline="-25000" dirty="0"/>
          </a:p>
        </p:txBody>
      </p:sp>
      <p:sp>
        <p:nvSpPr>
          <p:cNvPr id="5" name="TextBox 4">
            <a:extLst>
              <a:ext uri="{FF2B5EF4-FFF2-40B4-BE49-F238E27FC236}">
                <a16:creationId xmlns:a16="http://schemas.microsoft.com/office/drawing/2014/main" id="{EA1B6A64-8700-026A-E934-DD8E7FB795FE}"/>
              </a:ext>
            </a:extLst>
          </p:cNvPr>
          <p:cNvSpPr txBox="1"/>
          <p:nvPr/>
        </p:nvSpPr>
        <p:spPr>
          <a:xfrm>
            <a:off x="2209800" y="1307068"/>
            <a:ext cx="4572000" cy="369332"/>
          </a:xfrm>
          <a:prstGeom prst="rect">
            <a:avLst/>
          </a:prstGeom>
          <a:noFill/>
        </p:spPr>
        <p:txBody>
          <a:bodyPr wrap="square">
            <a:spAutoFit/>
          </a:bodyPr>
          <a:lstStyle/>
          <a:p>
            <a:pPr algn="ctr">
              <a:defRPr sz="1800" b="1"/>
            </a:pPr>
            <a:r>
              <a:rPr lang="en-IN" dirty="0"/>
              <a:t>Ordered Fundraising Results</a:t>
            </a:r>
          </a:p>
        </p:txBody>
      </p:sp>
      <p:graphicFrame>
        <p:nvGraphicFramePr>
          <p:cNvPr id="3" name="Table Placeholder 2" descr="A table contains two columns: Class and Number of Fundraiser Items Sold. The rows are as follows: Ms. Boyd's class sold 200 items, Mr. Carter's class sold 181 items, Mr. Smith's class sold 176 items, Ms. Willard's class sold 157 items,  and Ms. Meredith's class sold 143 items."/>
          <p:cNvGraphicFramePr>
            <a:graphicFrameLocks noGrp="1"/>
          </p:cNvGraphicFramePr>
          <p:nvPr>
            <p:ph type="tbl" sz="quarter" idx="10"/>
            <p:extLst>
              <p:ext uri="{D42A27DB-BD31-4B8C-83A1-F6EECF244321}">
                <p14:modId xmlns:p14="http://schemas.microsoft.com/office/powerpoint/2010/main" val="2724665402"/>
              </p:ext>
            </p:extLst>
          </p:nvPr>
        </p:nvGraphicFramePr>
        <p:xfrm>
          <a:off x="457200" y="1747520"/>
          <a:ext cx="8229600" cy="22250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Class</a:t>
                      </a:r>
                    </a:p>
                  </a:txBody>
                  <a:tcPr/>
                </a:tc>
                <a:tc>
                  <a:txBody>
                    <a:bodyPr/>
                    <a:lstStyle/>
                    <a:p>
                      <a:pPr algn="ctr">
                        <a:defRPr sz="1800" b="1"/>
                      </a:pPr>
                      <a:r>
                        <a:rPr dirty="0"/>
                        <a:t>Number of Fundraiser Items Sold</a:t>
                      </a:r>
                    </a:p>
                  </a:txBody>
                  <a:tcPr/>
                </a:tc>
                <a:extLst>
                  <a:ext uri="{0D108BD9-81ED-4DB2-BD59-A6C34878D82A}">
                    <a16:rowId xmlns:a16="http://schemas.microsoft.com/office/drawing/2014/main" val="10001"/>
                  </a:ext>
                </a:extLst>
              </a:tr>
              <a:tr h="370840">
                <a:tc>
                  <a:txBody>
                    <a:bodyPr/>
                    <a:lstStyle/>
                    <a:p>
                      <a:pPr algn="ctr">
                        <a:defRPr sz="1800"/>
                      </a:pPr>
                      <a:r>
                        <a:t>Ms. Boyd's class</a:t>
                      </a:r>
                    </a:p>
                  </a:txBody>
                  <a:tcPr/>
                </a:tc>
                <a:tc>
                  <a:txBody>
                    <a:bodyPr/>
                    <a:lstStyle/>
                    <a:p>
                      <a:pPr algn="ctr"/>
                      <a:r>
                        <a:rPr sz="1800" dirty="0"/>
                        <a:t>200</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Mr. Carter's class</a:t>
                      </a:r>
                    </a:p>
                  </a:txBody>
                  <a:tcPr/>
                </a:tc>
                <a:tc>
                  <a:txBody>
                    <a:bodyPr/>
                    <a:lstStyle/>
                    <a:p>
                      <a:pPr algn="ctr"/>
                      <a:r>
                        <a:rPr sz="1800" dirty="0"/>
                        <a:t>181</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Mr. Smith's class</a:t>
                      </a:r>
                    </a:p>
                  </a:txBody>
                  <a:tcPr/>
                </a:tc>
                <a:tc>
                  <a:txBody>
                    <a:bodyPr/>
                    <a:lstStyle/>
                    <a:p>
                      <a:pPr algn="ctr"/>
                      <a:r>
                        <a:rPr sz="1800"/>
                        <a:t>176</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Ms. Willard's class</a:t>
                      </a:r>
                    </a:p>
                  </a:txBody>
                  <a:tcPr/>
                </a:tc>
                <a:tc>
                  <a:txBody>
                    <a:bodyPr/>
                    <a:lstStyle/>
                    <a:p>
                      <a:pPr algn="ctr"/>
                      <a:r>
                        <a:rPr sz="1800"/>
                        <a:t>157</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t>Ms. Meredith's class</a:t>
                      </a:r>
                    </a:p>
                  </a:txBody>
                  <a:tcPr/>
                </a:tc>
                <a:tc>
                  <a:txBody>
                    <a:bodyPr/>
                    <a:lstStyle/>
                    <a:p>
                      <a:pPr algn="ctr"/>
                      <a:r>
                        <a:rPr sz="1800" dirty="0"/>
                        <a:t>143</a:t>
                      </a:r>
                      <a:endParaRPr sz="1800" dirty="0">
                        <a:latin typeface="Cambria Math"/>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2.2.3: Creating a Pareto Chart</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rPr sz="2800"/>
              <a:t>Next, create a bar graph of the ordered data. The resulting Pareto chart is shown.</a:t>
            </a:r>
          </a:p>
        </p:txBody>
      </p:sp>
      <p:pic>
        <p:nvPicPr>
          <p:cNvPr id="4" name="Content Placeholder 4" descr="A horizontal bar graph shows the number of items sold by five classes to raise funds. The horizontal axis of the graph is labeled, &quot;Number of Fundraiser Items sold&quot; ranging from  0  to  200 , in increments of  50. The vertical axis of the graph is labeled, &quot;Class&quot; and is labeled by the names of five classes. Each class is to the left of a horizontal bar extending to the right. The classes are arranged in such a way that the longest bar is at the top of the chart and the shortest bar is at the bottom of the chart. Thus, this bar graph is also a Pareto chart.">
            <a:extLst>
              <a:ext uri="{FF2B5EF4-FFF2-40B4-BE49-F238E27FC236}">
                <a16:creationId xmlns:a16="http://schemas.microsoft.com/office/drawing/2014/main" id="{3760A4F8-95CB-4E9B-AEF7-F5FD42F438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9200" y="2272812"/>
            <a:ext cx="6057900" cy="372354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3</a:t>
            </a:r>
            <a:endParaRPr baseline="-25000" dirty="0"/>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dirty="0"/>
              <a:t>For instructions on how to create a Pareto chart in Excel, Minitab, or other technologies, please visit </a:t>
            </a:r>
            <a:r>
              <a:rPr sz="2800" b="1" dirty="0"/>
              <a:t>stat.hawkeslearning.com</a:t>
            </a:r>
            <a:r>
              <a:rPr sz="2800" dirty="0"/>
              <a:t> and navigate to </a:t>
            </a:r>
            <a:r>
              <a:rPr sz="2800" b="1" dirty="0"/>
              <a:t>Technology Instructions </a:t>
            </a:r>
            <a:r>
              <a:rPr lang="en-US" b="1" dirty="0"/>
              <a:t>→</a:t>
            </a:r>
            <a:r>
              <a:rPr sz="2800" b="1" dirty="0"/>
              <a:t> Graphs </a:t>
            </a:r>
            <a:r>
              <a:rPr lang="en-US" b="1" dirty="0"/>
              <a:t>→</a:t>
            </a:r>
            <a:r>
              <a:rPr sz="2800" b="1" dirty="0"/>
              <a:t> Pareto Chart</a:t>
            </a:r>
            <a:r>
              <a:rPr sz="2800"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2.2.4: Creating a Side-by-Side Bar Graph</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Create a side-by-side bar graph of the following data describing the distribution of housing types for two different samples of students. Based on the graph, what can you conclude about the differences in housing choices between freshmen and sophomores at this college?</a:t>
            </a:r>
          </a:p>
        </p:txBody>
      </p:sp>
      <p:sp>
        <p:nvSpPr>
          <p:cNvPr id="6" name="TextBox 5">
            <a:extLst>
              <a:ext uri="{FF2B5EF4-FFF2-40B4-BE49-F238E27FC236}">
                <a16:creationId xmlns:a16="http://schemas.microsoft.com/office/drawing/2014/main" id="{FF75DCB9-09C0-7953-DF0B-75CF97860ABD}"/>
              </a:ext>
            </a:extLst>
          </p:cNvPr>
          <p:cNvSpPr txBox="1"/>
          <p:nvPr/>
        </p:nvSpPr>
        <p:spPr>
          <a:xfrm>
            <a:off x="2286000" y="3593068"/>
            <a:ext cx="4572000" cy="369332"/>
          </a:xfrm>
          <a:prstGeom prst="rect">
            <a:avLst/>
          </a:prstGeom>
          <a:noFill/>
        </p:spPr>
        <p:txBody>
          <a:bodyPr wrap="square">
            <a:spAutoFit/>
          </a:bodyPr>
          <a:lstStyle/>
          <a:p>
            <a:pPr algn="ctr">
              <a:defRPr sz="1800" b="1"/>
            </a:pPr>
            <a:r>
              <a:rPr lang="en-US" sz="1800" dirty="0"/>
              <a:t>Housing Types for Two Samples of Students</a:t>
            </a:r>
          </a:p>
        </p:txBody>
      </p:sp>
      <p:graphicFrame>
        <p:nvGraphicFramePr>
          <p:cNvPr id="4" name="Table Placeholder 2" descr="A table contains three columns: &quot;Type of Housing&quot;, &quot;Number of Students Freshmen&quot;, and &quot;Number of Students Sophomores&quot;. The rows are as follows: In apartments, 13 freshmen and 20 sophomores live; in dorms, 24 freshmen and 15 sophomores live; in houses, 6 freshmen and 9 sophomores live; and in sorority/fraternity houses, 7 freshmen and 5 sophomores live.">
            <a:extLst>
              <a:ext uri="{FF2B5EF4-FFF2-40B4-BE49-F238E27FC236}">
                <a16:creationId xmlns:a16="http://schemas.microsoft.com/office/drawing/2014/main" id="{7DFA0CCA-3A12-4CEC-B81D-F7EC3492B620}"/>
              </a:ext>
            </a:extLst>
          </p:cNvPr>
          <p:cNvGraphicFramePr>
            <a:graphicFrameLocks/>
          </p:cNvGraphicFramePr>
          <p:nvPr>
            <p:extLst>
              <p:ext uri="{D42A27DB-BD31-4B8C-83A1-F6EECF244321}">
                <p14:modId xmlns:p14="http://schemas.microsoft.com/office/powerpoint/2010/main" val="2132559800"/>
              </p:ext>
            </p:extLst>
          </p:nvPr>
        </p:nvGraphicFramePr>
        <p:xfrm>
          <a:off x="381000" y="3962400"/>
          <a:ext cx="8229600" cy="201168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71800">
                <a:tc>
                  <a:txBody>
                    <a:bodyPr/>
                    <a:lstStyle/>
                    <a:p>
                      <a:pPr algn="ctr">
                        <a:defRPr sz="1800" b="1"/>
                      </a:pPr>
                      <a:r>
                        <a:rPr sz="1700" dirty="0"/>
                        <a:t>Type of Housing</a:t>
                      </a:r>
                    </a:p>
                  </a:txBody>
                  <a:tcPr anchor="ctr"/>
                </a:tc>
                <a:tc>
                  <a:txBody>
                    <a:bodyPr/>
                    <a:lstStyle/>
                    <a:p>
                      <a:pPr algn="ctr">
                        <a:defRPr sz="1800" b="1"/>
                      </a:pPr>
                      <a:r>
                        <a:rPr sz="1700"/>
                        <a:t>Number of Students Freshmen</a:t>
                      </a:r>
                    </a:p>
                  </a:txBody>
                  <a:tcPr anchor="ctr"/>
                </a:tc>
                <a:tc>
                  <a:txBody>
                    <a:bodyPr/>
                    <a:lstStyle/>
                    <a:p>
                      <a:pPr algn="ctr">
                        <a:defRPr sz="1800" b="1"/>
                      </a:pPr>
                      <a:r>
                        <a:rPr sz="1700" dirty="0"/>
                        <a:t>Number of Students Sophomores</a:t>
                      </a:r>
                    </a:p>
                  </a:txBody>
                  <a:tcPr anchor="ctr"/>
                </a:tc>
                <a:extLst>
                  <a:ext uri="{0D108BD9-81ED-4DB2-BD59-A6C34878D82A}">
                    <a16:rowId xmlns:a16="http://schemas.microsoft.com/office/drawing/2014/main" val="10001"/>
                  </a:ext>
                </a:extLst>
              </a:tr>
              <a:tr h="331281">
                <a:tc>
                  <a:txBody>
                    <a:bodyPr/>
                    <a:lstStyle/>
                    <a:p>
                      <a:pPr algn="ctr">
                        <a:defRPr sz="1800"/>
                      </a:pPr>
                      <a:r>
                        <a:rPr sz="1700"/>
                        <a:t>Apartment</a:t>
                      </a:r>
                    </a:p>
                  </a:txBody>
                  <a:tcPr anchor="ctr"/>
                </a:tc>
                <a:tc>
                  <a:txBody>
                    <a:bodyPr/>
                    <a:lstStyle/>
                    <a:p>
                      <a:pPr algn="ctr"/>
                      <a:r>
                        <a:rPr sz="1700"/>
                        <a:t>13</a:t>
                      </a:r>
                      <a:endParaRPr sz="1700">
                        <a:latin typeface="Cambria Math"/>
                      </a:endParaRPr>
                    </a:p>
                  </a:txBody>
                  <a:tcPr anchor="ctr"/>
                </a:tc>
                <a:tc>
                  <a:txBody>
                    <a:bodyPr/>
                    <a:lstStyle/>
                    <a:p>
                      <a:pPr algn="ctr"/>
                      <a:r>
                        <a:rPr sz="1700" dirty="0"/>
                        <a:t>20</a:t>
                      </a:r>
                      <a:endParaRPr sz="1700" dirty="0">
                        <a:latin typeface="Cambria Math"/>
                      </a:endParaRPr>
                    </a:p>
                  </a:txBody>
                  <a:tcPr anchor="ctr"/>
                </a:tc>
                <a:extLst>
                  <a:ext uri="{0D108BD9-81ED-4DB2-BD59-A6C34878D82A}">
                    <a16:rowId xmlns:a16="http://schemas.microsoft.com/office/drawing/2014/main" val="10002"/>
                  </a:ext>
                </a:extLst>
              </a:tr>
              <a:tr h="331281">
                <a:tc>
                  <a:txBody>
                    <a:bodyPr/>
                    <a:lstStyle/>
                    <a:p>
                      <a:pPr algn="ctr">
                        <a:defRPr sz="1800"/>
                      </a:pPr>
                      <a:r>
                        <a:rPr sz="1700"/>
                        <a:t>Dorm</a:t>
                      </a:r>
                    </a:p>
                  </a:txBody>
                  <a:tcPr anchor="ctr"/>
                </a:tc>
                <a:tc>
                  <a:txBody>
                    <a:bodyPr/>
                    <a:lstStyle/>
                    <a:p>
                      <a:pPr algn="ctr"/>
                      <a:r>
                        <a:rPr sz="1700"/>
                        <a:t>24</a:t>
                      </a:r>
                      <a:endParaRPr sz="1700">
                        <a:latin typeface="Cambria Math"/>
                      </a:endParaRPr>
                    </a:p>
                  </a:txBody>
                  <a:tcPr anchor="ctr"/>
                </a:tc>
                <a:tc>
                  <a:txBody>
                    <a:bodyPr/>
                    <a:lstStyle/>
                    <a:p>
                      <a:pPr algn="ctr"/>
                      <a:r>
                        <a:rPr sz="1700"/>
                        <a:t>15</a:t>
                      </a:r>
                      <a:endParaRPr sz="1700">
                        <a:latin typeface="Cambria Math"/>
                      </a:endParaRPr>
                    </a:p>
                  </a:txBody>
                  <a:tcPr anchor="ctr"/>
                </a:tc>
                <a:extLst>
                  <a:ext uri="{0D108BD9-81ED-4DB2-BD59-A6C34878D82A}">
                    <a16:rowId xmlns:a16="http://schemas.microsoft.com/office/drawing/2014/main" val="10003"/>
                  </a:ext>
                </a:extLst>
              </a:tr>
              <a:tr h="331281">
                <a:tc>
                  <a:txBody>
                    <a:bodyPr/>
                    <a:lstStyle/>
                    <a:p>
                      <a:pPr algn="ctr">
                        <a:defRPr sz="1800"/>
                      </a:pPr>
                      <a:r>
                        <a:rPr sz="1700"/>
                        <a:t>House</a:t>
                      </a:r>
                    </a:p>
                  </a:txBody>
                  <a:tcPr anchor="ctr"/>
                </a:tc>
                <a:tc>
                  <a:txBody>
                    <a:bodyPr/>
                    <a:lstStyle/>
                    <a:p>
                      <a:pPr algn="ctr"/>
                      <a:r>
                        <a:rPr sz="1700" dirty="0"/>
                        <a:t>6</a:t>
                      </a:r>
                      <a:endParaRPr sz="1700" dirty="0">
                        <a:latin typeface="Cambria Math"/>
                      </a:endParaRPr>
                    </a:p>
                  </a:txBody>
                  <a:tcPr anchor="ctr"/>
                </a:tc>
                <a:tc>
                  <a:txBody>
                    <a:bodyPr/>
                    <a:lstStyle/>
                    <a:p>
                      <a:pPr algn="ctr"/>
                      <a:r>
                        <a:rPr sz="1700"/>
                        <a:t>9</a:t>
                      </a:r>
                      <a:endParaRPr sz="1700">
                        <a:latin typeface="Cambria Math"/>
                      </a:endParaRPr>
                    </a:p>
                  </a:txBody>
                  <a:tcPr anchor="ctr"/>
                </a:tc>
                <a:extLst>
                  <a:ext uri="{0D108BD9-81ED-4DB2-BD59-A6C34878D82A}">
                    <a16:rowId xmlns:a16="http://schemas.microsoft.com/office/drawing/2014/main" val="10004"/>
                  </a:ext>
                </a:extLst>
              </a:tr>
              <a:tr h="331281">
                <a:tc>
                  <a:txBody>
                    <a:bodyPr/>
                    <a:lstStyle/>
                    <a:p>
                      <a:pPr algn="ctr">
                        <a:defRPr sz="1800"/>
                      </a:pPr>
                      <a:r>
                        <a:rPr sz="1700"/>
                        <a:t>Sorority/Fraternity House</a:t>
                      </a:r>
                    </a:p>
                  </a:txBody>
                  <a:tcPr anchor="ctr"/>
                </a:tc>
                <a:tc>
                  <a:txBody>
                    <a:bodyPr/>
                    <a:lstStyle/>
                    <a:p>
                      <a:pPr algn="ctr"/>
                      <a:r>
                        <a:rPr sz="1700"/>
                        <a:t>7</a:t>
                      </a:r>
                      <a:endParaRPr sz="1700">
                        <a:latin typeface="Cambria Math"/>
                      </a:endParaRPr>
                    </a:p>
                  </a:txBody>
                  <a:tcPr anchor="ctr"/>
                </a:tc>
                <a:tc>
                  <a:txBody>
                    <a:bodyPr/>
                    <a:lstStyle/>
                    <a:p>
                      <a:pPr algn="ctr"/>
                      <a:r>
                        <a:rPr sz="1700" dirty="0"/>
                        <a:t>5</a:t>
                      </a:r>
                      <a:endParaRPr sz="1700" dirty="0">
                        <a:latin typeface="Cambria Math"/>
                      </a:endParaRPr>
                    </a:p>
                  </a:txBody>
                  <a:tcPr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2.2.4: Creating a Side-by-Side Bar Graph</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a:t>Solution</a:t>
            </a:r>
          </a:p>
          <a:p>
            <a:r>
              <a:rPr sz="2800"/>
              <a:t>A side-by-side bar graph is created in the same way as we created the bar graphs before. However, instead of there being only one bar drawn over each category, there are two bars — one for each sample of students. Let's color the bars representing freshmen green and the bars representing sophomores blue, as noted in the legend.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2.2.4: Creating a Side-by-Side Bar Graph</a:t>
            </a:r>
            <a:r>
              <a:rPr lang="en-US" baseline="-25000" dirty="0"/>
              <a:t>3</a:t>
            </a:r>
            <a:endParaRPr baseline="-25000" dirty="0"/>
          </a:p>
        </p:txBody>
      </p:sp>
      <p:pic>
        <p:nvPicPr>
          <p:cNvPr id="5" name="Content Placeholder 4" descr="A vertical bar graph shows the number of students, categorized as Freshmen and Sophomores living in different types of housing. The vertical axis of the graph is labeled, &quot;Number of Students&quot; ranging from  0  to  25 , in increments of  5. The horizontal axis of the graph is labeled, &quot;Type of Housing&quot; representing four types of housing: apartment, dorm, house, and sorority and fraternity house. Each of the labels on the horizontal axis is below two bars of various heights. The bar on the left represents the number of freshman that live in that type of housing, and the bar on the right represents the number of sophomores that live in that type of housing.">
            <a:extLst>
              <a:ext uri="{FF2B5EF4-FFF2-40B4-BE49-F238E27FC236}">
                <a16:creationId xmlns:a16="http://schemas.microsoft.com/office/drawing/2014/main" id="{E0443267-3D4A-4A8F-ABF1-E9F40B6EA2D9}"/>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1075" y="1905000"/>
            <a:ext cx="7181850" cy="4005262"/>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2.2.4: Creating a Side-by-Side Bar Graph</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rPr sz="2800"/>
              <a:t>There is not a single right conclusion about the difference in housing choices, however, it is possible to correctly interpret a graph and to incorrectly interpret a graph. One possible response based on this graph of housing characteristics would be that more freshmen live in the dorm than sophomores. Did you make any other conclusions?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1</a:t>
            </a:r>
            <a:endParaRPr dirty="0"/>
          </a:p>
        </p:txBody>
      </p:sp>
      <p:sp>
        <p:nvSpPr>
          <p:cNvPr id="3" name="Text Placeholder 2"/>
          <p:cNvSpPr>
            <a:spLocks noGrp="1"/>
          </p:cNvSpPr>
          <p:nvPr>
            <p:ph type="body" sz="quarter" idx="10"/>
          </p:nvPr>
        </p:nvSpPr>
        <p:spPr>
          <a:xfrm>
            <a:off x="457200" y="1082078"/>
            <a:ext cx="8229600" cy="2042122"/>
          </a:xfrm>
        </p:spPr>
        <p:txBody>
          <a:bodyPr>
            <a:normAutofit/>
          </a:bodyPr>
          <a:lstStyle/>
          <a:p>
            <a:pPr marL="457200" indent="-457200">
              <a:buFont typeface="Arial" panose="020B0604020202020204" pitchFamily="34" charset="0"/>
              <a:buChar char="•"/>
            </a:pPr>
            <a:r>
              <a:rPr sz="2800" dirty="0"/>
              <a:t>A </a:t>
            </a:r>
            <a:r>
              <a:rPr sz="2800" b="1" dirty="0"/>
              <a:t>graph</a:t>
            </a:r>
            <a:r>
              <a:rPr sz="2800" dirty="0"/>
              <a:t> is a picture of the data that allows us to view patterns at a glance.</a:t>
            </a:r>
          </a:p>
          <a:p>
            <a:pPr marL="457200" indent="-457200">
              <a:buFont typeface="Arial" panose="020B0604020202020204" pitchFamily="34" charset="0"/>
              <a:buChar char="•"/>
            </a:pPr>
            <a:r>
              <a:rPr sz="2800" dirty="0"/>
              <a:t>A </a:t>
            </a:r>
            <a:r>
              <a:rPr sz="2800" b="1" dirty="0"/>
              <a:t>legend</a:t>
            </a:r>
            <a:r>
              <a:rPr sz="2800" dirty="0"/>
              <a:t> is a description of how each different data category is identified in the graph.</a:t>
            </a:r>
          </a:p>
          <a:p>
            <a:endParaRP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5</a:t>
            </a:r>
            <a:endParaRPr dirty="0"/>
          </a:p>
        </p:txBody>
      </p:sp>
      <p:sp>
        <p:nvSpPr>
          <p:cNvPr id="3" name="Text Placeholder 2"/>
          <p:cNvSpPr>
            <a:spLocks noGrp="1"/>
          </p:cNvSpPr>
          <p:nvPr>
            <p:ph type="body" sz="quarter" idx="10"/>
          </p:nvPr>
        </p:nvSpPr>
        <p:spPr>
          <a:xfrm>
            <a:off x="457200" y="1082078"/>
            <a:ext cx="8229600" cy="3947122"/>
          </a:xfrm>
        </p:spPr>
        <p:txBody>
          <a:bodyPr>
            <a:normAutofit/>
          </a:bodyPr>
          <a:lstStyle/>
          <a:p>
            <a:pPr marL="457200" indent="-457200">
              <a:buFont typeface="Arial" panose="020B0604020202020204" pitchFamily="34" charset="0"/>
              <a:buChar char="•"/>
            </a:pPr>
            <a:r>
              <a:rPr sz="2800" dirty="0"/>
              <a:t>A </a:t>
            </a:r>
            <a:r>
              <a:rPr sz="2800" b="1" dirty="0"/>
              <a:t>side-by-side bar graph</a:t>
            </a:r>
            <a:r>
              <a:rPr sz="2800" dirty="0"/>
              <a:t> is a type of bar graph in which multiple samples of data are displayed </a:t>
            </a:r>
            <a:r>
              <a:rPr sz="2800" b="1" dirty="0"/>
              <a:t>side-by-side</a:t>
            </a:r>
            <a:r>
              <a:rPr sz="2800" dirty="0"/>
              <a:t> for each category within the same graph.</a:t>
            </a:r>
          </a:p>
          <a:p>
            <a:pPr marL="457200" indent="-457200">
              <a:buFont typeface="Arial" panose="020B0604020202020204" pitchFamily="34" charset="0"/>
              <a:buChar char="•"/>
            </a:pPr>
            <a:r>
              <a:rPr sz="2800" dirty="0"/>
              <a:t>A </a:t>
            </a:r>
            <a:r>
              <a:rPr sz="2800" b="1" dirty="0"/>
              <a:t>stacked bar graph</a:t>
            </a:r>
            <a:r>
              <a:rPr sz="2800" dirty="0"/>
              <a:t> is a type of bar graph in which multiple samples of data are displayed </a:t>
            </a:r>
            <a:r>
              <a:rPr sz="2800" b="1" dirty="0"/>
              <a:t>stacked</a:t>
            </a:r>
            <a:r>
              <a:rPr sz="2800" dirty="0"/>
              <a:t> on top of each other for each category within the same graph.</a:t>
            </a:r>
          </a:p>
          <a:p>
            <a:r>
              <a:rPr sz="2800" dirty="0"/>
              <a:t>Note: A legend is essential for these types of bar graphs</a:t>
            </a:r>
          </a:p>
          <a:p>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2.2.5: Creating a Stacked Bar Graph</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Create a stacked bar graph for the data in the table below. What can you see from this graph that was not as obvious in the graph from the previous example?</a:t>
            </a:r>
          </a:p>
        </p:txBody>
      </p:sp>
      <p:sp>
        <p:nvSpPr>
          <p:cNvPr id="6" name="TextBox 5">
            <a:extLst>
              <a:ext uri="{FF2B5EF4-FFF2-40B4-BE49-F238E27FC236}">
                <a16:creationId xmlns:a16="http://schemas.microsoft.com/office/drawing/2014/main" id="{4E19D75D-374D-778E-8311-48A4B25E34A4}"/>
              </a:ext>
            </a:extLst>
          </p:cNvPr>
          <p:cNvSpPr txBox="1"/>
          <p:nvPr/>
        </p:nvSpPr>
        <p:spPr>
          <a:xfrm>
            <a:off x="2286000" y="2438400"/>
            <a:ext cx="4572000" cy="369332"/>
          </a:xfrm>
          <a:prstGeom prst="rect">
            <a:avLst/>
          </a:prstGeom>
          <a:noFill/>
        </p:spPr>
        <p:txBody>
          <a:bodyPr wrap="square">
            <a:spAutoFit/>
          </a:bodyPr>
          <a:lstStyle/>
          <a:p>
            <a:pPr algn="ctr">
              <a:defRPr sz="1800" b="1"/>
            </a:pPr>
            <a:r>
              <a:rPr lang="en-US" dirty="0"/>
              <a:t>Housing Types for Two Samples of Students</a:t>
            </a:r>
          </a:p>
        </p:txBody>
      </p:sp>
      <p:graphicFrame>
        <p:nvGraphicFramePr>
          <p:cNvPr id="4" name="Table Placeholder 2" descr="A table contains three columns: &quot;Type of Housing&quot;, &quot;Number of Freshmen&quot;, and &quot;Number of Sophomores&quot;. The rows are as follows: In apartments, 13 freshmen and 20 sophomores live; in dorms, 24 freshmen and 15 sophomores live; in houses, 6 freshmen and 9 sophomores live; and in sorority/fraternity houses, 7 freshmen and 5 sophomores live.">
            <a:extLst>
              <a:ext uri="{FF2B5EF4-FFF2-40B4-BE49-F238E27FC236}">
                <a16:creationId xmlns:a16="http://schemas.microsoft.com/office/drawing/2014/main" id="{9A727501-21BC-42BB-9F30-3078CE40BC9B}"/>
              </a:ext>
            </a:extLst>
          </p:cNvPr>
          <p:cNvGraphicFramePr>
            <a:graphicFrameLocks/>
          </p:cNvGraphicFramePr>
          <p:nvPr>
            <p:extLst>
              <p:ext uri="{D42A27DB-BD31-4B8C-83A1-F6EECF244321}">
                <p14:modId xmlns:p14="http://schemas.microsoft.com/office/powerpoint/2010/main" val="2643788534"/>
              </p:ext>
            </p:extLst>
          </p:nvPr>
        </p:nvGraphicFramePr>
        <p:xfrm>
          <a:off x="457200" y="2880360"/>
          <a:ext cx="8229600" cy="1854200"/>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dirty="0"/>
                        <a:t>Type of Housing</a:t>
                      </a:r>
                    </a:p>
                  </a:txBody>
                  <a:tcPr/>
                </a:tc>
                <a:tc>
                  <a:txBody>
                    <a:bodyPr/>
                    <a:lstStyle/>
                    <a:p>
                      <a:pPr algn="ctr">
                        <a:defRPr sz="1800" b="1"/>
                      </a:pPr>
                      <a:r>
                        <a:t>Number of Freshmen</a:t>
                      </a:r>
                    </a:p>
                  </a:txBody>
                  <a:tcPr/>
                </a:tc>
                <a:tc>
                  <a:txBody>
                    <a:bodyPr/>
                    <a:lstStyle/>
                    <a:p>
                      <a:pPr algn="ctr">
                        <a:defRPr sz="1800" b="1"/>
                      </a:pPr>
                      <a:r>
                        <a:rPr dirty="0"/>
                        <a:t>Number of Sophomores</a:t>
                      </a:r>
                    </a:p>
                  </a:txBody>
                  <a:tcPr/>
                </a:tc>
                <a:extLst>
                  <a:ext uri="{0D108BD9-81ED-4DB2-BD59-A6C34878D82A}">
                    <a16:rowId xmlns:a16="http://schemas.microsoft.com/office/drawing/2014/main" val="10001"/>
                  </a:ext>
                </a:extLst>
              </a:tr>
              <a:tr h="370840">
                <a:tc>
                  <a:txBody>
                    <a:bodyPr/>
                    <a:lstStyle/>
                    <a:p>
                      <a:pPr algn="ctr">
                        <a:defRPr sz="1800"/>
                      </a:pPr>
                      <a:r>
                        <a:t>Apartment</a:t>
                      </a:r>
                    </a:p>
                  </a:txBody>
                  <a:tcPr/>
                </a:tc>
                <a:tc>
                  <a:txBody>
                    <a:bodyPr/>
                    <a:lstStyle/>
                    <a:p>
                      <a:pPr algn="ctr"/>
                      <a:r>
                        <a:rPr sz="1800" dirty="0"/>
                        <a:t>13</a:t>
                      </a:r>
                      <a:endParaRPr sz="1800" dirty="0">
                        <a:latin typeface="Cambria Math"/>
                      </a:endParaRPr>
                    </a:p>
                  </a:txBody>
                  <a:tcPr/>
                </a:tc>
                <a:tc>
                  <a:txBody>
                    <a:bodyPr/>
                    <a:lstStyle/>
                    <a:p>
                      <a:pPr algn="ctr"/>
                      <a:r>
                        <a:rPr sz="1800"/>
                        <a:t>20</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Dorm</a:t>
                      </a:r>
                    </a:p>
                  </a:txBody>
                  <a:tcPr/>
                </a:tc>
                <a:tc>
                  <a:txBody>
                    <a:bodyPr/>
                    <a:lstStyle/>
                    <a:p>
                      <a:pPr algn="ctr"/>
                      <a:r>
                        <a:rPr sz="1800"/>
                        <a:t>24</a:t>
                      </a:r>
                      <a:endParaRPr sz="1800">
                        <a:latin typeface="Cambria Math"/>
                      </a:endParaRPr>
                    </a:p>
                  </a:txBody>
                  <a:tcPr/>
                </a:tc>
                <a:tc>
                  <a:txBody>
                    <a:bodyPr/>
                    <a:lstStyle/>
                    <a:p>
                      <a:pPr algn="ctr"/>
                      <a:r>
                        <a:rPr sz="1800" dirty="0"/>
                        <a:t>15</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t>House</a:t>
                      </a:r>
                    </a:p>
                  </a:txBody>
                  <a:tcPr/>
                </a:tc>
                <a:tc>
                  <a:txBody>
                    <a:bodyPr/>
                    <a:lstStyle/>
                    <a:p>
                      <a:pPr algn="ctr"/>
                      <a:r>
                        <a:rPr sz="1800"/>
                        <a:t>6</a:t>
                      </a:r>
                      <a:endParaRPr sz="1800">
                        <a:latin typeface="Cambria Math"/>
                      </a:endParaRPr>
                    </a:p>
                  </a:txBody>
                  <a:tcPr/>
                </a:tc>
                <a:tc>
                  <a:txBody>
                    <a:bodyPr/>
                    <a:lstStyle/>
                    <a:p>
                      <a:pPr algn="ctr"/>
                      <a:r>
                        <a:rPr sz="1800"/>
                        <a:t>9</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t>Sorority/Fraternity House</a:t>
                      </a:r>
                    </a:p>
                  </a:txBody>
                  <a:tcPr/>
                </a:tc>
                <a:tc>
                  <a:txBody>
                    <a:bodyPr/>
                    <a:lstStyle/>
                    <a:p>
                      <a:pPr algn="ctr"/>
                      <a:r>
                        <a:rPr sz="1800"/>
                        <a:t>7</a:t>
                      </a:r>
                      <a:endParaRPr sz="1800">
                        <a:latin typeface="Cambria Math"/>
                      </a:endParaRPr>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2.2.5: Creating a Stacked Bar Graph</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a:t>Solution</a:t>
            </a:r>
          </a:p>
          <a:p>
            <a:r>
              <a:rPr sz="2800"/>
              <a:t>Creating a stacked bar graph begins by creating a traditional bar graph for one of the samples. In this case, create a bar graph for the freshmen, coloring each bar red. Next, extend the bar above each category by the number of sophomores in that category. Thus, the bar for the apartment category would be increased by </a:t>
            </a:r>
            <a:r>
              <a:rPr sz="2800">
                <a:latin typeface="Cambria Math"/>
              </a:rPr>
              <a:t>20</a:t>
            </a:r>
            <a:r>
              <a:rPr sz="2800"/>
              <a:t>, from </a:t>
            </a:r>
            <a:r>
              <a:rPr sz="2800">
                <a:latin typeface="Cambria Math"/>
              </a:rPr>
              <a:t>13</a:t>
            </a:r>
            <a:r>
              <a:rPr sz="2800"/>
              <a:t> to </a:t>
            </a:r>
            <a:r>
              <a:rPr sz="2800">
                <a:latin typeface="Cambria Math"/>
              </a:rPr>
              <a:t>33</a:t>
            </a:r>
            <a:r>
              <a:rPr sz="2800"/>
              <a:t>. Color the extended bar blue for sophomores. Your stacked bar graph should resemble the one shown.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2.2.5: Creating a Stacked Bar Graph</a:t>
            </a:r>
            <a:r>
              <a:rPr lang="en-US" baseline="-25000" dirty="0"/>
              <a:t>3</a:t>
            </a:r>
            <a:endParaRPr baseline="-25000" dirty="0"/>
          </a:p>
        </p:txBody>
      </p:sp>
      <p:pic>
        <p:nvPicPr>
          <p:cNvPr id="5" name="Content Placeholder 4" descr="A stacked bar graph title &quot;Housing Types for Students&quot; shows the number of freshmen and sophomores living in different types of housing. The vertical axis of the graph is labeled, &quot;Number of Students&quot; ranging from  0  to  40 , in increments of  5 . The horizontal axis of the graph is labeled, &quot;Type of Housing&quot; representing four types of housing, apartment, dorm, house, and sorority and fraternity house. The total number of students living in apartments is  33  and based on the shading the majority are Sophomores.  39  total students live in dorms and based on the shading the majority are Freshmen.  15  total students live in houses and based on the shading the majority are Sophomores.  12  total students live in sorority or fraternity houses and based on the shading the majority are Freshmen.">
            <a:extLst>
              <a:ext uri="{FF2B5EF4-FFF2-40B4-BE49-F238E27FC236}">
                <a16:creationId xmlns:a16="http://schemas.microsoft.com/office/drawing/2014/main" id="{1BB0C547-D409-4804-A3D5-3E6FC3411693}"/>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00200" y="1371600"/>
            <a:ext cx="6591300" cy="418294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2.2.5: Creating a Stacked Bar Graph</a:t>
            </a:r>
            <a:r>
              <a:rPr lang="en-US" baseline="-25000" dirty="0"/>
              <a:t>4</a:t>
            </a:r>
            <a:endParaRPr baseline="-25000" dirty="0"/>
          </a:p>
        </p:txBody>
      </p:sp>
      <p:sp>
        <p:nvSpPr>
          <p:cNvPr id="3" name="Text Placeholder 2"/>
          <p:cNvSpPr>
            <a:spLocks noGrp="1"/>
          </p:cNvSpPr>
          <p:nvPr>
            <p:ph type="body" sz="quarter" idx="10"/>
          </p:nvPr>
        </p:nvSpPr>
        <p:spPr/>
        <p:txBody>
          <a:bodyPr>
            <a:normAutofit/>
          </a:bodyPr>
          <a:lstStyle/>
          <a:p>
            <a:r>
              <a:rPr sz="2800"/>
              <a:t>With the stacked bar graph, it is easier to see that more students overall live in the dorms than in apartments.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2.2.6: Constructing a Histogram</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Construct a histogram of the early-career salaries from the previous section. The frequency distribution of the data is restated for your convenience.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2.2.6: Constructing a Histogram</a:t>
            </a:r>
            <a:r>
              <a:rPr lang="en-US" baseline="-25000" dirty="0"/>
              <a:t>2</a:t>
            </a:r>
            <a:endParaRPr baseline="-25000" dirty="0"/>
          </a:p>
        </p:txBody>
      </p:sp>
      <p:sp>
        <p:nvSpPr>
          <p:cNvPr id="5" name="TextBox 4">
            <a:extLst>
              <a:ext uri="{FF2B5EF4-FFF2-40B4-BE49-F238E27FC236}">
                <a16:creationId xmlns:a16="http://schemas.microsoft.com/office/drawing/2014/main" id="{4C33B264-8C50-4CCA-2DDC-9374705D0E47}"/>
              </a:ext>
            </a:extLst>
          </p:cNvPr>
          <p:cNvSpPr txBox="1"/>
          <p:nvPr/>
        </p:nvSpPr>
        <p:spPr>
          <a:xfrm>
            <a:off x="685800" y="1219200"/>
            <a:ext cx="7848600" cy="369332"/>
          </a:xfrm>
          <a:prstGeom prst="rect">
            <a:avLst/>
          </a:prstGeom>
          <a:noFill/>
        </p:spPr>
        <p:txBody>
          <a:bodyPr wrap="square">
            <a:spAutoFit/>
          </a:bodyPr>
          <a:lstStyle/>
          <a:p>
            <a:pPr algn="ctr">
              <a:defRPr sz="1800" b="1"/>
            </a:pPr>
            <a:r>
              <a:rPr lang="en-US" dirty="0"/>
              <a:t>Highest Early-Career Salaries with a Bachelor's Degree (with Class Boundaries)</a:t>
            </a:r>
          </a:p>
        </p:txBody>
      </p:sp>
      <p:graphicFrame>
        <p:nvGraphicFramePr>
          <p:cNvPr id="3" name="Table Placeholder 2" descr="The table contains four columns: &quot;Class&quot;, &quot;Frequency&quot;, &quot;Class Midpoints&quot;, and &quot;Class Boundaries.&quot;&#10;&#10;A frequency distribution class interval from $50,000 to $54,999 with a frequency of 3. The class boundaries are $49,999.5 to $54,999.5, and the class midpoint is $52,499.5.&#10;&#10;A frequency distribution class interval from $55,000 to $59,999 with a frequency of 0. The class boundaries are $54,499.5 to $59,999.5, and the class midpoint is $57,499.5.&#10;&#10;A frequency distribution class interval from $60,000 to $64,999 with a frequency of 6. The class boundaries are $59,999.5 to $64,999.5, and the class midpoint is $62,499.5.&#10;&#10;A frequency distribution class interval from $65,000 to $69,999 with a frequency of 4. The class boundaries are $64,999.5 to $69,999.5, and the class midpoint is $67,499.5.&#10;&#10;A frequency distribution class interval from $70,000 to $64,999 with a frequency of 10. The class boundaries are $69,999.5 to $74,999.5, and the class midpoint is $72,499.5.&#10;&#10;A frequency distribution class interval from $75,000 to $79,999 with a frequency of 1. The class boundaries are $74,999.5 to $79,999.5, and the class midpoint is $77,499.5.&#10;&#10;A frequency distribution class interval from $80,000 to $84,999 with a frequency of 1. The class boundaries are $79,999.5 to $84,999.5, and the class midpoint is $82,499.5.&#10;&#10;Key insights include that most frequencies fall between 1 and 10, with the $70,000–$74,999 range having the highest occurrence."/>
          <p:cNvGraphicFramePr>
            <a:graphicFrameLocks noGrp="1"/>
          </p:cNvGraphicFramePr>
          <p:nvPr>
            <p:ph type="tbl" sz="quarter" idx="10"/>
            <p:extLst>
              <p:ext uri="{D42A27DB-BD31-4B8C-83A1-F6EECF244321}">
                <p14:modId xmlns:p14="http://schemas.microsoft.com/office/powerpoint/2010/main" val="3515146992"/>
              </p:ext>
            </p:extLst>
          </p:nvPr>
        </p:nvGraphicFramePr>
        <p:xfrm>
          <a:off x="457200" y="1691640"/>
          <a:ext cx="8229600" cy="296672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sz="1600" b="1"/>
                      </a:pPr>
                      <a:r>
                        <a:rPr dirty="0"/>
                        <a:t>Class</a:t>
                      </a:r>
                    </a:p>
                  </a:txBody>
                  <a:tcPr/>
                </a:tc>
                <a:tc>
                  <a:txBody>
                    <a:bodyPr/>
                    <a:lstStyle/>
                    <a:p>
                      <a:pPr algn="ctr">
                        <a:defRPr sz="1600" b="1"/>
                      </a:pPr>
                      <a:r>
                        <a:rPr dirty="0"/>
                        <a:t>Frequency</a:t>
                      </a:r>
                    </a:p>
                  </a:txBody>
                  <a:tcPr/>
                </a:tc>
                <a:tc>
                  <a:txBody>
                    <a:bodyPr/>
                    <a:lstStyle/>
                    <a:p>
                      <a:pPr algn="ctr">
                        <a:defRPr sz="1600" b="1"/>
                      </a:pPr>
                      <a:r>
                        <a:rPr dirty="0"/>
                        <a:t>Class Midpoints</a:t>
                      </a:r>
                    </a:p>
                  </a:txBody>
                  <a:tcPr/>
                </a:tc>
                <a:tc>
                  <a:txBody>
                    <a:bodyPr/>
                    <a:lstStyle/>
                    <a:p>
                      <a:pPr algn="ctr">
                        <a:defRPr sz="1600" b="1"/>
                      </a:pPr>
                      <a:r>
                        <a:rPr dirty="0"/>
                        <a:t>Class Boundaries</a:t>
                      </a:r>
                    </a:p>
                  </a:txBody>
                  <a:tcPr/>
                </a:tc>
                <a:extLst>
                  <a:ext uri="{0D108BD9-81ED-4DB2-BD59-A6C34878D82A}">
                    <a16:rowId xmlns:a16="http://schemas.microsoft.com/office/drawing/2014/main" val="10001"/>
                  </a:ext>
                </a:extLst>
              </a:tr>
              <a:tr h="370840">
                <a:tc>
                  <a:txBody>
                    <a:bodyPr/>
                    <a:lstStyle/>
                    <a:p>
                      <a:pPr algn="ctr"/>
                      <a:r>
                        <a:rPr sz="1600" dirty="0"/>
                        <a:t>50,000 – 54,999</a:t>
                      </a:r>
                      <a:endParaRPr sz="1600" dirty="0">
                        <a:latin typeface="Cambria Math"/>
                      </a:endParaRPr>
                    </a:p>
                  </a:txBody>
                  <a:tcPr/>
                </a:tc>
                <a:tc>
                  <a:txBody>
                    <a:bodyPr/>
                    <a:lstStyle/>
                    <a:p>
                      <a:pPr algn="ctr">
                        <a:defRPr sz="1600"/>
                      </a:pPr>
                      <a:r>
                        <a:t>3</a:t>
                      </a:r>
                    </a:p>
                  </a:txBody>
                  <a:tcPr/>
                </a:tc>
                <a:tc>
                  <a:txBody>
                    <a:bodyPr/>
                    <a:lstStyle/>
                    <a:p>
                      <a:pPr algn="ctr"/>
                      <a:r>
                        <a:rPr sz="1600"/>
                        <a:t>52,499.5</a:t>
                      </a:r>
                      <a:endParaRPr sz="1600">
                        <a:latin typeface="Cambria Math"/>
                      </a:endParaRPr>
                    </a:p>
                  </a:txBody>
                  <a:tcPr/>
                </a:tc>
                <a:tc>
                  <a:txBody>
                    <a:bodyPr/>
                    <a:lstStyle/>
                    <a:p>
                      <a:pPr algn="ctr"/>
                      <a:r>
                        <a:rPr sz="1600" dirty="0"/>
                        <a:t>49,999.5 – 54,999.5</a:t>
                      </a:r>
                      <a:endParaRPr sz="1600" dirty="0">
                        <a:latin typeface="Cambria Math"/>
                      </a:endParaRPr>
                    </a:p>
                  </a:txBody>
                  <a:tcPr/>
                </a:tc>
                <a:extLst>
                  <a:ext uri="{0D108BD9-81ED-4DB2-BD59-A6C34878D82A}">
                    <a16:rowId xmlns:a16="http://schemas.microsoft.com/office/drawing/2014/main" val="10002"/>
                  </a:ext>
                </a:extLst>
              </a:tr>
              <a:tr h="370840">
                <a:tc>
                  <a:txBody>
                    <a:bodyPr/>
                    <a:lstStyle/>
                    <a:p>
                      <a:pPr algn="ctr"/>
                      <a:r>
                        <a:rPr sz="1600"/>
                        <a:t>55,000 – 59,999</a:t>
                      </a:r>
                      <a:endParaRPr sz="1600">
                        <a:latin typeface="Cambria Math"/>
                      </a:endParaRPr>
                    </a:p>
                  </a:txBody>
                  <a:tcPr/>
                </a:tc>
                <a:tc>
                  <a:txBody>
                    <a:bodyPr/>
                    <a:lstStyle/>
                    <a:p>
                      <a:pPr algn="ctr">
                        <a:defRPr sz="1600"/>
                      </a:pPr>
                      <a:r>
                        <a:rPr dirty="0"/>
                        <a:t>0</a:t>
                      </a:r>
                    </a:p>
                  </a:txBody>
                  <a:tcPr/>
                </a:tc>
                <a:tc>
                  <a:txBody>
                    <a:bodyPr/>
                    <a:lstStyle/>
                    <a:p>
                      <a:pPr algn="ctr"/>
                      <a:r>
                        <a:rPr sz="1600"/>
                        <a:t>57,499.5</a:t>
                      </a:r>
                      <a:endParaRPr sz="1600">
                        <a:latin typeface="Cambria Math"/>
                      </a:endParaRPr>
                    </a:p>
                  </a:txBody>
                  <a:tcPr/>
                </a:tc>
                <a:tc>
                  <a:txBody>
                    <a:bodyPr/>
                    <a:lstStyle/>
                    <a:p>
                      <a:pPr algn="ctr"/>
                      <a:r>
                        <a:rPr sz="1600"/>
                        <a:t>54,999.5 – 59,999.5</a:t>
                      </a:r>
                      <a:endParaRPr sz="1600">
                        <a:latin typeface="Cambria Math"/>
                      </a:endParaRPr>
                    </a:p>
                  </a:txBody>
                  <a:tcPr/>
                </a:tc>
                <a:extLst>
                  <a:ext uri="{0D108BD9-81ED-4DB2-BD59-A6C34878D82A}">
                    <a16:rowId xmlns:a16="http://schemas.microsoft.com/office/drawing/2014/main" val="10003"/>
                  </a:ext>
                </a:extLst>
              </a:tr>
              <a:tr h="370840">
                <a:tc>
                  <a:txBody>
                    <a:bodyPr/>
                    <a:lstStyle/>
                    <a:p>
                      <a:pPr algn="ctr"/>
                      <a:r>
                        <a:rPr sz="1600" dirty="0"/>
                        <a:t>60,000 – 64,999</a:t>
                      </a:r>
                      <a:endParaRPr sz="1600" dirty="0">
                        <a:latin typeface="Cambria Math"/>
                      </a:endParaRPr>
                    </a:p>
                  </a:txBody>
                  <a:tcPr/>
                </a:tc>
                <a:tc>
                  <a:txBody>
                    <a:bodyPr/>
                    <a:lstStyle/>
                    <a:p>
                      <a:pPr algn="ctr">
                        <a:defRPr sz="1600"/>
                      </a:pPr>
                      <a:r>
                        <a:t>6</a:t>
                      </a:r>
                    </a:p>
                  </a:txBody>
                  <a:tcPr/>
                </a:tc>
                <a:tc>
                  <a:txBody>
                    <a:bodyPr/>
                    <a:lstStyle/>
                    <a:p>
                      <a:pPr algn="ctr"/>
                      <a:r>
                        <a:rPr sz="1600"/>
                        <a:t>62,499.5</a:t>
                      </a:r>
                      <a:endParaRPr sz="1600">
                        <a:latin typeface="Cambria Math"/>
                      </a:endParaRPr>
                    </a:p>
                  </a:txBody>
                  <a:tcPr/>
                </a:tc>
                <a:tc>
                  <a:txBody>
                    <a:bodyPr/>
                    <a:lstStyle/>
                    <a:p>
                      <a:pPr algn="ctr"/>
                      <a:r>
                        <a:rPr sz="1600" dirty="0"/>
                        <a:t>59,999.5 – 64,999.5</a:t>
                      </a:r>
                      <a:endParaRPr sz="1600" dirty="0">
                        <a:latin typeface="Cambria Math"/>
                      </a:endParaRPr>
                    </a:p>
                  </a:txBody>
                  <a:tcPr/>
                </a:tc>
                <a:extLst>
                  <a:ext uri="{0D108BD9-81ED-4DB2-BD59-A6C34878D82A}">
                    <a16:rowId xmlns:a16="http://schemas.microsoft.com/office/drawing/2014/main" val="10004"/>
                  </a:ext>
                </a:extLst>
              </a:tr>
              <a:tr h="370840">
                <a:tc>
                  <a:txBody>
                    <a:bodyPr/>
                    <a:lstStyle/>
                    <a:p>
                      <a:pPr algn="ctr"/>
                      <a:r>
                        <a:rPr sz="1600" dirty="0"/>
                        <a:t>65,000 – 69,999</a:t>
                      </a:r>
                      <a:endParaRPr sz="1600" dirty="0">
                        <a:latin typeface="Cambria Math"/>
                      </a:endParaRPr>
                    </a:p>
                  </a:txBody>
                  <a:tcPr/>
                </a:tc>
                <a:tc>
                  <a:txBody>
                    <a:bodyPr/>
                    <a:lstStyle/>
                    <a:p>
                      <a:pPr algn="ctr">
                        <a:defRPr sz="1600"/>
                      </a:pPr>
                      <a:r>
                        <a:rPr dirty="0"/>
                        <a:t>4</a:t>
                      </a:r>
                    </a:p>
                  </a:txBody>
                  <a:tcPr/>
                </a:tc>
                <a:tc>
                  <a:txBody>
                    <a:bodyPr/>
                    <a:lstStyle/>
                    <a:p>
                      <a:pPr algn="ctr"/>
                      <a:r>
                        <a:rPr sz="1600" dirty="0"/>
                        <a:t>67,499.5</a:t>
                      </a:r>
                      <a:endParaRPr sz="1600" dirty="0">
                        <a:latin typeface="Cambria Math"/>
                      </a:endParaRPr>
                    </a:p>
                  </a:txBody>
                  <a:tcPr/>
                </a:tc>
                <a:tc>
                  <a:txBody>
                    <a:bodyPr/>
                    <a:lstStyle/>
                    <a:p>
                      <a:pPr algn="ctr"/>
                      <a:r>
                        <a:rPr sz="1600" dirty="0"/>
                        <a:t>64,999.5 – 69,999.5</a:t>
                      </a:r>
                      <a:endParaRPr sz="1600" dirty="0">
                        <a:latin typeface="Cambria Math"/>
                      </a:endParaRPr>
                    </a:p>
                  </a:txBody>
                  <a:tcPr/>
                </a:tc>
                <a:extLst>
                  <a:ext uri="{0D108BD9-81ED-4DB2-BD59-A6C34878D82A}">
                    <a16:rowId xmlns:a16="http://schemas.microsoft.com/office/drawing/2014/main" val="10005"/>
                  </a:ext>
                </a:extLst>
              </a:tr>
              <a:tr h="370840">
                <a:tc>
                  <a:txBody>
                    <a:bodyPr/>
                    <a:lstStyle/>
                    <a:p>
                      <a:pPr algn="ctr"/>
                      <a:r>
                        <a:rPr sz="1600" dirty="0"/>
                        <a:t>70,000 – 74,999</a:t>
                      </a:r>
                      <a:endParaRPr sz="1600" dirty="0">
                        <a:latin typeface="Cambria Math"/>
                      </a:endParaRPr>
                    </a:p>
                  </a:txBody>
                  <a:tcPr/>
                </a:tc>
                <a:tc>
                  <a:txBody>
                    <a:bodyPr/>
                    <a:lstStyle/>
                    <a:p>
                      <a:pPr algn="ctr">
                        <a:defRPr sz="1600"/>
                      </a:pPr>
                      <a:r>
                        <a:rPr dirty="0"/>
                        <a:t>10</a:t>
                      </a:r>
                    </a:p>
                  </a:txBody>
                  <a:tcPr/>
                </a:tc>
                <a:tc>
                  <a:txBody>
                    <a:bodyPr/>
                    <a:lstStyle/>
                    <a:p>
                      <a:pPr algn="ctr"/>
                      <a:r>
                        <a:rPr sz="1600" dirty="0"/>
                        <a:t>72,499.5</a:t>
                      </a:r>
                      <a:endParaRPr sz="1600" dirty="0">
                        <a:latin typeface="Cambria Math"/>
                      </a:endParaRPr>
                    </a:p>
                  </a:txBody>
                  <a:tcPr/>
                </a:tc>
                <a:tc>
                  <a:txBody>
                    <a:bodyPr/>
                    <a:lstStyle/>
                    <a:p>
                      <a:pPr algn="ctr"/>
                      <a:r>
                        <a:rPr sz="1600" dirty="0"/>
                        <a:t>69,999.5 – 74,999.5</a:t>
                      </a:r>
                      <a:endParaRPr sz="1600" dirty="0">
                        <a:latin typeface="Cambria Math"/>
                      </a:endParaRPr>
                    </a:p>
                  </a:txBody>
                  <a:tcPr/>
                </a:tc>
                <a:extLst>
                  <a:ext uri="{0D108BD9-81ED-4DB2-BD59-A6C34878D82A}">
                    <a16:rowId xmlns:a16="http://schemas.microsoft.com/office/drawing/2014/main" val="10006"/>
                  </a:ext>
                </a:extLst>
              </a:tr>
              <a:tr h="370840">
                <a:tc>
                  <a:txBody>
                    <a:bodyPr/>
                    <a:lstStyle/>
                    <a:p>
                      <a:pPr algn="ctr"/>
                      <a:r>
                        <a:rPr sz="1600" dirty="0"/>
                        <a:t>75,000 – 79,999</a:t>
                      </a:r>
                      <a:endParaRPr sz="1600" dirty="0">
                        <a:latin typeface="Cambria Math"/>
                      </a:endParaRPr>
                    </a:p>
                  </a:txBody>
                  <a:tcPr/>
                </a:tc>
                <a:tc>
                  <a:txBody>
                    <a:bodyPr/>
                    <a:lstStyle/>
                    <a:p>
                      <a:pPr algn="ctr">
                        <a:defRPr sz="1600"/>
                      </a:pPr>
                      <a:r>
                        <a:rPr dirty="0"/>
                        <a:t>1</a:t>
                      </a:r>
                    </a:p>
                  </a:txBody>
                  <a:tcPr/>
                </a:tc>
                <a:tc>
                  <a:txBody>
                    <a:bodyPr/>
                    <a:lstStyle/>
                    <a:p>
                      <a:pPr algn="ctr"/>
                      <a:r>
                        <a:rPr sz="1600" dirty="0"/>
                        <a:t>77,499.5</a:t>
                      </a:r>
                      <a:endParaRPr sz="1600" dirty="0">
                        <a:latin typeface="Cambria Math"/>
                      </a:endParaRPr>
                    </a:p>
                  </a:txBody>
                  <a:tcPr/>
                </a:tc>
                <a:tc>
                  <a:txBody>
                    <a:bodyPr/>
                    <a:lstStyle/>
                    <a:p>
                      <a:pPr algn="ctr"/>
                      <a:r>
                        <a:rPr sz="1600" dirty="0"/>
                        <a:t>74,999.5 – 79,999.5</a:t>
                      </a:r>
                      <a:endParaRPr sz="1600" dirty="0">
                        <a:latin typeface="Cambria Math"/>
                      </a:endParaRPr>
                    </a:p>
                  </a:txBody>
                  <a:tcPr/>
                </a:tc>
                <a:extLst>
                  <a:ext uri="{0D108BD9-81ED-4DB2-BD59-A6C34878D82A}">
                    <a16:rowId xmlns:a16="http://schemas.microsoft.com/office/drawing/2014/main" val="10007"/>
                  </a:ext>
                </a:extLst>
              </a:tr>
              <a:tr h="370840">
                <a:tc>
                  <a:txBody>
                    <a:bodyPr/>
                    <a:lstStyle/>
                    <a:p>
                      <a:pPr algn="ctr"/>
                      <a:r>
                        <a:rPr sz="1600"/>
                        <a:t>80,000 – 84,999</a:t>
                      </a:r>
                      <a:endParaRPr sz="1600">
                        <a:latin typeface="Cambria Math"/>
                      </a:endParaRPr>
                    </a:p>
                  </a:txBody>
                  <a:tcPr/>
                </a:tc>
                <a:tc>
                  <a:txBody>
                    <a:bodyPr/>
                    <a:lstStyle/>
                    <a:p>
                      <a:pPr algn="ctr">
                        <a:defRPr sz="1600"/>
                      </a:pPr>
                      <a:r>
                        <a:t>1</a:t>
                      </a:r>
                    </a:p>
                  </a:txBody>
                  <a:tcPr/>
                </a:tc>
                <a:tc>
                  <a:txBody>
                    <a:bodyPr/>
                    <a:lstStyle/>
                    <a:p>
                      <a:pPr algn="ctr"/>
                      <a:r>
                        <a:rPr sz="1600"/>
                        <a:t>82,499.5</a:t>
                      </a:r>
                      <a:endParaRPr sz="1600">
                        <a:latin typeface="Cambria Math"/>
                      </a:endParaRPr>
                    </a:p>
                  </a:txBody>
                  <a:tcPr/>
                </a:tc>
                <a:tc>
                  <a:txBody>
                    <a:bodyPr/>
                    <a:lstStyle/>
                    <a:p>
                      <a:pPr algn="ctr"/>
                      <a:r>
                        <a:rPr sz="1600" dirty="0"/>
                        <a:t>79999.5 – 84999.5</a:t>
                      </a:r>
                      <a:endParaRPr sz="1600" dirty="0">
                        <a:latin typeface="Cambria Math"/>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2.2.6: Constructing a Histogram</a:t>
            </a:r>
            <a:r>
              <a:rPr lang="en-US" baseline="-25000" dirty="0"/>
              <a:t>3</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To construct the histogram, begin by marking the class boundaries along the </a:t>
            </a:r>
            <a:r>
              <a:rPr lang="en-US" i="1" dirty="0"/>
              <a:t>x</a:t>
            </a:r>
            <a:r>
              <a:rPr sz="2800" dirty="0"/>
              <a:t>-axis. The width of each bar will be the class width, from the lower class boundary to the upper class boundary. The height of the bar is the frequency of the class, just as it is for any bar graph. For this example, the first class would have a bar with a width of </a:t>
            </a:r>
            <a:r>
              <a:rPr sz="2800" dirty="0">
                <a:latin typeface="Cambria Math"/>
              </a:rPr>
              <a:t>5,000</a:t>
            </a:r>
            <a:r>
              <a:rPr sz="2800" dirty="0"/>
              <a:t> from </a:t>
            </a:r>
            <a:r>
              <a:rPr sz="2800" dirty="0">
                <a:latin typeface="Cambria Math"/>
              </a:rPr>
              <a:t>49,999.5</a:t>
            </a:r>
            <a:r>
              <a:rPr sz="2800" dirty="0"/>
              <a:t> to </a:t>
            </a:r>
            <a:r>
              <a:rPr sz="2800" dirty="0">
                <a:latin typeface="Cambria Math"/>
              </a:rPr>
              <a:t>54,999.5</a:t>
            </a:r>
            <a:r>
              <a:rPr sz="2800" dirty="0"/>
              <a:t>, and a height of </a:t>
            </a:r>
            <a:r>
              <a:rPr sz="2800" dirty="0">
                <a:latin typeface="Cambria Math"/>
              </a:rPr>
              <a:t>3</a:t>
            </a:r>
            <a:r>
              <a:rPr sz="2800" dirty="0"/>
              <a:t>. Repeat this process for each class, remembering that the bars in a histogram should touch.</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2.2.6: Constructing a Histogram</a:t>
            </a:r>
            <a:r>
              <a:rPr lang="en-US" baseline="-25000" dirty="0"/>
              <a:t>4</a:t>
            </a:r>
            <a:endParaRPr baseline="-25000" dirty="0"/>
          </a:p>
        </p:txBody>
      </p:sp>
      <p:pic>
        <p:nvPicPr>
          <p:cNvPr id="5" name="Content Placeholder 4" descr="A histogram titled &quot;Early-Career Salaries&quot; is shown. The vertical axis of the graph is labeled &quot;Frequency&quot; ranging from  0  to  10 , in increments of  1 . The horizontal axis of the graph is labeled &quot;Salary&quot; ranging  $49,999.50&#10; to  $84,999.50 , in increments of  $5000 . The frequencies for the Early Career Salaries are plotted as follows:  $49,999.50  to  $54,999.50 ,  3 ;  $54,999.50   to  $59,999.50 ,  0 ;  $59,999.50   to  $64,999.50 ,  6 ;  $64,999.50   to  $69,999.50 ,  4 ;  $69,999.50   to  $74,999.50 ,  10 ;  $74,999.50   to  $79,999.50 ,  1 ;  $79,999.50   to  $84,999.50 ,  1 .">
            <a:extLst>
              <a:ext uri="{FF2B5EF4-FFF2-40B4-BE49-F238E27FC236}">
                <a16:creationId xmlns:a16="http://schemas.microsoft.com/office/drawing/2014/main" id="{76F28DF6-E5F1-4CAB-A02A-864A5CE9CFBF}"/>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5770" y="1136063"/>
            <a:ext cx="4758307" cy="4403725"/>
          </a:xfrm>
        </p:spPr>
      </p:pic>
      <p:sp>
        <p:nvSpPr>
          <p:cNvPr id="4" name="Text Placeholder 2">
            <a:extLst>
              <a:ext uri="{FF2B5EF4-FFF2-40B4-BE49-F238E27FC236}">
                <a16:creationId xmlns:a16="http://schemas.microsoft.com/office/drawing/2014/main" id="{9D872417-6B96-4B52-8465-3E0D74C4EC58}"/>
              </a:ext>
            </a:extLst>
          </p:cNvPr>
          <p:cNvSpPr txBox="1">
            <a:spLocks/>
          </p:cNvSpPr>
          <p:nvPr/>
        </p:nvSpPr>
        <p:spPr>
          <a:xfrm>
            <a:off x="2971800" y="5539788"/>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t>With Class Boundaries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4</a:t>
            </a:r>
            <a:endParaRPr baseline="-25000" dirty="0"/>
          </a:p>
        </p:txBody>
      </p:sp>
      <p:sp>
        <p:nvSpPr>
          <p:cNvPr id="3" name="Text Placeholder 2"/>
          <p:cNvSpPr>
            <a:spLocks noGrp="1"/>
          </p:cNvSpPr>
          <p:nvPr>
            <p:ph type="body" sz="quarter" idx="10"/>
          </p:nvPr>
        </p:nvSpPr>
        <p:spPr>
          <a:xfrm>
            <a:off x="457200" y="1082078"/>
            <a:ext cx="8229600" cy="1965922"/>
          </a:xfrm>
        </p:spPr>
        <p:txBody>
          <a:bodyPr>
            <a:normAutofit/>
          </a:bodyPr>
          <a:lstStyle/>
          <a:p>
            <a:r>
              <a:rPr sz="2800" dirty="0"/>
              <a:t>For instructions on how to create a using a TI-83/84 Plus calculator, Excel, Minitab, or other technologies, please visit </a:t>
            </a:r>
            <a:r>
              <a:rPr sz="2800" b="1" dirty="0"/>
              <a:t>stat.hawkeslearning.com</a:t>
            </a:r>
            <a:r>
              <a:rPr sz="2800" dirty="0"/>
              <a:t> and navigate to </a:t>
            </a:r>
            <a:r>
              <a:rPr sz="2800" b="1" dirty="0"/>
              <a:t>Technology Instructions </a:t>
            </a:r>
            <a:r>
              <a:rPr lang="en-US" b="1" dirty="0"/>
              <a:t>→</a:t>
            </a:r>
            <a:r>
              <a:rPr sz="2800" b="1" dirty="0"/>
              <a:t> Graphs </a:t>
            </a:r>
            <a:r>
              <a:rPr lang="en-US" b="1" dirty="0"/>
              <a:t>→</a:t>
            </a:r>
            <a:r>
              <a:rPr sz="2800" b="1" dirty="0"/>
              <a:t> Histogram</a:t>
            </a:r>
            <a:r>
              <a:rPr sz="28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2</a:t>
            </a:r>
            <a:endParaRPr lang="en-IN" dirty="0"/>
          </a:p>
        </p:txBody>
      </p:sp>
      <p:sp>
        <p:nvSpPr>
          <p:cNvPr id="3" name="Text Placeholder 2"/>
          <p:cNvSpPr>
            <a:spLocks noGrp="1"/>
          </p:cNvSpPr>
          <p:nvPr>
            <p:ph type="body" sz="quarter" idx="10"/>
          </p:nvPr>
        </p:nvSpPr>
        <p:spPr>
          <a:xfrm>
            <a:off x="457200" y="1082078"/>
            <a:ext cx="8229600" cy="1432522"/>
          </a:xfrm>
        </p:spPr>
        <p:txBody>
          <a:bodyPr>
            <a:normAutofit/>
          </a:bodyPr>
          <a:lstStyle/>
          <a:p>
            <a:r>
              <a:rPr sz="2800" dirty="0"/>
              <a:t>A </a:t>
            </a:r>
            <a:r>
              <a:rPr sz="2800" b="1" dirty="0"/>
              <a:t>pie chart</a:t>
            </a:r>
            <a:r>
              <a:rPr sz="2800" dirty="0"/>
              <a:t> is a circular graph used for qualitative data that depicts parts of a whole and shows how large each category is in relation to the whole.</a:t>
            </a:r>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6</a:t>
            </a:r>
            <a:endParaRPr dirty="0"/>
          </a:p>
        </p:txBody>
      </p:sp>
      <p:sp>
        <p:nvSpPr>
          <p:cNvPr id="3" name="Text Placeholder 2"/>
          <p:cNvSpPr>
            <a:spLocks noGrp="1"/>
          </p:cNvSpPr>
          <p:nvPr>
            <p:ph type="body" sz="quarter" idx="10"/>
          </p:nvPr>
        </p:nvSpPr>
        <p:spPr>
          <a:xfrm>
            <a:off x="457200" y="1082078"/>
            <a:ext cx="8229600" cy="4251922"/>
          </a:xfrm>
        </p:spPr>
        <p:txBody>
          <a:bodyPr>
            <a:normAutofit/>
          </a:bodyPr>
          <a:lstStyle/>
          <a:p>
            <a:pPr marL="457200" indent="-457200">
              <a:buFont typeface="Arial" panose="020B0604020202020204" pitchFamily="34" charset="0"/>
              <a:buChar char="•"/>
            </a:pPr>
            <a:r>
              <a:rPr sz="2800" dirty="0"/>
              <a:t>A </a:t>
            </a:r>
            <a:r>
              <a:rPr sz="2800" b="1" dirty="0"/>
              <a:t>histogram</a:t>
            </a:r>
            <a:r>
              <a:rPr sz="2800" dirty="0"/>
              <a:t> is a bar graph displaying a frequency distribution of quantitative data; the horizontal axis is a number line.</a:t>
            </a:r>
          </a:p>
          <a:p>
            <a:pPr marL="457200" indent="-457200">
              <a:buFont typeface="Arial" panose="020B0604020202020204" pitchFamily="34" charset="0"/>
              <a:buChar char="•"/>
            </a:pPr>
            <a:r>
              <a:rPr sz="2800" dirty="0"/>
              <a:t>A </a:t>
            </a:r>
            <a:r>
              <a:rPr sz="2800" b="1" dirty="0"/>
              <a:t>frequency histogram</a:t>
            </a:r>
            <a:r>
              <a:rPr sz="2800" dirty="0"/>
              <a:t> is a histogram in which the heights of the bars represent the </a:t>
            </a:r>
            <a:r>
              <a:rPr sz="2800" b="1" dirty="0"/>
              <a:t>frequencies</a:t>
            </a:r>
            <a:r>
              <a:rPr sz="2800" dirty="0"/>
              <a:t> of each class.</a:t>
            </a:r>
          </a:p>
          <a:p>
            <a:pPr marL="457200" indent="-457200">
              <a:buFont typeface="Arial" panose="020B0604020202020204" pitchFamily="34" charset="0"/>
              <a:buChar char="•"/>
            </a:pPr>
            <a:r>
              <a:rPr sz="2800" dirty="0"/>
              <a:t>A </a:t>
            </a:r>
            <a:r>
              <a:rPr sz="2800" b="1" dirty="0"/>
              <a:t>relative frequency histogram</a:t>
            </a:r>
            <a:r>
              <a:rPr sz="2800" dirty="0"/>
              <a:t> is a histogram in which the heights of the bars represent the </a:t>
            </a:r>
            <a:r>
              <a:rPr sz="2800" b="1" dirty="0"/>
              <a:t>relative frequencies</a:t>
            </a:r>
            <a:r>
              <a:rPr sz="2800" dirty="0"/>
              <a:t> of each class.</a:t>
            </a:r>
          </a:p>
          <a:p>
            <a:endParaRPr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2.2.7: Constructing a Relative Frequency Histogram</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a:t>Construct a relative frequency histogram of the early-career salaries. The frequency distribution of the data is shown in the table.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2.2.7: Constructing a Relative Frequency Histogram</a:t>
            </a:r>
            <a:r>
              <a:rPr lang="en-US" baseline="-25000" dirty="0"/>
              <a:t>2</a:t>
            </a:r>
            <a:endParaRPr baseline="-25000" dirty="0"/>
          </a:p>
        </p:txBody>
      </p:sp>
      <p:sp>
        <p:nvSpPr>
          <p:cNvPr id="5" name="TextBox 4">
            <a:extLst>
              <a:ext uri="{FF2B5EF4-FFF2-40B4-BE49-F238E27FC236}">
                <a16:creationId xmlns:a16="http://schemas.microsoft.com/office/drawing/2014/main" id="{D8F5EE57-EBA5-E1F7-B25B-98017748E5E6}"/>
              </a:ext>
            </a:extLst>
          </p:cNvPr>
          <p:cNvSpPr txBox="1"/>
          <p:nvPr/>
        </p:nvSpPr>
        <p:spPr>
          <a:xfrm>
            <a:off x="533400" y="1143000"/>
            <a:ext cx="8153400" cy="369332"/>
          </a:xfrm>
          <a:prstGeom prst="rect">
            <a:avLst/>
          </a:prstGeom>
          <a:noFill/>
        </p:spPr>
        <p:txBody>
          <a:bodyPr wrap="square">
            <a:spAutoFit/>
          </a:bodyPr>
          <a:lstStyle/>
          <a:p>
            <a:pPr algn="ctr">
              <a:defRPr sz="1800" b="1"/>
            </a:pPr>
            <a:r>
              <a:rPr lang="en-US" sz="1800" dirty="0"/>
              <a:t>Highest Early-Career Salaries with a Bachelor's Degree (with Relative Frequencies)</a:t>
            </a:r>
          </a:p>
        </p:txBody>
      </p:sp>
      <mc:AlternateContent xmlns:mc="http://schemas.openxmlformats.org/markup-compatibility/2006" xmlns:a14="http://schemas.microsoft.com/office/drawing/2010/main">
        <mc:Choice Requires="a14">
          <p:graphicFrame>
            <p:nvGraphicFramePr>
              <p:cNvPr id="3" name="Table Placeholder 2" descr="The table has three columns: Class with salary ranges, Frequency with number of occurrences, and Relative Frequency with proportion of total occurrences expressed as a percentage. &#10;&#10;A class interval from 50,000 to 54,999 has a frequency of 3 and Relative frequency is 12 percent&#10;&#10;A class interval from 55,000 to 59,999 has a frequency of 0 and Relative frequency is 0 percent&#10;&#10;A class interval from 60,000 to 64,999 has a frequency of 6 and Relative frequency is 24 percent&#10;&#10;A class interval from 65,000 to 69,999 has a frequency of 4 and Relative frequency is 16 percent&#10;&#10;A class interval from 70,000 to 74,999 has a frequency of 10 and Relative frequency is 40 percent&#10;&#10;A class interval from 75,000 to 79,999 has a frequency of 1 and Relative frequency is 4 percent&#10;&#10;A class interval from 80,000 to 84,999 has a frequency of 1 and Relative frequency is 4 percent"/>
              <p:cNvGraphicFramePr>
                <a:graphicFrameLocks noGrp="1"/>
              </p:cNvGraphicFramePr>
              <p:nvPr>
                <p:ph type="tbl" sz="quarter" idx="10"/>
                <p:extLst>
                  <p:ext uri="{D42A27DB-BD31-4B8C-83A1-F6EECF244321}">
                    <p14:modId xmlns:p14="http://schemas.microsoft.com/office/powerpoint/2010/main" val="3476654699"/>
                  </p:ext>
                </p:extLst>
              </p:nvPr>
            </p:nvGraphicFramePr>
            <p:xfrm>
              <a:off x="457200" y="1537144"/>
              <a:ext cx="8229600" cy="441661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sz="1700" dirty="0"/>
                            <a:t>Class</a:t>
                          </a:r>
                        </a:p>
                      </a:txBody>
                      <a:tcPr anchor="ctr"/>
                    </a:tc>
                    <a:tc>
                      <a:txBody>
                        <a:bodyPr/>
                        <a:lstStyle/>
                        <a:p>
                          <a:pPr algn="ctr">
                            <a:defRPr sz="1800" b="1"/>
                          </a:pPr>
                          <a:r>
                            <a:rPr sz="1700"/>
                            <a:t>Frequency</a:t>
                          </a:r>
                        </a:p>
                      </a:txBody>
                      <a:tcPr anchor="ctr"/>
                    </a:tc>
                    <a:tc>
                      <a:txBody>
                        <a:bodyPr/>
                        <a:lstStyle/>
                        <a:p>
                          <a:pPr algn="ctr">
                            <a:defRPr sz="1800" b="1"/>
                          </a:pPr>
                          <a:r>
                            <a:rPr sz="1700" dirty="0"/>
                            <a:t>Relative Frequency</a:t>
                          </a:r>
                        </a:p>
                      </a:txBody>
                      <a:tcPr anchor="ctr"/>
                    </a:tc>
                    <a:extLst>
                      <a:ext uri="{0D108BD9-81ED-4DB2-BD59-A6C34878D82A}">
                        <a16:rowId xmlns:a16="http://schemas.microsoft.com/office/drawing/2014/main" val="10001"/>
                      </a:ext>
                    </a:extLst>
                  </a:tr>
                  <a:tr h="370840">
                    <a:tc>
                      <a:txBody>
                        <a:bodyPr/>
                        <a:lstStyle/>
                        <a:p>
                          <a:pPr algn="ctr"/>
                          <a:r>
                            <a:rPr sz="1700" dirty="0"/>
                            <a:t>50,000 – 54,999</a:t>
                          </a:r>
                          <a:endParaRPr sz="1700" dirty="0">
                            <a:latin typeface="Cambria Math"/>
                          </a:endParaRPr>
                        </a:p>
                      </a:txBody>
                      <a:tcPr anchor="ctr"/>
                    </a:tc>
                    <a:tc>
                      <a:txBody>
                        <a:bodyPr/>
                        <a:lstStyle/>
                        <a:p>
                          <a:pPr algn="ctr"/>
                          <a:r>
                            <a:rPr sz="1700"/>
                            <a:t>3</a:t>
                          </a:r>
                          <a:endParaRPr sz="170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3</m:t>
                                    </m:r>
                                  </m:num>
                                  <m:den>
                                    <m:r>
                                      <a:rPr sz="1700">
                                        <a:latin typeface="Cambria Math" panose="02040503050406030204" pitchFamily="18" charset="0"/>
                                      </a:rPr>
                                      <m:t>25</m:t>
                                    </m:r>
                                  </m:den>
                                </m:f>
                                <m:r>
                                  <a:rPr sz="1700">
                                    <a:latin typeface="Cambria Math" panose="02040503050406030204" pitchFamily="18" charset="0"/>
                                  </a:rPr>
                                  <m:t>=012=12%</m:t>
                                </m:r>
                              </m:oMath>
                            </m:oMathPara>
                          </a14:m>
                          <a:endParaRPr sz="1700" dirty="0"/>
                        </a:p>
                      </a:txBody>
                      <a:tcPr anchor="ctr"/>
                    </a:tc>
                    <a:extLst>
                      <a:ext uri="{0D108BD9-81ED-4DB2-BD59-A6C34878D82A}">
                        <a16:rowId xmlns:a16="http://schemas.microsoft.com/office/drawing/2014/main" val="10002"/>
                      </a:ext>
                    </a:extLst>
                  </a:tr>
                  <a:tr h="370840">
                    <a:tc>
                      <a:txBody>
                        <a:bodyPr/>
                        <a:lstStyle/>
                        <a:p>
                          <a:pPr algn="ctr"/>
                          <a:r>
                            <a:rPr sz="1700"/>
                            <a:t>55,000 – 59,999</a:t>
                          </a:r>
                          <a:endParaRPr sz="1700">
                            <a:latin typeface="Cambria Math"/>
                          </a:endParaRPr>
                        </a:p>
                      </a:txBody>
                      <a:tcPr anchor="ctr"/>
                    </a:tc>
                    <a:tc>
                      <a:txBody>
                        <a:bodyPr/>
                        <a:lstStyle/>
                        <a:p>
                          <a:pPr algn="ctr"/>
                          <a:r>
                            <a:rPr sz="1700" dirty="0"/>
                            <a:t>0</a:t>
                          </a:r>
                          <a:endParaRPr sz="1700" dirty="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0</m:t>
                                    </m:r>
                                  </m:num>
                                  <m:den>
                                    <m:r>
                                      <a:rPr sz="1700">
                                        <a:latin typeface="Cambria Math" panose="02040503050406030204" pitchFamily="18" charset="0"/>
                                      </a:rPr>
                                      <m:t>25</m:t>
                                    </m:r>
                                  </m:den>
                                </m:f>
                                <m:r>
                                  <a:rPr sz="1700">
                                    <a:latin typeface="Cambria Math" panose="02040503050406030204" pitchFamily="18" charset="0"/>
                                  </a:rPr>
                                  <m:t>=0.0=0%</m:t>
                                </m:r>
                              </m:oMath>
                            </m:oMathPara>
                          </a14:m>
                          <a:endParaRPr sz="1700" dirty="0"/>
                        </a:p>
                      </a:txBody>
                      <a:tcPr anchor="ctr"/>
                    </a:tc>
                    <a:extLst>
                      <a:ext uri="{0D108BD9-81ED-4DB2-BD59-A6C34878D82A}">
                        <a16:rowId xmlns:a16="http://schemas.microsoft.com/office/drawing/2014/main" val="10003"/>
                      </a:ext>
                    </a:extLst>
                  </a:tr>
                  <a:tr h="370840">
                    <a:tc>
                      <a:txBody>
                        <a:bodyPr/>
                        <a:lstStyle/>
                        <a:p>
                          <a:pPr algn="ctr"/>
                          <a:r>
                            <a:rPr sz="1700"/>
                            <a:t>60,000 – 64,999</a:t>
                          </a:r>
                          <a:endParaRPr sz="1700">
                            <a:latin typeface="Cambria Math"/>
                          </a:endParaRPr>
                        </a:p>
                      </a:txBody>
                      <a:tcPr anchor="ctr"/>
                    </a:tc>
                    <a:tc>
                      <a:txBody>
                        <a:bodyPr/>
                        <a:lstStyle/>
                        <a:p>
                          <a:pPr algn="ctr"/>
                          <a:r>
                            <a:rPr sz="1700" dirty="0"/>
                            <a:t>6</a:t>
                          </a:r>
                          <a:endParaRPr sz="1700" dirty="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6</m:t>
                                    </m:r>
                                  </m:num>
                                  <m:den>
                                    <m:r>
                                      <a:rPr sz="1700">
                                        <a:latin typeface="Cambria Math" panose="02040503050406030204" pitchFamily="18" charset="0"/>
                                      </a:rPr>
                                      <m:t>25</m:t>
                                    </m:r>
                                  </m:den>
                                </m:f>
                                <m:r>
                                  <a:rPr sz="1700">
                                    <a:latin typeface="Cambria Math" panose="02040503050406030204" pitchFamily="18" charset="0"/>
                                  </a:rPr>
                                  <m:t>=0.24=24%</m:t>
                                </m:r>
                              </m:oMath>
                            </m:oMathPara>
                          </a14:m>
                          <a:endParaRPr sz="1700"/>
                        </a:p>
                      </a:txBody>
                      <a:tcPr anchor="ctr"/>
                    </a:tc>
                    <a:extLst>
                      <a:ext uri="{0D108BD9-81ED-4DB2-BD59-A6C34878D82A}">
                        <a16:rowId xmlns:a16="http://schemas.microsoft.com/office/drawing/2014/main" val="10004"/>
                      </a:ext>
                    </a:extLst>
                  </a:tr>
                  <a:tr h="370840">
                    <a:tc>
                      <a:txBody>
                        <a:bodyPr/>
                        <a:lstStyle/>
                        <a:p>
                          <a:pPr algn="ctr"/>
                          <a:r>
                            <a:rPr sz="1700"/>
                            <a:t>65,000 – 69,999</a:t>
                          </a:r>
                          <a:endParaRPr sz="1700">
                            <a:latin typeface="Cambria Math"/>
                          </a:endParaRPr>
                        </a:p>
                      </a:txBody>
                      <a:tcPr anchor="ctr"/>
                    </a:tc>
                    <a:tc>
                      <a:txBody>
                        <a:bodyPr/>
                        <a:lstStyle/>
                        <a:p>
                          <a:pPr algn="ctr"/>
                          <a:r>
                            <a:rPr sz="1700"/>
                            <a:t>4</a:t>
                          </a:r>
                          <a:endParaRPr sz="170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4</m:t>
                                    </m:r>
                                  </m:num>
                                  <m:den>
                                    <m:r>
                                      <a:rPr sz="1700">
                                        <a:latin typeface="Cambria Math" panose="02040503050406030204" pitchFamily="18" charset="0"/>
                                      </a:rPr>
                                      <m:t>25</m:t>
                                    </m:r>
                                  </m:den>
                                </m:f>
                                <m:r>
                                  <a:rPr sz="1700">
                                    <a:latin typeface="Cambria Math" panose="02040503050406030204" pitchFamily="18" charset="0"/>
                                  </a:rPr>
                                  <m:t>=0.16=16%</m:t>
                                </m:r>
                              </m:oMath>
                            </m:oMathPara>
                          </a14:m>
                          <a:endParaRPr sz="1700"/>
                        </a:p>
                      </a:txBody>
                      <a:tcPr anchor="ctr"/>
                    </a:tc>
                    <a:extLst>
                      <a:ext uri="{0D108BD9-81ED-4DB2-BD59-A6C34878D82A}">
                        <a16:rowId xmlns:a16="http://schemas.microsoft.com/office/drawing/2014/main" val="10005"/>
                      </a:ext>
                    </a:extLst>
                  </a:tr>
                  <a:tr h="370840">
                    <a:tc>
                      <a:txBody>
                        <a:bodyPr/>
                        <a:lstStyle/>
                        <a:p>
                          <a:pPr algn="ctr"/>
                          <a:r>
                            <a:rPr sz="1700"/>
                            <a:t>70,000 – 74,999</a:t>
                          </a:r>
                          <a:endParaRPr sz="1700">
                            <a:latin typeface="Cambria Math"/>
                          </a:endParaRPr>
                        </a:p>
                      </a:txBody>
                      <a:tcPr anchor="ctr"/>
                    </a:tc>
                    <a:tc>
                      <a:txBody>
                        <a:bodyPr/>
                        <a:lstStyle/>
                        <a:p>
                          <a:pPr algn="ctr"/>
                          <a:r>
                            <a:rPr sz="1700"/>
                            <a:t>10</a:t>
                          </a:r>
                          <a:endParaRPr sz="170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10</m:t>
                                    </m:r>
                                  </m:num>
                                  <m:den>
                                    <m:r>
                                      <a:rPr sz="1700">
                                        <a:latin typeface="Cambria Math" panose="02040503050406030204" pitchFamily="18" charset="0"/>
                                      </a:rPr>
                                      <m:t>25</m:t>
                                    </m:r>
                                  </m:den>
                                </m:f>
                                <m:r>
                                  <a:rPr sz="1700">
                                    <a:latin typeface="Cambria Math" panose="02040503050406030204" pitchFamily="18" charset="0"/>
                                  </a:rPr>
                                  <m:t>=0.4=40%</m:t>
                                </m:r>
                              </m:oMath>
                            </m:oMathPara>
                          </a14:m>
                          <a:endParaRPr sz="1700"/>
                        </a:p>
                      </a:txBody>
                      <a:tcPr anchor="ctr"/>
                    </a:tc>
                    <a:extLst>
                      <a:ext uri="{0D108BD9-81ED-4DB2-BD59-A6C34878D82A}">
                        <a16:rowId xmlns:a16="http://schemas.microsoft.com/office/drawing/2014/main" val="10006"/>
                      </a:ext>
                    </a:extLst>
                  </a:tr>
                  <a:tr h="370840">
                    <a:tc>
                      <a:txBody>
                        <a:bodyPr/>
                        <a:lstStyle/>
                        <a:p>
                          <a:pPr algn="ctr"/>
                          <a:r>
                            <a:rPr sz="1700"/>
                            <a:t>75,000 – 79,999</a:t>
                          </a:r>
                          <a:endParaRPr sz="1700">
                            <a:latin typeface="Cambria Math"/>
                          </a:endParaRPr>
                        </a:p>
                      </a:txBody>
                      <a:tcPr anchor="ctr"/>
                    </a:tc>
                    <a:tc>
                      <a:txBody>
                        <a:bodyPr/>
                        <a:lstStyle/>
                        <a:p>
                          <a:pPr algn="ctr"/>
                          <a:r>
                            <a:rPr sz="1700" dirty="0"/>
                            <a:t>1</a:t>
                          </a:r>
                          <a:endParaRPr sz="1700" dirty="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1</m:t>
                                    </m:r>
                                  </m:num>
                                  <m:den>
                                    <m:r>
                                      <a:rPr sz="1700">
                                        <a:latin typeface="Cambria Math" panose="02040503050406030204" pitchFamily="18" charset="0"/>
                                      </a:rPr>
                                      <m:t>25</m:t>
                                    </m:r>
                                  </m:den>
                                </m:f>
                                <m:r>
                                  <a:rPr sz="1700">
                                    <a:latin typeface="Cambria Math" panose="02040503050406030204" pitchFamily="18" charset="0"/>
                                  </a:rPr>
                                  <m:t>=0.04=4%</m:t>
                                </m:r>
                              </m:oMath>
                            </m:oMathPara>
                          </a14:m>
                          <a:endParaRPr sz="1700"/>
                        </a:p>
                      </a:txBody>
                      <a:tcPr anchor="ctr"/>
                    </a:tc>
                    <a:extLst>
                      <a:ext uri="{0D108BD9-81ED-4DB2-BD59-A6C34878D82A}">
                        <a16:rowId xmlns:a16="http://schemas.microsoft.com/office/drawing/2014/main" val="10007"/>
                      </a:ext>
                    </a:extLst>
                  </a:tr>
                  <a:tr h="370840">
                    <a:tc>
                      <a:txBody>
                        <a:bodyPr/>
                        <a:lstStyle/>
                        <a:p>
                          <a:pPr algn="ctr"/>
                          <a:r>
                            <a:rPr sz="1700"/>
                            <a:t>80,000 – 84,999</a:t>
                          </a:r>
                          <a:endParaRPr sz="1700">
                            <a:latin typeface="Cambria Math"/>
                          </a:endParaRPr>
                        </a:p>
                      </a:txBody>
                      <a:tcPr anchor="ctr"/>
                    </a:tc>
                    <a:tc>
                      <a:txBody>
                        <a:bodyPr/>
                        <a:lstStyle/>
                        <a:p>
                          <a:pPr algn="ctr"/>
                          <a:r>
                            <a:rPr sz="1700"/>
                            <a:t>1</a:t>
                          </a:r>
                          <a:endParaRPr sz="1700">
                            <a:latin typeface="Cambria Math"/>
                          </a:endParaRPr>
                        </a:p>
                      </a:txBody>
                      <a:tcPr anchor="ctr"/>
                    </a:tc>
                    <a:tc>
                      <a:txBody>
                        <a:bodyPr/>
                        <a:lstStyle/>
                        <a:p>
                          <a:pPr algn="ctr">
                            <a:defRPr sz="1800"/>
                          </a:pPr>
                          <a14:m>
                            <m:oMathPara xmlns:m="http://schemas.openxmlformats.org/officeDocument/2006/math">
                              <m:oMathParaPr>
                                <m:jc m:val="centerGroup"/>
                              </m:oMathParaPr>
                              <m:oMath xmlns:m="http://schemas.openxmlformats.org/officeDocument/2006/math">
                                <m:f>
                                  <m:fPr>
                                    <m:ctrlPr>
                                      <a:rPr sz="1700" i="1">
                                        <a:latin typeface="Cambria Math" panose="02040503050406030204" pitchFamily="18" charset="0"/>
                                      </a:rPr>
                                    </m:ctrlPr>
                                  </m:fPr>
                                  <m:num>
                                    <m:r>
                                      <a:rPr sz="1700">
                                        <a:latin typeface="Cambria Math" panose="02040503050406030204" pitchFamily="18" charset="0"/>
                                      </a:rPr>
                                      <m:t>1</m:t>
                                    </m:r>
                                  </m:num>
                                  <m:den>
                                    <m:r>
                                      <a:rPr sz="1700">
                                        <a:latin typeface="Cambria Math" panose="02040503050406030204" pitchFamily="18" charset="0"/>
                                      </a:rPr>
                                      <m:t>25</m:t>
                                    </m:r>
                                  </m:den>
                                </m:f>
                                <m:r>
                                  <a:rPr sz="1700">
                                    <a:latin typeface="Cambria Math" panose="02040503050406030204" pitchFamily="18" charset="0"/>
                                  </a:rPr>
                                  <m:t>=0.04=4%</m:t>
                                </m:r>
                              </m:oMath>
                            </m:oMathPara>
                          </a14:m>
                          <a:endParaRPr sz="1700" dirty="0"/>
                        </a:p>
                      </a:txBody>
                      <a:tcPr anchor="ctr"/>
                    </a:tc>
                    <a:extLst>
                      <a:ext uri="{0D108BD9-81ED-4DB2-BD59-A6C34878D82A}">
                        <a16:rowId xmlns:a16="http://schemas.microsoft.com/office/drawing/2014/main" val="10008"/>
                      </a:ext>
                    </a:extLst>
                  </a:tr>
                </a:tbl>
              </a:graphicData>
            </a:graphic>
          </p:graphicFrame>
        </mc:Choice>
        <mc:Fallback xmlns="">
          <p:graphicFrame>
            <p:nvGraphicFramePr>
              <p:cNvPr id="3" name="Table Placeholder 2" descr="The table has three columns: Class with salary ranges, Frequency with number of occurrences, and Relative Frequency with proportion of total occurrences expressed as a percentage. &#10;&#10;A class interval from 50,000 to 54,999 has a frequency of 3 and Relative frequency is 12 percent&#10;&#10;A class interval from 55,000 to 59,999 has a frequency of 0 and Relative frequency is 0 percent&#10;&#10;A class interval from 60,000 to 64,999 has a frequency of 6 and Relative frequency is 24 percent&#10;&#10;A class interval from 65,000 to 69,999 has a frequency of 4 and Relative frequency is 16 percent&#10;&#10;A class interval from 70,000 to 74,999 has a frequency of 10 and Relative frequency is 40 percent&#10;&#10;A class interval from 75,000 to 79,999 has a frequency of 1 and Relative frequency is 4 percent&#10;&#10;A class interval from 80,000 to 84,999 has a frequency of 1 and Relative frequency is 4 percent"/>
              <p:cNvGraphicFramePr>
                <a:graphicFrameLocks noGrp="1"/>
              </p:cNvGraphicFramePr>
              <p:nvPr>
                <p:ph type="tbl" sz="quarter" idx="10"/>
                <p:extLst>
                  <p:ext uri="{D42A27DB-BD31-4B8C-83A1-F6EECF244321}">
                    <p14:modId xmlns:p14="http://schemas.microsoft.com/office/powerpoint/2010/main" val="3476654699"/>
                  </p:ext>
                </p:extLst>
              </p:nvPr>
            </p:nvGraphicFramePr>
            <p:xfrm>
              <a:off x="457200" y="1537144"/>
              <a:ext cx="8229600" cy="4416616"/>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defRPr sz="1800" b="1"/>
                          </a:pPr>
                          <a:r>
                            <a:rPr sz="1700" dirty="0"/>
                            <a:t>Class</a:t>
                          </a:r>
                        </a:p>
                      </a:txBody>
                      <a:tcPr anchor="ctr"/>
                    </a:tc>
                    <a:tc>
                      <a:txBody>
                        <a:bodyPr/>
                        <a:lstStyle/>
                        <a:p>
                          <a:pPr algn="ctr">
                            <a:defRPr sz="1800" b="1"/>
                          </a:pPr>
                          <a:r>
                            <a:rPr sz="1700"/>
                            <a:t>Frequency</a:t>
                          </a:r>
                        </a:p>
                      </a:txBody>
                      <a:tcPr anchor="ctr"/>
                    </a:tc>
                    <a:tc>
                      <a:txBody>
                        <a:bodyPr/>
                        <a:lstStyle/>
                        <a:p>
                          <a:pPr algn="ctr">
                            <a:defRPr sz="1800" b="1"/>
                          </a:pPr>
                          <a:r>
                            <a:rPr sz="1700" dirty="0"/>
                            <a:t>Relative Frequency</a:t>
                          </a:r>
                        </a:p>
                      </a:txBody>
                      <a:tcPr anchor="ctr"/>
                    </a:tc>
                    <a:extLst>
                      <a:ext uri="{0D108BD9-81ED-4DB2-BD59-A6C34878D82A}">
                        <a16:rowId xmlns:a16="http://schemas.microsoft.com/office/drawing/2014/main" val="10001"/>
                      </a:ext>
                    </a:extLst>
                  </a:tr>
                  <a:tr h="578104">
                    <a:tc>
                      <a:txBody>
                        <a:bodyPr/>
                        <a:lstStyle/>
                        <a:p>
                          <a:pPr algn="ctr"/>
                          <a:r>
                            <a:rPr sz="1700" dirty="0"/>
                            <a:t>50,000 – 54,999</a:t>
                          </a:r>
                          <a:endParaRPr sz="1700" dirty="0">
                            <a:latin typeface="Cambria Math"/>
                          </a:endParaRPr>
                        </a:p>
                      </a:txBody>
                      <a:tcPr anchor="ctr"/>
                    </a:tc>
                    <a:tc>
                      <a:txBody>
                        <a:bodyPr/>
                        <a:lstStyle/>
                        <a:p>
                          <a:pPr algn="ctr"/>
                          <a:r>
                            <a:rPr sz="1700"/>
                            <a:t>3</a:t>
                          </a:r>
                          <a:endParaRPr sz="1700">
                            <a:latin typeface="Cambria Math"/>
                          </a:endParaRPr>
                        </a:p>
                      </a:txBody>
                      <a:tcPr anchor="ctr"/>
                    </a:tc>
                    <a:tc>
                      <a:txBody>
                        <a:bodyPr/>
                        <a:lstStyle/>
                        <a:p>
                          <a:endParaRPr lang="en-US"/>
                        </a:p>
                      </a:txBody>
                      <a:tcPr anchor="ctr">
                        <a:blipFill>
                          <a:blip r:embed="rId3"/>
                          <a:stretch>
                            <a:fillRect l="-200444" t="-66316" r="-667" b="-601053"/>
                          </a:stretch>
                        </a:blipFill>
                      </a:tcPr>
                    </a:tc>
                    <a:extLst>
                      <a:ext uri="{0D108BD9-81ED-4DB2-BD59-A6C34878D82A}">
                        <a16:rowId xmlns:a16="http://schemas.microsoft.com/office/drawing/2014/main" val="10002"/>
                      </a:ext>
                    </a:extLst>
                  </a:tr>
                  <a:tr h="578104">
                    <a:tc>
                      <a:txBody>
                        <a:bodyPr/>
                        <a:lstStyle/>
                        <a:p>
                          <a:pPr algn="ctr"/>
                          <a:r>
                            <a:rPr sz="1700"/>
                            <a:t>55,000 – 59,999</a:t>
                          </a:r>
                          <a:endParaRPr sz="1700">
                            <a:latin typeface="Cambria Math"/>
                          </a:endParaRPr>
                        </a:p>
                      </a:txBody>
                      <a:tcPr anchor="ctr"/>
                    </a:tc>
                    <a:tc>
                      <a:txBody>
                        <a:bodyPr/>
                        <a:lstStyle/>
                        <a:p>
                          <a:pPr algn="ctr"/>
                          <a:r>
                            <a:rPr sz="1700" dirty="0"/>
                            <a:t>0</a:t>
                          </a:r>
                          <a:endParaRPr sz="1700" dirty="0">
                            <a:latin typeface="Cambria Math"/>
                          </a:endParaRPr>
                        </a:p>
                      </a:txBody>
                      <a:tcPr anchor="ctr"/>
                    </a:tc>
                    <a:tc>
                      <a:txBody>
                        <a:bodyPr/>
                        <a:lstStyle/>
                        <a:p>
                          <a:endParaRPr lang="en-US"/>
                        </a:p>
                      </a:txBody>
                      <a:tcPr anchor="ctr">
                        <a:blipFill>
                          <a:blip r:embed="rId3"/>
                          <a:stretch>
                            <a:fillRect l="-200444" t="-166316" r="-667" b="-501053"/>
                          </a:stretch>
                        </a:blipFill>
                      </a:tcPr>
                    </a:tc>
                    <a:extLst>
                      <a:ext uri="{0D108BD9-81ED-4DB2-BD59-A6C34878D82A}">
                        <a16:rowId xmlns:a16="http://schemas.microsoft.com/office/drawing/2014/main" val="10003"/>
                      </a:ext>
                    </a:extLst>
                  </a:tr>
                  <a:tr h="578104">
                    <a:tc>
                      <a:txBody>
                        <a:bodyPr/>
                        <a:lstStyle/>
                        <a:p>
                          <a:pPr algn="ctr"/>
                          <a:r>
                            <a:rPr sz="1700"/>
                            <a:t>60,000 – 64,999</a:t>
                          </a:r>
                          <a:endParaRPr sz="1700">
                            <a:latin typeface="Cambria Math"/>
                          </a:endParaRPr>
                        </a:p>
                      </a:txBody>
                      <a:tcPr anchor="ctr"/>
                    </a:tc>
                    <a:tc>
                      <a:txBody>
                        <a:bodyPr/>
                        <a:lstStyle/>
                        <a:p>
                          <a:pPr algn="ctr"/>
                          <a:r>
                            <a:rPr sz="1700" dirty="0"/>
                            <a:t>6</a:t>
                          </a:r>
                          <a:endParaRPr sz="1700" dirty="0">
                            <a:latin typeface="Cambria Math"/>
                          </a:endParaRPr>
                        </a:p>
                      </a:txBody>
                      <a:tcPr anchor="ctr"/>
                    </a:tc>
                    <a:tc>
                      <a:txBody>
                        <a:bodyPr/>
                        <a:lstStyle/>
                        <a:p>
                          <a:endParaRPr lang="en-US"/>
                        </a:p>
                      </a:txBody>
                      <a:tcPr anchor="ctr">
                        <a:blipFill>
                          <a:blip r:embed="rId3"/>
                          <a:stretch>
                            <a:fillRect l="-200444" t="-266316" r="-667" b="-401053"/>
                          </a:stretch>
                        </a:blipFill>
                      </a:tcPr>
                    </a:tc>
                    <a:extLst>
                      <a:ext uri="{0D108BD9-81ED-4DB2-BD59-A6C34878D82A}">
                        <a16:rowId xmlns:a16="http://schemas.microsoft.com/office/drawing/2014/main" val="10004"/>
                      </a:ext>
                    </a:extLst>
                  </a:tr>
                  <a:tr h="577152">
                    <a:tc>
                      <a:txBody>
                        <a:bodyPr/>
                        <a:lstStyle/>
                        <a:p>
                          <a:pPr algn="ctr"/>
                          <a:r>
                            <a:rPr sz="1700"/>
                            <a:t>65,000 – 69,999</a:t>
                          </a:r>
                          <a:endParaRPr sz="1700">
                            <a:latin typeface="Cambria Math"/>
                          </a:endParaRPr>
                        </a:p>
                      </a:txBody>
                      <a:tcPr anchor="ctr"/>
                    </a:tc>
                    <a:tc>
                      <a:txBody>
                        <a:bodyPr/>
                        <a:lstStyle/>
                        <a:p>
                          <a:pPr algn="ctr"/>
                          <a:r>
                            <a:rPr sz="1700"/>
                            <a:t>4</a:t>
                          </a:r>
                          <a:endParaRPr sz="1700">
                            <a:latin typeface="Cambria Math"/>
                          </a:endParaRPr>
                        </a:p>
                      </a:txBody>
                      <a:tcPr anchor="ctr"/>
                    </a:tc>
                    <a:tc>
                      <a:txBody>
                        <a:bodyPr/>
                        <a:lstStyle/>
                        <a:p>
                          <a:endParaRPr lang="en-US"/>
                        </a:p>
                      </a:txBody>
                      <a:tcPr anchor="ctr">
                        <a:blipFill>
                          <a:blip r:embed="rId3"/>
                          <a:stretch>
                            <a:fillRect l="-200444" t="-370213" r="-667" b="-305319"/>
                          </a:stretch>
                        </a:blipFill>
                      </a:tcPr>
                    </a:tc>
                    <a:extLst>
                      <a:ext uri="{0D108BD9-81ED-4DB2-BD59-A6C34878D82A}">
                        <a16:rowId xmlns:a16="http://schemas.microsoft.com/office/drawing/2014/main" val="10005"/>
                      </a:ext>
                    </a:extLst>
                  </a:tr>
                  <a:tr h="578104">
                    <a:tc>
                      <a:txBody>
                        <a:bodyPr/>
                        <a:lstStyle/>
                        <a:p>
                          <a:pPr algn="ctr"/>
                          <a:r>
                            <a:rPr sz="1700"/>
                            <a:t>70,000 – 74,999</a:t>
                          </a:r>
                          <a:endParaRPr sz="1700">
                            <a:latin typeface="Cambria Math"/>
                          </a:endParaRPr>
                        </a:p>
                      </a:txBody>
                      <a:tcPr anchor="ctr"/>
                    </a:tc>
                    <a:tc>
                      <a:txBody>
                        <a:bodyPr/>
                        <a:lstStyle/>
                        <a:p>
                          <a:pPr algn="ctr"/>
                          <a:r>
                            <a:rPr sz="1700"/>
                            <a:t>10</a:t>
                          </a:r>
                          <a:endParaRPr sz="1700">
                            <a:latin typeface="Cambria Math"/>
                          </a:endParaRPr>
                        </a:p>
                      </a:txBody>
                      <a:tcPr anchor="ctr"/>
                    </a:tc>
                    <a:tc>
                      <a:txBody>
                        <a:bodyPr/>
                        <a:lstStyle/>
                        <a:p>
                          <a:endParaRPr lang="en-US"/>
                        </a:p>
                      </a:txBody>
                      <a:tcPr anchor="ctr">
                        <a:blipFill>
                          <a:blip r:embed="rId3"/>
                          <a:stretch>
                            <a:fillRect l="-200444" t="-465263" r="-667" b="-202105"/>
                          </a:stretch>
                        </a:blipFill>
                      </a:tcPr>
                    </a:tc>
                    <a:extLst>
                      <a:ext uri="{0D108BD9-81ED-4DB2-BD59-A6C34878D82A}">
                        <a16:rowId xmlns:a16="http://schemas.microsoft.com/office/drawing/2014/main" val="10006"/>
                      </a:ext>
                    </a:extLst>
                  </a:tr>
                  <a:tr h="578104">
                    <a:tc>
                      <a:txBody>
                        <a:bodyPr/>
                        <a:lstStyle/>
                        <a:p>
                          <a:pPr algn="ctr"/>
                          <a:r>
                            <a:rPr sz="1700"/>
                            <a:t>75,000 – 79,999</a:t>
                          </a:r>
                          <a:endParaRPr sz="1700">
                            <a:latin typeface="Cambria Math"/>
                          </a:endParaRPr>
                        </a:p>
                      </a:txBody>
                      <a:tcPr anchor="ctr"/>
                    </a:tc>
                    <a:tc>
                      <a:txBody>
                        <a:bodyPr/>
                        <a:lstStyle/>
                        <a:p>
                          <a:pPr algn="ctr"/>
                          <a:r>
                            <a:rPr sz="1700" dirty="0"/>
                            <a:t>1</a:t>
                          </a:r>
                          <a:endParaRPr sz="1700" dirty="0">
                            <a:latin typeface="Cambria Math"/>
                          </a:endParaRPr>
                        </a:p>
                      </a:txBody>
                      <a:tcPr anchor="ctr"/>
                    </a:tc>
                    <a:tc>
                      <a:txBody>
                        <a:bodyPr/>
                        <a:lstStyle/>
                        <a:p>
                          <a:endParaRPr lang="en-US"/>
                        </a:p>
                      </a:txBody>
                      <a:tcPr anchor="ctr">
                        <a:blipFill>
                          <a:blip r:embed="rId3"/>
                          <a:stretch>
                            <a:fillRect l="-200444" t="-565263" r="-667" b="-102105"/>
                          </a:stretch>
                        </a:blipFill>
                      </a:tcPr>
                    </a:tc>
                    <a:extLst>
                      <a:ext uri="{0D108BD9-81ED-4DB2-BD59-A6C34878D82A}">
                        <a16:rowId xmlns:a16="http://schemas.microsoft.com/office/drawing/2014/main" val="10007"/>
                      </a:ext>
                    </a:extLst>
                  </a:tr>
                  <a:tr h="578104">
                    <a:tc>
                      <a:txBody>
                        <a:bodyPr/>
                        <a:lstStyle/>
                        <a:p>
                          <a:pPr algn="ctr"/>
                          <a:r>
                            <a:rPr sz="1700"/>
                            <a:t>80,000 – 84,999</a:t>
                          </a:r>
                          <a:endParaRPr sz="1700">
                            <a:latin typeface="Cambria Math"/>
                          </a:endParaRPr>
                        </a:p>
                      </a:txBody>
                      <a:tcPr anchor="ctr"/>
                    </a:tc>
                    <a:tc>
                      <a:txBody>
                        <a:bodyPr/>
                        <a:lstStyle/>
                        <a:p>
                          <a:pPr algn="ctr"/>
                          <a:r>
                            <a:rPr sz="1700"/>
                            <a:t>1</a:t>
                          </a:r>
                          <a:endParaRPr sz="1700">
                            <a:latin typeface="Cambria Math"/>
                          </a:endParaRPr>
                        </a:p>
                      </a:txBody>
                      <a:tcPr anchor="ctr"/>
                    </a:tc>
                    <a:tc>
                      <a:txBody>
                        <a:bodyPr/>
                        <a:lstStyle/>
                        <a:p>
                          <a:endParaRPr lang="en-US"/>
                        </a:p>
                      </a:txBody>
                      <a:tcPr anchor="ctr">
                        <a:blipFill>
                          <a:blip r:embed="rId3"/>
                          <a:stretch>
                            <a:fillRect l="-200444" t="-665263" r="-667" b="-2105"/>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2.2.7: Constructing a Relative Frequency Histogram</a:t>
            </a:r>
            <a:r>
              <a:rPr lang="en-US" baseline="-25000" dirty="0"/>
              <a:t>3</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pPr>
                  <a:defRPr sz="2800"/>
                </a:pPr>
                <a:r>
                  <a:rPr sz="2800" dirty="0"/>
                  <a:t>Since this is the same data as used in the previous example, the histogram will be created in a similar way. Mark the class boundaries along the </a:t>
                </a:r>
                <a:r>
                  <a:rPr lang="en-US" sz="2800" i="1" dirty="0"/>
                  <a:t>x</a:t>
                </a:r>
                <a:r>
                  <a:rPr sz="2800" dirty="0"/>
                  <a:t>-axis. Draw a bar for each class with a width from the lower class boundary to the upper class boundary. The </a:t>
                </a:r>
                <a:r>
                  <a:rPr lang="en-US" sz="2800" i="1" dirty="0"/>
                  <a:t>y</a:t>
                </a:r>
                <a:r>
                  <a:rPr sz="2800" dirty="0"/>
                  <a:t>-axis should be labeled with percentages, to represent the relative frequency for each class. The height of each bar should be the relative frequency of each class, so the first class would have a height corresponding to </a:t>
                </a:r>
                <a14:m>
                  <m:oMath xmlns:m="http://schemas.openxmlformats.org/officeDocument/2006/math">
                    <m:r>
                      <a:rPr>
                        <a:latin typeface="Cambria Math" panose="02040503050406030204" pitchFamily="18" charset="0"/>
                      </a:rPr>
                      <m:t>12%</m:t>
                    </m:r>
                  </m:oMath>
                </a14:m>
                <a:r>
                  <a:rPr sz="2800" dirty="0"/>
                  <a:t> on the </a:t>
                </a:r>
                <a:r>
                  <a:rPr lang="en-US" i="1" dirty="0"/>
                  <a:t>y</a:t>
                </a:r>
                <a:r>
                  <a:rPr sz="2800" dirty="0"/>
                  <a:t>-axis. Your histogram should resemble the one shown. Note that we chose to label the </a:t>
                </a:r>
                <a:r>
                  <a:rPr lang="en-US" i="1" dirty="0"/>
                  <a:t>x</a:t>
                </a:r>
                <a:r>
                  <a:rPr sz="2800" dirty="0"/>
                  <a:t>-axis with the class boundaries instead of the class midpoints, which would have also been acceptable.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33" t="-1840" r="-1185"/>
                </a:stretch>
              </a:blipFill>
            </p:spPr>
            <p:txBody>
              <a:bodyPr/>
              <a:lstStyle/>
              <a:p>
                <a:r>
                  <a:rPr lang="en-IN">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2.2.7: Constructing a Relative Frequency Histogram</a:t>
            </a:r>
            <a:r>
              <a:rPr lang="en-US" baseline="-25000" dirty="0"/>
              <a:t>4</a:t>
            </a:r>
            <a:endParaRPr baseline="-25000" dirty="0"/>
          </a:p>
        </p:txBody>
      </p:sp>
      <p:pic>
        <p:nvPicPr>
          <p:cNvPr id="5" name="Content Placeholder 4" descr="The horizontal axis of the histogram is titled Salary and has class boundaries ranging from  $49,999.50  to  84,999.50&#10; in increments of  $5000 . The vertical axis is titled Relative Frequency and has a scale of  0%   to  48%   in increments of  8% . The frequencies of the bars correspond to the relative frequencies in the table and are from left to right:  12% ,  0% ,  24% ,  16% ,  40% ,  4% , and  4% .">
            <a:extLst>
              <a:ext uri="{FF2B5EF4-FFF2-40B4-BE49-F238E27FC236}">
                <a16:creationId xmlns:a16="http://schemas.microsoft.com/office/drawing/2014/main" id="{71411836-CD5E-45FD-9B63-6DEEA7881501}"/>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71622" y="1082675"/>
            <a:ext cx="5800756" cy="484981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7</a:t>
            </a:r>
            <a:endParaRPr dirty="0"/>
          </a:p>
        </p:txBody>
      </p:sp>
      <p:sp>
        <p:nvSpPr>
          <p:cNvPr id="3" name="Text Placeholder 2"/>
          <p:cNvSpPr>
            <a:spLocks noGrp="1"/>
          </p:cNvSpPr>
          <p:nvPr>
            <p:ph type="body" sz="quarter" idx="10"/>
          </p:nvPr>
        </p:nvSpPr>
        <p:spPr>
          <a:xfrm>
            <a:off x="457200" y="1082078"/>
            <a:ext cx="8229600" cy="4709122"/>
          </a:xfrm>
        </p:spPr>
        <p:txBody>
          <a:bodyPr>
            <a:normAutofit/>
          </a:bodyPr>
          <a:lstStyle/>
          <a:p>
            <a:pPr marL="457200" indent="-457200">
              <a:buFont typeface="Arial" panose="020B0604020202020204" pitchFamily="34" charset="0"/>
              <a:buChar char="•"/>
            </a:pPr>
            <a:r>
              <a:rPr sz="2800" dirty="0"/>
              <a:t>A </a:t>
            </a:r>
            <a:r>
              <a:rPr sz="2800" b="1" dirty="0"/>
              <a:t>stem-and-leaf plot</a:t>
            </a:r>
            <a:r>
              <a:rPr sz="2800" dirty="0"/>
              <a:t> is a graph of quantitative data in which each data value is split into 2 pieces: a leaf and a stem. Typically, the last significant digit in each data value is the "leaf" and the remaining digits are the "stem".</a:t>
            </a:r>
          </a:p>
          <a:p>
            <a:pPr marL="457200" indent="-457200">
              <a:buFont typeface="Arial" panose="020B0604020202020204" pitchFamily="34" charset="0"/>
              <a:buChar char="•"/>
            </a:pPr>
            <a:r>
              <a:rPr sz="2800" dirty="0"/>
              <a:t>An </a:t>
            </a:r>
            <a:r>
              <a:rPr sz="2800" b="1" dirty="0"/>
              <a:t>ordered stem-and-leaf plot</a:t>
            </a:r>
            <a:r>
              <a:rPr sz="2800" dirty="0"/>
              <a:t> is a stem-and-leaf plot in which the leaves are arranged in numerical order.</a:t>
            </a:r>
          </a:p>
          <a:p>
            <a:pPr marL="457200" indent="-457200">
              <a:buFont typeface="Arial" panose="020B0604020202020204" pitchFamily="34" charset="0"/>
              <a:buChar char="•"/>
            </a:pPr>
            <a:r>
              <a:rPr sz="2800" dirty="0"/>
              <a:t>The legend for a stem-and-leaf plot is often referred to as a </a:t>
            </a:r>
            <a:r>
              <a:rPr sz="2800" b="1" dirty="0"/>
              <a:t>key</a:t>
            </a:r>
            <a:r>
              <a:rPr sz="2800" dirty="0"/>
              <a:t>.</a:t>
            </a:r>
          </a:p>
          <a:p>
            <a:endParaRPr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Stem-and-Leaf Plot</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3185122"/>
          </a:xfrm>
        </p:spPr>
        <p:txBody>
          <a:bodyPr>
            <a:normAutofit/>
          </a:bodyPr>
          <a:lstStyle/>
          <a:p>
            <a:pPr marL="447675" indent="-447675">
              <a:defRPr sz="2800"/>
            </a:pPr>
            <a:r>
              <a:rPr lang="en-US" dirty="0"/>
              <a:t>1.	</a:t>
            </a:r>
            <a:r>
              <a:rPr dirty="0"/>
              <a:t>​</a:t>
            </a:r>
            <a:r>
              <a:rPr sz="2800" b="1" dirty="0"/>
              <a:t>Create two columns, one on the left for stems and one on the right for leaves.</a:t>
            </a:r>
          </a:p>
          <a:p>
            <a:pPr marL="447675" indent="-447675">
              <a:defRPr sz="2800"/>
            </a:pPr>
            <a:r>
              <a:rPr lang="en-US" dirty="0"/>
              <a:t>2.	</a:t>
            </a:r>
            <a:r>
              <a:rPr dirty="0"/>
              <a:t>​</a:t>
            </a:r>
            <a:r>
              <a:rPr sz="2800" b="1" dirty="0"/>
              <a:t>List each stem that occurs in the data set in numerical order.</a:t>
            </a:r>
            <a:r>
              <a:rPr sz="2800" dirty="0"/>
              <a:t> Each stem is normally listed only once; however, the stems are sometimes listed two or more times if splitting the leaves would make the data set's features clearer.</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Procedure: Constructing a Stem-and-Leaf Plot</a:t>
            </a:r>
            <a:r>
              <a:rPr lang="en-US" baseline="-25000" dirty="0"/>
              <a:t>2</a:t>
            </a:r>
            <a:endParaRPr dirty="0"/>
          </a:p>
        </p:txBody>
      </p:sp>
      <p:sp>
        <p:nvSpPr>
          <p:cNvPr id="3" name="Text Placeholder 2"/>
          <p:cNvSpPr>
            <a:spLocks noGrp="1"/>
          </p:cNvSpPr>
          <p:nvPr>
            <p:ph type="body" sz="quarter" idx="10"/>
          </p:nvPr>
        </p:nvSpPr>
        <p:spPr>
          <a:xfrm>
            <a:off x="457200" y="1082078"/>
            <a:ext cx="8229600" cy="4099522"/>
          </a:xfrm>
        </p:spPr>
        <p:txBody>
          <a:bodyPr>
            <a:normAutofit lnSpcReduction="10000"/>
          </a:bodyPr>
          <a:lstStyle/>
          <a:p>
            <a:pPr marL="447675" indent="-447675">
              <a:defRPr sz="2800"/>
            </a:pPr>
            <a:r>
              <a:rPr lang="en-US" sz="2800" b="1" dirty="0"/>
              <a:t>3.	</a:t>
            </a:r>
            <a:r>
              <a:rPr sz="2800" b="1" dirty="0"/>
              <a:t>List each leaf next to its stem.</a:t>
            </a:r>
            <a:r>
              <a:rPr sz="2800" dirty="0"/>
              <a:t> Each leaf will be listed as many times as it occurs in the original data set. There should be as many leaves as there are data values. Be sure to line up the leaves in straight columns so that the table is visually accurate.</a:t>
            </a:r>
          </a:p>
          <a:p>
            <a:pPr marL="447675" indent="-447675">
              <a:defRPr sz="2800"/>
            </a:pPr>
            <a:r>
              <a:rPr lang="en-US" dirty="0"/>
              <a:t>4.	</a:t>
            </a:r>
            <a:r>
              <a:rPr dirty="0"/>
              <a:t>​</a:t>
            </a:r>
            <a:r>
              <a:rPr sz="2800" b="1" dirty="0"/>
              <a:t>Create a key to guide interpretation of the stem-and-leaf plot.</a:t>
            </a:r>
          </a:p>
          <a:p>
            <a:pPr marL="447675" indent="-447675">
              <a:defRPr sz="2800"/>
            </a:pPr>
            <a:r>
              <a:rPr lang="en-US" dirty="0"/>
              <a:t>5.	</a:t>
            </a:r>
            <a:r>
              <a:rPr dirty="0"/>
              <a:t>​</a:t>
            </a:r>
            <a:r>
              <a:rPr sz="2800" b="1" dirty="0"/>
              <a:t>If desired, put the leaves in numerical order to create an ordered stem-and-leaf plot.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Memory Booster</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a:t>Although this is not a correct way to draw a stem-and-leaf plot, this figure will help you remember the concepts associated with a stem-and-leaf plot.</a:t>
            </a:r>
          </a:p>
        </p:txBody>
      </p:sp>
      <p:pic>
        <p:nvPicPr>
          <p:cNvPr id="6" name="Graphic 5" descr="Illustration showing the stem of a tree with the numbers  1 ,  2 , and  3 . From each number on the stem a branch extends to the right or left with three leaves containing numbers inside.">
            <a:extLst>
              <a:ext uri="{FF2B5EF4-FFF2-40B4-BE49-F238E27FC236}">
                <a16:creationId xmlns:a16="http://schemas.microsoft.com/office/drawing/2014/main" id="{5F8730D1-C09F-4E2B-BBC6-77209A02C2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200" y="2476131"/>
            <a:ext cx="3657600" cy="3299791"/>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2.2.8: Creating a Stem-and-Leaf Plot</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Create a stem-and-leaf plot of the following ACT scores from a group of college freshmen.</a:t>
            </a:r>
          </a:p>
        </p:txBody>
      </p:sp>
      <p:sp>
        <p:nvSpPr>
          <p:cNvPr id="6" name="TextBox 5">
            <a:extLst>
              <a:ext uri="{FF2B5EF4-FFF2-40B4-BE49-F238E27FC236}">
                <a16:creationId xmlns:a16="http://schemas.microsoft.com/office/drawing/2014/main" id="{3632C566-4416-97CE-D360-AD38E7801355}"/>
              </a:ext>
            </a:extLst>
          </p:cNvPr>
          <p:cNvSpPr txBox="1"/>
          <p:nvPr/>
        </p:nvSpPr>
        <p:spPr>
          <a:xfrm>
            <a:off x="2286000" y="1981200"/>
            <a:ext cx="4572000" cy="369332"/>
          </a:xfrm>
          <a:prstGeom prst="rect">
            <a:avLst/>
          </a:prstGeom>
          <a:noFill/>
        </p:spPr>
        <p:txBody>
          <a:bodyPr wrap="square">
            <a:spAutoFit/>
          </a:bodyPr>
          <a:lstStyle/>
          <a:p>
            <a:pPr algn="ctr">
              <a:defRPr sz="1800" b="1"/>
            </a:pPr>
            <a:r>
              <a:rPr lang="en-IN" dirty="0"/>
              <a:t>ACT Scores</a:t>
            </a:r>
          </a:p>
        </p:txBody>
      </p:sp>
      <p:graphicFrame>
        <p:nvGraphicFramePr>
          <p:cNvPr id="4" name="Table Placeholder 2" descr="The table contains numeric values organized in four rows and five columns. The numbers range from 17 to 35 and could represent scores, counts, or measurements. Notable patterns include:&#10;&#10;First row contains 18, 23, 24, 31, 19.&#10;&#10;Second row contains 27, 26, 22, 32, 18.&#10;&#10;Third row contains 35, 27, 29, 24, 20.&#10;&#10;Fourth row contains 18, 17, 21, 25, 26.">
            <a:extLst>
              <a:ext uri="{FF2B5EF4-FFF2-40B4-BE49-F238E27FC236}">
                <a16:creationId xmlns:a16="http://schemas.microsoft.com/office/drawing/2014/main" id="{11EC1B9C-14C6-4373-BB03-903F2045CED5}"/>
              </a:ext>
            </a:extLst>
          </p:cNvPr>
          <p:cNvGraphicFramePr>
            <a:graphicFrameLocks/>
          </p:cNvGraphicFramePr>
          <p:nvPr>
            <p:extLst>
              <p:ext uri="{D42A27DB-BD31-4B8C-83A1-F6EECF244321}">
                <p14:modId xmlns:p14="http://schemas.microsoft.com/office/powerpoint/2010/main" val="2306312041"/>
              </p:ext>
            </p:extLst>
          </p:nvPr>
        </p:nvGraphicFramePr>
        <p:xfrm>
          <a:off x="457200" y="2402840"/>
          <a:ext cx="8229600" cy="148336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r>
                        <a:rPr lang="en-IN" sz="1600" dirty="0">
                          <a:latin typeface="Cambria Math"/>
                        </a:rPr>
                        <a:t>18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IN" sz="1600" dirty="0">
                          <a:latin typeface="Cambria Math"/>
                        </a:rPr>
                        <a:t>23</a:t>
                      </a:r>
                    </a:p>
                  </a:txBody>
                  <a:tcPr>
                    <a:lnT w="12700" cap="flat" cmpd="sng" algn="ctr">
                      <a:solidFill>
                        <a:schemeClr val="tx1"/>
                      </a:solidFill>
                      <a:prstDash val="solid"/>
                      <a:round/>
                      <a:headEnd type="none" w="med" len="med"/>
                      <a:tailEnd type="none" w="med" len="med"/>
                    </a:lnT>
                  </a:tcPr>
                </a:tc>
                <a:tc>
                  <a:txBody>
                    <a:bodyPr/>
                    <a:lstStyle/>
                    <a:p>
                      <a:pPr algn="ctr"/>
                      <a:r>
                        <a:rPr lang="en-IN" sz="1600">
                          <a:latin typeface="Cambria Math"/>
                        </a:rPr>
                        <a:t>24</a:t>
                      </a:r>
                      <a:endParaRPr lang="en-IN" sz="1600" dirty="0">
                        <a:latin typeface="Cambria Math"/>
                      </a:endParaRPr>
                    </a:p>
                  </a:txBody>
                  <a:tcPr>
                    <a:lnT w="12700" cap="flat" cmpd="sng" algn="ctr">
                      <a:solidFill>
                        <a:schemeClr val="tx1"/>
                      </a:solidFill>
                      <a:prstDash val="solid"/>
                      <a:round/>
                      <a:headEnd type="none" w="med" len="med"/>
                      <a:tailEnd type="none" w="med" len="med"/>
                    </a:lnT>
                  </a:tcPr>
                </a:tc>
                <a:tc>
                  <a:txBody>
                    <a:bodyPr/>
                    <a:lstStyle/>
                    <a:p>
                      <a:pPr algn="ctr"/>
                      <a:r>
                        <a:rPr lang="en-IN" sz="1600">
                          <a:latin typeface="Cambria Math"/>
                        </a:rPr>
                        <a:t>31</a:t>
                      </a:r>
                    </a:p>
                  </a:txBody>
                  <a:tcPr>
                    <a:lnT w="12700" cap="flat" cmpd="sng" algn="ctr">
                      <a:solidFill>
                        <a:schemeClr val="tx1"/>
                      </a:solidFill>
                      <a:prstDash val="solid"/>
                      <a:round/>
                      <a:headEnd type="none" w="med" len="med"/>
                      <a:tailEnd type="none" w="med" len="med"/>
                    </a:lnT>
                  </a:tcPr>
                </a:tc>
                <a:tc>
                  <a:txBody>
                    <a:bodyPr/>
                    <a:lstStyle/>
                    <a:p>
                      <a:pPr algn="ctr"/>
                      <a:r>
                        <a:rPr lang="en-IN" sz="1600" dirty="0">
                          <a:latin typeface="Cambria Math"/>
                        </a:rPr>
                        <a:t>19</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r>
                        <a:rPr lang="en-IN" sz="1600" dirty="0">
                          <a:latin typeface="Cambria Math"/>
                        </a:rPr>
                        <a:t>27</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Cambria Math"/>
                        </a:rPr>
                        <a:t>26</a:t>
                      </a:r>
                    </a:p>
                  </a:txBody>
                  <a:tcPr/>
                </a:tc>
                <a:tc>
                  <a:txBody>
                    <a:bodyPr/>
                    <a:lstStyle/>
                    <a:p>
                      <a:pPr algn="ctr"/>
                      <a:r>
                        <a:rPr lang="en-IN" sz="1600" dirty="0">
                          <a:latin typeface="Cambria Math"/>
                        </a:rPr>
                        <a:t>22</a:t>
                      </a:r>
                    </a:p>
                  </a:txBody>
                  <a:tcPr/>
                </a:tc>
                <a:tc>
                  <a:txBody>
                    <a:bodyPr/>
                    <a:lstStyle/>
                    <a:p>
                      <a:pPr algn="ctr"/>
                      <a:r>
                        <a:rPr lang="en-IN" sz="1600" dirty="0">
                          <a:latin typeface="Cambria Math"/>
                        </a:rPr>
                        <a:t>32</a:t>
                      </a:r>
                    </a:p>
                  </a:txBody>
                  <a:tcPr/>
                </a:tc>
                <a:tc>
                  <a:txBody>
                    <a:bodyPr/>
                    <a:lstStyle/>
                    <a:p>
                      <a:pPr algn="ctr"/>
                      <a:r>
                        <a:rPr lang="en-IN" sz="1600">
                          <a:latin typeface="Cambria Math"/>
                        </a:rPr>
                        <a:t>18</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IN" sz="1600" dirty="0">
                          <a:latin typeface="Cambria Math"/>
                        </a:rPr>
                        <a:t>35</a:t>
                      </a:r>
                    </a:p>
                  </a:txBody>
                  <a:tcPr>
                    <a:lnL w="12700" cap="flat" cmpd="sng" algn="ctr">
                      <a:solidFill>
                        <a:schemeClr val="tx1"/>
                      </a:solidFill>
                      <a:prstDash val="solid"/>
                      <a:round/>
                      <a:headEnd type="none" w="med" len="med"/>
                      <a:tailEnd type="none" w="med" len="med"/>
                    </a:lnL>
                  </a:tcPr>
                </a:tc>
                <a:tc>
                  <a:txBody>
                    <a:bodyPr/>
                    <a:lstStyle/>
                    <a:p>
                      <a:pPr algn="ctr"/>
                      <a:r>
                        <a:rPr lang="en-IN" sz="1600" dirty="0">
                          <a:latin typeface="Cambria Math"/>
                        </a:rPr>
                        <a:t>27</a:t>
                      </a:r>
                    </a:p>
                  </a:txBody>
                  <a:tcPr/>
                </a:tc>
                <a:tc>
                  <a:txBody>
                    <a:bodyPr/>
                    <a:lstStyle/>
                    <a:p>
                      <a:pPr algn="ctr"/>
                      <a:r>
                        <a:rPr lang="en-IN" sz="1600" dirty="0">
                          <a:latin typeface="Cambria Math"/>
                        </a:rPr>
                        <a:t>29</a:t>
                      </a:r>
                    </a:p>
                  </a:txBody>
                  <a:tcPr/>
                </a:tc>
                <a:tc>
                  <a:txBody>
                    <a:bodyPr/>
                    <a:lstStyle/>
                    <a:p>
                      <a:pPr algn="ctr"/>
                      <a:r>
                        <a:rPr lang="en-IN" sz="1600">
                          <a:latin typeface="Cambria Math"/>
                        </a:rPr>
                        <a:t>24</a:t>
                      </a:r>
                    </a:p>
                  </a:txBody>
                  <a:tcPr/>
                </a:tc>
                <a:tc>
                  <a:txBody>
                    <a:bodyPr/>
                    <a:lstStyle/>
                    <a:p>
                      <a:pPr algn="ctr"/>
                      <a:r>
                        <a:rPr lang="en-IN" sz="1600">
                          <a:latin typeface="Cambria Math"/>
                        </a:rPr>
                        <a:t>20</a:t>
                      </a:r>
                      <a:endParaRPr lang="en-IN" sz="1600" dirty="0">
                        <a:latin typeface="Cambria Math"/>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IN" sz="1600" dirty="0">
                          <a:latin typeface="Cambria Math"/>
                        </a:rPr>
                        <a:t>18</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IN" sz="1600">
                          <a:latin typeface="Cambria Math"/>
                        </a:rPr>
                        <a:t>17</a:t>
                      </a:r>
                      <a:endParaRPr lang="en-IN" sz="1600" dirty="0">
                        <a:latin typeface="Cambria Math"/>
                      </a:endParaRP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Cambria Math"/>
                        </a:rPr>
                        <a:t>21</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Cambria Math"/>
                        </a:rPr>
                        <a:t>25</a:t>
                      </a:r>
                    </a:p>
                  </a:txBody>
                  <a:tcPr>
                    <a:lnB w="12700" cap="flat" cmpd="sng" algn="ctr">
                      <a:solidFill>
                        <a:schemeClr val="tx1"/>
                      </a:solidFill>
                      <a:prstDash val="solid"/>
                      <a:round/>
                      <a:headEnd type="none" w="med" len="med"/>
                      <a:tailEnd type="none" w="med" len="med"/>
                    </a:lnB>
                  </a:tcPr>
                </a:tc>
                <a:tc>
                  <a:txBody>
                    <a:bodyPr/>
                    <a:lstStyle/>
                    <a:p>
                      <a:pPr algn="ctr"/>
                      <a:r>
                        <a:rPr lang="en-IN" sz="1600" dirty="0">
                          <a:latin typeface="Cambria Math"/>
                        </a:rPr>
                        <a:t>26</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2.2.1: Creating a Pie Chart</a:t>
            </a:r>
            <a:r>
              <a:rPr lang="en-US" baseline="-25000" dirty="0"/>
              <a:t>1</a:t>
            </a:r>
            <a:endParaRPr baseline="-25000" dirty="0"/>
          </a:p>
        </p:txBody>
      </p:sp>
      <p:sp>
        <p:nvSpPr>
          <p:cNvPr id="3" name="Text Placeholder 2"/>
          <p:cNvSpPr>
            <a:spLocks noGrp="1"/>
          </p:cNvSpPr>
          <p:nvPr>
            <p:ph type="body" sz="quarter" idx="10"/>
          </p:nvPr>
        </p:nvSpPr>
        <p:spPr/>
        <p:txBody>
          <a:bodyPr>
            <a:normAutofit/>
          </a:bodyPr>
          <a:lstStyle/>
          <a:p>
            <a:r>
              <a:rPr sz="2800" dirty="0"/>
              <a:t>Calculate the relative frequency, expressed as a percentage, for each housing type based on the following data. Then, create a pie chart describing the distribution of housing types for students in a statistics class.</a:t>
            </a:r>
          </a:p>
        </p:txBody>
      </p:sp>
      <p:sp>
        <p:nvSpPr>
          <p:cNvPr id="5" name="Text Placeholder 2">
            <a:extLst>
              <a:ext uri="{FF2B5EF4-FFF2-40B4-BE49-F238E27FC236}">
                <a16:creationId xmlns:a16="http://schemas.microsoft.com/office/drawing/2014/main" id="{D359BBDE-FC6A-9C3A-7302-0CAC8DBBEAE3}"/>
              </a:ext>
            </a:extLst>
          </p:cNvPr>
          <p:cNvSpPr txBox="1">
            <a:spLocks/>
          </p:cNvSpPr>
          <p:nvPr/>
        </p:nvSpPr>
        <p:spPr>
          <a:xfrm>
            <a:off x="452120" y="3276600"/>
            <a:ext cx="8229600" cy="321992"/>
          </a:xfrm>
          <a:prstGeom prst="rect">
            <a:avLst/>
          </a:prstGeom>
        </p:spPr>
        <p:txBody>
          <a:bodyPr>
            <a:normAutofit fontScale="92500" lnSpcReduction="20000"/>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sz="1800" b="1"/>
            </a:pPr>
            <a:r>
              <a:rPr lang="en-US" dirty="0"/>
              <a:t>Housing Types for Students in a Statistics Class</a:t>
            </a:r>
          </a:p>
        </p:txBody>
      </p:sp>
      <p:graphicFrame>
        <p:nvGraphicFramePr>
          <p:cNvPr id="4" name="Table Placeholder 2" descr="The table contains with two columns: &quot;Type of Housing&quot; and &quot;Number of Students.&quot; It includes four categories of housing: 20 students live in apartments, 10 in dorms, 5 in houses, and 5 in sorority/fraternity houses. The total number of students is 40.">
            <a:extLst>
              <a:ext uri="{FF2B5EF4-FFF2-40B4-BE49-F238E27FC236}">
                <a16:creationId xmlns:a16="http://schemas.microsoft.com/office/drawing/2014/main" id="{6879F993-72A5-46ED-8D6D-20BC68FFFB55}"/>
              </a:ext>
            </a:extLst>
          </p:cNvPr>
          <p:cNvGraphicFramePr>
            <a:graphicFrameLocks/>
          </p:cNvGraphicFramePr>
          <p:nvPr>
            <p:extLst>
              <p:ext uri="{D42A27DB-BD31-4B8C-83A1-F6EECF244321}">
                <p14:modId xmlns:p14="http://schemas.microsoft.com/office/powerpoint/2010/main" val="868058367"/>
              </p:ext>
            </p:extLst>
          </p:nvPr>
        </p:nvGraphicFramePr>
        <p:xfrm>
          <a:off x="457200" y="3642360"/>
          <a:ext cx="8229600" cy="22250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Type of Housing</a:t>
                      </a:r>
                    </a:p>
                  </a:txBody>
                  <a:tcPr/>
                </a:tc>
                <a:tc>
                  <a:txBody>
                    <a:bodyPr/>
                    <a:lstStyle/>
                    <a:p>
                      <a:pPr algn="ctr">
                        <a:defRPr sz="1800" b="1"/>
                      </a:pPr>
                      <a:r>
                        <a:rPr dirty="0"/>
                        <a:t>Number of Students</a:t>
                      </a:r>
                    </a:p>
                  </a:txBody>
                  <a:tcPr/>
                </a:tc>
                <a:extLst>
                  <a:ext uri="{0D108BD9-81ED-4DB2-BD59-A6C34878D82A}">
                    <a16:rowId xmlns:a16="http://schemas.microsoft.com/office/drawing/2014/main" val="10001"/>
                  </a:ext>
                </a:extLst>
              </a:tr>
              <a:tr h="370840">
                <a:tc>
                  <a:txBody>
                    <a:bodyPr/>
                    <a:lstStyle/>
                    <a:p>
                      <a:pPr algn="ctr">
                        <a:defRPr sz="1800"/>
                      </a:pPr>
                      <a:r>
                        <a:rPr dirty="0"/>
                        <a:t>Apartment</a:t>
                      </a:r>
                    </a:p>
                  </a:txBody>
                  <a:tcPr/>
                </a:tc>
                <a:tc>
                  <a:txBody>
                    <a:bodyPr/>
                    <a:lstStyle/>
                    <a:p>
                      <a:pPr algn="ctr"/>
                      <a:r>
                        <a:rPr sz="1800" dirty="0"/>
                        <a:t>20</a:t>
                      </a:r>
                      <a:endParaRPr sz="1800" dirty="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rPr dirty="0"/>
                        <a:t>Dorm</a:t>
                      </a:r>
                    </a:p>
                  </a:txBody>
                  <a:tcPr/>
                </a:tc>
                <a:tc>
                  <a:txBody>
                    <a:bodyPr/>
                    <a:lstStyle/>
                    <a:p>
                      <a:pPr algn="ctr"/>
                      <a:r>
                        <a:rPr sz="1800" dirty="0"/>
                        <a:t>10</a:t>
                      </a:r>
                      <a:endParaRPr sz="1800" dirty="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House</a:t>
                      </a:r>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Sorority/Fraternity House</a:t>
                      </a:r>
                    </a:p>
                  </a:txBody>
                  <a:tcPr/>
                </a:tc>
                <a:tc>
                  <a:txBody>
                    <a:bodyPr/>
                    <a:lstStyle/>
                    <a:p>
                      <a:pPr algn="ctr"/>
                      <a:r>
                        <a:rPr sz="1800" dirty="0"/>
                        <a:t>5</a:t>
                      </a:r>
                      <a:endParaRPr sz="1800" dirty="0">
                        <a:latin typeface="Cambria Math"/>
                      </a:endParaRPr>
                    </a:p>
                  </a:txBody>
                  <a:tcPr/>
                </a:tc>
                <a:extLst>
                  <a:ext uri="{0D108BD9-81ED-4DB2-BD59-A6C34878D82A}">
                    <a16:rowId xmlns:a16="http://schemas.microsoft.com/office/drawing/2014/main" val="10005"/>
                  </a:ext>
                </a:extLst>
              </a:tr>
              <a:tr h="370840">
                <a:tc>
                  <a:txBody>
                    <a:bodyPr/>
                    <a:lstStyle/>
                    <a:p>
                      <a:pPr algn="ctr">
                        <a:defRPr sz="1800" b="1"/>
                      </a:pPr>
                      <a:r>
                        <a:rPr dirty="0"/>
                        <a:t>Total</a:t>
                      </a:r>
                    </a:p>
                  </a:txBody>
                  <a:tcPr/>
                </a:tc>
                <a:tc>
                  <a:txBody>
                    <a:bodyPr/>
                    <a:lstStyle/>
                    <a:p>
                      <a:pPr algn="ctr"/>
                      <a:r>
                        <a:rPr sz="1800" dirty="0"/>
                        <a:t>40</a:t>
                      </a:r>
                      <a:endParaRPr sz="1800" dirty="0">
                        <a:latin typeface="Cambria Math"/>
                      </a:endParaRP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2.2.8: Creating a Stem-and-Leaf Plot</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r>
              <a:rPr sz="2800" dirty="0"/>
              <a:t>Since all the data are 2-digit numbers, the stem column will consist of the different digits in the tens place. The leaves will contain all of the digits in the ones place. The data only has values in the 10s, 20s and 30s, so the stems will be </a:t>
            </a:r>
            <a:r>
              <a:rPr sz="2800" dirty="0">
                <a:latin typeface="Cambria Math"/>
              </a:rPr>
              <a:t>1</a:t>
            </a:r>
            <a:r>
              <a:rPr sz="2800" dirty="0"/>
              <a:t>, </a:t>
            </a:r>
            <a:r>
              <a:rPr sz="2800" dirty="0">
                <a:latin typeface="Cambria Math"/>
              </a:rPr>
              <a:t>2</a:t>
            </a:r>
            <a:r>
              <a:rPr sz="2800" dirty="0"/>
              <a:t> and </a:t>
            </a:r>
            <a:r>
              <a:rPr sz="2800" dirty="0">
                <a:latin typeface="Cambria Math"/>
              </a:rPr>
              <a:t>3</a:t>
            </a:r>
            <a:r>
              <a:rPr sz="2800" dirty="0"/>
              <a:t>. Write those stems vertically in numerical order. Beginning with the first data value, </a:t>
            </a:r>
            <a:r>
              <a:rPr sz="2800" dirty="0">
                <a:latin typeface="Cambria Math"/>
              </a:rPr>
              <a:t>18</a:t>
            </a:r>
            <a:r>
              <a:rPr sz="2800" dirty="0"/>
              <a:t>, write its leaf of 8 next to its stem of </a:t>
            </a:r>
            <a:r>
              <a:rPr sz="2800" dirty="0">
                <a:latin typeface="Cambria Math"/>
              </a:rPr>
              <a:t>1</a:t>
            </a:r>
            <a:r>
              <a:rPr sz="2800" dirty="0"/>
              <a:t>. Continue to do this for each piece of data in the data set until your stem-and-left plot looks like the one shown. Indicate with a key that the stem of </a:t>
            </a:r>
            <a:r>
              <a:rPr sz="2800" dirty="0">
                <a:latin typeface="Cambria Math"/>
              </a:rPr>
              <a:t>1</a:t>
            </a:r>
            <a:r>
              <a:rPr sz="2800" dirty="0"/>
              <a:t> and a leaf of </a:t>
            </a:r>
            <a:r>
              <a:rPr sz="2800" dirty="0">
                <a:latin typeface="Cambria Math"/>
              </a:rPr>
              <a:t>8</a:t>
            </a:r>
            <a:r>
              <a:rPr sz="2800" dirty="0"/>
              <a:t> equals </a:t>
            </a:r>
            <a:r>
              <a:rPr sz="2800" dirty="0">
                <a:latin typeface="Cambria Math"/>
              </a:rPr>
              <a:t>18</a:t>
            </a:r>
            <a:r>
              <a:rPr sz="2800"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C693D-9CE8-175F-6235-F6EC06F4D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6B4E92-F2DF-D2EE-CB6E-6979D179B2D6}"/>
              </a:ext>
            </a:extLst>
          </p:cNvPr>
          <p:cNvSpPr>
            <a:spLocks noGrp="1"/>
          </p:cNvSpPr>
          <p:nvPr>
            <p:ph type="title"/>
          </p:nvPr>
        </p:nvSpPr>
        <p:spPr/>
        <p:txBody>
          <a:bodyPr>
            <a:normAutofit/>
          </a:bodyPr>
          <a:lstStyle/>
          <a:p>
            <a:pPr>
              <a:defRPr sz="3200"/>
            </a:pPr>
            <a:r>
              <a:rPr dirty="0"/>
              <a:t>Example 2.2.8: Creating a Stem-and-Leaf Plot</a:t>
            </a:r>
            <a:r>
              <a:rPr lang="en-US" baseline="-25000" dirty="0"/>
              <a:t>3</a:t>
            </a:r>
            <a:endParaRPr baseline="-25000" dirty="0"/>
          </a:p>
        </p:txBody>
      </p:sp>
      <p:sp>
        <p:nvSpPr>
          <p:cNvPr id="5" name="TextBox 4" descr="This table represents a stem-and-leaf plot for a dataset. The table has two columns: &quot;Stem&quot; and &quot;Leaves.&quot;&#10;&#10;For a stem of 1, the leaves are 8, 9, 8, 8, 7.&#10;For a stem of 2, the leaves are 3, 4, 7, 6, 2, 7, 9, 4, 0, 1, 5, 6.&#10;For a stem of 3, the leaves are 1, 2, 5.&#10;A key is provided to interpret the data: &quot;1 | 8&quot; represents the value 18. This plot visually organizes the data into categories based on the leading digit (stem) and the trailing digits (leaves).">
            <a:extLst>
              <a:ext uri="{FF2B5EF4-FFF2-40B4-BE49-F238E27FC236}">
                <a16:creationId xmlns:a16="http://schemas.microsoft.com/office/drawing/2014/main" id="{0A24B60A-FF37-748F-1B5A-D02D2CB9CE16}"/>
              </a:ext>
            </a:extLst>
          </p:cNvPr>
          <p:cNvSpPr txBox="1"/>
          <p:nvPr/>
        </p:nvSpPr>
        <p:spPr>
          <a:xfrm>
            <a:off x="2286000" y="1552694"/>
            <a:ext cx="4572000" cy="369332"/>
          </a:xfrm>
          <a:prstGeom prst="rect">
            <a:avLst/>
          </a:prstGeom>
          <a:noFill/>
        </p:spPr>
        <p:txBody>
          <a:bodyPr wrap="square">
            <a:spAutoFit/>
          </a:bodyPr>
          <a:lstStyle/>
          <a:p>
            <a:pPr algn="ctr">
              <a:defRPr sz="1800" b="1"/>
            </a:pPr>
            <a:r>
              <a:rPr lang="en-IN" dirty="0"/>
              <a:t>ACT Scores</a:t>
            </a:r>
          </a:p>
        </p:txBody>
      </p:sp>
      <p:graphicFrame>
        <p:nvGraphicFramePr>
          <p:cNvPr id="3" name="Table Placeholder 2" descr="This table represents a stem-and-leaf plot for a dataset. The table has two columns: Stem and Leaves.&#10;&#10;For a stem of 1, the leaves are 8, 9, 8, 8, 7.&#10;For a stem of 2, the leaves are 3, 4, 7, 6, 2, 7, 9, 4, 0, 1, 5, 6.&#10;For a stem of 3, the leaves are 1, 2, 5.&#10;A key is provided to interpret the data at the stem 1, leaf 8 represents the value 18. This plot visually organizes the data into categories based on the leading digit (stem) and the trailing digits (leaves).">
            <a:extLst>
              <a:ext uri="{FF2B5EF4-FFF2-40B4-BE49-F238E27FC236}">
                <a16:creationId xmlns:a16="http://schemas.microsoft.com/office/drawing/2014/main" id="{253EDAF1-7963-8074-2206-87B343BCFA6C}"/>
              </a:ext>
            </a:extLst>
          </p:cNvPr>
          <p:cNvGraphicFramePr>
            <a:graphicFrameLocks noGrp="1"/>
          </p:cNvGraphicFramePr>
          <p:nvPr>
            <p:ph type="tbl" sz="quarter" idx="10"/>
            <p:extLst>
              <p:ext uri="{D42A27DB-BD31-4B8C-83A1-F6EECF244321}">
                <p14:modId xmlns:p14="http://schemas.microsoft.com/office/powerpoint/2010/main" val="2245093402"/>
              </p:ext>
            </p:extLst>
          </p:nvPr>
        </p:nvGraphicFramePr>
        <p:xfrm>
          <a:off x="457200" y="1955800"/>
          <a:ext cx="8229600" cy="185420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70840">
                <a:tc>
                  <a:txBody>
                    <a:bodyPr/>
                    <a:lstStyle/>
                    <a:p>
                      <a:pPr algn="r">
                        <a:defRPr sz="1600" b="1"/>
                      </a:pPr>
                      <a:r>
                        <a:rPr dirty="0"/>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rPr dirty="0"/>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a:defRPr sz="1600" b="1"/>
                      </a:pPr>
                      <a:r>
                        <a:rPr dirty="0"/>
                        <a:t>1</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rPr dirty="0"/>
                        <a:t>8 9 8 8 7</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70840">
                <a:tc>
                  <a:txBody>
                    <a:bodyPr/>
                    <a:lstStyle/>
                    <a:p>
                      <a:pPr algn="r">
                        <a:defRPr sz="1600" b="1"/>
                      </a:pPr>
                      <a:r>
                        <a:rPr dirty="0"/>
                        <a:t>2</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3 4 7 6 2 7 9 4 0 1 5 6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defRPr sz="1600" b="1"/>
                      </a:pPr>
                      <a:r>
                        <a:t>3</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1 2 5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defRPr sz="1600" b="1"/>
                      </a:pPr>
                      <a:r>
                        <a:rPr dirty="0"/>
                        <a:t>Key:</a:t>
                      </a:r>
                      <a:r>
                        <a:rPr lang="en-US" dirty="0"/>
                        <a:t>                             </a:t>
                      </a:r>
                      <a:r>
                        <a:rPr dirty="0"/>
                        <a:t>1</a:t>
                      </a:r>
                    </a:p>
                  </a:txBody>
                  <a:tcPr>
                    <a:lnR w="12700" cap="flat" cmpd="sng" algn="ctr">
                      <a:solidFill>
                        <a:schemeClr val="tx1"/>
                      </a:solidFill>
                      <a:prstDash val="solid"/>
                      <a:round/>
                      <a:headEnd type="none" w="med" len="med"/>
                      <a:tailEnd type="none" w="med" len="med"/>
                    </a:lnR>
                  </a:tcPr>
                </a:tc>
                <a:tc>
                  <a:txBody>
                    <a:bodyPr/>
                    <a:lstStyle/>
                    <a:p>
                      <a:pPr algn="l">
                        <a:defRPr sz="1600"/>
                      </a:pPr>
                      <a:r>
                        <a:rPr dirty="0"/>
                        <a:t>8</a:t>
                      </a:r>
                      <a:r>
                        <a:rPr lang="en-US" dirty="0"/>
                        <a:t>                                       </a:t>
                      </a:r>
                      <a:r>
                        <a:rPr dirty="0"/>
                        <a:t>=18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07975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2.2.9: Creating and Interpreting a Stem-and-Leaf Plot</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Create a stem-and-leaf plot for the following starting salaries for entry-level accountants at public accounting firms. Use the stem-and-leaf plot that you create to answer the following questions.</a:t>
            </a:r>
          </a:p>
        </p:txBody>
      </p:sp>
      <p:sp>
        <p:nvSpPr>
          <p:cNvPr id="6" name="TextBox 5">
            <a:extLst>
              <a:ext uri="{FF2B5EF4-FFF2-40B4-BE49-F238E27FC236}">
                <a16:creationId xmlns:a16="http://schemas.microsoft.com/office/drawing/2014/main" id="{B8615EB1-DF8F-CC1A-E243-F3A3A7718746}"/>
              </a:ext>
            </a:extLst>
          </p:cNvPr>
          <p:cNvSpPr txBox="1"/>
          <p:nvPr/>
        </p:nvSpPr>
        <p:spPr>
          <a:xfrm>
            <a:off x="2286000" y="2819400"/>
            <a:ext cx="4572000" cy="369332"/>
          </a:xfrm>
          <a:prstGeom prst="rect">
            <a:avLst/>
          </a:prstGeom>
          <a:noFill/>
        </p:spPr>
        <p:txBody>
          <a:bodyPr wrap="square">
            <a:spAutoFit/>
          </a:bodyPr>
          <a:lstStyle/>
          <a:p>
            <a:pPr algn="ctr">
              <a:defRPr sz="1800" b="1"/>
            </a:pPr>
            <a:r>
              <a:rPr lang="en-US" dirty="0"/>
              <a:t>Starting Salaries for Entry-Level Accountants</a:t>
            </a:r>
          </a:p>
        </p:txBody>
      </p:sp>
      <mc:AlternateContent xmlns:mc="http://schemas.openxmlformats.org/markup-compatibility/2006" xmlns:a14="http://schemas.microsoft.com/office/drawing/2010/main">
        <mc:Choice Requires="a14">
          <p:graphicFrame>
            <p:nvGraphicFramePr>
              <p:cNvPr id="4" name="Table Placeholder 2" descr="The table shows a set of monetary values in dollars arranged in six rows and five columns. These values likely represent incomes, expenses, or financial figures. Specific values range from $40,700 to $51,500. Notable figures include:&#10;&#10;First row contains, $51,500, $48,300, $40,900, $40,700, $48,200.&#10;&#10;Second row contains, $45,500, $42,500, $44,200, $46,400, $48,600.&#10;&#10;Third row contains, $45,800, $46,300, $50,000, $50,700, $44,300.&#10;&#10;Fourth row contains, $43,000, $42,700, $49,000, $46,700, $43,200.&#10;&#10;Fifth row contains, $42,900, $46,500, $47,700, $48,000, $46,300.&#10;&#10;Sixth row contains, $44,500, $47,900, $45,300, $46,100, $45,000.">
                <a:extLst>
                  <a:ext uri="{FF2B5EF4-FFF2-40B4-BE49-F238E27FC236}">
                    <a16:creationId xmlns:a16="http://schemas.microsoft.com/office/drawing/2014/main" id="{FA08EDE6-3AC0-4A54-A2F4-96627458B7F4}"/>
                  </a:ext>
                </a:extLst>
              </p:cNvPr>
              <p:cNvGraphicFramePr>
                <a:graphicFrameLocks/>
              </p:cNvGraphicFramePr>
              <p:nvPr>
                <p:extLst>
                  <p:ext uri="{D42A27DB-BD31-4B8C-83A1-F6EECF244321}">
                    <p14:modId xmlns:p14="http://schemas.microsoft.com/office/powerpoint/2010/main" val="4119276572"/>
                  </p:ext>
                </p:extLst>
              </p:nvPr>
            </p:nvGraphicFramePr>
            <p:xfrm>
              <a:off x="457200" y="3261360"/>
              <a:ext cx="8229600" cy="222504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$51,500</m:t>
                                </m:r>
                              </m:oMath>
                            </m:oMathPara>
                          </a14:m>
                          <a:endParaRPr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$48,300</m:t>
                                </m:r>
                              </m:oMath>
                            </m:oMathPara>
                          </a14:m>
                          <a:endParaRPr dirty="0"/>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$40,900</m:t>
                                </m:r>
                              </m:oMath>
                            </m:oMathPara>
                          </a14:m>
                          <a:endParaRPr dirty="0"/>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$40,700</m:t>
                                </m:r>
                              </m:oMath>
                            </m:oMathPara>
                          </a14:m>
                          <a:endParaRPr/>
                        </a:p>
                      </a:txBody>
                      <a:tcPr>
                        <a:lnT w="12700" cap="flat" cmpd="sng" algn="ctr">
                          <a:solidFill>
                            <a:schemeClr val="tx1"/>
                          </a:solidFill>
                          <a:prstDash val="solid"/>
                          <a:round/>
                          <a:headEnd type="none" w="med" len="med"/>
                          <a:tailEnd type="none" w="med" len="med"/>
                        </a:lnT>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$48,200</m:t>
                                </m:r>
                              </m:oMath>
                            </m:oMathPara>
                          </a14:m>
                          <a:endParaRPr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$45,500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$42,500</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$44,200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$46,400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$48,600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$45,800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$46,300</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$50,000</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$50,700</m:t>
                                </m:r>
                              </m:oMath>
                            </m:oMathPara>
                          </a14:m>
                          <a:endParaRPr dirty="0"/>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$44,300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$43,000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$49,000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$43,200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$42,900</m:t>
                                </m:r>
                              </m:oMath>
                            </m:oMathPara>
                          </a14:m>
                          <a:endParaRPr/>
                        </a:p>
                      </a:txBody>
                      <a:tcPr>
                        <a:lnL w="12700" cap="flat" cmpd="sng" algn="ctr">
                          <a:solidFill>
                            <a:schemeClr val="tx1"/>
                          </a:solidFill>
                          <a:prstDash val="solid"/>
                          <a:round/>
                          <a:headEnd type="none" w="med" len="med"/>
                          <a:tailEnd type="none" w="med" len="med"/>
                        </a:lnL>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$46,500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$47,700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$48,000</m:t>
                                </m:r>
                              </m:oMath>
                            </m:oMathPara>
                          </a14:m>
                          <a:endParaRPr/>
                        </a:p>
                      </a:txBody>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$46,300</m:t>
                                </m:r>
                              </m:oMath>
                            </m:oMathPara>
                          </a14:m>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$44,500</m:t>
                                </m:r>
                              </m:oMath>
                            </m:oMathPara>
                          </a14:m>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$47,900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$45,300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$46,100</m:t>
                                </m:r>
                              </m:oMath>
                            </m:oMathPara>
                          </a14:m>
                          <a:endParaRPr/>
                        </a:p>
                      </a:txBody>
                      <a:tcPr>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1600">
                                    <a:latin typeface="Cambria Math"/>
                                  </a:rPr>
                                  <m:t>$45,000</m:t>
                                </m:r>
                              </m:oMath>
                            </m:oMathPara>
                          </a14:m>
                          <a:endParaRPr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descr="The table shows a set of monetary values in dollars arranged in six rows and five columns. These values likely represent incomes, expenses, or financial figures. Specific values range from $40,700 to $51,500. Notable figures include:&#10;&#10;First row contains, $51,500, $48,300, $40,900, $40,700, $48,200.&#10;&#10;Second row contains, $45,500, $42,500, $44,200, $46,400, $48,600.&#10;&#10;Third row contains, $45,800, $46,300, $50,000, $50,700, $44,300.&#10;&#10;Fourth row contains, $43,000, $42,700, $49,000, $46,700, $43,200.&#10;&#10;Fifth row contains, $42,900, $46,500, $47,700, $48,000, $46,300.&#10;&#10;Sixth row contains, $44,500, $47,900, $45,300, $46,100, $45,000.">
                <a:extLst>
                  <a:ext uri="{FF2B5EF4-FFF2-40B4-BE49-F238E27FC236}">
                    <a16:creationId xmlns:a16="http://schemas.microsoft.com/office/drawing/2014/main" id="{FA08EDE6-3AC0-4A54-A2F4-96627458B7F4}"/>
                  </a:ext>
                </a:extLst>
              </p:cNvPr>
              <p:cNvGraphicFramePr>
                <a:graphicFrameLocks/>
              </p:cNvGraphicFramePr>
              <p:nvPr>
                <p:extLst>
                  <p:ext uri="{D42A27DB-BD31-4B8C-83A1-F6EECF244321}">
                    <p14:modId xmlns:p14="http://schemas.microsoft.com/office/powerpoint/2010/main" val="4119276572"/>
                  </p:ext>
                </p:extLst>
              </p:nvPr>
            </p:nvGraphicFramePr>
            <p:xfrm>
              <a:off x="457200" y="3261360"/>
              <a:ext cx="8229600" cy="222504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blipFill>
                          <a:blip r:embed="rId3"/>
                          <a:stretch>
                            <a:fillRect l="-741" t="-3279" r="-401111" b="-50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3"/>
                          <a:stretch>
                            <a:fillRect l="-100741" t="-3279" r="-301111" b="-50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3"/>
                          <a:stretch>
                            <a:fillRect l="-200741" t="-3279" r="-201111" b="-503279"/>
                          </a:stretch>
                        </a:blipFill>
                      </a:tcPr>
                    </a:tc>
                    <a:tc>
                      <a:txBody>
                        <a:bodyPr/>
                        <a:lstStyle/>
                        <a:p>
                          <a:endParaRPr lang="en-US"/>
                        </a:p>
                      </a:txBody>
                      <a:tcPr>
                        <a:lnT w="12700" cap="flat" cmpd="sng" algn="ctr">
                          <a:solidFill>
                            <a:schemeClr val="tx1"/>
                          </a:solidFill>
                          <a:prstDash val="solid"/>
                          <a:round/>
                          <a:headEnd type="none" w="med" len="med"/>
                          <a:tailEnd type="none" w="med" len="med"/>
                        </a:lnT>
                        <a:blipFill>
                          <a:blip r:embed="rId3"/>
                          <a:stretch>
                            <a:fillRect l="-300741" t="-3279" r="-101111" b="-503279"/>
                          </a:stretch>
                        </a:blipFill>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blipFill>
                          <a:blip r:embed="rId3"/>
                          <a:stretch>
                            <a:fillRect l="-400741" t="-3279" r="-1111" b="-503279"/>
                          </a:stretch>
                        </a:blipFill>
                      </a:tcPr>
                    </a:tc>
                    <a:extLst>
                      <a:ext uri="{0D108BD9-81ED-4DB2-BD59-A6C34878D82A}">
                        <a16:rowId xmlns:a16="http://schemas.microsoft.com/office/drawing/2014/main" val="10001"/>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741" t="-103279" r="-401111" b="-403279"/>
                          </a:stretch>
                        </a:blipFill>
                      </a:tcPr>
                    </a:tc>
                    <a:tc>
                      <a:txBody>
                        <a:bodyPr/>
                        <a:lstStyle/>
                        <a:p>
                          <a:endParaRPr lang="en-US"/>
                        </a:p>
                      </a:txBody>
                      <a:tcPr>
                        <a:blipFill>
                          <a:blip r:embed="rId3"/>
                          <a:stretch>
                            <a:fillRect l="-100741" t="-103279" r="-301111" b="-403279"/>
                          </a:stretch>
                        </a:blipFill>
                      </a:tcPr>
                    </a:tc>
                    <a:tc>
                      <a:txBody>
                        <a:bodyPr/>
                        <a:lstStyle/>
                        <a:p>
                          <a:endParaRPr lang="en-US"/>
                        </a:p>
                      </a:txBody>
                      <a:tcPr>
                        <a:blipFill>
                          <a:blip r:embed="rId3"/>
                          <a:stretch>
                            <a:fillRect l="-200741" t="-103279" r="-201111" b="-403279"/>
                          </a:stretch>
                        </a:blipFill>
                      </a:tcPr>
                    </a:tc>
                    <a:tc>
                      <a:txBody>
                        <a:bodyPr/>
                        <a:lstStyle/>
                        <a:p>
                          <a:endParaRPr lang="en-US"/>
                        </a:p>
                      </a:txBody>
                      <a:tcPr>
                        <a:blipFill>
                          <a:blip r:embed="rId3"/>
                          <a:stretch>
                            <a:fillRect l="-300741" t="-103279" r="-101111" b="-403279"/>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400741" t="-103279" r="-1111" b="-403279"/>
                          </a:stretch>
                        </a:blipFill>
                      </a:tcPr>
                    </a:tc>
                    <a:extLst>
                      <a:ext uri="{0D108BD9-81ED-4DB2-BD59-A6C34878D82A}">
                        <a16:rowId xmlns:a16="http://schemas.microsoft.com/office/drawing/2014/main" val="10002"/>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741" t="-203279" r="-401111" b="-303279"/>
                          </a:stretch>
                        </a:blipFill>
                      </a:tcPr>
                    </a:tc>
                    <a:tc>
                      <a:txBody>
                        <a:bodyPr/>
                        <a:lstStyle/>
                        <a:p>
                          <a:endParaRPr lang="en-US"/>
                        </a:p>
                      </a:txBody>
                      <a:tcPr>
                        <a:blipFill>
                          <a:blip r:embed="rId3"/>
                          <a:stretch>
                            <a:fillRect l="-100741" t="-203279" r="-301111" b="-303279"/>
                          </a:stretch>
                        </a:blipFill>
                      </a:tcPr>
                    </a:tc>
                    <a:tc>
                      <a:txBody>
                        <a:bodyPr/>
                        <a:lstStyle/>
                        <a:p>
                          <a:endParaRPr lang="en-US"/>
                        </a:p>
                      </a:txBody>
                      <a:tcPr>
                        <a:blipFill>
                          <a:blip r:embed="rId3"/>
                          <a:stretch>
                            <a:fillRect l="-200741" t="-203279" r="-201111" b="-303279"/>
                          </a:stretch>
                        </a:blipFill>
                      </a:tcPr>
                    </a:tc>
                    <a:tc>
                      <a:txBody>
                        <a:bodyPr/>
                        <a:lstStyle/>
                        <a:p>
                          <a:endParaRPr lang="en-US"/>
                        </a:p>
                      </a:txBody>
                      <a:tcPr>
                        <a:blipFill>
                          <a:blip r:embed="rId3"/>
                          <a:stretch>
                            <a:fillRect l="-300741" t="-203279" r="-101111" b="-303279"/>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400741" t="-203279" r="-1111" b="-303279"/>
                          </a:stretch>
                        </a:blipFill>
                      </a:tcPr>
                    </a:tc>
                    <a:extLst>
                      <a:ext uri="{0D108BD9-81ED-4DB2-BD59-A6C34878D82A}">
                        <a16:rowId xmlns:a16="http://schemas.microsoft.com/office/drawing/2014/main" val="10003"/>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741" t="-308333" r="-401111" b="-208333"/>
                          </a:stretch>
                        </a:blipFill>
                      </a:tcPr>
                    </a:tc>
                    <a:tc>
                      <a:txBody>
                        <a:bodyPr/>
                        <a:lstStyle/>
                        <a:p>
                          <a:endParaRPr lang="en-US"/>
                        </a:p>
                      </a:txBody>
                      <a:tcPr>
                        <a:blipFill>
                          <a:blip r:embed="rId3"/>
                          <a:stretch>
                            <a:fillRect l="-100741" t="-308333" r="-301111" b="-208333"/>
                          </a:stretch>
                        </a:blipFill>
                      </a:tcPr>
                    </a:tc>
                    <a:tc>
                      <a:txBody>
                        <a:bodyPr/>
                        <a:lstStyle/>
                        <a:p>
                          <a:endParaRPr lang="en-US"/>
                        </a:p>
                      </a:txBody>
                      <a:tcPr>
                        <a:blipFill>
                          <a:blip r:embed="rId3"/>
                          <a:stretch>
                            <a:fillRect l="-200741" t="-308333" r="-201111" b="-208333"/>
                          </a:stretch>
                        </a:blipFill>
                      </a:tcPr>
                    </a:tc>
                    <a:tc>
                      <a:txBody>
                        <a:bodyPr/>
                        <a:lstStyle/>
                        <a:p>
                          <a:endParaRPr lang="en-US"/>
                        </a:p>
                      </a:txBody>
                      <a:tcPr>
                        <a:blipFill>
                          <a:blip r:embed="rId3"/>
                          <a:stretch>
                            <a:fillRect l="-300741" t="-308333" r="-101111" b="-208333"/>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400741" t="-308333" r="-1111" b="-208333"/>
                          </a:stretch>
                        </a:blipFill>
                      </a:tcPr>
                    </a:tc>
                    <a:extLst>
                      <a:ext uri="{0D108BD9-81ED-4DB2-BD59-A6C34878D82A}">
                        <a16:rowId xmlns:a16="http://schemas.microsoft.com/office/drawing/2014/main" val="10004"/>
                      </a:ext>
                    </a:extLst>
                  </a:tr>
                  <a:tr h="370840">
                    <a:tc>
                      <a:txBody>
                        <a:bodyPr/>
                        <a:lstStyle/>
                        <a:p>
                          <a:endParaRPr lang="en-US"/>
                        </a:p>
                      </a:txBody>
                      <a:tcPr>
                        <a:lnL w="12700" cap="flat" cmpd="sng" algn="ctr">
                          <a:solidFill>
                            <a:schemeClr val="tx1"/>
                          </a:solidFill>
                          <a:prstDash val="solid"/>
                          <a:round/>
                          <a:headEnd type="none" w="med" len="med"/>
                          <a:tailEnd type="none" w="med" len="med"/>
                        </a:lnL>
                        <a:blipFill>
                          <a:blip r:embed="rId3"/>
                          <a:stretch>
                            <a:fillRect l="-741" t="-401639" r="-401111" b="-104918"/>
                          </a:stretch>
                        </a:blipFill>
                      </a:tcPr>
                    </a:tc>
                    <a:tc>
                      <a:txBody>
                        <a:bodyPr/>
                        <a:lstStyle/>
                        <a:p>
                          <a:endParaRPr lang="en-US"/>
                        </a:p>
                      </a:txBody>
                      <a:tcPr>
                        <a:blipFill>
                          <a:blip r:embed="rId3"/>
                          <a:stretch>
                            <a:fillRect l="-100741" t="-401639" r="-301111" b="-104918"/>
                          </a:stretch>
                        </a:blipFill>
                      </a:tcPr>
                    </a:tc>
                    <a:tc>
                      <a:txBody>
                        <a:bodyPr/>
                        <a:lstStyle/>
                        <a:p>
                          <a:endParaRPr lang="en-US"/>
                        </a:p>
                      </a:txBody>
                      <a:tcPr>
                        <a:blipFill>
                          <a:blip r:embed="rId3"/>
                          <a:stretch>
                            <a:fillRect l="-200741" t="-401639" r="-201111" b="-104918"/>
                          </a:stretch>
                        </a:blipFill>
                      </a:tcPr>
                    </a:tc>
                    <a:tc>
                      <a:txBody>
                        <a:bodyPr/>
                        <a:lstStyle/>
                        <a:p>
                          <a:endParaRPr lang="en-US"/>
                        </a:p>
                      </a:txBody>
                      <a:tcPr>
                        <a:blipFill>
                          <a:blip r:embed="rId3"/>
                          <a:stretch>
                            <a:fillRect l="-300741" t="-401639" r="-101111" b="-104918"/>
                          </a:stretch>
                        </a:blipFill>
                      </a:tcPr>
                    </a:tc>
                    <a:tc>
                      <a:txBody>
                        <a:bodyPr/>
                        <a:lstStyle/>
                        <a:p>
                          <a:endParaRPr lang="en-US"/>
                        </a:p>
                      </a:txBody>
                      <a:tcPr>
                        <a:lnR w="12700" cap="flat" cmpd="sng" algn="ctr">
                          <a:solidFill>
                            <a:schemeClr val="tx1"/>
                          </a:solidFill>
                          <a:prstDash val="solid"/>
                          <a:round/>
                          <a:headEnd type="none" w="med" len="med"/>
                          <a:tailEnd type="none" w="med" len="med"/>
                        </a:lnR>
                        <a:blipFill>
                          <a:blip r:embed="rId3"/>
                          <a:stretch>
                            <a:fillRect l="-400741" t="-401639" r="-1111" b="-104918"/>
                          </a:stretch>
                        </a:blipFill>
                      </a:tcPr>
                    </a:tc>
                    <a:extLst>
                      <a:ext uri="{0D108BD9-81ED-4DB2-BD59-A6C34878D82A}">
                        <a16:rowId xmlns:a16="http://schemas.microsoft.com/office/drawing/2014/main" val="10005"/>
                      </a:ext>
                    </a:extLst>
                  </a:tr>
                  <a:tr h="370840">
                    <a:tc>
                      <a:txBody>
                        <a:bodyPr/>
                        <a:lstStyle/>
                        <a:p>
                          <a:endParaRPr lang="en-US"/>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blipFill>
                          <a:blip r:embed="rId3"/>
                          <a:stretch>
                            <a:fillRect l="-741" t="-501639" r="-401111" b="-4918"/>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100741" t="-501639" r="-301111" b="-4918"/>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200741" t="-501639" r="-201111" b="-4918"/>
                          </a:stretch>
                        </a:blipFill>
                      </a:tcPr>
                    </a:tc>
                    <a:tc>
                      <a:txBody>
                        <a:bodyPr/>
                        <a:lstStyle/>
                        <a:p>
                          <a:endParaRPr lang="en-US"/>
                        </a:p>
                      </a:txBody>
                      <a:tcPr>
                        <a:lnB w="12700" cap="flat" cmpd="sng" algn="ctr">
                          <a:solidFill>
                            <a:schemeClr val="tx1"/>
                          </a:solidFill>
                          <a:prstDash val="solid"/>
                          <a:round/>
                          <a:headEnd type="none" w="med" len="med"/>
                          <a:tailEnd type="none" w="med" len="med"/>
                        </a:lnB>
                        <a:blipFill>
                          <a:blip r:embed="rId3"/>
                          <a:stretch>
                            <a:fillRect l="-300741" t="-501639" r="-101111" b="-4918"/>
                          </a:stretch>
                        </a:blipFill>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400741" t="-501639" r="-1111" b="-4918"/>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2.2.9: Creating and Interpreting a Stem-and-Leaf Plot</a:t>
            </a:r>
            <a:r>
              <a:rPr lang="en-US" baseline="-25000" dirty="0"/>
              <a:t>2</a:t>
            </a:r>
            <a:endParaRPr baseline="-250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447675" indent="-447675">
                  <a:defRPr sz="2800"/>
                </a:pPr>
                <a:r>
                  <a:rPr lang="en-US" dirty="0"/>
                  <a:t>a.	</a:t>
                </a:r>
                <a:r>
                  <a:rPr dirty="0"/>
                  <a:t>​</a:t>
                </a:r>
                <a:r>
                  <a:rPr sz="2800" dirty="0"/>
                  <a:t>What were the smallest and largest salaries recorded?</a:t>
                </a:r>
              </a:p>
              <a:p>
                <a:pPr marL="447675" indent="-447675">
                  <a:defRPr sz="2800"/>
                </a:pPr>
                <a:r>
                  <a:rPr lang="en-US" dirty="0"/>
                  <a:t>b.	</a:t>
                </a:r>
                <a:r>
                  <a:rPr dirty="0"/>
                  <a:t>​</a:t>
                </a:r>
                <a:r>
                  <a:rPr sz="2800" dirty="0"/>
                  <a:t>Which salary appears the most often?</a:t>
                </a:r>
              </a:p>
              <a:p>
                <a:pPr marL="447675" indent="-447675">
                  <a:defRPr sz="2800"/>
                </a:pPr>
                <a:r>
                  <a:rPr lang="en-US" dirty="0"/>
                  <a:t>c.	</a:t>
                </a:r>
                <a:r>
                  <a:rPr dirty="0"/>
                  <a:t>​</a:t>
                </a:r>
                <a:r>
                  <a:rPr sz="2800" dirty="0"/>
                  <a:t>How many salaries were in the range </a:t>
                </a:r>
                <a14:m>
                  <m:oMath xmlns:m="http://schemas.openxmlformats.org/officeDocument/2006/math">
                    <m:r>
                      <a:rPr>
                        <a:latin typeface="Cambria Math" panose="02040503050406030204" pitchFamily="18" charset="0"/>
                      </a:rPr>
                      <m:t>$41,000</m:t>
                    </m:r>
                    <m:r>
                      <m:rPr>
                        <m:nor/>
                      </m:rPr>
                      <a:rPr/>
                      <m:t>–</m:t>
                    </m:r>
                    <m:r>
                      <a:rPr>
                        <a:latin typeface="Cambria Math" panose="02040503050406030204" pitchFamily="18" charset="0"/>
                      </a:rPr>
                      <m:t>$41,900</m:t>
                    </m:r>
                  </m:oMath>
                </a14:m>
                <a:r>
                  <a:rPr sz="2800" dirty="0"/>
                  <a:t>?</a:t>
                </a:r>
              </a:p>
              <a:p>
                <a:pPr marL="447675" indent="-447675">
                  <a:defRPr sz="2800"/>
                </a:pPr>
                <a:r>
                  <a:rPr lang="en-US" dirty="0"/>
                  <a:t>d.	</a:t>
                </a:r>
                <a:r>
                  <a:rPr dirty="0"/>
                  <a:t>​</a:t>
                </a:r>
                <a:r>
                  <a:rPr sz="2800" dirty="0"/>
                  <a:t>In which salary range did the most salaries lie: </a:t>
                </a:r>
                <a14:m>
                  <m:oMath xmlns:m="http://schemas.openxmlformats.org/officeDocument/2006/math">
                    <m:r>
                      <a:rPr>
                        <a:latin typeface="Cambria Math" panose="02040503050406030204" pitchFamily="18" charset="0"/>
                      </a:rPr>
                      <m:t>$40,000</m:t>
                    </m:r>
                    <m:r>
                      <m:rPr>
                        <m:nor/>
                      </m:rPr>
                      <a:rPr/>
                      <m:t>–</m:t>
                    </m:r>
                    <m:r>
                      <a:rPr>
                        <a:latin typeface="Cambria Math" panose="02040503050406030204" pitchFamily="18" charset="0"/>
                      </a:rPr>
                      <m:t>$44,900</m:t>
                    </m:r>
                  </m:oMath>
                </a14:m>
                <a:r>
                  <a:rPr sz="2800" dirty="0"/>
                  <a:t>, </a:t>
                </a:r>
                <a14:m>
                  <m:oMath xmlns:m="http://schemas.openxmlformats.org/officeDocument/2006/math">
                    <m:r>
                      <a:rPr>
                        <a:latin typeface="Cambria Math" panose="02040503050406030204" pitchFamily="18" charset="0"/>
                      </a:rPr>
                      <m:t>$45,000</m:t>
                    </m:r>
                    <m:r>
                      <m:rPr>
                        <m:nor/>
                      </m:rPr>
                      <a:rPr/>
                      <m:t>–</m:t>
                    </m:r>
                    <m:r>
                      <a:rPr>
                        <a:latin typeface="Cambria Math" panose="02040503050406030204" pitchFamily="18" charset="0"/>
                      </a:rPr>
                      <m:t>$49,900</m:t>
                    </m:r>
                  </m:oMath>
                </a14:m>
                <a:r>
                  <a:rPr sz="2800" dirty="0"/>
                  <a:t>, or </a:t>
                </a:r>
                <a14:m>
                  <m:oMath xmlns:m="http://schemas.openxmlformats.org/officeDocument/2006/math">
                    <m:r>
                      <a:rPr>
                        <a:latin typeface="Cambria Math" panose="02040503050406030204" pitchFamily="18" charset="0"/>
                      </a:rPr>
                      <m:t>$50,000</m:t>
                    </m:r>
                  </m:oMath>
                </a14:m>
                <a:r>
                  <a:rPr sz="2800" dirty="0"/>
                  <a:t> and above?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2.2.9: Creating and Interpreting a Stem-and-Leaf Plot</a:t>
            </a:r>
            <a:r>
              <a:rPr lang="en-US" baseline="-25000" dirty="0"/>
              <a:t>3</a:t>
            </a:r>
            <a:endParaRPr baseline="-25000" dirty="0"/>
          </a:p>
        </p:txBody>
      </p:sp>
      <p:sp>
        <p:nvSpPr>
          <p:cNvPr id="3" name="Text Placeholder 2"/>
          <p:cNvSpPr>
            <a:spLocks noGrp="1"/>
          </p:cNvSpPr>
          <p:nvPr>
            <p:ph type="body" sz="quarter" idx="10"/>
          </p:nvPr>
        </p:nvSpPr>
        <p:spPr/>
        <p:txBody>
          <a:bodyPr>
            <a:normAutofit lnSpcReduction="10000"/>
          </a:bodyPr>
          <a:lstStyle/>
          <a:p>
            <a:r>
              <a:rPr sz="2800" b="1" dirty="0"/>
              <a:t>Solution</a:t>
            </a:r>
          </a:p>
          <a:p>
            <a:r>
              <a:rPr sz="2800" dirty="0"/>
              <a:t>This example is different than Example 2.2.8 in that the data have more than two digits and every data value ends in two zeros. It is important to choose the stems of the numbers so that the last significant digit in each data point will be the leaf in the chart. Listing the zeros as the leaves for each different stem would be of little use to anyone interpreting the stem-and-leaf plot. Instead, the key will denote that the salaries listed are in hundreds. Using the first two digits of each salary as a stem, we have the following plot. (</a:t>
            </a:r>
            <a:r>
              <a:rPr sz="2800" b="1" dirty="0"/>
              <a:t>Note:</a:t>
            </a:r>
            <a:r>
              <a:rPr sz="2800" dirty="0"/>
              <a:t> It is helpful to first list the salaries in numerical order.)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84E5D-8AF3-587A-8519-208C4A77B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70280A-E882-C2F0-3187-891C9934318A}"/>
              </a:ext>
            </a:extLst>
          </p:cNvPr>
          <p:cNvSpPr>
            <a:spLocks noGrp="1"/>
          </p:cNvSpPr>
          <p:nvPr>
            <p:ph type="title"/>
          </p:nvPr>
        </p:nvSpPr>
        <p:spPr/>
        <p:txBody>
          <a:bodyPr>
            <a:normAutofit/>
          </a:bodyPr>
          <a:lstStyle/>
          <a:p>
            <a:pPr>
              <a:defRPr sz="3200"/>
            </a:pPr>
            <a:r>
              <a:rPr dirty="0"/>
              <a:t>Example 2.2.9: Creating and Interpreting a Stem-and-Leaf Plot</a:t>
            </a:r>
            <a:r>
              <a:rPr lang="en-US" baseline="-25000" dirty="0"/>
              <a:t>4</a:t>
            </a:r>
            <a:endParaRPr baseline="-25000" dirty="0"/>
          </a:p>
        </p:txBody>
      </p:sp>
      <p:sp>
        <p:nvSpPr>
          <p:cNvPr id="5" name="TextBox 4">
            <a:extLst>
              <a:ext uri="{FF2B5EF4-FFF2-40B4-BE49-F238E27FC236}">
                <a16:creationId xmlns:a16="http://schemas.microsoft.com/office/drawing/2014/main" id="{302329A6-15FF-C83E-39C1-3213CED301E1}"/>
              </a:ext>
            </a:extLst>
          </p:cNvPr>
          <p:cNvSpPr txBox="1"/>
          <p:nvPr/>
        </p:nvSpPr>
        <p:spPr>
          <a:xfrm>
            <a:off x="2286000" y="1066800"/>
            <a:ext cx="4572000" cy="369332"/>
          </a:xfrm>
          <a:prstGeom prst="rect">
            <a:avLst/>
          </a:prstGeom>
          <a:noFill/>
        </p:spPr>
        <p:txBody>
          <a:bodyPr wrap="square">
            <a:spAutoFit/>
          </a:bodyPr>
          <a:lstStyle/>
          <a:p>
            <a:pPr algn="ctr">
              <a:defRPr sz="1800" b="1"/>
            </a:pPr>
            <a:r>
              <a:rPr lang="en-US" sz="1800" dirty="0"/>
              <a:t>Starting Salaries for Entry-Level Accountants</a:t>
            </a:r>
          </a:p>
        </p:txBody>
      </p:sp>
      <p:graphicFrame>
        <p:nvGraphicFramePr>
          <p:cNvPr id="3" name="Table Placeholder 2" descr="For a stem of 40, the leaves are 7, 9.&#10;For a stem of 41, it is blank.&#10;For a stem of 42, the leaves are 5, 7, 9.&#10;For a stem of 43, the leaves are 0, 2.&#10;For a stem of 44, the leaves are 2, 3, 5.&#10;For a stem of 45, the leaves are 0, 3, 5, 8.&#10;For a stem of 46, the leaves are 1, 3, 3, 4, 5, 7.&#10;For a stem of 47, the leaves are 7, 9.&#10;For a stem of 48, the leaves are 0, 2, 3, 6.&#10;For a stem of 49, the leaf is 0.&#10;For a stem of 50, the leaves are 0, 7.&#10;For a stem of 51, the leaf is 5.&#10;A key is provided to interpret the data at the stem 40, leaf 7 represents the value $40,700. The stem corresponds to the leading digits of the value, while the leaves represent the trailing digits.">
            <a:extLst>
              <a:ext uri="{FF2B5EF4-FFF2-40B4-BE49-F238E27FC236}">
                <a16:creationId xmlns:a16="http://schemas.microsoft.com/office/drawing/2014/main" id="{5A4702F2-2CB4-77D3-8325-2DD6AFE838A5}"/>
              </a:ext>
            </a:extLst>
          </p:cNvPr>
          <p:cNvGraphicFramePr>
            <a:graphicFrameLocks noGrp="1"/>
          </p:cNvGraphicFramePr>
          <p:nvPr>
            <p:ph type="tbl" sz="quarter" idx="10"/>
            <p:extLst>
              <p:ext uri="{D42A27DB-BD31-4B8C-83A1-F6EECF244321}">
                <p14:modId xmlns:p14="http://schemas.microsoft.com/office/powerpoint/2010/main" val="3046815874"/>
              </p:ext>
            </p:extLst>
          </p:nvPr>
        </p:nvGraphicFramePr>
        <p:xfrm>
          <a:off x="457200" y="1463040"/>
          <a:ext cx="8229600" cy="448056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2"/>
                    </a:ext>
                  </a:extLst>
                </a:gridCol>
              </a:tblGrid>
              <a:tr h="310497">
                <a:tc>
                  <a:txBody>
                    <a:bodyPr/>
                    <a:lstStyle/>
                    <a:p>
                      <a:pPr algn="r">
                        <a:defRPr sz="1600" b="1"/>
                      </a:pPr>
                      <a:r>
                        <a:rPr sz="1500" dirty="0"/>
                        <a:t>Stem</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defRPr sz="1600" b="1"/>
                      </a:pPr>
                      <a:r>
                        <a:rPr sz="1500" dirty="0"/>
                        <a:t>Leaves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0497">
                <a:tc>
                  <a:txBody>
                    <a:bodyPr/>
                    <a:lstStyle/>
                    <a:p>
                      <a:pPr algn="r">
                        <a:defRPr sz="1600" b="1"/>
                      </a:pPr>
                      <a:r>
                        <a:rPr sz="1500"/>
                        <a:t>40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defRPr sz="1600"/>
                      </a:pPr>
                      <a:r>
                        <a:rPr sz="1500"/>
                        <a:t>7 9</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10497">
                <a:tc>
                  <a:txBody>
                    <a:bodyPr/>
                    <a:lstStyle/>
                    <a:p>
                      <a:pPr algn="r">
                        <a:defRPr sz="1600" b="1"/>
                      </a:pPr>
                      <a:r>
                        <a:rPr sz="1500"/>
                        <a:t>41</a:t>
                      </a:r>
                    </a:p>
                  </a:txBody>
                  <a:tcPr>
                    <a:lnR w="12700" cap="flat" cmpd="sng" algn="ctr">
                      <a:solidFill>
                        <a:schemeClr val="tx1"/>
                      </a:solidFill>
                      <a:prstDash val="solid"/>
                      <a:round/>
                      <a:headEnd type="none" w="med" len="med"/>
                      <a:tailEnd type="none" w="med" len="med"/>
                    </a:lnR>
                  </a:tcPr>
                </a:tc>
                <a:tc>
                  <a:txBody>
                    <a:bodyPr/>
                    <a:lstStyle/>
                    <a:p>
                      <a:pPr algn="l">
                        <a:defRPr sz="1600"/>
                      </a:pPr>
                      <a:endParaRPr sz="15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10497">
                <a:tc>
                  <a:txBody>
                    <a:bodyPr/>
                    <a:lstStyle/>
                    <a:p>
                      <a:pPr algn="r">
                        <a:defRPr sz="1600" b="1"/>
                      </a:pPr>
                      <a:r>
                        <a:rPr sz="1500"/>
                        <a:t>42</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5 7 9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10497">
                <a:tc>
                  <a:txBody>
                    <a:bodyPr/>
                    <a:lstStyle/>
                    <a:p>
                      <a:pPr algn="r">
                        <a:defRPr sz="1600" b="1"/>
                      </a:pPr>
                      <a:r>
                        <a:rPr sz="1500" dirty="0"/>
                        <a:t>43</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0 2</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10497">
                <a:tc>
                  <a:txBody>
                    <a:bodyPr/>
                    <a:lstStyle/>
                    <a:p>
                      <a:pPr algn="r">
                        <a:defRPr sz="1600" b="1"/>
                      </a:pPr>
                      <a:r>
                        <a:rPr sz="1500"/>
                        <a:t>44</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2 3 5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10497">
                <a:tc>
                  <a:txBody>
                    <a:bodyPr/>
                    <a:lstStyle/>
                    <a:p>
                      <a:pPr algn="r">
                        <a:defRPr sz="1600" b="1"/>
                      </a:pPr>
                      <a:r>
                        <a:rPr sz="1500" dirty="0"/>
                        <a:t>45</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0 3 5 8</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10497">
                <a:tc>
                  <a:txBody>
                    <a:bodyPr/>
                    <a:lstStyle/>
                    <a:p>
                      <a:pPr algn="r">
                        <a:defRPr sz="1600" b="1"/>
                      </a:pPr>
                      <a:r>
                        <a:rPr sz="1500"/>
                        <a:t>46</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1 3 3 4 5 7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10497">
                <a:tc>
                  <a:txBody>
                    <a:bodyPr/>
                    <a:lstStyle/>
                    <a:p>
                      <a:pPr algn="r">
                        <a:defRPr sz="1600" b="1"/>
                      </a:pPr>
                      <a:r>
                        <a:rPr sz="1500"/>
                        <a:t>47</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7 9</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310497">
                <a:tc>
                  <a:txBody>
                    <a:bodyPr/>
                    <a:lstStyle/>
                    <a:p>
                      <a:pPr algn="r">
                        <a:defRPr sz="1600" b="1"/>
                      </a:pPr>
                      <a:r>
                        <a:rPr sz="1500"/>
                        <a:t>48</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0 2 3 6</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310497">
                <a:tc>
                  <a:txBody>
                    <a:bodyPr/>
                    <a:lstStyle/>
                    <a:p>
                      <a:pPr algn="r">
                        <a:defRPr sz="1600" b="1"/>
                      </a:pPr>
                      <a:r>
                        <a:rPr sz="1500"/>
                        <a:t>49</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310497">
                <a:tc>
                  <a:txBody>
                    <a:bodyPr/>
                    <a:lstStyle/>
                    <a:p>
                      <a:pPr algn="r">
                        <a:defRPr sz="1600" b="1"/>
                      </a:pPr>
                      <a:r>
                        <a:rPr sz="1500"/>
                        <a:t>50</a:t>
                      </a:r>
                    </a:p>
                  </a:txBody>
                  <a:tcPr>
                    <a:lnR w="12700" cap="flat" cmpd="sng" algn="ctr">
                      <a:solidFill>
                        <a:schemeClr val="tx1"/>
                      </a:solidFill>
                      <a:prstDash val="solid"/>
                      <a:round/>
                      <a:headEnd type="none" w="med" len="med"/>
                      <a:tailEnd type="none" w="med" len="med"/>
                    </a:lnR>
                  </a:tcPr>
                </a:tc>
                <a:tc>
                  <a:txBody>
                    <a:bodyPr/>
                    <a:lstStyle/>
                    <a:p>
                      <a:pPr algn="l">
                        <a:defRPr sz="1600"/>
                      </a:pPr>
                      <a:r>
                        <a:rPr sz="1500"/>
                        <a:t>0 7</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r h="310497">
                <a:tc>
                  <a:txBody>
                    <a:bodyPr/>
                    <a:lstStyle/>
                    <a:p>
                      <a:pPr algn="r">
                        <a:defRPr sz="1600" b="1"/>
                      </a:pPr>
                      <a:r>
                        <a:rPr sz="1500" dirty="0"/>
                        <a:t>51</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3"/>
                  </a:ext>
                </a:extLst>
              </a:tr>
              <a:tr h="310497">
                <a:tc>
                  <a:txBody>
                    <a:bodyPr/>
                    <a:lstStyle/>
                    <a:p>
                      <a:pPr algn="r">
                        <a:defRPr sz="1600" b="1"/>
                      </a:pPr>
                      <a:r>
                        <a:rPr sz="1500" dirty="0"/>
                        <a:t>Key:</a:t>
                      </a:r>
                      <a:r>
                        <a:rPr lang="en-US" sz="1500" dirty="0"/>
                        <a:t>                                      </a:t>
                      </a:r>
                      <a:r>
                        <a:rPr sz="1500" dirty="0"/>
                        <a:t>40</a:t>
                      </a:r>
                    </a:p>
                  </a:txBody>
                  <a:tcPr>
                    <a:lnR w="12700" cap="flat" cmpd="sng" algn="ctr">
                      <a:solidFill>
                        <a:schemeClr val="tx1"/>
                      </a:solidFill>
                      <a:prstDash val="solid"/>
                      <a:round/>
                      <a:headEnd type="none" w="med" len="med"/>
                      <a:tailEnd type="none" w="med" len="med"/>
                    </a:lnR>
                  </a:tcPr>
                </a:tc>
                <a:tc>
                  <a:txBody>
                    <a:bodyPr/>
                    <a:lstStyle/>
                    <a:p>
                      <a:pPr algn="l">
                        <a:defRPr sz="1600"/>
                      </a:pPr>
                      <a:r>
                        <a:rPr sz="1500" dirty="0"/>
                        <a:t>7</a:t>
                      </a:r>
                      <a:r>
                        <a:rPr lang="en-US" sz="1500" dirty="0"/>
                        <a:t>                                        </a:t>
                      </a:r>
                      <a:r>
                        <a:rPr sz="1500" dirty="0"/>
                        <a:t>=$40,700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625661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2.2.9: Creating and Interpreting a Stem-and-Leaf Plot</a:t>
            </a:r>
            <a:r>
              <a:rPr lang="en-US" baseline="-25000" dirty="0"/>
              <a:t>5</a:t>
            </a:r>
            <a:endParaRPr baseline="-250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447675" indent="-447675">
                  <a:defRPr sz="2800"/>
                </a:pPr>
                <a:r>
                  <a:rPr lang="en-US" dirty="0"/>
                  <a:t>a.	</a:t>
                </a:r>
                <a:r>
                  <a:rPr dirty="0"/>
                  <a:t>​</a:t>
                </a:r>
                <a:r>
                  <a:rPr sz="2800" dirty="0"/>
                  <a:t>The smallest salary is </a:t>
                </a:r>
                <a14:m>
                  <m:oMath xmlns:m="http://schemas.openxmlformats.org/officeDocument/2006/math">
                    <m:r>
                      <a:rPr>
                        <a:latin typeface="Cambria Math" panose="02040503050406030204" pitchFamily="18" charset="0"/>
                      </a:rPr>
                      <m:t>$40,700</m:t>
                    </m:r>
                  </m:oMath>
                </a14:m>
                <a:r>
                  <a:rPr sz="2800" dirty="0"/>
                  <a:t>; the largest salary is </a:t>
                </a:r>
                <a14:m>
                  <m:oMath xmlns:m="http://schemas.openxmlformats.org/officeDocument/2006/math">
                    <m:r>
                      <a:rPr>
                        <a:latin typeface="Cambria Math" panose="02040503050406030204" pitchFamily="18" charset="0"/>
                      </a:rPr>
                      <m:t>$51,500</m:t>
                    </m:r>
                  </m:oMath>
                </a14:m>
                <a:r>
                  <a:rPr sz="2800" dirty="0"/>
                  <a:t>.</a:t>
                </a:r>
              </a:p>
              <a:p>
                <a:pPr marL="447675" indent="-447675">
                  <a:defRPr sz="2800"/>
                </a:pPr>
                <a:r>
                  <a:rPr lang="en-US" dirty="0"/>
                  <a:t>b.	</a:t>
                </a:r>
                <a:r>
                  <a:rPr dirty="0"/>
                  <a:t>​</a:t>
                </a:r>
                <a14:m>
                  <m:oMath xmlns:m="http://schemas.openxmlformats.org/officeDocument/2006/math">
                    <m:r>
                      <a:rPr>
                        <a:latin typeface="Cambria Math" panose="02040503050406030204" pitchFamily="18" charset="0"/>
                      </a:rPr>
                      <m:t>$46,300</m:t>
                    </m:r>
                  </m:oMath>
                </a14:m>
                <a:r>
                  <a:rPr sz="2800" dirty="0"/>
                  <a:t> appears twice, which is more than any other salary.</a:t>
                </a:r>
              </a:p>
              <a:p>
                <a:pPr marL="447675" indent="-447675">
                  <a:defRPr sz="2800"/>
                </a:pPr>
                <a:r>
                  <a:rPr lang="en-US" dirty="0"/>
                  <a:t>c.	</a:t>
                </a:r>
                <a:r>
                  <a:rPr dirty="0"/>
                  <a:t>​</a:t>
                </a:r>
                <a:r>
                  <a:rPr sz="2800" dirty="0"/>
                  <a:t>No salaries are in the range </a:t>
                </a:r>
                <a14:m>
                  <m:oMath xmlns:m="http://schemas.openxmlformats.org/officeDocument/2006/math">
                    <m:r>
                      <a:rPr>
                        <a:latin typeface="Cambria Math" panose="02040503050406030204" pitchFamily="18" charset="0"/>
                      </a:rPr>
                      <m:t>$41,000</m:t>
                    </m:r>
                  </m:oMath>
                </a14:m>
                <a:r>
                  <a:rPr sz="2800" dirty="0"/>
                  <a:t> – </a:t>
                </a:r>
                <a14:m>
                  <m:oMath xmlns:m="http://schemas.openxmlformats.org/officeDocument/2006/math">
                    <m:r>
                      <a:rPr>
                        <a:latin typeface="Cambria Math" panose="02040503050406030204" pitchFamily="18" charset="0"/>
                      </a:rPr>
                      <m:t>$41,900</m:t>
                    </m:r>
                  </m:oMath>
                </a14:m>
                <a:r>
                  <a:rPr sz="2800" dirty="0"/>
                  <a:t> because there are no leaves listed for the stem </a:t>
                </a:r>
                <a:r>
                  <a:rPr sz="2800" dirty="0">
                    <a:latin typeface="Cambria Math"/>
                  </a:rPr>
                  <a:t>41</a:t>
                </a:r>
                <a:r>
                  <a:rPr sz="2800" dirty="0"/>
                  <a:t>.</a:t>
                </a:r>
              </a:p>
              <a:p>
                <a:pPr marL="447675" indent="-447675">
                  <a:defRPr sz="2800"/>
                </a:pPr>
                <a:r>
                  <a:rPr lang="en-US" dirty="0"/>
                  <a:t>d.	</a:t>
                </a:r>
                <a:r>
                  <a:rPr dirty="0"/>
                  <a:t>​</a:t>
                </a:r>
                <a:r>
                  <a:rPr sz="2800" dirty="0"/>
                  <a:t>By counting the leaves in the given groups, we see that there are more salaries in the range </a:t>
                </a:r>
                <a14:m>
                  <m:oMath xmlns:m="http://schemas.openxmlformats.org/officeDocument/2006/math">
                    <m:r>
                      <a:rPr>
                        <a:latin typeface="Cambria Math" panose="02040503050406030204" pitchFamily="18" charset="0"/>
                      </a:rPr>
                      <m:t>$45,000</m:t>
                    </m:r>
                  </m:oMath>
                </a14:m>
                <a:r>
                  <a:rPr sz="2800" dirty="0"/>
                  <a:t> – </a:t>
                </a:r>
                <a14:m>
                  <m:oMath xmlns:m="http://schemas.openxmlformats.org/officeDocument/2006/math">
                    <m:r>
                      <a:rPr>
                        <a:latin typeface="Cambria Math" panose="02040503050406030204" pitchFamily="18" charset="0"/>
                      </a:rPr>
                      <m:t>$49,900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a:stretch>
              </a:blipFill>
            </p:spPr>
            <p:txBody>
              <a:bodyPr/>
              <a:lstStyle/>
              <a:p>
                <a:r>
                  <a:rPr lang="en-IN">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2.2.10: Interpreting a Heat Map</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The</a:t>
            </a:r>
            <a:r>
              <a:rPr lang="en-US" sz="2800" dirty="0"/>
              <a:t> following</a:t>
            </a:r>
            <a:r>
              <a:rPr sz="2800" dirty="0"/>
              <a:t> map shows the percentage of the population who are under 5 years old. Based on this map, if you wanted to start a children’s clothing boutique, what area of the country might be the best option, and why?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2.2.10: Interpreting a Heat Map</a:t>
            </a:r>
            <a:r>
              <a:rPr lang="en-US" baseline="-25000" dirty="0"/>
              <a:t>2</a:t>
            </a:r>
            <a:endParaRPr baseline="-25000" dirty="0"/>
          </a:p>
        </p:txBody>
      </p:sp>
      <p:pic>
        <p:nvPicPr>
          <p:cNvPr id="5" name="Content Placeholder 4" descr="A heat map of the United States population under 5 years old is shown. A key displays 5 shades of blue from lightest to darkest representing the following percentages. Light blue, 4.4%-5.7%; Medium-light blue, 5.8% - 6%; Medium blue, 6.1%-6.2%; Medium-dark blue 6.3%-6.5%; Dark blue, 6.6%-8.2%. The states in the middle of the country (North Dakota, South Dakota, Nebraska, Kansas, Oklahoma, and Texas) are all shaded dark blue. Nine states to the right of the states in the middle, but not on the east coast, are shaded Medium-dark blue or Medium blue. All but 2 states on the east coast are shaded light blue or medium-light blue. The most north-east corner of the country is entirely light blue. The most south-west corner of the country is medium blue, medium-dark blue, and dark blue.">
            <a:extLst>
              <a:ext uri="{FF2B5EF4-FFF2-40B4-BE49-F238E27FC236}">
                <a16:creationId xmlns:a16="http://schemas.microsoft.com/office/drawing/2014/main" id="{A9AFD3AB-003C-4592-AEDB-E546E1665B9C}"/>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33600" y="914400"/>
            <a:ext cx="5445592" cy="4623509"/>
          </a:xfrm>
        </p:spPr>
      </p:pic>
      <p:sp>
        <p:nvSpPr>
          <p:cNvPr id="4" name="Text Placeholder 2">
            <a:extLst>
              <a:ext uri="{FF2B5EF4-FFF2-40B4-BE49-F238E27FC236}">
                <a16:creationId xmlns:a16="http://schemas.microsoft.com/office/drawing/2014/main" id="{41B380CD-DB82-4474-BB83-7EAC3CF63AEC}"/>
              </a:ext>
            </a:extLst>
          </p:cNvPr>
          <p:cNvSpPr txBox="1">
            <a:spLocks/>
          </p:cNvSpPr>
          <p:nvPr/>
        </p:nvSpPr>
        <p:spPr>
          <a:xfrm>
            <a:off x="638262" y="5410200"/>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dirty="0"/>
              <a:t>Source: US Census Bureau. "QuickFacts United States." 01 Jan. 2018. https://www.census.gov/quickfacts/fact/map/US/AGE135217 (30 Jan. 2019).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2.2.10: Interpreting a Heat Map</a:t>
            </a:r>
            <a:r>
              <a:rPr lang="en-US" baseline="-25000" dirty="0"/>
              <a:t>3</a:t>
            </a:r>
            <a:endParaRPr baseline="-25000" dirty="0"/>
          </a:p>
        </p:txBody>
      </p:sp>
      <p:sp>
        <p:nvSpPr>
          <p:cNvPr id="3" name="Text Placeholder 2"/>
          <p:cNvSpPr>
            <a:spLocks noGrp="1"/>
          </p:cNvSpPr>
          <p:nvPr>
            <p:ph type="body" sz="quarter" idx="10"/>
          </p:nvPr>
        </p:nvSpPr>
        <p:spPr/>
        <p:txBody>
          <a:bodyPr>
            <a:normAutofit/>
          </a:bodyPr>
          <a:lstStyle/>
          <a:p>
            <a:r>
              <a:rPr sz="2800" b="1"/>
              <a:t>Solution</a:t>
            </a:r>
          </a:p>
          <a:p>
            <a:r>
              <a:rPr sz="2800"/>
              <a:t>Since darker colored states of the country indicate areas where there are a higher percentage of children under 5 years old, it might make sense to consider opening somewhere in the middle of the United States, such as in Texas, Oklahoma, or Nebraska. However, the information in the map would be too general to determine a specific location that might be a best fit. A better option might be to look at economic data on the sales per capita for that particular 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2</a:t>
            </a:r>
            <a:endParaRPr baseline="-25000" dirty="0"/>
          </a:p>
        </p:txBody>
      </p:sp>
      <p:sp>
        <p:nvSpPr>
          <p:cNvPr id="3" name="Text Placeholder 2"/>
          <p:cNvSpPr>
            <a:spLocks noGrp="1"/>
          </p:cNvSpPr>
          <p:nvPr>
            <p:ph type="body" sz="quarter" idx="10"/>
          </p:nvPr>
        </p:nvSpPr>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4" name="Table Placeholder 2" descr="The table shows the relative frequencies of different living arrangements among a group of students.&#10;&#10;20 out of 40 students live in an apartment, giving a relative frequency of 20 divided by 40, which equals 0.5 or 50%.&#10;&#10;10 out of 40 students live in a dorm, giving a relative frequency of 10 divided by 40, which equals 0.25 or 25%.&#10;&#10;5 out of 40 students live in a house, giving a relative frequency of 5 divided by 40, which equals 0.125 or 12.5%.&#10;&#10;5 out of 40 students live in a sorority or fraternity, also giving a relative frequency of 5 divided by 40, which equals 0.125 or 12.5%.&#10;&#10;The total of all relative frequencies adds up to 100%.">
                <a:extLst>
                  <a:ext uri="{FF2B5EF4-FFF2-40B4-BE49-F238E27FC236}">
                    <a16:creationId xmlns:a16="http://schemas.microsoft.com/office/drawing/2014/main" id="{20538AD5-CEF1-4184-9FF1-6024445684BC}"/>
                  </a:ext>
                </a:extLst>
              </p:cNvPr>
              <p:cNvGraphicFramePr>
                <a:graphicFrameLocks/>
              </p:cNvGraphicFramePr>
              <p:nvPr>
                <p:extLst>
                  <p:ext uri="{D42A27DB-BD31-4B8C-83A1-F6EECF244321}">
                    <p14:modId xmlns:p14="http://schemas.microsoft.com/office/powerpoint/2010/main" val="1874783458"/>
                  </p:ext>
                </p:extLst>
              </p:nvPr>
            </p:nvGraphicFramePr>
            <p:xfrm>
              <a:off x="533400" y="1524000"/>
              <a:ext cx="8229600" cy="269951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b="1"/>
                          </a:pPr>
                          <a:endParaRPr/>
                        </a:p>
                      </a:txBody>
                      <a:tcPr/>
                    </a:tc>
                    <a:tc>
                      <a:txBody>
                        <a:bodyPr/>
                        <a:lstStyle/>
                        <a:p>
                          <a:pPr algn="l">
                            <a:defRPr sz="1800" b="1"/>
                          </a:pPr>
                          <a:r>
                            <a:t>Relative Frequencies</a:t>
                          </a:r>
                        </a:p>
                      </a:txBody>
                      <a:tcPr/>
                    </a:tc>
                    <a:extLst>
                      <a:ext uri="{0D108BD9-81ED-4DB2-BD59-A6C34878D82A}">
                        <a16:rowId xmlns:a16="http://schemas.microsoft.com/office/drawing/2014/main" val="10000"/>
                      </a:ext>
                    </a:extLst>
                  </a:tr>
                  <a:tr h="370840">
                    <a:tc>
                      <a:txBody>
                        <a:bodyPr/>
                        <a:lstStyle/>
                        <a:p>
                          <a:pPr algn="l">
                            <a:defRPr sz="1800" b="1"/>
                          </a:pPr>
                          <a:r>
                            <a:rPr dirty="0"/>
                            <a:t>Apartment:</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𝑓</m:t>
                                  </m:r>
                                </m:num>
                                <m:den>
                                  <m:r>
                                    <a:rPr sz="1800">
                                      <a:latin typeface="Cambria Math" panose="02040503050406030204" pitchFamily="18" charset="0"/>
                                    </a:rPr>
                                    <m:t>𝑛</m:t>
                                  </m:r>
                                </m:den>
                              </m:f>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20</m:t>
                                  </m:r>
                                </m:num>
                                <m:den>
                                  <m:r>
                                    <a:rPr sz="1800">
                                      <a:latin typeface="Cambria Math" panose="02040503050406030204" pitchFamily="18" charset="0"/>
                                    </a:rPr>
                                    <m:t>40</m:t>
                                  </m:r>
                                </m:den>
                              </m:f>
                              <m:r>
                                <a:rPr sz="1800">
                                  <a:latin typeface="Cambria Math" panose="02040503050406030204" pitchFamily="18" charset="0"/>
                                </a:rPr>
                                <m:t>=0.5=50%</m:t>
                              </m:r>
                            </m:oMath>
                          </a14:m>
                          <a:endParaRPr dirty="0"/>
                        </a:p>
                      </a:txBody>
                      <a:tcPr/>
                    </a:tc>
                    <a:extLst>
                      <a:ext uri="{0D108BD9-81ED-4DB2-BD59-A6C34878D82A}">
                        <a16:rowId xmlns:a16="http://schemas.microsoft.com/office/drawing/2014/main" val="10001"/>
                      </a:ext>
                    </a:extLst>
                  </a:tr>
                  <a:tr h="370840">
                    <a:tc>
                      <a:txBody>
                        <a:bodyPr/>
                        <a:lstStyle/>
                        <a:p>
                          <a:pPr algn="l">
                            <a:defRPr sz="1800" b="1"/>
                          </a:pPr>
                          <a:r>
                            <a:rPr dirty="0"/>
                            <a:t>Dorm:</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𝑓</m:t>
                                  </m:r>
                                </m:num>
                                <m:den>
                                  <m:r>
                                    <a:rPr sz="1800">
                                      <a:latin typeface="Cambria Math" panose="02040503050406030204" pitchFamily="18" charset="0"/>
                                    </a:rPr>
                                    <m:t>𝑛</m:t>
                                  </m:r>
                                </m:den>
                              </m:f>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10</m:t>
                                  </m:r>
                                </m:num>
                                <m:den>
                                  <m:r>
                                    <a:rPr sz="1800">
                                      <a:latin typeface="Cambria Math" panose="02040503050406030204" pitchFamily="18" charset="0"/>
                                    </a:rPr>
                                    <m:t>40</m:t>
                                  </m:r>
                                </m:den>
                              </m:f>
                              <m:r>
                                <a:rPr sz="1800">
                                  <a:latin typeface="Cambria Math" panose="02040503050406030204" pitchFamily="18" charset="0"/>
                                </a:rPr>
                                <m:t>=0.25=25%</m:t>
                              </m:r>
                            </m:oMath>
                          </a14:m>
                          <a:endParaRPr dirty="0"/>
                        </a:p>
                      </a:txBody>
                      <a:tcPr/>
                    </a:tc>
                    <a:extLst>
                      <a:ext uri="{0D108BD9-81ED-4DB2-BD59-A6C34878D82A}">
                        <a16:rowId xmlns:a16="http://schemas.microsoft.com/office/drawing/2014/main" val="10002"/>
                      </a:ext>
                    </a:extLst>
                  </a:tr>
                  <a:tr h="370840">
                    <a:tc>
                      <a:txBody>
                        <a:bodyPr/>
                        <a:lstStyle/>
                        <a:p>
                          <a:pPr algn="l">
                            <a:defRPr sz="1800" b="1"/>
                          </a:pPr>
                          <a:r>
                            <a:t>House:</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𝑓</m:t>
                                  </m:r>
                                </m:num>
                                <m:den>
                                  <m:r>
                                    <a:rPr sz="1800">
                                      <a:latin typeface="Cambria Math" panose="02040503050406030204" pitchFamily="18" charset="0"/>
                                    </a:rPr>
                                    <m:t>𝑛</m:t>
                                  </m:r>
                                </m:den>
                              </m:f>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5</m:t>
                                  </m:r>
                                </m:num>
                                <m:den>
                                  <m:r>
                                    <a:rPr sz="1800">
                                      <a:latin typeface="Cambria Math" panose="02040503050406030204" pitchFamily="18" charset="0"/>
                                    </a:rPr>
                                    <m:t>40</m:t>
                                  </m:r>
                                </m:den>
                              </m:f>
                              <m:r>
                                <a:rPr sz="1800">
                                  <a:latin typeface="Cambria Math" panose="02040503050406030204" pitchFamily="18" charset="0"/>
                                </a:rPr>
                                <m:t>=0.125=12.5%</m:t>
                              </m:r>
                            </m:oMath>
                          </a14:m>
                          <a:endParaRPr dirty="0"/>
                        </a:p>
                      </a:txBody>
                      <a:tcPr/>
                    </a:tc>
                    <a:extLst>
                      <a:ext uri="{0D108BD9-81ED-4DB2-BD59-A6C34878D82A}">
                        <a16:rowId xmlns:a16="http://schemas.microsoft.com/office/drawing/2014/main" val="10003"/>
                      </a:ext>
                    </a:extLst>
                  </a:tr>
                  <a:tr h="370840">
                    <a:tc>
                      <a:txBody>
                        <a:bodyPr/>
                        <a:lstStyle/>
                        <a:p>
                          <a:pPr algn="l">
                            <a:defRPr sz="1800" b="1"/>
                          </a:pPr>
                          <a:r>
                            <a:t>Sorority/Fraternity:</a:t>
                          </a:r>
                        </a:p>
                      </a:txBody>
                      <a:tcPr/>
                    </a:tc>
                    <a:tc>
                      <a:txBody>
                        <a:bodyPr/>
                        <a:lstStyle/>
                        <a:p>
                          <a:pPr algn="l">
                            <a:defRPr sz="1800"/>
                          </a:pPr>
                          <a:r>
                            <a:rPr dirty="0"/>
                            <a:t>​</a:t>
                          </a:r>
                          <a14:m>
                            <m:oMath xmlns:m="http://schemas.openxmlformats.org/officeDocument/2006/math">
                              <m:f>
                                <m:fPr>
                                  <m:ctrlPr>
                                    <a:rPr sz="1800" i="1">
                                      <a:latin typeface="Cambria Math" panose="02040503050406030204" pitchFamily="18" charset="0"/>
                                    </a:rPr>
                                  </m:ctrlPr>
                                </m:fPr>
                                <m:num>
                                  <m:r>
                                    <a:rPr sz="1800">
                                      <a:latin typeface="Cambria Math" panose="02040503050406030204" pitchFamily="18" charset="0"/>
                                    </a:rPr>
                                    <m:t>𝑓</m:t>
                                  </m:r>
                                </m:num>
                                <m:den>
                                  <m:r>
                                    <a:rPr sz="1800">
                                      <a:latin typeface="Cambria Math" panose="02040503050406030204" pitchFamily="18" charset="0"/>
                                    </a:rPr>
                                    <m:t>𝑛</m:t>
                                  </m:r>
                                </m:den>
                              </m:f>
                              <m:r>
                                <a:rPr sz="1800">
                                  <a:latin typeface="Cambria Math" panose="02040503050406030204" pitchFamily="18" charset="0"/>
                                </a:rPr>
                                <m:t>=</m:t>
                              </m:r>
                              <m:f>
                                <m:fPr>
                                  <m:ctrlPr>
                                    <a:rPr sz="1800" i="1">
                                      <a:latin typeface="Cambria Math" panose="02040503050406030204" pitchFamily="18" charset="0"/>
                                    </a:rPr>
                                  </m:ctrlPr>
                                </m:fPr>
                                <m:num>
                                  <m:r>
                                    <a:rPr sz="1800">
                                      <a:latin typeface="Cambria Math" panose="02040503050406030204" pitchFamily="18" charset="0"/>
                                    </a:rPr>
                                    <m:t>5</m:t>
                                  </m:r>
                                </m:num>
                                <m:den>
                                  <m:r>
                                    <a:rPr sz="1800">
                                      <a:latin typeface="Cambria Math" panose="02040503050406030204" pitchFamily="18" charset="0"/>
                                    </a:rPr>
                                    <m:t>40</m:t>
                                  </m:r>
                                </m:den>
                              </m:f>
                              <m:r>
                                <a:rPr sz="1800">
                                  <a:latin typeface="Cambria Math" panose="02040503050406030204" pitchFamily="18" charset="0"/>
                                </a:rPr>
                                <m:t>=0.125=</m:t>
                              </m:r>
                              <m:bar>
                                <m:barPr>
                                  <m:ctrlPr>
                                    <a:rPr sz="1800" i="1">
                                      <a:latin typeface="Cambria Math" panose="02040503050406030204" pitchFamily="18" charset="0"/>
                                    </a:rPr>
                                  </m:ctrlPr>
                                </m:barPr>
                                <m:e>
                                  <m:r>
                                    <a:rPr sz="1800">
                                      <a:latin typeface="Cambria Math" panose="02040503050406030204" pitchFamily="18" charset="0"/>
                                    </a:rPr>
                                    <m:t>12.5%</m:t>
                                  </m:r>
                                </m:e>
                              </m:bar>
                            </m:oMath>
                          </a14:m>
                          <a:endParaRPr dirty="0"/>
                        </a:p>
                      </a:txBody>
                      <a:tcPr/>
                    </a:tc>
                    <a:extLst>
                      <a:ext uri="{0D108BD9-81ED-4DB2-BD59-A6C34878D82A}">
                        <a16:rowId xmlns:a16="http://schemas.microsoft.com/office/drawing/2014/main" val="10004"/>
                      </a:ext>
                    </a:extLst>
                  </a:tr>
                  <a:tr h="370840">
                    <a:tc>
                      <a:txBody>
                        <a:bodyPr/>
                        <a:lstStyle/>
                        <a:p>
                          <a:pPr algn="l"/>
                          <a:endParaRPr/>
                        </a:p>
                      </a:txBody>
                      <a:tcPr/>
                    </a:tc>
                    <a:tc>
                      <a:txBody>
                        <a:bodyPr/>
                        <a:lstStyle/>
                        <a:p>
                          <a:pPr algn="l">
                            <a:defRPr sz="1800"/>
                          </a:pPr>
                          <a:r>
                            <a:rPr dirty="0"/>
                            <a:t>​</a:t>
                          </a:r>
                          <a14:m>
                            <m:oMath xmlns:m="http://schemas.openxmlformats.org/officeDocument/2006/math">
                              <m:r>
                                <a:rPr sz="1800">
                                  <a:latin typeface="Cambria Math" panose="02040503050406030204" pitchFamily="18" charset="0"/>
                                </a:rPr>
                                <m:t>100%</m:t>
                              </m:r>
                            </m:oMath>
                          </a14:m>
                          <a:endParaRPr dirty="0"/>
                        </a:p>
                      </a:txBody>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The table shows the relative frequencies of different living arrangements among a group of students.&#10;&#10;20 out of 40 students live in an apartment, giving a relative frequency of 20 divided by 40, which equals 0.5 or 50%.&#10;&#10;10 out of 40 students live in a dorm, giving a relative frequency of 10 divided by 40, which equals 0.25 or 25%.&#10;&#10;5 out of 40 students live in a house, giving a relative frequency of 5 divided by 40, which equals 0.125 or 12.5%.&#10;&#10;5 out of 40 students live in a sorority or fraternity, also giving a relative frequency of 5 divided by 40, which equals 0.125 or 12.5%.&#10;&#10;The total of all relative frequencies adds up to 100%.">
                <a:extLst>
                  <a:ext uri="{FF2B5EF4-FFF2-40B4-BE49-F238E27FC236}">
                    <a16:creationId xmlns:a16="http://schemas.microsoft.com/office/drawing/2014/main" id="{20538AD5-CEF1-4184-9FF1-6024445684BC}"/>
                  </a:ext>
                </a:extLst>
              </p:cNvPr>
              <p:cNvGraphicFramePr>
                <a:graphicFrameLocks/>
              </p:cNvGraphicFramePr>
              <p:nvPr>
                <p:extLst>
                  <p:ext uri="{D42A27DB-BD31-4B8C-83A1-F6EECF244321}">
                    <p14:modId xmlns:p14="http://schemas.microsoft.com/office/powerpoint/2010/main" val="1874783458"/>
                  </p:ext>
                </p:extLst>
              </p:nvPr>
            </p:nvGraphicFramePr>
            <p:xfrm>
              <a:off x="533400" y="1524000"/>
              <a:ext cx="8229600" cy="2699512"/>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l">
                            <a:defRPr b="1"/>
                          </a:pPr>
                          <a:endParaRPr/>
                        </a:p>
                      </a:txBody>
                      <a:tcPr/>
                    </a:tc>
                    <a:tc>
                      <a:txBody>
                        <a:bodyPr/>
                        <a:lstStyle/>
                        <a:p>
                          <a:pPr algn="l">
                            <a:defRPr sz="1800" b="1"/>
                          </a:pPr>
                          <a:r>
                            <a:t>Relative Frequencies</a:t>
                          </a:r>
                        </a:p>
                      </a:txBody>
                      <a:tcPr/>
                    </a:tc>
                    <a:extLst>
                      <a:ext uri="{0D108BD9-81ED-4DB2-BD59-A6C34878D82A}">
                        <a16:rowId xmlns:a16="http://schemas.microsoft.com/office/drawing/2014/main" val="10000"/>
                      </a:ext>
                    </a:extLst>
                  </a:tr>
                  <a:tr h="489458">
                    <a:tc>
                      <a:txBody>
                        <a:bodyPr/>
                        <a:lstStyle/>
                        <a:p>
                          <a:pPr algn="l">
                            <a:defRPr sz="1800" b="1"/>
                          </a:pPr>
                          <a:r>
                            <a:rPr dirty="0"/>
                            <a:t>Apartment:</a:t>
                          </a:r>
                        </a:p>
                      </a:txBody>
                      <a:tcPr/>
                    </a:tc>
                    <a:tc>
                      <a:txBody>
                        <a:bodyPr/>
                        <a:lstStyle/>
                        <a:p>
                          <a:endParaRPr lang="en-US"/>
                        </a:p>
                      </a:txBody>
                      <a:tcPr>
                        <a:blipFill>
                          <a:blip r:embed="rId3"/>
                          <a:stretch>
                            <a:fillRect l="-100296" t="-82500" r="-296" b="-396250"/>
                          </a:stretch>
                        </a:blipFill>
                      </a:tcPr>
                    </a:tc>
                    <a:extLst>
                      <a:ext uri="{0D108BD9-81ED-4DB2-BD59-A6C34878D82A}">
                        <a16:rowId xmlns:a16="http://schemas.microsoft.com/office/drawing/2014/main" val="10001"/>
                      </a:ext>
                    </a:extLst>
                  </a:tr>
                  <a:tr h="489458">
                    <a:tc>
                      <a:txBody>
                        <a:bodyPr/>
                        <a:lstStyle/>
                        <a:p>
                          <a:pPr algn="l">
                            <a:defRPr sz="1800" b="1"/>
                          </a:pPr>
                          <a:r>
                            <a:rPr dirty="0"/>
                            <a:t>Dorm:</a:t>
                          </a:r>
                        </a:p>
                      </a:txBody>
                      <a:tcPr/>
                    </a:tc>
                    <a:tc>
                      <a:txBody>
                        <a:bodyPr/>
                        <a:lstStyle/>
                        <a:p>
                          <a:endParaRPr lang="en-US"/>
                        </a:p>
                      </a:txBody>
                      <a:tcPr>
                        <a:blipFill>
                          <a:blip r:embed="rId3"/>
                          <a:stretch>
                            <a:fillRect l="-100296" t="-180247" r="-296" b="-291358"/>
                          </a:stretch>
                        </a:blipFill>
                      </a:tcPr>
                    </a:tc>
                    <a:extLst>
                      <a:ext uri="{0D108BD9-81ED-4DB2-BD59-A6C34878D82A}">
                        <a16:rowId xmlns:a16="http://schemas.microsoft.com/office/drawing/2014/main" val="10002"/>
                      </a:ext>
                    </a:extLst>
                  </a:tr>
                  <a:tr h="489458">
                    <a:tc>
                      <a:txBody>
                        <a:bodyPr/>
                        <a:lstStyle/>
                        <a:p>
                          <a:pPr algn="l">
                            <a:defRPr sz="1800" b="1"/>
                          </a:pPr>
                          <a:r>
                            <a:t>House:</a:t>
                          </a:r>
                        </a:p>
                      </a:txBody>
                      <a:tcPr/>
                    </a:tc>
                    <a:tc>
                      <a:txBody>
                        <a:bodyPr/>
                        <a:lstStyle/>
                        <a:p>
                          <a:endParaRPr lang="en-US"/>
                        </a:p>
                      </a:txBody>
                      <a:tcPr>
                        <a:blipFill>
                          <a:blip r:embed="rId3"/>
                          <a:stretch>
                            <a:fillRect l="-100296" t="-283750" r="-296" b="-195000"/>
                          </a:stretch>
                        </a:blipFill>
                      </a:tcPr>
                    </a:tc>
                    <a:extLst>
                      <a:ext uri="{0D108BD9-81ED-4DB2-BD59-A6C34878D82A}">
                        <a16:rowId xmlns:a16="http://schemas.microsoft.com/office/drawing/2014/main" val="10003"/>
                      </a:ext>
                    </a:extLst>
                  </a:tr>
                  <a:tr h="489458">
                    <a:tc>
                      <a:txBody>
                        <a:bodyPr/>
                        <a:lstStyle/>
                        <a:p>
                          <a:pPr algn="l">
                            <a:defRPr sz="1800" b="1"/>
                          </a:pPr>
                          <a:r>
                            <a:t>Sorority/Fraternity:</a:t>
                          </a:r>
                        </a:p>
                      </a:txBody>
                      <a:tcPr/>
                    </a:tc>
                    <a:tc>
                      <a:txBody>
                        <a:bodyPr/>
                        <a:lstStyle/>
                        <a:p>
                          <a:endParaRPr lang="en-US"/>
                        </a:p>
                      </a:txBody>
                      <a:tcPr>
                        <a:blipFill>
                          <a:blip r:embed="rId3"/>
                          <a:stretch>
                            <a:fillRect l="-100296" t="-383750" r="-296" b="-95000"/>
                          </a:stretch>
                        </a:blipFill>
                      </a:tcPr>
                    </a:tc>
                    <a:extLst>
                      <a:ext uri="{0D108BD9-81ED-4DB2-BD59-A6C34878D82A}">
                        <a16:rowId xmlns:a16="http://schemas.microsoft.com/office/drawing/2014/main" val="10004"/>
                      </a:ext>
                    </a:extLst>
                  </a:tr>
                  <a:tr h="370840">
                    <a:tc>
                      <a:txBody>
                        <a:bodyPr/>
                        <a:lstStyle/>
                        <a:p>
                          <a:pPr algn="l"/>
                          <a:endParaRPr/>
                        </a:p>
                      </a:txBody>
                      <a:tcPr/>
                    </a:tc>
                    <a:tc>
                      <a:txBody>
                        <a:bodyPr/>
                        <a:lstStyle/>
                        <a:p>
                          <a:endParaRPr lang="en-US"/>
                        </a:p>
                      </a:txBody>
                      <a:tcPr>
                        <a:blipFill>
                          <a:blip r:embed="rId3"/>
                          <a:stretch>
                            <a:fillRect l="-100296" t="-634426" r="-296" b="-24590"/>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Definitions</a:t>
            </a:r>
            <a:r>
              <a:rPr lang="en-US" baseline="-25000" dirty="0"/>
              <a:t>8</a:t>
            </a:r>
            <a:endParaRPr dirty="0"/>
          </a:p>
        </p:txBody>
      </p:sp>
      <p:sp>
        <p:nvSpPr>
          <p:cNvPr id="3" name="Text Placeholder 2"/>
          <p:cNvSpPr>
            <a:spLocks noGrp="1"/>
          </p:cNvSpPr>
          <p:nvPr>
            <p:ph type="body" sz="quarter" idx="10"/>
          </p:nvPr>
        </p:nvSpPr>
        <p:spPr>
          <a:xfrm>
            <a:off x="457200" y="1082078"/>
            <a:ext cx="8229600" cy="4632922"/>
          </a:xfrm>
        </p:spPr>
        <p:txBody>
          <a:bodyPr>
            <a:normAutofit/>
          </a:bodyPr>
          <a:lstStyle/>
          <a:p>
            <a:pPr marL="457200" indent="-457200">
              <a:buFont typeface="Arial" panose="020B0604020202020204" pitchFamily="34" charset="0"/>
              <a:buChar char="•"/>
            </a:pPr>
            <a:r>
              <a:rPr sz="2800" dirty="0"/>
              <a:t>A </a:t>
            </a:r>
            <a:r>
              <a:rPr sz="2800" b="1" dirty="0"/>
              <a:t>dot plot</a:t>
            </a:r>
            <a:r>
              <a:rPr sz="2800" dirty="0"/>
              <a:t> is a graphical depiction of a data set in which each data value is represented by a dot above the appropriate value on a number line.</a:t>
            </a:r>
          </a:p>
          <a:p>
            <a:pPr marL="457200" indent="-457200">
              <a:buFont typeface="Arial" panose="020B0604020202020204" pitchFamily="34" charset="0"/>
              <a:buChar char="•"/>
            </a:pPr>
            <a:r>
              <a:rPr sz="2800" dirty="0"/>
              <a:t>A </a:t>
            </a:r>
            <a:r>
              <a:rPr sz="2800" b="1" dirty="0"/>
              <a:t>heat map</a:t>
            </a:r>
            <a:r>
              <a:rPr sz="2800" dirty="0"/>
              <a:t> is any graph that depicts data in such a way as to use color to indicate the value of the category or area.</a:t>
            </a:r>
          </a:p>
          <a:p>
            <a:pPr marL="457200" indent="-457200">
              <a:buFont typeface="Arial" panose="020B0604020202020204" pitchFamily="34" charset="0"/>
              <a:buChar char="•"/>
            </a:pPr>
            <a:r>
              <a:rPr sz="2800" dirty="0"/>
              <a:t>A </a:t>
            </a:r>
            <a:r>
              <a:rPr sz="2800" b="1" dirty="0"/>
              <a:t>line graph</a:t>
            </a:r>
            <a:r>
              <a:rPr sz="2800" dirty="0"/>
              <a:t> is a graph that uses points to represent data values at a particular time in history and then joins the points with line segments. It displays changes in a quantitative variable over time.</a:t>
            </a:r>
          </a:p>
          <a:p>
            <a:endParaRPr sz="28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2.2.11: Constructing a Line Graph</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The Consumer Price Index (CPI) is a measure of the average change in value over time for a market basket of goods and services. It is an index calculated by the US Bureau of Labor and Statistics. The</a:t>
            </a:r>
            <a:r>
              <a:rPr lang="en-US" sz="2800" dirty="0"/>
              <a:t> following</a:t>
            </a:r>
            <a:r>
              <a:rPr sz="2800" dirty="0"/>
              <a:t> table shows the values of the CPI from several years. Construct a line graph of these data.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2.2.11: Constructing a Line Graph</a:t>
            </a:r>
            <a:r>
              <a:rPr lang="en-US" baseline="-25000" dirty="0"/>
              <a:t>2</a:t>
            </a:r>
            <a:endParaRPr baseline="-25000" dirty="0"/>
          </a:p>
        </p:txBody>
      </p:sp>
      <p:sp>
        <p:nvSpPr>
          <p:cNvPr id="6" name="TextBox 5">
            <a:extLst>
              <a:ext uri="{FF2B5EF4-FFF2-40B4-BE49-F238E27FC236}">
                <a16:creationId xmlns:a16="http://schemas.microsoft.com/office/drawing/2014/main" id="{CE9A3EF9-89D5-3B94-117B-2D7B553149D3}"/>
              </a:ext>
            </a:extLst>
          </p:cNvPr>
          <p:cNvSpPr txBox="1"/>
          <p:nvPr/>
        </p:nvSpPr>
        <p:spPr>
          <a:xfrm>
            <a:off x="2286000" y="1066800"/>
            <a:ext cx="4572000" cy="369332"/>
          </a:xfrm>
          <a:prstGeom prst="rect">
            <a:avLst/>
          </a:prstGeom>
          <a:noFill/>
        </p:spPr>
        <p:txBody>
          <a:bodyPr wrap="square">
            <a:spAutoFit/>
          </a:bodyPr>
          <a:lstStyle/>
          <a:p>
            <a:pPr algn="ctr">
              <a:defRPr sz="1800" b="1"/>
            </a:pPr>
            <a:r>
              <a:rPr lang="en-US" dirty="0"/>
              <a:t>Consumer Price Index in January</a:t>
            </a:r>
          </a:p>
        </p:txBody>
      </p:sp>
      <p:graphicFrame>
        <p:nvGraphicFramePr>
          <p:cNvPr id="3" name="Table Placeholder 2" descr="The table Contains Consumer Price Index (CPI) values in the United States over selected years from 1970 to 2015. It has two columns: &quot;Year&quot; and &quot;CPI.&quot; The CPI increases steadily over time, reflecting inflation. Key data points include:&#10;&#10;In 1970, the CPI was 37.8.&#10;In 1975, the CPI was 52.1.&#10;In 1980, it rose to 77.8.&#10;In 1985, the CPI was 105.5.&#10;By 1990, the CPI reached 127.4.&#10;In 1995, the CPI was 150.3.&#10;In 2000, it was 168.8.&#10;In 2005, the CPI was 190.7&#10;In 2010, the CPI was 216.7&#10;In 2015, the CPI peaked at 233.7 in this dataset.&#10;The data illustrates the trend of rising consumer prices over the 45-year period."/>
          <p:cNvGraphicFramePr>
            <a:graphicFrameLocks noGrp="1"/>
          </p:cNvGraphicFramePr>
          <p:nvPr>
            <p:ph type="tbl" sz="quarter" idx="10"/>
            <p:extLst>
              <p:ext uri="{D42A27DB-BD31-4B8C-83A1-F6EECF244321}">
                <p14:modId xmlns:p14="http://schemas.microsoft.com/office/powerpoint/2010/main" val="3409198666"/>
              </p:ext>
            </p:extLst>
          </p:nvPr>
        </p:nvGraphicFramePr>
        <p:xfrm>
          <a:off x="457200" y="1483360"/>
          <a:ext cx="8229600" cy="407924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b="1"/>
                      </a:pPr>
                      <a:r>
                        <a:rPr dirty="0"/>
                        <a:t>Year</a:t>
                      </a:r>
                    </a:p>
                  </a:txBody>
                  <a:tcPr/>
                </a:tc>
                <a:tc>
                  <a:txBody>
                    <a:bodyPr/>
                    <a:lstStyle/>
                    <a:p>
                      <a:pPr algn="ctr">
                        <a:defRPr sz="1800" b="1"/>
                      </a:pPr>
                      <a:r>
                        <a:rPr dirty="0"/>
                        <a:t>CPI</a:t>
                      </a:r>
                    </a:p>
                  </a:txBody>
                  <a:tcPr/>
                </a:tc>
                <a:extLst>
                  <a:ext uri="{0D108BD9-81ED-4DB2-BD59-A6C34878D82A}">
                    <a16:rowId xmlns:a16="http://schemas.microsoft.com/office/drawing/2014/main" val="10001"/>
                  </a:ext>
                </a:extLst>
              </a:tr>
              <a:tr h="370840">
                <a:tc>
                  <a:txBody>
                    <a:bodyPr/>
                    <a:lstStyle/>
                    <a:p>
                      <a:pPr algn="ctr">
                        <a:defRPr sz="1800"/>
                      </a:pPr>
                      <a:r>
                        <a:rPr dirty="0"/>
                        <a:t>1970</a:t>
                      </a:r>
                    </a:p>
                  </a:txBody>
                  <a:tcPr/>
                </a:tc>
                <a:tc>
                  <a:txBody>
                    <a:bodyPr/>
                    <a:lstStyle/>
                    <a:p>
                      <a:pPr algn="ctr"/>
                      <a:r>
                        <a:rPr sz="1800"/>
                        <a:t>37.8</a:t>
                      </a:r>
                      <a:endParaRPr sz="1800">
                        <a:latin typeface="Cambria Math"/>
                      </a:endParaRPr>
                    </a:p>
                  </a:txBody>
                  <a:tcPr/>
                </a:tc>
                <a:extLst>
                  <a:ext uri="{0D108BD9-81ED-4DB2-BD59-A6C34878D82A}">
                    <a16:rowId xmlns:a16="http://schemas.microsoft.com/office/drawing/2014/main" val="10002"/>
                  </a:ext>
                </a:extLst>
              </a:tr>
              <a:tr h="370840">
                <a:tc>
                  <a:txBody>
                    <a:bodyPr/>
                    <a:lstStyle/>
                    <a:p>
                      <a:pPr algn="ctr">
                        <a:defRPr sz="1800"/>
                      </a:pPr>
                      <a:r>
                        <a:t>1975</a:t>
                      </a:r>
                    </a:p>
                  </a:txBody>
                  <a:tcPr/>
                </a:tc>
                <a:tc>
                  <a:txBody>
                    <a:bodyPr/>
                    <a:lstStyle/>
                    <a:p>
                      <a:pPr algn="ctr"/>
                      <a:r>
                        <a:rPr sz="1800"/>
                        <a:t>52.1</a:t>
                      </a:r>
                      <a:endParaRPr sz="1800">
                        <a:latin typeface="Cambria Math"/>
                      </a:endParaRPr>
                    </a:p>
                  </a:txBody>
                  <a:tcPr/>
                </a:tc>
                <a:extLst>
                  <a:ext uri="{0D108BD9-81ED-4DB2-BD59-A6C34878D82A}">
                    <a16:rowId xmlns:a16="http://schemas.microsoft.com/office/drawing/2014/main" val="10003"/>
                  </a:ext>
                </a:extLst>
              </a:tr>
              <a:tr h="370840">
                <a:tc>
                  <a:txBody>
                    <a:bodyPr/>
                    <a:lstStyle/>
                    <a:p>
                      <a:pPr algn="ctr">
                        <a:defRPr sz="1800"/>
                      </a:pPr>
                      <a:r>
                        <a:rPr dirty="0"/>
                        <a:t>1980</a:t>
                      </a:r>
                    </a:p>
                  </a:txBody>
                  <a:tcPr/>
                </a:tc>
                <a:tc>
                  <a:txBody>
                    <a:bodyPr/>
                    <a:lstStyle/>
                    <a:p>
                      <a:pPr algn="ctr"/>
                      <a:r>
                        <a:rPr sz="1800"/>
                        <a:t>77.8</a:t>
                      </a:r>
                      <a:endParaRPr sz="1800">
                        <a:latin typeface="Cambria Math"/>
                      </a:endParaRPr>
                    </a:p>
                  </a:txBody>
                  <a:tcPr/>
                </a:tc>
                <a:extLst>
                  <a:ext uri="{0D108BD9-81ED-4DB2-BD59-A6C34878D82A}">
                    <a16:rowId xmlns:a16="http://schemas.microsoft.com/office/drawing/2014/main" val="10004"/>
                  </a:ext>
                </a:extLst>
              </a:tr>
              <a:tr h="370840">
                <a:tc>
                  <a:txBody>
                    <a:bodyPr/>
                    <a:lstStyle/>
                    <a:p>
                      <a:pPr algn="ctr">
                        <a:defRPr sz="1800"/>
                      </a:pPr>
                      <a:r>
                        <a:rPr dirty="0"/>
                        <a:t>1985</a:t>
                      </a:r>
                    </a:p>
                  </a:txBody>
                  <a:tcPr/>
                </a:tc>
                <a:tc>
                  <a:txBody>
                    <a:bodyPr/>
                    <a:lstStyle/>
                    <a:p>
                      <a:pPr algn="ctr"/>
                      <a:r>
                        <a:rPr sz="1800"/>
                        <a:t>105.5</a:t>
                      </a:r>
                      <a:endParaRPr sz="1800">
                        <a:latin typeface="Cambria Math"/>
                      </a:endParaRPr>
                    </a:p>
                  </a:txBody>
                  <a:tcPr/>
                </a:tc>
                <a:extLst>
                  <a:ext uri="{0D108BD9-81ED-4DB2-BD59-A6C34878D82A}">
                    <a16:rowId xmlns:a16="http://schemas.microsoft.com/office/drawing/2014/main" val="10005"/>
                  </a:ext>
                </a:extLst>
              </a:tr>
              <a:tr h="370840">
                <a:tc>
                  <a:txBody>
                    <a:bodyPr/>
                    <a:lstStyle/>
                    <a:p>
                      <a:pPr algn="ctr">
                        <a:defRPr sz="1800"/>
                      </a:pPr>
                      <a:r>
                        <a:rPr dirty="0"/>
                        <a:t>1990</a:t>
                      </a:r>
                    </a:p>
                  </a:txBody>
                  <a:tcPr/>
                </a:tc>
                <a:tc>
                  <a:txBody>
                    <a:bodyPr/>
                    <a:lstStyle/>
                    <a:p>
                      <a:pPr algn="ctr"/>
                      <a:r>
                        <a:rPr sz="1800"/>
                        <a:t>127.4</a:t>
                      </a:r>
                      <a:endParaRPr sz="1800">
                        <a:latin typeface="Cambria Math"/>
                      </a:endParaRPr>
                    </a:p>
                  </a:txBody>
                  <a:tcPr/>
                </a:tc>
                <a:extLst>
                  <a:ext uri="{0D108BD9-81ED-4DB2-BD59-A6C34878D82A}">
                    <a16:rowId xmlns:a16="http://schemas.microsoft.com/office/drawing/2014/main" val="10006"/>
                  </a:ext>
                </a:extLst>
              </a:tr>
              <a:tr h="370840">
                <a:tc>
                  <a:txBody>
                    <a:bodyPr/>
                    <a:lstStyle/>
                    <a:p>
                      <a:pPr algn="ctr">
                        <a:defRPr sz="1800"/>
                      </a:pPr>
                      <a:r>
                        <a:t>1995</a:t>
                      </a:r>
                    </a:p>
                  </a:txBody>
                  <a:tcPr/>
                </a:tc>
                <a:tc>
                  <a:txBody>
                    <a:bodyPr/>
                    <a:lstStyle/>
                    <a:p>
                      <a:pPr algn="ctr"/>
                      <a:r>
                        <a:rPr sz="1800"/>
                        <a:t>150.3</a:t>
                      </a:r>
                      <a:endParaRPr sz="1800">
                        <a:latin typeface="Cambria Math"/>
                      </a:endParaRPr>
                    </a:p>
                  </a:txBody>
                  <a:tcPr/>
                </a:tc>
                <a:extLst>
                  <a:ext uri="{0D108BD9-81ED-4DB2-BD59-A6C34878D82A}">
                    <a16:rowId xmlns:a16="http://schemas.microsoft.com/office/drawing/2014/main" val="10007"/>
                  </a:ext>
                </a:extLst>
              </a:tr>
              <a:tr h="370840">
                <a:tc>
                  <a:txBody>
                    <a:bodyPr/>
                    <a:lstStyle/>
                    <a:p>
                      <a:pPr algn="ctr">
                        <a:defRPr sz="1800"/>
                      </a:pPr>
                      <a:r>
                        <a:t>2000</a:t>
                      </a:r>
                    </a:p>
                  </a:txBody>
                  <a:tcPr/>
                </a:tc>
                <a:tc>
                  <a:txBody>
                    <a:bodyPr/>
                    <a:lstStyle/>
                    <a:p>
                      <a:pPr algn="ctr"/>
                      <a:r>
                        <a:rPr sz="1800"/>
                        <a:t>168.8</a:t>
                      </a:r>
                      <a:endParaRPr sz="1800">
                        <a:latin typeface="Cambria Math"/>
                      </a:endParaRPr>
                    </a:p>
                  </a:txBody>
                  <a:tcPr/>
                </a:tc>
                <a:extLst>
                  <a:ext uri="{0D108BD9-81ED-4DB2-BD59-A6C34878D82A}">
                    <a16:rowId xmlns:a16="http://schemas.microsoft.com/office/drawing/2014/main" val="10008"/>
                  </a:ext>
                </a:extLst>
              </a:tr>
              <a:tr h="370840">
                <a:tc>
                  <a:txBody>
                    <a:bodyPr/>
                    <a:lstStyle/>
                    <a:p>
                      <a:pPr algn="ctr">
                        <a:defRPr sz="1800"/>
                      </a:pPr>
                      <a:r>
                        <a:t>2005</a:t>
                      </a:r>
                    </a:p>
                  </a:txBody>
                  <a:tcPr/>
                </a:tc>
                <a:tc>
                  <a:txBody>
                    <a:bodyPr/>
                    <a:lstStyle/>
                    <a:p>
                      <a:pPr algn="ctr"/>
                      <a:r>
                        <a:rPr sz="1800"/>
                        <a:t>190.7</a:t>
                      </a:r>
                      <a:endParaRPr sz="1800">
                        <a:latin typeface="Cambria Math"/>
                      </a:endParaRPr>
                    </a:p>
                  </a:txBody>
                  <a:tcPr/>
                </a:tc>
                <a:extLst>
                  <a:ext uri="{0D108BD9-81ED-4DB2-BD59-A6C34878D82A}">
                    <a16:rowId xmlns:a16="http://schemas.microsoft.com/office/drawing/2014/main" val="10009"/>
                  </a:ext>
                </a:extLst>
              </a:tr>
              <a:tr h="370840">
                <a:tc>
                  <a:txBody>
                    <a:bodyPr/>
                    <a:lstStyle/>
                    <a:p>
                      <a:pPr algn="ctr">
                        <a:defRPr sz="1800"/>
                      </a:pPr>
                      <a:r>
                        <a:t>2010</a:t>
                      </a:r>
                    </a:p>
                  </a:txBody>
                  <a:tcPr/>
                </a:tc>
                <a:tc>
                  <a:txBody>
                    <a:bodyPr/>
                    <a:lstStyle/>
                    <a:p>
                      <a:pPr algn="ctr"/>
                      <a:r>
                        <a:rPr sz="1800"/>
                        <a:t>216.7</a:t>
                      </a:r>
                      <a:endParaRPr sz="1800">
                        <a:latin typeface="Cambria Math"/>
                      </a:endParaRPr>
                    </a:p>
                  </a:txBody>
                  <a:tcPr/>
                </a:tc>
                <a:extLst>
                  <a:ext uri="{0D108BD9-81ED-4DB2-BD59-A6C34878D82A}">
                    <a16:rowId xmlns:a16="http://schemas.microsoft.com/office/drawing/2014/main" val="10010"/>
                  </a:ext>
                </a:extLst>
              </a:tr>
              <a:tr h="370840">
                <a:tc>
                  <a:txBody>
                    <a:bodyPr/>
                    <a:lstStyle/>
                    <a:p>
                      <a:pPr algn="ctr">
                        <a:defRPr sz="1800"/>
                      </a:pPr>
                      <a:r>
                        <a:t>2015</a:t>
                      </a:r>
                    </a:p>
                  </a:txBody>
                  <a:tcPr/>
                </a:tc>
                <a:tc>
                  <a:txBody>
                    <a:bodyPr/>
                    <a:lstStyle/>
                    <a:p>
                      <a:pPr algn="ctr"/>
                      <a:r>
                        <a:rPr sz="1800" dirty="0"/>
                        <a:t>233.7</a:t>
                      </a:r>
                      <a:endParaRPr sz="1800" dirty="0">
                        <a:latin typeface="Cambria Math"/>
                      </a:endParaRPr>
                    </a:p>
                  </a:txBody>
                  <a:tcPr/>
                </a:tc>
                <a:extLst>
                  <a:ext uri="{0D108BD9-81ED-4DB2-BD59-A6C34878D82A}">
                    <a16:rowId xmlns:a16="http://schemas.microsoft.com/office/drawing/2014/main" val="10011"/>
                  </a:ext>
                </a:extLst>
              </a:tr>
            </a:tbl>
          </a:graphicData>
        </a:graphic>
      </p:graphicFrame>
      <p:sp>
        <p:nvSpPr>
          <p:cNvPr id="4" name="Text Placeholder 2">
            <a:extLst>
              <a:ext uri="{FF2B5EF4-FFF2-40B4-BE49-F238E27FC236}">
                <a16:creationId xmlns:a16="http://schemas.microsoft.com/office/drawing/2014/main" id="{FDC5E982-C991-4B5A-8258-CA31D078A97A}"/>
              </a:ext>
            </a:extLst>
          </p:cNvPr>
          <p:cNvSpPr txBox="1">
            <a:spLocks/>
          </p:cNvSpPr>
          <p:nvPr/>
        </p:nvSpPr>
        <p:spPr>
          <a:xfrm>
            <a:off x="381000" y="5511287"/>
            <a:ext cx="8229600" cy="496706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dirty="0"/>
              <a:t>Source: US Bureau of Labor Statistics. "Historical Consumer Price Index for All Urban Consumers." 01 Jan. 2018. https://www.bls.gov/cpi/tables/historical-cpi-u-201712.pdf (30 Jan. 2019).</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2.2.11: Constructing a Line Graph</a:t>
            </a:r>
            <a:r>
              <a:rPr lang="en-US" baseline="-25000" dirty="0"/>
              <a:t>3</a:t>
            </a:r>
            <a:endParaRPr baseline="-25000"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To construct a line graph, begin by labeling the </a:t>
            </a:r>
            <a:r>
              <a:rPr lang="en-US" i="1" dirty="0"/>
              <a:t>x</a:t>
            </a:r>
            <a:r>
              <a:rPr sz="2800" dirty="0"/>
              <a:t>-axis with the years displayed in the table, from 1970 to 2015. Then label the </a:t>
            </a:r>
            <a:r>
              <a:rPr lang="en-US" i="1" dirty="0"/>
              <a:t>y</a:t>
            </a:r>
            <a:r>
              <a:rPr sz="2800" dirty="0"/>
              <a:t>-axis with values within the range of the </a:t>
            </a:r>
            <a:r>
              <a:rPr sz="2800" b="1" dirty="0"/>
              <a:t>CPI</a:t>
            </a:r>
            <a:r>
              <a:rPr sz="2800" dirty="0"/>
              <a:t>, from </a:t>
            </a:r>
            <a:r>
              <a:rPr sz="2800" dirty="0">
                <a:latin typeface="Cambria Math"/>
              </a:rPr>
              <a:t>0</a:t>
            </a:r>
            <a:r>
              <a:rPr sz="2800" dirty="0"/>
              <a:t> to </a:t>
            </a:r>
            <a:r>
              <a:rPr sz="2800" dirty="0">
                <a:latin typeface="Cambria Math"/>
              </a:rPr>
              <a:t>250</a:t>
            </a:r>
            <a:r>
              <a:rPr sz="2800" dirty="0"/>
              <a:t>. Next, above each year, place a point indicating the value of the </a:t>
            </a:r>
            <a:r>
              <a:rPr sz="2800" b="1" dirty="0"/>
              <a:t>CPI</a:t>
            </a:r>
            <a:r>
              <a:rPr sz="2800" dirty="0"/>
              <a:t> for that year. Lastly, connect the points from left to right to complete the line graph. Your graph should resemble the one shown.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2.2.11: Constructing a Line Graph</a:t>
            </a:r>
            <a:r>
              <a:rPr lang="en-US" baseline="-25000" dirty="0"/>
              <a:t>4</a:t>
            </a:r>
            <a:endParaRPr baseline="-25000" dirty="0"/>
          </a:p>
        </p:txBody>
      </p:sp>
      <p:pic>
        <p:nvPicPr>
          <p:cNvPr id="5" name="Content Placeholder 4" descr="A line graph of the CPI data in the table. The horizontal axis is titled Year and ranges from 1970 to 2015 in increments of  5  years. The vertical axis is titled CPI and ranges from  0  to  250 in increments of  50 index points. The graph shows a steady increase of CPI from about  40 in 1970 to approximately  230 in 2015.">
            <a:extLst>
              <a:ext uri="{FF2B5EF4-FFF2-40B4-BE49-F238E27FC236}">
                <a16:creationId xmlns:a16="http://schemas.microsoft.com/office/drawing/2014/main" id="{727D2BDF-1BA4-4B32-8924-BEB50A84FD38}"/>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95450" y="1676400"/>
            <a:ext cx="5753100" cy="4038234"/>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Technology</a:t>
            </a:r>
            <a:r>
              <a:rPr lang="en-US" baseline="-25000" dirty="0"/>
              <a:t>5</a:t>
            </a:r>
            <a:endParaRPr baseline="-25000" dirty="0"/>
          </a:p>
        </p:txBody>
      </p:sp>
      <p:sp>
        <p:nvSpPr>
          <p:cNvPr id="3" name="Text Placeholder 2"/>
          <p:cNvSpPr>
            <a:spLocks noGrp="1"/>
          </p:cNvSpPr>
          <p:nvPr>
            <p:ph type="body" sz="quarter" idx="10"/>
          </p:nvPr>
        </p:nvSpPr>
        <p:spPr>
          <a:xfrm>
            <a:off x="457200" y="1082078"/>
            <a:ext cx="8229600" cy="2346922"/>
          </a:xfrm>
        </p:spPr>
        <p:txBody>
          <a:bodyPr>
            <a:normAutofit/>
          </a:bodyPr>
          <a:lstStyle/>
          <a:p>
            <a:r>
              <a:rPr sz="2800" dirty="0"/>
              <a:t>For instructions on how to create a line graph using a TI-83/84 Plus calculator, Excel, Minitab, or other technologies, please visit </a:t>
            </a:r>
            <a:r>
              <a:rPr sz="2800" b="1" dirty="0"/>
              <a:t>stat.hawkeslearning.com</a:t>
            </a:r>
            <a:r>
              <a:rPr sz="2800" dirty="0"/>
              <a:t> and navigate to </a:t>
            </a:r>
            <a:r>
              <a:rPr sz="2800" b="1" dirty="0"/>
              <a:t>Technology Instructions </a:t>
            </a:r>
            <a:r>
              <a:rPr lang="en-US" b="1" dirty="0"/>
              <a:t>→</a:t>
            </a:r>
            <a:r>
              <a:rPr sz="2800" b="1" dirty="0"/>
              <a:t> Graphs </a:t>
            </a:r>
            <a:r>
              <a:rPr lang="en-US" b="1" dirty="0"/>
              <a:t>→</a:t>
            </a:r>
            <a:r>
              <a:rPr sz="2800" b="1" dirty="0"/>
              <a:t> Line Graph</a:t>
            </a:r>
            <a:r>
              <a:rPr sz="28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Side Note</a:t>
            </a:r>
          </a:p>
        </p:txBody>
      </p:sp>
      <mc:AlternateContent xmlns:mc="http://schemas.openxmlformats.org/markup-compatibility/2006" xmlns:a14="http://schemas.microsoft.com/office/drawing/2010/main">
        <mc:Choice Requires="a14">
          <p:sp>
            <p:nvSpPr>
              <p:cNvPr id="3" name="Text Placeholder 2" descr="The formula for calculating pie angles in a pie chart is shown as: Pie Angles equals Relative Frequency times 360 degrees. "/>
              <p:cNvSpPr>
                <a:spLocks noGrp="1"/>
              </p:cNvSpPr>
              <p:nvPr>
                <p:ph type="body" sz="quarter" idx="10"/>
              </p:nvPr>
            </p:nvSpPr>
            <p:spPr>
              <a:xfrm>
                <a:off x="457200" y="1082078"/>
                <a:ext cx="8229600" cy="746722"/>
              </a:xfrm>
            </p:spPr>
            <p:txBody>
              <a:bodyPr>
                <a:normAutofit/>
              </a:bodyPr>
              <a:lstStyle/>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m:t>
                      </m:r>
                      <m:r>
                        <m:rPr>
                          <m:sty m:val="p"/>
                        </m:rPr>
                        <a:rPr>
                          <a:latin typeface="Cambria Math" panose="02040503050406030204" pitchFamily="18" charset="0"/>
                        </a:rPr>
                        <m:t>Pie</m:t>
                      </m:r>
                      <m:r>
                        <a:rPr>
                          <a:latin typeface="Cambria Math" panose="02040503050406030204" pitchFamily="18" charset="0"/>
                        </a:rPr>
                        <m:t>" </m:t>
                      </m:r>
                      <m:r>
                        <m:rPr>
                          <m:sty m:val="p"/>
                        </m:rPr>
                        <a:rPr>
                          <a:latin typeface="Cambria Math" panose="02040503050406030204" pitchFamily="18" charset="0"/>
                        </a:rPr>
                        <m:t>Angles</m:t>
                      </m:r>
                      <m:r>
                        <a:rPr>
                          <a:latin typeface="Cambria Math" panose="02040503050406030204" pitchFamily="18" charset="0"/>
                        </a:rPr>
                        <m:t>=</m:t>
                      </m:r>
                      <m:r>
                        <m:rPr>
                          <m:sty m:val="p"/>
                        </m:rPr>
                        <a:rPr>
                          <a:latin typeface="Cambria Math" panose="02040503050406030204" pitchFamily="18" charset="0"/>
                        </a:rPr>
                        <m:t>Relative</m:t>
                      </m:r>
                      <m:r>
                        <a:rPr>
                          <a:latin typeface="Cambria Math" panose="02040503050406030204" pitchFamily="18" charset="0"/>
                        </a:rPr>
                        <m:t> </m:t>
                      </m:r>
                      <m:r>
                        <m:rPr>
                          <m:sty m:val="p"/>
                        </m:rPr>
                        <a:rPr>
                          <a:latin typeface="Cambria Math" panose="02040503050406030204" pitchFamily="18" charset="0"/>
                        </a:rPr>
                        <m:t>Frequency</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360</m:t>
                          </m:r>
                        </m:e>
                        <m:sup>
                          <m:r>
                            <a:rPr>
                              <a:latin typeface="Cambria Math" panose="02040503050406030204" pitchFamily="18" charset="0"/>
                            </a:rPr>
                            <m:t>°</m:t>
                          </m:r>
                        </m:sup>
                      </m:sSup>
                    </m:oMath>
                  </m:oMathPara>
                </a14:m>
                <a:endParaRPr dirty="0"/>
              </a:p>
            </p:txBody>
          </p:sp>
        </mc:Choice>
        <mc:Fallback xmlns="">
          <p:sp>
            <p:nvSpPr>
              <p:cNvPr id="3" name="Text Placeholder 2" descr="The formula for calculating pie angles in a pie chart is shown as: Pie Angles equals Relative Frequency times 360 degrees. "/>
              <p:cNvSpPr>
                <a:spLocks noGrp="1" noRot="1" noChangeAspect="1" noMove="1" noResize="1" noEditPoints="1" noAdjustHandles="1" noChangeArrowheads="1" noChangeShapeType="1" noTextEdit="1"/>
              </p:cNvSpPr>
              <p:nvPr>
                <p:ph type="body" sz="quarter" idx="10"/>
              </p:nvPr>
            </p:nvSpPr>
            <p:spPr>
              <a:xfrm>
                <a:off x="457200" y="1082078"/>
                <a:ext cx="8229600" cy="746722"/>
              </a:xfrm>
              <a:blipFill>
                <a:blip r:embed="rId2"/>
                <a:stretch>
                  <a:fillRect/>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3</a:t>
            </a:r>
            <a:endParaRPr baseline="-250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Now that we know the relative frequency, or percentage of each category to the whole, we can translate those percentages to pieces of the pie. Since the number of students living in an apartment accounts for </a:t>
                </a:r>
                <a14:m>
                  <m:oMath xmlns:m="http://schemas.openxmlformats.org/officeDocument/2006/math">
                    <m:r>
                      <a:rPr>
                        <a:latin typeface="Cambria Math" panose="02040503050406030204" pitchFamily="18" charset="0"/>
                      </a:rPr>
                      <m:t>50%</m:t>
                    </m:r>
                  </m:oMath>
                </a14:m>
                <a:r>
                  <a:rPr sz="2800" dirty="0"/>
                  <a:t> of the data values, the apartment category is represented by </a:t>
                </a:r>
                <a14:m>
                  <m:oMath xmlns:m="http://schemas.openxmlformats.org/officeDocument/2006/math">
                    <m:r>
                      <a:rPr>
                        <a:latin typeface="Cambria Math" panose="02040503050406030204" pitchFamily="18" charset="0"/>
                      </a:rPr>
                      <m:t>50%</m:t>
                    </m:r>
                  </m:oMath>
                </a14:m>
                <a:r>
                  <a:rPr sz="2800" dirty="0"/>
                  <a:t> or half of the pie. Similarly, the number of students living in a dorm represents </a:t>
                </a:r>
                <a14:m>
                  <m:oMath xmlns:m="http://schemas.openxmlformats.org/officeDocument/2006/math">
                    <m:r>
                      <a:rPr>
                        <a:latin typeface="Cambria Math" panose="02040503050406030204" pitchFamily="18" charset="0"/>
                      </a:rPr>
                      <m:t>25%</m:t>
                    </m:r>
                  </m:oMath>
                </a14:m>
                <a:r>
                  <a:rPr sz="2800" dirty="0"/>
                  <a:t> of the students, so this category will be </a:t>
                </a:r>
                <a14:m>
                  <m:oMath xmlns:m="http://schemas.openxmlformats.org/officeDocument/2006/math">
                    <m:r>
                      <a:rPr>
                        <a:latin typeface="Cambria Math" panose="02040503050406030204" pitchFamily="18" charset="0"/>
                      </a:rPr>
                      <m:t>25%</m:t>
                    </m:r>
                  </m:oMath>
                </a14:m>
                <a:r>
                  <a:rPr sz="2800" dirty="0"/>
                  <a:t> of the pie.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148"/>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2.2.1: Creating a Pie Chart</a:t>
            </a:r>
            <a:r>
              <a:rPr lang="en-US" baseline="-25000" dirty="0"/>
              <a:t>4</a:t>
            </a:r>
            <a:endParaRPr baseline="-25000" dirty="0"/>
          </a:p>
        </p:txBody>
      </p:sp>
      <p:pic>
        <p:nvPicPr>
          <p:cNvPr id="5" name="Content Placeholder 4" descr="The pie chart is a circle divided into pie slices. The top half of the pie chart is labeled Apartment as 50%. The bottom left quadrant of the pie chart is labeled as Dorm 25%. The bottom right quadrant is incomplete.">
            <a:extLst>
              <a:ext uri="{FF2B5EF4-FFF2-40B4-BE49-F238E27FC236}">
                <a16:creationId xmlns:a16="http://schemas.microsoft.com/office/drawing/2014/main" id="{D24A8500-BA3D-485E-A573-FA71037EDD4D}"/>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4000" y="1143000"/>
            <a:ext cx="5436000" cy="4782807"/>
          </a:xfr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3917</Words>
  <Application>Microsoft Office PowerPoint</Application>
  <PresentationFormat>On-screen Show (4:3)</PresentationFormat>
  <Paragraphs>461</Paragraphs>
  <Slides>65</Slides>
  <Notes>43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1" baseType="lpstr">
      <vt:lpstr>Courier New</vt:lpstr>
      <vt:lpstr>Calibri</vt:lpstr>
      <vt:lpstr>Arial</vt:lpstr>
      <vt:lpstr>Cambria Math</vt:lpstr>
      <vt:lpstr>Office Theme</vt:lpstr>
      <vt:lpstr>Equation</vt:lpstr>
      <vt:lpstr>Section 2.2</vt:lpstr>
      <vt:lpstr>Memory Booster1</vt:lpstr>
      <vt:lpstr>Definitions1</vt:lpstr>
      <vt:lpstr>Definitions2</vt:lpstr>
      <vt:lpstr>Example 2.2.1: Creating a Pie Chart1</vt:lpstr>
      <vt:lpstr>Example 2.2.1: Creating a Pie Chart2</vt:lpstr>
      <vt:lpstr>Side Note</vt:lpstr>
      <vt:lpstr>Example 2.2.1: Creating a Pie Chart3</vt:lpstr>
      <vt:lpstr>Example 2.2.1: Creating a Pie Chart4</vt:lpstr>
      <vt:lpstr>Example 2.2.1: Creating a Pie Chart5</vt:lpstr>
      <vt:lpstr>Example 2.2.1: Creating a Pie Chart6</vt:lpstr>
      <vt:lpstr>Example 2.2.1: Creating a Pie Chart7</vt:lpstr>
      <vt:lpstr>Example 2.2.1: Creating a Pie Chart8</vt:lpstr>
      <vt:lpstr>Technology1</vt:lpstr>
      <vt:lpstr>Definitions3</vt:lpstr>
      <vt:lpstr>Example 2.2.2: Creating a Bar Graph1</vt:lpstr>
      <vt:lpstr>Example 2.2.2: Creating a Bar Graph2</vt:lpstr>
      <vt:lpstr>Example 2.2.2: Creating a Bar Graph3</vt:lpstr>
      <vt:lpstr>Technology2</vt:lpstr>
      <vt:lpstr>Definitions4</vt:lpstr>
      <vt:lpstr>Example 2.2.3: Creating a Pareto Chart1</vt:lpstr>
      <vt:lpstr>Example 2.2.3: Creating a Pareto Chart2</vt:lpstr>
      <vt:lpstr>Example 2.2.3: Creating a Pareto Chart3</vt:lpstr>
      <vt:lpstr>Example 2.2.3: Creating a Pareto Chart4</vt:lpstr>
      <vt:lpstr>Technology3</vt:lpstr>
      <vt:lpstr>Example 2.2.4: Creating a Side-by-Side Bar Graph1</vt:lpstr>
      <vt:lpstr>Example 2.2.4: Creating a Side-by-Side Bar Graph2</vt:lpstr>
      <vt:lpstr>Example 2.2.4: Creating a Side-by-Side Bar Graph3</vt:lpstr>
      <vt:lpstr>Example 2.2.4: Creating a Side-by-Side Bar Graph4</vt:lpstr>
      <vt:lpstr>Definitions5</vt:lpstr>
      <vt:lpstr>Example 2.2.5: Creating a Stacked Bar Graph1</vt:lpstr>
      <vt:lpstr>Example 2.2.5: Creating a Stacked Bar Graph2</vt:lpstr>
      <vt:lpstr>Example 2.2.5: Creating a Stacked Bar Graph3</vt:lpstr>
      <vt:lpstr>Example 2.2.5: Creating a Stacked Bar Graph4</vt:lpstr>
      <vt:lpstr>Example 2.2.6: Constructing a Histogram1</vt:lpstr>
      <vt:lpstr>Example 2.2.6: Constructing a Histogram2</vt:lpstr>
      <vt:lpstr>Example 2.2.6: Constructing a Histogram3</vt:lpstr>
      <vt:lpstr>Example 2.2.6: Constructing a Histogram4</vt:lpstr>
      <vt:lpstr>Technology4</vt:lpstr>
      <vt:lpstr>Definitions6</vt:lpstr>
      <vt:lpstr>Example 2.2.7: Constructing a Relative Frequency Histogram1</vt:lpstr>
      <vt:lpstr>Example 2.2.7: Constructing a Relative Frequency Histogram2</vt:lpstr>
      <vt:lpstr>Example 2.2.7: Constructing a Relative Frequency Histogram3</vt:lpstr>
      <vt:lpstr>Example 2.2.7: Constructing a Relative Frequency Histogram4</vt:lpstr>
      <vt:lpstr>Definitions7</vt:lpstr>
      <vt:lpstr>Procedure: Constructing a Stem-and-Leaf Plot1</vt:lpstr>
      <vt:lpstr>Procedure: Constructing a Stem-and-Leaf Plot2</vt:lpstr>
      <vt:lpstr>Memory Booster2</vt:lpstr>
      <vt:lpstr>Example 2.2.8: Creating a Stem-and-Leaf Plot1</vt:lpstr>
      <vt:lpstr>Example 2.2.8: Creating a Stem-and-Leaf Plot2</vt:lpstr>
      <vt:lpstr>Example 2.2.8: Creating a Stem-and-Leaf Plot3</vt:lpstr>
      <vt:lpstr>Example 2.2.9: Creating and Interpreting a Stem-and-Leaf Plot1</vt:lpstr>
      <vt:lpstr>Example 2.2.9: Creating and Interpreting a Stem-and-Leaf Plot2</vt:lpstr>
      <vt:lpstr>Example 2.2.9: Creating and Interpreting a Stem-and-Leaf Plot3</vt:lpstr>
      <vt:lpstr>Example 2.2.9: Creating and Interpreting a Stem-and-Leaf Plot4</vt:lpstr>
      <vt:lpstr>Example 2.2.9: Creating and Interpreting a Stem-and-Leaf Plot5</vt:lpstr>
      <vt:lpstr>Example 2.2.10: Interpreting a Heat Map1</vt:lpstr>
      <vt:lpstr>Example 2.2.10: Interpreting a Heat Map2</vt:lpstr>
      <vt:lpstr>Example 2.2.10: Interpreting a Heat Map3</vt:lpstr>
      <vt:lpstr>Definitions8</vt:lpstr>
      <vt:lpstr>Example 2.2.11: Constructing a Line Graph1</vt:lpstr>
      <vt:lpstr>Example 2.2.11: Constructing a Line Graph2</vt:lpstr>
      <vt:lpstr>Example 2.2.11: Constructing a Line Graph3</vt:lpstr>
      <vt:lpstr>Example 2.2.11: Constructing a Line Graph4</vt:lpstr>
      <vt:lpstr>Technology5</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kanthi</cp:lastModifiedBy>
  <cp:revision>170</cp:revision>
  <dcterms:created xsi:type="dcterms:W3CDTF">2013-04-26T14:43:13Z</dcterms:created>
  <dcterms:modified xsi:type="dcterms:W3CDTF">2025-08-13T07:26:05Z</dcterms:modified>
</cp:coreProperties>
</file>