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57" r:id="rId3"/>
    <p:sldId id="309" r:id="rId4"/>
    <p:sldId id="258" r:id="rId5"/>
    <p:sldId id="259" r:id="rId6"/>
    <p:sldId id="260" r:id="rId7"/>
    <p:sldId id="261" r:id="rId8"/>
    <p:sldId id="262" r:id="rId9"/>
    <p:sldId id="263" r:id="rId10"/>
    <p:sldId id="264" r:id="rId11"/>
    <p:sldId id="266" r:id="rId12"/>
    <p:sldId id="306" r:id="rId13"/>
    <p:sldId id="308" r:id="rId14"/>
    <p:sldId id="267" r:id="rId15"/>
    <p:sldId id="268" r:id="rId16"/>
    <p:sldId id="269" r:id="rId17"/>
    <p:sldId id="271" r:id="rId18"/>
    <p:sldId id="272" r:id="rId19"/>
    <p:sldId id="273" r:id="rId20"/>
    <p:sldId id="275" r:id="rId21"/>
    <p:sldId id="277" r:id="rId22"/>
    <p:sldId id="278" r:id="rId23"/>
    <p:sldId id="279" r:id="rId24"/>
    <p:sldId id="280" r:id="rId25"/>
    <p:sldId id="281" r:id="rId26"/>
    <p:sldId id="282" r:id="rId27"/>
    <p:sldId id="284" r:id="rId28"/>
    <p:sldId id="285" r:id="rId29"/>
    <p:sldId id="287" r:id="rId30"/>
    <p:sldId id="288" r:id="rId31"/>
    <p:sldId id="289" r:id="rId32"/>
    <p:sldId id="290" r:id="rId33"/>
    <p:sldId id="291" r:id="rId34"/>
    <p:sldId id="292" r:id="rId35"/>
    <p:sldId id="293" r:id="rId36"/>
    <p:sldId id="294" r:id="rId37"/>
    <p:sldId id="295" r:id="rId38"/>
    <p:sldId id="298" r:id="rId39"/>
    <p:sldId id="299" r:id="rId40"/>
    <p:sldId id="300" r:id="rId41"/>
    <p:sldId id="301" r:id="rId42"/>
    <p:sldId id="302" r:id="rId43"/>
    <p:sldId id="303" r:id="rId44"/>
    <p:sldId id="304" r:id="rId45"/>
    <p:sldId id="305" r:id="rId46"/>
  </p:sldIdLst>
  <p:sldSz cx="9144000" cy="6858000" type="screen4x3"/>
  <p:notesSz cx="6858000" cy="9144000"/>
  <p:embeddedFontLst>
    <p:embeddedFont>
      <p:font typeface="Cambria Math" panose="02040503050406030204" pitchFamily="18"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2B0353-CABB-4FAB-A4F3-DF56B7A02BBF}" name="Talissa Nahass" initials="TN" userId="S-1-5-21-1482476501-413027322-842925246-3153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Allison Conger" providerId="None"/>
      </p:ext>
    </p:extLst>
  </p:cmAuthor>
  <p:cmAuthor id="2" name="Asha" initials="A"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07" autoAdjust="0"/>
    <p:restoredTop sz="93447" autoAdjust="0"/>
  </p:normalViewPr>
  <p:slideViewPr>
    <p:cSldViewPr>
      <p:cViewPr varScale="1">
        <p:scale>
          <a:sx n="100" d="100"/>
          <a:sy n="100" d="100"/>
        </p:scale>
        <p:origin x="1884" y="78"/>
      </p:cViewPr>
      <p:guideLst>
        <p:guide orient="horz" pos="2160"/>
        <p:guide pos="2880"/>
      </p:guideLst>
    </p:cSldViewPr>
  </p:slideViewPr>
  <p:outlineViewPr>
    <p:cViewPr>
      <p:scale>
        <a:sx n="33" d="100"/>
        <a:sy n="33" d="100"/>
      </p:scale>
      <p:origin x="0" y="0"/>
    </p:cViewPr>
    <p:sldLst>
      <p:sld r:id="rId1"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commentAuthors" Target="commentAuthors.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8/13/2025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dirty="0"/>
          </a:p>
        </p:txBody>
      </p:sp>
    </p:spTree>
    <p:extLst>
      <p:ext uri="{BB962C8B-B14F-4D97-AF65-F5344CB8AC3E}">
        <p14:creationId xmlns:p14="http://schemas.microsoft.com/office/powerpoint/2010/main" val="34897038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14</a:t>
            </a:fld>
            <a:endParaRPr lang="en-US" dirty="0"/>
          </a:p>
        </p:txBody>
      </p:sp>
    </p:spTree>
    <p:extLst>
      <p:ext uri="{BB962C8B-B14F-4D97-AF65-F5344CB8AC3E}">
        <p14:creationId xmlns:p14="http://schemas.microsoft.com/office/powerpoint/2010/main" val="1749063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15</a:t>
            </a:fld>
            <a:endParaRPr lang="en-US" dirty="0"/>
          </a:p>
        </p:txBody>
      </p:sp>
    </p:spTree>
    <p:extLst>
      <p:ext uri="{BB962C8B-B14F-4D97-AF65-F5344CB8AC3E}">
        <p14:creationId xmlns:p14="http://schemas.microsoft.com/office/powerpoint/2010/main" val="1334157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16</a:t>
            </a:fld>
            <a:endParaRPr lang="en-US" dirty="0"/>
          </a:p>
        </p:txBody>
      </p:sp>
    </p:spTree>
    <p:extLst>
      <p:ext uri="{BB962C8B-B14F-4D97-AF65-F5344CB8AC3E}">
        <p14:creationId xmlns:p14="http://schemas.microsoft.com/office/powerpoint/2010/main" val="2318799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20</a:t>
            </a:fld>
            <a:endParaRPr lang="en-US" dirty="0"/>
          </a:p>
        </p:txBody>
      </p:sp>
    </p:spTree>
    <p:extLst>
      <p:ext uri="{BB962C8B-B14F-4D97-AF65-F5344CB8AC3E}">
        <p14:creationId xmlns:p14="http://schemas.microsoft.com/office/powerpoint/2010/main" val="3065385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21</a:t>
            </a:fld>
            <a:endParaRPr lang="en-US" dirty="0"/>
          </a:p>
        </p:txBody>
      </p:sp>
    </p:spTree>
    <p:extLst>
      <p:ext uri="{BB962C8B-B14F-4D97-AF65-F5344CB8AC3E}">
        <p14:creationId xmlns:p14="http://schemas.microsoft.com/office/powerpoint/2010/main" val="1345380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22</a:t>
            </a:fld>
            <a:endParaRPr lang="en-US" dirty="0"/>
          </a:p>
        </p:txBody>
      </p:sp>
    </p:spTree>
    <p:extLst>
      <p:ext uri="{BB962C8B-B14F-4D97-AF65-F5344CB8AC3E}">
        <p14:creationId xmlns:p14="http://schemas.microsoft.com/office/powerpoint/2010/main" val="2248625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dirty="0"/>
          </a:p>
        </p:txBody>
      </p:sp>
    </p:spTree>
    <p:extLst>
      <p:ext uri="{BB962C8B-B14F-4D97-AF65-F5344CB8AC3E}">
        <p14:creationId xmlns:p14="http://schemas.microsoft.com/office/powerpoint/2010/main" val="2847708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27</a:t>
            </a:fld>
            <a:endParaRPr lang="en-US" dirty="0"/>
          </a:p>
        </p:txBody>
      </p:sp>
    </p:spTree>
    <p:extLst>
      <p:ext uri="{BB962C8B-B14F-4D97-AF65-F5344CB8AC3E}">
        <p14:creationId xmlns:p14="http://schemas.microsoft.com/office/powerpoint/2010/main" val="26045016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28</a:t>
            </a:fld>
            <a:endParaRPr lang="en-US" dirty="0"/>
          </a:p>
        </p:txBody>
      </p:sp>
    </p:spTree>
    <p:extLst>
      <p:ext uri="{BB962C8B-B14F-4D97-AF65-F5344CB8AC3E}">
        <p14:creationId xmlns:p14="http://schemas.microsoft.com/office/powerpoint/2010/main" val="9192994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30</a:t>
            </a:fld>
            <a:endParaRPr lang="en-US" dirty="0"/>
          </a:p>
        </p:txBody>
      </p:sp>
    </p:spTree>
    <p:extLst>
      <p:ext uri="{BB962C8B-B14F-4D97-AF65-F5344CB8AC3E}">
        <p14:creationId xmlns:p14="http://schemas.microsoft.com/office/powerpoint/2010/main" val="1884074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DA207-A26B-4388-9112-E8BB699F6246}" type="slidenum">
              <a:rPr lang="en-US" smtClean="0"/>
              <a:pPr/>
              <a:t>2</a:t>
            </a:fld>
            <a:endParaRPr lang="en-US" dirty="0"/>
          </a:p>
        </p:txBody>
      </p:sp>
    </p:spTree>
    <p:extLst>
      <p:ext uri="{BB962C8B-B14F-4D97-AF65-F5344CB8AC3E}">
        <p14:creationId xmlns:p14="http://schemas.microsoft.com/office/powerpoint/2010/main" val="40598745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32</a:t>
            </a:fld>
            <a:endParaRPr lang="en-US" dirty="0"/>
          </a:p>
        </p:txBody>
      </p:sp>
    </p:spTree>
    <p:extLst>
      <p:ext uri="{BB962C8B-B14F-4D97-AF65-F5344CB8AC3E}">
        <p14:creationId xmlns:p14="http://schemas.microsoft.com/office/powerpoint/2010/main" val="37135565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33</a:t>
            </a:fld>
            <a:endParaRPr lang="en-US" dirty="0"/>
          </a:p>
        </p:txBody>
      </p:sp>
    </p:spTree>
    <p:extLst>
      <p:ext uri="{BB962C8B-B14F-4D97-AF65-F5344CB8AC3E}">
        <p14:creationId xmlns:p14="http://schemas.microsoft.com/office/powerpoint/2010/main" val="9640125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34</a:t>
            </a:fld>
            <a:endParaRPr lang="en-US" dirty="0"/>
          </a:p>
        </p:txBody>
      </p:sp>
    </p:spTree>
    <p:extLst>
      <p:ext uri="{BB962C8B-B14F-4D97-AF65-F5344CB8AC3E}">
        <p14:creationId xmlns:p14="http://schemas.microsoft.com/office/powerpoint/2010/main" val="36541651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37</a:t>
            </a:fld>
            <a:endParaRPr lang="en-US" dirty="0"/>
          </a:p>
        </p:txBody>
      </p:sp>
    </p:spTree>
    <p:extLst>
      <p:ext uri="{BB962C8B-B14F-4D97-AF65-F5344CB8AC3E}">
        <p14:creationId xmlns:p14="http://schemas.microsoft.com/office/powerpoint/2010/main" val="11727509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39</a:t>
            </a:fld>
            <a:endParaRPr lang="en-US" dirty="0"/>
          </a:p>
        </p:txBody>
      </p:sp>
    </p:spTree>
    <p:extLst>
      <p:ext uri="{BB962C8B-B14F-4D97-AF65-F5344CB8AC3E}">
        <p14:creationId xmlns:p14="http://schemas.microsoft.com/office/powerpoint/2010/main" val="11183152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40</a:t>
            </a:fld>
            <a:endParaRPr lang="en-US" dirty="0"/>
          </a:p>
        </p:txBody>
      </p:sp>
    </p:spTree>
    <p:extLst>
      <p:ext uri="{BB962C8B-B14F-4D97-AF65-F5344CB8AC3E}">
        <p14:creationId xmlns:p14="http://schemas.microsoft.com/office/powerpoint/2010/main" val="41885311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41</a:t>
            </a:fld>
            <a:endParaRPr lang="en-US" dirty="0"/>
          </a:p>
        </p:txBody>
      </p:sp>
    </p:spTree>
    <p:extLst>
      <p:ext uri="{BB962C8B-B14F-4D97-AF65-F5344CB8AC3E}">
        <p14:creationId xmlns:p14="http://schemas.microsoft.com/office/powerpoint/2010/main" val="4319166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42</a:t>
            </a:fld>
            <a:endParaRPr lang="en-US" dirty="0"/>
          </a:p>
        </p:txBody>
      </p:sp>
    </p:spTree>
    <p:extLst>
      <p:ext uri="{BB962C8B-B14F-4D97-AF65-F5344CB8AC3E}">
        <p14:creationId xmlns:p14="http://schemas.microsoft.com/office/powerpoint/2010/main" val="16937491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43</a:t>
            </a:fld>
            <a:endParaRPr lang="en-US" dirty="0"/>
          </a:p>
        </p:txBody>
      </p:sp>
    </p:spTree>
    <p:extLst>
      <p:ext uri="{BB962C8B-B14F-4D97-AF65-F5344CB8AC3E}">
        <p14:creationId xmlns:p14="http://schemas.microsoft.com/office/powerpoint/2010/main" val="37715741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44</a:t>
            </a:fld>
            <a:endParaRPr lang="en-US" dirty="0"/>
          </a:p>
        </p:txBody>
      </p:sp>
    </p:spTree>
    <p:extLst>
      <p:ext uri="{BB962C8B-B14F-4D97-AF65-F5344CB8AC3E}">
        <p14:creationId xmlns:p14="http://schemas.microsoft.com/office/powerpoint/2010/main" val="1303855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dirty="0"/>
          </a:p>
        </p:txBody>
      </p:sp>
    </p:spTree>
    <p:extLst>
      <p:ext uri="{BB962C8B-B14F-4D97-AF65-F5344CB8AC3E}">
        <p14:creationId xmlns:p14="http://schemas.microsoft.com/office/powerpoint/2010/main" val="23165067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45</a:t>
            </a:fld>
            <a:endParaRPr lang="en-US" dirty="0"/>
          </a:p>
        </p:txBody>
      </p:sp>
    </p:spTree>
    <p:extLst>
      <p:ext uri="{BB962C8B-B14F-4D97-AF65-F5344CB8AC3E}">
        <p14:creationId xmlns:p14="http://schemas.microsoft.com/office/powerpoint/2010/main" val="975116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5</a:t>
            </a:fld>
            <a:endParaRPr lang="en-US" dirty="0"/>
          </a:p>
        </p:txBody>
      </p:sp>
    </p:spTree>
    <p:extLst>
      <p:ext uri="{BB962C8B-B14F-4D97-AF65-F5344CB8AC3E}">
        <p14:creationId xmlns:p14="http://schemas.microsoft.com/office/powerpoint/2010/main" val="2223173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6</a:t>
            </a:fld>
            <a:endParaRPr lang="en-US" dirty="0"/>
          </a:p>
        </p:txBody>
      </p:sp>
    </p:spTree>
    <p:extLst>
      <p:ext uri="{BB962C8B-B14F-4D97-AF65-F5344CB8AC3E}">
        <p14:creationId xmlns:p14="http://schemas.microsoft.com/office/powerpoint/2010/main" val="1658902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7</a:t>
            </a:fld>
            <a:endParaRPr lang="en-US" dirty="0"/>
          </a:p>
        </p:txBody>
      </p:sp>
    </p:spTree>
    <p:extLst>
      <p:ext uri="{BB962C8B-B14F-4D97-AF65-F5344CB8AC3E}">
        <p14:creationId xmlns:p14="http://schemas.microsoft.com/office/powerpoint/2010/main" val="253364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11</a:t>
            </a:fld>
            <a:endParaRPr lang="en-US" dirty="0"/>
          </a:p>
        </p:txBody>
      </p:sp>
    </p:spTree>
    <p:extLst>
      <p:ext uri="{BB962C8B-B14F-4D97-AF65-F5344CB8AC3E}">
        <p14:creationId xmlns:p14="http://schemas.microsoft.com/office/powerpoint/2010/main" val="2095851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12</a:t>
            </a:fld>
            <a:endParaRPr lang="en-US" dirty="0"/>
          </a:p>
        </p:txBody>
      </p:sp>
    </p:spTree>
    <p:extLst>
      <p:ext uri="{BB962C8B-B14F-4D97-AF65-F5344CB8AC3E}">
        <p14:creationId xmlns:p14="http://schemas.microsoft.com/office/powerpoint/2010/main" val="390233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3DD28-20BD-1A0A-B243-2C9785F6BE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219D93-9ADB-F9D8-CFF9-756248721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38C2B3-EBA4-539E-6A95-AADAA9C346C3}"/>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F34C7BC-A08B-A0F2-F06E-B5675D077679}"/>
              </a:ext>
            </a:extLst>
          </p:cNvPr>
          <p:cNvSpPr>
            <a:spLocks noGrp="1"/>
          </p:cNvSpPr>
          <p:nvPr>
            <p:ph type="sldNum" sz="quarter" idx="5"/>
          </p:nvPr>
        </p:nvSpPr>
        <p:spPr/>
        <p:txBody>
          <a:bodyPr/>
          <a:lstStyle/>
          <a:p>
            <a:fld id="{7E6DA207-A26B-4388-9112-E8BB699F6246}" type="slidenum">
              <a:rPr lang="en-US" smtClean="0"/>
              <a:pPr/>
              <a:t>13</a:t>
            </a:fld>
            <a:endParaRPr lang="en-US" dirty="0"/>
          </a:p>
        </p:txBody>
      </p:sp>
    </p:spTree>
    <p:extLst>
      <p:ext uri="{BB962C8B-B14F-4D97-AF65-F5344CB8AC3E}">
        <p14:creationId xmlns:p14="http://schemas.microsoft.com/office/powerpoint/2010/main" val="2702315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Box 5">
            <a:extLst>
              <a:ext uri="{FF2B5EF4-FFF2-40B4-BE49-F238E27FC236}">
                <a16:creationId xmlns:a16="http://schemas.microsoft.com/office/drawing/2014/main" id="{A4837625-ADCA-B941-7C99-3BF08A57A1B7}"/>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5.sv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 Id="rId5" Type="http://schemas.openxmlformats.org/officeDocument/2006/relationships/image" Target="../media/image13.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2.1</a:t>
            </a:r>
          </a:p>
        </p:txBody>
      </p:sp>
      <p:sp>
        <p:nvSpPr>
          <p:cNvPr id="2" name="Text Placeholder 1"/>
          <p:cNvSpPr>
            <a:spLocks noGrp="1"/>
          </p:cNvSpPr>
          <p:nvPr>
            <p:ph type="body" sz="quarter" idx="10"/>
          </p:nvPr>
        </p:nvSpPr>
        <p:spPr/>
        <p:txBody>
          <a:bodyPr/>
          <a:lstStyle/>
          <a:p>
            <a:pPr algn="ctr"/>
            <a:r>
              <a:rPr dirty="0"/>
              <a:t>Frequency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2.1.1: Constructing a Frequency Distribution</a:t>
            </a:r>
            <a:r>
              <a:rPr lang="en-US" baseline="-25000" dirty="0"/>
              <a:t>1</a:t>
            </a:r>
            <a:endParaRPr baseline="-25000" dirty="0"/>
          </a:p>
        </p:txBody>
      </p:sp>
      <p:sp>
        <p:nvSpPr>
          <p:cNvPr id="5" name="Text Placeholder 2">
            <a:extLst>
              <a:ext uri="{FF2B5EF4-FFF2-40B4-BE49-F238E27FC236}">
                <a16:creationId xmlns:a16="http://schemas.microsoft.com/office/drawing/2014/main" id="{6C23AEB4-F2FA-31AB-4FE5-A0096495D5C5}"/>
              </a:ext>
            </a:extLst>
          </p:cNvPr>
          <p:cNvSpPr txBox="1">
            <a:spLocks/>
          </p:cNvSpPr>
          <p:nvPr/>
        </p:nvSpPr>
        <p:spPr>
          <a:xfrm>
            <a:off x="609600" y="1181687"/>
            <a:ext cx="8229600" cy="1104313"/>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Create a frequency distribution using seven classes for the list of early-career salaries.</a:t>
            </a:r>
          </a:p>
        </p:txBody>
      </p:sp>
      <p:sp>
        <p:nvSpPr>
          <p:cNvPr id="3" name="Text Placeholder 2"/>
          <p:cNvSpPr>
            <a:spLocks noGrp="1"/>
          </p:cNvSpPr>
          <p:nvPr>
            <p:ph type="body" sz="quarter" idx="10"/>
          </p:nvPr>
        </p:nvSpPr>
        <p:spPr>
          <a:xfrm>
            <a:off x="452120" y="2362200"/>
            <a:ext cx="8229600" cy="543560"/>
          </a:xfrm>
        </p:spPr>
        <p:txBody>
          <a:bodyPr>
            <a:normAutofit/>
          </a:bodyPr>
          <a:lstStyle/>
          <a:p>
            <a:pPr algn="ctr">
              <a:defRPr sz="1800" b="1"/>
            </a:pPr>
            <a:r>
              <a:rPr lang="en-US" dirty="0"/>
              <a:t>Highest Early-Career Salaries with a Bachelor's Degree (in an Ordered Array)</a:t>
            </a:r>
          </a:p>
        </p:txBody>
      </p:sp>
      <p:graphicFrame>
        <p:nvGraphicFramePr>
          <p:cNvPr id="4" name="Table Placeholder 2" descr="The table contains 5 rows and 5 columns, showing early-career salaries in ascending order. Salaries start at $50,700 and gradually increase to $82,700. &#10;First row contains, $50,700, $53,400, $54,700, $60,700, $60,800.&#10;second row contains, $62,700, $63,200, $63,900, $64,000, $65,400.&#10;Third row contains, $67,900, $68,900, $69,900, $70,700, $70,800.&#10;fourth row contains, $71,100, $71,300, $71,400, $71,800, $71,900.&#10;five row contains, $72,600, $72,600, $74,000, $79,600, $82,700.">
            <a:extLst>
              <a:ext uri="{FF2B5EF4-FFF2-40B4-BE49-F238E27FC236}">
                <a16:creationId xmlns:a16="http://schemas.microsoft.com/office/drawing/2014/main" id="{B2674569-2BE9-42CA-8D23-B4A7C2AB3514}"/>
              </a:ext>
            </a:extLst>
          </p:cNvPr>
          <p:cNvGraphicFramePr>
            <a:graphicFrameLocks/>
          </p:cNvGraphicFramePr>
          <p:nvPr>
            <p:extLst>
              <p:ext uri="{D42A27DB-BD31-4B8C-83A1-F6EECF244321}">
                <p14:modId xmlns:p14="http://schemas.microsoft.com/office/powerpoint/2010/main" val="2363106652"/>
              </p:ext>
            </p:extLst>
          </p:nvPr>
        </p:nvGraphicFramePr>
        <p:xfrm>
          <a:off x="457200" y="290576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r>
                        <a:rPr sz="1600" dirty="0"/>
                        <a:t>50,700</a:t>
                      </a:r>
                      <a:endParaRPr sz="1600" dirty="0">
                        <a:latin typeface="Cambria Math"/>
                      </a:endParaRPr>
                    </a:p>
                  </a:txBody>
                  <a:tcPr/>
                </a:tc>
                <a:tc>
                  <a:txBody>
                    <a:bodyPr/>
                    <a:lstStyle/>
                    <a:p>
                      <a:pPr algn="ctr"/>
                      <a:r>
                        <a:rPr sz="1600" dirty="0"/>
                        <a:t>53,400</a:t>
                      </a:r>
                      <a:endParaRPr sz="1600" dirty="0">
                        <a:latin typeface="Cambria Math"/>
                      </a:endParaRPr>
                    </a:p>
                  </a:txBody>
                  <a:tcPr/>
                </a:tc>
                <a:tc>
                  <a:txBody>
                    <a:bodyPr/>
                    <a:lstStyle/>
                    <a:p>
                      <a:pPr algn="ctr"/>
                      <a:r>
                        <a:rPr sz="1600" dirty="0"/>
                        <a:t>54,700</a:t>
                      </a:r>
                      <a:endParaRPr sz="1600" dirty="0">
                        <a:latin typeface="Cambria Math"/>
                      </a:endParaRPr>
                    </a:p>
                  </a:txBody>
                  <a:tcPr/>
                </a:tc>
                <a:tc>
                  <a:txBody>
                    <a:bodyPr/>
                    <a:lstStyle/>
                    <a:p>
                      <a:pPr algn="ctr"/>
                      <a:r>
                        <a:rPr sz="1600" dirty="0"/>
                        <a:t>60,700</a:t>
                      </a:r>
                      <a:endParaRPr sz="1600" dirty="0">
                        <a:latin typeface="Cambria Math"/>
                      </a:endParaRPr>
                    </a:p>
                  </a:txBody>
                  <a:tcPr/>
                </a:tc>
                <a:tc>
                  <a:txBody>
                    <a:bodyPr/>
                    <a:lstStyle/>
                    <a:p>
                      <a:pPr algn="ctr"/>
                      <a:r>
                        <a:rPr sz="1600" dirty="0"/>
                        <a:t>60,800</a:t>
                      </a:r>
                      <a:endParaRPr sz="1600" dirty="0">
                        <a:latin typeface="Cambria Math"/>
                      </a:endParaRPr>
                    </a:p>
                  </a:txBody>
                  <a:tcPr/>
                </a:tc>
                <a:extLst>
                  <a:ext uri="{0D108BD9-81ED-4DB2-BD59-A6C34878D82A}">
                    <a16:rowId xmlns:a16="http://schemas.microsoft.com/office/drawing/2014/main" val="10001"/>
                  </a:ext>
                </a:extLst>
              </a:tr>
              <a:tr h="370840">
                <a:tc>
                  <a:txBody>
                    <a:bodyPr/>
                    <a:lstStyle/>
                    <a:p>
                      <a:pPr algn="ctr"/>
                      <a:r>
                        <a:rPr sz="1600" dirty="0"/>
                        <a:t>62,700</a:t>
                      </a:r>
                      <a:endParaRPr sz="1600" dirty="0">
                        <a:latin typeface="Cambria Math"/>
                      </a:endParaRPr>
                    </a:p>
                  </a:txBody>
                  <a:tcPr/>
                </a:tc>
                <a:tc>
                  <a:txBody>
                    <a:bodyPr/>
                    <a:lstStyle/>
                    <a:p>
                      <a:pPr algn="ctr"/>
                      <a:r>
                        <a:rPr sz="1600" dirty="0"/>
                        <a:t>63,200</a:t>
                      </a:r>
                      <a:endParaRPr sz="1600" dirty="0">
                        <a:latin typeface="Cambria Math"/>
                      </a:endParaRPr>
                    </a:p>
                  </a:txBody>
                  <a:tcPr/>
                </a:tc>
                <a:tc>
                  <a:txBody>
                    <a:bodyPr/>
                    <a:lstStyle/>
                    <a:p>
                      <a:pPr algn="ctr"/>
                      <a:r>
                        <a:rPr sz="1600" dirty="0"/>
                        <a:t>63,900</a:t>
                      </a:r>
                      <a:endParaRPr sz="1600" dirty="0">
                        <a:latin typeface="Cambria Math"/>
                      </a:endParaRPr>
                    </a:p>
                  </a:txBody>
                  <a:tcPr/>
                </a:tc>
                <a:tc>
                  <a:txBody>
                    <a:bodyPr/>
                    <a:lstStyle/>
                    <a:p>
                      <a:pPr algn="ctr"/>
                      <a:r>
                        <a:rPr sz="1600" dirty="0"/>
                        <a:t>64,000</a:t>
                      </a:r>
                      <a:endParaRPr sz="1600" dirty="0">
                        <a:latin typeface="Cambria Math"/>
                      </a:endParaRPr>
                    </a:p>
                  </a:txBody>
                  <a:tcPr/>
                </a:tc>
                <a:tc>
                  <a:txBody>
                    <a:bodyPr/>
                    <a:lstStyle/>
                    <a:p>
                      <a:pPr algn="ctr"/>
                      <a:r>
                        <a:rPr sz="1600" dirty="0"/>
                        <a:t>65,400</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rPr sz="1600" dirty="0"/>
                        <a:t>67,900</a:t>
                      </a:r>
                      <a:endParaRPr sz="1600" dirty="0">
                        <a:latin typeface="Cambria Math"/>
                      </a:endParaRPr>
                    </a:p>
                  </a:txBody>
                  <a:tcPr/>
                </a:tc>
                <a:tc>
                  <a:txBody>
                    <a:bodyPr/>
                    <a:lstStyle/>
                    <a:p>
                      <a:pPr algn="ctr"/>
                      <a:r>
                        <a:rPr sz="1600" dirty="0"/>
                        <a:t>68,900</a:t>
                      </a:r>
                      <a:endParaRPr sz="1600" dirty="0">
                        <a:latin typeface="Cambria Math"/>
                      </a:endParaRPr>
                    </a:p>
                  </a:txBody>
                  <a:tcPr/>
                </a:tc>
                <a:tc>
                  <a:txBody>
                    <a:bodyPr/>
                    <a:lstStyle/>
                    <a:p>
                      <a:pPr algn="ctr"/>
                      <a:r>
                        <a:rPr sz="1600" dirty="0"/>
                        <a:t>69,900</a:t>
                      </a:r>
                      <a:endParaRPr sz="1600" dirty="0">
                        <a:latin typeface="Cambria Math"/>
                      </a:endParaRPr>
                    </a:p>
                  </a:txBody>
                  <a:tcPr/>
                </a:tc>
                <a:tc>
                  <a:txBody>
                    <a:bodyPr/>
                    <a:lstStyle/>
                    <a:p>
                      <a:pPr algn="ctr"/>
                      <a:r>
                        <a:rPr sz="1600" dirty="0"/>
                        <a:t>70,700</a:t>
                      </a:r>
                      <a:endParaRPr sz="1600" dirty="0">
                        <a:latin typeface="Cambria Math"/>
                      </a:endParaRPr>
                    </a:p>
                  </a:txBody>
                  <a:tcPr/>
                </a:tc>
                <a:tc>
                  <a:txBody>
                    <a:bodyPr/>
                    <a:lstStyle/>
                    <a:p>
                      <a:pPr algn="ctr"/>
                      <a:r>
                        <a:rPr sz="1600" dirty="0"/>
                        <a:t>70,800</a:t>
                      </a:r>
                      <a:endParaRPr sz="1600" dirty="0">
                        <a:latin typeface="Cambria Math"/>
                      </a:endParaRPr>
                    </a:p>
                  </a:txBody>
                  <a:tcPr/>
                </a:tc>
                <a:extLst>
                  <a:ext uri="{0D108BD9-81ED-4DB2-BD59-A6C34878D82A}">
                    <a16:rowId xmlns:a16="http://schemas.microsoft.com/office/drawing/2014/main" val="10003"/>
                  </a:ext>
                </a:extLst>
              </a:tr>
              <a:tr h="370840">
                <a:tc>
                  <a:txBody>
                    <a:bodyPr/>
                    <a:lstStyle/>
                    <a:p>
                      <a:pPr algn="ctr"/>
                      <a:r>
                        <a:rPr sz="1600" dirty="0"/>
                        <a:t>71,100</a:t>
                      </a:r>
                      <a:endParaRPr sz="1600" dirty="0">
                        <a:latin typeface="Cambria Math"/>
                      </a:endParaRPr>
                    </a:p>
                  </a:txBody>
                  <a:tcPr/>
                </a:tc>
                <a:tc>
                  <a:txBody>
                    <a:bodyPr/>
                    <a:lstStyle/>
                    <a:p>
                      <a:pPr algn="ctr"/>
                      <a:r>
                        <a:rPr sz="1600" dirty="0"/>
                        <a:t>71,300</a:t>
                      </a:r>
                      <a:endParaRPr sz="1600" dirty="0">
                        <a:latin typeface="Cambria Math"/>
                      </a:endParaRPr>
                    </a:p>
                  </a:txBody>
                  <a:tcPr/>
                </a:tc>
                <a:tc>
                  <a:txBody>
                    <a:bodyPr/>
                    <a:lstStyle/>
                    <a:p>
                      <a:pPr algn="ctr"/>
                      <a:r>
                        <a:rPr sz="1600" dirty="0"/>
                        <a:t>71,400</a:t>
                      </a:r>
                      <a:endParaRPr sz="1600" dirty="0">
                        <a:latin typeface="Cambria Math"/>
                      </a:endParaRPr>
                    </a:p>
                  </a:txBody>
                  <a:tcPr/>
                </a:tc>
                <a:tc>
                  <a:txBody>
                    <a:bodyPr/>
                    <a:lstStyle/>
                    <a:p>
                      <a:pPr algn="ctr"/>
                      <a:r>
                        <a:rPr sz="1600" dirty="0"/>
                        <a:t>71,800</a:t>
                      </a:r>
                      <a:endParaRPr sz="1600" dirty="0">
                        <a:latin typeface="Cambria Math"/>
                      </a:endParaRPr>
                    </a:p>
                  </a:txBody>
                  <a:tcPr/>
                </a:tc>
                <a:tc>
                  <a:txBody>
                    <a:bodyPr/>
                    <a:lstStyle/>
                    <a:p>
                      <a:pPr algn="ctr"/>
                      <a:r>
                        <a:rPr sz="1600" dirty="0"/>
                        <a:t>71,900</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r>
                        <a:rPr sz="1600" dirty="0"/>
                        <a:t>72,600</a:t>
                      </a:r>
                      <a:endParaRPr sz="1600" dirty="0">
                        <a:latin typeface="Cambria Math"/>
                      </a:endParaRPr>
                    </a:p>
                  </a:txBody>
                  <a:tcPr/>
                </a:tc>
                <a:tc>
                  <a:txBody>
                    <a:bodyPr/>
                    <a:lstStyle/>
                    <a:p>
                      <a:pPr algn="ctr"/>
                      <a:r>
                        <a:rPr sz="1600" dirty="0"/>
                        <a:t>72,600</a:t>
                      </a:r>
                      <a:endParaRPr sz="1600" dirty="0">
                        <a:latin typeface="Cambria Math"/>
                      </a:endParaRPr>
                    </a:p>
                  </a:txBody>
                  <a:tcPr/>
                </a:tc>
                <a:tc>
                  <a:txBody>
                    <a:bodyPr/>
                    <a:lstStyle/>
                    <a:p>
                      <a:pPr algn="ctr"/>
                      <a:r>
                        <a:rPr sz="1600" dirty="0"/>
                        <a:t>74,000</a:t>
                      </a:r>
                      <a:endParaRPr sz="1600" dirty="0">
                        <a:latin typeface="Cambria Math"/>
                      </a:endParaRPr>
                    </a:p>
                  </a:txBody>
                  <a:tcPr/>
                </a:tc>
                <a:tc>
                  <a:txBody>
                    <a:bodyPr/>
                    <a:lstStyle/>
                    <a:p>
                      <a:pPr algn="ctr"/>
                      <a:r>
                        <a:rPr sz="1600" dirty="0"/>
                        <a:t>79,600</a:t>
                      </a:r>
                      <a:endParaRPr sz="1600" dirty="0">
                        <a:latin typeface="Cambria Math"/>
                      </a:endParaRPr>
                    </a:p>
                  </a:txBody>
                  <a:tcPr/>
                </a:tc>
                <a:tc>
                  <a:txBody>
                    <a:bodyPr/>
                    <a:lstStyle/>
                    <a:p>
                      <a:pPr algn="ctr"/>
                      <a:r>
                        <a:rPr sz="1600" dirty="0"/>
                        <a:t>82,700</a:t>
                      </a:r>
                      <a:endParaRPr sz="1600" dirty="0">
                        <a:latin typeface="Cambria Math"/>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2.1.1: Constructing a Frequency Distribution</a:t>
            </a:r>
            <a:r>
              <a:rPr lang="en-US" baseline="-25000" dirty="0"/>
              <a:t>2</a:t>
            </a:r>
            <a:endParaRPr baseline="-25000" dirty="0"/>
          </a:p>
        </p:txBody>
      </p:sp>
      <p:sp>
        <p:nvSpPr>
          <p:cNvPr id="3" name="Text Placeholder 2"/>
          <p:cNvSpPr>
            <a:spLocks noGrp="1"/>
          </p:cNvSpPr>
          <p:nvPr>
            <p:ph type="body" sz="quarter" idx="10"/>
          </p:nvPr>
        </p:nvSpPr>
        <p:spPr>
          <a:xfrm>
            <a:off x="457200" y="1062528"/>
            <a:ext cx="8229600" cy="1416734"/>
          </a:xfrm>
        </p:spPr>
        <p:txBody>
          <a:bodyPr>
            <a:noAutofit/>
          </a:bodyPr>
          <a:lstStyle/>
          <a:p>
            <a:r>
              <a:rPr lang="en-US" sz="2000" b="1" dirty="0"/>
              <a:t>Solution</a:t>
            </a:r>
          </a:p>
          <a:p>
            <a:r>
              <a:rPr lang="en-US" sz="2000" dirty="0"/>
              <a:t>Because we were told how many classes to include, we will begin with step 2 in the procedure by deciding on a class width. Subtract the lowest data value from the highest and divide by the number of classes, as shown below.</a:t>
            </a:r>
          </a:p>
        </p:txBody>
      </p:sp>
      <p:pic>
        <p:nvPicPr>
          <p:cNvPr id="5" name="Picture 4" descr="The equation calculates the average change or difference per unit. It involves subtracting 50,700 from 82,700, then dividing the result by 7. The approximate result is 4,571.43.">
            <a:extLst>
              <a:ext uri="{FF2B5EF4-FFF2-40B4-BE49-F238E27FC236}">
                <a16:creationId xmlns:a16="http://schemas.microsoft.com/office/drawing/2014/main" id="{82C0DC6F-267D-370B-B5E6-2E25AD7C5004}"/>
              </a:ext>
            </a:extLst>
          </p:cNvPr>
          <p:cNvPicPr>
            <a:picLocks noChangeAspect="1"/>
          </p:cNvPicPr>
          <p:nvPr/>
        </p:nvPicPr>
        <p:blipFill>
          <a:blip r:embed="rId3"/>
          <a:stretch>
            <a:fillRect/>
          </a:stretch>
        </p:blipFill>
        <p:spPr>
          <a:xfrm>
            <a:off x="2682000" y="2479268"/>
            <a:ext cx="3348000" cy="682007"/>
          </a:xfrm>
          <a:prstGeom prst="rect">
            <a:avLst/>
          </a:prstGeom>
        </p:spPr>
      </p:pic>
      <p:sp>
        <p:nvSpPr>
          <p:cNvPr id="7" name="TextBox 6">
            <a:extLst>
              <a:ext uri="{FF2B5EF4-FFF2-40B4-BE49-F238E27FC236}">
                <a16:creationId xmlns:a16="http://schemas.microsoft.com/office/drawing/2014/main" id="{6DC2E6B3-4542-4AAD-5F1A-5677C9F99E19}"/>
              </a:ext>
            </a:extLst>
          </p:cNvPr>
          <p:cNvSpPr txBox="1"/>
          <p:nvPr/>
        </p:nvSpPr>
        <p:spPr>
          <a:xfrm>
            <a:off x="457200" y="3299924"/>
            <a:ext cx="8153400" cy="2554545"/>
          </a:xfrm>
          <a:prstGeom prst="rect">
            <a:avLst/>
          </a:prstGeom>
          <a:noFill/>
        </p:spPr>
        <p:txBody>
          <a:bodyPr wrap="square">
            <a:spAutoFit/>
          </a:bodyPr>
          <a:lstStyle/>
          <a:p>
            <a:pPr>
              <a:defRPr sz="2800"/>
            </a:pPr>
            <a:r>
              <a:rPr lang="en-US" sz="2000" dirty="0"/>
              <a:t>This would give us a class width of approximately $4,600. We will stop here and consider some options. Choosing a class width of $4,600 does seem perfectly reasonable from a theoretical point of view. However, one should consider the impression created by having salaries grouped in intervals of $4,600. Can you imagine presenting this data to a client? Instead, it would be more reasonable to round this number. We can round up and group salaries by intervals of $5,000 so that the seven classes will include all of the data. Therefore, we will choose our class width to be $5,000.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2.1.1: Constructing a Frequency Distribution</a:t>
            </a:r>
            <a:r>
              <a:rPr lang="en-US" baseline="-25000" dirty="0"/>
              <a:t>3</a:t>
            </a:r>
            <a:endParaRPr baseline="-25000" dirty="0"/>
          </a:p>
        </p:txBody>
      </p:sp>
      <p:sp>
        <p:nvSpPr>
          <p:cNvPr id="3" name="Text Placeholder 2"/>
          <p:cNvSpPr>
            <a:spLocks noGrp="1"/>
          </p:cNvSpPr>
          <p:nvPr>
            <p:ph type="body" sz="quarter" idx="10"/>
          </p:nvPr>
        </p:nvSpPr>
        <p:spPr>
          <a:xfrm>
            <a:off x="457200" y="1219200"/>
            <a:ext cx="8229600" cy="4648200"/>
          </a:xfrm>
        </p:spPr>
        <p:txBody>
          <a:bodyPr>
            <a:noAutofit/>
          </a:bodyPr>
          <a:lstStyle/>
          <a:p>
            <a:pPr marL="342900" indent="-342900">
              <a:buFont typeface="Arial" panose="020B0604020202020204" pitchFamily="34" charset="0"/>
              <a:buChar char="•"/>
              <a:defRPr sz="2800"/>
            </a:pPr>
            <a:r>
              <a:rPr lang="en-US" sz="2200" dirty="0"/>
              <a:t>Next, we need to choose a starting point for the classes, that is, the first lower class limit. </a:t>
            </a:r>
          </a:p>
          <a:p>
            <a:pPr marL="342900" indent="-342900">
              <a:buFont typeface="Arial" panose="020B0604020202020204" pitchFamily="34" charset="0"/>
              <a:buChar char="•"/>
              <a:defRPr sz="2800"/>
            </a:pPr>
            <a:r>
              <a:rPr lang="en-US" sz="2200" dirty="0"/>
              <a:t>One should always first consider using the smallest data value for the beginning point. In this case, if we choose the smallest salary, we would be starting the first class at $50,700 with a width of $5,000. </a:t>
            </a:r>
          </a:p>
          <a:p>
            <a:pPr marL="342900" indent="-342900">
              <a:buFont typeface="Arial" panose="020B0604020202020204" pitchFamily="34" charset="0"/>
              <a:buChar char="•"/>
              <a:defRPr sz="2800"/>
            </a:pPr>
            <a:r>
              <a:rPr lang="en-US" sz="2200" dirty="0"/>
              <a:t>However, given that we’ve chosen a class width of $5,000 it is more natural to begin the first class at $50,000.</a:t>
            </a:r>
          </a:p>
          <a:p>
            <a:pPr marL="342900" indent="-342900">
              <a:buFont typeface="Arial" panose="020B0604020202020204" pitchFamily="34" charset="0"/>
              <a:buChar char="•"/>
              <a:defRPr sz="2800"/>
            </a:pPr>
            <a:r>
              <a:rPr lang="en-US" sz="2200" dirty="0"/>
              <a:t>Now let’s continue with step 3 by identifying all of the class limits. Adding the class width of $5,000 to $50,000, we obtain a second lower class limit of $55,000. The next lower limit is found by adding $5,000 to $55,000. We continue in this fashion until we have seven lower class limits, one for each of our seven classes.</a:t>
            </a:r>
          </a:p>
          <a:p>
            <a:endParaRPr sz="2200" dirty="0"/>
          </a:p>
        </p:txBody>
      </p:sp>
    </p:spTree>
    <p:extLst>
      <p:ext uri="{BB962C8B-B14F-4D97-AF65-F5344CB8AC3E}">
        <p14:creationId xmlns:p14="http://schemas.microsoft.com/office/powerpoint/2010/main" val="1883877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4C763-DB1C-1F85-D865-126942FAF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F43E2-E047-9F47-6C1A-AD1380A90AA2}"/>
              </a:ext>
            </a:extLst>
          </p:cNvPr>
          <p:cNvSpPr>
            <a:spLocks noGrp="1"/>
          </p:cNvSpPr>
          <p:nvPr>
            <p:ph type="title"/>
          </p:nvPr>
        </p:nvSpPr>
        <p:spPr/>
        <p:txBody>
          <a:bodyPr>
            <a:normAutofit/>
          </a:bodyPr>
          <a:lstStyle/>
          <a:p>
            <a:pPr>
              <a:defRPr sz="3200"/>
            </a:pPr>
            <a:r>
              <a:rPr dirty="0"/>
              <a:t>Example 2.1.1: Constructing a Frequency Distribution</a:t>
            </a:r>
            <a:r>
              <a:rPr lang="en-US" baseline="-25000" dirty="0"/>
              <a:t>4</a:t>
            </a:r>
            <a:endParaRPr baseline="-25000" dirty="0"/>
          </a:p>
        </p:txBody>
      </p:sp>
      <p:sp>
        <p:nvSpPr>
          <p:cNvPr id="3" name="Text Placeholder 2">
            <a:extLst>
              <a:ext uri="{FF2B5EF4-FFF2-40B4-BE49-F238E27FC236}">
                <a16:creationId xmlns:a16="http://schemas.microsoft.com/office/drawing/2014/main" id="{1FCF5E85-129D-DC2B-90FF-939961880A12}"/>
              </a:ext>
            </a:extLst>
          </p:cNvPr>
          <p:cNvSpPr>
            <a:spLocks noGrp="1"/>
          </p:cNvSpPr>
          <p:nvPr>
            <p:ph type="body" sz="quarter" idx="10"/>
          </p:nvPr>
        </p:nvSpPr>
        <p:spPr>
          <a:xfrm>
            <a:off x="477520" y="1676400"/>
            <a:ext cx="8229600" cy="2940734"/>
          </a:xfrm>
        </p:spPr>
        <p:txBody>
          <a:bodyPr>
            <a:noAutofit/>
          </a:bodyPr>
          <a:lstStyle/>
          <a:p>
            <a:pPr marL="342900" indent="-342900">
              <a:buFont typeface="Arial" panose="020B0604020202020204" pitchFamily="34" charset="0"/>
              <a:buChar char="•"/>
            </a:pPr>
            <a:r>
              <a:rPr lang="en-US" sz="2200" dirty="0"/>
              <a:t>Finally, we need to determine appropriate upper class limits. Again, be reasonable. Remember, too, that the classes are not allowed to overlap. </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Because the data are in whole dollar amounts, it makes sense to choose upper class limits that are one dollar less than the next lower limit. </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The classes we have come up with are as follows.</a:t>
            </a:r>
          </a:p>
          <a:p>
            <a:endParaRPr sz="2200" dirty="0"/>
          </a:p>
        </p:txBody>
      </p:sp>
    </p:spTree>
    <p:extLst>
      <p:ext uri="{BB962C8B-B14F-4D97-AF65-F5344CB8AC3E}">
        <p14:creationId xmlns:p14="http://schemas.microsoft.com/office/powerpoint/2010/main" val="114258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2.1.1: Constructing a Frequency Distribution</a:t>
            </a:r>
            <a:r>
              <a:rPr lang="en-US" baseline="-25000" dirty="0"/>
              <a:t>5</a:t>
            </a:r>
            <a:endParaRPr baseline="-25000" dirty="0"/>
          </a:p>
        </p:txBody>
      </p:sp>
      <p:sp>
        <p:nvSpPr>
          <p:cNvPr id="5" name="TextBox 4">
            <a:extLst>
              <a:ext uri="{FF2B5EF4-FFF2-40B4-BE49-F238E27FC236}">
                <a16:creationId xmlns:a16="http://schemas.microsoft.com/office/drawing/2014/main" id="{9D20BF24-F263-8DD0-83C6-ACEEE725DC2C}"/>
              </a:ext>
            </a:extLst>
          </p:cNvPr>
          <p:cNvSpPr txBox="1"/>
          <p:nvPr/>
        </p:nvSpPr>
        <p:spPr>
          <a:xfrm>
            <a:off x="800100" y="1219200"/>
            <a:ext cx="7543800" cy="400110"/>
          </a:xfrm>
          <a:prstGeom prst="rect">
            <a:avLst/>
          </a:prstGeom>
          <a:noFill/>
        </p:spPr>
        <p:txBody>
          <a:bodyPr wrap="square">
            <a:spAutoFit/>
          </a:bodyPr>
          <a:lstStyle/>
          <a:p>
            <a:pPr algn="ctr">
              <a:defRPr sz="1800" b="1"/>
            </a:pPr>
            <a:r>
              <a:rPr lang="en-US" sz="2000" dirty="0"/>
              <a:t>Highest Early-Career Salaries with a Bachelor’s Degree</a:t>
            </a:r>
          </a:p>
        </p:txBody>
      </p:sp>
      <p:graphicFrame>
        <p:nvGraphicFramePr>
          <p:cNvPr id="3" name="Table Placeholder 2" descr="The table has two columns: Class and Frequency. The Class column lists salary ranges in increments of $5,000, &#10;&#10;starting from $50,000 to $54,999 and &#10;&#10;2nd row from $55,000 to $59,999&#10;&#10;3rd row from $60,000 to $64,999&#10;&#10;4th row from $65,000 to $69,999&#10;&#10;5th row from $70,000 to $74,999&#10;&#10;6th row from $75,000 to $79,999&#10;&#10;ending at $80,000 to $84,999. The Frequency column is currently blank."/>
          <p:cNvGraphicFramePr>
            <a:graphicFrameLocks noGrp="1"/>
          </p:cNvGraphicFramePr>
          <p:nvPr>
            <p:ph type="tbl" sz="quarter" idx="10"/>
            <p:extLst>
              <p:ext uri="{D42A27DB-BD31-4B8C-83A1-F6EECF244321}">
                <p14:modId xmlns:p14="http://schemas.microsoft.com/office/powerpoint/2010/main" val="3921426724"/>
              </p:ext>
            </p:extLst>
          </p:nvPr>
        </p:nvGraphicFramePr>
        <p:xfrm>
          <a:off x="457200" y="1676400"/>
          <a:ext cx="8229600" cy="29667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r>
                        <a:rPr sz="1800" dirty="0"/>
                        <a:t>50,000 ‐ 54,999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2"/>
                  </a:ext>
                </a:extLst>
              </a:tr>
              <a:tr h="370840">
                <a:tc>
                  <a:txBody>
                    <a:bodyPr/>
                    <a:lstStyle/>
                    <a:p>
                      <a:pPr algn="ctr"/>
                      <a:r>
                        <a:rPr sz="1800" dirty="0"/>
                        <a:t>55,000 ‐ 59,999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3"/>
                  </a:ext>
                </a:extLst>
              </a:tr>
              <a:tr h="370840">
                <a:tc>
                  <a:txBody>
                    <a:bodyPr/>
                    <a:lstStyle/>
                    <a:p>
                      <a:pPr algn="ctr"/>
                      <a:r>
                        <a:rPr sz="1800" dirty="0"/>
                        <a:t>60,000 ‐ 64,999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4"/>
                  </a:ext>
                </a:extLst>
              </a:tr>
              <a:tr h="370840">
                <a:tc>
                  <a:txBody>
                    <a:bodyPr/>
                    <a:lstStyle/>
                    <a:p>
                      <a:pPr algn="ctr"/>
                      <a:r>
                        <a:rPr sz="1800" dirty="0"/>
                        <a:t>65,000 ‐ 69,999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5"/>
                  </a:ext>
                </a:extLst>
              </a:tr>
              <a:tr h="370840">
                <a:tc>
                  <a:txBody>
                    <a:bodyPr/>
                    <a:lstStyle/>
                    <a:p>
                      <a:pPr algn="ctr"/>
                      <a:r>
                        <a:rPr sz="1800" dirty="0"/>
                        <a:t>70,000 ‐ 74,999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r>
                        <a:rPr sz="1800" dirty="0"/>
                        <a:t>75,000 ‐ 79,999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7"/>
                  </a:ext>
                </a:extLst>
              </a:tr>
              <a:tr h="370840">
                <a:tc>
                  <a:txBody>
                    <a:bodyPr/>
                    <a:lstStyle/>
                    <a:p>
                      <a:pPr algn="ctr"/>
                      <a:r>
                        <a:rPr sz="1800" dirty="0"/>
                        <a:t>80,000 ‐ 84,999</a:t>
                      </a:r>
                      <a:endParaRPr sz="1800" dirty="0">
                        <a:latin typeface="Cambria Math"/>
                      </a:endParaRPr>
                    </a:p>
                  </a:txBody>
                  <a:tcPr/>
                </a:tc>
                <a:tc>
                  <a:txBody>
                    <a:bodyPr/>
                    <a:lstStyle/>
                    <a:p>
                      <a:pPr algn="ctr"/>
                      <a:endParaRPr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2.1.1: Constructing a Frequency Distribution</a:t>
            </a:r>
            <a:r>
              <a:rPr lang="en-US" baseline="-25000" dirty="0"/>
              <a:t>6</a:t>
            </a:r>
            <a:endParaRPr baseline="-25000" dirty="0"/>
          </a:p>
        </p:txBody>
      </p:sp>
      <p:sp>
        <p:nvSpPr>
          <p:cNvPr id="3" name="Text Placeholder 2"/>
          <p:cNvSpPr>
            <a:spLocks noGrp="1"/>
          </p:cNvSpPr>
          <p:nvPr>
            <p:ph type="body" sz="quarter" idx="10"/>
          </p:nvPr>
        </p:nvSpPr>
        <p:spPr>
          <a:xfrm>
            <a:off x="462280" y="1371600"/>
            <a:ext cx="8229600" cy="2247313"/>
          </a:xfrm>
        </p:spPr>
        <p:txBody>
          <a:bodyPr>
            <a:normAutofit/>
          </a:bodyPr>
          <a:lstStyle/>
          <a:p>
            <a:pPr marL="342900" indent="-342900">
              <a:buFont typeface="Arial" panose="020B0604020202020204" pitchFamily="34" charset="0"/>
              <a:buChar char="•"/>
            </a:pPr>
            <a:r>
              <a:rPr sz="2400" dirty="0"/>
              <a:t>Step 4 is where we tabulate the number of data values that occur in each class. </a:t>
            </a: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sz="2400" dirty="0"/>
              <a:t>This produces the following frequency table.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2.1.1: Constructing a Frequency Distribution</a:t>
            </a:r>
            <a:r>
              <a:rPr lang="en-US" baseline="-25000" dirty="0"/>
              <a:t>7</a:t>
            </a:r>
            <a:endParaRPr baseline="-25000" dirty="0"/>
          </a:p>
        </p:txBody>
      </p:sp>
      <p:sp>
        <p:nvSpPr>
          <p:cNvPr id="5" name="TextBox 4">
            <a:extLst>
              <a:ext uri="{FF2B5EF4-FFF2-40B4-BE49-F238E27FC236}">
                <a16:creationId xmlns:a16="http://schemas.microsoft.com/office/drawing/2014/main" id="{5E4998D5-D79B-6E02-D7E9-16A421FACBC6}"/>
              </a:ext>
            </a:extLst>
          </p:cNvPr>
          <p:cNvSpPr txBox="1"/>
          <p:nvPr/>
        </p:nvSpPr>
        <p:spPr>
          <a:xfrm>
            <a:off x="1524000" y="1219200"/>
            <a:ext cx="6248400" cy="400110"/>
          </a:xfrm>
          <a:prstGeom prst="rect">
            <a:avLst/>
          </a:prstGeom>
          <a:noFill/>
        </p:spPr>
        <p:txBody>
          <a:bodyPr wrap="square">
            <a:spAutoFit/>
          </a:bodyPr>
          <a:lstStyle/>
          <a:p>
            <a:pPr algn="ctr">
              <a:defRPr sz="1800" b="1"/>
            </a:pPr>
            <a:r>
              <a:rPr lang="en-US" sz="2000" dirty="0"/>
              <a:t>Highest Early-Career Salaries with a Bachelor’s Degree</a:t>
            </a:r>
          </a:p>
        </p:txBody>
      </p:sp>
      <p:graphicFrame>
        <p:nvGraphicFramePr>
          <p:cNvPr id="3" name="Table Placeholder 2" descr="The table has two columns: Class for salary ranges and Frequency for the number of occurrences. &#10;&#10;A class interval from 50,000 to 54,999 has a frequency of 3. &#10;&#10;A class interval from 55,000 to 59,999 has a frequency of 0. &#10;&#10;A class interval from 60,000 to 64,999 has a frequency of 6. &#10;&#10;A class interval from 65,000 to 69,999 has a frequency of 4. &#10;&#10;A class interval from 70,000 to 74,999 has a frequency of 10.&#10;&#10;A class interval from 75,000 to 79,999 has a frequency of 1. &#10;&#10;A class interval from 80,000 to 84,999 has a frequency of 1."/>
          <p:cNvGraphicFramePr>
            <a:graphicFrameLocks noGrp="1"/>
          </p:cNvGraphicFramePr>
          <p:nvPr>
            <p:ph type="tbl" sz="quarter" idx="10"/>
            <p:extLst>
              <p:ext uri="{D42A27DB-BD31-4B8C-83A1-F6EECF244321}">
                <p14:modId xmlns:p14="http://schemas.microsoft.com/office/powerpoint/2010/main" val="3900408392"/>
              </p:ext>
            </p:extLst>
          </p:nvPr>
        </p:nvGraphicFramePr>
        <p:xfrm>
          <a:off x="457200" y="1879601"/>
          <a:ext cx="8229600" cy="29667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r>
                        <a:rPr sz="1800" dirty="0"/>
                        <a:t>50,000 ‐ 54,999</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55,000 ‐ 59,999</a:t>
                      </a:r>
                      <a:endParaRPr sz="1800" dirty="0">
                        <a:latin typeface="Cambria Math"/>
                      </a:endParaRPr>
                    </a:p>
                  </a:txBody>
                  <a:tcPr/>
                </a:tc>
                <a:tc>
                  <a:txBody>
                    <a:bodyPr/>
                    <a:lstStyle/>
                    <a:p>
                      <a:pPr algn="ctr"/>
                      <a:r>
                        <a:rPr sz="1800" dirty="0"/>
                        <a:t>0</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60,000 ‐ 64,999</a:t>
                      </a:r>
                      <a:endParaRPr sz="1800" dirty="0">
                        <a:latin typeface="Cambria Math"/>
                      </a:endParaRPr>
                    </a:p>
                  </a:txBody>
                  <a:tcPr/>
                </a:tc>
                <a:tc>
                  <a:txBody>
                    <a:bodyPr/>
                    <a:lstStyle/>
                    <a:p>
                      <a:pPr algn="ctr"/>
                      <a:r>
                        <a:rPr sz="1800" dirty="0"/>
                        <a:t>6</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dirty="0"/>
                        <a:t>65,000 ‐ 69,999</a:t>
                      </a:r>
                      <a:endParaRPr sz="1800" dirty="0">
                        <a:latin typeface="Cambria Math"/>
                      </a:endParaRPr>
                    </a:p>
                  </a:txBody>
                  <a:tcPr/>
                </a:tc>
                <a:tc>
                  <a:txBody>
                    <a:bodyPr/>
                    <a:lstStyle/>
                    <a:p>
                      <a:pPr algn="ctr"/>
                      <a:r>
                        <a:rPr sz="1800" dirty="0"/>
                        <a:t>4</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r>
                        <a:rPr sz="1800" dirty="0"/>
                        <a:t>70,000 ‐ 74,999</a:t>
                      </a:r>
                      <a:endParaRPr sz="1800" dirty="0">
                        <a:latin typeface="Cambria Math"/>
                      </a:endParaRPr>
                    </a:p>
                  </a:txBody>
                  <a:tcPr/>
                </a:tc>
                <a:tc>
                  <a:txBody>
                    <a:bodyPr/>
                    <a:lstStyle/>
                    <a:p>
                      <a:pPr algn="ctr"/>
                      <a:r>
                        <a:rPr sz="1800" dirty="0"/>
                        <a:t>10</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dirty="0"/>
                        <a:t>75,000 ‐ 79,999</a:t>
                      </a:r>
                      <a:endParaRPr sz="1800" dirty="0">
                        <a:latin typeface="Cambria Math"/>
                      </a:endParaRPr>
                    </a:p>
                  </a:txBody>
                  <a:tcPr/>
                </a:tc>
                <a:tc>
                  <a:txBody>
                    <a:bodyPr/>
                    <a:lstStyle/>
                    <a:p>
                      <a:pPr algn="ctr"/>
                      <a:r>
                        <a:rPr sz="1800" dirty="0"/>
                        <a:t>1</a:t>
                      </a:r>
                      <a:endParaRPr sz="1800" dirty="0">
                        <a:latin typeface="Cambria Math"/>
                      </a:endParaRPr>
                    </a:p>
                  </a:txBody>
                  <a:tcPr/>
                </a:tc>
                <a:extLst>
                  <a:ext uri="{0D108BD9-81ED-4DB2-BD59-A6C34878D82A}">
                    <a16:rowId xmlns:a16="http://schemas.microsoft.com/office/drawing/2014/main" val="10007"/>
                  </a:ext>
                </a:extLst>
              </a:tr>
              <a:tr h="370840">
                <a:tc>
                  <a:txBody>
                    <a:bodyPr/>
                    <a:lstStyle/>
                    <a:p>
                      <a:pPr algn="ctr"/>
                      <a:r>
                        <a:rPr sz="1800" dirty="0"/>
                        <a:t>80,000 ‐ 84,999</a:t>
                      </a:r>
                      <a:endParaRPr sz="1800" dirty="0">
                        <a:latin typeface="Cambria Math"/>
                      </a:endParaRPr>
                    </a:p>
                  </a:txBody>
                  <a:tcPr/>
                </a:tc>
                <a:tc>
                  <a:txBody>
                    <a:bodyPr/>
                    <a:lstStyle/>
                    <a:p>
                      <a:pPr algn="ctr"/>
                      <a:r>
                        <a:rPr sz="1800" dirty="0"/>
                        <a:t>1</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baseline="-25000" dirty="0"/>
          </a:p>
        </p:txBody>
      </p:sp>
      <p:sp>
        <p:nvSpPr>
          <p:cNvPr id="3" name="Text Placeholder 2"/>
          <p:cNvSpPr>
            <a:spLocks noGrp="1"/>
          </p:cNvSpPr>
          <p:nvPr>
            <p:ph type="body" sz="quarter" idx="10"/>
          </p:nvPr>
        </p:nvSpPr>
        <p:spPr>
          <a:xfrm>
            <a:off x="457200" y="1676400"/>
            <a:ext cx="8229600" cy="1127722"/>
          </a:xfrm>
        </p:spPr>
        <p:txBody>
          <a:bodyPr>
            <a:normAutofit/>
          </a:bodyPr>
          <a:lstStyle/>
          <a:p>
            <a:r>
              <a:rPr sz="2800" dirty="0"/>
              <a:t>The sum of the frequency column should equal the number of data values in the set.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Class Boundary</a:t>
            </a:r>
            <a:endParaRPr baseline="-25000" dirty="0"/>
          </a:p>
        </p:txBody>
      </p:sp>
      <p:sp>
        <p:nvSpPr>
          <p:cNvPr id="3" name="Text Placeholder 2"/>
          <p:cNvSpPr>
            <a:spLocks noGrp="1"/>
          </p:cNvSpPr>
          <p:nvPr>
            <p:ph type="body" sz="quarter" idx="10"/>
          </p:nvPr>
        </p:nvSpPr>
        <p:spPr>
          <a:xfrm>
            <a:off x="457200" y="1082078"/>
            <a:ext cx="8229600" cy="3261322"/>
          </a:xfrm>
        </p:spPr>
        <p:txBody>
          <a:bodyPr>
            <a:normAutofit/>
          </a:bodyPr>
          <a:lstStyle/>
          <a:p>
            <a:r>
              <a:rPr sz="2800" dirty="0"/>
              <a:t>A </a:t>
            </a:r>
            <a:r>
              <a:rPr sz="2800" b="1" dirty="0"/>
              <a:t>class boundary</a:t>
            </a:r>
            <a:r>
              <a:rPr sz="2800" dirty="0"/>
              <a:t> is the value that lies halfway between the upper limit of one class and the lower limit of the next class. After finding one class boundary, add (or subtract) the class width to find the next class boundary. The boundaries of a class are typically given in interval form as (</a:t>
            </a:r>
            <a:r>
              <a:rPr sz="2800" b="1" dirty="0"/>
              <a:t>lower boundary</a:t>
            </a:r>
            <a:r>
              <a:rPr sz="2800" dirty="0"/>
              <a:t>, </a:t>
            </a:r>
            <a:r>
              <a:rPr sz="2800" b="1" dirty="0"/>
              <a:t>upper boundary</a:t>
            </a:r>
            <a:r>
              <a:rPr sz="2800" dirty="0"/>
              <a:t>).</a:t>
            </a:r>
          </a:p>
          <a:p>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2.1.2: Calculating Class Boundaries</a:t>
            </a:r>
            <a:r>
              <a:rPr lang="en-US" baseline="-25000" dirty="0"/>
              <a:t>1</a:t>
            </a:r>
            <a:endParaRPr baseline="-25000" dirty="0"/>
          </a:p>
        </p:txBody>
      </p:sp>
      <p:sp>
        <p:nvSpPr>
          <p:cNvPr id="3" name="Text Placeholder 2"/>
          <p:cNvSpPr>
            <a:spLocks noGrp="1"/>
          </p:cNvSpPr>
          <p:nvPr>
            <p:ph type="body" sz="quarter" idx="10"/>
          </p:nvPr>
        </p:nvSpPr>
        <p:spPr>
          <a:xfrm>
            <a:off x="571500" y="1029287"/>
            <a:ext cx="8229600" cy="1028113"/>
          </a:xfrm>
        </p:spPr>
        <p:txBody>
          <a:bodyPr>
            <a:normAutofit/>
          </a:bodyPr>
          <a:lstStyle/>
          <a:p>
            <a:r>
              <a:rPr sz="2800" dirty="0"/>
              <a:t>Calculate the class boundaries for each class in the frequency distribution from the table below.</a:t>
            </a:r>
          </a:p>
        </p:txBody>
      </p:sp>
      <p:sp>
        <p:nvSpPr>
          <p:cNvPr id="6" name="TextBox 5">
            <a:extLst>
              <a:ext uri="{FF2B5EF4-FFF2-40B4-BE49-F238E27FC236}">
                <a16:creationId xmlns:a16="http://schemas.microsoft.com/office/drawing/2014/main" id="{5018140E-C00F-FDD5-6EBE-9C02B3886512}"/>
              </a:ext>
            </a:extLst>
          </p:cNvPr>
          <p:cNvSpPr txBox="1"/>
          <p:nvPr/>
        </p:nvSpPr>
        <p:spPr>
          <a:xfrm>
            <a:off x="1219200" y="2206228"/>
            <a:ext cx="6934200" cy="369332"/>
          </a:xfrm>
          <a:prstGeom prst="rect">
            <a:avLst/>
          </a:prstGeom>
          <a:noFill/>
        </p:spPr>
        <p:txBody>
          <a:bodyPr wrap="square">
            <a:spAutoFit/>
          </a:bodyPr>
          <a:lstStyle/>
          <a:p>
            <a:pPr algn="ctr">
              <a:defRPr sz="1800" b="1"/>
            </a:pPr>
            <a:r>
              <a:rPr lang="en-US" dirty="0"/>
              <a:t>Highest Early-Career Salaries with a Bachelor’s Degree</a:t>
            </a:r>
          </a:p>
        </p:txBody>
      </p:sp>
      <p:graphicFrame>
        <p:nvGraphicFramePr>
          <p:cNvPr id="4" name="Table Placeholder 2" descr="The table has two columns: Class for salary ranges and Frequency for the number of occurrences. &#10;&#10;A class interval from 50,000 to 54,999 has a frequency of 3. &#10;&#10;A class interval from 55,000 to 59,999 has a frequency of 0. &#10;&#10;A class interval from 60,000 to 64,999 has a frequency of 6. &#10;&#10;A class interval from 65,000 to 69,999 has a frequency of 4. &#10;&#10;A class interval from 70,000 to 74,999 has a frequency of 10.&#10;&#10;A class interval from 75,000 to 79,999 has a frequency of 1. &#10;&#10;A class interval from 80,000 to 84,999 has a frequency of 1.">
            <a:extLst>
              <a:ext uri="{FF2B5EF4-FFF2-40B4-BE49-F238E27FC236}">
                <a16:creationId xmlns:a16="http://schemas.microsoft.com/office/drawing/2014/main" id="{46099F34-38B6-4D4B-8301-57A49F161624}"/>
              </a:ext>
            </a:extLst>
          </p:cNvPr>
          <p:cNvGraphicFramePr>
            <a:graphicFrameLocks/>
          </p:cNvGraphicFramePr>
          <p:nvPr>
            <p:extLst>
              <p:ext uri="{D42A27DB-BD31-4B8C-83A1-F6EECF244321}">
                <p14:modId xmlns:p14="http://schemas.microsoft.com/office/powerpoint/2010/main" val="1054799674"/>
              </p:ext>
            </p:extLst>
          </p:nvPr>
        </p:nvGraphicFramePr>
        <p:xfrm>
          <a:off x="467360" y="2590800"/>
          <a:ext cx="8229600" cy="29667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r>
                        <a:rPr sz="1800" dirty="0"/>
                        <a:t>50,000 ‐ 54,999</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55,000 ‐ 59,999</a:t>
                      </a:r>
                      <a:endParaRPr sz="1800" dirty="0">
                        <a:latin typeface="Cambria Math"/>
                      </a:endParaRPr>
                    </a:p>
                  </a:txBody>
                  <a:tcPr/>
                </a:tc>
                <a:tc>
                  <a:txBody>
                    <a:bodyPr/>
                    <a:lstStyle/>
                    <a:p>
                      <a:pPr algn="ctr"/>
                      <a:r>
                        <a:rPr sz="1800" dirty="0"/>
                        <a:t>0</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60,000 ‐ 64,999</a:t>
                      </a:r>
                      <a:endParaRPr sz="1800" dirty="0">
                        <a:latin typeface="Cambria Math"/>
                      </a:endParaRPr>
                    </a:p>
                  </a:txBody>
                  <a:tcPr/>
                </a:tc>
                <a:tc>
                  <a:txBody>
                    <a:bodyPr/>
                    <a:lstStyle/>
                    <a:p>
                      <a:pPr algn="ctr"/>
                      <a:r>
                        <a:rPr sz="1800" dirty="0"/>
                        <a:t>6</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dirty="0"/>
                        <a:t>65,000 ‐ 69,999</a:t>
                      </a:r>
                      <a:endParaRPr sz="1800" dirty="0">
                        <a:latin typeface="Cambria Math"/>
                      </a:endParaRPr>
                    </a:p>
                  </a:txBody>
                  <a:tcPr/>
                </a:tc>
                <a:tc>
                  <a:txBody>
                    <a:bodyPr/>
                    <a:lstStyle/>
                    <a:p>
                      <a:pPr algn="ctr"/>
                      <a:r>
                        <a:rPr sz="1800" dirty="0"/>
                        <a:t>4</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r>
                        <a:rPr sz="1800" dirty="0"/>
                        <a:t>70,000 ‐ 74,999</a:t>
                      </a:r>
                      <a:endParaRPr sz="1800" dirty="0">
                        <a:latin typeface="Cambria Math"/>
                      </a:endParaRPr>
                    </a:p>
                  </a:txBody>
                  <a:tcPr/>
                </a:tc>
                <a:tc>
                  <a:txBody>
                    <a:bodyPr/>
                    <a:lstStyle/>
                    <a:p>
                      <a:pPr algn="ctr"/>
                      <a:r>
                        <a:rPr sz="1800" dirty="0"/>
                        <a:t>10</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dirty="0"/>
                        <a:t>75,000 ‐ 79,999</a:t>
                      </a:r>
                      <a:endParaRPr sz="1800" dirty="0">
                        <a:latin typeface="Cambria Math"/>
                      </a:endParaRPr>
                    </a:p>
                  </a:txBody>
                  <a:tcPr/>
                </a:tc>
                <a:tc>
                  <a:txBody>
                    <a:bodyPr/>
                    <a:lstStyle/>
                    <a:p>
                      <a:pPr algn="ctr"/>
                      <a:r>
                        <a:rPr sz="1800" dirty="0"/>
                        <a:t>1</a:t>
                      </a:r>
                      <a:endParaRPr sz="1800" dirty="0">
                        <a:latin typeface="Cambria Math"/>
                      </a:endParaRPr>
                    </a:p>
                  </a:txBody>
                  <a:tcPr/>
                </a:tc>
                <a:extLst>
                  <a:ext uri="{0D108BD9-81ED-4DB2-BD59-A6C34878D82A}">
                    <a16:rowId xmlns:a16="http://schemas.microsoft.com/office/drawing/2014/main" val="10007"/>
                  </a:ext>
                </a:extLst>
              </a:tr>
              <a:tr h="370840">
                <a:tc>
                  <a:txBody>
                    <a:bodyPr/>
                    <a:lstStyle/>
                    <a:p>
                      <a:pPr algn="ctr"/>
                      <a:r>
                        <a:rPr sz="1800" dirty="0"/>
                        <a:t>80,000 ‐ 84,999</a:t>
                      </a:r>
                      <a:endParaRPr sz="1800" dirty="0">
                        <a:latin typeface="Cambria Math"/>
                      </a:endParaRPr>
                    </a:p>
                  </a:txBody>
                  <a:tcPr/>
                </a:tc>
                <a:tc>
                  <a:txBody>
                    <a:bodyPr/>
                    <a:lstStyle/>
                    <a:p>
                      <a:pPr algn="ctr"/>
                      <a:r>
                        <a:rPr sz="1800" dirty="0"/>
                        <a:t>1</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dirty="0"/>
              <a:t>Definition: Basic Frequency Distribution Technology</a:t>
            </a:r>
            <a:r>
              <a:rPr lang="en-US" baseline="-25000" dirty="0"/>
              <a:t>1</a:t>
            </a:r>
            <a:endParaRPr baseline="-25000" dirty="0"/>
          </a:p>
        </p:txBody>
      </p:sp>
      <p:sp>
        <p:nvSpPr>
          <p:cNvPr id="3" name="Text Placeholder 2"/>
          <p:cNvSpPr>
            <a:spLocks noGrp="1"/>
          </p:cNvSpPr>
          <p:nvPr>
            <p:ph type="body" sz="quarter" idx="10"/>
          </p:nvPr>
        </p:nvSpPr>
        <p:spPr>
          <a:xfrm>
            <a:off x="511629" y="1082078"/>
            <a:ext cx="8229600" cy="3870922"/>
          </a:xfrm>
        </p:spPr>
        <p:txBody>
          <a:bodyPr>
            <a:normAutofit/>
          </a:bodyPr>
          <a:lstStyle/>
          <a:p>
            <a:pPr marL="457200" indent="-457200">
              <a:buFont typeface="Arial" panose="020B0604020202020204" pitchFamily="34" charset="0"/>
              <a:buChar char="•"/>
            </a:pPr>
            <a:r>
              <a:rPr sz="2200" dirty="0"/>
              <a:t>An </a:t>
            </a:r>
            <a:r>
              <a:rPr sz="2200" b="1" dirty="0"/>
              <a:t>ordered array</a:t>
            </a:r>
            <a:r>
              <a:rPr sz="2200" dirty="0"/>
              <a:t> is an ordered list of data from largest to smallest or vice versa.</a:t>
            </a:r>
          </a:p>
          <a:p>
            <a:pPr marL="457200" indent="-457200">
              <a:buFont typeface="Arial" panose="020B0604020202020204" pitchFamily="34" charset="0"/>
              <a:buChar char="•"/>
            </a:pPr>
            <a:r>
              <a:rPr sz="2200" dirty="0"/>
              <a:t>A </a:t>
            </a:r>
            <a:r>
              <a:rPr sz="2200" b="1" dirty="0"/>
              <a:t>distribution</a:t>
            </a:r>
            <a:r>
              <a:rPr sz="2200" dirty="0"/>
              <a:t> is a way to describe the structure of a particular data set or population.</a:t>
            </a:r>
          </a:p>
          <a:p>
            <a:pPr marL="457200" indent="-457200">
              <a:buFont typeface="Arial" panose="020B0604020202020204" pitchFamily="34" charset="0"/>
              <a:buChar char="•"/>
            </a:pPr>
            <a:r>
              <a:rPr sz="2200" dirty="0"/>
              <a:t>A </a:t>
            </a:r>
            <a:r>
              <a:rPr sz="2200" b="1" dirty="0"/>
              <a:t>frequency distribution</a:t>
            </a:r>
            <a:r>
              <a:rPr sz="2200" dirty="0"/>
              <a:t> is a display of the values that occur in a data set and how often each value, or range of values, occurs. If each category represents a single value, then the distribution is referred to as an </a:t>
            </a:r>
            <a:r>
              <a:rPr sz="2200" b="1" dirty="0"/>
              <a:t>ungrouped frequency distribution</a:t>
            </a:r>
            <a:r>
              <a:rPr sz="2200" dirty="0"/>
              <a:t>. Otherwise, if each category represents a range of values, then it is a </a:t>
            </a:r>
            <a:r>
              <a:rPr sz="2200" b="1" dirty="0"/>
              <a:t>grouped frequency distribution</a:t>
            </a:r>
            <a:r>
              <a:rPr sz="22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2.1.2: Calculating Class Boundaries</a:t>
            </a:r>
            <a:r>
              <a:rPr lang="en-US" baseline="-25000" dirty="0"/>
              <a:t>2</a:t>
            </a:r>
            <a:endParaRPr baseline="-25000" dirty="0"/>
          </a:p>
        </p:txBody>
      </p:sp>
      <p:sp>
        <p:nvSpPr>
          <p:cNvPr id="3" name="Text Placeholder 2" descr="Equation: (54,999 plus 55,000) divided by 2 equals 54,999.5."/>
          <p:cNvSpPr>
            <a:spLocks noGrp="1"/>
          </p:cNvSpPr>
          <p:nvPr>
            <p:ph type="body" sz="quarter" idx="10"/>
          </p:nvPr>
        </p:nvSpPr>
        <p:spPr/>
        <p:txBody>
          <a:bodyPr>
            <a:normAutofit/>
          </a:bodyPr>
          <a:lstStyle/>
          <a:p>
            <a:r>
              <a:rPr sz="2600" b="1" dirty="0"/>
              <a:t>Solution</a:t>
            </a:r>
          </a:p>
          <a:p>
            <a:r>
              <a:rPr sz="2600" dirty="0"/>
              <a:t>Look at the first and second classes. The upper limit of class one is </a:t>
            </a:r>
            <a:r>
              <a:rPr sz="2600" dirty="0">
                <a:latin typeface="Cambria Math"/>
              </a:rPr>
              <a:t>54,999</a:t>
            </a:r>
            <a:r>
              <a:rPr sz="2600" dirty="0"/>
              <a:t>. The lower limit of class two is </a:t>
            </a:r>
            <a:r>
              <a:rPr sz="2600" dirty="0">
                <a:latin typeface="Cambria Math"/>
              </a:rPr>
              <a:t>55,000</a:t>
            </a:r>
            <a:r>
              <a:rPr sz="2600" dirty="0"/>
              <a:t>. Thus, the class boundary between the first two classes is calculated as follows.</a:t>
            </a:r>
          </a:p>
          <a:p>
            <a:pPr algn="ctr">
              <a:defRPr sz="2800"/>
            </a:pPr>
            <a:endParaRPr sz="2600" dirty="0"/>
          </a:p>
        </p:txBody>
      </p:sp>
      <p:pic>
        <p:nvPicPr>
          <p:cNvPr id="7" name="Picture 6" descr="The equation calculates the average of two numbers. It adds 54,999 and 55,000, then divides the sum by 2. The result is 54,999.5.">
            <a:extLst>
              <a:ext uri="{FF2B5EF4-FFF2-40B4-BE49-F238E27FC236}">
                <a16:creationId xmlns:a16="http://schemas.microsoft.com/office/drawing/2014/main" id="{BE1BBFC7-8DB5-5F72-2D06-4DB0AC9E8652}"/>
              </a:ext>
            </a:extLst>
          </p:cNvPr>
          <p:cNvPicPr>
            <a:picLocks noChangeAspect="1"/>
          </p:cNvPicPr>
          <p:nvPr/>
        </p:nvPicPr>
        <p:blipFill>
          <a:blip r:embed="rId3"/>
          <a:stretch>
            <a:fillRect/>
          </a:stretch>
        </p:blipFill>
        <p:spPr>
          <a:xfrm>
            <a:off x="2754000" y="3216346"/>
            <a:ext cx="3636000" cy="744842"/>
          </a:xfrm>
          <a:prstGeom prst="rect">
            <a:avLst/>
          </a:prstGeom>
        </p:spPr>
      </p:pic>
      <p:pic>
        <p:nvPicPr>
          <p:cNvPr id="4" name="Content Placeholder 4" descr="A number line illustrating the class limits of the first class featured in the table below. The class boundaries are labeled and shown ranging from 49,999.5  to  54,999.5. The interval between the class limits  50,000 and 54,999 is labeled and shaded.">
            <a:extLst>
              <a:ext uri="{FF2B5EF4-FFF2-40B4-BE49-F238E27FC236}">
                <a16:creationId xmlns:a16="http://schemas.microsoft.com/office/drawing/2014/main" id="{0AD0CFA0-9007-4F06-BE9D-A9B5EE81BA0E}"/>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19300" y="4045967"/>
            <a:ext cx="5105400" cy="197383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2.1.2: Calculating Class Boundaries</a:t>
            </a:r>
            <a:r>
              <a:rPr lang="en-US" baseline="-25000" dirty="0"/>
              <a:t>3</a:t>
            </a:r>
            <a:endParaRPr baseline="-25000" dirty="0"/>
          </a:p>
        </p:txBody>
      </p:sp>
      <p:sp>
        <p:nvSpPr>
          <p:cNvPr id="3" name="Text Placeholder 2"/>
          <p:cNvSpPr>
            <a:spLocks noGrp="1"/>
          </p:cNvSpPr>
          <p:nvPr>
            <p:ph type="body" sz="quarter" idx="10"/>
          </p:nvPr>
        </p:nvSpPr>
        <p:spPr>
          <a:xfrm>
            <a:off x="467360" y="1600200"/>
            <a:ext cx="8229600" cy="3276600"/>
          </a:xfrm>
        </p:spPr>
        <p:txBody>
          <a:bodyPr>
            <a:normAutofit lnSpcReduction="10000"/>
          </a:bodyPr>
          <a:lstStyle/>
          <a:p>
            <a:pPr marL="457200" indent="-457200">
              <a:buFont typeface="Arial" panose="020B0604020202020204" pitchFamily="34" charset="0"/>
              <a:buChar char="•"/>
            </a:pPr>
            <a:r>
              <a:rPr dirty="0"/>
              <a:t>Recall that the class width is </a:t>
            </a:r>
            <a:r>
              <a:rPr dirty="0">
                <a:latin typeface="Cambria Math"/>
              </a:rPr>
              <a:t>5,000</a:t>
            </a:r>
            <a:r>
              <a:rPr dirty="0"/>
              <a:t>. </a:t>
            </a:r>
            <a:endParaRPr lang="en-US" dirty="0"/>
          </a:p>
          <a:p>
            <a:endParaRPr lang="en-US" dirty="0"/>
          </a:p>
          <a:p>
            <a:pPr marL="457200" indent="-457200">
              <a:buFont typeface="Arial" panose="020B0604020202020204" pitchFamily="34" charset="0"/>
              <a:buChar char="•"/>
            </a:pPr>
            <a:r>
              <a:rPr dirty="0"/>
              <a:t>Adding </a:t>
            </a:r>
            <a:r>
              <a:rPr dirty="0">
                <a:latin typeface="Cambria Math"/>
              </a:rPr>
              <a:t>5,000</a:t>
            </a:r>
            <a:r>
              <a:rPr dirty="0"/>
              <a:t> to </a:t>
            </a:r>
            <a:r>
              <a:rPr dirty="0">
                <a:latin typeface="Cambria Math"/>
              </a:rPr>
              <a:t>54,999.5</a:t>
            </a:r>
            <a:r>
              <a:rPr dirty="0"/>
              <a:t> gives the next class boundary. </a:t>
            </a: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dirty="0"/>
              <a:t>You can repeat this step to find the remaining class boundaries.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2.1.2: Calculating Class Boundaries</a:t>
            </a:r>
            <a:r>
              <a:rPr lang="en-US" baseline="-25000" dirty="0"/>
              <a:t>4</a:t>
            </a:r>
            <a:endParaRPr baseline="-25000" dirty="0"/>
          </a:p>
        </p:txBody>
      </p:sp>
      <p:sp>
        <p:nvSpPr>
          <p:cNvPr id="5" name="TextBox 4">
            <a:extLst>
              <a:ext uri="{FF2B5EF4-FFF2-40B4-BE49-F238E27FC236}">
                <a16:creationId xmlns:a16="http://schemas.microsoft.com/office/drawing/2014/main" id="{6B4E4A36-8E0A-DA55-7A5D-F43C94E807F1}"/>
              </a:ext>
            </a:extLst>
          </p:cNvPr>
          <p:cNvSpPr txBox="1"/>
          <p:nvPr/>
        </p:nvSpPr>
        <p:spPr>
          <a:xfrm>
            <a:off x="482600" y="1295400"/>
            <a:ext cx="8229600" cy="400110"/>
          </a:xfrm>
          <a:prstGeom prst="rect">
            <a:avLst/>
          </a:prstGeom>
          <a:noFill/>
        </p:spPr>
        <p:txBody>
          <a:bodyPr wrap="square">
            <a:spAutoFit/>
          </a:bodyPr>
          <a:lstStyle/>
          <a:p>
            <a:pPr algn="ctr">
              <a:defRPr sz="1800" b="1"/>
            </a:pPr>
            <a:r>
              <a:rPr lang="en-US" sz="2000" dirty="0"/>
              <a:t>Highest Early-Career Salaries with a Bachelor's Degree</a:t>
            </a:r>
          </a:p>
        </p:txBody>
      </p:sp>
      <p:graphicFrame>
        <p:nvGraphicFramePr>
          <p:cNvPr id="3" name="Table Placeholder 2" descr="The table has three columns: Class (salary ranges), Frequency (number of occurrences), and Class Boundaries (exact boundaries for each range). &#10;&#10;A class interval from 50,000 to 54,999 has a frequency of 3. The class boundaries are 49,999.5 to 54,999.5.&#10;&#10;A class interval from 55,000 to 59,999 has a frequency of 0. The class boundaries are 54,999.5 to 59,999.5.&#10;&#10;A class interval from 60,000 to 64,999 has a frequency of 6. The class boundaries are 59,999.5 to 64,999.5.&#10;&#10;A class interval from 65,000 to 69,999 has a frequency of 4. The class boundaries are 64,999.5 to 69,999.5.&#10;&#10;A class interval from 70,000 to 74,999 has a frequency of 10. The class boundaries are 69,999.5 to 74,999.5.&#10;&#10;A class interval from 75,000 to 79,999 has a frequency of 1. The class boundaries are 74,999.5 to 79,999.5.&#10;&#10;A class interval from 80,000 to 84,999 has a frequency of 1. The class boundaries are 79,999.5 to 84,999.5."/>
          <p:cNvGraphicFramePr>
            <a:graphicFrameLocks noGrp="1"/>
          </p:cNvGraphicFramePr>
          <p:nvPr>
            <p:ph type="tbl" sz="quarter" idx="10"/>
            <p:extLst>
              <p:ext uri="{D42A27DB-BD31-4B8C-83A1-F6EECF244321}">
                <p14:modId xmlns:p14="http://schemas.microsoft.com/office/powerpoint/2010/main" val="3181279858"/>
              </p:ext>
            </p:extLst>
          </p:nvPr>
        </p:nvGraphicFramePr>
        <p:xfrm>
          <a:off x="431800" y="1737360"/>
          <a:ext cx="8229600" cy="29667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tc>
                  <a:txBody>
                    <a:bodyPr/>
                    <a:lstStyle/>
                    <a:p>
                      <a:pPr algn="ctr">
                        <a:defRPr sz="1800" b="1"/>
                      </a:pPr>
                      <a:r>
                        <a:rPr dirty="0"/>
                        <a:t>Class Boundaries</a:t>
                      </a:r>
                    </a:p>
                  </a:txBody>
                  <a:tcPr/>
                </a:tc>
                <a:extLst>
                  <a:ext uri="{0D108BD9-81ED-4DB2-BD59-A6C34878D82A}">
                    <a16:rowId xmlns:a16="http://schemas.microsoft.com/office/drawing/2014/main" val="10001"/>
                  </a:ext>
                </a:extLst>
              </a:tr>
              <a:tr h="370840">
                <a:tc>
                  <a:txBody>
                    <a:bodyPr/>
                    <a:lstStyle/>
                    <a:p>
                      <a:pPr algn="ctr"/>
                      <a:r>
                        <a:rPr sz="1800" dirty="0"/>
                        <a:t>50,000 – 54,999</a:t>
                      </a:r>
                      <a:endParaRPr sz="1800" dirty="0">
                        <a:latin typeface="Cambria Math"/>
                      </a:endParaRPr>
                    </a:p>
                  </a:txBody>
                  <a:tcPr/>
                </a:tc>
                <a:tc>
                  <a:txBody>
                    <a:bodyPr/>
                    <a:lstStyle/>
                    <a:p>
                      <a:pPr algn="ctr">
                        <a:defRPr sz="1800"/>
                      </a:pPr>
                      <a:r>
                        <a:rPr dirty="0"/>
                        <a:t>3</a:t>
                      </a:r>
                    </a:p>
                  </a:txBody>
                  <a:tcPr/>
                </a:tc>
                <a:tc>
                  <a:txBody>
                    <a:bodyPr/>
                    <a:lstStyle/>
                    <a:p>
                      <a:pPr algn="ctr"/>
                      <a:r>
                        <a:rPr sz="1800" dirty="0"/>
                        <a:t>49,999.5 – 54,999.5</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55,000 – 59,999</a:t>
                      </a:r>
                      <a:endParaRPr sz="1800" dirty="0">
                        <a:latin typeface="Cambria Math"/>
                      </a:endParaRPr>
                    </a:p>
                  </a:txBody>
                  <a:tcPr/>
                </a:tc>
                <a:tc>
                  <a:txBody>
                    <a:bodyPr/>
                    <a:lstStyle/>
                    <a:p>
                      <a:pPr algn="ctr">
                        <a:defRPr sz="1800"/>
                      </a:pPr>
                      <a:r>
                        <a:rPr dirty="0"/>
                        <a:t>0</a:t>
                      </a:r>
                    </a:p>
                  </a:txBody>
                  <a:tcPr/>
                </a:tc>
                <a:tc>
                  <a:txBody>
                    <a:bodyPr/>
                    <a:lstStyle/>
                    <a:p>
                      <a:pPr algn="ctr"/>
                      <a:r>
                        <a:rPr sz="1800" dirty="0"/>
                        <a:t>54,999.5 – 59,999.5</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60,000 – 64,999</a:t>
                      </a:r>
                      <a:endParaRPr sz="1800" dirty="0">
                        <a:latin typeface="Cambria Math"/>
                      </a:endParaRPr>
                    </a:p>
                  </a:txBody>
                  <a:tcPr/>
                </a:tc>
                <a:tc>
                  <a:txBody>
                    <a:bodyPr/>
                    <a:lstStyle/>
                    <a:p>
                      <a:pPr algn="ctr">
                        <a:defRPr sz="1800"/>
                      </a:pPr>
                      <a:r>
                        <a:rPr dirty="0"/>
                        <a:t>6</a:t>
                      </a:r>
                    </a:p>
                  </a:txBody>
                  <a:tcPr/>
                </a:tc>
                <a:tc>
                  <a:txBody>
                    <a:bodyPr/>
                    <a:lstStyle/>
                    <a:p>
                      <a:pPr algn="ctr"/>
                      <a:r>
                        <a:rPr sz="1800" dirty="0"/>
                        <a:t>59,999.5 – 64,999.5</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dirty="0"/>
                        <a:t>65,000 – 69,999</a:t>
                      </a:r>
                      <a:endParaRPr sz="1800" dirty="0">
                        <a:latin typeface="Cambria Math"/>
                      </a:endParaRPr>
                    </a:p>
                  </a:txBody>
                  <a:tcPr/>
                </a:tc>
                <a:tc>
                  <a:txBody>
                    <a:bodyPr/>
                    <a:lstStyle/>
                    <a:p>
                      <a:pPr algn="ctr">
                        <a:defRPr sz="1800"/>
                      </a:pPr>
                      <a:r>
                        <a:rPr dirty="0"/>
                        <a:t>4</a:t>
                      </a:r>
                    </a:p>
                  </a:txBody>
                  <a:tcPr/>
                </a:tc>
                <a:tc>
                  <a:txBody>
                    <a:bodyPr/>
                    <a:lstStyle/>
                    <a:p>
                      <a:pPr algn="ctr"/>
                      <a:r>
                        <a:rPr sz="1800" dirty="0"/>
                        <a:t>64,999.5 – 69,999.5</a:t>
                      </a:r>
                      <a:endParaRPr sz="1800" dirty="0">
                        <a:latin typeface="Cambria Math"/>
                      </a:endParaRPr>
                    </a:p>
                  </a:txBody>
                  <a:tcPr/>
                </a:tc>
                <a:extLst>
                  <a:ext uri="{0D108BD9-81ED-4DB2-BD59-A6C34878D82A}">
                    <a16:rowId xmlns:a16="http://schemas.microsoft.com/office/drawing/2014/main" val="10005"/>
                  </a:ext>
                </a:extLst>
              </a:tr>
              <a:tr h="370840">
                <a:tc>
                  <a:txBody>
                    <a:bodyPr/>
                    <a:lstStyle/>
                    <a:p>
                      <a:pPr algn="ctr"/>
                      <a:r>
                        <a:rPr sz="1800" dirty="0"/>
                        <a:t>70,000 – 74,999</a:t>
                      </a:r>
                      <a:endParaRPr sz="1800" dirty="0">
                        <a:latin typeface="Cambria Math"/>
                      </a:endParaRPr>
                    </a:p>
                  </a:txBody>
                  <a:tcPr/>
                </a:tc>
                <a:tc>
                  <a:txBody>
                    <a:bodyPr/>
                    <a:lstStyle/>
                    <a:p>
                      <a:pPr algn="ctr">
                        <a:defRPr sz="1800"/>
                      </a:pPr>
                      <a:r>
                        <a:rPr dirty="0"/>
                        <a:t>10</a:t>
                      </a:r>
                    </a:p>
                  </a:txBody>
                  <a:tcPr/>
                </a:tc>
                <a:tc>
                  <a:txBody>
                    <a:bodyPr/>
                    <a:lstStyle/>
                    <a:p>
                      <a:pPr algn="ctr"/>
                      <a:r>
                        <a:rPr sz="1800" dirty="0"/>
                        <a:t>69,999.5 – 74,999.5</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dirty="0"/>
                        <a:t>75,000 – 79,999</a:t>
                      </a:r>
                      <a:endParaRPr sz="1800" dirty="0">
                        <a:latin typeface="Cambria Math"/>
                      </a:endParaRPr>
                    </a:p>
                  </a:txBody>
                  <a:tcPr/>
                </a:tc>
                <a:tc>
                  <a:txBody>
                    <a:bodyPr/>
                    <a:lstStyle/>
                    <a:p>
                      <a:pPr algn="ctr">
                        <a:defRPr sz="1800"/>
                      </a:pPr>
                      <a:r>
                        <a:rPr dirty="0"/>
                        <a:t>1</a:t>
                      </a:r>
                    </a:p>
                  </a:txBody>
                  <a:tcPr/>
                </a:tc>
                <a:tc>
                  <a:txBody>
                    <a:bodyPr/>
                    <a:lstStyle/>
                    <a:p>
                      <a:pPr algn="ctr"/>
                      <a:r>
                        <a:rPr sz="1800" dirty="0"/>
                        <a:t>74,999.5 – 79,999.5</a:t>
                      </a:r>
                      <a:endParaRPr sz="1800" dirty="0">
                        <a:latin typeface="Cambria Math"/>
                      </a:endParaRPr>
                    </a:p>
                  </a:txBody>
                  <a:tcPr/>
                </a:tc>
                <a:extLst>
                  <a:ext uri="{0D108BD9-81ED-4DB2-BD59-A6C34878D82A}">
                    <a16:rowId xmlns:a16="http://schemas.microsoft.com/office/drawing/2014/main" val="10007"/>
                  </a:ext>
                </a:extLst>
              </a:tr>
              <a:tr h="370840">
                <a:tc>
                  <a:txBody>
                    <a:bodyPr/>
                    <a:lstStyle/>
                    <a:p>
                      <a:pPr algn="ctr"/>
                      <a:r>
                        <a:rPr sz="1800" dirty="0"/>
                        <a:t>80,000 – 84,999</a:t>
                      </a:r>
                      <a:endParaRPr sz="1800" dirty="0">
                        <a:latin typeface="Cambria Math"/>
                      </a:endParaRPr>
                    </a:p>
                  </a:txBody>
                  <a:tcPr/>
                </a:tc>
                <a:tc>
                  <a:txBody>
                    <a:bodyPr/>
                    <a:lstStyle/>
                    <a:p>
                      <a:pPr algn="ctr">
                        <a:defRPr sz="1800"/>
                      </a:pPr>
                      <a:r>
                        <a:rPr dirty="0"/>
                        <a:t>1</a:t>
                      </a:r>
                    </a:p>
                  </a:txBody>
                  <a:tcPr/>
                </a:tc>
                <a:tc>
                  <a:txBody>
                    <a:bodyPr/>
                    <a:lstStyle/>
                    <a:p>
                      <a:pPr algn="ctr"/>
                      <a:r>
                        <a:rPr sz="1800" dirty="0"/>
                        <a:t>79,999.5 – 84,999.5</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Class Midpoint</a:t>
            </a:r>
          </a:p>
        </p:txBody>
      </p:sp>
      <p:sp>
        <p:nvSpPr>
          <p:cNvPr id="3" name="Text Placeholder 2"/>
          <p:cNvSpPr>
            <a:spLocks noGrp="1"/>
          </p:cNvSpPr>
          <p:nvPr>
            <p:ph type="body" sz="quarter" idx="10"/>
          </p:nvPr>
        </p:nvSpPr>
        <p:spPr>
          <a:xfrm>
            <a:off x="457200" y="1082078"/>
            <a:ext cx="8229600" cy="1965922"/>
          </a:xfrm>
        </p:spPr>
        <p:txBody>
          <a:bodyPr>
            <a:normAutofit/>
          </a:bodyPr>
          <a:lstStyle/>
          <a:p>
            <a:r>
              <a:rPr lang="en-US" sz="2800" dirty="0"/>
              <a:t>The </a:t>
            </a:r>
            <a:r>
              <a:rPr lang="en-US" sz="2800" b="1" dirty="0"/>
              <a:t>class midpoint</a:t>
            </a:r>
            <a:r>
              <a:rPr lang="en-US" sz="2800" dirty="0"/>
              <a:t> is the value in the middle of the class, and is given by the formula below.</a:t>
            </a:r>
          </a:p>
          <a:p>
            <a:endParaRPr sz="2800" dirty="0"/>
          </a:p>
        </p:txBody>
      </p:sp>
      <p:pic>
        <p:nvPicPr>
          <p:cNvPr id="5" name="Picture 4" descr="Class Midpoint is equals to the sum of lower limit plus upper limit divided by 2.">
            <a:extLst>
              <a:ext uri="{FF2B5EF4-FFF2-40B4-BE49-F238E27FC236}">
                <a16:creationId xmlns:a16="http://schemas.microsoft.com/office/drawing/2014/main" id="{B73FF1EE-F903-745A-0949-F87AB1FDE6AA}"/>
              </a:ext>
            </a:extLst>
          </p:cNvPr>
          <p:cNvPicPr>
            <a:picLocks noChangeAspect="1"/>
          </p:cNvPicPr>
          <p:nvPr/>
        </p:nvPicPr>
        <p:blipFill>
          <a:blip r:embed="rId2"/>
          <a:stretch>
            <a:fillRect/>
          </a:stretch>
        </p:blipFill>
        <p:spPr>
          <a:xfrm>
            <a:off x="1764000" y="2209800"/>
            <a:ext cx="5616000" cy="58130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Side Note</a:t>
            </a:r>
          </a:p>
        </p:txBody>
      </p:sp>
      <p:sp>
        <p:nvSpPr>
          <p:cNvPr id="3" name="Text Placeholder 2"/>
          <p:cNvSpPr>
            <a:spLocks noGrp="1"/>
          </p:cNvSpPr>
          <p:nvPr>
            <p:ph type="body" sz="quarter" idx="10"/>
          </p:nvPr>
        </p:nvSpPr>
        <p:spPr>
          <a:xfrm>
            <a:off x="457200" y="1447800"/>
            <a:ext cx="8229600" cy="2667000"/>
          </a:xfrm>
        </p:spPr>
        <p:txBody>
          <a:bodyPr>
            <a:normAutofit/>
          </a:bodyPr>
          <a:lstStyle/>
          <a:p>
            <a:pPr>
              <a:defRPr sz="2800"/>
            </a:pPr>
            <a:r>
              <a:rPr lang="en-US" sz="2800" dirty="0"/>
              <a:t>The class midpoint can also be calculated using the class boundaries instead of the class limits. </a:t>
            </a:r>
            <a:endParaRPr sz="2800" dirty="0"/>
          </a:p>
        </p:txBody>
      </p:sp>
      <p:pic>
        <p:nvPicPr>
          <p:cNvPr id="5" name="Picture 4" descr="Class Midpoint is equals to the sum of lower boundary plus upper boundary divided by 2.">
            <a:extLst>
              <a:ext uri="{FF2B5EF4-FFF2-40B4-BE49-F238E27FC236}">
                <a16:creationId xmlns:a16="http://schemas.microsoft.com/office/drawing/2014/main" id="{2F96FBCF-AB00-A45A-BFEC-308FF752892F}"/>
              </a:ext>
            </a:extLst>
          </p:cNvPr>
          <p:cNvPicPr>
            <a:picLocks noChangeAspect="1"/>
          </p:cNvPicPr>
          <p:nvPr/>
        </p:nvPicPr>
        <p:blipFill>
          <a:blip r:embed="rId2"/>
          <a:stretch>
            <a:fillRect/>
          </a:stretch>
        </p:blipFill>
        <p:spPr>
          <a:xfrm>
            <a:off x="1328737" y="2809875"/>
            <a:ext cx="6486525" cy="77152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2.1.3: Calculating Class Midpoints</a:t>
            </a:r>
            <a:r>
              <a:rPr lang="en-US" baseline="-25000" dirty="0"/>
              <a:t>1</a:t>
            </a:r>
            <a:endParaRPr baseline="-25000" dirty="0"/>
          </a:p>
        </p:txBody>
      </p:sp>
      <p:sp>
        <p:nvSpPr>
          <p:cNvPr id="3" name="Text Placeholder 2"/>
          <p:cNvSpPr>
            <a:spLocks noGrp="1"/>
          </p:cNvSpPr>
          <p:nvPr>
            <p:ph type="body" sz="quarter" idx="10"/>
          </p:nvPr>
        </p:nvSpPr>
        <p:spPr>
          <a:xfrm>
            <a:off x="457200" y="1219200"/>
            <a:ext cx="8229600" cy="1332913"/>
          </a:xfrm>
        </p:spPr>
        <p:txBody>
          <a:bodyPr>
            <a:normAutofit/>
          </a:bodyPr>
          <a:lstStyle/>
          <a:p>
            <a:r>
              <a:rPr sz="2800" dirty="0"/>
              <a:t>Calculate the midpoint of each class in the frequency distribution from Example 2.1.1.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2.1.3: Calculating Class Midpoints</a:t>
            </a:r>
            <a:r>
              <a:rPr lang="en-US" baseline="-25000" dirty="0"/>
              <a:t>2</a:t>
            </a:r>
            <a:endParaRPr baseline="-25000" dirty="0"/>
          </a:p>
        </p:txBody>
      </p:sp>
      <p:sp>
        <p:nvSpPr>
          <p:cNvPr id="3" name="Text Placeholder 2"/>
          <p:cNvSpPr>
            <a:spLocks noGrp="1"/>
          </p:cNvSpPr>
          <p:nvPr>
            <p:ph type="body" sz="quarter" idx="10"/>
          </p:nvPr>
        </p:nvSpPr>
        <p:spPr>
          <a:xfrm>
            <a:off x="457200" y="1029288"/>
            <a:ext cx="8229600" cy="1905000"/>
          </a:xfrm>
        </p:spPr>
        <p:txBody>
          <a:bodyPr>
            <a:normAutofit/>
          </a:bodyPr>
          <a:lstStyle/>
          <a:p>
            <a:r>
              <a:rPr lang="en-US" sz="2800" b="1" dirty="0"/>
              <a:t>Solution</a:t>
            </a:r>
          </a:p>
          <a:p>
            <a:r>
              <a:rPr lang="en-US" sz="2800" dirty="0"/>
              <a:t>The midpoint is the sum of the class limits divided by two. For the first class, the midpoint is calculated as follows.</a:t>
            </a:r>
          </a:p>
          <a:p>
            <a:pPr algn="ctr">
              <a:defRPr sz="2800"/>
            </a:pPr>
            <a:endParaRPr lang="en-US" sz="2800" dirty="0"/>
          </a:p>
        </p:txBody>
      </p:sp>
      <p:pic>
        <p:nvPicPr>
          <p:cNvPr id="7" name="Picture 6" descr="The equation calculates the average of two numbers. It adds 50,000 and 54,999, then divides the sum by 2. The result is 52,499.5.">
            <a:extLst>
              <a:ext uri="{FF2B5EF4-FFF2-40B4-BE49-F238E27FC236}">
                <a16:creationId xmlns:a16="http://schemas.microsoft.com/office/drawing/2014/main" id="{5884FABA-124D-2BBE-C9C2-3C8686F62EBF}"/>
              </a:ext>
            </a:extLst>
          </p:cNvPr>
          <p:cNvPicPr>
            <a:picLocks noChangeAspect="1"/>
          </p:cNvPicPr>
          <p:nvPr/>
        </p:nvPicPr>
        <p:blipFill>
          <a:blip r:embed="rId3"/>
          <a:stretch>
            <a:fillRect/>
          </a:stretch>
        </p:blipFill>
        <p:spPr>
          <a:xfrm>
            <a:off x="2800350" y="2934288"/>
            <a:ext cx="3543300" cy="723900"/>
          </a:xfrm>
          <a:prstGeom prst="rect">
            <a:avLst/>
          </a:prstGeom>
        </p:spPr>
      </p:pic>
      <p:pic>
        <p:nvPicPr>
          <p:cNvPr id="4" name="Content Placeholder 4" descr="A number line illustrating the class limits of the first class featured in the table below. The interval between  50,000  and  54,999 is shaded. The class boundaries also shown ranging from  49,999.5  to  54,999.5. The area within the class boundary is also uniquely shaded. The midpoint is plotted at the center of the interval labeled  52,499.5">
            <a:extLst>
              <a:ext uri="{FF2B5EF4-FFF2-40B4-BE49-F238E27FC236}">
                <a16:creationId xmlns:a16="http://schemas.microsoft.com/office/drawing/2014/main" id="{B3F3C218-E287-4DA0-8E10-47AB50839224}"/>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90750" y="3837263"/>
            <a:ext cx="4762500" cy="1905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2.1.3: Calculating Class Midpoints</a:t>
            </a:r>
            <a:r>
              <a:rPr lang="en-US" baseline="-25000" dirty="0"/>
              <a:t>3</a:t>
            </a:r>
            <a:endParaRPr baseline="-25000" dirty="0"/>
          </a:p>
        </p:txBody>
      </p:sp>
      <p:sp>
        <p:nvSpPr>
          <p:cNvPr id="3" name="Text Placeholder 2"/>
          <p:cNvSpPr>
            <a:spLocks noGrp="1"/>
          </p:cNvSpPr>
          <p:nvPr>
            <p:ph type="body" sz="quarter" idx="10"/>
          </p:nvPr>
        </p:nvSpPr>
        <p:spPr>
          <a:xfrm>
            <a:off x="457200" y="1295400"/>
            <a:ext cx="8229600" cy="2704513"/>
          </a:xfrm>
        </p:spPr>
        <p:txBody>
          <a:bodyPr>
            <a:normAutofit/>
          </a:bodyPr>
          <a:lstStyle/>
          <a:p>
            <a:r>
              <a:rPr sz="2800" dirty="0"/>
              <a:t>We can use this same calculation to find the midpoints of the remaining classes. </a:t>
            </a:r>
            <a:endParaRPr lang="en-US" sz="2800" dirty="0"/>
          </a:p>
          <a:p>
            <a:endParaRPr lang="en-US" dirty="0"/>
          </a:p>
          <a:p>
            <a:r>
              <a:rPr sz="2800" dirty="0"/>
              <a:t>Another method is to add </a:t>
            </a:r>
            <a:r>
              <a:rPr sz="2800" dirty="0">
                <a:latin typeface="Cambria Math"/>
              </a:rPr>
              <a:t>5,000</a:t>
            </a:r>
            <a:r>
              <a:rPr sz="2800" dirty="0"/>
              <a:t> (the class width) to the first midpoint, as we did with class boundaries.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2.1.3: Calculating Class Midpoints</a:t>
            </a:r>
            <a:r>
              <a:rPr lang="en-US" baseline="-25000" dirty="0"/>
              <a:t>4</a:t>
            </a:r>
            <a:endParaRPr baseline="-25000" dirty="0"/>
          </a:p>
        </p:txBody>
      </p:sp>
      <p:sp>
        <p:nvSpPr>
          <p:cNvPr id="6" name="TextBox 5">
            <a:extLst>
              <a:ext uri="{FF2B5EF4-FFF2-40B4-BE49-F238E27FC236}">
                <a16:creationId xmlns:a16="http://schemas.microsoft.com/office/drawing/2014/main" id="{268934A0-F4AC-856B-1D1F-5E6AA9A8B782}"/>
              </a:ext>
            </a:extLst>
          </p:cNvPr>
          <p:cNvSpPr txBox="1"/>
          <p:nvPr/>
        </p:nvSpPr>
        <p:spPr>
          <a:xfrm>
            <a:off x="228600" y="1219200"/>
            <a:ext cx="8839200" cy="400110"/>
          </a:xfrm>
          <a:prstGeom prst="rect">
            <a:avLst/>
          </a:prstGeom>
          <a:noFill/>
        </p:spPr>
        <p:txBody>
          <a:bodyPr wrap="square">
            <a:spAutoFit/>
          </a:bodyPr>
          <a:lstStyle/>
          <a:p>
            <a:pPr algn="ctr">
              <a:defRPr sz="1800" b="1"/>
            </a:pPr>
            <a:r>
              <a:rPr lang="en-US" sz="2000" dirty="0"/>
              <a:t>Highest Early-Career Salaries with a Bachelor's Degree (with Class Midpoints)</a:t>
            </a:r>
          </a:p>
        </p:txBody>
      </p:sp>
      <p:graphicFrame>
        <p:nvGraphicFramePr>
          <p:cNvPr id="3" name="Table Placeholder 2" descr="The table has three columns: Class of salary ranges, Frequency of number of occurrences, and Class Midpoints which is the average value of each salary range.&#10;&#10;A class interval from 50,000 to 54,999 has a frequency of 3. The class midpoints 52,499.5&#10;&#10;A class interval from 55,000 to 59,999 has a frequency of 0. The class midpoints 57,499.5&#10;&#10;A class interval from 60,000 to 64,999 has a frequency of 6. The class midpoints 62,499.5&#10;&#10;A class interval from 65,000 to 69,999 has a frequency of 4. The class midpoints 67,499.5&#10;&#10;A class interval from 70,000 to 74,999 has a frequency of 10. The class midpoints 72,499.5&#10;&#10;A class interval from 75,000 to 79,999 has a frequency of 1. The class midpoints 77,499.5&#10;&#10;A class interval from 80,000 to 84,999 has a frequency of 1. The class midpoints 82,499.5&#10;"/>
          <p:cNvGraphicFramePr>
            <a:graphicFrameLocks noGrp="1"/>
          </p:cNvGraphicFramePr>
          <p:nvPr>
            <p:ph type="tbl" sz="quarter" idx="10"/>
            <p:extLst>
              <p:ext uri="{D42A27DB-BD31-4B8C-83A1-F6EECF244321}">
                <p14:modId xmlns:p14="http://schemas.microsoft.com/office/powerpoint/2010/main" val="3232527533"/>
              </p:ext>
            </p:extLst>
          </p:nvPr>
        </p:nvGraphicFramePr>
        <p:xfrm>
          <a:off x="457200" y="1702163"/>
          <a:ext cx="8229600" cy="31699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sz="2000" dirty="0"/>
                        <a:t>Class</a:t>
                      </a:r>
                    </a:p>
                  </a:txBody>
                  <a:tcPr/>
                </a:tc>
                <a:tc>
                  <a:txBody>
                    <a:bodyPr/>
                    <a:lstStyle/>
                    <a:p>
                      <a:pPr algn="ctr">
                        <a:defRPr sz="1800" b="1"/>
                      </a:pPr>
                      <a:r>
                        <a:rPr sz="2000" dirty="0"/>
                        <a:t>Frequency</a:t>
                      </a:r>
                    </a:p>
                  </a:txBody>
                  <a:tcPr/>
                </a:tc>
                <a:tc>
                  <a:txBody>
                    <a:bodyPr/>
                    <a:lstStyle/>
                    <a:p>
                      <a:pPr algn="ctr">
                        <a:defRPr sz="1800" b="1"/>
                      </a:pPr>
                      <a:r>
                        <a:rPr sz="2000" dirty="0"/>
                        <a:t>Class Midpoints</a:t>
                      </a:r>
                    </a:p>
                  </a:txBody>
                  <a:tcPr/>
                </a:tc>
                <a:extLst>
                  <a:ext uri="{0D108BD9-81ED-4DB2-BD59-A6C34878D82A}">
                    <a16:rowId xmlns:a16="http://schemas.microsoft.com/office/drawing/2014/main" val="10001"/>
                  </a:ext>
                </a:extLst>
              </a:tr>
              <a:tr h="370840">
                <a:tc>
                  <a:txBody>
                    <a:bodyPr/>
                    <a:lstStyle/>
                    <a:p>
                      <a:pPr algn="ctr"/>
                      <a:r>
                        <a:rPr sz="2000" dirty="0"/>
                        <a:t>50,000 – 54,999</a:t>
                      </a:r>
                      <a:endParaRPr sz="2000" dirty="0">
                        <a:latin typeface="Cambria Math"/>
                      </a:endParaRPr>
                    </a:p>
                  </a:txBody>
                  <a:tcPr/>
                </a:tc>
                <a:tc>
                  <a:txBody>
                    <a:bodyPr/>
                    <a:lstStyle/>
                    <a:p>
                      <a:pPr algn="ctr">
                        <a:defRPr sz="1800"/>
                      </a:pPr>
                      <a:r>
                        <a:rPr sz="2000" dirty="0"/>
                        <a:t>3</a:t>
                      </a:r>
                    </a:p>
                  </a:txBody>
                  <a:tcPr/>
                </a:tc>
                <a:tc>
                  <a:txBody>
                    <a:bodyPr/>
                    <a:lstStyle/>
                    <a:p>
                      <a:pPr algn="ctr"/>
                      <a:r>
                        <a:rPr sz="2000" dirty="0"/>
                        <a:t>52,499.5</a:t>
                      </a:r>
                      <a:endParaRPr sz="2000" dirty="0">
                        <a:latin typeface="Cambria Math"/>
                      </a:endParaRPr>
                    </a:p>
                  </a:txBody>
                  <a:tcPr/>
                </a:tc>
                <a:extLst>
                  <a:ext uri="{0D108BD9-81ED-4DB2-BD59-A6C34878D82A}">
                    <a16:rowId xmlns:a16="http://schemas.microsoft.com/office/drawing/2014/main" val="10002"/>
                  </a:ext>
                </a:extLst>
              </a:tr>
              <a:tr h="370840">
                <a:tc>
                  <a:txBody>
                    <a:bodyPr/>
                    <a:lstStyle/>
                    <a:p>
                      <a:pPr algn="ctr"/>
                      <a:r>
                        <a:rPr sz="2000" dirty="0"/>
                        <a:t>55,000 – 59,999</a:t>
                      </a:r>
                      <a:endParaRPr sz="2000" dirty="0">
                        <a:latin typeface="Cambria Math"/>
                      </a:endParaRPr>
                    </a:p>
                  </a:txBody>
                  <a:tcPr/>
                </a:tc>
                <a:tc>
                  <a:txBody>
                    <a:bodyPr/>
                    <a:lstStyle/>
                    <a:p>
                      <a:pPr algn="ctr">
                        <a:defRPr sz="1800"/>
                      </a:pPr>
                      <a:r>
                        <a:rPr sz="2000" dirty="0"/>
                        <a:t>0</a:t>
                      </a:r>
                    </a:p>
                  </a:txBody>
                  <a:tcPr/>
                </a:tc>
                <a:tc>
                  <a:txBody>
                    <a:bodyPr/>
                    <a:lstStyle/>
                    <a:p>
                      <a:pPr algn="ctr"/>
                      <a:r>
                        <a:rPr sz="2000" dirty="0"/>
                        <a:t>57,499.5</a:t>
                      </a:r>
                      <a:endParaRPr sz="2000" dirty="0">
                        <a:latin typeface="Cambria Math"/>
                      </a:endParaRPr>
                    </a:p>
                  </a:txBody>
                  <a:tcPr/>
                </a:tc>
                <a:extLst>
                  <a:ext uri="{0D108BD9-81ED-4DB2-BD59-A6C34878D82A}">
                    <a16:rowId xmlns:a16="http://schemas.microsoft.com/office/drawing/2014/main" val="10003"/>
                  </a:ext>
                </a:extLst>
              </a:tr>
              <a:tr h="370840">
                <a:tc>
                  <a:txBody>
                    <a:bodyPr/>
                    <a:lstStyle/>
                    <a:p>
                      <a:pPr algn="ctr"/>
                      <a:r>
                        <a:rPr sz="2000" dirty="0"/>
                        <a:t>60,000 – 64,999</a:t>
                      </a:r>
                      <a:endParaRPr sz="2000" dirty="0">
                        <a:latin typeface="Cambria Math"/>
                      </a:endParaRPr>
                    </a:p>
                  </a:txBody>
                  <a:tcPr/>
                </a:tc>
                <a:tc>
                  <a:txBody>
                    <a:bodyPr/>
                    <a:lstStyle/>
                    <a:p>
                      <a:pPr algn="ctr">
                        <a:defRPr sz="1800"/>
                      </a:pPr>
                      <a:r>
                        <a:rPr sz="2000" dirty="0"/>
                        <a:t>6</a:t>
                      </a:r>
                    </a:p>
                  </a:txBody>
                  <a:tcPr/>
                </a:tc>
                <a:tc>
                  <a:txBody>
                    <a:bodyPr/>
                    <a:lstStyle/>
                    <a:p>
                      <a:pPr algn="ctr"/>
                      <a:r>
                        <a:rPr sz="2000" dirty="0"/>
                        <a:t>62,499.5</a:t>
                      </a:r>
                      <a:endParaRPr sz="2000" dirty="0">
                        <a:latin typeface="Cambria Math"/>
                      </a:endParaRPr>
                    </a:p>
                  </a:txBody>
                  <a:tcPr/>
                </a:tc>
                <a:extLst>
                  <a:ext uri="{0D108BD9-81ED-4DB2-BD59-A6C34878D82A}">
                    <a16:rowId xmlns:a16="http://schemas.microsoft.com/office/drawing/2014/main" val="10004"/>
                  </a:ext>
                </a:extLst>
              </a:tr>
              <a:tr h="370840">
                <a:tc>
                  <a:txBody>
                    <a:bodyPr/>
                    <a:lstStyle/>
                    <a:p>
                      <a:pPr algn="ctr"/>
                      <a:r>
                        <a:rPr sz="2000" dirty="0"/>
                        <a:t>65,000 – 69,999</a:t>
                      </a:r>
                      <a:endParaRPr sz="2000" dirty="0">
                        <a:latin typeface="Cambria Math"/>
                      </a:endParaRPr>
                    </a:p>
                  </a:txBody>
                  <a:tcPr/>
                </a:tc>
                <a:tc>
                  <a:txBody>
                    <a:bodyPr/>
                    <a:lstStyle/>
                    <a:p>
                      <a:pPr algn="ctr">
                        <a:defRPr sz="1800"/>
                      </a:pPr>
                      <a:r>
                        <a:rPr sz="2000" dirty="0"/>
                        <a:t>4</a:t>
                      </a:r>
                    </a:p>
                  </a:txBody>
                  <a:tcPr/>
                </a:tc>
                <a:tc>
                  <a:txBody>
                    <a:bodyPr/>
                    <a:lstStyle/>
                    <a:p>
                      <a:pPr algn="ctr"/>
                      <a:r>
                        <a:rPr sz="2000" dirty="0"/>
                        <a:t>67,499.5</a:t>
                      </a:r>
                      <a:endParaRPr sz="2000" dirty="0">
                        <a:latin typeface="Cambria Math"/>
                      </a:endParaRPr>
                    </a:p>
                  </a:txBody>
                  <a:tcPr/>
                </a:tc>
                <a:extLst>
                  <a:ext uri="{0D108BD9-81ED-4DB2-BD59-A6C34878D82A}">
                    <a16:rowId xmlns:a16="http://schemas.microsoft.com/office/drawing/2014/main" val="10005"/>
                  </a:ext>
                </a:extLst>
              </a:tr>
              <a:tr h="370840">
                <a:tc>
                  <a:txBody>
                    <a:bodyPr/>
                    <a:lstStyle/>
                    <a:p>
                      <a:pPr algn="ctr"/>
                      <a:r>
                        <a:rPr sz="2000" dirty="0"/>
                        <a:t>70,000 – 74,999</a:t>
                      </a:r>
                      <a:endParaRPr sz="2000" dirty="0">
                        <a:latin typeface="Cambria Math"/>
                      </a:endParaRPr>
                    </a:p>
                  </a:txBody>
                  <a:tcPr/>
                </a:tc>
                <a:tc>
                  <a:txBody>
                    <a:bodyPr/>
                    <a:lstStyle/>
                    <a:p>
                      <a:pPr algn="ctr">
                        <a:defRPr sz="1800"/>
                      </a:pPr>
                      <a:r>
                        <a:rPr sz="2000" dirty="0"/>
                        <a:t>10</a:t>
                      </a:r>
                    </a:p>
                  </a:txBody>
                  <a:tcPr/>
                </a:tc>
                <a:tc>
                  <a:txBody>
                    <a:bodyPr/>
                    <a:lstStyle/>
                    <a:p>
                      <a:pPr algn="ctr"/>
                      <a:r>
                        <a:rPr sz="2000" dirty="0"/>
                        <a:t>72,499.5</a:t>
                      </a:r>
                      <a:endParaRPr sz="2000" dirty="0">
                        <a:latin typeface="Cambria Math"/>
                      </a:endParaRPr>
                    </a:p>
                  </a:txBody>
                  <a:tcPr/>
                </a:tc>
                <a:extLst>
                  <a:ext uri="{0D108BD9-81ED-4DB2-BD59-A6C34878D82A}">
                    <a16:rowId xmlns:a16="http://schemas.microsoft.com/office/drawing/2014/main" val="10006"/>
                  </a:ext>
                </a:extLst>
              </a:tr>
              <a:tr h="370840">
                <a:tc>
                  <a:txBody>
                    <a:bodyPr/>
                    <a:lstStyle/>
                    <a:p>
                      <a:pPr algn="ctr"/>
                      <a:r>
                        <a:rPr sz="2000" dirty="0"/>
                        <a:t>75,000 – 79,999</a:t>
                      </a:r>
                      <a:endParaRPr sz="2000" dirty="0">
                        <a:latin typeface="Cambria Math"/>
                      </a:endParaRPr>
                    </a:p>
                  </a:txBody>
                  <a:tcPr/>
                </a:tc>
                <a:tc>
                  <a:txBody>
                    <a:bodyPr/>
                    <a:lstStyle/>
                    <a:p>
                      <a:pPr algn="ctr">
                        <a:defRPr sz="1800"/>
                      </a:pPr>
                      <a:r>
                        <a:rPr sz="2000" dirty="0"/>
                        <a:t>1</a:t>
                      </a:r>
                    </a:p>
                  </a:txBody>
                  <a:tcPr/>
                </a:tc>
                <a:tc>
                  <a:txBody>
                    <a:bodyPr/>
                    <a:lstStyle/>
                    <a:p>
                      <a:pPr algn="ctr"/>
                      <a:r>
                        <a:rPr sz="2000" dirty="0"/>
                        <a:t>77,499.5</a:t>
                      </a:r>
                      <a:endParaRPr sz="2000" dirty="0">
                        <a:latin typeface="Cambria Math"/>
                      </a:endParaRPr>
                    </a:p>
                  </a:txBody>
                  <a:tcPr/>
                </a:tc>
                <a:extLst>
                  <a:ext uri="{0D108BD9-81ED-4DB2-BD59-A6C34878D82A}">
                    <a16:rowId xmlns:a16="http://schemas.microsoft.com/office/drawing/2014/main" val="10007"/>
                  </a:ext>
                </a:extLst>
              </a:tr>
              <a:tr h="370840">
                <a:tc>
                  <a:txBody>
                    <a:bodyPr/>
                    <a:lstStyle/>
                    <a:p>
                      <a:pPr algn="ctr"/>
                      <a:r>
                        <a:rPr sz="2000" dirty="0"/>
                        <a:t>80,000 – 84,999</a:t>
                      </a:r>
                      <a:endParaRPr sz="2000" dirty="0">
                        <a:latin typeface="Cambria Math"/>
                      </a:endParaRPr>
                    </a:p>
                  </a:txBody>
                  <a:tcPr/>
                </a:tc>
                <a:tc>
                  <a:txBody>
                    <a:bodyPr/>
                    <a:lstStyle/>
                    <a:p>
                      <a:pPr algn="ctr">
                        <a:defRPr sz="1800"/>
                      </a:pPr>
                      <a:r>
                        <a:rPr sz="2000" dirty="0"/>
                        <a:t>1</a:t>
                      </a:r>
                    </a:p>
                  </a:txBody>
                  <a:tcPr/>
                </a:tc>
                <a:tc>
                  <a:txBody>
                    <a:bodyPr/>
                    <a:lstStyle/>
                    <a:p>
                      <a:pPr algn="ctr"/>
                      <a:r>
                        <a:rPr sz="2000" dirty="0"/>
                        <a:t>82,499.5</a:t>
                      </a:r>
                      <a:endParaRPr sz="2000" dirty="0">
                        <a:latin typeface="Cambria Math"/>
                      </a:endParaRPr>
                    </a:p>
                  </a:txBody>
                  <a:tcPr/>
                </a:tc>
                <a:extLst>
                  <a:ext uri="{0D108BD9-81ED-4DB2-BD59-A6C34878D82A}">
                    <a16:rowId xmlns:a16="http://schemas.microsoft.com/office/drawing/2014/main" val="10008"/>
                  </a:ext>
                </a:extLst>
              </a:tr>
            </a:tbl>
          </a:graphicData>
        </a:graphic>
      </p:graphicFrame>
      <p:sp>
        <p:nvSpPr>
          <p:cNvPr id="4" name="Text Placeholder 2">
            <a:extLst>
              <a:ext uri="{FF2B5EF4-FFF2-40B4-BE49-F238E27FC236}">
                <a16:creationId xmlns:a16="http://schemas.microsoft.com/office/drawing/2014/main" id="{606AA4CE-3E85-4B17-ABF4-72C7887AAFC9}"/>
              </a:ext>
            </a:extLst>
          </p:cNvPr>
          <p:cNvSpPr txBox="1">
            <a:spLocks/>
          </p:cNvSpPr>
          <p:nvPr/>
        </p:nvSpPr>
        <p:spPr>
          <a:xfrm>
            <a:off x="533400" y="5029200"/>
            <a:ext cx="8229600" cy="85112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dirty="0"/>
              <a:t>Notice that the class midpoints give us an estimate for the average piece of data in each class.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Relative Frequency</a:t>
            </a:r>
          </a:p>
        </p:txBody>
      </p:sp>
      <p:sp>
        <p:nvSpPr>
          <p:cNvPr id="3" name="Text Placeholder 2"/>
          <p:cNvSpPr>
            <a:spLocks noGrp="1"/>
          </p:cNvSpPr>
          <p:nvPr>
            <p:ph type="body" sz="quarter" idx="10"/>
          </p:nvPr>
        </p:nvSpPr>
        <p:spPr>
          <a:xfrm>
            <a:off x="457200" y="1079060"/>
            <a:ext cx="8229600" cy="3870922"/>
          </a:xfrm>
        </p:spPr>
        <p:txBody>
          <a:bodyPr>
            <a:normAutofit/>
          </a:bodyPr>
          <a:lstStyle/>
          <a:p>
            <a:r>
              <a:rPr sz="2800" dirty="0"/>
              <a:t>The </a:t>
            </a:r>
            <a:r>
              <a:rPr sz="2800" b="1" dirty="0"/>
              <a:t>relative frequency</a:t>
            </a:r>
            <a:r>
              <a:rPr sz="2800" dirty="0"/>
              <a:t> is the fraction or percentage of the data set that falls into a particular class, given by</a:t>
            </a:r>
          </a:p>
          <a:p>
            <a:endParaRPr sz="2800" dirty="0"/>
          </a:p>
        </p:txBody>
      </p:sp>
      <p:pic>
        <p:nvPicPr>
          <p:cNvPr id="7" name="Picture 6" descr="Relative frequency equals the frequency of a specific class f divided by the total number of data points n">
            <a:extLst>
              <a:ext uri="{FF2B5EF4-FFF2-40B4-BE49-F238E27FC236}">
                <a16:creationId xmlns:a16="http://schemas.microsoft.com/office/drawing/2014/main" id="{207A88E0-C2B9-54A6-1304-73196C9EA490}"/>
              </a:ext>
            </a:extLst>
          </p:cNvPr>
          <p:cNvPicPr>
            <a:picLocks noChangeAspect="1"/>
          </p:cNvPicPr>
          <p:nvPr/>
        </p:nvPicPr>
        <p:blipFill>
          <a:blip r:embed="rId2"/>
          <a:stretch>
            <a:fillRect/>
          </a:stretch>
        </p:blipFill>
        <p:spPr>
          <a:xfrm>
            <a:off x="2486117" y="2119071"/>
            <a:ext cx="3467100" cy="914400"/>
          </a:xfrm>
          <a:prstGeom prst="rect">
            <a:avLst/>
          </a:prstGeom>
        </p:spPr>
      </p:pic>
      <p:sp>
        <p:nvSpPr>
          <p:cNvPr id="23" name="TextBox 22">
            <a:extLst>
              <a:ext uri="{FF2B5EF4-FFF2-40B4-BE49-F238E27FC236}">
                <a16:creationId xmlns:a16="http://schemas.microsoft.com/office/drawing/2014/main" id="{19C99C27-9A38-0475-CEDD-4E566DAF98DA}"/>
              </a:ext>
            </a:extLst>
          </p:cNvPr>
          <p:cNvSpPr txBox="1"/>
          <p:nvPr/>
        </p:nvSpPr>
        <p:spPr>
          <a:xfrm>
            <a:off x="2324830" y="3276600"/>
            <a:ext cx="4572000" cy="523220"/>
          </a:xfrm>
          <a:prstGeom prst="rect">
            <a:avLst/>
          </a:prstGeom>
          <a:noFill/>
        </p:spPr>
        <p:txBody>
          <a:bodyPr wrap="square">
            <a:spAutoFit/>
          </a:bodyPr>
          <a:lstStyle/>
          <a:p>
            <a:pPr>
              <a:defRPr sz="2800"/>
            </a:pPr>
            <a:r>
              <a:rPr lang="en-US" sz="2800" i="1" dirty="0">
                <a:solidFill>
                  <a:srgbClr val="000000"/>
                </a:solidFill>
              </a:rPr>
              <a:t>f </a:t>
            </a:r>
            <a:r>
              <a:rPr lang="en-US" sz="2800" dirty="0">
                <a:solidFill>
                  <a:srgbClr val="000000"/>
                </a:solidFill>
              </a:rPr>
              <a:t>is the class frequency</a:t>
            </a:r>
          </a:p>
        </p:txBody>
      </p:sp>
      <p:sp>
        <p:nvSpPr>
          <p:cNvPr id="9" name="TextBox 8">
            <a:extLst>
              <a:ext uri="{FF2B5EF4-FFF2-40B4-BE49-F238E27FC236}">
                <a16:creationId xmlns:a16="http://schemas.microsoft.com/office/drawing/2014/main" id="{DA55AF1B-D341-1359-8FD5-21E90DC9A017}"/>
              </a:ext>
            </a:extLst>
          </p:cNvPr>
          <p:cNvSpPr txBox="1"/>
          <p:nvPr/>
        </p:nvSpPr>
        <p:spPr>
          <a:xfrm>
            <a:off x="2286000" y="3810000"/>
            <a:ext cx="4572000" cy="523220"/>
          </a:xfrm>
          <a:prstGeom prst="rect">
            <a:avLst/>
          </a:prstGeom>
          <a:noFill/>
        </p:spPr>
        <p:txBody>
          <a:bodyPr wrap="square">
            <a:spAutoFit/>
          </a:bodyPr>
          <a:lstStyle/>
          <a:p>
            <a:pPr>
              <a:defRPr sz="2800"/>
            </a:pPr>
            <a:r>
              <a:rPr lang="en-US" sz="2800" i="1" dirty="0">
                <a:solidFill>
                  <a:srgbClr val="000000"/>
                </a:solidFill>
              </a:rPr>
              <a:t>n</a:t>
            </a:r>
            <a:r>
              <a:rPr lang="en-US" sz="2800" dirty="0">
                <a:solidFill>
                  <a:srgbClr val="000000"/>
                </a:solidFill>
              </a:rPr>
              <a:t> is the sample size, given by </a:t>
            </a:r>
          </a:p>
        </p:txBody>
      </p:sp>
      <p:pic>
        <p:nvPicPr>
          <p:cNvPr id="13" name="Picture 12" descr="n is equal to the sum of all frequencies.">
            <a:extLst>
              <a:ext uri="{FF2B5EF4-FFF2-40B4-BE49-F238E27FC236}">
                <a16:creationId xmlns:a16="http://schemas.microsoft.com/office/drawing/2014/main" id="{6C23DD2A-BB9A-376A-0A2E-27ADD60D9318}"/>
              </a:ext>
            </a:extLst>
          </p:cNvPr>
          <p:cNvPicPr>
            <a:picLocks noChangeAspect="1"/>
          </p:cNvPicPr>
          <p:nvPr/>
        </p:nvPicPr>
        <p:blipFill>
          <a:blip r:embed="rId3"/>
          <a:stretch>
            <a:fillRect/>
          </a:stretch>
        </p:blipFill>
        <p:spPr>
          <a:xfrm>
            <a:off x="6543130" y="3820070"/>
            <a:ext cx="1323975" cy="552450"/>
          </a:xfrm>
          <a:prstGeom prst="rect">
            <a:avLst/>
          </a:prstGeom>
        </p:spPr>
      </p:pic>
      <p:graphicFrame>
        <p:nvGraphicFramePr>
          <p:cNvPr id="12" name="Object 11" descr="f sub i">
            <a:extLst>
              <a:ext uri="{FF2B5EF4-FFF2-40B4-BE49-F238E27FC236}">
                <a16:creationId xmlns:a16="http://schemas.microsoft.com/office/drawing/2014/main" id="{A0C77AF8-C60C-58FB-9F8C-150F7FE1EDC7}"/>
              </a:ext>
            </a:extLst>
          </p:cNvPr>
          <p:cNvGraphicFramePr>
            <a:graphicFrameLocks noChangeAspect="1"/>
          </p:cNvGraphicFramePr>
          <p:nvPr>
            <p:extLst>
              <p:ext uri="{D42A27DB-BD31-4B8C-83A1-F6EECF244321}">
                <p14:modId xmlns:p14="http://schemas.microsoft.com/office/powerpoint/2010/main" val="902510272"/>
              </p:ext>
            </p:extLst>
          </p:nvPr>
        </p:nvGraphicFramePr>
        <p:xfrm>
          <a:off x="2349592" y="4302236"/>
          <a:ext cx="254000" cy="469900"/>
        </p:xfrm>
        <a:graphic>
          <a:graphicData uri="http://schemas.openxmlformats.org/presentationml/2006/ole">
            <mc:AlternateContent xmlns:mc="http://schemas.openxmlformats.org/markup-compatibility/2006">
              <mc:Choice xmlns:v="urn:schemas-microsoft-com:vml" Requires="v">
                <p:oleObj name="Equation" r:id="rId4" imgW="253800" imgH="469800" progId="Equation.DSMT4">
                  <p:embed/>
                </p:oleObj>
              </mc:Choice>
              <mc:Fallback>
                <p:oleObj name="Equation" r:id="rId4" imgW="253800" imgH="469800" progId="Equation.DSMT4">
                  <p:embed/>
                  <p:pic>
                    <p:nvPicPr>
                      <p:cNvPr id="0" name=""/>
                      <p:cNvPicPr/>
                      <p:nvPr/>
                    </p:nvPicPr>
                    <p:blipFill>
                      <a:blip r:embed="rId5"/>
                      <a:stretch>
                        <a:fillRect/>
                      </a:stretch>
                    </p:blipFill>
                    <p:spPr>
                      <a:xfrm>
                        <a:off x="2349592" y="4302236"/>
                        <a:ext cx="254000" cy="469900"/>
                      </a:xfrm>
                      <a:prstGeom prst="rect">
                        <a:avLst/>
                      </a:prstGeom>
                    </p:spPr>
                  </p:pic>
                </p:oleObj>
              </mc:Fallback>
            </mc:AlternateContent>
          </a:graphicData>
        </a:graphic>
      </p:graphicFrame>
      <p:sp>
        <p:nvSpPr>
          <p:cNvPr id="25" name="TextBox 24">
            <a:extLst>
              <a:ext uri="{FF2B5EF4-FFF2-40B4-BE49-F238E27FC236}">
                <a16:creationId xmlns:a16="http://schemas.microsoft.com/office/drawing/2014/main" id="{31455CFD-E3C9-EFEE-40B4-8D98613FC8AC}"/>
              </a:ext>
            </a:extLst>
          </p:cNvPr>
          <p:cNvSpPr txBox="1"/>
          <p:nvPr/>
        </p:nvSpPr>
        <p:spPr>
          <a:xfrm>
            <a:off x="2594066" y="4273987"/>
            <a:ext cx="4964973" cy="523220"/>
          </a:xfrm>
          <a:prstGeom prst="rect">
            <a:avLst/>
          </a:prstGeom>
          <a:noFill/>
        </p:spPr>
        <p:txBody>
          <a:bodyPr wrap="square">
            <a:spAutoFit/>
          </a:bodyPr>
          <a:lstStyle/>
          <a:p>
            <a:r>
              <a:rPr lang="en-US" sz="2800" dirty="0">
                <a:solidFill>
                  <a:srgbClr val="000000"/>
                </a:solidFill>
              </a:rPr>
              <a:t>is the frequency of the </a:t>
            </a:r>
            <a:r>
              <a:rPr lang="en-US" sz="2800" i="1" dirty="0" err="1">
                <a:solidFill>
                  <a:srgbClr val="000000"/>
                </a:solidFill>
              </a:rPr>
              <a:t>i</a:t>
            </a:r>
            <a:r>
              <a:rPr lang="en-US" sz="1000" i="1" dirty="0">
                <a:solidFill>
                  <a:srgbClr val="000000"/>
                </a:solidFill>
              </a:rPr>
              <a:t> </a:t>
            </a:r>
            <a:r>
              <a:rPr lang="en-US" sz="2800" baseline="30000" dirty="0" err="1">
                <a:solidFill>
                  <a:srgbClr val="000000"/>
                </a:solidFill>
              </a:rPr>
              <a:t>th</a:t>
            </a:r>
            <a:r>
              <a:rPr lang="en-US" sz="2800" dirty="0">
                <a:solidFill>
                  <a:srgbClr val="000000"/>
                </a:solidFill>
              </a:rPr>
              <a:t> class</a:t>
            </a:r>
            <a:endParaRPr lang="en-US" sz="28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E3A5C-4024-2B4B-0875-F5C1D85EEB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6BE9E-90D4-C5DF-E686-FCDFBBF252ED}"/>
              </a:ext>
            </a:extLst>
          </p:cNvPr>
          <p:cNvSpPr>
            <a:spLocks noGrp="1"/>
          </p:cNvSpPr>
          <p:nvPr>
            <p:ph type="title"/>
          </p:nvPr>
        </p:nvSpPr>
        <p:spPr/>
        <p:txBody>
          <a:bodyPr>
            <a:noAutofit/>
          </a:bodyPr>
          <a:lstStyle/>
          <a:p>
            <a:pPr>
              <a:defRPr sz="3200"/>
            </a:pPr>
            <a:r>
              <a:rPr lang="en-US" dirty="0"/>
              <a:t>Definition: Basic Frequency Distribution Technology</a:t>
            </a:r>
            <a:r>
              <a:rPr lang="en-US" baseline="-25000" dirty="0"/>
              <a:t>2</a:t>
            </a:r>
            <a:endParaRPr baseline="-25000" dirty="0"/>
          </a:p>
        </p:txBody>
      </p:sp>
      <p:sp>
        <p:nvSpPr>
          <p:cNvPr id="3" name="Text Placeholder 2">
            <a:extLst>
              <a:ext uri="{FF2B5EF4-FFF2-40B4-BE49-F238E27FC236}">
                <a16:creationId xmlns:a16="http://schemas.microsoft.com/office/drawing/2014/main" id="{F946AC54-E3D2-63F6-4A88-B1605F406610}"/>
              </a:ext>
            </a:extLst>
          </p:cNvPr>
          <p:cNvSpPr>
            <a:spLocks noGrp="1"/>
          </p:cNvSpPr>
          <p:nvPr>
            <p:ph type="body" sz="quarter" idx="10"/>
          </p:nvPr>
        </p:nvSpPr>
        <p:spPr>
          <a:xfrm>
            <a:off x="457200" y="1082078"/>
            <a:ext cx="8229600" cy="2270722"/>
          </a:xfrm>
        </p:spPr>
        <p:txBody>
          <a:bodyPr>
            <a:normAutofit/>
          </a:bodyPr>
          <a:lstStyle/>
          <a:p>
            <a:pPr>
              <a:defRPr sz="2800"/>
            </a:pPr>
            <a:endParaRPr lang="en-US" sz="2200" b="1" dirty="0"/>
          </a:p>
          <a:p>
            <a:pPr marL="457200" indent="-457200">
              <a:buFont typeface="Arial" panose="020B0604020202020204" pitchFamily="34" charset="0"/>
              <a:buChar char="•"/>
              <a:defRPr sz="2800"/>
            </a:pPr>
            <a:r>
              <a:rPr sz="2200" b="1" dirty="0"/>
              <a:t>Frequencies</a:t>
            </a:r>
            <a:endParaRPr sz="2200" dirty="0"/>
          </a:p>
        </p:txBody>
      </p:sp>
      <mc:AlternateContent xmlns:mc="http://schemas.openxmlformats.org/markup-compatibility/2006" xmlns:a14="http://schemas.microsoft.com/office/drawing/2010/main">
        <mc:Choice Requires="a14">
          <p:sp>
            <p:nvSpPr>
              <p:cNvPr id="9" name="TextBox 8" descr="the symbol lowercase f">
                <a:extLst>
                  <a:ext uri="{FF2B5EF4-FFF2-40B4-BE49-F238E27FC236}">
                    <a16:creationId xmlns:a16="http://schemas.microsoft.com/office/drawing/2014/main" id="{642C7F79-9AD0-5287-BFEF-F651CF99FFE2}"/>
                  </a:ext>
                </a:extLst>
              </p:cNvPr>
              <p:cNvSpPr txBox="1"/>
              <p:nvPr/>
            </p:nvSpPr>
            <p:spPr>
              <a:xfrm>
                <a:off x="2286000" y="1534924"/>
                <a:ext cx="667430"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ctrlPr>
                            <a:rPr lang="ar-AE" i="1" smtClean="0">
                              <a:solidFill>
                                <a:srgbClr val="000000"/>
                              </a:solidFill>
                              <a:latin typeface="Cambria Math" panose="02040503050406030204" pitchFamily="18" charset="0"/>
                            </a:rPr>
                          </m:ctrlPr>
                        </m:dPr>
                        <m:e>
                          <m:r>
                            <a:rPr lang="ar-AE">
                              <a:solidFill>
                                <a:srgbClr val="000000"/>
                              </a:solidFill>
                              <a:latin typeface="Cambria Math" panose="02040503050406030204" pitchFamily="18" charset="0"/>
                            </a:rPr>
                            <m:t>𝒇</m:t>
                          </m:r>
                        </m:e>
                      </m:d>
                    </m:oMath>
                  </m:oMathPara>
                </a14:m>
                <a:endParaRPr lang="en-US" dirty="0">
                  <a:solidFill>
                    <a:srgbClr val="000000"/>
                  </a:solidFill>
                </a:endParaRPr>
              </a:p>
            </p:txBody>
          </p:sp>
        </mc:Choice>
        <mc:Fallback xmlns="">
          <p:sp>
            <p:nvSpPr>
              <p:cNvPr id="9" name="TextBox 8" descr="the symbol lowercase f">
                <a:extLst>
                  <a:ext uri="{FF2B5EF4-FFF2-40B4-BE49-F238E27FC236}">
                    <a16:creationId xmlns:a16="http://schemas.microsoft.com/office/drawing/2014/main" id="{642C7F79-9AD0-5287-BFEF-F651CF99FFE2}"/>
                  </a:ext>
                </a:extLst>
              </p:cNvPr>
              <p:cNvSpPr txBox="1">
                <a:spLocks noRot="1" noChangeAspect="1" noMove="1" noResize="1" noEditPoints="1" noAdjustHandles="1" noChangeArrowheads="1" noChangeShapeType="1" noTextEdit="1"/>
              </p:cNvSpPr>
              <p:nvPr/>
            </p:nvSpPr>
            <p:spPr>
              <a:xfrm>
                <a:off x="2286000" y="1534924"/>
                <a:ext cx="667430" cy="369332"/>
              </a:xfrm>
              <a:prstGeom prst="rect">
                <a:avLst/>
              </a:prstGeom>
              <a:blipFill>
                <a:blip r:embed="rId3"/>
                <a:stretch>
                  <a:fillRect b="-13333"/>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D67451FF-4097-0D01-53AD-2331216F51B0}"/>
              </a:ext>
            </a:extLst>
          </p:cNvPr>
          <p:cNvSpPr txBox="1"/>
          <p:nvPr/>
        </p:nvSpPr>
        <p:spPr>
          <a:xfrm>
            <a:off x="2743200" y="1485409"/>
            <a:ext cx="5943600" cy="769441"/>
          </a:xfrm>
          <a:prstGeom prst="rect">
            <a:avLst/>
          </a:prstGeom>
          <a:noFill/>
        </p:spPr>
        <p:txBody>
          <a:bodyPr wrap="square">
            <a:spAutoFit/>
          </a:bodyPr>
          <a:lstStyle/>
          <a:p>
            <a:pPr>
              <a:defRPr sz="2800"/>
            </a:pPr>
            <a:r>
              <a:rPr lang="en-US" sz="2200" dirty="0">
                <a:solidFill>
                  <a:srgbClr val="000000"/>
                </a:solidFill>
              </a:rPr>
              <a:t>are the numbers of data values in the categories of a frequency distribution.</a:t>
            </a:r>
          </a:p>
        </p:txBody>
      </p:sp>
      <p:sp>
        <p:nvSpPr>
          <p:cNvPr id="5" name="TextBox 4">
            <a:extLst>
              <a:ext uri="{FF2B5EF4-FFF2-40B4-BE49-F238E27FC236}">
                <a16:creationId xmlns:a16="http://schemas.microsoft.com/office/drawing/2014/main" id="{6A1482ED-B38F-043F-EF2B-1C62F1AA1CB2}"/>
              </a:ext>
            </a:extLst>
          </p:cNvPr>
          <p:cNvSpPr txBox="1"/>
          <p:nvPr/>
        </p:nvSpPr>
        <p:spPr>
          <a:xfrm>
            <a:off x="457200" y="2605445"/>
            <a:ext cx="8001000" cy="430887"/>
          </a:xfrm>
          <a:prstGeom prst="rect">
            <a:avLst/>
          </a:prstGeom>
          <a:noFill/>
        </p:spPr>
        <p:txBody>
          <a:bodyPr wrap="square">
            <a:spAutoFit/>
          </a:bodyPr>
          <a:lstStyle/>
          <a:p>
            <a:pPr marL="457200" indent="-457200">
              <a:buFont typeface="Arial" panose="020B0604020202020204" pitchFamily="34" charset="0"/>
              <a:buChar char="•"/>
            </a:pPr>
            <a:r>
              <a:rPr lang="en-US" sz="2200" dirty="0">
                <a:solidFill>
                  <a:srgbClr val="000000"/>
                </a:solidFill>
              </a:rPr>
              <a:t>A </a:t>
            </a:r>
            <a:r>
              <a:rPr lang="en-US" sz="2200" b="1" dirty="0">
                <a:solidFill>
                  <a:srgbClr val="000000"/>
                </a:solidFill>
              </a:rPr>
              <a:t>class</a:t>
            </a:r>
            <a:r>
              <a:rPr lang="en-US" sz="2200" dirty="0">
                <a:solidFill>
                  <a:srgbClr val="000000"/>
                </a:solidFill>
              </a:rPr>
              <a:t> is a category of data in a frequency distribution.</a:t>
            </a:r>
          </a:p>
        </p:txBody>
      </p:sp>
    </p:spTree>
    <p:extLst>
      <p:ext uri="{BB962C8B-B14F-4D97-AF65-F5344CB8AC3E}">
        <p14:creationId xmlns:p14="http://schemas.microsoft.com/office/powerpoint/2010/main" val="4058102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p>
        </p:txBody>
      </p:sp>
      <p:sp>
        <p:nvSpPr>
          <p:cNvPr id="5" name="TextBox 4" descr="Greek letter sigma">
            <a:extLst>
              <a:ext uri="{FF2B5EF4-FFF2-40B4-BE49-F238E27FC236}">
                <a16:creationId xmlns:a16="http://schemas.microsoft.com/office/drawing/2014/main" id="{B2731325-4B35-389D-1C6D-A4FCCC68DD46}"/>
              </a:ext>
            </a:extLst>
          </p:cNvPr>
          <p:cNvSpPr txBox="1"/>
          <p:nvPr/>
        </p:nvSpPr>
        <p:spPr>
          <a:xfrm>
            <a:off x="457200" y="1082078"/>
            <a:ext cx="533400" cy="523220"/>
          </a:xfrm>
          <a:prstGeom prst="rect">
            <a:avLst/>
          </a:prstGeom>
          <a:noFill/>
        </p:spPr>
        <p:txBody>
          <a:bodyPr wrap="square">
            <a:spAutoFit/>
          </a:bodyPr>
          <a:lstStyle/>
          <a:p>
            <a:r>
              <a:rPr lang="en-US" sz="2800" dirty="0">
                <a:latin typeface="Cambria Math"/>
              </a:rPr>
              <a:t>∑</a:t>
            </a:r>
            <a:endParaRPr lang="en-US" sz="2800" dirty="0"/>
          </a:p>
        </p:txBody>
      </p:sp>
      <p:sp>
        <p:nvSpPr>
          <p:cNvPr id="3" name="Text Placeholder 2"/>
          <p:cNvSpPr>
            <a:spLocks noGrp="1"/>
          </p:cNvSpPr>
          <p:nvPr>
            <p:ph type="body" sz="quarter" idx="10"/>
          </p:nvPr>
        </p:nvSpPr>
        <p:spPr>
          <a:xfrm>
            <a:off x="457200" y="1094228"/>
            <a:ext cx="8229600" cy="1127722"/>
          </a:xfrm>
        </p:spPr>
        <p:txBody>
          <a:bodyPr>
            <a:normAutofit/>
          </a:bodyPr>
          <a:lstStyle/>
          <a:p>
            <a:r>
              <a:rPr lang="en-US" sz="2800" dirty="0"/>
              <a:t>    </a:t>
            </a:r>
            <a:r>
              <a:rPr sz="2800" dirty="0"/>
              <a:t>: indicates the summation of the values that follow it; uppercase Greek letter, sigma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2.1.4: Calculating Relative Frequencies</a:t>
            </a:r>
            <a:r>
              <a:rPr lang="en-US" baseline="-25000" dirty="0"/>
              <a:t>1</a:t>
            </a:r>
            <a:endParaRPr baseline="-25000" dirty="0"/>
          </a:p>
        </p:txBody>
      </p:sp>
      <p:sp>
        <p:nvSpPr>
          <p:cNvPr id="3" name="Text Placeholder 2"/>
          <p:cNvSpPr>
            <a:spLocks noGrp="1"/>
          </p:cNvSpPr>
          <p:nvPr>
            <p:ph type="body" sz="quarter" idx="10"/>
          </p:nvPr>
        </p:nvSpPr>
        <p:spPr>
          <a:xfrm>
            <a:off x="457200" y="1219200"/>
            <a:ext cx="8229600" cy="1332913"/>
          </a:xfrm>
        </p:spPr>
        <p:txBody>
          <a:bodyPr>
            <a:normAutofit/>
          </a:bodyPr>
          <a:lstStyle/>
          <a:p>
            <a:r>
              <a:rPr sz="2800" dirty="0"/>
              <a:t>Calculate the relative frequency for each class in the frequency distribution from Example 2.1.1.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2.1.4: Calculating Relative Frequencies</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2094913"/>
          </a:xfrm>
        </p:spPr>
        <p:txBody>
          <a:bodyPr>
            <a:normAutofit/>
          </a:bodyPr>
          <a:lstStyle/>
          <a:p>
            <a:r>
              <a:rPr sz="2800" b="1" dirty="0"/>
              <a:t>Solution</a:t>
            </a:r>
          </a:p>
          <a:p>
            <a:r>
              <a:rPr sz="2800" dirty="0"/>
              <a:t>We first find the sample size by summing the class frequencies. This should be the same number as the total number of values in the data set.</a:t>
            </a:r>
          </a:p>
        </p:txBody>
      </p:sp>
      <p:pic>
        <p:nvPicPr>
          <p:cNvPr id="9" name="Picture 8" descr="n equals the summation of f sub i,&#10;which is 3 plus 0 plus 6 plus 4 plus 10 plus 1 plus 1, which equals 25">
            <a:extLst>
              <a:ext uri="{FF2B5EF4-FFF2-40B4-BE49-F238E27FC236}">
                <a16:creationId xmlns:a16="http://schemas.microsoft.com/office/drawing/2014/main" id="{BB19125E-FC76-2D5C-0FC3-89CFD4750E63}"/>
              </a:ext>
            </a:extLst>
          </p:cNvPr>
          <p:cNvPicPr>
            <a:picLocks noChangeAspect="1"/>
          </p:cNvPicPr>
          <p:nvPr/>
        </p:nvPicPr>
        <p:blipFill>
          <a:blip r:embed="rId3"/>
          <a:stretch>
            <a:fillRect/>
          </a:stretch>
        </p:blipFill>
        <p:spPr>
          <a:xfrm>
            <a:off x="2700000" y="2975588"/>
            <a:ext cx="3744000" cy="1516425"/>
          </a:xfrm>
          <a:prstGeom prst="rect">
            <a:avLst/>
          </a:prstGeom>
        </p:spPr>
      </p:pic>
      <p:sp>
        <p:nvSpPr>
          <p:cNvPr id="5" name="TextBox 4">
            <a:extLst>
              <a:ext uri="{FF2B5EF4-FFF2-40B4-BE49-F238E27FC236}">
                <a16:creationId xmlns:a16="http://schemas.microsoft.com/office/drawing/2014/main" id="{16B33FCA-C280-B54D-119C-A2B540F2CF51}"/>
              </a:ext>
            </a:extLst>
          </p:cNvPr>
          <p:cNvSpPr txBox="1"/>
          <p:nvPr/>
        </p:nvSpPr>
        <p:spPr>
          <a:xfrm>
            <a:off x="609600" y="4773175"/>
            <a:ext cx="7543800" cy="523220"/>
          </a:xfrm>
          <a:prstGeom prst="rect">
            <a:avLst/>
          </a:prstGeom>
          <a:noFill/>
        </p:spPr>
        <p:txBody>
          <a:bodyPr wrap="square">
            <a:spAutoFit/>
          </a:bodyPr>
          <a:lstStyle/>
          <a:p>
            <a:r>
              <a:rPr lang="en-US" sz="2800" dirty="0"/>
              <a:t>Then divide each class frequency by </a:t>
            </a:r>
            <a:r>
              <a:rPr lang="en-US" sz="2800" dirty="0">
                <a:latin typeface="Cambria Math"/>
              </a:rPr>
              <a:t>25</a:t>
            </a:r>
            <a:r>
              <a:rPr lang="en-US" sz="28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2.1.4: Calculating Relative Frequencies</a:t>
            </a:r>
            <a:r>
              <a:rPr lang="en-US" baseline="-25000" dirty="0"/>
              <a:t>3</a:t>
            </a:r>
            <a:endParaRPr baseline="-25000" dirty="0"/>
          </a:p>
        </p:txBody>
      </p:sp>
      <p:sp>
        <p:nvSpPr>
          <p:cNvPr id="5" name="TextBox 4">
            <a:extLst>
              <a:ext uri="{FF2B5EF4-FFF2-40B4-BE49-F238E27FC236}">
                <a16:creationId xmlns:a16="http://schemas.microsoft.com/office/drawing/2014/main" id="{E2C5B5AE-8968-BD09-7C0D-81AE1C2F72F7}"/>
              </a:ext>
              <a:ext uri="{C183D7F6-B498-43B3-948B-1728B52AA6E4}">
                <adec:decorative xmlns:adec="http://schemas.microsoft.com/office/drawing/2017/decorative" val="0"/>
              </a:ext>
            </a:extLst>
          </p:cNvPr>
          <p:cNvSpPr txBox="1"/>
          <p:nvPr/>
        </p:nvSpPr>
        <p:spPr>
          <a:xfrm>
            <a:off x="457200" y="1125746"/>
            <a:ext cx="8229600" cy="369332"/>
          </a:xfrm>
          <a:prstGeom prst="rect">
            <a:avLst/>
          </a:prstGeom>
          <a:noFill/>
        </p:spPr>
        <p:txBody>
          <a:bodyPr wrap="square">
            <a:spAutoFit/>
          </a:bodyPr>
          <a:lstStyle/>
          <a:p>
            <a:pPr algn="ctr">
              <a:defRPr sz="1800" b="1"/>
            </a:pPr>
            <a:r>
              <a:rPr lang="en-US" sz="1800" dirty="0"/>
              <a:t>Highest Early-Career Salaries with a Bachelor's Degree (with Relative Frequencies)</a:t>
            </a:r>
          </a:p>
        </p:txBody>
      </p:sp>
      <mc:AlternateContent xmlns:mc="http://schemas.openxmlformats.org/markup-compatibility/2006" xmlns:a14="http://schemas.microsoft.com/office/drawing/2010/main">
        <mc:Choice Requires="a14">
          <p:graphicFrame>
            <p:nvGraphicFramePr>
              <p:cNvPr id="3" name="Table Placeholder 2" descr="The table has three columns: Class with salary ranges, Frequency with number of occurrences, and Relative Frequency with proportion of total occurrences expressed as a percentage. &#10;&#10;A class interval from 50,000 to 54,999 has a frequency of 3 and Relative frequency is 12 percent&#10;&#10;A class interval from 55,000 to 59,999 has a frequency of 0 and Relative frequency is 0 percent&#10;&#10;A class interval from 60,000 to 64,999 has a frequency of 6 and Relative frequency is 24 percent&#10;&#10;A class interval from 65,000 to 69,999 has a frequency of 4 and Relative frequency is 16 percent&#10;&#10;A class interval from 70,000 to 74,999 has a frequency of 10 and Relative frequency is 40 percent&#10;&#10;A class interval from 75,000 to 79,999 has a frequency of 1 and Relative frequency is 4 percent&#10;&#10;A class interval from 80,000 to 84,999 has a frequency of 1 and Relative frequency is 4 percent">
                <a:extLst>
                  <a:ext uri="{C183D7F6-B498-43B3-948B-1728B52AA6E4}">
                    <adec:decorative xmlns:adec="http://schemas.microsoft.com/office/drawing/2017/decorative" val="0"/>
                  </a:ext>
                </a:extLst>
              </p:cNvPr>
              <p:cNvGraphicFramePr>
                <a:graphicFrameLocks noGrp="1"/>
              </p:cNvGraphicFramePr>
              <p:nvPr>
                <p:ph type="tbl" sz="quarter" idx="10"/>
                <p:extLst>
                  <p:ext uri="{D42A27DB-BD31-4B8C-83A1-F6EECF244321}">
                    <p14:modId xmlns:p14="http://schemas.microsoft.com/office/powerpoint/2010/main" val="2752557275"/>
                  </p:ext>
                </p:extLst>
              </p:nvPr>
            </p:nvGraphicFramePr>
            <p:xfrm>
              <a:off x="457200" y="1600200"/>
              <a:ext cx="8229600" cy="421710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sz="1600" dirty="0"/>
                            <a:t>Class</a:t>
                          </a:r>
                        </a:p>
                      </a:txBody>
                      <a:tcPr anchor="ctr"/>
                    </a:tc>
                    <a:tc>
                      <a:txBody>
                        <a:bodyPr/>
                        <a:lstStyle/>
                        <a:p>
                          <a:pPr algn="ctr">
                            <a:defRPr sz="1800" b="1"/>
                          </a:pPr>
                          <a:r>
                            <a:rPr sz="1600" dirty="0"/>
                            <a:t>Frequency</a:t>
                          </a:r>
                        </a:p>
                      </a:txBody>
                      <a:tcPr anchor="ctr"/>
                    </a:tc>
                    <a:tc>
                      <a:txBody>
                        <a:bodyPr/>
                        <a:lstStyle/>
                        <a:p>
                          <a:pPr algn="ctr">
                            <a:defRPr sz="1800" b="1"/>
                          </a:pPr>
                          <a:r>
                            <a:rPr sz="1600" dirty="0"/>
                            <a:t>Relative Frequency</a:t>
                          </a:r>
                        </a:p>
                      </a:txBody>
                      <a:tcPr anchor="ctr"/>
                    </a:tc>
                    <a:extLst>
                      <a:ext uri="{0D108BD9-81ED-4DB2-BD59-A6C34878D82A}">
                        <a16:rowId xmlns:a16="http://schemas.microsoft.com/office/drawing/2014/main" val="10001"/>
                      </a:ext>
                    </a:extLst>
                  </a:tr>
                  <a:tr h="370840">
                    <a:tc>
                      <a:txBody>
                        <a:bodyPr/>
                        <a:lstStyle/>
                        <a:p>
                          <a:pPr algn="ctr"/>
                          <a:r>
                            <a:rPr sz="1600" dirty="0"/>
                            <a:t>50,000-54,999</a:t>
                          </a:r>
                          <a:endParaRPr sz="1600" dirty="0">
                            <a:latin typeface="Cambria Math"/>
                          </a:endParaRPr>
                        </a:p>
                      </a:txBody>
                      <a:tcPr anchor="ctr"/>
                    </a:tc>
                    <a:tc>
                      <a:txBody>
                        <a:bodyPr/>
                        <a:lstStyle/>
                        <a:p>
                          <a:pPr algn="ctr"/>
                          <a:r>
                            <a:rPr sz="1600" dirty="0"/>
                            <a:t>3</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lang="ar-AE" sz="1600" i="1" smtClean="0">
                                        <a:latin typeface="Cambria Math" panose="02040503050406030204" pitchFamily="18" charset="0"/>
                                      </a:rPr>
                                    </m:ctrlPr>
                                  </m:fPr>
                                  <m:num>
                                    <m:r>
                                      <a:rPr lang="ar-AE" sz="1600">
                                        <a:latin typeface="Cambria Math" panose="02040503050406030204" pitchFamily="18" charset="0"/>
                                      </a:rPr>
                                      <m:t>3</m:t>
                                    </m:r>
                                  </m:num>
                                  <m:den>
                                    <m:r>
                                      <a:rPr lang="ar-AE" sz="1600">
                                        <a:latin typeface="Cambria Math" panose="02040503050406030204" pitchFamily="18" charset="0"/>
                                      </a:rPr>
                                      <m:t>25</m:t>
                                    </m:r>
                                  </m:den>
                                </m:f>
                                <m:r>
                                  <a:rPr lang="ar-AE" sz="1600">
                                    <a:latin typeface="Cambria Math" panose="02040503050406030204" pitchFamily="18" charset="0"/>
                                  </a:rPr>
                                  <m:t>=</m:t>
                                </m:r>
                                <m:r>
                                  <a:rPr lang="ar-AE" sz="1600">
                                    <a:latin typeface="Cambria Math" panose="02040503050406030204" pitchFamily="18" charset="0"/>
                                  </a:rPr>
                                  <m:t>0</m:t>
                                </m:r>
                                <m:r>
                                  <a:rPr lang="ar-AE" sz="1600" b="0" i="0" smtClean="0">
                                    <a:latin typeface="Cambria Math" panose="02040503050406030204" pitchFamily="18" charset="0"/>
                                  </a:rPr>
                                  <m:t>.</m:t>
                                </m:r>
                                <m:r>
                                  <a:rPr lang="ar-AE" sz="1600">
                                    <a:latin typeface="Cambria Math" panose="02040503050406030204" pitchFamily="18" charset="0"/>
                                  </a:rPr>
                                  <m:t>12</m:t>
                                </m:r>
                                <m:r>
                                  <a:rPr lang="ar-AE" sz="1600">
                                    <a:latin typeface="Cambria Math" panose="02040503050406030204" pitchFamily="18" charset="0"/>
                                  </a:rPr>
                                  <m:t>=</m:t>
                                </m:r>
                                <m:r>
                                  <a:rPr lang="ar-AE" sz="1600">
                                    <a:latin typeface="Cambria Math" panose="02040503050406030204" pitchFamily="18" charset="0"/>
                                  </a:rPr>
                                  <m:t>12</m:t>
                                </m:r>
                                <m:r>
                                  <a:rPr lang="ar-AE"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2"/>
                      </a:ext>
                    </a:extLst>
                  </a:tr>
                  <a:tr h="370840">
                    <a:tc>
                      <a:txBody>
                        <a:bodyPr/>
                        <a:lstStyle/>
                        <a:p>
                          <a:pPr algn="ctr"/>
                          <a:r>
                            <a:rPr sz="1600" dirty="0"/>
                            <a:t>55,000-59,999</a:t>
                          </a:r>
                          <a:endParaRPr sz="1600" dirty="0">
                            <a:latin typeface="Cambria Math"/>
                          </a:endParaRPr>
                        </a:p>
                      </a:txBody>
                      <a:tcPr anchor="ctr"/>
                    </a:tc>
                    <a:tc>
                      <a:txBody>
                        <a:bodyPr/>
                        <a:lstStyle/>
                        <a:p>
                          <a:pPr algn="ctr"/>
                          <a:r>
                            <a:rPr sz="1600" dirty="0"/>
                            <a:t>0</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0</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3"/>
                      </a:ext>
                    </a:extLst>
                  </a:tr>
                  <a:tr h="370840">
                    <a:tc>
                      <a:txBody>
                        <a:bodyPr/>
                        <a:lstStyle/>
                        <a:p>
                          <a:pPr algn="ctr"/>
                          <a:r>
                            <a:rPr sz="1600" dirty="0"/>
                            <a:t>60,000-64,999</a:t>
                          </a:r>
                          <a:endParaRPr sz="1600" dirty="0">
                            <a:latin typeface="Cambria Math"/>
                          </a:endParaRPr>
                        </a:p>
                      </a:txBody>
                      <a:tcPr anchor="ctr"/>
                    </a:tc>
                    <a:tc>
                      <a:txBody>
                        <a:bodyPr/>
                        <a:lstStyle/>
                        <a:p>
                          <a:pPr algn="ctr"/>
                          <a:r>
                            <a:rPr sz="1600" dirty="0"/>
                            <a:t>6</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6</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24</m:t>
                                </m:r>
                                <m:r>
                                  <a:rPr sz="1600">
                                    <a:latin typeface="Cambria Math" panose="02040503050406030204" pitchFamily="18" charset="0"/>
                                  </a:rPr>
                                  <m:t>=</m:t>
                                </m:r>
                                <m:r>
                                  <a:rPr sz="1600">
                                    <a:latin typeface="Cambria Math" panose="02040503050406030204" pitchFamily="18" charset="0"/>
                                  </a:rPr>
                                  <m:t>24</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4"/>
                      </a:ext>
                    </a:extLst>
                  </a:tr>
                  <a:tr h="370840">
                    <a:tc>
                      <a:txBody>
                        <a:bodyPr/>
                        <a:lstStyle/>
                        <a:p>
                          <a:pPr algn="ctr"/>
                          <a:r>
                            <a:rPr sz="1600" dirty="0"/>
                            <a:t>65,000-69,999</a:t>
                          </a:r>
                          <a:endParaRPr sz="1600" dirty="0">
                            <a:latin typeface="Cambria Math"/>
                          </a:endParaRPr>
                        </a:p>
                      </a:txBody>
                      <a:tcPr anchor="ctr"/>
                    </a:tc>
                    <a:tc>
                      <a:txBody>
                        <a:bodyPr/>
                        <a:lstStyle/>
                        <a:p>
                          <a:pPr algn="ctr"/>
                          <a:r>
                            <a:rPr sz="1600" dirty="0"/>
                            <a:t>4</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4</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16</m:t>
                                </m:r>
                                <m:r>
                                  <a:rPr sz="1600">
                                    <a:latin typeface="Cambria Math" panose="02040503050406030204" pitchFamily="18" charset="0"/>
                                  </a:rPr>
                                  <m:t>=</m:t>
                                </m:r>
                                <m:r>
                                  <a:rPr sz="1600">
                                    <a:latin typeface="Cambria Math" panose="02040503050406030204" pitchFamily="18" charset="0"/>
                                  </a:rPr>
                                  <m:t>16</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5"/>
                      </a:ext>
                    </a:extLst>
                  </a:tr>
                  <a:tr h="370840">
                    <a:tc>
                      <a:txBody>
                        <a:bodyPr/>
                        <a:lstStyle/>
                        <a:p>
                          <a:pPr algn="ctr"/>
                          <a:r>
                            <a:rPr sz="1600" dirty="0"/>
                            <a:t>70,000-74,999</a:t>
                          </a:r>
                          <a:endParaRPr sz="1600" dirty="0">
                            <a:latin typeface="Cambria Math"/>
                          </a:endParaRPr>
                        </a:p>
                      </a:txBody>
                      <a:tcPr anchor="ctr"/>
                    </a:tc>
                    <a:tc>
                      <a:txBody>
                        <a:bodyPr/>
                        <a:lstStyle/>
                        <a:p>
                          <a:pPr algn="ctr"/>
                          <a:r>
                            <a:rPr sz="1600" dirty="0"/>
                            <a:t>10</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10</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4</m:t>
                                </m:r>
                                <m:r>
                                  <a:rPr sz="1600">
                                    <a:latin typeface="Cambria Math" panose="02040503050406030204" pitchFamily="18" charset="0"/>
                                  </a:rPr>
                                  <m:t>=</m:t>
                                </m:r>
                                <m:r>
                                  <a:rPr sz="1600">
                                    <a:latin typeface="Cambria Math" panose="02040503050406030204" pitchFamily="18" charset="0"/>
                                  </a:rPr>
                                  <m:t>40</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6"/>
                      </a:ext>
                    </a:extLst>
                  </a:tr>
                  <a:tr h="370840">
                    <a:tc>
                      <a:txBody>
                        <a:bodyPr/>
                        <a:lstStyle/>
                        <a:p>
                          <a:pPr algn="ctr"/>
                          <a:r>
                            <a:rPr sz="1600" dirty="0"/>
                            <a:t>75,000-79,999</a:t>
                          </a:r>
                          <a:endParaRPr sz="1600" dirty="0">
                            <a:latin typeface="Cambria Math"/>
                          </a:endParaRPr>
                        </a:p>
                      </a:txBody>
                      <a:tcPr anchor="ctr"/>
                    </a:tc>
                    <a:tc>
                      <a:txBody>
                        <a:bodyPr/>
                        <a:lstStyle/>
                        <a:p>
                          <a:pPr algn="ctr"/>
                          <a:r>
                            <a:rPr sz="1600" dirty="0"/>
                            <a:t>1</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1</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04</m:t>
                                </m:r>
                                <m:r>
                                  <a:rPr sz="1600">
                                    <a:latin typeface="Cambria Math" panose="02040503050406030204" pitchFamily="18" charset="0"/>
                                  </a:rPr>
                                  <m:t>=</m:t>
                                </m:r>
                                <m:r>
                                  <a:rPr sz="1600">
                                    <a:latin typeface="Cambria Math" panose="02040503050406030204" pitchFamily="18" charset="0"/>
                                  </a:rPr>
                                  <m:t>4</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7"/>
                      </a:ext>
                    </a:extLst>
                  </a:tr>
                  <a:tr h="370840">
                    <a:tc>
                      <a:txBody>
                        <a:bodyPr/>
                        <a:lstStyle/>
                        <a:p>
                          <a:pPr algn="ctr"/>
                          <a:r>
                            <a:rPr sz="1600" dirty="0"/>
                            <a:t>80,000-84,999</a:t>
                          </a:r>
                          <a:endParaRPr sz="1600" dirty="0">
                            <a:latin typeface="Cambria Math"/>
                          </a:endParaRPr>
                        </a:p>
                      </a:txBody>
                      <a:tcPr anchor="ctr"/>
                    </a:tc>
                    <a:tc>
                      <a:txBody>
                        <a:bodyPr/>
                        <a:lstStyle/>
                        <a:p>
                          <a:pPr algn="ctr"/>
                          <a:r>
                            <a:rPr sz="1600" dirty="0"/>
                            <a:t>1</a:t>
                          </a:r>
                          <a:endParaRPr sz="16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1</m:t>
                                    </m:r>
                                  </m:num>
                                  <m:den>
                                    <m:r>
                                      <a:rPr sz="1600">
                                        <a:latin typeface="Cambria Math" panose="02040503050406030204" pitchFamily="18" charset="0"/>
                                      </a:rPr>
                                      <m:t>25</m:t>
                                    </m:r>
                                  </m:den>
                                </m:f>
                                <m:r>
                                  <a:rPr sz="1600">
                                    <a:latin typeface="Cambria Math" panose="02040503050406030204" pitchFamily="18" charset="0"/>
                                  </a:rPr>
                                  <m:t>=</m:t>
                                </m:r>
                                <m:r>
                                  <a:rPr sz="1600">
                                    <a:latin typeface="Cambria Math" panose="02040503050406030204" pitchFamily="18" charset="0"/>
                                  </a:rPr>
                                  <m:t>0</m:t>
                                </m:r>
                                <m:r>
                                  <a:rPr sz="1600">
                                    <a:latin typeface="Cambria Math" panose="02040503050406030204" pitchFamily="18" charset="0"/>
                                  </a:rPr>
                                  <m:t>.</m:t>
                                </m:r>
                                <m:r>
                                  <a:rPr sz="1600">
                                    <a:latin typeface="Cambria Math" panose="02040503050406030204" pitchFamily="18" charset="0"/>
                                  </a:rPr>
                                  <m:t>04</m:t>
                                </m:r>
                                <m:r>
                                  <a:rPr sz="1600">
                                    <a:latin typeface="Cambria Math" panose="02040503050406030204" pitchFamily="18" charset="0"/>
                                  </a:rPr>
                                  <m:t>=</m:t>
                                </m:r>
                                <m:r>
                                  <a:rPr sz="1600">
                                    <a:latin typeface="Cambria Math" panose="02040503050406030204" pitchFamily="18" charset="0"/>
                                  </a:rPr>
                                  <m:t>4</m:t>
                                </m:r>
                                <m:r>
                                  <a:rPr sz="1600">
                                    <a:latin typeface="Cambria Math" panose="02040503050406030204" pitchFamily="18" charset="0"/>
                                  </a:rPr>
                                  <m:t>%</m:t>
                                </m:r>
                              </m:oMath>
                            </m:oMathPara>
                          </a14:m>
                          <a:endParaRPr sz="1600" dirty="0"/>
                        </a:p>
                      </a:txBody>
                      <a:tcPr anchor="ct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e table has three columns: Class with salary ranges, Frequency with number of occurrences, and Relative Frequency with proportion of total occurrences expressed as a percentage. &#10;&#10;A class interval from 50,000 to 54,999 has a frequency of 3 and Relative frequency is 12 percent&#10;&#10;A class interval from 55,000 to 59,999 has a frequency of 0 and Relative frequency is 0 percent&#10;&#10;A class interval from 60,000 to 64,999 has a frequency of 6 and Relative frequency is 24 percent&#10;&#10;A class interval from 65,000 to 69,999 has a frequency of 4 and Relative frequency is 16 percent&#10;&#10;A class interval from 70,000 to 74,999 has a frequency of 10 and Relative frequency is 40 percent&#10;&#10;A class interval from 75,000 to 79,999 has a frequency of 1 and Relative frequency is 4 percent&#10;&#10;A class interval from 80,000 to 84,999 has a frequency of 1 and Relative frequency is 4 percent">
                <a:extLst>
                  <a:ext uri="{C183D7F6-B498-43B3-948B-1728B52AA6E4}">
                    <adec:decorative xmlns:adec="http://schemas.microsoft.com/office/drawing/2017/decorative" val="0"/>
                  </a:ext>
                </a:extLst>
              </p:cNvPr>
              <p:cNvGraphicFramePr>
                <a:graphicFrameLocks noGrp="1"/>
              </p:cNvGraphicFramePr>
              <p:nvPr>
                <p:ph type="tbl" sz="quarter" idx="10"/>
                <p:extLst>
                  <p:ext uri="{D42A27DB-BD31-4B8C-83A1-F6EECF244321}">
                    <p14:modId xmlns:p14="http://schemas.microsoft.com/office/powerpoint/2010/main" val="2752557275"/>
                  </p:ext>
                </p:extLst>
              </p:nvPr>
            </p:nvGraphicFramePr>
            <p:xfrm>
              <a:off x="457200" y="1600200"/>
              <a:ext cx="8229600" cy="421710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sz="1600" dirty="0"/>
                            <a:t>Class</a:t>
                          </a:r>
                        </a:p>
                      </a:txBody>
                      <a:tcPr anchor="ctr"/>
                    </a:tc>
                    <a:tc>
                      <a:txBody>
                        <a:bodyPr/>
                        <a:lstStyle/>
                        <a:p>
                          <a:pPr algn="ctr">
                            <a:defRPr sz="1800" b="1"/>
                          </a:pPr>
                          <a:r>
                            <a:rPr sz="1600" dirty="0"/>
                            <a:t>Frequency</a:t>
                          </a:r>
                        </a:p>
                      </a:txBody>
                      <a:tcPr anchor="ctr"/>
                    </a:tc>
                    <a:tc>
                      <a:txBody>
                        <a:bodyPr/>
                        <a:lstStyle/>
                        <a:p>
                          <a:pPr algn="ctr">
                            <a:defRPr sz="1800" b="1"/>
                          </a:pPr>
                          <a:r>
                            <a:rPr sz="1600" dirty="0"/>
                            <a:t>Relative Frequency</a:t>
                          </a:r>
                        </a:p>
                      </a:txBody>
                      <a:tcPr anchor="ctr"/>
                    </a:tc>
                    <a:extLst>
                      <a:ext uri="{0D108BD9-81ED-4DB2-BD59-A6C34878D82A}">
                        <a16:rowId xmlns:a16="http://schemas.microsoft.com/office/drawing/2014/main" val="10001"/>
                      </a:ext>
                    </a:extLst>
                  </a:tr>
                  <a:tr h="549593">
                    <a:tc>
                      <a:txBody>
                        <a:bodyPr/>
                        <a:lstStyle/>
                        <a:p>
                          <a:pPr algn="ctr"/>
                          <a:r>
                            <a:rPr sz="1600" dirty="0"/>
                            <a:t>50,000-54,999</a:t>
                          </a:r>
                          <a:endParaRPr sz="1600" dirty="0">
                            <a:latin typeface="Cambria Math"/>
                          </a:endParaRPr>
                        </a:p>
                      </a:txBody>
                      <a:tcPr anchor="ctr"/>
                    </a:tc>
                    <a:tc>
                      <a:txBody>
                        <a:bodyPr/>
                        <a:lstStyle/>
                        <a:p>
                          <a:pPr algn="ctr"/>
                          <a:r>
                            <a:rPr sz="1600" dirty="0"/>
                            <a:t>3</a:t>
                          </a:r>
                          <a:endParaRPr sz="1600" dirty="0">
                            <a:latin typeface="Cambria Math"/>
                          </a:endParaRPr>
                        </a:p>
                      </a:txBody>
                      <a:tcPr anchor="ctr"/>
                    </a:tc>
                    <a:tc>
                      <a:txBody>
                        <a:bodyPr/>
                        <a:lstStyle/>
                        <a:p>
                          <a:endParaRPr lang="en-US"/>
                        </a:p>
                      </a:txBody>
                      <a:tcPr anchor="ctr">
                        <a:blipFill>
                          <a:blip r:embed="rId3"/>
                          <a:stretch>
                            <a:fillRect l="-200444" t="-68889" r="-667" b="-604444"/>
                          </a:stretch>
                        </a:blipFill>
                      </a:tcPr>
                    </a:tc>
                    <a:extLst>
                      <a:ext uri="{0D108BD9-81ED-4DB2-BD59-A6C34878D82A}">
                        <a16:rowId xmlns:a16="http://schemas.microsoft.com/office/drawing/2014/main" val="10002"/>
                      </a:ext>
                    </a:extLst>
                  </a:tr>
                  <a:tr h="549593">
                    <a:tc>
                      <a:txBody>
                        <a:bodyPr/>
                        <a:lstStyle/>
                        <a:p>
                          <a:pPr algn="ctr"/>
                          <a:r>
                            <a:rPr sz="1600" dirty="0"/>
                            <a:t>55,000-59,999</a:t>
                          </a:r>
                          <a:endParaRPr sz="1600" dirty="0">
                            <a:latin typeface="Cambria Math"/>
                          </a:endParaRPr>
                        </a:p>
                      </a:txBody>
                      <a:tcPr anchor="ctr"/>
                    </a:tc>
                    <a:tc>
                      <a:txBody>
                        <a:bodyPr/>
                        <a:lstStyle/>
                        <a:p>
                          <a:pPr algn="ctr"/>
                          <a:r>
                            <a:rPr sz="1600" dirty="0"/>
                            <a:t>0</a:t>
                          </a:r>
                          <a:endParaRPr sz="1600" dirty="0">
                            <a:latin typeface="Cambria Math"/>
                          </a:endParaRPr>
                        </a:p>
                      </a:txBody>
                      <a:tcPr anchor="ctr"/>
                    </a:tc>
                    <a:tc>
                      <a:txBody>
                        <a:bodyPr/>
                        <a:lstStyle/>
                        <a:p>
                          <a:endParaRPr lang="en-US"/>
                        </a:p>
                      </a:txBody>
                      <a:tcPr anchor="ctr">
                        <a:blipFill>
                          <a:blip r:embed="rId3"/>
                          <a:stretch>
                            <a:fillRect l="-200444" t="-167033" r="-667" b="-497802"/>
                          </a:stretch>
                        </a:blipFill>
                      </a:tcPr>
                    </a:tc>
                    <a:extLst>
                      <a:ext uri="{0D108BD9-81ED-4DB2-BD59-A6C34878D82A}">
                        <a16:rowId xmlns:a16="http://schemas.microsoft.com/office/drawing/2014/main" val="10003"/>
                      </a:ext>
                    </a:extLst>
                  </a:tr>
                  <a:tr h="549593">
                    <a:tc>
                      <a:txBody>
                        <a:bodyPr/>
                        <a:lstStyle/>
                        <a:p>
                          <a:pPr algn="ctr"/>
                          <a:r>
                            <a:rPr sz="1600" dirty="0"/>
                            <a:t>60,000-64,999</a:t>
                          </a:r>
                          <a:endParaRPr sz="1600" dirty="0">
                            <a:latin typeface="Cambria Math"/>
                          </a:endParaRPr>
                        </a:p>
                      </a:txBody>
                      <a:tcPr anchor="ctr"/>
                    </a:tc>
                    <a:tc>
                      <a:txBody>
                        <a:bodyPr/>
                        <a:lstStyle/>
                        <a:p>
                          <a:pPr algn="ctr"/>
                          <a:r>
                            <a:rPr sz="1600" dirty="0"/>
                            <a:t>6</a:t>
                          </a:r>
                          <a:endParaRPr sz="1600" dirty="0">
                            <a:latin typeface="Cambria Math"/>
                          </a:endParaRPr>
                        </a:p>
                      </a:txBody>
                      <a:tcPr anchor="ctr"/>
                    </a:tc>
                    <a:tc>
                      <a:txBody>
                        <a:bodyPr/>
                        <a:lstStyle/>
                        <a:p>
                          <a:endParaRPr lang="en-US"/>
                        </a:p>
                      </a:txBody>
                      <a:tcPr anchor="ctr">
                        <a:blipFill>
                          <a:blip r:embed="rId3"/>
                          <a:stretch>
                            <a:fillRect l="-200444" t="-270000" r="-667" b="-403333"/>
                          </a:stretch>
                        </a:blipFill>
                      </a:tcPr>
                    </a:tc>
                    <a:extLst>
                      <a:ext uri="{0D108BD9-81ED-4DB2-BD59-A6C34878D82A}">
                        <a16:rowId xmlns:a16="http://schemas.microsoft.com/office/drawing/2014/main" val="10004"/>
                      </a:ext>
                    </a:extLst>
                  </a:tr>
                  <a:tr h="548704">
                    <a:tc>
                      <a:txBody>
                        <a:bodyPr/>
                        <a:lstStyle/>
                        <a:p>
                          <a:pPr algn="ctr"/>
                          <a:r>
                            <a:rPr sz="1600" dirty="0"/>
                            <a:t>65,000-69,999</a:t>
                          </a:r>
                          <a:endParaRPr sz="1600" dirty="0">
                            <a:latin typeface="Cambria Math"/>
                          </a:endParaRPr>
                        </a:p>
                      </a:txBody>
                      <a:tcPr anchor="ctr"/>
                    </a:tc>
                    <a:tc>
                      <a:txBody>
                        <a:bodyPr/>
                        <a:lstStyle/>
                        <a:p>
                          <a:pPr algn="ctr"/>
                          <a:r>
                            <a:rPr sz="1600" dirty="0"/>
                            <a:t>4</a:t>
                          </a:r>
                          <a:endParaRPr sz="1600" dirty="0">
                            <a:latin typeface="Cambria Math"/>
                          </a:endParaRPr>
                        </a:p>
                      </a:txBody>
                      <a:tcPr anchor="ctr"/>
                    </a:tc>
                    <a:tc>
                      <a:txBody>
                        <a:bodyPr/>
                        <a:lstStyle/>
                        <a:p>
                          <a:endParaRPr lang="en-US"/>
                        </a:p>
                      </a:txBody>
                      <a:tcPr anchor="ctr">
                        <a:blipFill>
                          <a:blip r:embed="rId3"/>
                          <a:stretch>
                            <a:fillRect l="-200444" t="-370000" r="-667" b="-303333"/>
                          </a:stretch>
                        </a:blipFill>
                      </a:tcPr>
                    </a:tc>
                    <a:extLst>
                      <a:ext uri="{0D108BD9-81ED-4DB2-BD59-A6C34878D82A}">
                        <a16:rowId xmlns:a16="http://schemas.microsoft.com/office/drawing/2014/main" val="10005"/>
                      </a:ext>
                    </a:extLst>
                  </a:tr>
                  <a:tr h="549593">
                    <a:tc>
                      <a:txBody>
                        <a:bodyPr/>
                        <a:lstStyle/>
                        <a:p>
                          <a:pPr algn="ctr"/>
                          <a:r>
                            <a:rPr sz="1600" dirty="0"/>
                            <a:t>70,000-74,999</a:t>
                          </a:r>
                          <a:endParaRPr sz="1600" dirty="0">
                            <a:latin typeface="Cambria Math"/>
                          </a:endParaRPr>
                        </a:p>
                      </a:txBody>
                      <a:tcPr anchor="ctr"/>
                    </a:tc>
                    <a:tc>
                      <a:txBody>
                        <a:bodyPr/>
                        <a:lstStyle/>
                        <a:p>
                          <a:pPr algn="ctr"/>
                          <a:r>
                            <a:rPr sz="1600" dirty="0"/>
                            <a:t>10</a:t>
                          </a:r>
                          <a:endParaRPr sz="1600" dirty="0">
                            <a:latin typeface="Cambria Math"/>
                          </a:endParaRPr>
                        </a:p>
                      </a:txBody>
                      <a:tcPr anchor="ctr"/>
                    </a:tc>
                    <a:tc>
                      <a:txBody>
                        <a:bodyPr/>
                        <a:lstStyle/>
                        <a:p>
                          <a:endParaRPr lang="en-US"/>
                        </a:p>
                      </a:txBody>
                      <a:tcPr anchor="ctr">
                        <a:blipFill>
                          <a:blip r:embed="rId3"/>
                          <a:stretch>
                            <a:fillRect l="-200444" t="-470000" r="-667" b="-203333"/>
                          </a:stretch>
                        </a:blipFill>
                      </a:tcPr>
                    </a:tc>
                    <a:extLst>
                      <a:ext uri="{0D108BD9-81ED-4DB2-BD59-A6C34878D82A}">
                        <a16:rowId xmlns:a16="http://schemas.microsoft.com/office/drawing/2014/main" val="10006"/>
                      </a:ext>
                    </a:extLst>
                  </a:tr>
                  <a:tr h="549593">
                    <a:tc>
                      <a:txBody>
                        <a:bodyPr/>
                        <a:lstStyle/>
                        <a:p>
                          <a:pPr algn="ctr"/>
                          <a:r>
                            <a:rPr sz="1600" dirty="0"/>
                            <a:t>75,000-79,999</a:t>
                          </a:r>
                          <a:endParaRPr sz="1600" dirty="0">
                            <a:latin typeface="Cambria Math"/>
                          </a:endParaRPr>
                        </a:p>
                      </a:txBody>
                      <a:tcPr anchor="ctr"/>
                    </a:tc>
                    <a:tc>
                      <a:txBody>
                        <a:bodyPr/>
                        <a:lstStyle/>
                        <a:p>
                          <a:pPr algn="ctr"/>
                          <a:r>
                            <a:rPr sz="1600" dirty="0"/>
                            <a:t>1</a:t>
                          </a:r>
                          <a:endParaRPr sz="1600" dirty="0">
                            <a:latin typeface="Cambria Math"/>
                          </a:endParaRPr>
                        </a:p>
                      </a:txBody>
                      <a:tcPr anchor="ctr"/>
                    </a:tc>
                    <a:tc>
                      <a:txBody>
                        <a:bodyPr/>
                        <a:lstStyle/>
                        <a:p>
                          <a:endParaRPr lang="en-US"/>
                        </a:p>
                      </a:txBody>
                      <a:tcPr anchor="ctr">
                        <a:blipFill>
                          <a:blip r:embed="rId3"/>
                          <a:stretch>
                            <a:fillRect l="-200444" t="-563736" r="-667" b="-101099"/>
                          </a:stretch>
                        </a:blipFill>
                      </a:tcPr>
                    </a:tc>
                    <a:extLst>
                      <a:ext uri="{0D108BD9-81ED-4DB2-BD59-A6C34878D82A}">
                        <a16:rowId xmlns:a16="http://schemas.microsoft.com/office/drawing/2014/main" val="10007"/>
                      </a:ext>
                    </a:extLst>
                  </a:tr>
                  <a:tr h="549593">
                    <a:tc>
                      <a:txBody>
                        <a:bodyPr/>
                        <a:lstStyle/>
                        <a:p>
                          <a:pPr algn="ctr"/>
                          <a:r>
                            <a:rPr sz="1600" dirty="0"/>
                            <a:t>80,000-84,999</a:t>
                          </a:r>
                          <a:endParaRPr sz="1600" dirty="0">
                            <a:latin typeface="Cambria Math"/>
                          </a:endParaRPr>
                        </a:p>
                      </a:txBody>
                      <a:tcPr anchor="ctr"/>
                    </a:tc>
                    <a:tc>
                      <a:txBody>
                        <a:bodyPr/>
                        <a:lstStyle/>
                        <a:p>
                          <a:pPr algn="ctr"/>
                          <a:r>
                            <a:rPr sz="1600" dirty="0"/>
                            <a:t>1</a:t>
                          </a:r>
                          <a:endParaRPr sz="1600" dirty="0">
                            <a:latin typeface="Cambria Math"/>
                          </a:endParaRPr>
                        </a:p>
                      </a:txBody>
                      <a:tcPr anchor="ctr"/>
                    </a:tc>
                    <a:tc>
                      <a:txBody>
                        <a:bodyPr/>
                        <a:lstStyle/>
                        <a:p>
                          <a:endParaRPr lang="en-US"/>
                        </a:p>
                      </a:txBody>
                      <a:tcPr anchor="ctr">
                        <a:blipFill>
                          <a:blip r:embed="rId3"/>
                          <a:stretch>
                            <a:fillRect l="-200444" t="-671111" r="-667" b="-2222"/>
                          </a:stretch>
                        </a:blipFill>
                      </a:tcPr>
                    </a:tc>
                    <a:extLst>
                      <a:ext uri="{0D108BD9-81ED-4DB2-BD59-A6C34878D82A}">
                        <a16:rowId xmlns:a16="http://schemas.microsoft.com/office/drawing/2014/main" val="10008"/>
                      </a:ext>
                    </a:extLst>
                  </a:tr>
                </a:tbl>
              </a:graphicData>
            </a:graphic>
          </p:graphicFrame>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2.1.4: Calculating Relative Frequencies</a:t>
            </a:r>
            <a:r>
              <a:rPr lang="en-US" baseline="-25000" dirty="0"/>
              <a:t>4</a:t>
            </a:r>
            <a:endParaRPr baseline="-25000" dirty="0"/>
          </a:p>
        </p:txBody>
      </p:sp>
      <p:sp>
        <p:nvSpPr>
          <p:cNvPr id="3" name="Text Placeholder 2"/>
          <p:cNvSpPr>
            <a:spLocks noGrp="1"/>
          </p:cNvSpPr>
          <p:nvPr>
            <p:ph type="body" sz="quarter" idx="10"/>
          </p:nvPr>
        </p:nvSpPr>
        <p:spPr>
          <a:xfrm>
            <a:off x="457200" y="1029287"/>
            <a:ext cx="8305800" cy="4761913"/>
          </a:xfrm>
        </p:spPr>
        <p:txBody>
          <a:bodyPr>
            <a:normAutofit/>
          </a:bodyPr>
          <a:lstStyle/>
          <a:p>
            <a:pPr marL="457200" indent="-457200">
              <a:buFont typeface="Arial" panose="020B0604020202020204" pitchFamily="34" charset="0"/>
              <a:buChar char="•"/>
              <a:defRPr sz="2800"/>
            </a:pPr>
            <a:r>
              <a:rPr sz="2800" dirty="0"/>
              <a:t>Notice that the relative frequencies sum to</a:t>
            </a:r>
            <a:r>
              <a:rPr lang="en-US" sz="2800" dirty="0"/>
              <a:t> 100%.</a:t>
            </a:r>
            <a:r>
              <a:rPr sz="2800" dirty="0"/>
              <a:t> </a:t>
            </a:r>
            <a:endParaRPr lang="en-US" sz="2800" dirty="0"/>
          </a:p>
          <a:p>
            <a:pPr marL="457200" indent="-457200">
              <a:buFont typeface="Arial" panose="020B0604020202020204" pitchFamily="34" charset="0"/>
              <a:buChar char="•"/>
              <a:defRPr sz="2800"/>
            </a:pPr>
            <a:endParaRPr lang="en-US" dirty="0"/>
          </a:p>
          <a:p>
            <a:pPr marL="457200" indent="-457200">
              <a:buFont typeface="Arial" panose="020B0604020202020204" pitchFamily="34" charset="0"/>
              <a:buChar char="•"/>
              <a:defRPr sz="2800"/>
            </a:pPr>
            <a:r>
              <a:rPr sz="2800" dirty="0"/>
              <a:t>This should always be the case, allowing for rounding errors. </a:t>
            </a:r>
            <a:endParaRPr lang="en-US" sz="2800" dirty="0"/>
          </a:p>
          <a:p>
            <a:pPr marL="457200" indent="-457200">
              <a:buFont typeface="Arial" panose="020B0604020202020204" pitchFamily="34" charset="0"/>
              <a:buChar char="•"/>
              <a:defRPr sz="2800"/>
            </a:pPr>
            <a:endParaRPr lang="en-US" sz="2800" dirty="0"/>
          </a:p>
          <a:p>
            <a:pPr marL="457200" indent="-457200">
              <a:buFont typeface="Arial" panose="020B0604020202020204" pitchFamily="34" charset="0"/>
              <a:buChar char="•"/>
              <a:defRPr sz="2800"/>
            </a:pPr>
            <a:r>
              <a:rPr sz="2800" dirty="0"/>
              <a:t>Using the relative frequency, we can determine among other things that</a:t>
            </a:r>
            <a:r>
              <a:rPr lang="en-US" sz="2800" dirty="0"/>
              <a:t> 40% </a:t>
            </a:r>
            <a:r>
              <a:rPr sz="2800" dirty="0"/>
              <a:t>of the highest early-career salaries were between</a:t>
            </a:r>
            <a:r>
              <a:rPr lang="en-US" sz="2800" dirty="0"/>
              <a:t> $70,000 and $74,999.</a:t>
            </a:r>
            <a:endParaRPr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Cumulative Frequency</a:t>
            </a:r>
          </a:p>
        </p:txBody>
      </p:sp>
      <p:sp>
        <p:nvSpPr>
          <p:cNvPr id="3" name="Text Placeholder 2"/>
          <p:cNvSpPr>
            <a:spLocks noGrp="1"/>
          </p:cNvSpPr>
          <p:nvPr>
            <p:ph type="body" sz="quarter" idx="10"/>
          </p:nvPr>
        </p:nvSpPr>
        <p:spPr>
          <a:xfrm>
            <a:off x="457200" y="1082078"/>
            <a:ext cx="8229600" cy="2346922"/>
          </a:xfrm>
        </p:spPr>
        <p:txBody>
          <a:bodyPr>
            <a:normAutofit/>
          </a:bodyPr>
          <a:lstStyle/>
          <a:p>
            <a:pPr algn="ctr">
              <a:defRPr sz="2800" b="1"/>
            </a:pPr>
            <a:r>
              <a:rPr dirty="0"/>
              <a:t>Definition</a:t>
            </a:r>
          </a:p>
          <a:p>
            <a:r>
              <a:rPr sz="2800" dirty="0"/>
              <a:t>The </a:t>
            </a:r>
            <a:r>
              <a:rPr sz="2800" b="1" dirty="0"/>
              <a:t>cumulative frequency</a:t>
            </a:r>
            <a:r>
              <a:rPr sz="2800" dirty="0"/>
              <a:t> is the sum of the frequencies of a given class and all previous classes. The cumulative frequency of the last class equals the sample size.</a:t>
            </a:r>
          </a:p>
          <a:p>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2.1.5: Calculating Cumulative Frequencies</a:t>
            </a:r>
            <a:r>
              <a:rPr lang="en-US" baseline="-25000" dirty="0"/>
              <a:t>1</a:t>
            </a:r>
            <a:endParaRPr baseline="-25000" dirty="0"/>
          </a:p>
        </p:txBody>
      </p:sp>
      <p:sp>
        <p:nvSpPr>
          <p:cNvPr id="3" name="Text Placeholder 2"/>
          <p:cNvSpPr>
            <a:spLocks noGrp="1"/>
          </p:cNvSpPr>
          <p:nvPr>
            <p:ph type="body" sz="quarter" idx="10"/>
          </p:nvPr>
        </p:nvSpPr>
        <p:spPr>
          <a:xfrm>
            <a:off x="533400" y="1295400"/>
            <a:ext cx="8229600" cy="2399713"/>
          </a:xfrm>
        </p:spPr>
        <p:txBody>
          <a:bodyPr>
            <a:normAutofit/>
          </a:bodyPr>
          <a:lstStyle/>
          <a:p>
            <a:r>
              <a:rPr sz="2800" dirty="0"/>
              <a:t>Calculate the cumulative frequency for each class in the frequency distribution from Example 2.1.1.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2.1.5: Calculating Cumulative Frequencies</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570913"/>
          </a:xfrm>
        </p:spPr>
        <p:txBody>
          <a:bodyPr>
            <a:normAutofit/>
          </a:bodyPr>
          <a:lstStyle/>
          <a:p>
            <a:r>
              <a:rPr sz="2800" b="1" dirty="0"/>
              <a:t>Solution</a:t>
            </a:r>
          </a:p>
        </p:txBody>
      </p:sp>
      <p:sp>
        <p:nvSpPr>
          <p:cNvPr id="7" name="TextBox 6">
            <a:extLst>
              <a:ext uri="{FF2B5EF4-FFF2-40B4-BE49-F238E27FC236}">
                <a16:creationId xmlns:a16="http://schemas.microsoft.com/office/drawing/2014/main" id="{0EF10978-9EB3-D803-E262-EFEF36494F69}"/>
              </a:ext>
            </a:extLst>
          </p:cNvPr>
          <p:cNvSpPr txBox="1"/>
          <p:nvPr/>
        </p:nvSpPr>
        <p:spPr>
          <a:xfrm>
            <a:off x="424543" y="1652980"/>
            <a:ext cx="8229600" cy="369332"/>
          </a:xfrm>
          <a:prstGeom prst="rect">
            <a:avLst/>
          </a:prstGeom>
          <a:noFill/>
        </p:spPr>
        <p:txBody>
          <a:bodyPr wrap="square">
            <a:spAutoFit/>
          </a:bodyPr>
          <a:lstStyle/>
          <a:p>
            <a:pPr algn="ctr">
              <a:defRPr sz="1800" b="1"/>
            </a:pPr>
            <a:r>
              <a:rPr lang="en-US" dirty="0"/>
              <a:t>Highest Early-Career Salaries with a Bachelor's Degree (with Cumulative Frequencies)</a:t>
            </a:r>
          </a:p>
        </p:txBody>
      </p:sp>
      <mc:AlternateContent xmlns:mc="http://schemas.openxmlformats.org/markup-compatibility/2006" xmlns:a14="http://schemas.microsoft.com/office/drawing/2010/main">
        <mc:Choice Requires="a14">
          <p:graphicFrame>
            <p:nvGraphicFramePr>
              <p:cNvPr id="4" name="Table Placeholder 2" descr="The table has three columns: Class with salary ranges, Frequency with number of occurrences, and Cumulative Frequency with running total of occurrences. &#10;&#10;A class interval from 50,000 to 54,999 has a frequency of 3 and cumulative frequency is 3&#10;&#10;A class interval from 55,000 to 59,999 has a frequency of 0 and cumulative frequency is 3&#10;&#10;A class interval from 60,000 to 64,999 has a frequency of 6 and cumulative frequency is 9&#10;&#10;A class interval from 65,000 to 69,999 has a frequency of 4 and cumulative frequency is 13&#10;&#10;A class interval from 70,000 to 74,999 has a frequency of 10 and cumulative frequency is 23&#10;&#10;A class interval from 75,000 to 79,999 has a frequency of 1 and cumulative frequency is 24&#10;&#10;A class interval from 80,000 to 84,999 has a frequency of 1 and cumulative frequency is 25">
                <a:extLst>
                  <a:ext uri="{FF2B5EF4-FFF2-40B4-BE49-F238E27FC236}">
                    <a16:creationId xmlns:a16="http://schemas.microsoft.com/office/drawing/2014/main" id="{DDBD4231-D5A4-413B-B049-FCB941A9A6D4}"/>
                  </a:ext>
                </a:extLst>
              </p:cNvPr>
              <p:cNvGraphicFramePr>
                <a:graphicFrameLocks/>
              </p:cNvGraphicFramePr>
              <p:nvPr>
                <p:extLst>
                  <p:ext uri="{D42A27DB-BD31-4B8C-83A1-F6EECF244321}">
                    <p14:modId xmlns:p14="http://schemas.microsoft.com/office/powerpoint/2010/main" val="637638764"/>
                  </p:ext>
                </p:extLst>
              </p:nvPr>
            </p:nvGraphicFramePr>
            <p:xfrm>
              <a:off x="457200" y="2075093"/>
              <a:ext cx="8229600" cy="29667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tc>
                      <a:txBody>
                        <a:bodyPr/>
                        <a:lstStyle/>
                        <a:p>
                          <a:pPr algn="ctr">
                            <a:defRPr sz="1800" b="1"/>
                          </a:pPr>
                          <a:r>
                            <a:rPr dirty="0"/>
                            <a:t>Cumulative Frequency</a:t>
                          </a:r>
                        </a:p>
                      </a:txBody>
                      <a:tcPr/>
                    </a:tc>
                    <a:extLst>
                      <a:ext uri="{0D108BD9-81ED-4DB2-BD59-A6C34878D82A}">
                        <a16:rowId xmlns:a16="http://schemas.microsoft.com/office/drawing/2014/main" val="10001"/>
                      </a:ext>
                    </a:extLst>
                  </a:tr>
                  <a:tr h="370840">
                    <a:tc>
                      <a:txBody>
                        <a:bodyPr/>
                        <a:lstStyle/>
                        <a:p>
                          <a:pPr algn="ctr"/>
                          <a:r>
                            <a:rPr sz="1800" dirty="0"/>
                            <a:t>50,000-54,999</a:t>
                          </a:r>
                          <a:endParaRPr sz="1800" dirty="0">
                            <a:latin typeface="Cambria Math"/>
                          </a:endParaRPr>
                        </a:p>
                      </a:txBody>
                      <a:tcPr/>
                    </a:tc>
                    <a:tc>
                      <a:txBody>
                        <a:bodyPr/>
                        <a:lstStyle/>
                        <a:p>
                          <a:pPr algn="ctr"/>
                          <a:r>
                            <a:rPr sz="1800" dirty="0"/>
                            <a:t>3</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55,000-59,999</a:t>
                          </a:r>
                          <a:endParaRPr sz="1800" dirty="0">
                            <a:latin typeface="Cambria Math"/>
                          </a:endParaRPr>
                        </a:p>
                      </a:txBody>
                      <a:tcPr/>
                    </a:tc>
                    <a:tc>
                      <a:txBody>
                        <a:bodyPr/>
                        <a:lstStyle/>
                        <a:p>
                          <a:pPr algn="ctr"/>
                          <a:r>
                            <a:rPr sz="1800" dirty="0"/>
                            <a:t>0</a:t>
                          </a:r>
                          <a:endParaRPr sz="1800" dirty="0">
                            <a:latin typeface="Cambria Math"/>
                          </a:endParaRPr>
                        </a:p>
                      </a:txBody>
                      <a:tcPr/>
                    </a:tc>
                    <a:tc>
                      <a:txBody>
                        <a:bodyPr/>
                        <a:lstStyle/>
                        <a:p>
                          <a:pPr algn="ctr">
                            <a:defRPr sz="1100"/>
                          </a:pPr>
                          <a:r>
                            <a:rPr sz="1800" dirty="0"/>
                            <a:t>3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m:t>
                                  </m:r>
                                </m:e>
                              </m:d>
                            </m:oMath>
                          </a14:m>
                          <a:endParaRPr dirty="0"/>
                        </a:p>
                      </a:txBody>
                      <a:tcPr/>
                    </a:tc>
                    <a:extLst>
                      <a:ext uri="{0D108BD9-81ED-4DB2-BD59-A6C34878D82A}">
                        <a16:rowId xmlns:a16="http://schemas.microsoft.com/office/drawing/2014/main" val="10003"/>
                      </a:ext>
                    </a:extLst>
                  </a:tr>
                  <a:tr h="370840">
                    <a:tc>
                      <a:txBody>
                        <a:bodyPr/>
                        <a:lstStyle/>
                        <a:p>
                          <a:pPr algn="ctr"/>
                          <a:r>
                            <a:rPr sz="1800" dirty="0"/>
                            <a:t>60,000-64,999</a:t>
                          </a:r>
                          <a:endParaRPr sz="1800" dirty="0">
                            <a:latin typeface="Cambria Math"/>
                          </a:endParaRPr>
                        </a:p>
                      </a:txBody>
                      <a:tcPr/>
                    </a:tc>
                    <a:tc>
                      <a:txBody>
                        <a:bodyPr/>
                        <a:lstStyle/>
                        <a:p>
                          <a:pPr algn="ctr"/>
                          <a:r>
                            <a:rPr sz="1800" dirty="0"/>
                            <a:t>6</a:t>
                          </a:r>
                          <a:endParaRPr sz="1800" dirty="0">
                            <a:latin typeface="Cambria Math"/>
                          </a:endParaRPr>
                        </a:p>
                      </a:txBody>
                      <a:tcPr/>
                    </a:tc>
                    <a:tc>
                      <a:txBody>
                        <a:bodyPr/>
                        <a:lstStyle/>
                        <a:p>
                          <a:pPr algn="ctr">
                            <a:defRPr sz="1100"/>
                          </a:pPr>
                          <a:r>
                            <a:rPr sz="1800" dirty="0"/>
                            <a:t>9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3+0+6</m:t>
                                  </m:r>
                                </m:e>
                              </m:d>
                            </m:oMath>
                          </a14:m>
                          <a:endParaRPr dirty="0"/>
                        </a:p>
                      </a:txBody>
                      <a:tcPr/>
                    </a:tc>
                    <a:extLst>
                      <a:ext uri="{0D108BD9-81ED-4DB2-BD59-A6C34878D82A}">
                        <a16:rowId xmlns:a16="http://schemas.microsoft.com/office/drawing/2014/main" val="10004"/>
                      </a:ext>
                    </a:extLst>
                  </a:tr>
                  <a:tr h="370840">
                    <a:tc>
                      <a:txBody>
                        <a:bodyPr/>
                        <a:lstStyle/>
                        <a:p>
                          <a:pPr algn="ctr"/>
                          <a:r>
                            <a:rPr sz="1800" dirty="0"/>
                            <a:t>65,000-69,999</a:t>
                          </a:r>
                          <a:endParaRPr sz="1800" dirty="0">
                            <a:latin typeface="Cambria Math"/>
                          </a:endParaRPr>
                        </a:p>
                      </a:txBody>
                      <a:tcPr/>
                    </a:tc>
                    <a:tc>
                      <a:txBody>
                        <a:bodyPr/>
                        <a:lstStyle/>
                        <a:p>
                          <a:pPr algn="ctr"/>
                          <a:r>
                            <a:rPr sz="1800" dirty="0"/>
                            <a:t>4</a:t>
                          </a:r>
                          <a:endParaRPr sz="1800" dirty="0">
                            <a:latin typeface="Cambria Math"/>
                          </a:endParaRPr>
                        </a:p>
                      </a:txBody>
                      <a:tcPr/>
                    </a:tc>
                    <a:tc>
                      <a:txBody>
                        <a:bodyPr/>
                        <a:lstStyle/>
                        <a:p>
                          <a:pPr algn="ctr">
                            <a:defRPr sz="1100"/>
                          </a:pPr>
                          <a:r>
                            <a:rPr sz="1800" dirty="0"/>
                            <a:t>13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3+0+6+4</m:t>
                                  </m:r>
                                </m:e>
                              </m:d>
                            </m:oMath>
                          </a14:m>
                          <a:endParaRPr dirty="0"/>
                        </a:p>
                      </a:txBody>
                      <a:tcPr/>
                    </a:tc>
                    <a:extLst>
                      <a:ext uri="{0D108BD9-81ED-4DB2-BD59-A6C34878D82A}">
                        <a16:rowId xmlns:a16="http://schemas.microsoft.com/office/drawing/2014/main" val="10005"/>
                      </a:ext>
                    </a:extLst>
                  </a:tr>
                  <a:tr h="370840">
                    <a:tc>
                      <a:txBody>
                        <a:bodyPr/>
                        <a:lstStyle/>
                        <a:p>
                          <a:pPr algn="ctr"/>
                          <a:r>
                            <a:rPr sz="1800" dirty="0"/>
                            <a:t>70,000-74,999</a:t>
                          </a:r>
                          <a:endParaRPr sz="1800" dirty="0">
                            <a:latin typeface="Cambria Math"/>
                          </a:endParaRPr>
                        </a:p>
                      </a:txBody>
                      <a:tcPr/>
                    </a:tc>
                    <a:tc>
                      <a:txBody>
                        <a:bodyPr/>
                        <a:lstStyle/>
                        <a:p>
                          <a:pPr algn="ctr"/>
                          <a:r>
                            <a:rPr sz="1800" dirty="0"/>
                            <a:t>10</a:t>
                          </a:r>
                          <a:endParaRPr sz="1800" dirty="0">
                            <a:latin typeface="Cambria Math"/>
                          </a:endParaRPr>
                        </a:p>
                      </a:txBody>
                      <a:tcPr/>
                    </a:tc>
                    <a:tc>
                      <a:txBody>
                        <a:bodyPr/>
                        <a:lstStyle/>
                        <a:p>
                          <a:pPr algn="ctr">
                            <a:defRPr sz="1100"/>
                          </a:pPr>
                          <a:r>
                            <a:rPr sz="1800" dirty="0"/>
                            <a:t>23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3+0+6+4+10</m:t>
                                  </m:r>
                                </m:e>
                              </m:d>
                            </m:oMath>
                          </a14:m>
                          <a:endParaRPr dirty="0"/>
                        </a:p>
                      </a:txBody>
                      <a:tcPr/>
                    </a:tc>
                    <a:extLst>
                      <a:ext uri="{0D108BD9-81ED-4DB2-BD59-A6C34878D82A}">
                        <a16:rowId xmlns:a16="http://schemas.microsoft.com/office/drawing/2014/main" val="10006"/>
                      </a:ext>
                    </a:extLst>
                  </a:tr>
                  <a:tr h="370840">
                    <a:tc>
                      <a:txBody>
                        <a:bodyPr/>
                        <a:lstStyle/>
                        <a:p>
                          <a:pPr algn="ctr"/>
                          <a:r>
                            <a:rPr sz="1800" dirty="0"/>
                            <a:t>75,000-79,999</a:t>
                          </a:r>
                          <a:endParaRPr sz="1800" dirty="0">
                            <a:latin typeface="Cambria Math"/>
                          </a:endParaRPr>
                        </a:p>
                      </a:txBody>
                      <a:tcPr/>
                    </a:tc>
                    <a:tc>
                      <a:txBody>
                        <a:bodyPr/>
                        <a:lstStyle/>
                        <a:p>
                          <a:pPr algn="ctr"/>
                          <a:r>
                            <a:rPr sz="1800" dirty="0"/>
                            <a:t>1</a:t>
                          </a:r>
                          <a:endParaRPr sz="1800" dirty="0">
                            <a:latin typeface="Cambria Math"/>
                          </a:endParaRPr>
                        </a:p>
                      </a:txBody>
                      <a:tcPr/>
                    </a:tc>
                    <a:tc>
                      <a:txBody>
                        <a:bodyPr/>
                        <a:lstStyle/>
                        <a:p>
                          <a:pPr algn="ctr">
                            <a:defRPr sz="1100"/>
                          </a:pPr>
                          <a:r>
                            <a:rPr sz="1800" dirty="0"/>
                            <a:t>24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3+0+6+4+10+1</m:t>
                                  </m:r>
                                </m:e>
                              </m:d>
                            </m:oMath>
                          </a14:m>
                          <a:endParaRPr dirty="0"/>
                        </a:p>
                      </a:txBody>
                      <a:tcPr/>
                    </a:tc>
                    <a:extLst>
                      <a:ext uri="{0D108BD9-81ED-4DB2-BD59-A6C34878D82A}">
                        <a16:rowId xmlns:a16="http://schemas.microsoft.com/office/drawing/2014/main" val="10007"/>
                      </a:ext>
                    </a:extLst>
                  </a:tr>
                  <a:tr h="370840">
                    <a:tc>
                      <a:txBody>
                        <a:bodyPr/>
                        <a:lstStyle/>
                        <a:p>
                          <a:pPr algn="ctr"/>
                          <a:r>
                            <a:rPr sz="1800" dirty="0"/>
                            <a:t>80,000-84,999</a:t>
                          </a:r>
                          <a:endParaRPr sz="1800" dirty="0">
                            <a:latin typeface="Cambria Math"/>
                          </a:endParaRPr>
                        </a:p>
                      </a:txBody>
                      <a:tcPr/>
                    </a:tc>
                    <a:tc>
                      <a:txBody>
                        <a:bodyPr/>
                        <a:lstStyle/>
                        <a:p>
                          <a:pPr algn="ctr"/>
                          <a:r>
                            <a:rPr sz="1800" dirty="0"/>
                            <a:t>1</a:t>
                          </a:r>
                          <a:endParaRPr sz="1800" dirty="0">
                            <a:latin typeface="Cambria Math"/>
                          </a:endParaRPr>
                        </a:p>
                      </a:txBody>
                      <a:tcPr/>
                    </a:tc>
                    <a:tc>
                      <a:txBody>
                        <a:bodyPr/>
                        <a:lstStyle/>
                        <a:p>
                          <a:pPr algn="ctr">
                            <a:defRPr sz="1100"/>
                          </a:pPr>
                          <a:r>
                            <a:rPr sz="1800" dirty="0"/>
                            <a:t>25 </a:t>
                          </a:r>
                          <a:r>
                            <a:rPr dirty="0"/>
                            <a:t> </a:t>
                          </a:r>
                          <a14:m>
                            <m:oMath xmlns:m="http://schemas.openxmlformats.org/officeDocument/2006/math">
                              <m:d>
                                <m:dPr>
                                  <m:ctrlPr>
                                    <a:rPr sz="1100" i="1">
                                      <a:latin typeface="Cambria Math" panose="02040503050406030204" pitchFamily="18" charset="0"/>
                                    </a:rPr>
                                  </m:ctrlPr>
                                </m:dPr>
                                <m:e>
                                  <m:r>
                                    <a:rPr sz="1100">
                                      <a:latin typeface="Cambria Math" panose="02040503050406030204" pitchFamily="18" charset="0"/>
                                    </a:rPr>
                                    <m:t>3+0+6+4+10+1+1</m:t>
                                  </m:r>
                                </m:e>
                              </m:d>
                            </m:oMath>
                          </a14:m>
                          <a:endParaRPr dirty="0"/>
                        </a:p>
                      </a:txBody>
                      <a:tcPr/>
                    </a:tc>
                    <a:extLst>
                      <a:ext uri="{0D108BD9-81ED-4DB2-BD59-A6C34878D82A}">
                        <a16:rowId xmlns:a16="http://schemas.microsoft.com/office/drawing/2014/main" val="10008"/>
                      </a:ext>
                    </a:extLst>
                  </a:tr>
                </a:tbl>
              </a:graphicData>
            </a:graphic>
          </p:graphicFrame>
        </mc:Choice>
        <mc:Fallback xmlns="">
          <p:graphicFrame>
            <p:nvGraphicFramePr>
              <p:cNvPr id="4" name="Table Placeholder 2" descr="The table has three columns: Class with salary ranges, Frequency with number of occurrences, and Cumulative Frequency with running total of occurrences. &#10;&#10;A class interval from 50,000 to 54,999 has a frequency of 3 and cumulative frequency is 3&#10;&#10;A class interval from 55,000 to 59,999 has a frequency of 0 and cumulative frequency is 3&#10;&#10;A class interval from 60,000 to 64,999 has a frequency of 6 and cumulative frequency is 9&#10;&#10;A class interval from 65,000 to 69,999 has a frequency of 4 and cumulative frequency is 13&#10;&#10;A class interval from 70,000 to 74,999 has a frequency of 10 and cumulative frequency is 23&#10;&#10;A class interval from 75,000 to 79,999 has a frequency of 1 and cumulative frequency is 24&#10;&#10;A class interval from 80,000 to 84,999 has a frequency of 1 and cumulative frequency is 25">
                <a:extLst>
                  <a:ext uri="{FF2B5EF4-FFF2-40B4-BE49-F238E27FC236}">
                    <a16:creationId xmlns:a16="http://schemas.microsoft.com/office/drawing/2014/main" id="{DDBD4231-D5A4-413B-B049-FCB941A9A6D4}"/>
                  </a:ext>
                </a:extLst>
              </p:cNvPr>
              <p:cNvGraphicFramePr>
                <a:graphicFrameLocks/>
              </p:cNvGraphicFramePr>
              <p:nvPr>
                <p:extLst>
                  <p:ext uri="{D42A27DB-BD31-4B8C-83A1-F6EECF244321}">
                    <p14:modId xmlns:p14="http://schemas.microsoft.com/office/powerpoint/2010/main" val="637638764"/>
                  </p:ext>
                </p:extLst>
              </p:nvPr>
            </p:nvGraphicFramePr>
            <p:xfrm>
              <a:off x="457200" y="2075093"/>
              <a:ext cx="8229600" cy="29667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tc>
                      <a:txBody>
                        <a:bodyPr/>
                        <a:lstStyle/>
                        <a:p>
                          <a:pPr algn="ctr">
                            <a:defRPr sz="1800" b="1"/>
                          </a:pPr>
                          <a:r>
                            <a:rPr dirty="0"/>
                            <a:t>Cumulative Frequency</a:t>
                          </a:r>
                        </a:p>
                      </a:txBody>
                      <a:tcPr/>
                    </a:tc>
                    <a:extLst>
                      <a:ext uri="{0D108BD9-81ED-4DB2-BD59-A6C34878D82A}">
                        <a16:rowId xmlns:a16="http://schemas.microsoft.com/office/drawing/2014/main" val="10001"/>
                      </a:ext>
                    </a:extLst>
                  </a:tr>
                  <a:tr h="370840">
                    <a:tc>
                      <a:txBody>
                        <a:bodyPr/>
                        <a:lstStyle/>
                        <a:p>
                          <a:pPr algn="ctr"/>
                          <a:r>
                            <a:rPr sz="1800" dirty="0"/>
                            <a:t>50,000-54,999</a:t>
                          </a:r>
                          <a:endParaRPr sz="1800" dirty="0">
                            <a:latin typeface="Cambria Math"/>
                          </a:endParaRPr>
                        </a:p>
                      </a:txBody>
                      <a:tcPr/>
                    </a:tc>
                    <a:tc>
                      <a:txBody>
                        <a:bodyPr/>
                        <a:lstStyle/>
                        <a:p>
                          <a:pPr algn="ctr"/>
                          <a:r>
                            <a:rPr sz="1800" dirty="0"/>
                            <a:t>3</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55,000-59,999</a:t>
                          </a:r>
                          <a:endParaRPr sz="1800" dirty="0">
                            <a:latin typeface="Cambria Math"/>
                          </a:endParaRPr>
                        </a:p>
                      </a:txBody>
                      <a:tcPr/>
                    </a:tc>
                    <a:tc>
                      <a:txBody>
                        <a:bodyPr/>
                        <a:lstStyle/>
                        <a:p>
                          <a:pPr algn="ctr"/>
                          <a:r>
                            <a:rPr sz="1800" dirty="0"/>
                            <a:t>0</a:t>
                          </a:r>
                          <a:endParaRPr sz="1800" dirty="0">
                            <a:latin typeface="Cambria Math"/>
                          </a:endParaRPr>
                        </a:p>
                      </a:txBody>
                      <a:tcPr/>
                    </a:tc>
                    <a:tc>
                      <a:txBody>
                        <a:bodyPr/>
                        <a:lstStyle/>
                        <a:p>
                          <a:endParaRPr lang="en-US"/>
                        </a:p>
                      </a:txBody>
                      <a:tcPr>
                        <a:blipFill>
                          <a:blip r:embed="rId3"/>
                          <a:stretch>
                            <a:fillRect l="-200444" t="-208197" r="-667" b="-522951"/>
                          </a:stretch>
                        </a:blipFill>
                      </a:tcPr>
                    </a:tc>
                    <a:extLst>
                      <a:ext uri="{0D108BD9-81ED-4DB2-BD59-A6C34878D82A}">
                        <a16:rowId xmlns:a16="http://schemas.microsoft.com/office/drawing/2014/main" val="10003"/>
                      </a:ext>
                    </a:extLst>
                  </a:tr>
                  <a:tr h="370840">
                    <a:tc>
                      <a:txBody>
                        <a:bodyPr/>
                        <a:lstStyle/>
                        <a:p>
                          <a:pPr algn="ctr"/>
                          <a:r>
                            <a:rPr sz="1800" dirty="0"/>
                            <a:t>60,000-64,999</a:t>
                          </a:r>
                          <a:endParaRPr sz="1800" dirty="0">
                            <a:latin typeface="Cambria Math"/>
                          </a:endParaRPr>
                        </a:p>
                      </a:txBody>
                      <a:tcPr/>
                    </a:tc>
                    <a:tc>
                      <a:txBody>
                        <a:bodyPr/>
                        <a:lstStyle/>
                        <a:p>
                          <a:pPr algn="ctr"/>
                          <a:r>
                            <a:rPr sz="1800" dirty="0"/>
                            <a:t>6</a:t>
                          </a:r>
                          <a:endParaRPr sz="1800" dirty="0">
                            <a:latin typeface="Cambria Math"/>
                          </a:endParaRPr>
                        </a:p>
                      </a:txBody>
                      <a:tcPr/>
                    </a:tc>
                    <a:tc>
                      <a:txBody>
                        <a:bodyPr/>
                        <a:lstStyle/>
                        <a:p>
                          <a:endParaRPr lang="en-US"/>
                        </a:p>
                      </a:txBody>
                      <a:tcPr>
                        <a:blipFill>
                          <a:blip r:embed="rId3"/>
                          <a:stretch>
                            <a:fillRect l="-200444" t="-308197" r="-667" b="-422951"/>
                          </a:stretch>
                        </a:blipFill>
                      </a:tcPr>
                    </a:tc>
                    <a:extLst>
                      <a:ext uri="{0D108BD9-81ED-4DB2-BD59-A6C34878D82A}">
                        <a16:rowId xmlns:a16="http://schemas.microsoft.com/office/drawing/2014/main" val="10004"/>
                      </a:ext>
                    </a:extLst>
                  </a:tr>
                  <a:tr h="370840">
                    <a:tc>
                      <a:txBody>
                        <a:bodyPr/>
                        <a:lstStyle/>
                        <a:p>
                          <a:pPr algn="ctr"/>
                          <a:r>
                            <a:rPr sz="1800" dirty="0"/>
                            <a:t>65,000-69,999</a:t>
                          </a:r>
                          <a:endParaRPr sz="1800" dirty="0">
                            <a:latin typeface="Cambria Math"/>
                          </a:endParaRPr>
                        </a:p>
                      </a:txBody>
                      <a:tcPr/>
                    </a:tc>
                    <a:tc>
                      <a:txBody>
                        <a:bodyPr/>
                        <a:lstStyle/>
                        <a:p>
                          <a:pPr algn="ctr"/>
                          <a:r>
                            <a:rPr sz="1800" dirty="0"/>
                            <a:t>4</a:t>
                          </a:r>
                          <a:endParaRPr sz="1800" dirty="0">
                            <a:latin typeface="Cambria Math"/>
                          </a:endParaRPr>
                        </a:p>
                      </a:txBody>
                      <a:tcPr/>
                    </a:tc>
                    <a:tc>
                      <a:txBody>
                        <a:bodyPr/>
                        <a:lstStyle/>
                        <a:p>
                          <a:endParaRPr lang="en-US"/>
                        </a:p>
                      </a:txBody>
                      <a:tcPr>
                        <a:blipFill>
                          <a:blip r:embed="rId3"/>
                          <a:stretch>
                            <a:fillRect l="-200444" t="-408197" r="-667" b="-322951"/>
                          </a:stretch>
                        </a:blipFill>
                      </a:tcPr>
                    </a:tc>
                    <a:extLst>
                      <a:ext uri="{0D108BD9-81ED-4DB2-BD59-A6C34878D82A}">
                        <a16:rowId xmlns:a16="http://schemas.microsoft.com/office/drawing/2014/main" val="10005"/>
                      </a:ext>
                    </a:extLst>
                  </a:tr>
                  <a:tr h="370840">
                    <a:tc>
                      <a:txBody>
                        <a:bodyPr/>
                        <a:lstStyle/>
                        <a:p>
                          <a:pPr algn="ctr"/>
                          <a:r>
                            <a:rPr sz="1800" dirty="0"/>
                            <a:t>70,000-74,999</a:t>
                          </a:r>
                          <a:endParaRPr sz="1800" dirty="0">
                            <a:latin typeface="Cambria Math"/>
                          </a:endParaRPr>
                        </a:p>
                      </a:txBody>
                      <a:tcPr/>
                    </a:tc>
                    <a:tc>
                      <a:txBody>
                        <a:bodyPr/>
                        <a:lstStyle/>
                        <a:p>
                          <a:pPr algn="ctr"/>
                          <a:r>
                            <a:rPr sz="1800" dirty="0"/>
                            <a:t>10</a:t>
                          </a:r>
                          <a:endParaRPr sz="1800" dirty="0">
                            <a:latin typeface="Cambria Math"/>
                          </a:endParaRPr>
                        </a:p>
                      </a:txBody>
                      <a:tcPr/>
                    </a:tc>
                    <a:tc>
                      <a:txBody>
                        <a:bodyPr/>
                        <a:lstStyle/>
                        <a:p>
                          <a:endParaRPr lang="en-US"/>
                        </a:p>
                      </a:txBody>
                      <a:tcPr>
                        <a:blipFill>
                          <a:blip r:embed="rId3"/>
                          <a:stretch>
                            <a:fillRect l="-200444" t="-508197" r="-667" b="-222951"/>
                          </a:stretch>
                        </a:blipFill>
                      </a:tcPr>
                    </a:tc>
                    <a:extLst>
                      <a:ext uri="{0D108BD9-81ED-4DB2-BD59-A6C34878D82A}">
                        <a16:rowId xmlns:a16="http://schemas.microsoft.com/office/drawing/2014/main" val="10006"/>
                      </a:ext>
                    </a:extLst>
                  </a:tr>
                  <a:tr h="370840">
                    <a:tc>
                      <a:txBody>
                        <a:bodyPr/>
                        <a:lstStyle/>
                        <a:p>
                          <a:pPr algn="ctr"/>
                          <a:r>
                            <a:rPr sz="1800" dirty="0"/>
                            <a:t>75,000-79,999</a:t>
                          </a:r>
                          <a:endParaRPr sz="1800" dirty="0">
                            <a:latin typeface="Cambria Math"/>
                          </a:endParaRPr>
                        </a:p>
                      </a:txBody>
                      <a:tcPr/>
                    </a:tc>
                    <a:tc>
                      <a:txBody>
                        <a:bodyPr/>
                        <a:lstStyle/>
                        <a:p>
                          <a:pPr algn="ctr"/>
                          <a:r>
                            <a:rPr sz="1800" dirty="0"/>
                            <a:t>1</a:t>
                          </a:r>
                          <a:endParaRPr sz="1800" dirty="0">
                            <a:latin typeface="Cambria Math"/>
                          </a:endParaRPr>
                        </a:p>
                      </a:txBody>
                      <a:tcPr/>
                    </a:tc>
                    <a:tc>
                      <a:txBody>
                        <a:bodyPr/>
                        <a:lstStyle/>
                        <a:p>
                          <a:endParaRPr lang="en-US"/>
                        </a:p>
                      </a:txBody>
                      <a:tcPr>
                        <a:blipFill>
                          <a:blip r:embed="rId3"/>
                          <a:stretch>
                            <a:fillRect l="-200444" t="-608197" r="-667" b="-122951"/>
                          </a:stretch>
                        </a:blipFill>
                      </a:tcPr>
                    </a:tc>
                    <a:extLst>
                      <a:ext uri="{0D108BD9-81ED-4DB2-BD59-A6C34878D82A}">
                        <a16:rowId xmlns:a16="http://schemas.microsoft.com/office/drawing/2014/main" val="10007"/>
                      </a:ext>
                    </a:extLst>
                  </a:tr>
                  <a:tr h="370840">
                    <a:tc>
                      <a:txBody>
                        <a:bodyPr/>
                        <a:lstStyle/>
                        <a:p>
                          <a:pPr algn="ctr"/>
                          <a:r>
                            <a:rPr sz="1800" dirty="0"/>
                            <a:t>80,000-84,999</a:t>
                          </a:r>
                          <a:endParaRPr sz="1800" dirty="0">
                            <a:latin typeface="Cambria Math"/>
                          </a:endParaRPr>
                        </a:p>
                      </a:txBody>
                      <a:tcPr/>
                    </a:tc>
                    <a:tc>
                      <a:txBody>
                        <a:bodyPr/>
                        <a:lstStyle/>
                        <a:p>
                          <a:pPr algn="ctr"/>
                          <a:r>
                            <a:rPr sz="1800" dirty="0"/>
                            <a:t>1</a:t>
                          </a:r>
                          <a:endParaRPr sz="1800" dirty="0">
                            <a:latin typeface="Cambria Math"/>
                          </a:endParaRPr>
                        </a:p>
                      </a:txBody>
                      <a:tcPr/>
                    </a:tc>
                    <a:tc>
                      <a:txBody>
                        <a:bodyPr/>
                        <a:lstStyle/>
                        <a:p>
                          <a:endParaRPr lang="en-US"/>
                        </a:p>
                      </a:txBody>
                      <a:tcPr>
                        <a:blipFill>
                          <a:blip r:embed="rId3"/>
                          <a:stretch>
                            <a:fillRect l="-200444" t="-708197" r="-667" b="-22951"/>
                          </a:stretch>
                        </a:blipFill>
                      </a:tcPr>
                    </a:tc>
                    <a:extLst>
                      <a:ext uri="{0D108BD9-81ED-4DB2-BD59-A6C34878D82A}">
                        <a16:rowId xmlns:a16="http://schemas.microsoft.com/office/drawing/2014/main" val="10008"/>
                      </a:ext>
                    </a:extLst>
                  </a:tr>
                </a:tbl>
              </a:graphicData>
            </a:graphic>
          </p:graphicFrame>
        </mc:Fallback>
      </mc:AlternateContent>
      <p:sp>
        <p:nvSpPr>
          <p:cNvPr id="5" name="Text Placeholder 2">
            <a:extLst>
              <a:ext uri="{FF2B5EF4-FFF2-40B4-BE49-F238E27FC236}">
                <a16:creationId xmlns:a16="http://schemas.microsoft.com/office/drawing/2014/main" id="{766411BF-13FA-4912-AA32-856AE6DCFA8E}"/>
              </a:ext>
            </a:extLst>
          </p:cNvPr>
          <p:cNvSpPr txBox="1">
            <a:spLocks/>
          </p:cNvSpPr>
          <p:nvPr/>
        </p:nvSpPr>
        <p:spPr>
          <a:xfrm>
            <a:off x="457200" y="5193061"/>
            <a:ext cx="8229600" cy="750539"/>
          </a:xfrm>
          <a:prstGeom prst="rect">
            <a:avLst/>
          </a:prstGeom>
        </p:spPr>
        <p:txBody>
          <a:bodyPr>
            <a:normAutofit fontScale="92500" lnSpcReduction="100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sz="2400" dirty="0"/>
              <a:t>Using the cumulative frequency, we can determine among other things that </a:t>
            </a:r>
            <a:r>
              <a:rPr lang="en-US" sz="2400" dirty="0">
                <a:latin typeface="Cambria Math"/>
              </a:rPr>
              <a:t>13</a:t>
            </a:r>
            <a:r>
              <a:rPr lang="en-US" sz="2400" dirty="0"/>
              <a:t> of the </a:t>
            </a:r>
            <a:r>
              <a:rPr lang="en-US" sz="2400" dirty="0">
                <a:latin typeface="Cambria Math"/>
              </a:rPr>
              <a:t>25</a:t>
            </a:r>
            <a:r>
              <a:rPr lang="en-US" sz="2400" dirty="0"/>
              <a:t> salaries (or about half) are $69,999 or less.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2.1.6: Characteristics of a Frequency Distribution</a:t>
            </a:r>
            <a:r>
              <a:rPr lang="en-US" baseline="-25000" dirty="0"/>
              <a:t>1</a:t>
            </a:r>
            <a:endParaRPr baseline="-25000" dirty="0"/>
          </a:p>
        </p:txBody>
      </p:sp>
      <p:sp>
        <p:nvSpPr>
          <p:cNvPr id="3" name="Text Placeholder 2"/>
          <p:cNvSpPr>
            <a:spLocks noGrp="1"/>
          </p:cNvSpPr>
          <p:nvPr>
            <p:ph type="body" sz="quarter" idx="10"/>
          </p:nvPr>
        </p:nvSpPr>
        <p:spPr/>
        <p:txBody>
          <a:bodyPr>
            <a:normAutofit lnSpcReduction="10000"/>
          </a:bodyPr>
          <a:lstStyle/>
          <a:p>
            <a:pPr marL="457200" indent="-457200">
              <a:buFont typeface="Arial" panose="020B0604020202020204" pitchFamily="34" charset="0"/>
              <a:buChar char="•"/>
            </a:pPr>
            <a:r>
              <a:rPr sz="2800" dirty="0"/>
              <a:t>Data collected on the numbers of miles that professors drive to work daily are</a:t>
            </a:r>
            <a:r>
              <a:rPr lang="en-US" sz="2800" dirty="0"/>
              <a:t> listed</a:t>
            </a:r>
            <a:r>
              <a:rPr sz="2800" dirty="0"/>
              <a:t>. </a:t>
            </a:r>
            <a:endParaRPr lang="en-US" sz="2800" dirty="0"/>
          </a:p>
          <a:p>
            <a:pPr marL="457200" indent="-457200">
              <a:buFont typeface="Arial" panose="020B0604020202020204" pitchFamily="34" charset="0"/>
              <a:buChar char="•"/>
            </a:pPr>
            <a:r>
              <a:rPr sz="2800" dirty="0"/>
              <a:t>Use this data to create a frequency distribution that includes the class boundaries, midpoint, relative frequency, and cumulative frequency of each class. </a:t>
            </a:r>
            <a:endParaRPr lang="en-US" sz="2800" dirty="0"/>
          </a:p>
          <a:p>
            <a:pPr marL="457200" indent="-457200">
              <a:buFont typeface="Arial" panose="020B0604020202020204" pitchFamily="34" charset="0"/>
              <a:buChar char="•"/>
            </a:pPr>
            <a:r>
              <a:rPr sz="2800" dirty="0"/>
              <a:t>Use six classes. </a:t>
            </a:r>
            <a:endParaRPr lang="en-US" sz="2800" dirty="0"/>
          </a:p>
          <a:p>
            <a:pPr marL="457200" indent="-457200">
              <a:buFont typeface="Arial" panose="020B0604020202020204" pitchFamily="34" charset="0"/>
              <a:buChar char="•"/>
            </a:pPr>
            <a:r>
              <a:rPr sz="2800" dirty="0"/>
              <a:t>Be sure that your class limits have the same number of decimal places as the largest number of decimal places in the data. </a:t>
            </a:r>
            <a:endParaRPr lang="en-US" sz="2800" dirty="0"/>
          </a:p>
          <a:p>
            <a:pPr marL="457200" indent="-457200">
              <a:buFont typeface="Arial" panose="020B0604020202020204" pitchFamily="34" charset="0"/>
              <a:buChar char="•"/>
            </a:pPr>
            <a:r>
              <a:rPr sz="2800" dirty="0"/>
              <a:t>Note any patterns that appear in the frequency distribution.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2</a:t>
            </a:r>
            <a:endParaRPr baseline="-25000" dirty="0"/>
          </a:p>
        </p:txBody>
      </p:sp>
      <p:sp>
        <p:nvSpPr>
          <p:cNvPr id="5" name="TextBox 4">
            <a:extLst>
              <a:ext uri="{FF2B5EF4-FFF2-40B4-BE49-F238E27FC236}">
                <a16:creationId xmlns:a16="http://schemas.microsoft.com/office/drawing/2014/main" id="{2A5D7C29-290D-C460-657C-3A01F8E58116}"/>
              </a:ext>
            </a:extLst>
          </p:cNvPr>
          <p:cNvSpPr txBox="1"/>
          <p:nvPr/>
        </p:nvSpPr>
        <p:spPr>
          <a:xfrm>
            <a:off x="228600" y="1295400"/>
            <a:ext cx="8153400" cy="400110"/>
          </a:xfrm>
          <a:prstGeom prst="rect">
            <a:avLst/>
          </a:prstGeom>
          <a:noFill/>
        </p:spPr>
        <p:txBody>
          <a:bodyPr wrap="square">
            <a:spAutoFit/>
          </a:bodyPr>
          <a:lstStyle/>
          <a:p>
            <a:pPr algn="ctr">
              <a:defRPr sz="1800" b="1"/>
            </a:pPr>
            <a:r>
              <a:rPr lang="en-US" sz="2000" dirty="0"/>
              <a:t>Numbers of Miles Professors Drive to Work Each Day</a:t>
            </a:r>
          </a:p>
        </p:txBody>
      </p:sp>
      <p:graphicFrame>
        <p:nvGraphicFramePr>
          <p:cNvPr id="3" name="Table Placeholder 2" descr="A table with 3 rows and 6 columns displaying a series of numeric values. The values in the first row are 3.8, 2.7, 9.3, 6.5, 5.8, and 7. The second row contains 10.2, 1, 3.7, 9.1, 6.2, and 11. The third row includes 11.9, 5.5, 4.8, 7.3, 9.1, and 1.4."/>
          <p:cNvGraphicFramePr>
            <a:graphicFrameLocks noGrp="1"/>
          </p:cNvGraphicFramePr>
          <p:nvPr>
            <p:ph type="tbl" sz="quarter" idx="10"/>
            <p:extLst>
              <p:ext uri="{D42A27DB-BD31-4B8C-83A1-F6EECF244321}">
                <p14:modId xmlns:p14="http://schemas.microsoft.com/office/powerpoint/2010/main" val="3326623229"/>
              </p:ext>
            </p:extLst>
          </p:nvPr>
        </p:nvGraphicFramePr>
        <p:xfrm>
          <a:off x="457200" y="1823720"/>
          <a:ext cx="8229600" cy="155448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142240">
                <a:tc>
                  <a:txBody>
                    <a:bodyPr/>
                    <a:lstStyle/>
                    <a:p>
                      <a:pPr algn="ctr"/>
                      <a:r>
                        <a:rPr sz="2800" dirty="0">
                          <a:latin typeface="Cambria Math"/>
                        </a:rPr>
                        <a:t>3.8</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2800" dirty="0">
                          <a:latin typeface="Cambria Math"/>
                        </a:rPr>
                        <a:t>2.7</a:t>
                      </a:r>
                    </a:p>
                  </a:txBody>
                  <a:tcPr>
                    <a:lnT w="12700" cap="flat" cmpd="sng" algn="ctr">
                      <a:solidFill>
                        <a:schemeClr val="tx1"/>
                      </a:solidFill>
                      <a:prstDash val="solid"/>
                      <a:round/>
                      <a:headEnd type="none" w="med" len="med"/>
                      <a:tailEnd type="none" w="med" len="med"/>
                    </a:lnT>
                  </a:tcPr>
                </a:tc>
                <a:tc>
                  <a:txBody>
                    <a:bodyPr/>
                    <a:lstStyle/>
                    <a:p>
                      <a:pPr algn="ctr"/>
                      <a:r>
                        <a:rPr sz="2800" dirty="0">
                          <a:latin typeface="Cambria Math"/>
                        </a:rPr>
                        <a:t>9.3</a:t>
                      </a:r>
                    </a:p>
                  </a:txBody>
                  <a:tcPr>
                    <a:lnT w="12700" cap="flat" cmpd="sng" algn="ctr">
                      <a:solidFill>
                        <a:schemeClr val="tx1"/>
                      </a:solidFill>
                      <a:prstDash val="solid"/>
                      <a:round/>
                      <a:headEnd type="none" w="med" len="med"/>
                      <a:tailEnd type="none" w="med" len="med"/>
                    </a:lnT>
                  </a:tcPr>
                </a:tc>
                <a:tc>
                  <a:txBody>
                    <a:bodyPr/>
                    <a:lstStyle/>
                    <a:p>
                      <a:pPr algn="ctr"/>
                      <a:r>
                        <a:rPr sz="2800" dirty="0">
                          <a:latin typeface="Cambria Math"/>
                        </a:rPr>
                        <a:t>6.5</a:t>
                      </a:r>
                    </a:p>
                  </a:txBody>
                  <a:tcPr>
                    <a:lnT w="12700" cap="flat" cmpd="sng" algn="ctr">
                      <a:solidFill>
                        <a:schemeClr val="tx1"/>
                      </a:solidFill>
                      <a:prstDash val="solid"/>
                      <a:round/>
                      <a:headEnd type="none" w="med" len="med"/>
                      <a:tailEnd type="none" w="med" len="med"/>
                    </a:lnT>
                  </a:tcPr>
                </a:tc>
                <a:tc>
                  <a:txBody>
                    <a:bodyPr/>
                    <a:lstStyle/>
                    <a:p>
                      <a:pPr algn="ctr"/>
                      <a:r>
                        <a:rPr sz="2800" dirty="0">
                          <a:latin typeface="Cambria Math"/>
                        </a:rPr>
                        <a:t>5.8</a:t>
                      </a:r>
                    </a:p>
                  </a:txBody>
                  <a:tcPr>
                    <a:lnT w="12700" cap="flat" cmpd="sng" algn="ctr">
                      <a:solidFill>
                        <a:schemeClr val="tx1"/>
                      </a:solidFill>
                      <a:prstDash val="solid"/>
                      <a:round/>
                      <a:headEnd type="none" w="med" len="med"/>
                      <a:tailEnd type="none" w="med" len="med"/>
                    </a:lnT>
                  </a:tcPr>
                </a:tc>
                <a:tc>
                  <a:txBody>
                    <a:bodyPr/>
                    <a:lstStyle/>
                    <a:p>
                      <a:pPr algn="ctr"/>
                      <a:r>
                        <a:rPr sz="2800" dirty="0">
                          <a:latin typeface="Cambria Math"/>
                        </a:rPr>
                        <a:t>7</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r>
                        <a:rPr sz="2800" dirty="0">
                          <a:latin typeface="Cambria Math"/>
                        </a:rPr>
                        <a:t>10.2</a:t>
                      </a:r>
                    </a:p>
                  </a:txBody>
                  <a:tcPr>
                    <a:lnL w="12700" cap="flat" cmpd="sng" algn="ctr">
                      <a:solidFill>
                        <a:schemeClr val="tx1"/>
                      </a:solidFill>
                      <a:prstDash val="solid"/>
                      <a:round/>
                      <a:headEnd type="none" w="med" len="med"/>
                      <a:tailEnd type="none" w="med" len="med"/>
                    </a:lnL>
                  </a:tcPr>
                </a:tc>
                <a:tc>
                  <a:txBody>
                    <a:bodyPr/>
                    <a:lstStyle/>
                    <a:p>
                      <a:pPr algn="ctr"/>
                      <a:r>
                        <a:rPr sz="2800" dirty="0">
                          <a:latin typeface="Cambria Math"/>
                        </a:rPr>
                        <a:t>1</a:t>
                      </a:r>
                    </a:p>
                  </a:txBody>
                  <a:tcPr/>
                </a:tc>
                <a:tc>
                  <a:txBody>
                    <a:bodyPr/>
                    <a:lstStyle/>
                    <a:p>
                      <a:pPr algn="ctr"/>
                      <a:r>
                        <a:rPr sz="2800" dirty="0">
                          <a:latin typeface="Cambria Math"/>
                        </a:rPr>
                        <a:t>3.7</a:t>
                      </a:r>
                    </a:p>
                  </a:txBody>
                  <a:tcPr/>
                </a:tc>
                <a:tc>
                  <a:txBody>
                    <a:bodyPr/>
                    <a:lstStyle/>
                    <a:p>
                      <a:pPr algn="ctr"/>
                      <a:r>
                        <a:rPr sz="2800" dirty="0">
                          <a:latin typeface="Cambria Math"/>
                        </a:rPr>
                        <a:t>9.1</a:t>
                      </a:r>
                    </a:p>
                  </a:txBody>
                  <a:tcPr/>
                </a:tc>
                <a:tc>
                  <a:txBody>
                    <a:bodyPr/>
                    <a:lstStyle/>
                    <a:p>
                      <a:pPr algn="ctr"/>
                      <a:r>
                        <a:rPr sz="2800" dirty="0">
                          <a:latin typeface="Cambria Math"/>
                        </a:rPr>
                        <a:t>6.2</a:t>
                      </a:r>
                    </a:p>
                  </a:txBody>
                  <a:tcPr/>
                </a:tc>
                <a:tc>
                  <a:txBody>
                    <a:bodyPr/>
                    <a:lstStyle/>
                    <a:p>
                      <a:pPr algn="ctr"/>
                      <a:r>
                        <a:rPr sz="2800" dirty="0">
                          <a:latin typeface="Cambria Math"/>
                        </a:rPr>
                        <a:t>11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r>
                        <a:rPr sz="2800" dirty="0">
                          <a:latin typeface="Cambria Math"/>
                        </a:rPr>
                        <a:t>11.9</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2800" dirty="0">
                          <a:latin typeface="Cambria Math"/>
                        </a:rPr>
                        <a:t>5.5</a:t>
                      </a:r>
                    </a:p>
                  </a:txBody>
                  <a:tcPr>
                    <a:lnB w="12700" cap="flat" cmpd="sng" algn="ctr">
                      <a:solidFill>
                        <a:schemeClr val="tx1"/>
                      </a:solidFill>
                      <a:prstDash val="solid"/>
                      <a:round/>
                      <a:headEnd type="none" w="med" len="med"/>
                      <a:tailEnd type="none" w="med" len="med"/>
                    </a:lnB>
                  </a:tcPr>
                </a:tc>
                <a:tc>
                  <a:txBody>
                    <a:bodyPr/>
                    <a:lstStyle/>
                    <a:p>
                      <a:pPr algn="ctr"/>
                      <a:r>
                        <a:rPr sz="2800" dirty="0">
                          <a:latin typeface="Cambria Math"/>
                        </a:rPr>
                        <a:t>4.8</a:t>
                      </a:r>
                    </a:p>
                  </a:txBody>
                  <a:tcPr>
                    <a:lnB w="12700" cap="flat" cmpd="sng" algn="ctr">
                      <a:solidFill>
                        <a:schemeClr val="tx1"/>
                      </a:solidFill>
                      <a:prstDash val="solid"/>
                      <a:round/>
                      <a:headEnd type="none" w="med" len="med"/>
                      <a:tailEnd type="none" w="med" len="med"/>
                    </a:lnB>
                  </a:tcPr>
                </a:tc>
                <a:tc>
                  <a:txBody>
                    <a:bodyPr/>
                    <a:lstStyle/>
                    <a:p>
                      <a:pPr algn="ctr"/>
                      <a:r>
                        <a:rPr sz="2800" dirty="0">
                          <a:latin typeface="Cambria Math"/>
                        </a:rPr>
                        <a:t>7.3</a:t>
                      </a:r>
                    </a:p>
                  </a:txBody>
                  <a:tcPr>
                    <a:lnB w="12700" cap="flat" cmpd="sng" algn="ctr">
                      <a:solidFill>
                        <a:schemeClr val="tx1"/>
                      </a:solidFill>
                      <a:prstDash val="solid"/>
                      <a:round/>
                      <a:headEnd type="none" w="med" len="med"/>
                      <a:tailEnd type="none" w="med" len="med"/>
                    </a:lnB>
                  </a:tcPr>
                </a:tc>
                <a:tc>
                  <a:txBody>
                    <a:bodyPr/>
                    <a:lstStyle/>
                    <a:p>
                      <a:pPr algn="ctr"/>
                      <a:r>
                        <a:rPr sz="2800" dirty="0">
                          <a:latin typeface="Cambria Math"/>
                        </a:rPr>
                        <a:t>9.1</a:t>
                      </a:r>
                    </a:p>
                  </a:txBody>
                  <a:tcPr>
                    <a:lnB w="12700" cap="flat" cmpd="sng" algn="ctr">
                      <a:solidFill>
                        <a:schemeClr val="tx1"/>
                      </a:solidFill>
                      <a:prstDash val="solid"/>
                      <a:round/>
                      <a:headEnd type="none" w="med" len="med"/>
                      <a:tailEnd type="none" w="med" len="med"/>
                    </a:lnB>
                  </a:tcPr>
                </a:tc>
                <a:tc>
                  <a:txBody>
                    <a:bodyPr/>
                    <a:lstStyle/>
                    <a:p>
                      <a:pPr algn="ctr"/>
                      <a:r>
                        <a:rPr sz="2800" dirty="0">
                          <a:latin typeface="Cambria Math"/>
                        </a:rPr>
                        <a:t>1.4</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Constructing a Frequency Distribution</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3261322"/>
          </a:xfrm>
        </p:spPr>
        <p:txBody>
          <a:bodyPr>
            <a:normAutofit fontScale="92500" lnSpcReduction="10000"/>
          </a:bodyPr>
          <a:lstStyle/>
          <a:p>
            <a:pPr marL="447675" indent="-447675">
              <a:defRPr sz="2800"/>
            </a:pPr>
            <a:r>
              <a:rPr lang="en-US" dirty="0"/>
              <a:t>1.	</a:t>
            </a:r>
            <a:r>
              <a:rPr dirty="0"/>
              <a:t>​</a:t>
            </a:r>
            <a:r>
              <a:rPr sz="2800" b="1" dirty="0"/>
              <a:t>Decide how many classes should be in the distribution.</a:t>
            </a:r>
            <a:r>
              <a:rPr sz="2800" dirty="0"/>
              <a:t> </a:t>
            </a:r>
            <a:endParaRPr lang="en-US" sz="2800" dirty="0"/>
          </a:p>
          <a:p>
            <a:pPr marL="1257300" lvl="1" indent="-514350">
              <a:buFont typeface="Arial" panose="020B0604020202020204" pitchFamily="34" charset="0"/>
              <a:buChar char="•"/>
              <a:defRPr sz="2800"/>
            </a:pPr>
            <a:r>
              <a:rPr dirty="0">
                <a:solidFill>
                  <a:srgbClr val="000000"/>
                </a:solidFill>
              </a:rPr>
              <a:t>There are typically between</a:t>
            </a:r>
            <a:r>
              <a:rPr lang="en-US" dirty="0">
                <a:solidFill>
                  <a:srgbClr val="000000"/>
                </a:solidFill>
              </a:rPr>
              <a:t> 5</a:t>
            </a:r>
            <a:r>
              <a:rPr dirty="0">
                <a:solidFill>
                  <a:srgbClr val="000000"/>
                </a:solidFill>
              </a:rPr>
              <a:t> and </a:t>
            </a:r>
            <a:r>
              <a:rPr dirty="0">
                <a:solidFill>
                  <a:srgbClr val="000000"/>
                </a:solidFill>
                <a:latin typeface="Cambria Math"/>
              </a:rPr>
              <a:t>20</a:t>
            </a:r>
            <a:r>
              <a:rPr dirty="0">
                <a:solidFill>
                  <a:srgbClr val="000000"/>
                </a:solidFill>
              </a:rPr>
              <a:t> classes in a frequency distribution. </a:t>
            </a:r>
            <a:endParaRPr lang="en-US" dirty="0">
              <a:solidFill>
                <a:srgbClr val="000000"/>
              </a:solidFill>
            </a:endParaRPr>
          </a:p>
          <a:p>
            <a:pPr marL="1257300" lvl="1" indent="-514350">
              <a:buFont typeface="Arial" panose="020B0604020202020204" pitchFamily="34" charset="0"/>
              <a:buChar char="•"/>
              <a:defRPr sz="2800"/>
            </a:pPr>
            <a:r>
              <a:rPr dirty="0">
                <a:solidFill>
                  <a:srgbClr val="000000"/>
                </a:solidFill>
              </a:rPr>
              <a:t>Several different methods can be used to determine the number of classes that will show the data most clearly, but in this textbook, the number of classes for a given data set will be suggested.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3</a:t>
            </a:r>
            <a:endParaRPr baseline="-25000" dirty="0"/>
          </a:p>
        </p:txBody>
      </p:sp>
      <p:sp>
        <p:nvSpPr>
          <p:cNvPr id="6" name="Text Placeholder 2">
            <a:extLst>
              <a:ext uri="{FF2B5EF4-FFF2-40B4-BE49-F238E27FC236}">
                <a16:creationId xmlns:a16="http://schemas.microsoft.com/office/drawing/2014/main" id="{66E17993-32BF-43DB-8DE0-F91652AE9255}"/>
              </a:ext>
            </a:extLst>
          </p:cNvPr>
          <p:cNvSpPr txBox="1">
            <a:spLocks/>
          </p:cNvSpPr>
          <p:nvPr/>
        </p:nvSpPr>
        <p:spPr>
          <a:xfrm>
            <a:off x="457200" y="1061945"/>
            <a:ext cx="8229600" cy="1376455"/>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b="1" dirty="0"/>
              <a:t>Solution</a:t>
            </a:r>
          </a:p>
          <a:p>
            <a:r>
              <a:rPr lang="en-US" sz="2200" dirty="0"/>
              <a:t>Since this example calls for six classes, a good starting point for the class width is calculated as follows.</a:t>
            </a:r>
          </a:p>
        </p:txBody>
      </p:sp>
      <p:pic>
        <p:nvPicPr>
          <p:cNvPr id="7" name="Picture 6" descr="Quantity of Eleven point nine minus one divided by six equals one point eight one six repeating, approximately equal to one point eight.">
            <a:extLst>
              <a:ext uri="{FF2B5EF4-FFF2-40B4-BE49-F238E27FC236}">
                <a16:creationId xmlns:a16="http://schemas.microsoft.com/office/drawing/2014/main" id="{34336589-2DF1-B495-D280-2A25A30B2530}"/>
              </a:ext>
            </a:extLst>
          </p:cNvPr>
          <p:cNvPicPr>
            <a:picLocks noChangeAspect="1"/>
          </p:cNvPicPr>
          <p:nvPr/>
        </p:nvPicPr>
        <p:blipFill>
          <a:blip r:embed="rId3"/>
          <a:stretch>
            <a:fillRect/>
          </a:stretch>
        </p:blipFill>
        <p:spPr>
          <a:xfrm>
            <a:off x="3312000" y="2362200"/>
            <a:ext cx="2520000" cy="690301"/>
          </a:xfrm>
          <a:prstGeom prst="rect">
            <a:avLst/>
          </a:prstGeom>
        </p:spPr>
      </p:pic>
      <p:sp>
        <p:nvSpPr>
          <p:cNvPr id="4" name="TextBox 3">
            <a:extLst>
              <a:ext uri="{FF2B5EF4-FFF2-40B4-BE49-F238E27FC236}">
                <a16:creationId xmlns:a16="http://schemas.microsoft.com/office/drawing/2014/main" id="{509944D5-295A-8066-66AF-84DA61C9D97C}"/>
              </a:ext>
            </a:extLst>
          </p:cNvPr>
          <p:cNvSpPr txBox="1"/>
          <p:nvPr/>
        </p:nvSpPr>
        <p:spPr>
          <a:xfrm>
            <a:off x="438150" y="3094265"/>
            <a:ext cx="8229600" cy="2800767"/>
          </a:xfrm>
          <a:prstGeom prst="rect">
            <a:avLst/>
          </a:prstGeom>
          <a:noFill/>
        </p:spPr>
        <p:txBody>
          <a:bodyPr wrap="square">
            <a:spAutoFit/>
          </a:bodyPr>
          <a:lstStyle/>
          <a:p>
            <a:pPr marL="285750" indent="-285750">
              <a:buFont typeface="Arial" panose="020B0604020202020204" pitchFamily="34" charset="0"/>
              <a:buChar char="•"/>
            </a:pPr>
            <a:r>
              <a:rPr lang="en-US" sz="2200" dirty="0"/>
              <a:t>We will choose to round up and use a class width of </a:t>
            </a:r>
            <a:r>
              <a:rPr lang="en-US" sz="2200" dirty="0">
                <a:latin typeface="Cambria Math"/>
              </a:rPr>
              <a:t>2</a:t>
            </a:r>
            <a:r>
              <a:rPr lang="en-US" sz="2200" dirty="0"/>
              <a:t> for clarity.</a:t>
            </a:r>
          </a:p>
          <a:p>
            <a:pPr marL="285750" indent="-285750">
              <a:buFont typeface="Arial" panose="020B0604020202020204" pitchFamily="34" charset="0"/>
              <a:buChar char="•"/>
            </a:pPr>
            <a:r>
              <a:rPr lang="en-US" sz="2200" dirty="0"/>
              <a:t>Next, to choose the lower class limit of the first class, begin by considering the smallest data value, which is </a:t>
            </a:r>
            <a:r>
              <a:rPr lang="en-US" sz="2200" dirty="0">
                <a:latin typeface="Cambria Math"/>
              </a:rPr>
              <a:t>1</a:t>
            </a:r>
            <a:r>
              <a:rPr lang="en-US" sz="2200" dirty="0"/>
              <a:t> mile. In this case, </a:t>
            </a:r>
            <a:r>
              <a:rPr lang="en-US" sz="2200" dirty="0">
                <a:latin typeface="Cambria Math"/>
              </a:rPr>
              <a:t>1.0</a:t>
            </a:r>
            <a:r>
              <a:rPr lang="en-US" sz="2200" dirty="0"/>
              <a:t> is a reasonable place to begin our classes. </a:t>
            </a:r>
          </a:p>
          <a:p>
            <a:pPr marL="285750" indent="-285750">
              <a:buFont typeface="Arial" panose="020B0604020202020204" pitchFamily="34" charset="0"/>
              <a:buChar char="•"/>
            </a:pPr>
            <a:r>
              <a:rPr lang="en-US" sz="2200" dirty="0"/>
              <a:t>Note that we used one decimal place because the largest number of decimal places in our data is one. </a:t>
            </a:r>
          </a:p>
          <a:p>
            <a:pPr marL="285750" indent="-285750">
              <a:buFont typeface="Arial" panose="020B0604020202020204" pitchFamily="34" charset="0"/>
              <a:buChar char="•"/>
            </a:pPr>
            <a:r>
              <a:rPr lang="en-US" sz="2200" dirty="0"/>
              <a:t>Adding the class width of </a:t>
            </a:r>
            <a:r>
              <a:rPr lang="en-US" sz="2200" dirty="0">
                <a:latin typeface="Cambria Math"/>
              </a:rPr>
              <a:t>2</a:t>
            </a:r>
            <a:r>
              <a:rPr lang="en-US" sz="2200" dirty="0"/>
              <a:t> to the chosen lower limit for the first class and then each subsequent class gives us the following table.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4</a:t>
            </a:r>
            <a:endParaRPr baseline="-25000" dirty="0"/>
          </a:p>
        </p:txBody>
      </p:sp>
      <p:sp>
        <p:nvSpPr>
          <p:cNvPr id="5" name="TextBox 4">
            <a:extLst>
              <a:ext uri="{FF2B5EF4-FFF2-40B4-BE49-F238E27FC236}">
                <a16:creationId xmlns:a16="http://schemas.microsoft.com/office/drawing/2014/main" id="{EF3E0282-7C49-943D-03F2-E61F9BA78CB6}"/>
              </a:ext>
            </a:extLst>
          </p:cNvPr>
          <p:cNvSpPr txBox="1"/>
          <p:nvPr/>
        </p:nvSpPr>
        <p:spPr>
          <a:xfrm>
            <a:off x="952500" y="1295400"/>
            <a:ext cx="7239000" cy="369332"/>
          </a:xfrm>
          <a:prstGeom prst="rect">
            <a:avLst/>
          </a:prstGeom>
          <a:noFill/>
        </p:spPr>
        <p:txBody>
          <a:bodyPr wrap="square">
            <a:spAutoFit/>
          </a:bodyPr>
          <a:lstStyle/>
          <a:p>
            <a:pPr algn="ctr">
              <a:defRPr sz="1800" b="1"/>
            </a:pPr>
            <a:r>
              <a:rPr lang="en-US" dirty="0"/>
              <a:t>Numbers of Miles Professors Drive to Work Each Day</a:t>
            </a:r>
          </a:p>
        </p:txBody>
      </p:sp>
      <p:graphicFrame>
        <p:nvGraphicFramePr>
          <p:cNvPr id="3" name="Table Placeholder 2" descr="The table has two columns: Class with mile ranges and Frequency with number of professors. The Class column lists mile ranges: 1.0 to 2.9, 3.0 to 4.9, 5.0 to 6.9, 7.0 to 8.9, 9.0 to 10.9, and 11.0 to 12.9. The Frequency column is currently blank, suggesting it is for future data input."/>
          <p:cNvGraphicFramePr>
            <a:graphicFrameLocks noGrp="1"/>
          </p:cNvGraphicFramePr>
          <p:nvPr>
            <p:ph type="tbl" sz="quarter" idx="10"/>
            <p:extLst>
              <p:ext uri="{D42A27DB-BD31-4B8C-83A1-F6EECF244321}">
                <p14:modId xmlns:p14="http://schemas.microsoft.com/office/powerpoint/2010/main" val="2762456349"/>
              </p:ext>
            </p:extLst>
          </p:nvPr>
        </p:nvGraphicFramePr>
        <p:xfrm>
          <a:off x="457200" y="1664732"/>
          <a:ext cx="8229600" cy="25958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Class</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defRPr sz="1800"/>
                      </a:pPr>
                      <a:r>
                        <a:rPr dirty="0"/>
                        <a:t>1.0–2.9</a:t>
                      </a:r>
                    </a:p>
                  </a:txBody>
                  <a:tcPr/>
                </a:tc>
                <a:tc>
                  <a:txBody>
                    <a:bodyPr/>
                    <a:lstStyle/>
                    <a:p>
                      <a:pPr algn="ctr"/>
                      <a:endParaRPr dirty="0"/>
                    </a:p>
                  </a:txBody>
                  <a:tcPr/>
                </a:tc>
                <a:extLst>
                  <a:ext uri="{0D108BD9-81ED-4DB2-BD59-A6C34878D82A}">
                    <a16:rowId xmlns:a16="http://schemas.microsoft.com/office/drawing/2014/main" val="10002"/>
                  </a:ext>
                </a:extLst>
              </a:tr>
              <a:tr h="370840">
                <a:tc>
                  <a:txBody>
                    <a:bodyPr/>
                    <a:lstStyle/>
                    <a:p>
                      <a:pPr algn="ctr">
                        <a:defRPr sz="1800"/>
                      </a:pPr>
                      <a:r>
                        <a:rPr dirty="0"/>
                        <a:t>3.0–4.9</a:t>
                      </a:r>
                    </a:p>
                  </a:txBody>
                  <a:tcPr/>
                </a:tc>
                <a:tc>
                  <a:txBody>
                    <a:bodyPr/>
                    <a:lstStyle/>
                    <a:p>
                      <a:pPr algn="ctr"/>
                      <a:endParaRPr dirty="0"/>
                    </a:p>
                  </a:txBody>
                  <a:tcPr/>
                </a:tc>
                <a:extLst>
                  <a:ext uri="{0D108BD9-81ED-4DB2-BD59-A6C34878D82A}">
                    <a16:rowId xmlns:a16="http://schemas.microsoft.com/office/drawing/2014/main" val="10003"/>
                  </a:ext>
                </a:extLst>
              </a:tr>
              <a:tr h="370840">
                <a:tc>
                  <a:txBody>
                    <a:bodyPr/>
                    <a:lstStyle/>
                    <a:p>
                      <a:pPr algn="ctr">
                        <a:defRPr sz="1800"/>
                      </a:pPr>
                      <a:r>
                        <a:rPr dirty="0"/>
                        <a:t>5.0–6.9</a:t>
                      </a:r>
                    </a:p>
                  </a:txBody>
                  <a:tcPr/>
                </a:tc>
                <a:tc>
                  <a:txBody>
                    <a:bodyPr/>
                    <a:lstStyle/>
                    <a:p>
                      <a:pPr algn="ctr"/>
                      <a:endParaRPr dirty="0"/>
                    </a:p>
                  </a:txBody>
                  <a:tcPr/>
                </a:tc>
                <a:extLst>
                  <a:ext uri="{0D108BD9-81ED-4DB2-BD59-A6C34878D82A}">
                    <a16:rowId xmlns:a16="http://schemas.microsoft.com/office/drawing/2014/main" val="10004"/>
                  </a:ext>
                </a:extLst>
              </a:tr>
              <a:tr h="370840">
                <a:tc>
                  <a:txBody>
                    <a:bodyPr/>
                    <a:lstStyle/>
                    <a:p>
                      <a:pPr algn="ctr">
                        <a:defRPr sz="1800"/>
                      </a:pPr>
                      <a:r>
                        <a:rPr dirty="0"/>
                        <a:t>7.0–8.9</a:t>
                      </a:r>
                    </a:p>
                  </a:txBody>
                  <a:tcPr/>
                </a:tc>
                <a:tc>
                  <a:txBody>
                    <a:bodyPr/>
                    <a:lstStyle/>
                    <a:p>
                      <a:pPr algn="ctr"/>
                      <a:endParaRPr dirty="0"/>
                    </a:p>
                  </a:txBody>
                  <a:tcPr/>
                </a:tc>
                <a:extLst>
                  <a:ext uri="{0D108BD9-81ED-4DB2-BD59-A6C34878D82A}">
                    <a16:rowId xmlns:a16="http://schemas.microsoft.com/office/drawing/2014/main" val="10005"/>
                  </a:ext>
                </a:extLst>
              </a:tr>
              <a:tr h="370840">
                <a:tc>
                  <a:txBody>
                    <a:bodyPr/>
                    <a:lstStyle/>
                    <a:p>
                      <a:pPr algn="ctr">
                        <a:defRPr sz="1800"/>
                      </a:pPr>
                      <a:r>
                        <a:rPr dirty="0"/>
                        <a:t>9.0–10.9</a:t>
                      </a:r>
                    </a:p>
                  </a:txBody>
                  <a:tcPr/>
                </a:tc>
                <a:tc>
                  <a:txBody>
                    <a:bodyPr/>
                    <a:lstStyle/>
                    <a:p>
                      <a:pPr algn="ctr"/>
                      <a:endParaRPr dirty="0"/>
                    </a:p>
                  </a:txBody>
                  <a:tcPr/>
                </a:tc>
                <a:extLst>
                  <a:ext uri="{0D108BD9-81ED-4DB2-BD59-A6C34878D82A}">
                    <a16:rowId xmlns:a16="http://schemas.microsoft.com/office/drawing/2014/main" val="10006"/>
                  </a:ext>
                </a:extLst>
              </a:tr>
              <a:tr h="370840">
                <a:tc>
                  <a:txBody>
                    <a:bodyPr/>
                    <a:lstStyle/>
                    <a:p>
                      <a:pPr algn="ctr">
                        <a:defRPr sz="1800"/>
                      </a:pPr>
                      <a:r>
                        <a:rPr dirty="0"/>
                        <a:t>11.0–12.9</a:t>
                      </a:r>
                    </a:p>
                  </a:txBody>
                  <a:tcPr/>
                </a:tc>
                <a:tc>
                  <a:txBody>
                    <a:bodyPr/>
                    <a:lstStyle/>
                    <a:p>
                      <a:pPr algn="ctr"/>
                      <a:endParaRPr dirty="0"/>
                    </a:p>
                  </a:txBody>
                  <a:tcPr/>
                </a:tc>
                <a:extLst>
                  <a:ext uri="{0D108BD9-81ED-4DB2-BD59-A6C34878D82A}">
                    <a16:rowId xmlns:a16="http://schemas.microsoft.com/office/drawing/2014/main" val="10007"/>
                  </a:ext>
                </a:extLst>
              </a:tr>
            </a:tbl>
          </a:graphicData>
        </a:graphic>
      </p:graphicFrame>
      <p:sp>
        <p:nvSpPr>
          <p:cNvPr id="4" name="TextBox 3">
            <a:extLst>
              <a:ext uri="{FF2B5EF4-FFF2-40B4-BE49-F238E27FC236}">
                <a16:creationId xmlns:a16="http://schemas.microsoft.com/office/drawing/2014/main" id="{4A0CA8AD-FA48-DBDF-6DEA-30E676BB5C42}"/>
              </a:ext>
            </a:extLst>
          </p:cNvPr>
          <p:cNvSpPr txBox="1"/>
          <p:nvPr/>
        </p:nvSpPr>
        <p:spPr>
          <a:xfrm>
            <a:off x="329236" y="4443492"/>
            <a:ext cx="8485528" cy="830997"/>
          </a:xfrm>
          <a:prstGeom prst="rect">
            <a:avLst/>
          </a:prstGeom>
          <a:noFill/>
        </p:spPr>
        <p:txBody>
          <a:bodyPr wrap="none" rtlCol="0">
            <a:spAutoFit/>
          </a:bodyPr>
          <a:lstStyle/>
          <a:p>
            <a:r>
              <a:rPr lang="en-US" sz="2400" dirty="0"/>
              <a:t>Once again, note that all of the data values fall within the range</a:t>
            </a:r>
          </a:p>
          <a:p>
            <a:r>
              <a:rPr lang="en-US" sz="2400" dirty="0"/>
              <a:t>of the class limits. So, no adjustments in the classes are necessary.</a:t>
            </a:r>
            <a:endParaRPr lang="en-IN"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5</a:t>
            </a:r>
            <a:endParaRPr baseline="-25000" dirty="0"/>
          </a:p>
        </p:txBody>
      </p:sp>
      <p:sp>
        <p:nvSpPr>
          <p:cNvPr id="3" name="Text Placeholder 2"/>
          <p:cNvSpPr>
            <a:spLocks noGrp="1"/>
          </p:cNvSpPr>
          <p:nvPr>
            <p:ph type="body" sz="quarter" idx="10"/>
          </p:nvPr>
        </p:nvSpPr>
        <p:spPr>
          <a:xfrm>
            <a:off x="457200" y="1029287"/>
            <a:ext cx="8229600" cy="904931"/>
          </a:xfrm>
        </p:spPr>
        <p:txBody>
          <a:bodyPr>
            <a:normAutofit/>
          </a:bodyPr>
          <a:lstStyle/>
          <a:p>
            <a:r>
              <a:rPr sz="2400" dirty="0"/>
              <a:t>The upper class boundary and midpoint of the first class are calculated as follows.</a:t>
            </a:r>
            <a:endParaRPr lang="en-US" sz="2400" dirty="0"/>
          </a:p>
        </p:txBody>
      </p:sp>
      <p:pic>
        <p:nvPicPr>
          <p:cNvPr id="7" name="Picture 6" descr="The equation calculates the upper boundary of Class 1. It adds 2.9 and 3.0, then divides the sum by 2. The result is 2.95.">
            <a:extLst>
              <a:ext uri="{FF2B5EF4-FFF2-40B4-BE49-F238E27FC236}">
                <a16:creationId xmlns:a16="http://schemas.microsoft.com/office/drawing/2014/main" id="{98C988D9-FAA6-60FE-6A3E-B10991046215}"/>
              </a:ext>
            </a:extLst>
          </p:cNvPr>
          <p:cNvPicPr>
            <a:picLocks noChangeAspect="1"/>
          </p:cNvPicPr>
          <p:nvPr/>
        </p:nvPicPr>
        <p:blipFill>
          <a:blip r:embed="rId3"/>
          <a:stretch>
            <a:fillRect/>
          </a:stretch>
        </p:blipFill>
        <p:spPr>
          <a:xfrm>
            <a:off x="2057400" y="1809750"/>
            <a:ext cx="4648200" cy="676275"/>
          </a:xfrm>
          <a:prstGeom prst="rect">
            <a:avLst/>
          </a:prstGeom>
        </p:spPr>
      </p:pic>
      <p:pic>
        <p:nvPicPr>
          <p:cNvPr id="10" name="Picture 9" descr="The equation calculates the midpoint of Class 1. It adds 1.0 and 2.9, then divides the sum by 2. The result is 1.95.">
            <a:extLst>
              <a:ext uri="{FF2B5EF4-FFF2-40B4-BE49-F238E27FC236}">
                <a16:creationId xmlns:a16="http://schemas.microsoft.com/office/drawing/2014/main" id="{82E21F5D-FE98-3DD0-D441-3D11997D0CE2}"/>
              </a:ext>
            </a:extLst>
          </p:cNvPr>
          <p:cNvPicPr>
            <a:picLocks noChangeAspect="1"/>
          </p:cNvPicPr>
          <p:nvPr/>
        </p:nvPicPr>
        <p:blipFill>
          <a:blip r:embed="rId4"/>
          <a:stretch>
            <a:fillRect/>
          </a:stretch>
        </p:blipFill>
        <p:spPr>
          <a:xfrm>
            <a:off x="2743200" y="2595618"/>
            <a:ext cx="3857625" cy="676275"/>
          </a:xfrm>
          <a:prstGeom prst="rect">
            <a:avLst/>
          </a:prstGeom>
        </p:spPr>
      </p:pic>
      <p:sp>
        <p:nvSpPr>
          <p:cNvPr id="5" name="TextBox 4">
            <a:extLst>
              <a:ext uri="{FF2B5EF4-FFF2-40B4-BE49-F238E27FC236}">
                <a16:creationId xmlns:a16="http://schemas.microsoft.com/office/drawing/2014/main" id="{C39ED17D-743C-1399-4D71-126B6DD0ADBD}"/>
              </a:ext>
            </a:extLst>
          </p:cNvPr>
          <p:cNvSpPr txBox="1"/>
          <p:nvPr/>
        </p:nvSpPr>
        <p:spPr>
          <a:xfrm>
            <a:off x="457200" y="3336981"/>
            <a:ext cx="8229600" cy="2462213"/>
          </a:xfrm>
          <a:prstGeom prst="rect">
            <a:avLst/>
          </a:prstGeom>
          <a:noFill/>
        </p:spPr>
        <p:txBody>
          <a:bodyPr wrap="square">
            <a:spAutoFit/>
          </a:bodyPr>
          <a:lstStyle/>
          <a:p>
            <a:pPr marL="342900" indent="-342900">
              <a:buFont typeface="Arial" panose="020B0604020202020204" pitchFamily="34" charset="0"/>
              <a:buChar char="•"/>
            </a:pPr>
            <a:r>
              <a:rPr lang="en-US" sz="2200" dirty="0"/>
              <a:t>Use the class width to find the other class boundaries and midpoints. </a:t>
            </a:r>
          </a:p>
          <a:p>
            <a:pPr marL="342900" indent="-342900">
              <a:buFont typeface="Arial" panose="020B0604020202020204" pitchFamily="34" charset="0"/>
              <a:buChar char="•"/>
            </a:pPr>
            <a:r>
              <a:rPr lang="en-US" sz="2200" dirty="0"/>
              <a:t>To find the relative frequency, divide the frequency of each class by the number of data values, </a:t>
            </a:r>
            <a:r>
              <a:rPr lang="en-US" sz="2200" dirty="0">
                <a:latin typeface="Cambria Math"/>
              </a:rPr>
              <a:t>18</a:t>
            </a:r>
            <a:r>
              <a:rPr lang="en-US" sz="2200" dirty="0"/>
              <a:t>. </a:t>
            </a:r>
          </a:p>
          <a:p>
            <a:pPr marL="342900" indent="-342900">
              <a:buFont typeface="Arial" panose="020B0604020202020204" pitchFamily="34" charset="0"/>
              <a:buChar char="•"/>
            </a:pPr>
            <a:r>
              <a:rPr lang="en-US" sz="2200" dirty="0"/>
              <a:t>The cumulative frequency is the rolling total of the class frequencies. </a:t>
            </a:r>
          </a:p>
          <a:p>
            <a:pPr marL="342900" indent="-342900">
              <a:buFont typeface="Arial" panose="020B0604020202020204" pitchFamily="34" charset="0"/>
              <a:buChar char="•"/>
            </a:pPr>
            <a:r>
              <a:rPr lang="en-US" sz="2200" dirty="0"/>
              <a:t>The final frequency table with all the values listed is shown below.</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6</a:t>
            </a:r>
            <a:endParaRPr baseline="-25000" dirty="0"/>
          </a:p>
        </p:txBody>
      </p:sp>
      <p:sp>
        <p:nvSpPr>
          <p:cNvPr id="5" name="TextBox 4">
            <a:extLst>
              <a:ext uri="{FF2B5EF4-FFF2-40B4-BE49-F238E27FC236}">
                <a16:creationId xmlns:a16="http://schemas.microsoft.com/office/drawing/2014/main" id="{F5A1E430-83ED-08F8-0946-F1D84C882CF6}"/>
              </a:ext>
            </a:extLst>
          </p:cNvPr>
          <p:cNvSpPr txBox="1"/>
          <p:nvPr/>
        </p:nvSpPr>
        <p:spPr>
          <a:xfrm>
            <a:off x="492579" y="1171360"/>
            <a:ext cx="7848600" cy="369332"/>
          </a:xfrm>
          <a:prstGeom prst="rect">
            <a:avLst/>
          </a:prstGeom>
          <a:noFill/>
        </p:spPr>
        <p:txBody>
          <a:bodyPr wrap="square">
            <a:spAutoFit/>
          </a:bodyPr>
          <a:lstStyle/>
          <a:p>
            <a:pPr algn="ctr">
              <a:defRPr sz="1800" b="1"/>
            </a:pPr>
            <a:r>
              <a:rPr lang="en-US" dirty="0"/>
              <a:t>Numbers of Miles Professors Drive to Work Each Day</a:t>
            </a:r>
          </a:p>
        </p:txBody>
      </p:sp>
      <mc:AlternateContent xmlns:mc="http://schemas.openxmlformats.org/markup-compatibility/2006" xmlns:a14="http://schemas.microsoft.com/office/drawing/2010/main">
        <mc:Choice Requires="a14">
          <p:graphicFrame>
            <p:nvGraphicFramePr>
              <p:cNvPr id="3" name="Table Placeholder 2" descr="The table has six columns: Class with mile ranges, Frequency with number of professors, Class Boundaries, Midpoint, Relative Frequency, and Cumulative Frequency. &#10;&#10;A class interval from 1.0 to 2.9 miles with a frequency of 3 professors. The class boundaries are 0.95 to 2.95, the midpoint is 1.95, the relative frequency is approximately 17%, and the cumulative frequency is 3&#10;&#10;A class interval from 3.0 to 4.9 miles with a frequency of 3 professors. The class boundaries are 2.95 to 4.95, the midpoint is 3.95, the relative frequency is approximately 17%, and the cumulative frequency is 6&#10;&#10;A class interval from 5.0 to 6.9 miles with a frequency of 4 professors. The class boundaries are 4.95 to 6.95, the midpoint is 5.95, the relative frequency is approximately 22%, and the cumulative frequency is 10&#10;&#10;A class interval from 7.0 to 8.9 miles with a frequency of 2 professors. The class boundaries are 6.95 to 8.95, the midpoint is 7.95, the relative frequency is approximately 11%, and the cumulative frequency is 12&#10;&#10;A class interval from 9.0 to 10.9 miles with a frequency of 4 professors. The class boundaries are 8.95 to 10.95, the midpoint is 9.95, the relative frequency is approximately 22%, and the cumulative frequency is 16&#10;&#10;A class interval from 11.0 to 12.9 miles with a frequency of 2 professors. The class boundaries are 10.95 to 12.95, the midpoint is 11.95, the relative frequency is approximately 11%, and the cumulative frequency is 18"/>
              <p:cNvGraphicFramePr>
                <a:graphicFrameLocks noGrp="1"/>
              </p:cNvGraphicFramePr>
              <p:nvPr>
                <p:ph type="tbl" sz="quarter" idx="10"/>
                <p:extLst>
                  <p:ext uri="{D42A27DB-BD31-4B8C-83A1-F6EECF244321}">
                    <p14:modId xmlns:p14="http://schemas.microsoft.com/office/powerpoint/2010/main" val="990847809"/>
                  </p:ext>
                </p:extLst>
              </p:nvPr>
            </p:nvGraphicFramePr>
            <p:xfrm>
              <a:off x="457200" y="1567906"/>
              <a:ext cx="8229600" cy="4327698"/>
            </p:xfrm>
            <a:graphic>
              <a:graphicData uri="http://schemas.openxmlformats.org/drawingml/2006/table">
                <a:tbl>
                  <a:tblPr firstRow="1" bandRow="1">
                    <a:tableStyleId>{5940675A-B579-460E-94D1-54222C63F5DA}</a:tableStyleId>
                  </a:tblPr>
                  <a:tblGrid>
                    <a:gridCol w="990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362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466250">
                    <a:tc>
                      <a:txBody>
                        <a:bodyPr/>
                        <a:lstStyle/>
                        <a:p>
                          <a:pPr algn="ctr">
                            <a:defRPr sz="1400" b="1"/>
                          </a:pPr>
                          <a:r>
                            <a:rPr dirty="0"/>
                            <a:t>Class</a:t>
                          </a:r>
                        </a:p>
                      </a:txBody>
                      <a:tcPr anchor="ctr"/>
                    </a:tc>
                    <a:tc>
                      <a:txBody>
                        <a:bodyPr/>
                        <a:lstStyle/>
                        <a:p>
                          <a:pPr algn="ctr">
                            <a:defRPr sz="1400" b="1"/>
                          </a:pPr>
                          <a:r>
                            <a:rPr dirty="0"/>
                            <a:t>Frequency</a:t>
                          </a:r>
                        </a:p>
                      </a:txBody>
                      <a:tcPr anchor="ctr"/>
                    </a:tc>
                    <a:tc>
                      <a:txBody>
                        <a:bodyPr/>
                        <a:lstStyle/>
                        <a:p>
                          <a:pPr algn="ctr">
                            <a:defRPr sz="1400" b="1"/>
                          </a:pPr>
                          <a:r>
                            <a:rPr dirty="0"/>
                            <a:t>Class Boundaries</a:t>
                          </a:r>
                        </a:p>
                      </a:txBody>
                      <a:tcPr anchor="ctr"/>
                    </a:tc>
                    <a:tc>
                      <a:txBody>
                        <a:bodyPr/>
                        <a:lstStyle/>
                        <a:p>
                          <a:pPr algn="ctr">
                            <a:defRPr sz="1400" b="1"/>
                          </a:pPr>
                          <a:r>
                            <a:rPr dirty="0"/>
                            <a:t>Midpoint</a:t>
                          </a:r>
                        </a:p>
                      </a:txBody>
                      <a:tcPr anchor="ctr"/>
                    </a:tc>
                    <a:tc>
                      <a:txBody>
                        <a:bodyPr/>
                        <a:lstStyle/>
                        <a:p>
                          <a:pPr algn="ctr">
                            <a:defRPr sz="1400" b="1"/>
                          </a:pPr>
                          <a:r>
                            <a:rPr dirty="0"/>
                            <a:t>Relative Frequency</a:t>
                          </a:r>
                        </a:p>
                      </a:txBody>
                      <a:tcPr anchor="ctr"/>
                    </a:tc>
                    <a:tc>
                      <a:txBody>
                        <a:bodyPr/>
                        <a:lstStyle/>
                        <a:p>
                          <a:pPr algn="ctr">
                            <a:defRPr sz="1400" b="1"/>
                          </a:pPr>
                          <a:r>
                            <a:rPr dirty="0"/>
                            <a:t>Cumulative Frequency</a:t>
                          </a:r>
                        </a:p>
                      </a:txBody>
                      <a:tcPr anchor="ctr"/>
                    </a:tc>
                    <a:extLst>
                      <a:ext uri="{0D108BD9-81ED-4DB2-BD59-A6C34878D82A}">
                        <a16:rowId xmlns:a16="http://schemas.microsoft.com/office/drawing/2014/main" val="10001"/>
                      </a:ext>
                    </a:extLst>
                  </a:tr>
                  <a:tr h="634923">
                    <a:tc>
                      <a:txBody>
                        <a:bodyPr/>
                        <a:lstStyle/>
                        <a:p>
                          <a:pPr algn="ctr">
                            <a:defRPr sz="1400"/>
                          </a:pPr>
                          <a:r>
                            <a:rPr dirty="0"/>
                            <a:t>1.0–2.9</a:t>
                          </a:r>
                        </a:p>
                      </a:txBody>
                      <a:tcPr anchor="ctr"/>
                    </a:tc>
                    <a:tc>
                      <a:txBody>
                        <a:bodyPr/>
                        <a:lstStyle/>
                        <a:p>
                          <a:pPr algn="ctr"/>
                          <a:r>
                            <a:rPr sz="1400" dirty="0"/>
                            <a:t>3</a:t>
                          </a:r>
                          <a:endParaRPr sz="1400" dirty="0">
                            <a:latin typeface="Cambria Math"/>
                          </a:endParaRPr>
                        </a:p>
                      </a:txBody>
                      <a:tcPr anchor="ctr"/>
                    </a:tc>
                    <a:tc>
                      <a:txBody>
                        <a:bodyPr/>
                        <a:lstStyle/>
                        <a:p>
                          <a:pPr algn="ctr">
                            <a:defRPr sz="1400"/>
                          </a:pPr>
                          <a:r>
                            <a:rPr dirty="0"/>
                            <a:t>0.95–2.95</a:t>
                          </a:r>
                        </a:p>
                      </a:txBody>
                      <a:tcPr anchor="ctr"/>
                    </a:tc>
                    <a:tc>
                      <a:txBody>
                        <a:bodyPr/>
                        <a:lstStyle/>
                        <a:p>
                          <a:pPr algn="ctr"/>
                          <a:r>
                            <a:rPr sz="1400" dirty="0"/>
                            <a:t>1.95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3</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1</m:t>
                                    </m:r>
                                  </m:num>
                                  <m:den>
                                    <m:r>
                                      <a:rPr sz="1400">
                                        <a:latin typeface="Cambria Math" panose="02040503050406030204" pitchFamily="18" charset="0"/>
                                      </a:rPr>
                                      <m:t>6</m:t>
                                    </m:r>
                                  </m:den>
                                </m:f>
                                <m:r>
                                  <a:rPr sz="1400">
                                    <a:latin typeface="Cambria Math" panose="02040503050406030204" pitchFamily="18" charset="0"/>
                                  </a:rPr>
                                  <m:t>=0.1</m:t>
                                </m:r>
                                <m:bar>
                                  <m:barPr>
                                    <m:pos m:val="top"/>
                                    <m:ctrlPr>
                                      <a:rPr sz="1400" i="1">
                                        <a:latin typeface="Cambria Math" panose="02040503050406030204" pitchFamily="18" charset="0"/>
                                      </a:rPr>
                                    </m:ctrlPr>
                                  </m:barPr>
                                  <m:e>
                                    <m:r>
                                      <a:rPr sz="1400">
                                        <a:latin typeface="Cambria Math" panose="02040503050406030204" pitchFamily="18" charset="0"/>
                                      </a:rPr>
                                      <m:t>6</m:t>
                                    </m:r>
                                  </m:e>
                                </m:bar>
                                <m:r>
                                  <a:rPr sz="1400">
                                    <a:latin typeface="Cambria Math" panose="02040503050406030204" pitchFamily="18" charset="0"/>
                                  </a:rPr>
                                  <m:t>≈17%</m:t>
                                </m:r>
                              </m:oMath>
                            </m:oMathPara>
                          </a14:m>
                          <a:endParaRPr dirty="0"/>
                        </a:p>
                      </a:txBody>
                      <a:tcPr anchor="ctr"/>
                    </a:tc>
                    <a:tc>
                      <a:txBody>
                        <a:bodyPr/>
                        <a:lstStyle/>
                        <a:p>
                          <a:pPr algn="ctr"/>
                          <a:r>
                            <a:rPr sz="1400" dirty="0"/>
                            <a:t>3</a:t>
                          </a:r>
                          <a:endParaRPr sz="1400" dirty="0">
                            <a:latin typeface="Cambria Math"/>
                          </a:endParaRPr>
                        </a:p>
                      </a:txBody>
                      <a:tcPr anchor="ctr"/>
                    </a:tc>
                    <a:extLst>
                      <a:ext uri="{0D108BD9-81ED-4DB2-BD59-A6C34878D82A}">
                        <a16:rowId xmlns:a16="http://schemas.microsoft.com/office/drawing/2014/main" val="10002"/>
                      </a:ext>
                    </a:extLst>
                  </a:tr>
                  <a:tr h="634923">
                    <a:tc>
                      <a:txBody>
                        <a:bodyPr/>
                        <a:lstStyle/>
                        <a:p>
                          <a:pPr algn="ctr">
                            <a:defRPr sz="1400"/>
                          </a:pPr>
                          <a:r>
                            <a:rPr dirty="0"/>
                            <a:t>3.0–4.9</a:t>
                          </a:r>
                        </a:p>
                      </a:txBody>
                      <a:tcPr anchor="ctr"/>
                    </a:tc>
                    <a:tc>
                      <a:txBody>
                        <a:bodyPr/>
                        <a:lstStyle/>
                        <a:p>
                          <a:pPr algn="ctr"/>
                          <a:r>
                            <a:rPr sz="1400" dirty="0"/>
                            <a:t>3</a:t>
                          </a:r>
                          <a:endParaRPr sz="1400" dirty="0">
                            <a:latin typeface="Cambria Math"/>
                          </a:endParaRPr>
                        </a:p>
                      </a:txBody>
                      <a:tcPr anchor="ctr"/>
                    </a:tc>
                    <a:tc>
                      <a:txBody>
                        <a:bodyPr/>
                        <a:lstStyle/>
                        <a:p>
                          <a:pPr algn="ctr">
                            <a:defRPr sz="1400"/>
                          </a:pPr>
                          <a:r>
                            <a:rPr dirty="0"/>
                            <a:t>2.95–4.95</a:t>
                          </a:r>
                        </a:p>
                      </a:txBody>
                      <a:tcPr anchor="ctr"/>
                    </a:tc>
                    <a:tc>
                      <a:txBody>
                        <a:bodyPr/>
                        <a:lstStyle/>
                        <a:p>
                          <a:pPr algn="ctr"/>
                          <a:r>
                            <a:rPr sz="1400" dirty="0"/>
                            <a:t>3.95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3</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1</m:t>
                                    </m:r>
                                  </m:num>
                                  <m:den>
                                    <m:r>
                                      <a:rPr sz="1400">
                                        <a:latin typeface="Cambria Math" panose="02040503050406030204" pitchFamily="18" charset="0"/>
                                      </a:rPr>
                                      <m:t>6</m:t>
                                    </m:r>
                                  </m:den>
                                </m:f>
                                <m:r>
                                  <a:rPr sz="1400">
                                    <a:latin typeface="Cambria Math" panose="02040503050406030204" pitchFamily="18" charset="0"/>
                                  </a:rPr>
                                  <m:t>=0.1</m:t>
                                </m:r>
                                <m:bar>
                                  <m:barPr>
                                    <m:pos m:val="top"/>
                                    <m:ctrlPr>
                                      <a:rPr sz="1400" i="1">
                                        <a:latin typeface="Cambria Math" panose="02040503050406030204" pitchFamily="18" charset="0"/>
                                      </a:rPr>
                                    </m:ctrlPr>
                                  </m:barPr>
                                  <m:e>
                                    <m:r>
                                      <a:rPr sz="1400">
                                        <a:latin typeface="Cambria Math" panose="02040503050406030204" pitchFamily="18" charset="0"/>
                                      </a:rPr>
                                      <m:t>6</m:t>
                                    </m:r>
                                  </m:e>
                                </m:bar>
                                <m:r>
                                  <a:rPr sz="1400">
                                    <a:latin typeface="Cambria Math" panose="02040503050406030204" pitchFamily="18" charset="0"/>
                                  </a:rPr>
                                  <m:t>≈17%</m:t>
                                </m:r>
                              </m:oMath>
                            </m:oMathPara>
                          </a14:m>
                          <a:endParaRPr dirty="0"/>
                        </a:p>
                      </a:txBody>
                      <a:tcPr anchor="ctr"/>
                    </a:tc>
                    <a:tc>
                      <a:txBody>
                        <a:bodyPr/>
                        <a:lstStyle/>
                        <a:p>
                          <a:pPr algn="ctr"/>
                          <a:r>
                            <a:rPr sz="1400" dirty="0"/>
                            <a:t>6</a:t>
                          </a:r>
                          <a:endParaRPr sz="1400" dirty="0">
                            <a:latin typeface="Cambria Math"/>
                          </a:endParaRPr>
                        </a:p>
                      </a:txBody>
                      <a:tcPr anchor="ctr"/>
                    </a:tc>
                    <a:extLst>
                      <a:ext uri="{0D108BD9-81ED-4DB2-BD59-A6C34878D82A}">
                        <a16:rowId xmlns:a16="http://schemas.microsoft.com/office/drawing/2014/main" val="10003"/>
                      </a:ext>
                    </a:extLst>
                  </a:tr>
                  <a:tr h="634923">
                    <a:tc>
                      <a:txBody>
                        <a:bodyPr/>
                        <a:lstStyle/>
                        <a:p>
                          <a:pPr algn="ctr">
                            <a:defRPr sz="1400"/>
                          </a:pPr>
                          <a:r>
                            <a:rPr dirty="0"/>
                            <a:t>5.0–6.9</a:t>
                          </a:r>
                        </a:p>
                      </a:txBody>
                      <a:tcPr anchor="ctr"/>
                    </a:tc>
                    <a:tc>
                      <a:txBody>
                        <a:bodyPr/>
                        <a:lstStyle/>
                        <a:p>
                          <a:pPr algn="ctr"/>
                          <a:r>
                            <a:rPr sz="1400" dirty="0"/>
                            <a:t>4</a:t>
                          </a:r>
                          <a:endParaRPr sz="1400" dirty="0">
                            <a:latin typeface="Cambria Math"/>
                          </a:endParaRPr>
                        </a:p>
                      </a:txBody>
                      <a:tcPr anchor="ctr"/>
                    </a:tc>
                    <a:tc>
                      <a:txBody>
                        <a:bodyPr/>
                        <a:lstStyle/>
                        <a:p>
                          <a:pPr algn="ctr">
                            <a:defRPr sz="1400"/>
                          </a:pPr>
                          <a:r>
                            <a:rPr dirty="0"/>
                            <a:t>4.95–6.95</a:t>
                          </a:r>
                        </a:p>
                      </a:txBody>
                      <a:tcPr anchor="ctr"/>
                    </a:tc>
                    <a:tc>
                      <a:txBody>
                        <a:bodyPr/>
                        <a:lstStyle/>
                        <a:p>
                          <a:pPr algn="ctr"/>
                          <a:r>
                            <a:rPr sz="1400" dirty="0"/>
                            <a:t>5.95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4</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2</m:t>
                                    </m:r>
                                  </m:num>
                                  <m:den>
                                    <m:r>
                                      <a:rPr sz="1400">
                                        <a:latin typeface="Cambria Math" panose="02040503050406030204" pitchFamily="18" charset="0"/>
                                      </a:rPr>
                                      <m:t>9</m:t>
                                    </m:r>
                                  </m:den>
                                </m:f>
                                <m:r>
                                  <a:rPr sz="1400">
                                    <a:latin typeface="Cambria Math" panose="02040503050406030204" pitchFamily="18" charset="0"/>
                                  </a:rPr>
                                  <m:t>=0.</m:t>
                                </m:r>
                                <m:bar>
                                  <m:barPr>
                                    <m:pos m:val="top"/>
                                    <m:ctrlPr>
                                      <a:rPr sz="1400" i="1">
                                        <a:latin typeface="Cambria Math" panose="02040503050406030204" pitchFamily="18" charset="0"/>
                                      </a:rPr>
                                    </m:ctrlPr>
                                  </m:barPr>
                                  <m:e>
                                    <m:r>
                                      <a:rPr sz="1400">
                                        <a:latin typeface="Cambria Math" panose="02040503050406030204" pitchFamily="18" charset="0"/>
                                      </a:rPr>
                                      <m:t>2</m:t>
                                    </m:r>
                                  </m:e>
                                </m:bar>
                                <m:r>
                                  <a:rPr sz="1400">
                                    <a:latin typeface="Cambria Math" panose="02040503050406030204" pitchFamily="18" charset="0"/>
                                  </a:rPr>
                                  <m:t>≈22%</m:t>
                                </m:r>
                              </m:oMath>
                            </m:oMathPara>
                          </a14:m>
                          <a:endParaRPr dirty="0"/>
                        </a:p>
                      </a:txBody>
                      <a:tcPr anchor="ctr"/>
                    </a:tc>
                    <a:tc>
                      <a:txBody>
                        <a:bodyPr/>
                        <a:lstStyle/>
                        <a:p>
                          <a:pPr algn="ctr"/>
                          <a:r>
                            <a:rPr sz="1400" dirty="0"/>
                            <a:t>10</a:t>
                          </a:r>
                          <a:endParaRPr sz="1400" dirty="0">
                            <a:latin typeface="Cambria Math"/>
                          </a:endParaRPr>
                        </a:p>
                      </a:txBody>
                      <a:tcPr anchor="ctr"/>
                    </a:tc>
                    <a:extLst>
                      <a:ext uri="{0D108BD9-81ED-4DB2-BD59-A6C34878D82A}">
                        <a16:rowId xmlns:a16="http://schemas.microsoft.com/office/drawing/2014/main" val="10004"/>
                      </a:ext>
                    </a:extLst>
                  </a:tr>
                  <a:tr h="634923">
                    <a:tc>
                      <a:txBody>
                        <a:bodyPr/>
                        <a:lstStyle/>
                        <a:p>
                          <a:pPr algn="ctr">
                            <a:defRPr sz="1400"/>
                          </a:pPr>
                          <a:r>
                            <a:rPr dirty="0"/>
                            <a:t>7.0–8.9</a:t>
                          </a:r>
                        </a:p>
                      </a:txBody>
                      <a:tcPr anchor="ctr"/>
                    </a:tc>
                    <a:tc>
                      <a:txBody>
                        <a:bodyPr/>
                        <a:lstStyle/>
                        <a:p>
                          <a:pPr algn="ctr"/>
                          <a:r>
                            <a:rPr sz="1400" dirty="0"/>
                            <a:t>2</a:t>
                          </a:r>
                          <a:endParaRPr sz="1400" dirty="0">
                            <a:latin typeface="Cambria Math"/>
                          </a:endParaRPr>
                        </a:p>
                      </a:txBody>
                      <a:tcPr anchor="ctr"/>
                    </a:tc>
                    <a:tc>
                      <a:txBody>
                        <a:bodyPr/>
                        <a:lstStyle/>
                        <a:p>
                          <a:pPr algn="ctr">
                            <a:defRPr sz="1400"/>
                          </a:pPr>
                          <a:r>
                            <a:rPr dirty="0"/>
                            <a:t>6.95–8.95</a:t>
                          </a:r>
                        </a:p>
                      </a:txBody>
                      <a:tcPr anchor="ctr"/>
                    </a:tc>
                    <a:tc>
                      <a:txBody>
                        <a:bodyPr/>
                        <a:lstStyle/>
                        <a:p>
                          <a:pPr algn="ctr"/>
                          <a:r>
                            <a:rPr sz="1400" dirty="0"/>
                            <a:t>7.95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2</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1</m:t>
                                    </m:r>
                                  </m:num>
                                  <m:den>
                                    <m:r>
                                      <a:rPr sz="1400">
                                        <a:latin typeface="Cambria Math" panose="02040503050406030204" pitchFamily="18" charset="0"/>
                                      </a:rPr>
                                      <m:t>9</m:t>
                                    </m:r>
                                  </m:den>
                                </m:f>
                                <m:r>
                                  <a:rPr sz="1400">
                                    <a:latin typeface="Cambria Math" panose="02040503050406030204" pitchFamily="18" charset="0"/>
                                  </a:rPr>
                                  <m:t>=0.</m:t>
                                </m:r>
                                <m:bar>
                                  <m:barPr>
                                    <m:pos m:val="top"/>
                                    <m:ctrlPr>
                                      <a:rPr sz="1400" i="1">
                                        <a:latin typeface="Cambria Math" panose="02040503050406030204" pitchFamily="18" charset="0"/>
                                      </a:rPr>
                                    </m:ctrlPr>
                                  </m:barPr>
                                  <m:e>
                                    <m:r>
                                      <a:rPr sz="1400">
                                        <a:latin typeface="Cambria Math" panose="02040503050406030204" pitchFamily="18" charset="0"/>
                                      </a:rPr>
                                      <m:t>1</m:t>
                                    </m:r>
                                  </m:e>
                                </m:bar>
                                <m:r>
                                  <a:rPr sz="1400">
                                    <a:latin typeface="Cambria Math" panose="02040503050406030204" pitchFamily="18" charset="0"/>
                                  </a:rPr>
                                  <m:t>≈11%</m:t>
                                </m:r>
                              </m:oMath>
                            </m:oMathPara>
                          </a14:m>
                          <a:endParaRPr dirty="0"/>
                        </a:p>
                      </a:txBody>
                      <a:tcPr anchor="ctr"/>
                    </a:tc>
                    <a:tc>
                      <a:txBody>
                        <a:bodyPr/>
                        <a:lstStyle/>
                        <a:p>
                          <a:pPr algn="ctr"/>
                          <a:r>
                            <a:rPr sz="1400" dirty="0"/>
                            <a:t>12</a:t>
                          </a:r>
                          <a:endParaRPr sz="1400" dirty="0">
                            <a:latin typeface="Cambria Math"/>
                          </a:endParaRPr>
                        </a:p>
                      </a:txBody>
                      <a:tcPr anchor="ctr"/>
                    </a:tc>
                    <a:extLst>
                      <a:ext uri="{0D108BD9-81ED-4DB2-BD59-A6C34878D82A}">
                        <a16:rowId xmlns:a16="http://schemas.microsoft.com/office/drawing/2014/main" val="10005"/>
                      </a:ext>
                    </a:extLst>
                  </a:tr>
                  <a:tr h="634923">
                    <a:tc>
                      <a:txBody>
                        <a:bodyPr/>
                        <a:lstStyle/>
                        <a:p>
                          <a:pPr algn="ctr">
                            <a:defRPr sz="1400"/>
                          </a:pPr>
                          <a:r>
                            <a:rPr dirty="0"/>
                            <a:t>9.0–10.9</a:t>
                          </a:r>
                        </a:p>
                      </a:txBody>
                      <a:tcPr anchor="ctr"/>
                    </a:tc>
                    <a:tc>
                      <a:txBody>
                        <a:bodyPr/>
                        <a:lstStyle/>
                        <a:p>
                          <a:pPr algn="ctr"/>
                          <a:r>
                            <a:rPr sz="1400" dirty="0"/>
                            <a:t>4</a:t>
                          </a:r>
                          <a:endParaRPr sz="1400" dirty="0">
                            <a:latin typeface="Cambria Math"/>
                          </a:endParaRPr>
                        </a:p>
                      </a:txBody>
                      <a:tcPr anchor="ctr"/>
                    </a:tc>
                    <a:tc>
                      <a:txBody>
                        <a:bodyPr/>
                        <a:lstStyle/>
                        <a:p>
                          <a:pPr algn="ctr">
                            <a:defRPr sz="1400"/>
                          </a:pPr>
                          <a:r>
                            <a:rPr dirty="0"/>
                            <a:t>8.95–10.95</a:t>
                          </a:r>
                        </a:p>
                      </a:txBody>
                      <a:tcPr anchor="ctr"/>
                    </a:tc>
                    <a:tc>
                      <a:txBody>
                        <a:bodyPr/>
                        <a:lstStyle/>
                        <a:p>
                          <a:pPr algn="ctr"/>
                          <a:r>
                            <a:rPr sz="1400" dirty="0"/>
                            <a:t>9.95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4</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2</m:t>
                                    </m:r>
                                  </m:num>
                                  <m:den>
                                    <m:r>
                                      <a:rPr sz="1400">
                                        <a:latin typeface="Cambria Math" panose="02040503050406030204" pitchFamily="18" charset="0"/>
                                      </a:rPr>
                                      <m:t>9</m:t>
                                    </m:r>
                                  </m:den>
                                </m:f>
                                <m:r>
                                  <a:rPr sz="1400">
                                    <a:latin typeface="Cambria Math" panose="02040503050406030204" pitchFamily="18" charset="0"/>
                                  </a:rPr>
                                  <m:t>=0.</m:t>
                                </m:r>
                                <m:bar>
                                  <m:barPr>
                                    <m:pos m:val="top"/>
                                    <m:ctrlPr>
                                      <a:rPr sz="1400" i="1">
                                        <a:latin typeface="Cambria Math" panose="02040503050406030204" pitchFamily="18" charset="0"/>
                                      </a:rPr>
                                    </m:ctrlPr>
                                  </m:barPr>
                                  <m:e>
                                    <m:r>
                                      <a:rPr sz="1400">
                                        <a:latin typeface="Cambria Math" panose="02040503050406030204" pitchFamily="18" charset="0"/>
                                      </a:rPr>
                                      <m:t>2</m:t>
                                    </m:r>
                                  </m:e>
                                </m:bar>
                                <m:r>
                                  <a:rPr sz="1400">
                                    <a:latin typeface="Cambria Math" panose="02040503050406030204" pitchFamily="18" charset="0"/>
                                  </a:rPr>
                                  <m:t>≈22%</m:t>
                                </m:r>
                              </m:oMath>
                            </m:oMathPara>
                          </a14:m>
                          <a:endParaRPr dirty="0"/>
                        </a:p>
                      </a:txBody>
                      <a:tcPr anchor="ctr"/>
                    </a:tc>
                    <a:tc>
                      <a:txBody>
                        <a:bodyPr/>
                        <a:lstStyle/>
                        <a:p>
                          <a:pPr algn="ctr"/>
                          <a:r>
                            <a:rPr sz="1400" dirty="0"/>
                            <a:t>16</a:t>
                          </a:r>
                          <a:endParaRPr sz="1400" dirty="0">
                            <a:latin typeface="Cambria Math"/>
                          </a:endParaRPr>
                        </a:p>
                      </a:txBody>
                      <a:tcPr anchor="ctr"/>
                    </a:tc>
                    <a:extLst>
                      <a:ext uri="{0D108BD9-81ED-4DB2-BD59-A6C34878D82A}">
                        <a16:rowId xmlns:a16="http://schemas.microsoft.com/office/drawing/2014/main" val="10006"/>
                      </a:ext>
                    </a:extLst>
                  </a:tr>
                  <a:tr h="634923">
                    <a:tc>
                      <a:txBody>
                        <a:bodyPr/>
                        <a:lstStyle/>
                        <a:p>
                          <a:pPr algn="ctr">
                            <a:defRPr sz="1400"/>
                          </a:pPr>
                          <a:r>
                            <a:rPr dirty="0"/>
                            <a:t>11.0–12.9</a:t>
                          </a:r>
                        </a:p>
                      </a:txBody>
                      <a:tcPr anchor="ctr"/>
                    </a:tc>
                    <a:tc>
                      <a:txBody>
                        <a:bodyPr/>
                        <a:lstStyle/>
                        <a:p>
                          <a:pPr algn="ctr"/>
                          <a:r>
                            <a:rPr sz="1400" dirty="0"/>
                            <a:t>2</a:t>
                          </a:r>
                          <a:endParaRPr sz="1400" dirty="0">
                            <a:latin typeface="Cambria Math"/>
                          </a:endParaRPr>
                        </a:p>
                      </a:txBody>
                      <a:tcPr anchor="ctr"/>
                    </a:tc>
                    <a:tc>
                      <a:txBody>
                        <a:bodyPr/>
                        <a:lstStyle/>
                        <a:p>
                          <a:pPr algn="ctr">
                            <a:defRPr sz="1400"/>
                          </a:pPr>
                          <a:r>
                            <a:rPr dirty="0"/>
                            <a:t>10.95–12.95</a:t>
                          </a:r>
                        </a:p>
                      </a:txBody>
                      <a:tcPr anchor="ctr"/>
                    </a:tc>
                    <a:tc>
                      <a:txBody>
                        <a:bodyPr/>
                        <a:lstStyle/>
                        <a:p>
                          <a:pPr algn="ctr"/>
                          <a:r>
                            <a:rPr sz="1400" dirty="0"/>
                            <a:t>11.95</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r>
                                      <a:rPr sz="1400">
                                        <a:latin typeface="Cambria Math" panose="02040503050406030204" pitchFamily="18" charset="0"/>
                                      </a:rPr>
                                      <m:t>2</m:t>
                                    </m:r>
                                  </m:num>
                                  <m:den>
                                    <m:r>
                                      <a:rPr sz="1400">
                                        <a:latin typeface="Cambria Math" panose="02040503050406030204" pitchFamily="18" charset="0"/>
                                      </a:rPr>
                                      <m:t>18</m:t>
                                    </m:r>
                                  </m:den>
                                </m:f>
                                <m:r>
                                  <a:rPr sz="1400">
                                    <a:latin typeface="Cambria Math" panose="02040503050406030204" pitchFamily="18" charset="0"/>
                                  </a:rPr>
                                  <m:t>=</m:t>
                                </m:r>
                                <m:f>
                                  <m:fPr>
                                    <m:ctrlPr>
                                      <a:rPr sz="1400" i="1">
                                        <a:latin typeface="Cambria Math" panose="02040503050406030204" pitchFamily="18" charset="0"/>
                                      </a:rPr>
                                    </m:ctrlPr>
                                  </m:fPr>
                                  <m:num>
                                    <m:r>
                                      <a:rPr sz="1400">
                                        <a:latin typeface="Cambria Math" panose="02040503050406030204" pitchFamily="18" charset="0"/>
                                      </a:rPr>
                                      <m:t>1</m:t>
                                    </m:r>
                                  </m:num>
                                  <m:den>
                                    <m:r>
                                      <a:rPr sz="1400">
                                        <a:latin typeface="Cambria Math" panose="02040503050406030204" pitchFamily="18" charset="0"/>
                                      </a:rPr>
                                      <m:t>9</m:t>
                                    </m:r>
                                  </m:den>
                                </m:f>
                                <m:r>
                                  <a:rPr sz="1400">
                                    <a:latin typeface="Cambria Math" panose="02040503050406030204" pitchFamily="18" charset="0"/>
                                  </a:rPr>
                                  <m:t>=0.</m:t>
                                </m:r>
                                <m:bar>
                                  <m:barPr>
                                    <m:pos m:val="top"/>
                                    <m:ctrlPr>
                                      <a:rPr sz="1400" i="1">
                                        <a:latin typeface="Cambria Math" panose="02040503050406030204" pitchFamily="18" charset="0"/>
                                      </a:rPr>
                                    </m:ctrlPr>
                                  </m:barPr>
                                  <m:e>
                                    <m:r>
                                      <a:rPr sz="1400">
                                        <a:latin typeface="Cambria Math" panose="02040503050406030204" pitchFamily="18" charset="0"/>
                                      </a:rPr>
                                      <m:t>1</m:t>
                                    </m:r>
                                  </m:e>
                                </m:bar>
                                <m:r>
                                  <a:rPr sz="1400">
                                    <a:latin typeface="Cambria Math" panose="02040503050406030204" pitchFamily="18" charset="0"/>
                                  </a:rPr>
                                  <m:t>≈11%</m:t>
                                </m:r>
                              </m:oMath>
                            </m:oMathPara>
                          </a14:m>
                          <a:endParaRPr dirty="0"/>
                        </a:p>
                      </a:txBody>
                      <a:tcPr anchor="ctr"/>
                    </a:tc>
                    <a:tc>
                      <a:txBody>
                        <a:bodyPr/>
                        <a:lstStyle/>
                        <a:p>
                          <a:pPr algn="ctr"/>
                          <a:r>
                            <a:rPr sz="1400" dirty="0"/>
                            <a:t>18</a:t>
                          </a:r>
                          <a:endParaRPr sz="1400" dirty="0">
                            <a:latin typeface="Cambria Math"/>
                          </a:endParaRPr>
                        </a:p>
                      </a:txBody>
                      <a:tcPr anchor="ct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has six columns: Class with mile ranges, Frequency with number of professors, Class Boundaries, Midpoint, Relative Frequency, and Cumulative Frequency. &#10;&#10;A class interval from 1.0 to 2.9 miles with a frequency of 3 professors. The class boundaries are 0.95 to 2.95, the midpoint is 1.95, the relative frequency is approximately 17%, and the cumulative frequency is 3&#10;&#10;A class interval from 3.0 to 4.9 miles with a frequency of 3 professors. The class boundaries are 2.95 to 4.95, the midpoint is 3.95, the relative frequency is approximately 17%, and the cumulative frequency is 6&#10;&#10;A class interval from 5.0 to 6.9 miles with a frequency of 4 professors. The class boundaries are 4.95 to 6.95, the midpoint is 5.95, the relative frequency is approximately 22%, and the cumulative frequency is 10&#10;&#10;A class interval from 7.0 to 8.9 miles with a frequency of 2 professors. The class boundaries are 6.95 to 8.95, the midpoint is 7.95, the relative frequency is approximately 11%, and the cumulative frequency is 12&#10;&#10;A class interval from 9.0 to 10.9 miles with a frequency of 4 professors. The class boundaries are 8.95 to 10.95, the midpoint is 9.95, the relative frequency is approximately 22%, and the cumulative frequency is 16&#10;&#10;A class interval from 11.0 to 12.9 miles with a frequency of 2 professors. The class boundaries are 10.95 to 12.95, the midpoint is 11.95, the relative frequency is approximately 11%, and the cumulative frequency is 18"/>
              <p:cNvGraphicFramePr>
                <a:graphicFrameLocks noGrp="1"/>
              </p:cNvGraphicFramePr>
              <p:nvPr>
                <p:ph type="tbl" sz="quarter" idx="10"/>
                <p:extLst>
                  <p:ext uri="{D42A27DB-BD31-4B8C-83A1-F6EECF244321}">
                    <p14:modId xmlns:p14="http://schemas.microsoft.com/office/powerpoint/2010/main" val="990847809"/>
                  </p:ext>
                </p:extLst>
              </p:nvPr>
            </p:nvGraphicFramePr>
            <p:xfrm>
              <a:off x="457200" y="1567906"/>
              <a:ext cx="8229600" cy="4327698"/>
            </p:xfrm>
            <a:graphic>
              <a:graphicData uri="http://schemas.openxmlformats.org/drawingml/2006/table">
                <a:tbl>
                  <a:tblPr firstRow="1" bandRow="1">
                    <a:tableStyleId>{5940675A-B579-460E-94D1-54222C63F5DA}</a:tableStyleId>
                  </a:tblPr>
                  <a:tblGrid>
                    <a:gridCol w="990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362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518160">
                    <a:tc>
                      <a:txBody>
                        <a:bodyPr/>
                        <a:lstStyle/>
                        <a:p>
                          <a:pPr algn="ctr">
                            <a:defRPr sz="1400" b="1"/>
                          </a:pPr>
                          <a:r>
                            <a:rPr dirty="0"/>
                            <a:t>Class</a:t>
                          </a:r>
                        </a:p>
                      </a:txBody>
                      <a:tcPr anchor="ctr"/>
                    </a:tc>
                    <a:tc>
                      <a:txBody>
                        <a:bodyPr/>
                        <a:lstStyle/>
                        <a:p>
                          <a:pPr algn="ctr">
                            <a:defRPr sz="1400" b="1"/>
                          </a:pPr>
                          <a:r>
                            <a:rPr dirty="0"/>
                            <a:t>Frequency</a:t>
                          </a:r>
                        </a:p>
                      </a:txBody>
                      <a:tcPr anchor="ctr"/>
                    </a:tc>
                    <a:tc>
                      <a:txBody>
                        <a:bodyPr/>
                        <a:lstStyle/>
                        <a:p>
                          <a:pPr algn="ctr">
                            <a:defRPr sz="1400" b="1"/>
                          </a:pPr>
                          <a:r>
                            <a:rPr dirty="0"/>
                            <a:t>Class Boundaries</a:t>
                          </a:r>
                        </a:p>
                      </a:txBody>
                      <a:tcPr anchor="ctr"/>
                    </a:tc>
                    <a:tc>
                      <a:txBody>
                        <a:bodyPr/>
                        <a:lstStyle/>
                        <a:p>
                          <a:pPr algn="ctr">
                            <a:defRPr sz="1400" b="1"/>
                          </a:pPr>
                          <a:r>
                            <a:rPr dirty="0"/>
                            <a:t>Midpoint</a:t>
                          </a:r>
                        </a:p>
                      </a:txBody>
                      <a:tcPr anchor="ctr"/>
                    </a:tc>
                    <a:tc>
                      <a:txBody>
                        <a:bodyPr/>
                        <a:lstStyle/>
                        <a:p>
                          <a:pPr algn="ctr">
                            <a:defRPr sz="1400" b="1"/>
                          </a:pPr>
                          <a:r>
                            <a:rPr dirty="0"/>
                            <a:t>Relative Frequency</a:t>
                          </a:r>
                        </a:p>
                      </a:txBody>
                      <a:tcPr anchor="ctr"/>
                    </a:tc>
                    <a:tc>
                      <a:txBody>
                        <a:bodyPr/>
                        <a:lstStyle/>
                        <a:p>
                          <a:pPr algn="ctr">
                            <a:defRPr sz="1400" b="1"/>
                          </a:pPr>
                          <a:r>
                            <a:rPr dirty="0"/>
                            <a:t>Cumulative Frequency</a:t>
                          </a:r>
                        </a:p>
                      </a:txBody>
                      <a:tcPr anchor="ctr"/>
                    </a:tc>
                    <a:extLst>
                      <a:ext uri="{0D108BD9-81ED-4DB2-BD59-A6C34878D82A}">
                        <a16:rowId xmlns:a16="http://schemas.microsoft.com/office/drawing/2014/main" val="10001"/>
                      </a:ext>
                    </a:extLst>
                  </a:tr>
                  <a:tr h="634923">
                    <a:tc>
                      <a:txBody>
                        <a:bodyPr/>
                        <a:lstStyle/>
                        <a:p>
                          <a:pPr algn="ctr">
                            <a:defRPr sz="1400"/>
                          </a:pPr>
                          <a:r>
                            <a:rPr dirty="0"/>
                            <a:t>1.0–2.9</a:t>
                          </a:r>
                        </a:p>
                      </a:txBody>
                      <a:tcPr anchor="ctr"/>
                    </a:tc>
                    <a:tc>
                      <a:txBody>
                        <a:bodyPr/>
                        <a:lstStyle/>
                        <a:p>
                          <a:pPr algn="ctr"/>
                          <a:r>
                            <a:rPr sz="1400" dirty="0"/>
                            <a:t>3</a:t>
                          </a:r>
                          <a:endParaRPr sz="1400" dirty="0">
                            <a:latin typeface="Cambria Math"/>
                          </a:endParaRPr>
                        </a:p>
                      </a:txBody>
                      <a:tcPr anchor="ctr"/>
                    </a:tc>
                    <a:tc>
                      <a:txBody>
                        <a:bodyPr/>
                        <a:lstStyle/>
                        <a:p>
                          <a:pPr algn="ctr">
                            <a:defRPr sz="1400"/>
                          </a:pPr>
                          <a:r>
                            <a:rPr dirty="0"/>
                            <a:t>0.95–2.95</a:t>
                          </a:r>
                        </a:p>
                      </a:txBody>
                      <a:tcPr anchor="ctr"/>
                    </a:tc>
                    <a:tc>
                      <a:txBody>
                        <a:bodyPr/>
                        <a:lstStyle/>
                        <a:p>
                          <a:pPr algn="ctr"/>
                          <a:r>
                            <a:rPr sz="1400" dirty="0"/>
                            <a:t>1.95</a:t>
                          </a:r>
                          <a:endParaRPr sz="1400" dirty="0">
                            <a:latin typeface="Cambria Math"/>
                          </a:endParaRPr>
                        </a:p>
                      </a:txBody>
                      <a:tcPr anchor="ctr"/>
                    </a:tc>
                    <a:tc>
                      <a:txBody>
                        <a:bodyPr/>
                        <a:lstStyle/>
                        <a:p>
                          <a:endParaRPr lang="en-US"/>
                        </a:p>
                      </a:txBody>
                      <a:tcPr anchor="ctr">
                        <a:blipFill>
                          <a:blip r:embed="rId3"/>
                          <a:stretch>
                            <a:fillRect l="-196907" t="-83654" r="-52320" b="-503846"/>
                          </a:stretch>
                        </a:blipFill>
                      </a:tcPr>
                    </a:tc>
                    <a:tc>
                      <a:txBody>
                        <a:bodyPr/>
                        <a:lstStyle/>
                        <a:p>
                          <a:pPr algn="ctr"/>
                          <a:r>
                            <a:rPr sz="1400" dirty="0"/>
                            <a:t>3</a:t>
                          </a:r>
                          <a:endParaRPr sz="1400" dirty="0">
                            <a:latin typeface="Cambria Math"/>
                          </a:endParaRPr>
                        </a:p>
                      </a:txBody>
                      <a:tcPr anchor="ctr"/>
                    </a:tc>
                    <a:extLst>
                      <a:ext uri="{0D108BD9-81ED-4DB2-BD59-A6C34878D82A}">
                        <a16:rowId xmlns:a16="http://schemas.microsoft.com/office/drawing/2014/main" val="10002"/>
                      </a:ext>
                    </a:extLst>
                  </a:tr>
                  <a:tr h="634923">
                    <a:tc>
                      <a:txBody>
                        <a:bodyPr/>
                        <a:lstStyle/>
                        <a:p>
                          <a:pPr algn="ctr">
                            <a:defRPr sz="1400"/>
                          </a:pPr>
                          <a:r>
                            <a:rPr dirty="0"/>
                            <a:t>3.0–4.9</a:t>
                          </a:r>
                        </a:p>
                      </a:txBody>
                      <a:tcPr anchor="ctr"/>
                    </a:tc>
                    <a:tc>
                      <a:txBody>
                        <a:bodyPr/>
                        <a:lstStyle/>
                        <a:p>
                          <a:pPr algn="ctr"/>
                          <a:r>
                            <a:rPr sz="1400" dirty="0"/>
                            <a:t>3</a:t>
                          </a:r>
                          <a:endParaRPr sz="1400" dirty="0">
                            <a:latin typeface="Cambria Math"/>
                          </a:endParaRPr>
                        </a:p>
                      </a:txBody>
                      <a:tcPr anchor="ctr"/>
                    </a:tc>
                    <a:tc>
                      <a:txBody>
                        <a:bodyPr/>
                        <a:lstStyle/>
                        <a:p>
                          <a:pPr algn="ctr">
                            <a:defRPr sz="1400"/>
                          </a:pPr>
                          <a:r>
                            <a:rPr dirty="0"/>
                            <a:t>2.95–4.95</a:t>
                          </a:r>
                        </a:p>
                      </a:txBody>
                      <a:tcPr anchor="ctr"/>
                    </a:tc>
                    <a:tc>
                      <a:txBody>
                        <a:bodyPr/>
                        <a:lstStyle/>
                        <a:p>
                          <a:pPr algn="ctr"/>
                          <a:r>
                            <a:rPr sz="1400" dirty="0"/>
                            <a:t>3.95</a:t>
                          </a:r>
                          <a:endParaRPr sz="1400" dirty="0">
                            <a:latin typeface="Cambria Math"/>
                          </a:endParaRPr>
                        </a:p>
                      </a:txBody>
                      <a:tcPr anchor="ctr"/>
                    </a:tc>
                    <a:tc>
                      <a:txBody>
                        <a:bodyPr/>
                        <a:lstStyle/>
                        <a:p>
                          <a:endParaRPr lang="en-US"/>
                        </a:p>
                      </a:txBody>
                      <a:tcPr anchor="ctr">
                        <a:blipFill>
                          <a:blip r:embed="rId3"/>
                          <a:stretch>
                            <a:fillRect l="-196907" t="-181905" r="-52320" b="-399048"/>
                          </a:stretch>
                        </a:blipFill>
                      </a:tcPr>
                    </a:tc>
                    <a:tc>
                      <a:txBody>
                        <a:bodyPr/>
                        <a:lstStyle/>
                        <a:p>
                          <a:pPr algn="ctr"/>
                          <a:r>
                            <a:rPr sz="1400" dirty="0"/>
                            <a:t>6</a:t>
                          </a:r>
                          <a:endParaRPr sz="1400" dirty="0">
                            <a:latin typeface="Cambria Math"/>
                          </a:endParaRPr>
                        </a:p>
                      </a:txBody>
                      <a:tcPr anchor="ctr"/>
                    </a:tc>
                    <a:extLst>
                      <a:ext uri="{0D108BD9-81ED-4DB2-BD59-A6C34878D82A}">
                        <a16:rowId xmlns:a16="http://schemas.microsoft.com/office/drawing/2014/main" val="10003"/>
                      </a:ext>
                    </a:extLst>
                  </a:tr>
                  <a:tr h="634923">
                    <a:tc>
                      <a:txBody>
                        <a:bodyPr/>
                        <a:lstStyle/>
                        <a:p>
                          <a:pPr algn="ctr">
                            <a:defRPr sz="1400"/>
                          </a:pPr>
                          <a:r>
                            <a:rPr dirty="0"/>
                            <a:t>5.0–6.9</a:t>
                          </a:r>
                        </a:p>
                      </a:txBody>
                      <a:tcPr anchor="ctr"/>
                    </a:tc>
                    <a:tc>
                      <a:txBody>
                        <a:bodyPr/>
                        <a:lstStyle/>
                        <a:p>
                          <a:pPr algn="ctr"/>
                          <a:r>
                            <a:rPr sz="1400" dirty="0"/>
                            <a:t>4</a:t>
                          </a:r>
                          <a:endParaRPr sz="1400" dirty="0">
                            <a:latin typeface="Cambria Math"/>
                          </a:endParaRPr>
                        </a:p>
                      </a:txBody>
                      <a:tcPr anchor="ctr"/>
                    </a:tc>
                    <a:tc>
                      <a:txBody>
                        <a:bodyPr/>
                        <a:lstStyle/>
                        <a:p>
                          <a:pPr algn="ctr">
                            <a:defRPr sz="1400"/>
                          </a:pPr>
                          <a:r>
                            <a:rPr dirty="0"/>
                            <a:t>4.95–6.95</a:t>
                          </a:r>
                        </a:p>
                      </a:txBody>
                      <a:tcPr anchor="ctr"/>
                    </a:tc>
                    <a:tc>
                      <a:txBody>
                        <a:bodyPr/>
                        <a:lstStyle/>
                        <a:p>
                          <a:pPr algn="ctr"/>
                          <a:r>
                            <a:rPr sz="1400" dirty="0"/>
                            <a:t>5.95</a:t>
                          </a:r>
                          <a:endParaRPr sz="1400" dirty="0">
                            <a:latin typeface="Cambria Math"/>
                          </a:endParaRPr>
                        </a:p>
                      </a:txBody>
                      <a:tcPr anchor="ctr"/>
                    </a:tc>
                    <a:tc>
                      <a:txBody>
                        <a:bodyPr/>
                        <a:lstStyle/>
                        <a:p>
                          <a:endParaRPr lang="en-US"/>
                        </a:p>
                      </a:txBody>
                      <a:tcPr anchor="ctr">
                        <a:blipFill>
                          <a:blip r:embed="rId3"/>
                          <a:stretch>
                            <a:fillRect l="-196907" t="-284615" r="-52320" b="-302885"/>
                          </a:stretch>
                        </a:blipFill>
                      </a:tcPr>
                    </a:tc>
                    <a:tc>
                      <a:txBody>
                        <a:bodyPr/>
                        <a:lstStyle/>
                        <a:p>
                          <a:pPr algn="ctr"/>
                          <a:r>
                            <a:rPr sz="1400" dirty="0"/>
                            <a:t>10</a:t>
                          </a:r>
                          <a:endParaRPr sz="1400" dirty="0">
                            <a:latin typeface="Cambria Math"/>
                          </a:endParaRPr>
                        </a:p>
                      </a:txBody>
                      <a:tcPr anchor="ctr"/>
                    </a:tc>
                    <a:extLst>
                      <a:ext uri="{0D108BD9-81ED-4DB2-BD59-A6C34878D82A}">
                        <a16:rowId xmlns:a16="http://schemas.microsoft.com/office/drawing/2014/main" val="10004"/>
                      </a:ext>
                    </a:extLst>
                  </a:tr>
                  <a:tr h="634923">
                    <a:tc>
                      <a:txBody>
                        <a:bodyPr/>
                        <a:lstStyle/>
                        <a:p>
                          <a:pPr algn="ctr">
                            <a:defRPr sz="1400"/>
                          </a:pPr>
                          <a:r>
                            <a:rPr dirty="0"/>
                            <a:t>7.0–8.9</a:t>
                          </a:r>
                        </a:p>
                      </a:txBody>
                      <a:tcPr anchor="ctr"/>
                    </a:tc>
                    <a:tc>
                      <a:txBody>
                        <a:bodyPr/>
                        <a:lstStyle/>
                        <a:p>
                          <a:pPr algn="ctr"/>
                          <a:r>
                            <a:rPr sz="1400" dirty="0"/>
                            <a:t>2</a:t>
                          </a:r>
                          <a:endParaRPr sz="1400" dirty="0">
                            <a:latin typeface="Cambria Math"/>
                          </a:endParaRPr>
                        </a:p>
                      </a:txBody>
                      <a:tcPr anchor="ctr"/>
                    </a:tc>
                    <a:tc>
                      <a:txBody>
                        <a:bodyPr/>
                        <a:lstStyle/>
                        <a:p>
                          <a:pPr algn="ctr">
                            <a:defRPr sz="1400"/>
                          </a:pPr>
                          <a:r>
                            <a:rPr dirty="0"/>
                            <a:t>6.95–8.95</a:t>
                          </a:r>
                        </a:p>
                      </a:txBody>
                      <a:tcPr anchor="ctr"/>
                    </a:tc>
                    <a:tc>
                      <a:txBody>
                        <a:bodyPr/>
                        <a:lstStyle/>
                        <a:p>
                          <a:pPr algn="ctr"/>
                          <a:r>
                            <a:rPr sz="1400" dirty="0"/>
                            <a:t>7.95</a:t>
                          </a:r>
                          <a:endParaRPr sz="1400" dirty="0">
                            <a:latin typeface="Cambria Math"/>
                          </a:endParaRPr>
                        </a:p>
                      </a:txBody>
                      <a:tcPr anchor="ctr"/>
                    </a:tc>
                    <a:tc>
                      <a:txBody>
                        <a:bodyPr/>
                        <a:lstStyle/>
                        <a:p>
                          <a:endParaRPr lang="en-US"/>
                        </a:p>
                      </a:txBody>
                      <a:tcPr anchor="ctr">
                        <a:blipFill>
                          <a:blip r:embed="rId3"/>
                          <a:stretch>
                            <a:fillRect l="-196907" t="-384615" r="-52320" b="-202885"/>
                          </a:stretch>
                        </a:blipFill>
                      </a:tcPr>
                    </a:tc>
                    <a:tc>
                      <a:txBody>
                        <a:bodyPr/>
                        <a:lstStyle/>
                        <a:p>
                          <a:pPr algn="ctr"/>
                          <a:r>
                            <a:rPr sz="1400" dirty="0"/>
                            <a:t>12</a:t>
                          </a:r>
                          <a:endParaRPr sz="1400" dirty="0">
                            <a:latin typeface="Cambria Math"/>
                          </a:endParaRPr>
                        </a:p>
                      </a:txBody>
                      <a:tcPr anchor="ctr"/>
                    </a:tc>
                    <a:extLst>
                      <a:ext uri="{0D108BD9-81ED-4DB2-BD59-A6C34878D82A}">
                        <a16:rowId xmlns:a16="http://schemas.microsoft.com/office/drawing/2014/main" val="10005"/>
                      </a:ext>
                    </a:extLst>
                  </a:tr>
                  <a:tr h="634923">
                    <a:tc>
                      <a:txBody>
                        <a:bodyPr/>
                        <a:lstStyle/>
                        <a:p>
                          <a:pPr algn="ctr">
                            <a:defRPr sz="1400"/>
                          </a:pPr>
                          <a:r>
                            <a:rPr dirty="0"/>
                            <a:t>9.0–10.9</a:t>
                          </a:r>
                        </a:p>
                      </a:txBody>
                      <a:tcPr anchor="ctr"/>
                    </a:tc>
                    <a:tc>
                      <a:txBody>
                        <a:bodyPr/>
                        <a:lstStyle/>
                        <a:p>
                          <a:pPr algn="ctr"/>
                          <a:r>
                            <a:rPr sz="1400" dirty="0"/>
                            <a:t>4</a:t>
                          </a:r>
                          <a:endParaRPr sz="1400" dirty="0">
                            <a:latin typeface="Cambria Math"/>
                          </a:endParaRPr>
                        </a:p>
                      </a:txBody>
                      <a:tcPr anchor="ctr"/>
                    </a:tc>
                    <a:tc>
                      <a:txBody>
                        <a:bodyPr/>
                        <a:lstStyle/>
                        <a:p>
                          <a:pPr algn="ctr">
                            <a:defRPr sz="1400"/>
                          </a:pPr>
                          <a:r>
                            <a:rPr dirty="0"/>
                            <a:t>8.95–10.95</a:t>
                          </a:r>
                        </a:p>
                      </a:txBody>
                      <a:tcPr anchor="ctr"/>
                    </a:tc>
                    <a:tc>
                      <a:txBody>
                        <a:bodyPr/>
                        <a:lstStyle/>
                        <a:p>
                          <a:pPr algn="ctr"/>
                          <a:r>
                            <a:rPr sz="1400" dirty="0"/>
                            <a:t>9.95</a:t>
                          </a:r>
                          <a:endParaRPr sz="1400" dirty="0">
                            <a:latin typeface="Cambria Math"/>
                          </a:endParaRPr>
                        </a:p>
                      </a:txBody>
                      <a:tcPr anchor="ctr"/>
                    </a:tc>
                    <a:tc>
                      <a:txBody>
                        <a:bodyPr/>
                        <a:lstStyle/>
                        <a:p>
                          <a:endParaRPr lang="en-US"/>
                        </a:p>
                      </a:txBody>
                      <a:tcPr anchor="ctr">
                        <a:blipFill>
                          <a:blip r:embed="rId3"/>
                          <a:stretch>
                            <a:fillRect l="-196907" t="-480000" r="-52320" b="-100952"/>
                          </a:stretch>
                        </a:blipFill>
                      </a:tcPr>
                    </a:tc>
                    <a:tc>
                      <a:txBody>
                        <a:bodyPr/>
                        <a:lstStyle/>
                        <a:p>
                          <a:pPr algn="ctr"/>
                          <a:r>
                            <a:rPr sz="1400" dirty="0"/>
                            <a:t>16</a:t>
                          </a:r>
                          <a:endParaRPr sz="1400" dirty="0">
                            <a:latin typeface="Cambria Math"/>
                          </a:endParaRPr>
                        </a:p>
                      </a:txBody>
                      <a:tcPr anchor="ctr"/>
                    </a:tc>
                    <a:extLst>
                      <a:ext uri="{0D108BD9-81ED-4DB2-BD59-A6C34878D82A}">
                        <a16:rowId xmlns:a16="http://schemas.microsoft.com/office/drawing/2014/main" val="10006"/>
                      </a:ext>
                    </a:extLst>
                  </a:tr>
                  <a:tr h="634923">
                    <a:tc>
                      <a:txBody>
                        <a:bodyPr/>
                        <a:lstStyle/>
                        <a:p>
                          <a:pPr algn="ctr">
                            <a:defRPr sz="1400"/>
                          </a:pPr>
                          <a:r>
                            <a:rPr dirty="0"/>
                            <a:t>11.0–12.9</a:t>
                          </a:r>
                        </a:p>
                      </a:txBody>
                      <a:tcPr anchor="ctr"/>
                    </a:tc>
                    <a:tc>
                      <a:txBody>
                        <a:bodyPr/>
                        <a:lstStyle/>
                        <a:p>
                          <a:pPr algn="ctr"/>
                          <a:r>
                            <a:rPr sz="1400" dirty="0"/>
                            <a:t>2</a:t>
                          </a:r>
                          <a:endParaRPr sz="1400" dirty="0">
                            <a:latin typeface="Cambria Math"/>
                          </a:endParaRPr>
                        </a:p>
                      </a:txBody>
                      <a:tcPr anchor="ctr"/>
                    </a:tc>
                    <a:tc>
                      <a:txBody>
                        <a:bodyPr/>
                        <a:lstStyle/>
                        <a:p>
                          <a:pPr algn="ctr">
                            <a:defRPr sz="1400"/>
                          </a:pPr>
                          <a:r>
                            <a:rPr dirty="0"/>
                            <a:t>10.95–12.95</a:t>
                          </a:r>
                        </a:p>
                      </a:txBody>
                      <a:tcPr anchor="ctr"/>
                    </a:tc>
                    <a:tc>
                      <a:txBody>
                        <a:bodyPr/>
                        <a:lstStyle/>
                        <a:p>
                          <a:pPr algn="ctr"/>
                          <a:r>
                            <a:rPr sz="1400" dirty="0"/>
                            <a:t>11.95</a:t>
                          </a:r>
                          <a:endParaRPr sz="1400" dirty="0">
                            <a:latin typeface="Cambria Math"/>
                          </a:endParaRPr>
                        </a:p>
                      </a:txBody>
                      <a:tcPr anchor="ctr"/>
                    </a:tc>
                    <a:tc>
                      <a:txBody>
                        <a:bodyPr/>
                        <a:lstStyle/>
                        <a:p>
                          <a:endParaRPr lang="en-US"/>
                        </a:p>
                      </a:txBody>
                      <a:tcPr anchor="ctr">
                        <a:blipFill>
                          <a:blip r:embed="rId3"/>
                          <a:stretch>
                            <a:fillRect l="-196907" t="-585577" r="-52320" b="-1923"/>
                          </a:stretch>
                        </a:blipFill>
                      </a:tcPr>
                    </a:tc>
                    <a:tc>
                      <a:txBody>
                        <a:bodyPr/>
                        <a:lstStyle/>
                        <a:p>
                          <a:pPr algn="ctr"/>
                          <a:r>
                            <a:rPr sz="1400" dirty="0"/>
                            <a:t>18</a:t>
                          </a:r>
                          <a:endParaRPr sz="1400" dirty="0">
                            <a:latin typeface="Cambria Math"/>
                          </a:endParaRPr>
                        </a:p>
                      </a:txBody>
                      <a:tcPr anchor="ct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2.1.6: Characteristics of a Frequency Distribution</a:t>
            </a:r>
            <a:r>
              <a:rPr lang="en-US" baseline="-25000" dirty="0"/>
              <a:t>7</a:t>
            </a:r>
            <a:endParaRPr baseline="-25000" dirty="0"/>
          </a:p>
        </p:txBody>
      </p:sp>
      <p:sp>
        <p:nvSpPr>
          <p:cNvPr id="3" name="Text Placeholder 2"/>
          <p:cNvSpPr>
            <a:spLocks noGrp="1"/>
          </p:cNvSpPr>
          <p:nvPr>
            <p:ph type="body" sz="quarter" idx="10"/>
          </p:nvPr>
        </p:nvSpPr>
        <p:spPr>
          <a:xfrm>
            <a:off x="457200" y="1029287"/>
            <a:ext cx="8229600" cy="2933113"/>
          </a:xfrm>
        </p:spPr>
        <p:txBody>
          <a:bodyPr>
            <a:normAutofit/>
          </a:bodyPr>
          <a:lstStyle/>
          <a:p>
            <a:pPr marL="342900" indent="-342900">
              <a:buFont typeface="Arial" panose="020B0604020202020204" pitchFamily="34" charset="0"/>
              <a:buChar char="•"/>
              <a:defRPr sz="2800"/>
            </a:pPr>
            <a:r>
              <a:rPr sz="2400" dirty="0"/>
              <a:t>Using the relative frequencies of each class, we can see that the data is somewhat evenly spread through the classes since no single class has more than</a:t>
            </a:r>
            <a:r>
              <a:rPr lang="en-US" sz="2400" dirty="0"/>
              <a:t> 22% </a:t>
            </a:r>
            <a:r>
              <a:rPr sz="2400" dirty="0"/>
              <a:t>of the data in it. </a:t>
            </a:r>
            <a:endParaRPr lang="en-US" sz="2400" dirty="0"/>
          </a:p>
          <a:p>
            <a:pPr marL="342900" indent="-342900">
              <a:buFont typeface="Arial" panose="020B0604020202020204" pitchFamily="34" charset="0"/>
              <a:buChar char="•"/>
              <a:defRPr sz="2800"/>
            </a:pPr>
            <a:r>
              <a:rPr sz="2400" dirty="0"/>
              <a:t>In other words, the driving distance for professors is not a consistent distance. </a:t>
            </a:r>
            <a:endParaRPr lang="en-US" sz="2400" dirty="0"/>
          </a:p>
          <a:p>
            <a:pPr marL="342900" indent="-342900">
              <a:buFont typeface="Arial" panose="020B0604020202020204" pitchFamily="34" charset="0"/>
              <a:buChar char="•"/>
              <a:defRPr sz="2800"/>
            </a:pPr>
            <a:r>
              <a:rPr sz="2400" dirty="0"/>
              <a:t>The cumulative frequencies show that more than half of the data is in the first </a:t>
            </a:r>
            <a:r>
              <a:rPr sz="2400" dirty="0">
                <a:latin typeface="Cambria Math"/>
              </a:rPr>
              <a:t>3</a:t>
            </a:r>
            <a:r>
              <a:rPr sz="2400" dirty="0"/>
              <a:t> classes. </a:t>
            </a:r>
          </a:p>
        </p:txBody>
      </p:sp>
      <p:sp>
        <p:nvSpPr>
          <p:cNvPr id="5" name="TextBox 4">
            <a:extLst>
              <a:ext uri="{FF2B5EF4-FFF2-40B4-BE49-F238E27FC236}">
                <a16:creationId xmlns:a16="http://schemas.microsoft.com/office/drawing/2014/main" id="{7A5EAB40-0285-FF1A-2FDB-C16984C54C4D}"/>
              </a:ext>
            </a:extLst>
          </p:cNvPr>
          <p:cNvSpPr txBox="1"/>
          <p:nvPr/>
        </p:nvSpPr>
        <p:spPr>
          <a:xfrm>
            <a:off x="483108" y="3989399"/>
            <a:ext cx="1752600" cy="461665"/>
          </a:xfrm>
          <a:prstGeom prst="rect">
            <a:avLst/>
          </a:prstGeom>
          <a:noFill/>
        </p:spPr>
        <p:txBody>
          <a:bodyPr wrap="square">
            <a:spAutoFit/>
          </a:bodyPr>
          <a:lstStyle/>
          <a:p>
            <a:pPr marL="342900" indent="-342900">
              <a:buFont typeface="Arial" panose="020B0604020202020204" pitchFamily="34" charset="0"/>
              <a:buChar char="•"/>
            </a:pPr>
            <a:r>
              <a:rPr lang="en-US" sz="2400" dirty="0"/>
              <a:t>In fact, </a:t>
            </a:r>
          </a:p>
        </p:txBody>
      </p:sp>
      <p:pic>
        <p:nvPicPr>
          <p:cNvPr id="7" name="Picture 6" descr="10 divided by 18">
            <a:extLst>
              <a:ext uri="{FF2B5EF4-FFF2-40B4-BE49-F238E27FC236}">
                <a16:creationId xmlns:a16="http://schemas.microsoft.com/office/drawing/2014/main" id="{A8CD91B2-6A7B-C77F-7576-F2F13F0BE651}"/>
              </a:ext>
            </a:extLst>
          </p:cNvPr>
          <p:cNvPicPr>
            <a:picLocks noChangeAspect="1"/>
          </p:cNvPicPr>
          <p:nvPr/>
        </p:nvPicPr>
        <p:blipFill>
          <a:blip r:embed="rId3"/>
          <a:stretch>
            <a:fillRect/>
          </a:stretch>
        </p:blipFill>
        <p:spPr>
          <a:xfrm>
            <a:off x="1885950" y="3923380"/>
            <a:ext cx="323850" cy="647700"/>
          </a:xfrm>
          <a:prstGeom prst="rect">
            <a:avLst/>
          </a:prstGeom>
        </p:spPr>
      </p:pic>
      <p:sp>
        <p:nvSpPr>
          <p:cNvPr id="9" name="TextBox 8">
            <a:extLst>
              <a:ext uri="{FF2B5EF4-FFF2-40B4-BE49-F238E27FC236}">
                <a16:creationId xmlns:a16="http://schemas.microsoft.com/office/drawing/2014/main" id="{7B5C85A9-5359-9F0A-0953-CA3EF251031D}"/>
              </a:ext>
            </a:extLst>
          </p:cNvPr>
          <p:cNvSpPr txBox="1"/>
          <p:nvPr/>
        </p:nvSpPr>
        <p:spPr>
          <a:xfrm>
            <a:off x="2209800" y="4016398"/>
            <a:ext cx="6679692" cy="461665"/>
          </a:xfrm>
          <a:prstGeom prst="rect">
            <a:avLst/>
          </a:prstGeom>
          <a:noFill/>
        </p:spPr>
        <p:txBody>
          <a:bodyPr wrap="square">
            <a:spAutoFit/>
          </a:bodyPr>
          <a:lstStyle/>
          <a:p>
            <a:r>
              <a:rPr lang="en-US" sz="2400" dirty="0"/>
              <a:t>of the professors surveyed travel less than </a:t>
            </a:r>
            <a:r>
              <a:rPr lang="en-US" sz="2400" dirty="0">
                <a:latin typeface="Cambria Math"/>
              </a:rPr>
              <a:t>7</a:t>
            </a:r>
            <a:r>
              <a:rPr lang="en-US" sz="2400" dirty="0"/>
              <a:t> miles </a:t>
            </a:r>
          </a:p>
        </p:txBody>
      </p:sp>
      <p:sp>
        <p:nvSpPr>
          <p:cNvPr id="11" name="TextBox 10">
            <a:extLst>
              <a:ext uri="{FF2B5EF4-FFF2-40B4-BE49-F238E27FC236}">
                <a16:creationId xmlns:a16="http://schemas.microsoft.com/office/drawing/2014/main" id="{D8ECAB0E-A61A-8E99-77A0-BA489EB35D27}"/>
              </a:ext>
            </a:extLst>
          </p:cNvPr>
          <p:cNvSpPr txBox="1"/>
          <p:nvPr/>
        </p:nvSpPr>
        <p:spPr>
          <a:xfrm>
            <a:off x="786384" y="4387703"/>
            <a:ext cx="1524000" cy="461665"/>
          </a:xfrm>
          <a:prstGeom prst="rect">
            <a:avLst/>
          </a:prstGeom>
          <a:noFill/>
        </p:spPr>
        <p:txBody>
          <a:bodyPr wrap="square">
            <a:spAutoFit/>
          </a:bodyPr>
          <a:lstStyle/>
          <a:p>
            <a:r>
              <a:rPr lang="en-US" sz="2400" dirty="0"/>
              <a:t>each day.</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2270722"/>
          </a:xfrm>
        </p:spPr>
        <p:txBody>
          <a:bodyPr>
            <a:normAutofit lnSpcReduction="10000"/>
          </a:bodyPr>
          <a:lstStyle/>
          <a:p>
            <a:r>
              <a:rPr lang="en-US" sz="2800" b="1" dirty="0"/>
              <a:t>Relative frequency</a:t>
            </a:r>
            <a:r>
              <a:rPr lang="en-US" sz="2800" dirty="0"/>
              <a:t> is a ratio that relates a class to the whole.</a:t>
            </a:r>
          </a:p>
          <a:p>
            <a:endParaRPr lang="en-US" sz="2800" dirty="0"/>
          </a:p>
          <a:p>
            <a:r>
              <a:rPr lang="en-US" sz="2800" b="1" dirty="0"/>
              <a:t>Cumulative frequency</a:t>
            </a:r>
            <a:r>
              <a:rPr lang="en-US" sz="2800" dirty="0"/>
              <a:t> is a running total of the number of data values.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3" y="114887"/>
            <a:ext cx="7481455" cy="914400"/>
          </a:xfrm>
        </p:spPr>
        <p:txBody>
          <a:bodyPr>
            <a:normAutofit/>
          </a:bodyPr>
          <a:lstStyle/>
          <a:p>
            <a:pPr>
              <a:defRPr sz="3200"/>
            </a:pPr>
            <a:r>
              <a:rPr dirty="0"/>
              <a:t>Procedure: Constructing a Frequency Distribution</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4709122"/>
          </a:xfrm>
        </p:spPr>
        <p:txBody>
          <a:bodyPr>
            <a:normAutofit fontScale="77500" lnSpcReduction="20000"/>
          </a:bodyPr>
          <a:lstStyle/>
          <a:p>
            <a:pPr marL="447675" indent="-447675">
              <a:defRPr sz="2800"/>
            </a:pPr>
            <a:r>
              <a:rPr lang="en-US" dirty="0"/>
              <a:t>2.	</a:t>
            </a:r>
            <a:r>
              <a:rPr dirty="0"/>
              <a:t>​</a:t>
            </a:r>
            <a:r>
              <a:rPr sz="3000" b="1" dirty="0"/>
              <a:t>Choose an appropriate class width.</a:t>
            </a:r>
            <a:r>
              <a:rPr sz="3000" dirty="0"/>
              <a:t> </a:t>
            </a:r>
            <a:endParaRPr lang="en-US" sz="3000" dirty="0"/>
          </a:p>
          <a:p>
            <a:pPr marL="1257300" lvl="1" indent="-514350">
              <a:buFont typeface="Arial" panose="020B0604020202020204" pitchFamily="34" charset="0"/>
              <a:buChar char="•"/>
              <a:defRPr sz="2800"/>
            </a:pPr>
            <a:r>
              <a:rPr sz="3000" dirty="0">
                <a:solidFill>
                  <a:srgbClr val="000000"/>
                </a:solidFill>
              </a:rPr>
              <a:t>In some cases, the data set easily lends itself to natural divisions, such as decades or years. </a:t>
            </a:r>
            <a:endParaRPr lang="en-US" sz="3000" dirty="0">
              <a:solidFill>
                <a:srgbClr val="000000"/>
              </a:solidFill>
            </a:endParaRPr>
          </a:p>
          <a:p>
            <a:pPr marL="1257300" lvl="1" indent="-514350">
              <a:buFont typeface="Arial" panose="020B0604020202020204" pitchFamily="34" charset="0"/>
              <a:buChar char="•"/>
              <a:defRPr sz="2800"/>
            </a:pPr>
            <a:r>
              <a:rPr sz="3000" dirty="0">
                <a:solidFill>
                  <a:srgbClr val="000000"/>
                </a:solidFill>
              </a:rPr>
              <a:t>At other times, we must choose divisions for ourselves. </a:t>
            </a:r>
            <a:endParaRPr lang="en-US" sz="3000" dirty="0">
              <a:solidFill>
                <a:srgbClr val="000000"/>
              </a:solidFill>
            </a:endParaRPr>
          </a:p>
          <a:p>
            <a:pPr marL="1257300" lvl="1" indent="-514350">
              <a:buFont typeface="Arial" panose="020B0604020202020204" pitchFamily="34" charset="0"/>
              <a:buChar char="•"/>
              <a:defRPr sz="2800"/>
            </a:pPr>
            <a:r>
              <a:rPr sz="3000" dirty="0">
                <a:solidFill>
                  <a:srgbClr val="000000"/>
                </a:solidFill>
              </a:rPr>
              <a:t>When starting a frequency distribution from scratch, one method of finding an appropriate class width is to begin by subtracting the lowest number in the data set from the highest number in the data set and dividing the difference by the number of classes. </a:t>
            </a:r>
            <a:endParaRPr lang="en-US" sz="3000" dirty="0">
              <a:solidFill>
                <a:srgbClr val="000000"/>
              </a:solidFill>
            </a:endParaRPr>
          </a:p>
          <a:p>
            <a:pPr marL="1257300" lvl="1" indent="-514350">
              <a:buFont typeface="Arial" panose="020B0604020202020204" pitchFamily="34" charset="0"/>
              <a:buChar char="•"/>
              <a:defRPr sz="2800"/>
            </a:pPr>
            <a:r>
              <a:rPr sz="3000" dirty="0">
                <a:solidFill>
                  <a:srgbClr val="000000"/>
                </a:solidFill>
              </a:rPr>
              <a:t>Rounding this number up gives a good starting point from which to choose the class width. </a:t>
            </a:r>
            <a:endParaRPr lang="en-US" sz="3000" dirty="0">
              <a:solidFill>
                <a:srgbClr val="000000"/>
              </a:solidFill>
            </a:endParaRPr>
          </a:p>
          <a:p>
            <a:pPr marL="1257300" lvl="1" indent="-514350">
              <a:buFont typeface="Arial" panose="020B0604020202020204" pitchFamily="34" charset="0"/>
              <a:buChar char="•"/>
              <a:defRPr sz="2800"/>
            </a:pPr>
            <a:r>
              <a:rPr sz="3000" dirty="0">
                <a:solidFill>
                  <a:srgbClr val="000000"/>
                </a:solidFill>
              </a:rPr>
              <a:t>You will want to choose a width so that the classes formed present a clear representation of the data and include all members of the data set, so make a sensible choice.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Constructing a Frequency Distribution</a:t>
            </a:r>
            <a:r>
              <a:rPr lang="en-US" baseline="-25000" dirty="0"/>
              <a:t>3</a:t>
            </a:r>
            <a:endParaRPr baseline="-25000" dirty="0"/>
          </a:p>
        </p:txBody>
      </p:sp>
      <p:sp>
        <p:nvSpPr>
          <p:cNvPr id="3" name="Text Placeholder 2"/>
          <p:cNvSpPr>
            <a:spLocks noGrp="1"/>
          </p:cNvSpPr>
          <p:nvPr>
            <p:ph type="body" sz="quarter" idx="10"/>
          </p:nvPr>
        </p:nvSpPr>
        <p:spPr>
          <a:xfrm>
            <a:off x="457200" y="1082078"/>
            <a:ext cx="8229600" cy="4861522"/>
          </a:xfrm>
        </p:spPr>
        <p:txBody>
          <a:bodyPr>
            <a:normAutofit fontScale="62500" lnSpcReduction="20000"/>
          </a:bodyPr>
          <a:lstStyle/>
          <a:p>
            <a:pPr>
              <a:tabLst>
                <a:tab pos="447675" algn="l"/>
              </a:tabLst>
              <a:defRPr sz="2800"/>
            </a:pPr>
            <a:r>
              <a:rPr lang="en-US" dirty="0"/>
              <a:t>3.	</a:t>
            </a:r>
            <a:r>
              <a:rPr dirty="0"/>
              <a:t>​</a:t>
            </a:r>
            <a:r>
              <a:rPr b="1" dirty="0"/>
              <a:t>Find the class limits.</a:t>
            </a:r>
            <a:r>
              <a:rPr dirty="0"/>
              <a:t> </a:t>
            </a:r>
            <a:endParaRPr lang="en-US" dirty="0"/>
          </a:p>
          <a:p>
            <a:pPr marL="1257300" lvl="1" indent="-514350">
              <a:buFont typeface="Arial" panose="020B0604020202020204" pitchFamily="34" charset="0"/>
              <a:buChar char="•"/>
              <a:defRPr sz="2800"/>
            </a:pPr>
            <a:r>
              <a:rPr dirty="0">
                <a:solidFill>
                  <a:srgbClr val="000000"/>
                </a:solidFill>
              </a:rPr>
              <a:t>The </a:t>
            </a:r>
            <a:r>
              <a:rPr b="1" dirty="0">
                <a:solidFill>
                  <a:srgbClr val="000000"/>
                </a:solidFill>
              </a:rPr>
              <a:t>lower class limit</a:t>
            </a:r>
            <a:r>
              <a:rPr dirty="0">
                <a:solidFill>
                  <a:srgbClr val="000000"/>
                </a:solidFill>
              </a:rPr>
              <a:t> is the smallest number that can belong to a particular class, and the </a:t>
            </a:r>
            <a:r>
              <a:rPr b="1" dirty="0">
                <a:solidFill>
                  <a:srgbClr val="000000"/>
                </a:solidFill>
              </a:rPr>
              <a:t>upper class limit</a:t>
            </a:r>
            <a:r>
              <a:rPr dirty="0">
                <a:solidFill>
                  <a:srgbClr val="000000"/>
                </a:solidFill>
              </a:rPr>
              <a:t> is the largest number that can belong to a class. </a:t>
            </a:r>
            <a:endParaRPr lang="en-US" dirty="0">
              <a:solidFill>
                <a:srgbClr val="000000"/>
              </a:solidFill>
            </a:endParaRPr>
          </a:p>
          <a:p>
            <a:pPr marL="1257300" lvl="1" indent="-514350">
              <a:buFont typeface="Arial" panose="020B0604020202020204" pitchFamily="34" charset="0"/>
              <a:buChar char="•"/>
              <a:defRPr sz="2800"/>
            </a:pPr>
            <a:r>
              <a:rPr dirty="0">
                <a:solidFill>
                  <a:srgbClr val="000000"/>
                </a:solidFill>
              </a:rPr>
              <a:t>Using the minimum data value, or a smaller number, as the lower limit of the first class is a good place to begin. However, judgment is required. </a:t>
            </a:r>
            <a:endParaRPr lang="en-US" dirty="0">
              <a:solidFill>
                <a:srgbClr val="000000"/>
              </a:solidFill>
            </a:endParaRPr>
          </a:p>
          <a:p>
            <a:pPr marL="1257300" lvl="1" indent="-514350">
              <a:buFont typeface="Arial" panose="020B0604020202020204" pitchFamily="34" charset="0"/>
              <a:buChar char="•"/>
              <a:defRPr sz="2800"/>
            </a:pPr>
            <a:r>
              <a:rPr dirty="0">
                <a:solidFill>
                  <a:srgbClr val="000000"/>
                </a:solidFill>
              </a:rPr>
              <a:t>You should choose the first lower limit so that reasonable classes will be produced, and it should have the same number of decimal places as the largest number of decimal places in the data. </a:t>
            </a:r>
            <a:endParaRPr lang="en-IN" dirty="0">
              <a:solidFill>
                <a:srgbClr val="000000"/>
              </a:solidFill>
            </a:endParaRPr>
          </a:p>
          <a:p>
            <a:pPr marL="1257300" lvl="1" indent="-514350">
              <a:buFont typeface="Arial" panose="020B0604020202020204" pitchFamily="34" charset="0"/>
              <a:buChar char="•"/>
              <a:defRPr sz="2800"/>
            </a:pPr>
            <a:r>
              <a:rPr lang="en-US" dirty="0">
                <a:solidFill>
                  <a:srgbClr val="000000"/>
                </a:solidFill>
              </a:rPr>
              <a:t>After choosing the lower limit of the first class, add the class width to it to find the lower limit of the second class. </a:t>
            </a:r>
          </a:p>
          <a:p>
            <a:pPr marL="1257300" lvl="1" indent="-514350">
              <a:buFont typeface="Arial" panose="020B0604020202020204" pitchFamily="34" charset="0"/>
              <a:buChar char="•"/>
              <a:defRPr sz="2800"/>
            </a:pPr>
            <a:r>
              <a:rPr lang="en-US" dirty="0">
                <a:solidFill>
                  <a:srgbClr val="000000"/>
                </a:solidFill>
              </a:rPr>
              <a:t>Continue this pattern until you have the desired number of lower class limits. </a:t>
            </a:r>
          </a:p>
          <a:p>
            <a:pPr marL="1257300" lvl="1" indent="-514350">
              <a:buFont typeface="Arial" panose="020B0604020202020204" pitchFamily="34" charset="0"/>
              <a:buChar char="•"/>
              <a:defRPr sz="2800"/>
            </a:pPr>
            <a:r>
              <a:rPr lang="en-US" dirty="0">
                <a:solidFill>
                  <a:srgbClr val="000000"/>
                </a:solidFill>
              </a:rPr>
              <a:t>The upper limit of each class is determined such that the classes do not overlap. </a:t>
            </a:r>
          </a:p>
          <a:p>
            <a:pPr marL="1257300" lvl="1" indent="-514350">
              <a:buFont typeface="Arial" panose="020B0604020202020204" pitchFamily="34" charset="0"/>
              <a:buChar char="•"/>
              <a:defRPr sz="2800"/>
            </a:pPr>
            <a:r>
              <a:rPr lang="en-US" dirty="0">
                <a:solidFill>
                  <a:srgbClr val="000000"/>
                </a:solidFill>
              </a:rPr>
              <a:t>If, after creating your classes, there are any data values that fall outside the class limits, you must adjust either the class width or the choice for the first lower class limit.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Constructing a Frequency Distribution</a:t>
            </a:r>
            <a:r>
              <a:rPr lang="en-US" baseline="-25000" dirty="0"/>
              <a:t>4</a:t>
            </a:r>
            <a:endParaRPr baseline="-25000" dirty="0"/>
          </a:p>
        </p:txBody>
      </p:sp>
      <p:sp>
        <p:nvSpPr>
          <p:cNvPr id="3" name="Text Placeholder 2"/>
          <p:cNvSpPr>
            <a:spLocks noGrp="1"/>
          </p:cNvSpPr>
          <p:nvPr>
            <p:ph type="body" sz="quarter" idx="10"/>
          </p:nvPr>
        </p:nvSpPr>
        <p:spPr>
          <a:xfrm>
            <a:off x="457200" y="1082078"/>
            <a:ext cx="8229600" cy="1965922"/>
          </a:xfrm>
        </p:spPr>
        <p:txBody>
          <a:bodyPr>
            <a:normAutofit lnSpcReduction="10000"/>
          </a:bodyPr>
          <a:lstStyle/>
          <a:p>
            <a:pPr>
              <a:tabLst>
                <a:tab pos="447675" algn="l"/>
              </a:tabLst>
              <a:defRPr sz="2800"/>
            </a:pPr>
            <a:r>
              <a:rPr lang="en-US" sz="2400" b="1" dirty="0"/>
              <a:t>4.	</a:t>
            </a:r>
            <a:r>
              <a:rPr sz="2400" b="1" dirty="0"/>
              <a:t>Determine the frequency of each class.</a:t>
            </a:r>
            <a:r>
              <a:rPr sz="2400" dirty="0"/>
              <a:t> </a:t>
            </a:r>
            <a:endParaRPr lang="en-US" sz="2400" dirty="0"/>
          </a:p>
          <a:p>
            <a:pPr marL="1257300" lvl="1" indent="-514350">
              <a:buFont typeface="Arial" panose="020B0604020202020204" pitchFamily="34" charset="0"/>
              <a:buChar char="•"/>
              <a:defRPr sz="2800"/>
            </a:pPr>
            <a:r>
              <a:rPr sz="2400" dirty="0">
                <a:solidFill>
                  <a:srgbClr val="000000"/>
                </a:solidFill>
              </a:rPr>
              <a:t>Make a tally mark for each data value in the appropriate class. </a:t>
            </a:r>
            <a:endParaRPr lang="en-US" sz="2400" dirty="0">
              <a:solidFill>
                <a:srgbClr val="000000"/>
              </a:solidFill>
            </a:endParaRPr>
          </a:p>
          <a:p>
            <a:pPr marL="1257300" lvl="1" indent="-514350">
              <a:buFont typeface="Arial" panose="020B0604020202020204" pitchFamily="34" charset="0"/>
              <a:buChar char="•"/>
              <a:defRPr sz="2800"/>
            </a:pPr>
            <a:r>
              <a:rPr sz="2400" dirty="0">
                <a:solidFill>
                  <a:srgbClr val="000000"/>
                </a:solidFill>
              </a:rPr>
              <a:t>Count the marks to find the total frequency for each class.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Class limits should have the same number of decimal places as the largest number of decimal places in the data.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Class Width and Class Limits</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3489922"/>
          </a:xfrm>
        </p:spPr>
        <p:txBody>
          <a:bodyPr>
            <a:normAutofit/>
          </a:bodyPr>
          <a:lstStyle/>
          <a:p>
            <a:pPr marL="457200" indent="-457200">
              <a:buFont typeface="Arial" panose="020B0604020202020204" pitchFamily="34" charset="0"/>
              <a:buChar char="•"/>
            </a:pPr>
            <a:r>
              <a:rPr sz="2800" dirty="0"/>
              <a:t>The </a:t>
            </a:r>
            <a:r>
              <a:rPr sz="2800" b="1" dirty="0"/>
              <a:t>class width</a:t>
            </a:r>
            <a:r>
              <a:rPr sz="2800" dirty="0"/>
              <a:t> is the difference between the lower limits or upper limits of two consecutive classes of a frequency distribution.</a:t>
            </a:r>
          </a:p>
          <a:p>
            <a:pPr marL="457200" indent="-457200">
              <a:buFont typeface="Arial" panose="020B0604020202020204" pitchFamily="34" charset="0"/>
              <a:buChar char="•"/>
            </a:pPr>
            <a:r>
              <a:rPr sz="2800" dirty="0"/>
              <a:t>The </a:t>
            </a:r>
            <a:r>
              <a:rPr sz="2800" b="1" dirty="0"/>
              <a:t>lower class limit</a:t>
            </a:r>
            <a:r>
              <a:rPr sz="2800" dirty="0"/>
              <a:t> is the smallest number that can belong to a particular class.</a:t>
            </a:r>
          </a:p>
          <a:p>
            <a:pPr marL="457200" indent="-457200">
              <a:buFont typeface="Arial" panose="020B0604020202020204" pitchFamily="34" charset="0"/>
              <a:buChar char="•"/>
            </a:pPr>
            <a:r>
              <a:rPr sz="2800" dirty="0"/>
              <a:t>The </a:t>
            </a:r>
            <a:r>
              <a:rPr sz="2800" b="1" dirty="0"/>
              <a:t>upper class limit</a:t>
            </a:r>
            <a:r>
              <a:rPr sz="2800" dirty="0"/>
              <a:t> is the largest number that can belong to a particular class.</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3670</TotalTime>
  <Words>2859</Words>
  <Application>Microsoft Office PowerPoint</Application>
  <PresentationFormat>On-screen Show (4:3)</PresentationFormat>
  <Paragraphs>431</Paragraphs>
  <Slides>45</Slides>
  <Notes>30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1" baseType="lpstr">
      <vt:lpstr>Courier New</vt:lpstr>
      <vt:lpstr>Calibri</vt:lpstr>
      <vt:lpstr>Arial</vt:lpstr>
      <vt:lpstr>Cambria Math</vt:lpstr>
      <vt:lpstr>Office Theme</vt:lpstr>
      <vt:lpstr>Equation</vt:lpstr>
      <vt:lpstr>Section 2.1</vt:lpstr>
      <vt:lpstr>Definition: Basic Frequency Distribution Technology1</vt:lpstr>
      <vt:lpstr>Definition: Basic Frequency Distribution Technology2</vt:lpstr>
      <vt:lpstr>Procedure: Constructing a Frequency Distribution1</vt:lpstr>
      <vt:lpstr>Procedure: Constructing a Frequency Distribution2</vt:lpstr>
      <vt:lpstr>Procedure: Constructing a Frequency Distribution3</vt:lpstr>
      <vt:lpstr>Procedure: Constructing a Frequency Distribution4</vt:lpstr>
      <vt:lpstr>Rounding Rule</vt:lpstr>
      <vt:lpstr>Definition: Class Width and Class Limits1</vt:lpstr>
      <vt:lpstr>Example 2.1.1: Constructing a Frequency Distribution1</vt:lpstr>
      <vt:lpstr>Example 2.1.1: Constructing a Frequency Distribution2</vt:lpstr>
      <vt:lpstr>Example 2.1.1: Constructing a Frequency Distribution3</vt:lpstr>
      <vt:lpstr>Example 2.1.1: Constructing a Frequency Distribution4</vt:lpstr>
      <vt:lpstr>Example 2.1.1: Constructing a Frequency Distribution5</vt:lpstr>
      <vt:lpstr>Example 2.1.1: Constructing a Frequency Distribution6</vt:lpstr>
      <vt:lpstr>Example 2.1.1: Constructing a Frequency Distribution7</vt:lpstr>
      <vt:lpstr>Memory Booster1</vt:lpstr>
      <vt:lpstr>Definition: Class Boundary</vt:lpstr>
      <vt:lpstr>Example 2.1.2: Calculating Class Boundaries1</vt:lpstr>
      <vt:lpstr>Example 2.1.2: Calculating Class Boundaries2</vt:lpstr>
      <vt:lpstr>Example 2.1.2: Calculating Class Boundaries3</vt:lpstr>
      <vt:lpstr>Example 2.1.2: Calculating Class Boundaries4</vt:lpstr>
      <vt:lpstr>Formula: Class Midpoint</vt:lpstr>
      <vt:lpstr>Side Note</vt:lpstr>
      <vt:lpstr>Example 2.1.3: Calculating Class Midpoints1</vt:lpstr>
      <vt:lpstr>Example 2.1.3: Calculating Class Midpoints2</vt:lpstr>
      <vt:lpstr>Example 2.1.3: Calculating Class Midpoints3</vt:lpstr>
      <vt:lpstr>Example 2.1.3: Calculating Class Midpoints4</vt:lpstr>
      <vt:lpstr>Formula: Relative Frequency</vt:lpstr>
      <vt:lpstr>Math Symbols</vt:lpstr>
      <vt:lpstr>Example 2.1.4: Calculating Relative Frequencies1</vt:lpstr>
      <vt:lpstr>Example 2.1.4: Calculating Relative Frequencies2</vt:lpstr>
      <vt:lpstr>Example 2.1.4: Calculating Relative Frequencies3</vt:lpstr>
      <vt:lpstr>Example 2.1.4: Calculating Relative Frequencies4</vt:lpstr>
      <vt:lpstr>Cumulative Frequency</vt:lpstr>
      <vt:lpstr>Example 2.1.5: Calculating Cumulative Frequencies1</vt:lpstr>
      <vt:lpstr>Example 2.1.5: Calculating Cumulative Frequencies2</vt:lpstr>
      <vt:lpstr>Example 2.1.6: Characteristics of a Frequency Distribution1</vt:lpstr>
      <vt:lpstr>Example 2.1.6: Characteristics of a Frequency Distribution2</vt:lpstr>
      <vt:lpstr>Example 2.1.6: Characteristics of a Frequency Distribution3</vt:lpstr>
      <vt:lpstr>Example 2.1.6: Characteristics of a Frequency Distribution4</vt:lpstr>
      <vt:lpstr>Example 2.1.6: Characteristics of a Frequency Distribution5</vt:lpstr>
      <vt:lpstr>Example 2.1.6: Characteristics of a Frequency Distribution6</vt:lpstr>
      <vt:lpstr>Example 2.1.6: Characteristics of a Frequency Distribution7</vt:lpstr>
      <vt:lpstr>Memory Booster2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201</cp:revision>
  <dcterms:created xsi:type="dcterms:W3CDTF">2013-04-26T14:43:13Z</dcterms:created>
  <dcterms:modified xsi:type="dcterms:W3CDTF">2025-08-13T07:18:34Z</dcterms:modified>
</cp:coreProperties>
</file>