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6"/>
  </p:notesMasterIdLst>
  <p:handoutMasterIdLst>
    <p:handoutMasterId r:id="rId17"/>
  </p:handoutMasterIdLst>
  <p:sldIdLst>
    <p:sldId id="256" r:id="rId2"/>
    <p:sldId id="257" r:id="rId3"/>
    <p:sldId id="258" r:id="rId4"/>
    <p:sldId id="259" r:id="rId5"/>
    <p:sldId id="260" r:id="rId6"/>
    <p:sldId id="261" r:id="rId7"/>
    <p:sldId id="262" r:id="rId8"/>
    <p:sldId id="263" r:id="rId9"/>
    <p:sldId id="264" r:id="rId10"/>
    <p:sldId id="269" r:id="rId11"/>
    <p:sldId id="265" r:id="rId12"/>
    <p:sldId id="267" r:id="rId13"/>
    <p:sldId id="268" r:id="rId14"/>
    <p:sldId id="266" r:id="rId15"/>
  </p:sldIdLst>
  <p:sldSz cx="9144000" cy="6858000" type="screen4x3"/>
  <p:notesSz cx="6858000" cy="9144000"/>
  <p:embeddedFontLst>
    <p:embeddedFont>
      <p:font typeface="Cambria Math" panose="02040503050406030204" pitchFamily="18" charset="0"/>
      <p:regular r:id="rId1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llison Conger" initials="AC" lastIdx="1" clrIdx="1">
    <p:extLst>
      <p:ext uri="{19B8F6BF-5375-455C-9EA6-DF929625EA0E}">
        <p15:presenceInfo xmlns:p15="http://schemas.microsoft.com/office/powerpoint/2012/main" userId="S::aconger@hawkeslearning.com::ade6c5c3-e633-4050-96d1-34f11caf605e" providerId="AD"/>
      </p:ext>
    </p:extLst>
  </p:cmAuthor>
  <p:cmAuthor id="2" name="Vincent Cellini" initials="VC" lastIdx="1" clrIdx="2">
    <p:extLst>
      <p:ext uri="{19B8F6BF-5375-455C-9EA6-DF929625EA0E}">
        <p15:presenceInfo xmlns:p15="http://schemas.microsoft.com/office/powerpoint/2012/main" userId="S::vcellini@hawkeslearning.com::c40fcd97-70f3-43d5-9016-8629863c8c6f" providerId="AD"/>
      </p:ext>
    </p:extLst>
  </p:cmAuthor>
  <p:cmAuthor id="3" name="hiteesha" initials="h" lastIdx="1" clrIdx="3">
    <p:extLst>
      <p:ext uri="{19B8F6BF-5375-455C-9EA6-DF929625EA0E}">
        <p15:presenceInfo xmlns:p15="http://schemas.microsoft.com/office/powerpoint/2012/main" userId="S-1-5-21-1666015839-3846122634-945917319-14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101" d="100"/>
          <a:sy n="101" d="100"/>
        </p:scale>
        <p:origin x="1314"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8/20/2025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8/20/2025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7" Type="http://schemas.openxmlformats.org/officeDocument/2006/relationships/image" Target="../media/image7.emf"/><Relationship Id="rId2" Type="http://schemas.openxmlformats.org/officeDocument/2006/relationships/image" Target="../media/image2.emf"/><Relationship Id="rId1" Type="http://schemas.openxmlformats.org/officeDocument/2006/relationships/slideLayout" Target="../slideLayouts/slideLayout7.xml"/><Relationship Id="rId6" Type="http://schemas.openxmlformats.org/officeDocument/2006/relationships/image" Target="../media/image6.emf"/><Relationship Id="rId5" Type="http://schemas.openxmlformats.org/officeDocument/2006/relationships/image" Target="../media/image5.emf"/><Relationship Id="rId4" Type="http://schemas.openxmlformats.org/officeDocument/2006/relationships/image" Target="../media/image4.emf"/></Relationships>
</file>

<file path=ppt/slides/_rels/slide3.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12.4</a:t>
            </a:r>
          </a:p>
        </p:txBody>
      </p:sp>
      <p:sp>
        <p:nvSpPr>
          <p:cNvPr id="2" name="Text Placeholder 1"/>
          <p:cNvSpPr>
            <a:spLocks noGrp="1"/>
          </p:cNvSpPr>
          <p:nvPr>
            <p:ph type="body" sz="quarter" idx="10"/>
          </p:nvPr>
        </p:nvSpPr>
        <p:spPr/>
        <p:txBody>
          <a:bodyPr/>
          <a:lstStyle/>
          <a:p>
            <a:pPr algn="ctr"/>
            <a:r>
              <a:t>Multiple Regression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AFDA7C-AB4C-A3A4-FDFC-1C59B97C59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9047F5-3AE5-38B1-22CA-D24DC6D0B9BE}"/>
              </a:ext>
            </a:extLst>
          </p:cNvPr>
          <p:cNvSpPr>
            <a:spLocks noGrp="1"/>
          </p:cNvSpPr>
          <p:nvPr>
            <p:ph type="title"/>
          </p:nvPr>
        </p:nvSpPr>
        <p:spPr/>
        <p:txBody>
          <a:bodyPr>
            <a:normAutofit/>
          </a:bodyPr>
          <a:lstStyle/>
          <a:p>
            <a:pPr>
              <a:defRPr sz="3200"/>
            </a:pPr>
            <a:r>
              <a:rPr dirty="0"/>
              <a:t>Example 12.4.1: Constructing and Analyzing a Multiple Regression Model</a:t>
            </a:r>
            <a:r>
              <a:rPr lang="en-US" baseline="-25000" dirty="0"/>
              <a:t>5</a:t>
            </a:r>
            <a:endParaRPr dirty="0"/>
          </a:p>
        </p:txBody>
      </p:sp>
      <p:pic>
        <p:nvPicPr>
          <p:cNvPr id="7" name="Picture 6" descr="A continuation of the regression analysis output image from the previous slide.&#10;The ANOVA Table section:&#10;It shows variation between and within groups with columns for degrees of freedom (df), sum of squares (SS), mean square (MS), F statistic, and significance F.&#10;For Regression row: df is 2, SS is 62.65611023, MS is 31.32805511, &#10;F is 492.9229633, Significance F is 2.94277E–08,&#10;For Residual row: df is 7, SS is 0.444889774, MS is 0.063555682,&#10;For Total row: df is 9, SS is 63.101.&#10;Now the Regression Coefficients Table:&#10;This section includes the estimated coefficients, standard error, t stat, p value, and 95 percent confidence intervals for each predictor:&#10;It included 3 rows for intercept, Child’s age, Parents’ education.&#10;For Intercept row:&#10;The coefficient is negative 6.728743363,&#10;Standard Error is 0.813242326,&#10;t Stat is negative 8.27397093,&#10;P value is 7.34694E–05,&#10;95% Confidence Interval: [negative 8.651755889 to negative 4.805730837].&#10;For Child’s Age row:&#10;The coefficient is 0.901985463,&#10;Standard Error is 0.029372093,&#10;t Stat is 30.70893285,&#10;P value is 1.00214E–08,&#10;95% Confidence Interval: [0.832531679 to 0.971439607].&#10;For Parents’ Education row:&#10;The coefficient is 0.197029939,&#10;Standard Error is 0.050984389,&#10;t Stat is 3.86451026,&#10;P value is 0.006175322,&#10;95% Confidence Interval: [0.076471015 to 0.317588862].&#10;Overall, the model explains over 99% of the variance in the dependent variable (R square is 0.993), with both predictors (child’s age and parents’ education) having statistically significant effects (p less than 0.01). The intercept is also statistically significant.">
            <a:extLst>
              <a:ext uri="{FF2B5EF4-FFF2-40B4-BE49-F238E27FC236}">
                <a16:creationId xmlns:a16="http://schemas.microsoft.com/office/drawing/2014/main" id="{5A83080F-D2CA-45D7-1123-5CB793A8E11D}"/>
              </a:ext>
            </a:extLst>
          </p:cNvPr>
          <p:cNvPicPr>
            <a:picLocks noChangeAspect="1"/>
          </p:cNvPicPr>
          <p:nvPr/>
        </p:nvPicPr>
        <p:blipFill>
          <a:blip r:embed="rId2"/>
          <a:stretch>
            <a:fillRect/>
          </a:stretch>
        </p:blipFill>
        <p:spPr>
          <a:xfrm>
            <a:off x="111323" y="1447800"/>
            <a:ext cx="8921354" cy="4063819"/>
          </a:xfrm>
          <a:prstGeom prst="rect">
            <a:avLst/>
          </a:prstGeom>
        </p:spPr>
      </p:pic>
    </p:spTree>
    <p:extLst>
      <p:ext uri="{BB962C8B-B14F-4D97-AF65-F5344CB8AC3E}">
        <p14:creationId xmlns:p14="http://schemas.microsoft.com/office/powerpoint/2010/main" val="31049444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12.4.1: Constructing and Analyzing a Multiple Regression Model</a:t>
            </a:r>
            <a:r>
              <a:rPr lang="en-US" baseline="-25000" dirty="0"/>
              <a:t>6</a:t>
            </a:r>
            <a:endParaRPr dirty="0"/>
          </a:p>
        </p:txBody>
      </p:sp>
      <p:sp>
        <p:nvSpPr>
          <p:cNvPr id="3" name="Text Placeholder 2"/>
          <p:cNvSpPr>
            <a:spLocks noGrp="1"/>
          </p:cNvSpPr>
          <p:nvPr>
            <p:ph type="body" sz="quarter" idx="10"/>
          </p:nvPr>
        </p:nvSpPr>
        <p:spPr/>
        <p:txBody>
          <a:bodyPr>
            <a:normAutofit/>
          </a:bodyPr>
          <a:lstStyle/>
          <a:p>
            <a:pPr>
              <a:defRPr sz="2800"/>
            </a:pPr>
            <a:r>
              <a:rPr sz="2400" dirty="0"/>
              <a:t>To begin, notice that the </a:t>
            </a:r>
            <a:r>
              <a:rPr lang="en-US" sz="2400" i="1" dirty="0"/>
              <a:t>p</a:t>
            </a:r>
            <a:r>
              <a:rPr sz="2400" dirty="0"/>
              <a:t>-value for the regression equation is</a:t>
            </a:r>
            <a:r>
              <a:rPr lang="en-US" sz="2400" dirty="0"/>
              <a:t> </a:t>
            </a:r>
            <a:br>
              <a:rPr lang="en-US" sz="2400" dirty="0"/>
            </a:br>
            <a:r>
              <a:rPr lang="en-US" sz="2400" i="1" dirty="0"/>
              <a:t>p</a:t>
            </a:r>
            <a:r>
              <a:rPr lang="en-US" sz="2400" dirty="0"/>
              <a:t>-value ≈ 2.94277</a:t>
            </a:r>
            <a:r>
              <a:rPr lang="en-US" sz="2400" i="1" dirty="0"/>
              <a:t>E</a:t>
            </a:r>
            <a:r>
              <a:rPr lang="en-US" sz="2400" i="1" dirty="0">
                <a:latin typeface="Cambria Math" panose="02040503050406030204" pitchFamily="18" charset="0"/>
                <a:ea typeface="Cambria Math" panose="02040503050406030204" pitchFamily="18" charset="0"/>
              </a:rPr>
              <a:t>−</a:t>
            </a:r>
            <a:r>
              <a:rPr lang="en-US" sz="2400" dirty="0"/>
              <a:t>08</a:t>
            </a:r>
            <a:r>
              <a:rPr sz="2400" dirty="0"/>
              <a:t>, or approximately </a:t>
            </a:r>
            <a:r>
              <a:rPr sz="2400" dirty="0">
                <a:latin typeface="Cambria Math"/>
              </a:rPr>
              <a:t>0.00000003</a:t>
            </a:r>
            <a:r>
              <a:rPr sz="2400" dirty="0"/>
              <a:t>, which is extremely small. Thus, this multiple regression equation fits the sample data extremely well. This can also be seen in the adjusted value of</a:t>
            </a:r>
            <a:r>
              <a:rPr lang="en-US" sz="2400" dirty="0"/>
              <a:t> </a:t>
            </a:r>
            <a:r>
              <a:rPr lang="en-IN" sz="2400" i="1" dirty="0"/>
              <a:t>R</a:t>
            </a:r>
            <a:r>
              <a:rPr lang="en-IN" sz="2400" dirty="0"/>
              <a:t>² ≈ 0.991</a:t>
            </a:r>
            <a:r>
              <a:rPr sz="2400" dirty="0"/>
              <a:t>, which is close to </a:t>
            </a:r>
            <a:r>
              <a:rPr sz="2400" dirty="0">
                <a:latin typeface="Cambria Math"/>
              </a:rPr>
              <a:t>1</a:t>
            </a:r>
            <a:r>
              <a:rPr sz="2400" dirty="0"/>
              <a:t>. Notice that the</a:t>
            </a:r>
            <a:r>
              <a:rPr lang="en-US" sz="2400" dirty="0"/>
              <a:t> </a:t>
            </a:r>
            <a:r>
              <a:rPr lang="en-US" sz="2400" i="1" dirty="0"/>
              <a:t>p</a:t>
            </a:r>
            <a:r>
              <a:rPr lang="en-US" sz="2400" dirty="0"/>
              <a:t>-values</a:t>
            </a:r>
            <a:r>
              <a:rPr sz="2400" dirty="0"/>
              <a:t> for the coefficients of the individual explanatory variables have changed. These</a:t>
            </a:r>
            <a:r>
              <a:rPr lang="en-US" sz="2400" dirty="0"/>
              <a:t> </a:t>
            </a:r>
            <a:r>
              <a:rPr lang="en-US" sz="2400" i="1" dirty="0"/>
              <a:t>p</a:t>
            </a:r>
            <a:r>
              <a:rPr lang="en-US" sz="2400" dirty="0"/>
              <a:t>-values</a:t>
            </a:r>
            <a:r>
              <a:rPr sz="2400" dirty="0"/>
              <a:t> are both small, which indicates that both of these variables are useful in predicting the value of the response variable.</a:t>
            </a:r>
          </a:p>
          <a:p>
            <a:pPr>
              <a:defRPr sz="2800"/>
            </a:pPr>
            <a:r>
              <a:rPr sz="2400" dirty="0"/>
              <a:t>Using the coefficients listed in the table, the multiple regression equation for predicting a child's reading level based on the child's age,</a:t>
            </a:r>
            <a:r>
              <a:rPr lang="en-US" sz="2400" dirty="0"/>
              <a:t> </a:t>
            </a:r>
            <a:r>
              <a:rPr lang="en-US" sz="2400" i="1" dirty="0"/>
              <a:t>x</a:t>
            </a:r>
            <a:r>
              <a:rPr lang="en-US" sz="2400" dirty="0"/>
              <a:t>₁</a:t>
            </a:r>
            <a:r>
              <a:rPr sz="2400" dirty="0"/>
              <a:t>, and the parents' education,</a:t>
            </a:r>
            <a:r>
              <a:rPr lang="en-US" sz="2400" dirty="0"/>
              <a:t> </a:t>
            </a:r>
            <a:r>
              <a:rPr lang="en-US" sz="2400" i="1" dirty="0"/>
              <a:t>x</a:t>
            </a:r>
            <a:r>
              <a:rPr lang="en-US" sz="2400" dirty="0"/>
              <a:t>₂</a:t>
            </a:r>
            <a:r>
              <a:rPr sz="2400" dirty="0"/>
              <a:t>, is as follows.</a:t>
            </a:r>
            <a:endParaRPr lang="en-US" sz="2400" dirty="0"/>
          </a:p>
          <a:p>
            <a:pPr>
              <a:defRPr sz="2800"/>
            </a:pPr>
            <a:endParaRPr sz="2400" dirty="0"/>
          </a:p>
          <a:p>
            <a:pPr algn="ctr">
              <a:defRPr sz="2800"/>
            </a:pPr>
            <a:endParaRPr sz="2400" dirty="0"/>
          </a:p>
        </p:txBody>
      </p:sp>
      <p:pic>
        <p:nvPicPr>
          <p:cNvPr id="5" name="Picture 4" descr="y hat equals negative 6.729 plus 0.902 times x sub 1 plus 0.197 times x sub 2.">
            <a:extLst>
              <a:ext uri="{FF2B5EF4-FFF2-40B4-BE49-F238E27FC236}">
                <a16:creationId xmlns:a16="http://schemas.microsoft.com/office/drawing/2014/main" id="{A308FD57-7514-7D5B-32BD-A7A1F078A11D}"/>
              </a:ext>
            </a:extLst>
          </p:cNvPr>
          <p:cNvPicPr>
            <a:picLocks noChangeAspect="1"/>
          </p:cNvPicPr>
          <p:nvPr/>
        </p:nvPicPr>
        <p:blipFill>
          <a:blip r:embed="rId2"/>
          <a:stretch>
            <a:fillRect/>
          </a:stretch>
        </p:blipFill>
        <p:spPr>
          <a:xfrm>
            <a:off x="2133600" y="5562014"/>
            <a:ext cx="4104132" cy="43434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12.4.1: Constructing and Analyzing a Multiple Regression Model</a:t>
            </a:r>
            <a:r>
              <a:rPr lang="en-US" baseline="-25000" dirty="0"/>
              <a:t>7</a:t>
            </a:r>
            <a:endParaRPr dirty="0"/>
          </a:p>
        </p:txBody>
      </p:sp>
      <p:sp>
        <p:nvSpPr>
          <p:cNvPr id="3" name="Text Placeholder 2"/>
          <p:cNvSpPr>
            <a:spLocks noGrp="1"/>
          </p:cNvSpPr>
          <p:nvPr>
            <p:ph type="body" sz="quarter" idx="10"/>
          </p:nvPr>
        </p:nvSpPr>
        <p:spPr/>
        <p:txBody>
          <a:bodyPr>
            <a:normAutofit/>
          </a:bodyPr>
          <a:lstStyle/>
          <a:p>
            <a:pPr>
              <a:defRPr sz="2800"/>
            </a:pPr>
            <a:r>
              <a:rPr sz="2800" dirty="0"/>
              <a:t>We can now use this new equation to predict the reading level of a </a:t>
            </a:r>
            <a:r>
              <a:rPr lang="en-US" sz="2800" dirty="0"/>
              <a:t>10-year-old</a:t>
            </a:r>
            <a:r>
              <a:rPr sz="2800" dirty="0"/>
              <a:t> child with parents who have an average of 12.7 years of education. Note that</a:t>
            </a:r>
            <a:r>
              <a:rPr lang="en-US" sz="2800" dirty="0"/>
              <a:t> </a:t>
            </a:r>
            <a:br>
              <a:rPr lang="en-US" sz="2800" dirty="0"/>
            </a:br>
            <a:r>
              <a:rPr lang="en-US" sz="2800" i="1" dirty="0"/>
              <a:t>x</a:t>
            </a:r>
            <a:r>
              <a:rPr lang="en-US" sz="2800" dirty="0"/>
              <a:t>₁ = 10 </a:t>
            </a:r>
            <a:r>
              <a:rPr lang="en-US" dirty="0"/>
              <a:t>and </a:t>
            </a:r>
            <a:r>
              <a:rPr lang="en-US" i="1" dirty="0"/>
              <a:t>x</a:t>
            </a:r>
            <a:r>
              <a:rPr lang="en-US" dirty="0"/>
              <a:t>₂ = 12.7.</a:t>
            </a:r>
            <a:r>
              <a:rPr sz="2800" dirty="0"/>
              <a:t> Substituting these values into the regression equation yields the following.</a:t>
            </a:r>
          </a:p>
        </p:txBody>
      </p:sp>
      <p:pic>
        <p:nvPicPr>
          <p:cNvPr id="5" name="Picture 4" descr="y hat equals negative 6.729 plus 0.902 x sub 1 plus 0.197 times x sub 2.&#10;y hat equals negative 6.729 plus 0.902 times 10 plus 0.197 times 12.7.&#10;y hat is approximately 4.793.">
            <a:extLst>
              <a:ext uri="{FF2B5EF4-FFF2-40B4-BE49-F238E27FC236}">
                <a16:creationId xmlns:a16="http://schemas.microsoft.com/office/drawing/2014/main" id="{2E41F830-01BE-228E-1C12-13969086A244}"/>
              </a:ext>
            </a:extLst>
          </p:cNvPr>
          <p:cNvPicPr>
            <a:picLocks noChangeAspect="1"/>
          </p:cNvPicPr>
          <p:nvPr/>
        </p:nvPicPr>
        <p:blipFill>
          <a:blip r:embed="rId2"/>
          <a:stretch>
            <a:fillRect/>
          </a:stretch>
        </p:blipFill>
        <p:spPr>
          <a:xfrm>
            <a:off x="1981200" y="3269899"/>
            <a:ext cx="4978908" cy="1399032"/>
          </a:xfrm>
          <a:prstGeom prst="rect">
            <a:avLst/>
          </a:prstGeom>
        </p:spPr>
      </p:pic>
      <p:sp>
        <p:nvSpPr>
          <p:cNvPr id="6" name="TextBox 5">
            <a:extLst>
              <a:ext uri="{FF2B5EF4-FFF2-40B4-BE49-F238E27FC236}">
                <a16:creationId xmlns:a16="http://schemas.microsoft.com/office/drawing/2014/main" id="{5E09264E-6CCF-69D0-2C9D-1A809136FB27}"/>
              </a:ext>
            </a:extLst>
          </p:cNvPr>
          <p:cNvSpPr txBox="1"/>
          <p:nvPr/>
        </p:nvSpPr>
        <p:spPr>
          <a:xfrm>
            <a:off x="457200" y="4668931"/>
            <a:ext cx="8229600" cy="1292662"/>
          </a:xfrm>
          <a:prstGeom prst="rect">
            <a:avLst/>
          </a:prstGeom>
          <a:noFill/>
        </p:spPr>
        <p:txBody>
          <a:bodyPr wrap="square">
            <a:spAutoFit/>
          </a:bodyPr>
          <a:lstStyle/>
          <a:p>
            <a:r>
              <a:rPr lang="en-US" sz="2600" dirty="0"/>
              <a:t>Thus, we would again predict that this child would be reading at a fourth-grade reading level, and in fact would be slightly further along than the first prediction of </a:t>
            </a:r>
            <a:r>
              <a:rPr lang="en-US" sz="2600" dirty="0">
                <a:latin typeface="Cambria Math"/>
              </a:rPr>
              <a:t>4.679</a:t>
            </a:r>
            <a:r>
              <a:rPr lang="en-US" sz="2600" dirty="0"/>
              <a:t>.</a:t>
            </a:r>
            <a:endParaRPr lang="en-IN" sz="2600" dirty="0"/>
          </a:p>
        </p:txBody>
      </p:sp>
    </p:spTree>
    <p:extLst>
      <p:ext uri="{BB962C8B-B14F-4D97-AF65-F5344CB8AC3E}">
        <p14:creationId xmlns:p14="http://schemas.microsoft.com/office/powerpoint/2010/main" val="39830309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12.4.1: Constructing and Analyzing a Multiple Regression Model</a:t>
            </a:r>
            <a:r>
              <a:rPr lang="en-US" baseline="-25000" dirty="0"/>
              <a:t>8</a:t>
            </a:r>
            <a:endParaRPr dirty="0"/>
          </a:p>
        </p:txBody>
      </p:sp>
      <p:sp>
        <p:nvSpPr>
          <p:cNvPr id="3" name="Text Placeholder 2"/>
          <p:cNvSpPr>
            <a:spLocks noGrp="1"/>
          </p:cNvSpPr>
          <p:nvPr>
            <p:ph type="body" sz="quarter" idx="10"/>
          </p:nvPr>
        </p:nvSpPr>
        <p:spPr/>
        <p:txBody>
          <a:bodyPr>
            <a:normAutofit fontScale="85000" lnSpcReduction="20000"/>
          </a:bodyPr>
          <a:lstStyle/>
          <a:p>
            <a:pPr>
              <a:defRPr sz="2800"/>
            </a:pPr>
            <a:r>
              <a:rPr lang="en-IN" sz="2800" dirty="0"/>
              <a:t>This regression equation, and its predicted value of the response variable, is very similar to the one we calculated with three explanatory variables. So which regression equation does a better job of predicting the value of the response variable? Let's begin by looking at the overall picture. The first model includes three variables, but one was found to be not statistically significant. The second model only uses two variables, both of which were significant. Another consideration is to compare the adjusted </a:t>
            </a:r>
            <a:r>
              <a:rPr lang="en-IN" sz="2800" i="1" dirty="0"/>
              <a:t>R</a:t>
            </a:r>
            <a:r>
              <a:rPr lang="en-IN" sz="2800" dirty="0"/>
              <a:t>²-values for both models. For this new model, the adjusted </a:t>
            </a:r>
            <a:r>
              <a:rPr lang="en-IN" i="1" dirty="0"/>
              <a:t>R</a:t>
            </a:r>
            <a:r>
              <a:rPr lang="en-IN" dirty="0"/>
              <a:t>² ≈ 0.990935.</a:t>
            </a:r>
            <a:r>
              <a:rPr lang="ar-AE" sz="2800" dirty="0"/>
              <a:t> </a:t>
            </a:r>
            <a:r>
              <a:rPr lang="en-IN" sz="2800" dirty="0"/>
              <a:t>For the first model with three explanatory variables, the adjusted </a:t>
            </a:r>
            <a:r>
              <a:rPr lang="en-IN" i="1" dirty="0"/>
              <a:t>R</a:t>
            </a:r>
            <a:r>
              <a:rPr lang="en-IN" dirty="0"/>
              <a:t>² ≈ 0.990136.</a:t>
            </a:r>
            <a:r>
              <a:rPr lang="en-IN" sz="2800" dirty="0"/>
              <a:t> The new model has the higher value. In either case, it appears as though the second model would do a better job of predicting the value of the response variable. There are certainly more robust techniques for determining which model is better, but we will leave those for a higher-level course.</a:t>
            </a:r>
            <a:endParaRPr sz="2800" dirty="0"/>
          </a:p>
        </p:txBody>
      </p:sp>
    </p:spTree>
    <p:extLst>
      <p:ext uri="{BB962C8B-B14F-4D97-AF65-F5344CB8AC3E}">
        <p14:creationId xmlns:p14="http://schemas.microsoft.com/office/powerpoint/2010/main" val="9274602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Technology</a:t>
            </a:r>
            <a:r>
              <a:rPr lang="en-US" baseline="-25000" dirty="0"/>
              <a:t>2</a:t>
            </a:r>
            <a:endParaRPr dirty="0"/>
          </a:p>
        </p:txBody>
      </p:sp>
      <p:sp>
        <p:nvSpPr>
          <p:cNvPr id="3" name="Text Placeholder 2"/>
          <p:cNvSpPr>
            <a:spLocks noGrp="1"/>
          </p:cNvSpPr>
          <p:nvPr>
            <p:ph type="body" sz="quarter" idx="10"/>
          </p:nvPr>
        </p:nvSpPr>
        <p:spPr>
          <a:xfrm>
            <a:off x="457200" y="1082078"/>
            <a:ext cx="8229600" cy="1889722"/>
          </a:xfrm>
        </p:spPr>
        <p:txBody>
          <a:bodyPr>
            <a:normAutofit/>
          </a:bodyPr>
          <a:lstStyle/>
          <a:p>
            <a:r>
              <a:rPr sz="2800" dirty="0"/>
              <a:t>For further instructions on finding a multiple regression equation using Excel, or other technology, please visit stat.hawkeslearning.com and see </a:t>
            </a:r>
            <a:r>
              <a:rPr sz="2800" b="1" dirty="0"/>
              <a:t>Technology Instructions </a:t>
            </a:r>
            <a:r>
              <a:rPr lang="en-US" b="1" dirty="0"/>
              <a:t>→</a:t>
            </a:r>
            <a:r>
              <a:rPr sz="2800" b="1" dirty="0"/>
              <a:t> Regression </a:t>
            </a:r>
            <a:r>
              <a:rPr lang="en-US" b="1" dirty="0"/>
              <a:t>→</a:t>
            </a:r>
            <a:r>
              <a:rPr sz="2800" b="1" dirty="0"/>
              <a:t> Multiple Regression</a:t>
            </a:r>
            <a:r>
              <a:rPr sz="2800" dirty="0"/>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sz="3200" dirty="0"/>
              <a:t>Definition: </a:t>
            </a:r>
            <a:r>
              <a:rPr dirty="0"/>
              <a:t>Multiple Regression Model</a:t>
            </a:r>
          </a:p>
        </p:txBody>
      </p:sp>
      <p:sp>
        <p:nvSpPr>
          <p:cNvPr id="3" name="Text Placeholder 2"/>
          <p:cNvSpPr>
            <a:spLocks noGrp="1"/>
          </p:cNvSpPr>
          <p:nvPr>
            <p:ph type="body" sz="quarter" idx="10"/>
          </p:nvPr>
        </p:nvSpPr>
        <p:spPr>
          <a:xfrm>
            <a:off x="457200" y="1082078"/>
            <a:ext cx="8229600" cy="4785322"/>
          </a:xfrm>
        </p:spPr>
        <p:txBody>
          <a:bodyPr>
            <a:normAutofit/>
          </a:bodyPr>
          <a:lstStyle/>
          <a:p>
            <a:r>
              <a:rPr sz="2400" dirty="0"/>
              <a:t>A </a:t>
            </a:r>
            <a:r>
              <a:rPr sz="2400" b="1" dirty="0"/>
              <a:t>multiple regression model</a:t>
            </a:r>
            <a:r>
              <a:rPr sz="2400" dirty="0"/>
              <a:t> is a linear regression model using two or more explanatory variables to predict a response variable, given by</a:t>
            </a:r>
          </a:p>
        </p:txBody>
      </p:sp>
      <p:pic>
        <p:nvPicPr>
          <p:cNvPr id="5" name="Picture 4" descr="y hat equals b subscript 0 plus b subscript 1 times x subscript 1 plus b subscript 2 times x subscript 2 plus so on plus b subscript k times x subscript k.">
            <a:extLst>
              <a:ext uri="{FF2B5EF4-FFF2-40B4-BE49-F238E27FC236}">
                <a16:creationId xmlns:a16="http://schemas.microsoft.com/office/drawing/2014/main" id="{9F978FAD-481E-705C-91D7-FCD06D815243}"/>
              </a:ext>
            </a:extLst>
          </p:cNvPr>
          <p:cNvPicPr>
            <a:picLocks noChangeAspect="1"/>
          </p:cNvPicPr>
          <p:nvPr/>
        </p:nvPicPr>
        <p:blipFill>
          <a:blip r:embed="rId2"/>
          <a:stretch>
            <a:fillRect/>
          </a:stretch>
        </p:blipFill>
        <p:spPr>
          <a:xfrm>
            <a:off x="2823531" y="2598111"/>
            <a:ext cx="3600000" cy="407198"/>
          </a:xfrm>
          <a:prstGeom prst="rect">
            <a:avLst/>
          </a:prstGeom>
        </p:spPr>
      </p:pic>
      <p:sp>
        <p:nvSpPr>
          <p:cNvPr id="16" name="TextBox 15">
            <a:extLst>
              <a:ext uri="{FF2B5EF4-FFF2-40B4-BE49-F238E27FC236}">
                <a16:creationId xmlns:a16="http://schemas.microsoft.com/office/drawing/2014/main" id="{9B01CF82-3066-FEB2-8D07-D8945EF441C2}"/>
              </a:ext>
            </a:extLst>
          </p:cNvPr>
          <p:cNvSpPr txBox="1"/>
          <p:nvPr/>
        </p:nvSpPr>
        <p:spPr>
          <a:xfrm>
            <a:off x="457200" y="3198167"/>
            <a:ext cx="1165225" cy="461665"/>
          </a:xfrm>
          <a:prstGeom prst="rect">
            <a:avLst/>
          </a:prstGeom>
          <a:noFill/>
        </p:spPr>
        <p:txBody>
          <a:bodyPr wrap="square" rtlCol="0">
            <a:spAutoFit/>
          </a:bodyPr>
          <a:lstStyle/>
          <a:p>
            <a:r>
              <a:rPr lang="en-IN" sz="2400" dirty="0">
                <a:solidFill>
                  <a:srgbClr val="000000"/>
                </a:solidFill>
              </a:rPr>
              <a:t>where</a:t>
            </a:r>
            <a:endParaRPr lang="en-IN" sz="2400" dirty="0"/>
          </a:p>
        </p:txBody>
      </p:sp>
      <p:pic>
        <p:nvPicPr>
          <p:cNvPr id="24" name="Picture 23" descr="x subscript one, x subscript two, so on, x subscript k.">
            <a:extLst>
              <a:ext uri="{FF2B5EF4-FFF2-40B4-BE49-F238E27FC236}">
                <a16:creationId xmlns:a16="http://schemas.microsoft.com/office/drawing/2014/main" id="{2635693E-E7F8-1A8D-E7BB-6305A3BB1321}"/>
              </a:ext>
            </a:extLst>
          </p:cNvPr>
          <p:cNvPicPr>
            <a:picLocks noChangeAspect="1"/>
          </p:cNvPicPr>
          <p:nvPr/>
        </p:nvPicPr>
        <p:blipFill>
          <a:blip r:embed="rId3"/>
          <a:stretch>
            <a:fillRect/>
          </a:stretch>
        </p:blipFill>
        <p:spPr>
          <a:xfrm>
            <a:off x="1392190" y="3266612"/>
            <a:ext cx="1404000" cy="390988"/>
          </a:xfrm>
          <a:prstGeom prst="rect">
            <a:avLst/>
          </a:prstGeom>
        </p:spPr>
      </p:pic>
      <p:sp>
        <p:nvSpPr>
          <p:cNvPr id="14" name="TextBox 13">
            <a:extLst>
              <a:ext uri="{FF2B5EF4-FFF2-40B4-BE49-F238E27FC236}">
                <a16:creationId xmlns:a16="http://schemas.microsoft.com/office/drawing/2014/main" id="{1676AFD4-B44C-3042-1127-562F9E15CE18}"/>
              </a:ext>
            </a:extLst>
          </p:cNvPr>
          <p:cNvSpPr txBox="1"/>
          <p:nvPr/>
        </p:nvSpPr>
        <p:spPr>
          <a:xfrm>
            <a:off x="2794000" y="3243533"/>
            <a:ext cx="5664200" cy="461665"/>
          </a:xfrm>
          <a:prstGeom prst="rect">
            <a:avLst/>
          </a:prstGeom>
          <a:noFill/>
        </p:spPr>
        <p:txBody>
          <a:bodyPr wrap="square" rtlCol="0">
            <a:spAutoFit/>
          </a:bodyPr>
          <a:lstStyle/>
          <a:p>
            <a:r>
              <a:rPr lang="en-IN" sz="2400" dirty="0">
                <a:solidFill>
                  <a:srgbClr val="000000"/>
                </a:solidFill>
              </a:rPr>
              <a:t>are the explanatory variables in the model</a:t>
            </a:r>
            <a:endParaRPr lang="en-IN" sz="2400" dirty="0"/>
          </a:p>
        </p:txBody>
      </p:sp>
      <p:sp>
        <p:nvSpPr>
          <p:cNvPr id="15" name="TextBox 14">
            <a:extLst>
              <a:ext uri="{FF2B5EF4-FFF2-40B4-BE49-F238E27FC236}">
                <a16:creationId xmlns:a16="http://schemas.microsoft.com/office/drawing/2014/main" id="{947DD991-CA27-19B6-1BF8-4410E2B5D14F}"/>
              </a:ext>
            </a:extLst>
          </p:cNvPr>
          <p:cNvSpPr txBox="1"/>
          <p:nvPr/>
        </p:nvSpPr>
        <p:spPr>
          <a:xfrm>
            <a:off x="457200" y="3564094"/>
            <a:ext cx="685357" cy="461665"/>
          </a:xfrm>
          <a:prstGeom prst="rect">
            <a:avLst/>
          </a:prstGeom>
          <a:noFill/>
        </p:spPr>
        <p:txBody>
          <a:bodyPr wrap="square" rtlCol="0">
            <a:spAutoFit/>
          </a:bodyPr>
          <a:lstStyle/>
          <a:p>
            <a:r>
              <a:rPr lang="en-IN" sz="2400" dirty="0">
                <a:solidFill>
                  <a:srgbClr val="000000"/>
                </a:solidFill>
              </a:rPr>
              <a:t>and</a:t>
            </a:r>
            <a:endParaRPr lang="en-IN" sz="2400" dirty="0"/>
          </a:p>
        </p:txBody>
      </p:sp>
      <p:pic>
        <p:nvPicPr>
          <p:cNvPr id="28" name="Picture 27" descr="b subscript one, b subscript two, so on, b subscript k">
            <a:extLst>
              <a:ext uri="{FF2B5EF4-FFF2-40B4-BE49-F238E27FC236}">
                <a16:creationId xmlns:a16="http://schemas.microsoft.com/office/drawing/2014/main" id="{3BEF2EA5-47D2-7754-303E-1E7DBDF3B012}"/>
              </a:ext>
            </a:extLst>
          </p:cNvPr>
          <p:cNvPicPr>
            <a:picLocks noChangeAspect="1"/>
          </p:cNvPicPr>
          <p:nvPr/>
        </p:nvPicPr>
        <p:blipFill>
          <a:blip r:embed="rId4"/>
          <a:stretch>
            <a:fillRect/>
          </a:stretch>
        </p:blipFill>
        <p:spPr>
          <a:xfrm>
            <a:off x="1055295" y="3621305"/>
            <a:ext cx="1404000" cy="403765"/>
          </a:xfrm>
          <a:prstGeom prst="rect">
            <a:avLst/>
          </a:prstGeom>
        </p:spPr>
      </p:pic>
      <p:sp>
        <p:nvSpPr>
          <p:cNvPr id="13" name="TextBox 12">
            <a:extLst>
              <a:ext uri="{FF2B5EF4-FFF2-40B4-BE49-F238E27FC236}">
                <a16:creationId xmlns:a16="http://schemas.microsoft.com/office/drawing/2014/main" id="{D96A6C46-84E4-2C43-3E4C-796B4C245D4D}"/>
              </a:ext>
            </a:extLst>
          </p:cNvPr>
          <p:cNvSpPr txBox="1"/>
          <p:nvPr/>
        </p:nvSpPr>
        <p:spPr>
          <a:xfrm>
            <a:off x="2417272" y="3593920"/>
            <a:ext cx="4943573" cy="461665"/>
          </a:xfrm>
          <a:prstGeom prst="rect">
            <a:avLst/>
          </a:prstGeom>
          <a:noFill/>
        </p:spPr>
        <p:txBody>
          <a:bodyPr wrap="square" rtlCol="0">
            <a:spAutoFit/>
          </a:bodyPr>
          <a:lstStyle/>
          <a:p>
            <a:r>
              <a:rPr lang="en-IN" sz="2400" dirty="0">
                <a:solidFill>
                  <a:srgbClr val="000000"/>
                </a:solidFill>
              </a:rPr>
              <a:t>are the coefficients of the explanatory</a:t>
            </a:r>
            <a:endParaRPr lang="en-IN" sz="2400" dirty="0"/>
          </a:p>
        </p:txBody>
      </p:sp>
      <p:sp>
        <p:nvSpPr>
          <p:cNvPr id="17" name="TextBox 16">
            <a:extLst>
              <a:ext uri="{FF2B5EF4-FFF2-40B4-BE49-F238E27FC236}">
                <a16:creationId xmlns:a16="http://schemas.microsoft.com/office/drawing/2014/main" id="{6FA4B2A0-CA70-B227-0D8B-3148F4101C2C}"/>
              </a:ext>
            </a:extLst>
          </p:cNvPr>
          <p:cNvSpPr txBox="1"/>
          <p:nvPr/>
        </p:nvSpPr>
        <p:spPr>
          <a:xfrm>
            <a:off x="447773" y="3914481"/>
            <a:ext cx="3635375" cy="461665"/>
          </a:xfrm>
          <a:prstGeom prst="rect">
            <a:avLst/>
          </a:prstGeom>
          <a:noFill/>
        </p:spPr>
        <p:txBody>
          <a:bodyPr wrap="square" rtlCol="0">
            <a:spAutoFit/>
          </a:bodyPr>
          <a:lstStyle/>
          <a:p>
            <a:r>
              <a:rPr lang="en-IN" sz="2400" dirty="0">
                <a:solidFill>
                  <a:srgbClr val="000000"/>
                </a:solidFill>
              </a:rPr>
              <a:t>variables. The coefficients,</a:t>
            </a:r>
            <a:endParaRPr lang="en-IN" sz="2400" dirty="0"/>
          </a:p>
        </p:txBody>
      </p:sp>
      <p:pic>
        <p:nvPicPr>
          <p:cNvPr id="26" name="Picture 25" descr="b subscript one, b subscript two, so on, b subscript k.">
            <a:extLst>
              <a:ext uri="{FF2B5EF4-FFF2-40B4-BE49-F238E27FC236}">
                <a16:creationId xmlns:a16="http://schemas.microsoft.com/office/drawing/2014/main" id="{F63CB4BB-50E7-3B79-BD8E-6826B3E1FE22}"/>
              </a:ext>
            </a:extLst>
          </p:cNvPr>
          <p:cNvPicPr>
            <a:picLocks noChangeAspect="1"/>
          </p:cNvPicPr>
          <p:nvPr/>
        </p:nvPicPr>
        <p:blipFill>
          <a:blip r:embed="rId5"/>
          <a:stretch>
            <a:fillRect/>
          </a:stretch>
        </p:blipFill>
        <p:spPr>
          <a:xfrm>
            <a:off x="3829050" y="3983539"/>
            <a:ext cx="1512000" cy="400771"/>
          </a:xfrm>
          <a:prstGeom prst="rect">
            <a:avLst/>
          </a:prstGeom>
        </p:spPr>
      </p:pic>
      <p:sp>
        <p:nvSpPr>
          <p:cNvPr id="18" name="TextBox 17">
            <a:extLst>
              <a:ext uri="{FF2B5EF4-FFF2-40B4-BE49-F238E27FC236}">
                <a16:creationId xmlns:a16="http://schemas.microsoft.com/office/drawing/2014/main" id="{FD6555B0-11BC-E0D5-55D9-008C48113015}"/>
              </a:ext>
            </a:extLst>
          </p:cNvPr>
          <p:cNvSpPr txBox="1"/>
          <p:nvPr/>
        </p:nvSpPr>
        <p:spPr>
          <a:xfrm>
            <a:off x="5359400" y="3929653"/>
            <a:ext cx="2946400" cy="461665"/>
          </a:xfrm>
          <a:prstGeom prst="rect">
            <a:avLst/>
          </a:prstGeom>
          <a:noFill/>
        </p:spPr>
        <p:txBody>
          <a:bodyPr wrap="square" rtlCol="0">
            <a:spAutoFit/>
          </a:bodyPr>
          <a:lstStyle/>
          <a:p>
            <a:r>
              <a:rPr lang="en-IN" sz="2400" dirty="0">
                <a:solidFill>
                  <a:srgbClr val="000000"/>
                </a:solidFill>
              </a:rPr>
              <a:t>of the explanatory</a:t>
            </a:r>
            <a:endParaRPr lang="en-IN" sz="2400" dirty="0"/>
          </a:p>
        </p:txBody>
      </p:sp>
      <p:sp>
        <p:nvSpPr>
          <p:cNvPr id="19" name="TextBox 18">
            <a:extLst>
              <a:ext uri="{FF2B5EF4-FFF2-40B4-BE49-F238E27FC236}">
                <a16:creationId xmlns:a16="http://schemas.microsoft.com/office/drawing/2014/main" id="{8E8BC82E-F946-4578-B493-B9679E1C670F}"/>
              </a:ext>
            </a:extLst>
          </p:cNvPr>
          <p:cNvSpPr txBox="1"/>
          <p:nvPr/>
        </p:nvSpPr>
        <p:spPr>
          <a:xfrm>
            <a:off x="463648" y="4310225"/>
            <a:ext cx="7391400" cy="461665"/>
          </a:xfrm>
          <a:prstGeom prst="rect">
            <a:avLst/>
          </a:prstGeom>
          <a:noFill/>
        </p:spPr>
        <p:txBody>
          <a:bodyPr wrap="square" rtlCol="0">
            <a:spAutoFit/>
          </a:bodyPr>
          <a:lstStyle/>
          <a:p>
            <a:r>
              <a:rPr lang="en-IN" sz="2400" dirty="0">
                <a:solidFill>
                  <a:srgbClr val="000000"/>
                </a:solidFill>
              </a:rPr>
              <a:t>variables are the sample estimates of the corresponding</a:t>
            </a:r>
            <a:endParaRPr lang="en-IN" sz="2400" dirty="0"/>
          </a:p>
        </p:txBody>
      </p:sp>
      <p:sp>
        <p:nvSpPr>
          <p:cNvPr id="20" name="TextBox 19">
            <a:extLst>
              <a:ext uri="{FF2B5EF4-FFF2-40B4-BE49-F238E27FC236}">
                <a16:creationId xmlns:a16="http://schemas.microsoft.com/office/drawing/2014/main" id="{1CEA8585-EF2E-FD7D-E392-FC62E4177C4A}"/>
              </a:ext>
            </a:extLst>
          </p:cNvPr>
          <p:cNvSpPr txBox="1"/>
          <p:nvPr/>
        </p:nvSpPr>
        <p:spPr>
          <a:xfrm>
            <a:off x="457200" y="4664278"/>
            <a:ext cx="3465808" cy="461665"/>
          </a:xfrm>
          <a:prstGeom prst="rect">
            <a:avLst/>
          </a:prstGeom>
          <a:noFill/>
        </p:spPr>
        <p:txBody>
          <a:bodyPr wrap="square" rtlCol="0">
            <a:spAutoFit/>
          </a:bodyPr>
          <a:lstStyle/>
          <a:p>
            <a:r>
              <a:rPr lang="en-IN" sz="2400" dirty="0">
                <a:solidFill>
                  <a:srgbClr val="000000"/>
                </a:solidFill>
              </a:rPr>
              <a:t>population parameters,</a:t>
            </a:r>
            <a:endParaRPr lang="en-IN" sz="2400" dirty="0"/>
          </a:p>
        </p:txBody>
      </p:sp>
      <p:pic>
        <p:nvPicPr>
          <p:cNvPr id="6" name="Picture 5" descr="beta subscript one, beta subscript two, so on, beta subscript k.">
            <a:extLst>
              <a:ext uri="{FF2B5EF4-FFF2-40B4-BE49-F238E27FC236}">
                <a16:creationId xmlns:a16="http://schemas.microsoft.com/office/drawing/2014/main" id="{56F990DD-EEFD-4DCA-7EC6-2F46977F0887}"/>
              </a:ext>
            </a:extLst>
          </p:cNvPr>
          <p:cNvPicPr>
            <a:picLocks noChangeAspect="1"/>
          </p:cNvPicPr>
          <p:nvPr/>
        </p:nvPicPr>
        <p:blipFill>
          <a:blip r:embed="rId6"/>
          <a:stretch>
            <a:fillRect/>
          </a:stretch>
        </p:blipFill>
        <p:spPr>
          <a:xfrm>
            <a:off x="3595835" y="4723199"/>
            <a:ext cx="1692000" cy="409055"/>
          </a:xfrm>
          <a:prstGeom prst="rect">
            <a:avLst/>
          </a:prstGeom>
        </p:spPr>
      </p:pic>
      <p:sp>
        <p:nvSpPr>
          <p:cNvPr id="21" name="TextBox 20">
            <a:extLst>
              <a:ext uri="{FF2B5EF4-FFF2-40B4-BE49-F238E27FC236}">
                <a16:creationId xmlns:a16="http://schemas.microsoft.com/office/drawing/2014/main" id="{856164C8-D836-4B30-0722-E05647510E87}"/>
              </a:ext>
            </a:extLst>
          </p:cNvPr>
          <p:cNvSpPr txBox="1"/>
          <p:nvPr/>
        </p:nvSpPr>
        <p:spPr>
          <a:xfrm>
            <a:off x="5220992" y="4680633"/>
            <a:ext cx="3465808" cy="461665"/>
          </a:xfrm>
          <a:prstGeom prst="rect">
            <a:avLst/>
          </a:prstGeom>
          <a:noFill/>
        </p:spPr>
        <p:txBody>
          <a:bodyPr wrap="square" rtlCol="0">
            <a:spAutoFit/>
          </a:bodyPr>
          <a:lstStyle/>
          <a:p>
            <a:r>
              <a:rPr lang="en-IN" sz="2400" dirty="0">
                <a:solidFill>
                  <a:srgbClr val="000000"/>
                </a:solidFill>
              </a:rPr>
              <a:t>As before, the </a:t>
            </a:r>
            <a:r>
              <a:rPr lang="en-IN" sz="2400" i="1" dirty="0">
                <a:solidFill>
                  <a:srgbClr val="000000"/>
                </a:solidFill>
              </a:rPr>
              <a:t>y</a:t>
            </a:r>
            <a:r>
              <a:rPr lang="en-IN" sz="2400" dirty="0">
                <a:solidFill>
                  <a:srgbClr val="000000"/>
                </a:solidFill>
              </a:rPr>
              <a:t>-intercept</a:t>
            </a:r>
            <a:endParaRPr lang="en-IN" sz="2400" dirty="0"/>
          </a:p>
        </p:txBody>
      </p:sp>
      <p:sp>
        <p:nvSpPr>
          <p:cNvPr id="22" name="TextBox 21">
            <a:extLst>
              <a:ext uri="{FF2B5EF4-FFF2-40B4-BE49-F238E27FC236}">
                <a16:creationId xmlns:a16="http://schemas.microsoft.com/office/drawing/2014/main" id="{FA09E70D-702D-EF06-D4FD-ED27C96C994C}"/>
              </a:ext>
            </a:extLst>
          </p:cNvPr>
          <p:cNvSpPr txBox="1"/>
          <p:nvPr/>
        </p:nvSpPr>
        <p:spPr>
          <a:xfrm>
            <a:off x="430556" y="5025163"/>
            <a:ext cx="7781827" cy="461665"/>
          </a:xfrm>
          <a:prstGeom prst="rect">
            <a:avLst/>
          </a:prstGeom>
          <a:noFill/>
        </p:spPr>
        <p:txBody>
          <a:bodyPr wrap="square" rtlCol="0">
            <a:spAutoFit/>
          </a:bodyPr>
          <a:lstStyle/>
          <a:p>
            <a:r>
              <a:rPr lang="en-IN" sz="2400" dirty="0">
                <a:solidFill>
                  <a:srgbClr val="000000"/>
                </a:solidFill>
              </a:rPr>
              <a:t>of the multiple regression equation is </a:t>
            </a:r>
            <a:r>
              <a:rPr lang="en-IN" sz="2400" i="1" dirty="0">
                <a:solidFill>
                  <a:srgbClr val="000000"/>
                </a:solidFill>
              </a:rPr>
              <a:t>b</a:t>
            </a:r>
            <a:r>
              <a:rPr lang="en-IN" sz="2400" dirty="0">
                <a:solidFill>
                  <a:srgbClr val="000000"/>
                </a:solidFill>
              </a:rPr>
              <a:t>₀, which is the sample</a:t>
            </a:r>
            <a:endParaRPr lang="en-IN" sz="2400" dirty="0"/>
          </a:p>
        </p:txBody>
      </p:sp>
      <p:sp>
        <p:nvSpPr>
          <p:cNvPr id="23" name="TextBox 22">
            <a:extLst>
              <a:ext uri="{FF2B5EF4-FFF2-40B4-BE49-F238E27FC236}">
                <a16:creationId xmlns:a16="http://schemas.microsoft.com/office/drawing/2014/main" id="{C12A83D7-CF80-2A38-5319-B377CF2CC8D5}"/>
              </a:ext>
            </a:extLst>
          </p:cNvPr>
          <p:cNvSpPr txBox="1"/>
          <p:nvPr/>
        </p:nvSpPr>
        <p:spPr>
          <a:xfrm>
            <a:off x="440867" y="5395571"/>
            <a:ext cx="4969333" cy="461665"/>
          </a:xfrm>
          <a:prstGeom prst="rect">
            <a:avLst/>
          </a:prstGeom>
          <a:noFill/>
        </p:spPr>
        <p:txBody>
          <a:bodyPr wrap="square" rtlCol="0">
            <a:spAutoFit/>
          </a:bodyPr>
          <a:lstStyle/>
          <a:p>
            <a:r>
              <a:rPr lang="en-IN" sz="2400" dirty="0">
                <a:solidFill>
                  <a:srgbClr val="000000"/>
                </a:solidFill>
              </a:rPr>
              <a:t>estimate of the population parameter, </a:t>
            </a:r>
            <a:endParaRPr lang="en-IN" sz="2400" dirty="0"/>
          </a:p>
        </p:txBody>
      </p:sp>
      <p:pic>
        <p:nvPicPr>
          <p:cNvPr id="8" name="Picture 7" descr="beta subscript 0.">
            <a:extLst>
              <a:ext uri="{FF2B5EF4-FFF2-40B4-BE49-F238E27FC236}">
                <a16:creationId xmlns:a16="http://schemas.microsoft.com/office/drawing/2014/main" id="{B14EBF1A-EBB1-56BA-BBD5-25539F6C03E6}"/>
              </a:ext>
            </a:extLst>
          </p:cNvPr>
          <p:cNvPicPr>
            <a:picLocks noChangeAspect="1"/>
          </p:cNvPicPr>
          <p:nvPr/>
        </p:nvPicPr>
        <p:blipFill>
          <a:blip r:embed="rId7"/>
          <a:stretch>
            <a:fillRect/>
          </a:stretch>
        </p:blipFill>
        <p:spPr>
          <a:xfrm>
            <a:off x="5348435" y="5462482"/>
            <a:ext cx="400050" cy="4191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Procedure: Null and Alternative Hypotheses for an ANOVA Test</a:t>
            </a:r>
          </a:p>
        </p:txBody>
      </p:sp>
      <p:sp>
        <p:nvSpPr>
          <p:cNvPr id="3" name="Text Placeholder 2"/>
          <p:cNvSpPr>
            <a:spLocks noGrp="1"/>
          </p:cNvSpPr>
          <p:nvPr>
            <p:ph type="body" sz="quarter" idx="10"/>
          </p:nvPr>
        </p:nvSpPr>
        <p:spPr>
          <a:xfrm>
            <a:off x="457200" y="1082078"/>
            <a:ext cx="8229600" cy="4175722"/>
          </a:xfrm>
        </p:spPr>
        <p:txBody>
          <a:bodyPr>
            <a:normAutofit/>
          </a:bodyPr>
          <a:lstStyle/>
          <a:p>
            <a:r>
              <a:rPr sz="2800" dirty="0"/>
              <a:t>The null and alternative hypotheses for an </a:t>
            </a:r>
            <a:r>
              <a:rPr sz="2800" b="1" dirty="0"/>
              <a:t>ANOVA</a:t>
            </a:r>
            <a:r>
              <a:rPr sz="2800" dirty="0"/>
              <a:t> test to analyze the statistical significance of the linear relationship between the variables in a multiple regression model are as follows.</a:t>
            </a:r>
          </a:p>
        </p:txBody>
      </p:sp>
      <p:pic>
        <p:nvPicPr>
          <p:cNvPr id="12" name="Picture 11" descr="Null hypothesis H naught: beta subscript one equals beta subscript two equals so on equals beta subscript k equals zero.&#10;Alternative hypothesis H a: At least one coefficient does not equal zero.">
            <a:extLst>
              <a:ext uri="{FF2B5EF4-FFF2-40B4-BE49-F238E27FC236}">
                <a16:creationId xmlns:a16="http://schemas.microsoft.com/office/drawing/2014/main" id="{2C7298FA-720B-3F8C-9D78-90C0394E7BCC}"/>
              </a:ext>
            </a:extLst>
          </p:cNvPr>
          <p:cNvPicPr>
            <a:picLocks noChangeAspect="1"/>
          </p:cNvPicPr>
          <p:nvPr/>
        </p:nvPicPr>
        <p:blipFill>
          <a:blip r:embed="rId2"/>
          <a:stretch>
            <a:fillRect/>
          </a:stretch>
        </p:blipFill>
        <p:spPr>
          <a:xfrm>
            <a:off x="1697021" y="2937280"/>
            <a:ext cx="5915025" cy="904875"/>
          </a:xfrm>
          <a:prstGeom prst="rect">
            <a:avLst/>
          </a:prstGeom>
        </p:spPr>
      </p:pic>
      <p:pic>
        <p:nvPicPr>
          <p:cNvPr id="9" name="Picture 8" descr="beta subscript one, beta subscript two, so on, beta subscript k">
            <a:extLst>
              <a:ext uri="{FF2B5EF4-FFF2-40B4-BE49-F238E27FC236}">
                <a16:creationId xmlns:a16="http://schemas.microsoft.com/office/drawing/2014/main" id="{10B79E62-EC4B-665F-2B18-7EFE45A59FE1}"/>
              </a:ext>
            </a:extLst>
          </p:cNvPr>
          <p:cNvPicPr>
            <a:picLocks noChangeAspect="1"/>
          </p:cNvPicPr>
          <p:nvPr/>
        </p:nvPicPr>
        <p:blipFill>
          <a:blip r:embed="rId3"/>
          <a:stretch>
            <a:fillRect/>
          </a:stretch>
        </p:blipFill>
        <p:spPr>
          <a:xfrm>
            <a:off x="585072" y="3946275"/>
            <a:ext cx="1638300" cy="419100"/>
          </a:xfrm>
          <a:prstGeom prst="rect">
            <a:avLst/>
          </a:prstGeom>
        </p:spPr>
      </p:pic>
      <p:sp>
        <p:nvSpPr>
          <p:cNvPr id="6" name="TextBox 5">
            <a:extLst>
              <a:ext uri="{FF2B5EF4-FFF2-40B4-BE49-F238E27FC236}">
                <a16:creationId xmlns:a16="http://schemas.microsoft.com/office/drawing/2014/main" id="{513A7717-C546-662D-F916-A788F1245CA9}"/>
              </a:ext>
            </a:extLst>
          </p:cNvPr>
          <p:cNvSpPr txBox="1"/>
          <p:nvPr/>
        </p:nvSpPr>
        <p:spPr>
          <a:xfrm>
            <a:off x="2223372" y="3872054"/>
            <a:ext cx="6324600" cy="523220"/>
          </a:xfrm>
          <a:prstGeom prst="rect">
            <a:avLst/>
          </a:prstGeom>
          <a:noFill/>
        </p:spPr>
        <p:txBody>
          <a:bodyPr wrap="square" rtlCol="0">
            <a:spAutoFit/>
          </a:bodyPr>
          <a:lstStyle/>
          <a:p>
            <a:r>
              <a:rPr lang="en-US" sz="2800" dirty="0">
                <a:solidFill>
                  <a:srgbClr val="000000"/>
                </a:solidFill>
              </a:rPr>
              <a:t>are the coefficients of the explanatory</a:t>
            </a:r>
            <a:endParaRPr lang="en-IN" sz="2800" dirty="0">
              <a:solidFill>
                <a:srgbClr val="000000"/>
              </a:solidFill>
            </a:endParaRPr>
          </a:p>
        </p:txBody>
      </p:sp>
      <p:sp>
        <p:nvSpPr>
          <p:cNvPr id="7" name="TextBox 6">
            <a:extLst>
              <a:ext uri="{FF2B5EF4-FFF2-40B4-BE49-F238E27FC236}">
                <a16:creationId xmlns:a16="http://schemas.microsoft.com/office/drawing/2014/main" id="{22A12E0D-7EF8-5B79-9CD9-75EB114DF9FE}"/>
              </a:ext>
            </a:extLst>
          </p:cNvPr>
          <p:cNvSpPr txBox="1"/>
          <p:nvPr/>
        </p:nvSpPr>
        <p:spPr>
          <a:xfrm>
            <a:off x="458770" y="4336800"/>
            <a:ext cx="8228029" cy="954107"/>
          </a:xfrm>
          <a:prstGeom prst="rect">
            <a:avLst/>
          </a:prstGeom>
          <a:noFill/>
        </p:spPr>
        <p:txBody>
          <a:bodyPr wrap="square" rtlCol="0">
            <a:spAutoFit/>
          </a:bodyPr>
          <a:lstStyle/>
          <a:p>
            <a:r>
              <a:rPr lang="en-IN" sz="2800" dirty="0">
                <a:solidFill>
                  <a:srgbClr val="000000"/>
                </a:solidFill>
              </a:rPr>
              <a:t>variables, and </a:t>
            </a:r>
            <a:r>
              <a:rPr lang="en-US" sz="2800" i="1" dirty="0">
                <a:solidFill>
                  <a:srgbClr val="000000"/>
                </a:solidFill>
              </a:rPr>
              <a:t>k</a:t>
            </a:r>
            <a:r>
              <a:rPr lang="en-US" sz="2800" dirty="0">
                <a:solidFill>
                  <a:srgbClr val="000000"/>
                </a:solidFill>
              </a:rPr>
              <a:t> is the number of explanatory variables in the model.</a:t>
            </a:r>
            <a:endParaRPr lang="en-IN"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Memory Booster</a:t>
            </a:r>
          </a:p>
        </p:txBody>
      </p:sp>
      <p:sp>
        <p:nvSpPr>
          <p:cNvPr id="3" name="Text Placeholder 2"/>
          <p:cNvSpPr>
            <a:spLocks noGrp="1"/>
          </p:cNvSpPr>
          <p:nvPr>
            <p:ph type="body" sz="quarter" idx="10"/>
          </p:nvPr>
        </p:nvSpPr>
        <p:spPr>
          <a:xfrm>
            <a:off x="457200" y="1082078"/>
            <a:ext cx="8229600" cy="1584922"/>
          </a:xfrm>
        </p:spPr>
        <p:txBody>
          <a:bodyPr>
            <a:normAutofit/>
          </a:bodyPr>
          <a:lstStyle/>
          <a:p>
            <a:pPr>
              <a:defRPr sz="2800"/>
            </a:pPr>
            <a:r>
              <a:rPr sz="2800" dirty="0"/>
              <a:t>Conclusions Using</a:t>
            </a:r>
            <a:r>
              <a:rPr lang="en-US" sz="2800" dirty="0"/>
              <a:t> </a:t>
            </a:r>
            <a:r>
              <a:rPr lang="en-US" i="1" dirty="0"/>
              <a:t>p-</a:t>
            </a:r>
            <a:r>
              <a:rPr lang="en-US" dirty="0"/>
              <a:t>Values</a:t>
            </a:r>
          </a:p>
          <a:p>
            <a:pPr>
              <a:defRPr sz="2800"/>
            </a:pPr>
            <a:r>
              <a:rPr sz="2800" dirty="0"/>
              <a:t>If</a:t>
            </a:r>
            <a:r>
              <a:rPr lang="en-US" sz="2800" dirty="0"/>
              <a:t> </a:t>
            </a:r>
            <a:r>
              <a:rPr lang="en-US" i="1" dirty="0"/>
              <a:t>p-</a:t>
            </a:r>
            <a:r>
              <a:rPr lang="en-US" dirty="0"/>
              <a:t>value ≤ </a:t>
            </a:r>
            <a:r>
              <a:rPr lang="el-GR" dirty="0">
                <a:latin typeface="Cambria Math" panose="02040503050406030204" pitchFamily="18" charset="0"/>
                <a:ea typeface="Cambria Math" panose="02040503050406030204" pitchFamily="18" charset="0"/>
              </a:rPr>
              <a:t>α</a:t>
            </a:r>
            <a:r>
              <a:rPr sz="2800" dirty="0"/>
              <a:t>, then reject the null hypothesis.</a:t>
            </a:r>
          </a:p>
          <a:p>
            <a:pPr>
              <a:defRPr sz="2800"/>
            </a:pPr>
            <a:r>
              <a:rPr sz="2800" dirty="0"/>
              <a:t>If</a:t>
            </a:r>
            <a:r>
              <a:rPr lang="en-US" sz="2800" dirty="0"/>
              <a:t> </a:t>
            </a:r>
            <a:r>
              <a:rPr lang="en-US" i="1" dirty="0"/>
              <a:t>p-</a:t>
            </a:r>
            <a:r>
              <a:rPr lang="en-US" dirty="0"/>
              <a:t>value &gt; </a:t>
            </a:r>
            <a:r>
              <a:rPr lang="el-GR" dirty="0">
                <a:latin typeface="Cambria Math" panose="02040503050406030204" pitchFamily="18" charset="0"/>
                <a:ea typeface="Cambria Math" panose="02040503050406030204" pitchFamily="18" charset="0"/>
              </a:rPr>
              <a:t>α</a:t>
            </a:r>
            <a:r>
              <a:rPr sz="2800" dirty="0"/>
              <a:t>, then fail to reject the null hypothesis.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12.4.1: Constructing and Analyzing a Multiple Regression Model</a:t>
            </a:r>
            <a:r>
              <a:rPr lang="en-US" baseline="-25000" dirty="0"/>
              <a:t>1</a:t>
            </a:r>
            <a:endParaRPr baseline="-25000" dirty="0"/>
          </a:p>
        </p:txBody>
      </p:sp>
      <p:sp>
        <p:nvSpPr>
          <p:cNvPr id="3" name="Text Placeholder 2"/>
          <p:cNvSpPr>
            <a:spLocks noGrp="1"/>
          </p:cNvSpPr>
          <p:nvPr>
            <p:ph type="body" sz="quarter" idx="10"/>
          </p:nvPr>
        </p:nvSpPr>
        <p:spPr/>
        <p:txBody>
          <a:bodyPr>
            <a:normAutofit/>
          </a:bodyPr>
          <a:lstStyle/>
          <a:p>
            <a:r>
              <a:rPr sz="2800" dirty="0"/>
              <a:t>Construct and analyze a multiple regression equation for predicting a child's reading level based on the following sample data, which omits the variable of teacher's experience from the multiple regression model that we have been discussing. Use this new model to predict the reading level for a child who is 10 years old and has parents with an average of 12.7 years of education. Which of the two multiple regression models we built is better at predicting a child's reading level?</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12.4.1: Constructing and Analyzing a Multiple Regression Model</a:t>
            </a:r>
            <a:r>
              <a:rPr lang="en-US" baseline="-25000" dirty="0"/>
              <a:t>2</a:t>
            </a:r>
            <a:endParaRPr dirty="0"/>
          </a:p>
        </p:txBody>
      </p:sp>
      <p:graphicFrame>
        <p:nvGraphicFramePr>
          <p:cNvPr id="3" name="Table Placeholder 2" descr="The table presents data for 10 children, showing the relationship between a child's age, their parents' education level, and the child's reading level. It has 4 columns and 11 rows including headers.&#10;Column A: Child’s Age values range from 6 to 15 years Values are: 6, 7, 8, 9, 10, 11, 12, 13, 14, 15.&#10;Column B: Parents’ Education (in years) values are: 13.1, 14.5, 16.1, 12.5, 11.8, 11.1, 10.2, 12.6, 12.1, 14.3.&#10;Column C: Reading Level values are: 1.3, 2.2, 3.7, 4.1, 4.9, 5.2, 6.0, 7.1, 8.5, 9.7.&#10;The data suggests a trend where reading level increases with both the child’s age and the parents’ education level."/>
          <p:cNvGraphicFramePr>
            <a:graphicFrameLocks noGrp="1"/>
          </p:cNvGraphicFramePr>
          <p:nvPr>
            <p:ph type="tbl" sz="quarter" idx="10"/>
            <p:extLst>
              <p:ext uri="{D42A27DB-BD31-4B8C-83A1-F6EECF244321}">
                <p14:modId xmlns:p14="http://schemas.microsoft.com/office/powerpoint/2010/main" val="2951846103"/>
              </p:ext>
            </p:extLst>
          </p:nvPr>
        </p:nvGraphicFramePr>
        <p:xfrm>
          <a:off x="457200" y="1105523"/>
          <a:ext cx="8229600" cy="4450080"/>
        </p:xfrm>
        <a:graphic>
          <a:graphicData uri="http://schemas.openxmlformats.org/drawingml/2006/table">
            <a:tbl>
              <a:tblPr firstRow="1" bandRow="1">
                <a:tableStyleId>{2D5ABB26-0587-4C30-8999-92F81FD0307C}</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ctr">
                        <a:defRPr b="1"/>
                      </a:pPr>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600" b="1"/>
                      </a:pPr>
                      <a:r>
                        <a: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600" b="1"/>
                      </a:pPr>
                      <a:r>
                        <a:t>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600" b="1"/>
                      </a:pPr>
                      <a:r>
                        <a:t>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70840">
                <a:tc>
                  <a:txBody>
                    <a:bodyPr/>
                    <a:lstStyle/>
                    <a:p>
                      <a:pPr algn="ctr">
                        <a:defRPr b="1"/>
                      </a:pPr>
                      <a:r>
                        <a:rPr sz="1600">
                          <a:latin typeface="Cambria Math"/>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600" b="1"/>
                        <a:t>Child's Age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600" b="1"/>
                        <a:t>Parents' Education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600" b="1"/>
                        <a:t>Reading Level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p>
                      <a:pPr algn="ctr">
                        <a:defRPr b="1"/>
                      </a:pPr>
                      <a:r>
                        <a:rPr sz="1600">
                          <a:latin typeface="Cambria Math"/>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600" dirty="0">
                          <a:latin typeface="Cambria Math"/>
                        </a:rPr>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600">
                          <a:latin typeface="Cambria Math"/>
                        </a:rPr>
                        <a:t>13.1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600">
                          <a:latin typeface="Cambria Math"/>
                        </a:rPr>
                        <a:t>1.3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70840">
                <a:tc>
                  <a:txBody>
                    <a:bodyPr/>
                    <a:lstStyle/>
                    <a:p>
                      <a:pPr algn="ctr">
                        <a:defRPr b="1"/>
                      </a:pPr>
                      <a:r>
                        <a:rPr sz="1600">
                          <a:latin typeface="Cambria Math"/>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600" dirty="0">
                          <a:latin typeface="Cambria Math"/>
                        </a:rPr>
                        <a:t>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600">
                          <a:latin typeface="Cambria Math"/>
                        </a:rPr>
                        <a:t>14.5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600">
                          <a:latin typeface="Cambria Math"/>
                        </a:rPr>
                        <a:t>2.2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70840">
                <a:tc>
                  <a:txBody>
                    <a:bodyPr/>
                    <a:lstStyle/>
                    <a:p>
                      <a:pPr algn="ctr">
                        <a:defRPr b="1"/>
                      </a:pPr>
                      <a:r>
                        <a:rPr sz="1600">
                          <a:latin typeface="Cambria Math"/>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600">
                          <a:latin typeface="Cambria Math"/>
                        </a:rPr>
                        <a:t>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600">
                          <a:latin typeface="Cambria Math"/>
                        </a:rPr>
                        <a:t>16.1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600">
                          <a:latin typeface="Cambria Math"/>
                        </a:rPr>
                        <a:t>3.7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70840">
                <a:tc>
                  <a:txBody>
                    <a:bodyPr/>
                    <a:lstStyle/>
                    <a:p>
                      <a:pPr algn="ctr">
                        <a:defRPr b="1"/>
                      </a:pPr>
                      <a:r>
                        <a:rPr sz="1600">
                          <a:latin typeface="Cambria Math"/>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600">
                          <a:latin typeface="Cambria Math"/>
                        </a:rPr>
                        <a:t>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600">
                          <a:latin typeface="Cambria Math"/>
                        </a:rPr>
                        <a:t>12.5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600">
                          <a:latin typeface="Cambria Math"/>
                        </a:rPr>
                        <a:t>4.1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70840">
                <a:tc>
                  <a:txBody>
                    <a:bodyPr/>
                    <a:lstStyle/>
                    <a:p>
                      <a:pPr algn="ctr">
                        <a:defRPr b="1"/>
                      </a:pPr>
                      <a:r>
                        <a:rPr sz="1600">
                          <a:latin typeface="Cambria Math"/>
                        </a:rPr>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600">
                          <a:latin typeface="Cambria Math"/>
                        </a:rPr>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600">
                          <a:latin typeface="Cambria Math"/>
                        </a:rPr>
                        <a:t>11.8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600">
                          <a:latin typeface="Cambria Math"/>
                        </a:rPr>
                        <a:t>4.9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370840">
                <a:tc>
                  <a:txBody>
                    <a:bodyPr/>
                    <a:lstStyle/>
                    <a:p>
                      <a:pPr algn="ctr">
                        <a:defRPr b="1"/>
                      </a:pPr>
                      <a:r>
                        <a:rPr sz="1600">
                          <a:latin typeface="Cambria Math"/>
                        </a:rPr>
                        <a:t>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600">
                          <a:latin typeface="Cambria Math"/>
                        </a:rPr>
                        <a:t>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600">
                          <a:latin typeface="Cambria Math"/>
                        </a:rPr>
                        <a:t>11.1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600">
                          <a:latin typeface="Cambria Math"/>
                        </a:rPr>
                        <a:t>5.2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370840">
                <a:tc>
                  <a:txBody>
                    <a:bodyPr/>
                    <a:lstStyle/>
                    <a:p>
                      <a:pPr algn="ctr">
                        <a:defRPr b="1"/>
                      </a:pPr>
                      <a:r>
                        <a:rPr sz="1600">
                          <a:latin typeface="Cambria Math"/>
                        </a:rPr>
                        <a:t>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600">
                          <a:latin typeface="Cambria Math"/>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600">
                          <a:latin typeface="Cambria Math"/>
                        </a:rPr>
                        <a:t>10.2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600">
                          <a:latin typeface="Cambria Math"/>
                        </a:rPr>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370840">
                <a:tc>
                  <a:txBody>
                    <a:bodyPr/>
                    <a:lstStyle/>
                    <a:p>
                      <a:pPr algn="ctr">
                        <a:defRPr b="1"/>
                      </a:pPr>
                      <a:r>
                        <a:rPr sz="1600">
                          <a:latin typeface="Cambria Math"/>
                        </a:rPr>
                        <a:t>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600">
                          <a:latin typeface="Cambria Math"/>
                        </a:rPr>
                        <a:t>13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600">
                          <a:latin typeface="Cambria Math"/>
                        </a:rPr>
                        <a:t>12.6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600">
                          <a:latin typeface="Cambria Math"/>
                        </a:rPr>
                        <a:t>7.1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9"/>
                  </a:ext>
                </a:extLst>
              </a:tr>
              <a:tr h="370840">
                <a:tc>
                  <a:txBody>
                    <a:bodyPr/>
                    <a:lstStyle/>
                    <a:p>
                      <a:pPr algn="ctr">
                        <a:defRPr b="1"/>
                      </a:pPr>
                      <a:r>
                        <a:rPr sz="1600">
                          <a:latin typeface="Cambria Math"/>
                        </a:rPr>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600">
                          <a:latin typeface="Cambria Math"/>
                        </a:rPr>
                        <a:t>14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600">
                          <a:latin typeface="Cambria Math"/>
                        </a:rPr>
                        <a:t>12.1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600">
                          <a:latin typeface="Cambria Math"/>
                        </a:rPr>
                        <a:t>8.5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0"/>
                  </a:ext>
                </a:extLst>
              </a:tr>
              <a:tr h="370840">
                <a:tc>
                  <a:txBody>
                    <a:bodyPr/>
                    <a:lstStyle/>
                    <a:p>
                      <a:pPr algn="ctr">
                        <a:defRPr b="1"/>
                      </a:pPr>
                      <a:r>
                        <a:rPr sz="1600" dirty="0">
                          <a:latin typeface="Cambria Math"/>
                        </a:rPr>
                        <a:t>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600">
                          <a:latin typeface="Cambria Math"/>
                        </a:rPr>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600">
                          <a:latin typeface="Cambria Math"/>
                        </a:rPr>
                        <a:t>14.3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600" dirty="0">
                          <a:latin typeface="Cambria Math"/>
                        </a:rPr>
                        <a:t>9.7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1"/>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12.4.1: Constructing and Analyzing a Multiple Regression Model</a:t>
            </a:r>
            <a:r>
              <a:rPr lang="en-US" baseline="-25000" dirty="0"/>
              <a:t>3</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We will use Microsoft Excel to construct and analyze a multiple regression model for these data. Begin by entering the data as they appear in columns A, B, and C. Next, under the </a:t>
            </a:r>
            <a:r>
              <a:rPr sz="2800" b="1" dirty="0"/>
              <a:t>Data</a:t>
            </a:r>
            <a:r>
              <a:rPr sz="2800" dirty="0"/>
              <a:t> tab, choose </a:t>
            </a:r>
            <a:r>
              <a:rPr sz="2800" b="1" dirty="0"/>
              <a:t>Data Analysis</a:t>
            </a:r>
            <a:r>
              <a:rPr sz="2800" dirty="0"/>
              <a:t>. Select </a:t>
            </a:r>
            <a:r>
              <a:rPr sz="2800" b="1" dirty="0"/>
              <a:t>Regression</a:t>
            </a:r>
            <a:r>
              <a:rPr sz="2800" dirty="0"/>
              <a:t> from the options listed. Enter the necessary information into the Regression menu. Then click </a:t>
            </a:r>
            <a:r>
              <a:rPr sz="2800" b="1" dirty="0"/>
              <a:t>OK</a:t>
            </a:r>
            <a:r>
              <a:rPr sz="2800" dirty="0"/>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Technology</a:t>
            </a:r>
            <a:r>
              <a:rPr lang="en-US" baseline="-25000" dirty="0"/>
              <a:t>1</a:t>
            </a:r>
            <a:endParaRPr dirty="0"/>
          </a:p>
        </p:txBody>
      </p:sp>
      <p:sp>
        <p:nvSpPr>
          <p:cNvPr id="3" name="Text Placeholder 2"/>
          <p:cNvSpPr>
            <a:spLocks noGrp="1"/>
          </p:cNvSpPr>
          <p:nvPr>
            <p:ph type="body" sz="quarter" idx="10"/>
          </p:nvPr>
        </p:nvSpPr>
        <p:spPr>
          <a:xfrm>
            <a:off x="457200" y="1082078"/>
            <a:ext cx="8229600" cy="2804122"/>
          </a:xfrm>
        </p:spPr>
        <p:txBody>
          <a:bodyPr>
            <a:normAutofit/>
          </a:bodyPr>
          <a:lstStyle/>
          <a:p>
            <a:r>
              <a:rPr sz="2800" dirty="0"/>
              <a:t>If Data Analysis does not appear in your Excel menu under the Data tab, you can easily add this function. For instructions please visit stat.hawkeslearning.com and navigate to </a:t>
            </a:r>
            <a:r>
              <a:rPr sz="2800" b="1" dirty="0"/>
              <a:t>Technology Instructions </a:t>
            </a:r>
            <a:r>
              <a:rPr lang="en-US" b="1" dirty="0"/>
              <a:t>→</a:t>
            </a:r>
            <a:r>
              <a:rPr sz="2800" b="1" dirty="0"/>
              <a:t> Getting Started</a:t>
            </a:r>
            <a:r>
              <a:rPr sz="2800" dirty="0"/>
              <a:t>.</a:t>
            </a:r>
          </a:p>
          <a:p>
            <a:r>
              <a:rPr sz="2800" dirty="0"/>
              <a:t>The output is shown in the following figure.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12.4.1: Constructing and Analyzing a Multiple Regression Model</a:t>
            </a:r>
            <a:r>
              <a:rPr lang="en-US" baseline="-25000" dirty="0"/>
              <a:t>4</a:t>
            </a:r>
            <a:endParaRPr dirty="0"/>
          </a:p>
        </p:txBody>
      </p:sp>
      <p:pic>
        <p:nvPicPr>
          <p:cNvPr id="4" name="Picture 3" descr="An image of a table presents a regression analysis output with three sections: Regression Statistics, ANOVA, and Regression Coefficients. Only the Regression Statistics is pictured on this slide.&#10;In the Regression Statistics section, It contains 2 columns and 5 rows, the first column contains Multiple R, R square, Adjusted R square, and Standard error.&#10;The second column contains the value of Multiple R is 0.996468545,&#10;R Square is 0.992949561,&#10;Adjusted R Square is 0.990935149,&#10;Standard Error is 0.252102523,&#10;Observations are 10.&#10;">
            <a:extLst>
              <a:ext uri="{FF2B5EF4-FFF2-40B4-BE49-F238E27FC236}">
                <a16:creationId xmlns:a16="http://schemas.microsoft.com/office/drawing/2014/main" id="{ED9714DA-9527-55EA-671C-0E3A580E3120}"/>
              </a:ext>
            </a:extLst>
          </p:cNvPr>
          <p:cNvPicPr>
            <a:picLocks noChangeAspect="1"/>
          </p:cNvPicPr>
          <p:nvPr/>
        </p:nvPicPr>
        <p:blipFill>
          <a:blip r:embed="rId2"/>
          <a:stretch>
            <a:fillRect/>
          </a:stretch>
        </p:blipFill>
        <p:spPr>
          <a:xfrm>
            <a:off x="3124381" y="1086744"/>
            <a:ext cx="2895238" cy="4856856"/>
          </a:xfrm>
          <a:prstGeom prst="rect">
            <a:avLst/>
          </a:prstGeom>
        </p:spPr>
      </p:pic>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946</TotalTime>
  <Words>958</Words>
  <Application>Microsoft Office PowerPoint</Application>
  <PresentationFormat>On-screen Show (4:3)</PresentationFormat>
  <Paragraphs>91</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Courier New</vt:lpstr>
      <vt:lpstr>Calibri</vt:lpstr>
      <vt:lpstr>Arial</vt:lpstr>
      <vt:lpstr>Cambria Math</vt:lpstr>
      <vt:lpstr>Office Theme</vt:lpstr>
      <vt:lpstr>Section 12.4</vt:lpstr>
      <vt:lpstr>Definition: Multiple Regression Model</vt:lpstr>
      <vt:lpstr>Procedure: Null and Alternative Hypotheses for an ANOVA Test</vt:lpstr>
      <vt:lpstr>Memory Booster</vt:lpstr>
      <vt:lpstr>Example 12.4.1: Constructing and Analyzing a Multiple Regression Model1</vt:lpstr>
      <vt:lpstr>Example 12.4.1: Constructing and Analyzing a Multiple Regression Model2</vt:lpstr>
      <vt:lpstr>Example 12.4.1: Constructing and Analyzing a Multiple Regression Model3</vt:lpstr>
      <vt:lpstr>Technology1</vt:lpstr>
      <vt:lpstr>Example 12.4.1: Constructing and Analyzing a Multiple Regression Model4</vt:lpstr>
      <vt:lpstr>Example 12.4.1: Constructing and Analyzing a Multiple Regression Model5</vt:lpstr>
      <vt:lpstr>Example 12.4.1: Constructing and Analyzing a Multiple Regression Model6</vt:lpstr>
      <vt:lpstr>Example 12.4.1: Constructing and Analyzing a Multiple Regression Model7</vt:lpstr>
      <vt:lpstr>Example 12.4.1: Constructing and Analyzing a Multiple Regression Model8</vt:lpstr>
      <vt:lpstr>Technology2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dc:title>
  <dc:creator>Hawkes Learning</dc:creator>
  <cp:lastModifiedBy>kanthi</cp:lastModifiedBy>
  <cp:revision>152</cp:revision>
  <dcterms:created xsi:type="dcterms:W3CDTF">2013-04-26T14:43:13Z</dcterms:created>
  <dcterms:modified xsi:type="dcterms:W3CDTF">2025-08-20T07:31:18Z</dcterms:modified>
</cp:coreProperties>
</file>