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0"/>
  </p:notesMasterIdLst>
  <p:handoutMasterIdLst>
    <p:handoutMasterId r:id="rId61"/>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 id="287" r:id="rId31"/>
    <p:sldId id="288" r:id="rId32"/>
    <p:sldId id="289" r:id="rId33"/>
    <p:sldId id="290" r:id="rId34"/>
    <p:sldId id="291" r:id="rId35"/>
    <p:sldId id="313"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10" r:id="rId54"/>
    <p:sldId id="311" r:id="rId55"/>
    <p:sldId id="316" r:id="rId56"/>
    <p:sldId id="312" r:id="rId57"/>
    <p:sldId id="314" r:id="rId58"/>
    <p:sldId id="315" r:id="rId59"/>
  </p:sldIdLst>
  <p:sldSz cx="9144000" cy="6858000" type="screen4x3"/>
  <p:notesSz cx="6858000" cy="9144000"/>
  <p:embeddedFontLst>
    <p:embeddedFont>
      <p:font typeface="Cambria Math" panose="02040503050406030204" pitchFamily="18" charset="0"/>
      <p:regular r:id="rId6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S::aconger@hawkeslearning.com::ade6c5c3-e633-4050-96d1-34f11caf605e" providerId="AD"/>
      </p:ext>
    </p:extLst>
  </p:cmAuthor>
  <p:cmAuthor id="2" name="Vincent Cellini" initials="VC" lastIdx="1" clrIdx="2">
    <p:extLst>
      <p:ext uri="{19B8F6BF-5375-455C-9EA6-DF929625EA0E}">
        <p15:presenceInfo xmlns:p15="http://schemas.microsoft.com/office/powerpoint/2012/main" userId="S::vcellini@hawkeslearning.com::c40fcd97-70f3-43d5-9016-8629863c8c6f" providerId="AD"/>
      </p:ext>
    </p:extLst>
  </p:cmAuthor>
  <p:cmAuthor id="3" name="hiteesha" initials="h" lastIdx="1" clrIdx="3">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58" autoAdjust="0"/>
    <p:restoredTop sz="94673" autoAdjust="0"/>
  </p:normalViewPr>
  <p:slideViewPr>
    <p:cSldViewPr>
      <p:cViewPr varScale="1">
        <p:scale>
          <a:sx n="101" d="100"/>
          <a:sy n="101" d="100"/>
        </p:scale>
        <p:origin x="1134"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58</a:t>
            </a:fld>
            <a:endParaRPr lang="en-US"/>
          </a:p>
        </p:txBody>
      </p:sp>
    </p:spTree>
    <p:extLst>
      <p:ext uri="{BB962C8B-B14F-4D97-AF65-F5344CB8AC3E}">
        <p14:creationId xmlns:p14="http://schemas.microsoft.com/office/powerpoint/2010/main" val="3386461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7.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7.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image" Target="../media/image29.emf"/></Relationships>
</file>

<file path=ppt/slides/_rels/slide32.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49.pn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45.svg"/><Relationship Id="rId2" Type="http://schemas.openxmlformats.org/officeDocument/2006/relationships/image" Target="../media/image44.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3.xml"/><Relationship Id="rId4" Type="http://schemas.openxmlformats.org/officeDocument/2006/relationships/image" Target="../media/image52.emf"/></Relationships>
</file>

<file path=ppt/slides/_rels/slide58.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55.emf"/><Relationship Id="rId4" Type="http://schemas.openxmlformats.org/officeDocument/2006/relationships/image" Target="../media/image54.emf"/></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2.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12.3</a:t>
            </a:r>
          </a:p>
        </p:txBody>
      </p:sp>
      <p:sp>
        <p:nvSpPr>
          <p:cNvPr id="2" name="Text Placeholder 1"/>
          <p:cNvSpPr>
            <a:spLocks noGrp="1"/>
          </p:cNvSpPr>
          <p:nvPr>
            <p:ph type="body" sz="quarter" idx="10"/>
          </p:nvPr>
        </p:nvSpPr>
        <p:spPr/>
        <p:txBody>
          <a:bodyPr/>
          <a:lstStyle/>
          <a:p>
            <a:pPr algn="ctr"/>
            <a:r>
              <a:t>Regression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8</a:t>
            </a:r>
            <a:endParaRPr dirty="0"/>
          </a:p>
        </p:txBody>
      </p:sp>
      <p:sp>
        <p:nvSpPr>
          <p:cNvPr id="5" name="TextBox 4">
            <a:extLst>
              <a:ext uri="{FF2B5EF4-FFF2-40B4-BE49-F238E27FC236}">
                <a16:creationId xmlns:a16="http://schemas.microsoft.com/office/drawing/2014/main" id="{64C0CCAA-6EFB-D8CB-297E-210DC49D0A16}"/>
              </a:ext>
            </a:extLst>
          </p:cNvPr>
          <p:cNvSpPr txBox="1"/>
          <p:nvPr/>
        </p:nvSpPr>
        <p:spPr>
          <a:xfrm>
            <a:off x="2362200" y="1153652"/>
            <a:ext cx="4572000" cy="369332"/>
          </a:xfrm>
          <a:prstGeom prst="rect">
            <a:avLst/>
          </a:prstGeom>
          <a:noFill/>
        </p:spPr>
        <p:txBody>
          <a:bodyPr wrap="square">
            <a:spAutoFit/>
          </a:bodyPr>
          <a:lstStyle/>
          <a:p>
            <a:pPr algn="ctr">
              <a:defRPr sz="1800" b="1"/>
            </a:pPr>
            <a:r>
              <a:rPr lang="en-IN" dirty="0"/>
              <a:t>Predicted Values and Residuals</a:t>
            </a:r>
          </a:p>
        </p:txBody>
      </p:sp>
      <mc:AlternateContent xmlns:mc="http://schemas.openxmlformats.org/markup-compatibility/2006" xmlns:a14="http://schemas.microsoft.com/office/drawing/2010/main">
        <mc:Choice Requires="a14">
          <p:graphicFrame>
            <p:nvGraphicFramePr>
              <p:cNvPr id="3" name="Table Placeholder 2" descr="The table presents data on children's age in years denoted as x, reading level denoted as y, predicted reading values (denoted as y hat), and residuals denoted as y minus y hat, while the residuals, representing the difference between actual and predicted values.&#10;&#10;At age 6, the reading level is 1.3, the predicted value is 1.379, and the residual is -0.079.&#10;At age 7, the reading level is 2.2, the predicted value is 2.244, and the residual is -0.044. &#10;At age 8, the reading level is 3.7, the predicted value is 3.109, and the residual is 0.591.&#10;At age 9, the reading level is 4.1, the predicted value is 3.974, and the residual is 0.126.&#10;At age 10, the reading level is 4.9, the predicted value is 4.839, and the residual is 0.061.&#10;At age 11, the reading level is 5.2, the predicted value is 5.704, and the residual is -0.504.&#10;At age 12, the reading level is 6.0, the predicted value is 6.569, and the residual is -0.569.&#10;At age 13, the reading level is 7.1, the predicted value is 7.434, and the residual is -0.334.&#10;At age 14, the reading level is 8.5, the predicted value is 8.299, and the residual is 0.201.&#10;At age 15, the reading level is 9.7, the predicted value is 9.164, and the residual is 0.536.&#10;&#10;This table is used to analyze the accuracy of a predictive model for reading levels based on age."/>
              <p:cNvGraphicFramePr>
                <a:graphicFrameLocks noGrp="1"/>
              </p:cNvGraphicFramePr>
              <p:nvPr>
                <p:ph type="tbl" sz="quarter" idx="10"/>
                <p:extLst>
                  <p:ext uri="{D42A27DB-BD31-4B8C-83A1-F6EECF244321}">
                    <p14:modId xmlns:p14="http://schemas.microsoft.com/office/powerpoint/2010/main" val="4011497928"/>
                  </p:ext>
                </p:extLst>
              </p:nvPr>
            </p:nvGraphicFramePr>
            <p:xfrm>
              <a:off x="457200" y="1559560"/>
              <a:ext cx="8229600" cy="40792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sz="1600" dirty="0"/>
                            <a:t>Age (in Years), </a:t>
                          </a:r>
                          <a:r>
                            <a:rPr lang="en-US" sz="1600" i="1" dirty="0"/>
                            <a:t>x</a:t>
                          </a:r>
                          <a:endParaRPr sz="1600" i="1" dirty="0"/>
                        </a:p>
                      </a:txBody>
                      <a:tcPr/>
                    </a:tc>
                    <a:tc>
                      <a:txBody>
                        <a:bodyPr/>
                        <a:lstStyle/>
                        <a:p>
                          <a:pPr algn="ctr">
                            <a:defRPr sz="1600" b="1"/>
                          </a:pPr>
                          <a:r>
                            <a:rPr sz="1600" dirty="0"/>
                            <a:t>Reading Level, </a:t>
                          </a:r>
                          <a:r>
                            <a:rPr lang="en-US" sz="1600" i="1" dirty="0"/>
                            <a:t>y</a:t>
                          </a:r>
                          <a:endParaRPr sz="1600" i="1" dirty="0"/>
                        </a:p>
                      </a:txBody>
                      <a:tcPr/>
                    </a:tc>
                    <a:tc>
                      <a:txBody>
                        <a:bodyPr/>
                        <a:lstStyle/>
                        <a:p>
                          <a:pPr algn="ctr">
                            <a:defRPr sz="1600" b="1"/>
                          </a:pPr>
                          <a:r>
                            <a:rPr sz="1600"/>
                            <a:t>Predicted Value, </a:t>
                          </a:r>
                          <a14:m>
                            <m:oMath xmlns:m="http://schemas.openxmlformats.org/officeDocument/2006/math">
                              <m:acc>
                                <m:accPr>
                                  <m:chr m:val="̂"/>
                                  <m:ctrlPr>
                                    <a:rPr sz="1600" i="1">
                                      <a:latin typeface="Cambria Math" panose="02040503050406030204" pitchFamily="18" charset="0"/>
                                    </a:rPr>
                                  </m:ctrlPr>
                                </m:accPr>
                                <m:e>
                                  <m:r>
                                    <a:rPr sz="1600">
                                      <a:latin typeface="Cambria Math" panose="02040503050406030204" pitchFamily="18" charset="0"/>
                                    </a:rPr>
                                    <m:t>𝑦</m:t>
                                  </m:r>
                                </m:e>
                              </m:acc>
                            </m:oMath>
                          </a14:m>
                          <a:endParaRPr sz="1600"/>
                        </a:p>
                      </a:txBody>
                      <a:tcPr/>
                    </a:tc>
                    <a:tc>
                      <a:txBody>
                        <a:bodyPr/>
                        <a:lstStyle/>
                        <a:p>
                          <a:pPr algn="ctr">
                            <a:defRPr sz="1600" b="1"/>
                          </a:pPr>
                          <a:r>
                            <a:rPr sz="1600" dirty="0"/>
                            <a:t>Residual, </a:t>
                          </a:r>
                          <a14:m>
                            <m:oMath xmlns:m="http://schemas.openxmlformats.org/officeDocument/2006/math">
                              <m:r>
                                <a:rPr sz="1600">
                                  <a:latin typeface="Cambria Math" panose="02040503050406030204" pitchFamily="18" charset="0"/>
                                </a:rPr>
                                <m:t>𝑦</m:t>
                              </m:r>
                              <m:r>
                                <a:rPr sz="1600">
                                  <a:latin typeface="Cambria Math" panose="02040503050406030204" pitchFamily="18" charset="0"/>
                                </a:rPr>
                                <m:t>−</m:t>
                              </m:r>
                              <m:acc>
                                <m:accPr>
                                  <m:chr m:val="̂"/>
                                  <m:ctrlPr>
                                    <a:rPr sz="1600" i="1">
                                      <a:latin typeface="Cambria Math" panose="02040503050406030204" pitchFamily="18" charset="0"/>
                                    </a:rPr>
                                  </m:ctrlPr>
                                </m:accPr>
                                <m:e>
                                  <m:r>
                                    <a:rPr sz="1600">
                                      <a:latin typeface="Cambria Math" panose="02040503050406030204" pitchFamily="18" charset="0"/>
                                    </a:rPr>
                                    <m:t>𝑦</m:t>
                                  </m:r>
                                </m:e>
                              </m:acc>
                            </m:oMath>
                          </a14:m>
                          <a:endParaRPr sz="1600" dirty="0"/>
                        </a:p>
                      </a:txBody>
                      <a:tcPr/>
                    </a:tc>
                    <a:extLst>
                      <a:ext uri="{0D108BD9-81ED-4DB2-BD59-A6C34878D82A}">
                        <a16:rowId xmlns:a16="http://schemas.microsoft.com/office/drawing/2014/main" val="10001"/>
                      </a:ext>
                    </a:extLst>
                  </a:tr>
                  <a:tr h="370840">
                    <a:tc>
                      <a:txBody>
                        <a:bodyPr/>
                        <a:lstStyle/>
                        <a:p>
                          <a:pPr algn="ctr"/>
                          <a:r>
                            <a:rPr sz="1600" dirty="0"/>
                            <a:t>6</a:t>
                          </a:r>
                          <a:endParaRPr sz="1600" dirty="0">
                            <a:latin typeface="Cambria Math"/>
                          </a:endParaRPr>
                        </a:p>
                      </a:txBody>
                      <a:tcPr/>
                    </a:tc>
                    <a:tc>
                      <a:txBody>
                        <a:bodyPr/>
                        <a:lstStyle/>
                        <a:p>
                          <a:pPr algn="ctr"/>
                          <a:r>
                            <a:rPr sz="1600"/>
                            <a:t>1.3</a:t>
                          </a:r>
                          <a:endParaRPr sz="1600">
                            <a:latin typeface="Cambria Math"/>
                          </a:endParaRPr>
                        </a:p>
                      </a:txBody>
                      <a:tcPr/>
                    </a:tc>
                    <a:tc>
                      <a:txBody>
                        <a:bodyPr/>
                        <a:lstStyle/>
                        <a:p>
                          <a:pPr algn="ctr"/>
                          <a:r>
                            <a:rPr sz="1600"/>
                            <a:t>1.379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−0.079</m:t>
                                </m:r>
                              </m:oMath>
                            </m:oMathPara>
                          </a14:m>
                          <a:endParaRPr dirty="0"/>
                        </a:p>
                      </a:txBody>
                      <a:tcPr/>
                    </a:tc>
                    <a:extLst>
                      <a:ext uri="{0D108BD9-81ED-4DB2-BD59-A6C34878D82A}">
                        <a16:rowId xmlns:a16="http://schemas.microsoft.com/office/drawing/2014/main" val="10002"/>
                      </a:ext>
                    </a:extLst>
                  </a:tr>
                  <a:tr h="370840">
                    <a:tc>
                      <a:txBody>
                        <a:bodyPr/>
                        <a:lstStyle/>
                        <a:p>
                          <a:pPr algn="ctr"/>
                          <a:r>
                            <a:rPr sz="1600"/>
                            <a:t>7</a:t>
                          </a:r>
                          <a:endParaRPr sz="1600">
                            <a:latin typeface="Cambria Math"/>
                          </a:endParaRPr>
                        </a:p>
                      </a:txBody>
                      <a:tcPr/>
                    </a:tc>
                    <a:tc>
                      <a:txBody>
                        <a:bodyPr/>
                        <a:lstStyle/>
                        <a:p>
                          <a:pPr algn="ctr"/>
                          <a:r>
                            <a:rPr sz="1600"/>
                            <a:t>2.2</a:t>
                          </a:r>
                          <a:endParaRPr sz="1600">
                            <a:latin typeface="Cambria Math"/>
                          </a:endParaRPr>
                        </a:p>
                      </a:txBody>
                      <a:tcPr/>
                    </a:tc>
                    <a:tc>
                      <a:txBody>
                        <a:bodyPr/>
                        <a:lstStyle/>
                        <a:p>
                          <a:pPr algn="ctr"/>
                          <a:r>
                            <a:rPr sz="1600"/>
                            <a:t>2.244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−0.044</m:t>
                                </m:r>
                              </m:oMath>
                            </m:oMathPara>
                          </a14:m>
                          <a:endParaRPr dirty="0"/>
                        </a:p>
                      </a:txBody>
                      <a:tcPr/>
                    </a:tc>
                    <a:extLst>
                      <a:ext uri="{0D108BD9-81ED-4DB2-BD59-A6C34878D82A}">
                        <a16:rowId xmlns:a16="http://schemas.microsoft.com/office/drawing/2014/main" val="10003"/>
                      </a:ext>
                    </a:extLst>
                  </a:tr>
                  <a:tr h="370840">
                    <a:tc>
                      <a:txBody>
                        <a:bodyPr/>
                        <a:lstStyle/>
                        <a:p>
                          <a:pPr algn="ctr"/>
                          <a:r>
                            <a:rPr sz="1600"/>
                            <a:t>8</a:t>
                          </a:r>
                          <a:endParaRPr sz="1600">
                            <a:latin typeface="Cambria Math"/>
                          </a:endParaRPr>
                        </a:p>
                      </a:txBody>
                      <a:tcPr/>
                    </a:tc>
                    <a:tc>
                      <a:txBody>
                        <a:bodyPr/>
                        <a:lstStyle/>
                        <a:p>
                          <a:pPr algn="ctr"/>
                          <a:r>
                            <a:rPr sz="1600"/>
                            <a:t>3.7</a:t>
                          </a:r>
                          <a:endParaRPr sz="1600">
                            <a:latin typeface="Cambria Math"/>
                          </a:endParaRPr>
                        </a:p>
                      </a:txBody>
                      <a:tcPr/>
                    </a:tc>
                    <a:tc>
                      <a:txBody>
                        <a:bodyPr/>
                        <a:lstStyle/>
                        <a:p>
                          <a:pPr algn="ctr"/>
                          <a:r>
                            <a:rPr sz="1600"/>
                            <a:t>3.109</a:t>
                          </a:r>
                          <a:endParaRPr sz="1600">
                            <a:latin typeface="Cambria Math"/>
                          </a:endParaRPr>
                        </a:p>
                      </a:txBody>
                      <a:tcPr/>
                    </a:tc>
                    <a:tc>
                      <a:txBody>
                        <a:bodyPr/>
                        <a:lstStyle/>
                        <a:p>
                          <a:pPr algn="ctr"/>
                          <a:r>
                            <a:rPr sz="1600"/>
                            <a:t>0.591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9</a:t>
                          </a:r>
                          <a:endParaRPr sz="1600">
                            <a:latin typeface="Cambria Math"/>
                          </a:endParaRPr>
                        </a:p>
                      </a:txBody>
                      <a:tcPr/>
                    </a:tc>
                    <a:tc>
                      <a:txBody>
                        <a:bodyPr/>
                        <a:lstStyle/>
                        <a:p>
                          <a:pPr algn="ctr"/>
                          <a:r>
                            <a:rPr sz="1600"/>
                            <a:t>4.1</a:t>
                          </a:r>
                          <a:endParaRPr sz="1600">
                            <a:latin typeface="Cambria Math"/>
                          </a:endParaRPr>
                        </a:p>
                      </a:txBody>
                      <a:tcPr/>
                    </a:tc>
                    <a:tc>
                      <a:txBody>
                        <a:bodyPr/>
                        <a:lstStyle/>
                        <a:p>
                          <a:pPr algn="ctr"/>
                          <a:r>
                            <a:rPr sz="1600"/>
                            <a:t>3.974</a:t>
                          </a:r>
                          <a:endParaRPr sz="1600">
                            <a:latin typeface="Cambria Math"/>
                          </a:endParaRPr>
                        </a:p>
                      </a:txBody>
                      <a:tcPr/>
                    </a:tc>
                    <a:tc>
                      <a:txBody>
                        <a:bodyPr/>
                        <a:lstStyle/>
                        <a:p>
                          <a:pPr algn="ctr"/>
                          <a:r>
                            <a:rPr sz="1600" dirty="0"/>
                            <a:t>0.126</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r>
                            <a:rPr sz="1600"/>
                            <a:t>10</a:t>
                          </a:r>
                          <a:endParaRPr sz="1600">
                            <a:latin typeface="Cambria Math"/>
                          </a:endParaRPr>
                        </a:p>
                      </a:txBody>
                      <a:tcPr/>
                    </a:tc>
                    <a:tc>
                      <a:txBody>
                        <a:bodyPr/>
                        <a:lstStyle/>
                        <a:p>
                          <a:pPr algn="ctr"/>
                          <a:r>
                            <a:rPr sz="1600"/>
                            <a:t>4.9</a:t>
                          </a:r>
                          <a:endParaRPr sz="1600">
                            <a:latin typeface="Cambria Math"/>
                          </a:endParaRPr>
                        </a:p>
                      </a:txBody>
                      <a:tcPr/>
                    </a:tc>
                    <a:tc>
                      <a:txBody>
                        <a:bodyPr/>
                        <a:lstStyle/>
                        <a:p>
                          <a:pPr algn="ctr"/>
                          <a:r>
                            <a:rPr sz="1600"/>
                            <a:t>4.839</a:t>
                          </a:r>
                          <a:endParaRPr sz="1600">
                            <a:latin typeface="Cambria Math"/>
                          </a:endParaRPr>
                        </a:p>
                      </a:txBody>
                      <a:tcPr/>
                    </a:tc>
                    <a:tc>
                      <a:txBody>
                        <a:bodyPr/>
                        <a:lstStyle/>
                        <a:p>
                          <a:pPr algn="ctr"/>
                          <a:r>
                            <a:rPr sz="1600"/>
                            <a:t>0.061</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11</a:t>
                          </a:r>
                          <a:endParaRPr sz="1600">
                            <a:latin typeface="Cambria Math"/>
                          </a:endParaRPr>
                        </a:p>
                      </a:txBody>
                      <a:tcPr/>
                    </a:tc>
                    <a:tc>
                      <a:txBody>
                        <a:bodyPr/>
                        <a:lstStyle/>
                        <a:p>
                          <a:pPr algn="ctr"/>
                          <a:r>
                            <a:rPr sz="1600"/>
                            <a:t>5.2</a:t>
                          </a:r>
                          <a:endParaRPr sz="1600">
                            <a:latin typeface="Cambria Math"/>
                          </a:endParaRPr>
                        </a:p>
                      </a:txBody>
                      <a:tcPr/>
                    </a:tc>
                    <a:tc>
                      <a:txBody>
                        <a:bodyPr/>
                        <a:lstStyle/>
                        <a:p>
                          <a:pPr algn="ctr"/>
                          <a:r>
                            <a:rPr sz="1600"/>
                            <a:t>5.704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−0.504</m:t>
                                </m:r>
                              </m:oMath>
                            </m:oMathPara>
                          </a14:m>
                          <a:endParaRPr/>
                        </a:p>
                      </a:txBody>
                      <a:tcPr/>
                    </a:tc>
                    <a:extLst>
                      <a:ext uri="{0D108BD9-81ED-4DB2-BD59-A6C34878D82A}">
                        <a16:rowId xmlns:a16="http://schemas.microsoft.com/office/drawing/2014/main" val="10007"/>
                      </a:ext>
                    </a:extLst>
                  </a:tr>
                  <a:tr h="370840">
                    <a:tc>
                      <a:txBody>
                        <a:bodyPr/>
                        <a:lstStyle/>
                        <a:p>
                          <a:pPr algn="ctr"/>
                          <a:r>
                            <a:rPr sz="1600"/>
                            <a:t>12</a:t>
                          </a:r>
                          <a:endParaRPr sz="1600">
                            <a:latin typeface="Cambria Math"/>
                          </a:endParaRPr>
                        </a:p>
                      </a:txBody>
                      <a:tcPr/>
                    </a:tc>
                    <a:tc>
                      <a:txBody>
                        <a:bodyPr/>
                        <a:lstStyle/>
                        <a:p>
                          <a:pPr algn="ctr"/>
                          <a:r>
                            <a:rPr sz="1600"/>
                            <a:t>6.0</a:t>
                          </a:r>
                          <a:endParaRPr sz="1600">
                            <a:latin typeface="Cambria Math"/>
                          </a:endParaRPr>
                        </a:p>
                      </a:txBody>
                      <a:tcPr/>
                    </a:tc>
                    <a:tc>
                      <a:txBody>
                        <a:bodyPr/>
                        <a:lstStyle/>
                        <a:p>
                          <a:pPr algn="ctr"/>
                          <a:r>
                            <a:rPr sz="1600"/>
                            <a:t>6.569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−0.569</m:t>
                                </m:r>
                              </m:oMath>
                            </m:oMathPara>
                          </a14:m>
                          <a:endParaRPr/>
                        </a:p>
                      </a:txBody>
                      <a:tcPr/>
                    </a:tc>
                    <a:extLst>
                      <a:ext uri="{0D108BD9-81ED-4DB2-BD59-A6C34878D82A}">
                        <a16:rowId xmlns:a16="http://schemas.microsoft.com/office/drawing/2014/main" val="10008"/>
                      </a:ext>
                    </a:extLst>
                  </a:tr>
                  <a:tr h="370840">
                    <a:tc>
                      <a:txBody>
                        <a:bodyPr/>
                        <a:lstStyle/>
                        <a:p>
                          <a:pPr algn="ctr"/>
                          <a:r>
                            <a:rPr sz="1600"/>
                            <a:t>13</a:t>
                          </a:r>
                          <a:endParaRPr sz="1600">
                            <a:latin typeface="Cambria Math"/>
                          </a:endParaRPr>
                        </a:p>
                      </a:txBody>
                      <a:tcPr/>
                    </a:tc>
                    <a:tc>
                      <a:txBody>
                        <a:bodyPr/>
                        <a:lstStyle/>
                        <a:p>
                          <a:pPr algn="ctr"/>
                          <a:r>
                            <a:rPr sz="1600"/>
                            <a:t>7.1</a:t>
                          </a:r>
                          <a:endParaRPr sz="1600">
                            <a:latin typeface="Cambria Math"/>
                          </a:endParaRPr>
                        </a:p>
                      </a:txBody>
                      <a:tcPr/>
                    </a:tc>
                    <a:tc>
                      <a:txBody>
                        <a:bodyPr/>
                        <a:lstStyle/>
                        <a:p>
                          <a:pPr algn="ctr"/>
                          <a:r>
                            <a:rPr sz="1600"/>
                            <a:t>7.434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−0.334</m:t>
                                </m:r>
                              </m:oMath>
                            </m:oMathPara>
                          </a14:m>
                          <a:endParaRPr/>
                        </a:p>
                      </a:txBody>
                      <a:tcPr/>
                    </a:tc>
                    <a:extLst>
                      <a:ext uri="{0D108BD9-81ED-4DB2-BD59-A6C34878D82A}">
                        <a16:rowId xmlns:a16="http://schemas.microsoft.com/office/drawing/2014/main" val="10009"/>
                      </a:ext>
                    </a:extLst>
                  </a:tr>
                  <a:tr h="370840">
                    <a:tc>
                      <a:txBody>
                        <a:bodyPr/>
                        <a:lstStyle/>
                        <a:p>
                          <a:pPr algn="ctr"/>
                          <a:r>
                            <a:rPr sz="1600"/>
                            <a:t>14</a:t>
                          </a:r>
                          <a:endParaRPr sz="1600">
                            <a:latin typeface="Cambria Math"/>
                          </a:endParaRPr>
                        </a:p>
                      </a:txBody>
                      <a:tcPr/>
                    </a:tc>
                    <a:tc>
                      <a:txBody>
                        <a:bodyPr/>
                        <a:lstStyle/>
                        <a:p>
                          <a:pPr algn="ctr"/>
                          <a:r>
                            <a:rPr sz="1600"/>
                            <a:t>8.5</a:t>
                          </a:r>
                          <a:endParaRPr sz="1600">
                            <a:latin typeface="Cambria Math"/>
                          </a:endParaRPr>
                        </a:p>
                      </a:txBody>
                      <a:tcPr/>
                    </a:tc>
                    <a:tc>
                      <a:txBody>
                        <a:bodyPr/>
                        <a:lstStyle/>
                        <a:p>
                          <a:pPr algn="ctr"/>
                          <a:r>
                            <a:rPr sz="1600"/>
                            <a:t>8.299</a:t>
                          </a:r>
                          <a:endParaRPr sz="1600">
                            <a:latin typeface="Cambria Math"/>
                          </a:endParaRPr>
                        </a:p>
                      </a:txBody>
                      <a:tcPr/>
                    </a:tc>
                    <a:tc>
                      <a:txBody>
                        <a:bodyPr/>
                        <a:lstStyle/>
                        <a:p>
                          <a:pPr algn="ctr"/>
                          <a:r>
                            <a:rPr sz="1600"/>
                            <a:t>0.201</a:t>
                          </a:r>
                          <a:endParaRPr sz="1600">
                            <a:latin typeface="Cambria Math"/>
                          </a:endParaRPr>
                        </a:p>
                      </a:txBody>
                      <a:tcPr/>
                    </a:tc>
                    <a:extLst>
                      <a:ext uri="{0D108BD9-81ED-4DB2-BD59-A6C34878D82A}">
                        <a16:rowId xmlns:a16="http://schemas.microsoft.com/office/drawing/2014/main" val="10010"/>
                      </a:ext>
                    </a:extLst>
                  </a:tr>
                  <a:tr h="370840">
                    <a:tc>
                      <a:txBody>
                        <a:bodyPr/>
                        <a:lstStyle/>
                        <a:p>
                          <a:pPr algn="ctr"/>
                          <a:r>
                            <a:rPr sz="1600" dirty="0"/>
                            <a:t>15</a:t>
                          </a:r>
                          <a:endParaRPr sz="1600" dirty="0">
                            <a:latin typeface="Cambria Math"/>
                          </a:endParaRPr>
                        </a:p>
                      </a:txBody>
                      <a:tcPr/>
                    </a:tc>
                    <a:tc>
                      <a:txBody>
                        <a:bodyPr/>
                        <a:lstStyle/>
                        <a:p>
                          <a:pPr algn="ctr"/>
                          <a:r>
                            <a:rPr sz="1600"/>
                            <a:t>9.7</a:t>
                          </a:r>
                          <a:endParaRPr sz="1600">
                            <a:latin typeface="Cambria Math"/>
                          </a:endParaRPr>
                        </a:p>
                      </a:txBody>
                      <a:tcPr/>
                    </a:tc>
                    <a:tc>
                      <a:txBody>
                        <a:bodyPr/>
                        <a:lstStyle/>
                        <a:p>
                          <a:pPr algn="ctr"/>
                          <a:r>
                            <a:rPr sz="1600"/>
                            <a:t>9.164</a:t>
                          </a:r>
                          <a:endParaRPr sz="1600">
                            <a:latin typeface="Cambria Math"/>
                          </a:endParaRPr>
                        </a:p>
                      </a:txBody>
                      <a:tcPr/>
                    </a:tc>
                    <a:tc>
                      <a:txBody>
                        <a:bodyPr/>
                        <a:lstStyle/>
                        <a:p>
                          <a:pPr algn="ctr"/>
                          <a:r>
                            <a:rPr sz="1600" dirty="0"/>
                            <a:t>0.536</a:t>
                          </a:r>
                          <a:endParaRPr sz="1600" dirty="0">
                            <a:latin typeface="Cambria Math"/>
                          </a:endParaRPr>
                        </a:p>
                      </a:txBody>
                      <a:tcPr/>
                    </a:tc>
                    <a:extLst>
                      <a:ext uri="{0D108BD9-81ED-4DB2-BD59-A6C34878D82A}">
                        <a16:rowId xmlns:a16="http://schemas.microsoft.com/office/drawing/2014/main" val="10011"/>
                      </a:ext>
                    </a:extLst>
                  </a:tr>
                </a:tbl>
              </a:graphicData>
            </a:graphic>
          </p:graphicFrame>
        </mc:Choice>
        <mc:Fallback xmlns="">
          <p:graphicFrame>
            <p:nvGraphicFramePr>
              <p:cNvPr id="3" name="Table Placeholder 2" descr="The table presents data on children's age in years denoted as x, reading level denoted as y, predicted reading values (denoted as y hat), and residuals denoted as y minus y hat, while the residuals, representing the difference between actual and predicted values.&#10;&#10;At age 6, the reading level is 1.3, the predicted value is 1.379, and the residual is -0.079.&#10;At age 7, the reading level is 2.2, the predicted value is 2.244, and the residual is -0.044. &#10;At age 8, the reading level is 3.7, the predicted value is 3.109, and the residual is 0.591.&#10;At age 9, the reading level is 4.1, the predicted value is 3.974, and the residual is 0.126.&#10;At age 10, the reading level is 4.9, the predicted value is 4.839, and the residual is 0.061.&#10;At age 11, the reading level is 5.2, the predicted value is 5.704, and the residual is -0.504.&#10;At age 12, the reading level is 6.0, the predicted value is 6.569, and the residual is -0.569.&#10;At age 13, the reading level is 7.1, the predicted value is 7.434, and the residual is -0.334.&#10;At age 14, the reading level is 8.5, the predicted value is 8.299, and the residual is 0.201.&#10;At age 15, the reading level is 9.7, the predicted value is 9.164, and the residual is 0.536.&#10;&#10;This table is used to analyze the accuracy of a predictive model for reading levels based on age."/>
              <p:cNvGraphicFramePr>
                <a:graphicFrameLocks noGrp="1"/>
              </p:cNvGraphicFramePr>
              <p:nvPr>
                <p:ph type="tbl" sz="quarter" idx="10"/>
                <p:extLst>
                  <p:ext uri="{D42A27DB-BD31-4B8C-83A1-F6EECF244321}">
                    <p14:modId xmlns:p14="http://schemas.microsoft.com/office/powerpoint/2010/main" val="4011497928"/>
                  </p:ext>
                </p:extLst>
              </p:nvPr>
            </p:nvGraphicFramePr>
            <p:xfrm>
              <a:off x="457200" y="1559560"/>
              <a:ext cx="8229600" cy="40792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sz="1600" dirty="0"/>
                            <a:t>Age (in Years), </a:t>
                          </a:r>
                          <a:r>
                            <a:rPr lang="en-US" sz="1600" i="1" dirty="0"/>
                            <a:t>x</a:t>
                          </a:r>
                          <a:endParaRPr sz="1600" i="1" dirty="0"/>
                        </a:p>
                      </a:txBody>
                      <a:tcPr/>
                    </a:tc>
                    <a:tc>
                      <a:txBody>
                        <a:bodyPr/>
                        <a:lstStyle/>
                        <a:p>
                          <a:pPr algn="ctr">
                            <a:defRPr sz="1600" b="1"/>
                          </a:pPr>
                          <a:r>
                            <a:rPr sz="1600" dirty="0"/>
                            <a:t>Reading Level, </a:t>
                          </a:r>
                          <a:r>
                            <a:rPr lang="en-US" sz="1600" i="1" dirty="0"/>
                            <a:t>y</a:t>
                          </a:r>
                          <a:endParaRPr sz="1600" i="1" dirty="0"/>
                        </a:p>
                      </a:txBody>
                      <a:tcPr/>
                    </a:tc>
                    <a:tc>
                      <a:txBody>
                        <a:bodyPr/>
                        <a:lstStyle/>
                        <a:p>
                          <a:endParaRPr lang="en-US"/>
                        </a:p>
                      </a:txBody>
                      <a:tcPr>
                        <a:blipFill>
                          <a:blip r:embed="rId2"/>
                          <a:stretch>
                            <a:fillRect l="-200296" t="-3279" r="-100592" b="-1009836"/>
                          </a:stretch>
                        </a:blipFill>
                      </a:tcPr>
                    </a:tc>
                    <a:tc>
                      <a:txBody>
                        <a:bodyPr/>
                        <a:lstStyle/>
                        <a:p>
                          <a:endParaRPr lang="en-US"/>
                        </a:p>
                      </a:txBody>
                      <a:tcPr>
                        <a:blipFill>
                          <a:blip r:embed="rId2"/>
                          <a:stretch>
                            <a:fillRect l="-301187" t="-3279" r="-890" b="-1009836"/>
                          </a:stretch>
                        </a:blipFill>
                      </a:tcPr>
                    </a:tc>
                    <a:extLst>
                      <a:ext uri="{0D108BD9-81ED-4DB2-BD59-A6C34878D82A}">
                        <a16:rowId xmlns:a16="http://schemas.microsoft.com/office/drawing/2014/main" val="10001"/>
                      </a:ext>
                    </a:extLst>
                  </a:tr>
                  <a:tr h="370840">
                    <a:tc>
                      <a:txBody>
                        <a:bodyPr/>
                        <a:lstStyle/>
                        <a:p>
                          <a:pPr algn="ctr"/>
                          <a:r>
                            <a:rPr sz="1600" dirty="0"/>
                            <a:t>6</a:t>
                          </a:r>
                          <a:endParaRPr sz="1600" dirty="0">
                            <a:latin typeface="Cambria Math"/>
                          </a:endParaRPr>
                        </a:p>
                      </a:txBody>
                      <a:tcPr/>
                    </a:tc>
                    <a:tc>
                      <a:txBody>
                        <a:bodyPr/>
                        <a:lstStyle/>
                        <a:p>
                          <a:pPr algn="ctr"/>
                          <a:r>
                            <a:rPr sz="1600"/>
                            <a:t>1.3</a:t>
                          </a:r>
                          <a:endParaRPr sz="1600">
                            <a:latin typeface="Cambria Math"/>
                          </a:endParaRPr>
                        </a:p>
                      </a:txBody>
                      <a:tcPr/>
                    </a:tc>
                    <a:tc>
                      <a:txBody>
                        <a:bodyPr/>
                        <a:lstStyle/>
                        <a:p>
                          <a:pPr algn="ctr"/>
                          <a:r>
                            <a:rPr sz="1600"/>
                            <a:t>1.379</a:t>
                          </a:r>
                          <a:endParaRPr sz="1600">
                            <a:latin typeface="Cambria Math"/>
                          </a:endParaRPr>
                        </a:p>
                      </a:txBody>
                      <a:tcPr/>
                    </a:tc>
                    <a:tc>
                      <a:txBody>
                        <a:bodyPr/>
                        <a:lstStyle/>
                        <a:p>
                          <a:endParaRPr lang="en-US"/>
                        </a:p>
                      </a:txBody>
                      <a:tcPr>
                        <a:blipFill>
                          <a:blip r:embed="rId2"/>
                          <a:stretch>
                            <a:fillRect l="-301187" t="-103279" r="-890" b="-909836"/>
                          </a:stretch>
                        </a:blipFill>
                      </a:tcPr>
                    </a:tc>
                    <a:extLst>
                      <a:ext uri="{0D108BD9-81ED-4DB2-BD59-A6C34878D82A}">
                        <a16:rowId xmlns:a16="http://schemas.microsoft.com/office/drawing/2014/main" val="10002"/>
                      </a:ext>
                    </a:extLst>
                  </a:tr>
                  <a:tr h="370840">
                    <a:tc>
                      <a:txBody>
                        <a:bodyPr/>
                        <a:lstStyle/>
                        <a:p>
                          <a:pPr algn="ctr"/>
                          <a:r>
                            <a:rPr sz="1600"/>
                            <a:t>7</a:t>
                          </a:r>
                          <a:endParaRPr sz="1600">
                            <a:latin typeface="Cambria Math"/>
                          </a:endParaRPr>
                        </a:p>
                      </a:txBody>
                      <a:tcPr/>
                    </a:tc>
                    <a:tc>
                      <a:txBody>
                        <a:bodyPr/>
                        <a:lstStyle/>
                        <a:p>
                          <a:pPr algn="ctr"/>
                          <a:r>
                            <a:rPr sz="1600"/>
                            <a:t>2.2</a:t>
                          </a:r>
                          <a:endParaRPr sz="1600">
                            <a:latin typeface="Cambria Math"/>
                          </a:endParaRPr>
                        </a:p>
                      </a:txBody>
                      <a:tcPr/>
                    </a:tc>
                    <a:tc>
                      <a:txBody>
                        <a:bodyPr/>
                        <a:lstStyle/>
                        <a:p>
                          <a:pPr algn="ctr"/>
                          <a:r>
                            <a:rPr sz="1600"/>
                            <a:t>2.244</a:t>
                          </a:r>
                          <a:endParaRPr sz="1600">
                            <a:latin typeface="Cambria Math"/>
                          </a:endParaRPr>
                        </a:p>
                      </a:txBody>
                      <a:tcPr/>
                    </a:tc>
                    <a:tc>
                      <a:txBody>
                        <a:bodyPr/>
                        <a:lstStyle/>
                        <a:p>
                          <a:endParaRPr lang="en-US"/>
                        </a:p>
                      </a:txBody>
                      <a:tcPr>
                        <a:blipFill>
                          <a:blip r:embed="rId2"/>
                          <a:stretch>
                            <a:fillRect l="-301187" t="-203279" r="-890" b="-809836"/>
                          </a:stretch>
                        </a:blipFill>
                      </a:tcPr>
                    </a:tc>
                    <a:extLst>
                      <a:ext uri="{0D108BD9-81ED-4DB2-BD59-A6C34878D82A}">
                        <a16:rowId xmlns:a16="http://schemas.microsoft.com/office/drawing/2014/main" val="10003"/>
                      </a:ext>
                    </a:extLst>
                  </a:tr>
                  <a:tr h="370840">
                    <a:tc>
                      <a:txBody>
                        <a:bodyPr/>
                        <a:lstStyle/>
                        <a:p>
                          <a:pPr algn="ctr"/>
                          <a:r>
                            <a:rPr sz="1600"/>
                            <a:t>8</a:t>
                          </a:r>
                          <a:endParaRPr sz="1600">
                            <a:latin typeface="Cambria Math"/>
                          </a:endParaRPr>
                        </a:p>
                      </a:txBody>
                      <a:tcPr/>
                    </a:tc>
                    <a:tc>
                      <a:txBody>
                        <a:bodyPr/>
                        <a:lstStyle/>
                        <a:p>
                          <a:pPr algn="ctr"/>
                          <a:r>
                            <a:rPr sz="1600"/>
                            <a:t>3.7</a:t>
                          </a:r>
                          <a:endParaRPr sz="1600">
                            <a:latin typeface="Cambria Math"/>
                          </a:endParaRPr>
                        </a:p>
                      </a:txBody>
                      <a:tcPr/>
                    </a:tc>
                    <a:tc>
                      <a:txBody>
                        <a:bodyPr/>
                        <a:lstStyle/>
                        <a:p>
                          <a:pPr algn="ctr"/>
                          <a:r>
                            <a:rPr sz="1600"/>
                            <a:t>3.109</a:t>
                          </a:r>
                          <a:endParaRPr sz="1600">
                            <a:latin typeface="Cambria Math"/>
                          </a:endParaRPr>
                        </a:p>
                      </a:txBody>
                      <a:tcPr/>
                    </a:tc>
                    <a:tc>
                      <a:txBody>
                        <a:bodyPr/>
                        <a:lstStyle/>
                        <a:p>
                          <a:pPr algn="ctr"/>
                          <a:r>
                            <a:rPr sz="1600"/>
                            <a:t>0.591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9</a:t>
                          </a:r>
                          <a:endParaRPr sz="1600">
                            <a:latin typeface="Cambria Math"/>
                          </a:endParaRPr>
                        </a:p>
                      </a:txBody>
                      <a:tcPr/>
                    </a:tc>
                    <a:tc>
                      <a:txBody>
                        <a:bodyPr/>
                        <a:lstStyle/>
                        <a:p>
                          <a:pPr algn="ctr"/>
                          <a:r>
                            <a:rPr sz="1600"/>
                            <a:t>4.1</a:t>
                          </a:r>
                          <a:endParaRPr sz="1600">
                            <a:latin typeface="Cambria Math"/>
                          </a:endParaRPr>
                        </a:p>
                      </a:txBody>
                      <a:tcPr/>
                    </a:tc>
                    <a:tc>
                      <a:txBody>
                        <a:bodyPr/>
                        <a:lstStyle/>
                        <a:p>
                          <a:pPr algn="ctr"/>
                          <a:r>
                            <a:rPr sz="1600"/>
                            <a:t>3.974</a:t>
                          </a:r>
                          <a:endParaRPr sz="1600">
                            <a:latin typeface="Cambria Math"/>
                          </a:endParaRPr>
                        </a:p>
                      </a:txBody>
                      <a:tcPr/>
                    </a:tc>
                    <a:tc>
                      <a:txBody>
                        <a:bodyPr/>
                        <a:lstStyle/>
                        <a:p>
                          <a:pPr algn="ctr"/>
                          <a:r>
                            <a:rPr sz="1600" dirty="0"/>
                            <a:t>0.126</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r>
                            <a:rPr sz="1600"/>
                            <a:t>10</a:t>
                          </a:r>
                          <a:endParaRPr sz="1600">
                            <a:latin typeface="Cambria Math"/>
                          </a:endParaRPr>
                        </a:p>
                      </a:txBody>
                      <a:tcPr/>
                    </a:tc>
                    <a:tc>
                      <a:txBody>
                        <a:bodyPr/>
                        <a:lstStyle/>
                        <a:p>
                          <a:pPr algn="ctr"/>
                          <a:r>
                            <a:rPr sz="1600"/>
                            <a:t>4.9</a:t>
                          </a:r>
                          <a:endParaRPr sz="1600">
                            <a:latin typeface="Cambria Math"/>
                          </a:endParaRPr>
                        </a:p>
                      </a:txBody>
                      <a:tcPr/>
                    </a:tc>
                    <a:tc>
                      <a:txBody>
                        <a:bodyPr/>
                        <a:lstStyle/>
                        <a:p>
                          <a:pPr algn="ctr"/>
                          <a:r>
                            <a:rPr sz="1600"/>
                            <a:t>4.839</a:t>
                          </a:r>
                          <a:endParaRPr sz="1600">
                            <a:latin typeface="Cambria Math"/>
                          </a:endParaRPr>
                        </a:p>
                      </a:txBody>
                      <a:tcPr/>
                    </a:tc>
                    <a:tc>
                      <a:txBody>
                        <a:bodyPr/>
                        <a:lstStyle/>
                        <a:p>
                          <a:pPr algn="ctr"/>
                          <a:r>
                            <a:rPr sz="1600"/>
                            <a:t>0.061</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11</a:t>
                          </a:r>
                          <a:endParaRPr sz="1600">
                            <a:latin typeface="Cambria Math"/>
                          </a:endParaRPr>
                        </a:p>
                      </a:txBody>
                      <a:tcPr/>
                    </a:tc>
                    <a:tc>
                      <a:txBody>
                        <a:bodyPr/>
                        <a:lstStyle/>
                        <a:p>
                          <a:pPr algn="ctr"/>
                          <a:r>
                            <a:rPr sz="1600"/>
                            <a:t>5.2</a:t>
                          </a:r>
                          <a:endParaRPr sz="1600">
                            <a:latin typeface="Cambria Math"/>
                          </a:endParaRPr>
                        </a:p>
                      </a:txBody>
                      <a:tcPr/>
                    </a:tc>
                    <a:tc>
                      <a:txBody>
                        <a:bodyPr/>
                        <a:lstStyle/>
                        <a:p>
                          <a:pPr algn="ctr"/>
                          <a:r>
                            <a:rPr sz="1600"/>
                            <a:t>5.704</a:t>
                          </a:r>
                          <a:endParaRPr sz="1600">
                            <a:latin typeface="Cambria Math"/>
                          </a:endParaRPr>
                        </a:p>
                      </a:txBody>
                      <a:tcPr/>
                    </a:tc>
                    <a:tc>
                      <a:txBody>
                        <a:bodyPr/>
                        <a:lstStyle/>
                        <a:p>
                          <a:endParaRPr lang="en-US"/>
                        </a:p>
                      </a:txBody>
                      <a:tcPr>
                        <a:blipFill>
                          <a:blip r:embed="rId2"/>
                          <a:stretch>
                            <a:fillRect l="-301187" t="-601639" r="-890" b="-411475"/>
                          </a:stretch>
                        </a:blipFill>
                      </a:tcPr>
                    </a:tc>
                    <a:extLst>
                      <a:ext uri="{0D108BD9-81ED-4DB2-BD59-A6C34878D82A}">
                        <a16:rowId xmlns:a16="http://schemas.microsoft.com/office/drawing/2014/main" val="10007"/>
                      </a:ext>
                    </a:extLst>
                  </a:tr>
                  <a:tr h="370840">
                    <a:tc>
                      <a:txBody>
                        <a:bodyPr/>
                        <a:lstStyle/>
                        <a:p>
                          <a:pPr algn="ctr"/>
                          <a:r>
                            <a:rPr sz="1600"/>
                            <a:t>12</a:t>
                          </a:r>
                          <a:endParaRPr sz="1600">
                            <a:latin typeface="Cambria Math"/>
                          </a:endParaRPr>
                        </a:p>
                      </a:txBody>
                      <a:tcPr/>
                    </a:tc>
                    <a:tc>
                      <a:txBody>
                        <a:bodyPr/>
                        <a:lstStyle/>
                        <a:p>
                          <a:pPr algn="ctr"/>
                          <a:r>
                            <a:rPr sz="1600"/>
                            <a:t>6.0</a:t>
                          </a:r>
                          <a:endParaRPr sz="1600">
                            <a:latin typeface="Cambria Math"/>
                          </a:endParaRPr>
                        </a:p>
                      </a:txBody>
                      <a:tcPr/>
                    </a:tc>
                    <a:tc>
                      <a:txBody>
                        <a:bodyPr/>
                        <a:lstStyle/>
                        <a:p>
                          <a:pPr algn="ctr"/>
                          <a:r>
                            <a:rPr sz="1600"/>
                            <a:t>6.569</a:t>
                          </a:r>
                          <a:endParaRPr sz="1600">
                            <a:latin typeface="Cambria Math"/>
                          </a:endParaRPr>
                        </a:p>
                      </a:txBody>
                      <a:tcPr/>
                    </a:tc>
                    <a:tc>
                      <a:txBody>
                        <a:bodyPr/>
                        <a:lstStyle/>
                        <a:p>
                          <a:endParaRPr lang="en-US"/>
                        </a:p>
                      </a:txBody>
                      <a:tcPr>
                        <a:blipFill>
                          <a:blip r:embed="rId2"/>
                          <a:stretch>
                            <a:fillRect l="-301187" t="-701639" r="-890" b="-311475"/>
                          </a:stretch>
                        </a:blipFill>
                      </a:tcPr>
                    </a:tc>
                    <a:extLst>
                      <a:ext uri="{0D108BD9-81ED-4DB2-BD59-A6C34878D82A}">
                        <a16:rowId xmlns:a16="http://schemas.microsoft.com/office/drawing/2014/main" val="10008"/>
                      </a:ext>
                    </a:extLst>
                  </a:tr>
                  <a:tr h="370840">
                    <a:tc>
                      <a:txBody>
                        <a:bodyPr/>
                        <a:lstStyle/>
                        <a:p>
                          <a:pPr algn="ctr"/>
                          <a:r>
                            <a:rPr sz="1600"/>
                            <a:t>13</a:t>
                          </a:r>
                          <a:endParaRPr sz="1600">
                            <a:latin typeface="Cambria Math"/>
                          </a:endParaRPr>
                        </a:p>
                      </a:txBody>
                      <a:tcPr/>
                    </a:tc>
                    <a:tc>
                      <a:txBody>
                        <a:bodyPr/>
                        <a:lstStyle/>
                        <a:p>
                          <a:pPr algn="ctr"/>
                          <a:r>
                            <a:rPr sz="1600"/>
                            <a:t>7.1</a:t>
                          </a:r>
                          <a:endParaRPr sz="1600">
                            <a:latin typeface="Cambria Math"/>
                          </a:endParaRPr>
                        </a:p>
                      </a:txBody>
                      <a:tcPr/>
                    </a:tc>
                    <a:tc>
                      <a:txBody>
                        <a:bodyPr/>
                        <a:lstStyle/>
                        <a:p>
                          <a:pPr algn="ctr"/>
                          <a:r>
                            <a:rPr sz="1600"/>
                            <a:t>7.434</a:t>
                          </a:r>
                          <a:endParaRPr sz="1600">
                            <a:latin typeface="Cambria Math"/>
                          </a:endParaRPr>
                        </a:p>
                      </a:txBody>
                      <a:tcPr/>
                    </a:tc>
                    <a:tc>
                      <a:txBody>
                        <a:bodyPr/>
                        <a:lstStyle/>
                        <a:p>
                          <a:endParaRPr lang="en-US"/>
                        </a:p>
                      </a:txBody>
                      <a:tcPr>
                        <a:blipFill>
                          <a:blip r:embed="rId2"/>
                          <a:stretch>
                            <a:fillRect l="-301187" t="-801639" r="-890" b="-211475"/>
                          </a:stretch>
                        </a:blipFill>
                      </a:tcPr>
                    </a:tc>
                    <a:extLst>
                      <a:ext uri="{0D108BD9-81ED-4DB2-BD59-A6C34878D82A}">
                        <a16:rowId xmlns:a16="http://schemas.microsoft.com/office/drawing/2014/main" val="10009"/>
                      </a:ext>
                    </a:extLst>
                  </a:tr>
                  <a:tr h="370840">
                    <a:tc>
                      <a:txBody>
                        <a:bodyPr/>
                        <a:lstStyle/>
                        <a:p>
                          <a:pPr algn="ctr"/>
                          <a:r>
                            <a:rPr sz="1600"/>
                            <a:t>14</a:t>
                          </a:r>
                          <a:endParaRPr sz="1600">
                            <a:latin typeface="Cambria Math"/>
                          </a:endParaRPr>
                        </a:p>
                      </a:txBody>
                      <a:tcPr/>
                    </a:tc>
                    <a:tc>
                      <a:txBody>
                        <a:bodyPr/>
                        <a:lstStyle/>
                        <a:p>
                          <a:pPr algn="ctr"/>
                          <a:r>
                            <a:rPr sz="1600"/>
                            <a:t>8.5</a:t>
                          </a:r>
                          <a:endParaRPr sz="1600">
                            <a:latin typeface="Cambria Math"/>
                          </a:endParaRPr>
                        </a:p>
                      </a:txBody>
                      <a:tcPr/>
                    </a:tc>
                    <a:tc>
                      <a:txBody>
                        <a:bodyPr/>
                        <a:lstStyle/>
                        <a:p>
                          <a:pPr algn="ctr"/>
                          <a:r>
                            <a:rPr sz="1600"/>
                            <a:t>8.299</a:t>
                          </a:r>
                          <a:endParaRPr sz="1600">
                            <a:latin typeface="Cambria Math"/>
                          </a:endParaRPr>
                        </a:p>
                      </a:txBody>
                      <a:tcPr/>
                    </a:tc>
                    <a:tc>
                      <a:txBody>
                        <a:bodyPr/>
                        <a:lstStyle/>
                        <a:p>
                          <a:pPr algn="ctr"/>
                          <a:r>
                            <a:rPr sz="1600"/>
                            <a:t>0.201</a:t>
                          </a:r>
                          <a:endParaRPr sz="1600">
                            <a:latin typeface="Cambria Math"/>
                          </a:endParaRPr>
                        </a:p>
                      </a:txBody>
                      <a:tcPr/>
                    </a:tc>
                    <a:extLst>
                      <a:ext uri="{0D108BD9-81ED-4DB2-BD59-A6C34878D82A}">
                        <a16:rowId xmlns:a16="http://schemas.microsoft.com/office/drawing/2014/main" val="10010"/>
                      </a:ext>
                    </a:extLst>
                  </a:tr>
                  <a:tr h="370840">
                    <a:tc>
                      <a:txBody>
                        <a:bodyPr/>
                        <a:lstStyle/>
                        <a:p>
                          <a:pPr algn="ctr"/>
                          <a:r>
                            <a:rPr sz="1600" dirty="0"/>
                            <a:t>15</a:t>
                          </a:r>
                          <a:endParaRPr sz="1600" dirty="0">
                            <a:latin typeface="Cambria Math"/>
                          </a:endParaRPr>
                        </a:p>
                      </a:txBody>
                      <a:tcPr/>
                    </a:tc>
                    <a:tc>
                      <a:txBody>
                        <a:bodyPr/>
                        <a:lstStyle/>
                        <a:p>
                          <a:pPr algn="ctr"/>
                          <a:r>
                            <a:rPr sz="1600"/>
                            <a:t>9.7</a:t>
                          </a:r>
                          <a:endParaRPr sz="1600">
                            <a:latin typeface="Cambria Math"/>
                          </a:endParaRPr>
                        </a:p>
                      </a:txBody>
                      <a:tcPr/>
                    </a:tc>
                    <a:tc>
                      <a:txBody>
                        <a:bodyPr/>
                        <a:lstStyle/>
                        <a:p>
                          <a:pPr algn="ctr"/>
                          <a:r>
                            <a:rPr sz="1600"/>
                            <a:t>9.164</a:t>
                          </a:r>
                          <a:endParaRPr sz="1600">
                            <a:latin typeface="Cambria Math"/>
                          </a:endParaRPr>
                        </a:p>
                      </a:txBody>
                      <a:tcPr/>
                    </a:tc>
                    <a:tc>
                      <a:txBody>
                        <a:bodyPr/>
                        <a:lstStyle/>
                        <a:p>
                          <a:pPr algn="ctr"/>
                          <a:r>
                            <a:rPr sz="1600" dirty="0"/>
                            <a:t>0.536</a:t>
                          </a:r>
                          <a:endParaRPr sz="1600" dirty="0">
                            <a:latin typeface="Cambria Math"/>
                          </a:endParaRPr>
                        </a:p>
                      </a:txBody>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Sum of Squared Errors (SSE)</a:t>
            </a:r>
          </a:p>
        </p:txBody>
      </p:sp>
      <p:sp>
        <p:nvSpPr>
          <p:cNvPr id="3" name="Text Placeholder 2"/>
          <p:cNvSpPr>
            <a:spLocks noGrp="1"/>
          </p:cNvSpPr>
          <p:nvPr>
            <p:ph type="body" sz="quarter" idx="10"/>
          </p:nvPr>
        </p:nvSpPr>
        <p:spPr>
          <a:xfrm>
            <a:off x="457200" y="1082078"/>
            <a:ext cx="8229600" cy="3261322"/>
          </a:xfrm>
        </p:spPr>
        <p:txBody>
          <a:bodyPr>
            <a:normAutofit/>
          </a:bodyPr>
          <a:lstStyle/>
          <a:p>
            <a:r>
              <a:rPr sz="2800" dirty="0"/>
              <a:t>The </a:t>
            </a:r>
            <a:r>
              <a:rPr sz="2800" b="1" dirty="0"/>
              <a:t>sum of squared errors</a:t>
            </a:r>
            <a:r>
              <a:rPr sz="2800" dirty="0"/>
              <a:t> (</a:t>
            </a:r>
            <a:r>
              <a:rPr sz="2800" b="1" dirty="0"/>
              <a:t>SSE</a:t>
            </a:r>
            <a:r>
              <a:rPr sz="2800" dirty="0"/>
              <a:t>) for a regression line is the sum of the squares of the residuals, given by</a:t>
            </a:r>
          </a:p>
          <a:p>
            <a:pPr algn="ctr">
              <a:defRPr sz="2800"/>
            </a:pPr>
            <a:endParaRPr lang="en-US" sz="2800" dirty="0"/>
          </a:p>
          <a:p>
            <a:pPr algn="ctr">
              <a:defRPr sz="2800"/>
            </a:pPr>
            <a:endParaRPr sz="2800" dirty="0"/>
          </a:p>
          <a:p>
            <a:pPr>
              <a:defRPr sz="2800"/>
            </a:pPr>
            <a:endParaRPr sz="2800" dirty="0"/>
          </a:p>
          <a:p>
            <a:endParaRPr sz="2800" dirty="0"/>
          </a:p>
        </p:txBody>
      </p:sp>
      <p:pic>
        <p:nvPicPr>
          <p:cNvPr id="6" name="Picture 5" descr="SSE equals summation of open parentheses y subscript i minus y hat subscript i close parentheses square.">
            <a:extLst>
              <a:ext uri="{FF2B5EF4-FFF2-40B4-BE49-F238E27FC236}">
                <a16:creationId xmlns:a16="http://schemas.microsoft.com/office/drawing/2014/main" id="{DB2E76A5-993D-6CAB-8AAE-FE012C32E96A}"/>
              </a:ext>
            </a:extLst>
          </p:cNvPr>
          <p:cNvPicPr>
            <a:picLocks noChangeAspect="1"/>
          </p:cNvPicPr>
          <p:nvPr/>
        </p:nvPicPr>
        <p:blipFill>
          <a:blip r:embed="rId2"/>
          <a:stretch>
            <a:fillRect/>
          </a:stretch>
        </p:blipFill>
        <p:spPr>
          <a:xfrm>
            <a:off x="3581400" y="1985025"/>
            <a:ext cx="2581275" cy="561975"/>
          </a:xfrm>
          <a:prstGeom prst="rect">
            <a:avLst/>
          </a:prstGeom>
        </p:spPr>
      </p:pic>
      <p:pic>
        <p:nvPicPr>
          <p:cNvPr id="7" name="Picture 6" descr="Where y subscript i is the ith observed value of the response variable and&#10;y hat subscript i is the predicted value of y subscript i using the least squares regression model.">
            <a:extLst>
              <a:ext uri="{FF2B5EF4-FFF2-40B4-BE49-F238E27FC236}">
                <a16:creationId xmlns:a16="http://schemas.microsoft.com/office/drawing/2014/main" id="{78B450EA-D6C2-E875-181A-A457D9B6C68B}"/>
              </a:ext>
            </a:extLst>
          </p:cNvPr>
          <p:cNvPicPr>
            <a:picLocks noChangeAspect="1"/>
          </p:cNvPicPr>
          <p:nvPr/>
        </p:nvPicPr>
        <p:blipFill>
          <a:blip r:embed="rId3"/>
          <a:stretch>
            <a:fillRect/>
          </a:stretch>
        </p:blipFill>
        <p:spPr>
          <a:xfrm>
            <a:off x="533400" y="2547000"/>
            <a:ext cx="7094769" cy="176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12.3.2: Calculating the Sum of Squared Errors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Calculate the sum of squared errors, </a:t>
            </a:r>
            <a:r>
              <a:rPr sz="2800" b="1"/>
              <a:t>SSE</a:t>
            </a:r>
            <a:r>
              <a:rPr sz="2800"/>
              <a:t>, for the data regarding children's ages and reading levels from the previous example.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12.3.2: Calculating the Sum of Squared Errors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Using the values we calculated in the previous example, we begin by squaring each residual, or error, as shown in the following table.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12.3.2: Calculating the Sum of Squared Errors</a:t>
            </a:r>
            <a:r>
              <a:rPr lang="en-US" baseline="-25000" dirty="0"/>
              <a:t>3</a:t>
            </a:r>
            <a:endParaRPr dirty="0"/>
          </a:p>
        </p:txBody>
      </p:sp>
      <p:sp>
        <p:nvSpPr>
          <p:cNvPr id="5" name="TextBox 4">
            <a:extLst>
              <a:ext uri="{FF2B5EF4-FFF2-40B4-BE49-F238E27FC236}">
                <a16:creationId xmlns:a16="http://schemas.microsoft.com/office/drawing/2014/main" id="{BBF8BF1F-5A77-96E2-106A-7941CB88FF0E}"/>
              </a:ext>
            </a:extLst>
          </p:cNvPr>
          <p:cNvSpPr txBox="1"/>
          <p:nvPr/>
        </p:nvSpPr>
        <p:spPr>
          <a:xfrm>
            <a:off x="2514600" y="1154668"/>
            <a:ext cx="4572000" cy="369332"/>
          </a:xfrm>
          <a:prstGeom prst="rect">
            <a:avLst/>
          </a:prstGeom>
          <a:noFill/>
        </p:spPr>
        <p:txBody>
          <a:bodyPr wrap="square">
            <a:spAutoFit/>
          </a:bodyPr>
          <a:lstStyle/>
          <a:p>
            <a:pPr algn="ctr">
              <a:defRPr sz="1800" b="1"/>
            </a:pPr>
            <a:r>
              <a:rPr lang="en-IN" dirty="0"/>
              <a:t>Squared Errors</a:t>
            </a:r>
          </a:p>
        </p:txBody>
      </p:sp>
      <mc:AlternateContent xmlns:mc="http://schemas.openxmlformats.org/markup-compatibility/2006" xmlns:a14="http://schemas.microsoft.com/office/drawing/2010/main">
        <mc:Choice Requires="a14">
          <p:graphicFrame>
            <p:nvGraphicFramePr>
              <p:cNvPr id="3" name="Table Placeholder 2" descr="The table presents data on children's age in years denoted as x, reading level denoted as y, predicted reading values (denoted as y hat), and residuals denoted as y minus y hat, while the residuals, representing the difference between actual and predicted values, and squared error denoted as open parentheses y minus y hat close parentheses squared.&#10;&#10;At age 6, the reading level is 1.3, the predicted value is 1.379, the residual is -0.079, and the squared error is 0.006241.&#10;At age 7, the reading level is 2.2, the predicted value is 2.244, the residual is -0.044, and the squared error is 0.001936. &#10;At age 8, the reading level is 3.7, the predicted value is 3.109, the residual is 0.591, and the squared error is 0.349281.&#10;At age 9, the reading level is 4.1, the predicted value is 3.974, the residual is 0.126, and the squared error is 0.015876.&#10;At age 10, the reading level is 4.9, the predicted value is 4.839, the residual is 0.061, and the squared error is 0.003721.&#10;At age 11, the reading level is 5.2, the predicted value is 5.704, the residual is -0.504, and the squared error is 0.254016.&#10;At age 12, the reading level is 6.0, the predicted value is 6.569, the residual is -0.569, and the squared error is 0.323761.&#10;At age 13, the reading level is 7.1, the predicted value is 7.434, the residual is -0.334, and the squared error is 0.111556.&#10;At age 14, the reading level is 8.5, the predicted value is 8.299, the residual is 0.201, and the squared error is 0.040401.&#10;At age 15, the reading level is 9.7, the predicted value is 9.164, the residual is 0.536, and the squared error is 0.287296.&#10;&#10;This table is used to evaluate the accuracy of a predictive model for reading levels based on age."/>
              <p:cNvGraphicFramePr>
                <a:graphicFrameLocks noGrp="1"/>
              </p:cNvGraphicFramePr>
              <p:nvPr>
                <p:ph type="tbl" sz="quarter" idx="10"/>
                <p:extLst>
                  <p:ext uri="{D42A27DB-BD31-4B8C-83A1-F6EECF244321}">
                    <p14:modId xmlns:p14="http://schemas.microsoft.com/office/powerpoint/2010/main" val="105589331"/>
                  </p:ext>
                </p:extLst>
              </p:nvPr>
            </p:nvGraphicFramePr>
            <p:xfrm>
              <a:off x="457200" y="1579880"/>
              <a:ext cx="8229600" cy="42875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sz="1600"/>
                            <a:t>Age (in Years), </a:t>
                          </a:r>
                          <a14:m>
                            <m:oMath xmlns:m="http://schemas.openxmlformats.org/officeDocument/2006/math">
                              <m:r>
                                <a:rPr sz="1600">
                                  <a:latin typeface="Cambria Math" panose="02040503050406030204" pitchFamily="18" charset="0"/>
                                </a:rPr>
                                <m:t>𝑥</m:t>
                              </m:r>
                            </m:oMath>
                          </a14:m>
                          <a:endParaRPr sz="1600"/>
                        </a:p>
                      </a:txBody>
                      <a:tcPr/>
                    </a:tc>
                    <a:tc>
                      <a:txBody>
                        <a:bodyPr/>
                        <a:lstStyle/>
                        <a:p>
                          <a:pPr algn="ctr">
                            <a:defRPr sz="1600" b="1"/>
                          </a:pPr>
                          <a:r>
                            <a:rPr sz="1600" dirty="0"/>
                            <a:t>Reading Level, </a:t>
                          </a:r>
                          <a14:m>
                            <m:oMath xmlns:m="http://schemas.openxmlformats.org/officeDocument/2006/math">
                              <m:r>
                                <a:rPr sz="1600">
                                  <a:latin typeface="Cambria Math" panose="02040503050406030204" pitchFamily="18" charset="0"/>
                                </a:rPr>
                                <m:t>𝑦</m:t>
                              </m:r>
                            </m:oMath>
                          </a14:m>
                          <a:endParaRPr sz="1600" dirty="0"/>
                        </a:p>
                      </a:txBody>
                      <a:tcPr/>
                    </a:tc>
                    <a:tc>
                      <a:txBody>
                        <a:bodyPr/>
                        <a:lstStyle/>
                        <a:p>
                          <a:pPr algn="ctr">
                            <a:defRPr sz="1600" b="1"/>
                          </a:pPr>
                          <a:r>
                            <a:rPr sz="1600"/>
                            <a:t>Predicted Value, </a:t>
                          </a:r>
                          <a14:m>
                            <m:oMath xmlns:m="http://schemas.openxmlformats.org/officeDocument/2006/math">
                              <m:acc>
                                <m:accPr>
                                  <m:chr m:val="̂"/>
                                  <m:ctrlPr>
                                    <a:rPr sz="1600" i="1">
                                      <a:latin typeface="Cambria Math" panose="02040503050406030204" pitchFamily="18" charset="0"/>
                                    </a:rPr>
                                  </m:ctrlPr>
                                </m:accPr>
                                <m:e>
                                  <m:r>
                                    <a:rPr sz="1600">
                                      <a:latin typeface="Cambria Math" panose="02040503050406030204" pitchFamily="18" charset="0"/>
                                    </a:rPr>
                                    <m:t>𝑦</m:t>
                                  </m:r>
                                </m:e>
                              </m:acc>
                            </m:oMath>
                          </a14:m>
                          <a:endParaRPr sz="1600"/>
                        </a:p>
                      </a:txBody>
                      <a:tcPr/>
                    </a:tc>
                    <a:tc>
                      <a:txBody>
                        <a:bodyPr/>
                        <a:lstStyle/>
                        <a:p>
                          <a:pPr algn="ctr">
                            <a:defRPr sz="1600" b="1"/>
                          </a:pPr>
                          <a:r>
                            <a:rPr sz="1600"/>
                            <a:t>Residual, </a:t>
                          </a:r>
                          <a14:m>
                            <m:oMath xmlns:m="http://schemas.openxmlformats.org/officeDocument/2006/math">
                              <m:r>
                                <a:rPr sz="1600">
                                  <a:latin typeface="Cambria Math" panose="02040503050406030204" pitchFamily="18" charset="0"/>
                                </a:rPr>
                                <m:t>𝑦</m:t>
                              </m:r>
                              <m:r>
                                <a:rPr sz="1600">
                                  <a:latin typeface="Cambria Math" panose="02040503050406030204" pitchFamily="18" charset="0"/>
                                </a:rPr>
                                <m:t>−</m:t>
                              </m:r>
                              <m:acc>
                                <m:accPr>
                                  <m:chr m:val="̂"/>
                                  <m:ctrlPr>
                                    <a:rPr sz="1600" i="1">
                                      <a:latin typeface="Cambria Math" panose="02040503050406030204" pitchFamily="18" charset="0"/>
                                    </a:rPr>
                                  </m:ctrlPr>
                                </m:accPr>
                                <m:e>
                                  <m:r>
                                    <a:rPr sz="1600">
                                      <a:latin typeface="Cambria Math" panose="02040503050406030204" pitchFamily="18" charset="0"/>
                                    </a:rPr>
                                    <m:t>𝑦</m:t>
                                  </m:r>
                                </m:e>
                              </m:acc>
                            </m:oMath>
                          </a14:m>
                          <a:endParaRPr sz="1600"/>
                        </a:p>
                      </a:txBody>
                      <a:tcPr/>
                    </a:tc>
                    <a:tc>
                      <a:txBody>
                        <a:bodyPr/>
                        <a:lstStyle/>
                        <a:p>
                          <a:pPr algn="ctr">
                            <a:defRPr sz="1600" b="1"/>
                          </a:pPr>
                          <a:r>
                            <a:rPr sz="1600" dirty="0"/>
                            <a:t>Squared Error, </a:t>
                          </a:r>
                          <a14:m>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𝑦</m:t>
                                      </m:r>
                                      <m:r>
                                        <a:rPr sz="1600">
                                          <a:latin typeface="Cambria Math" panose="02040503050406030204" pitchFamily="18" charset="0"/>
                                        </a:rPr>
                                        <m:t>−</m:t>
                                      </m:r>
                                      <m:acc>
                                        <m:accPr>
                                          <m:chr m:val="̂"/>
                                          <m:ctrlPr>
                                            <a:rPr sz="1600" i="1">
                                              <a:latin typeface="Cambria Math" panose="02040503050406030204" pitchFamily="18" charset="0"/>
                                            </a:rPr>
                                          </m:ctrlPr>
                                        </m:accPr>
                                        <m:e>
                                          <m:r>
                                            <a:rPr sz="1600">
                                              <a:latin typeface="Cambria Math" panose="02040503050406030204" pitchFamily="18" charset="0"/>
                                            </a:rPr>
                                            <m:t>𝑦</m:t>
                                          </m:r>
                                        </m:e>
                                      </m:acc>
                                    </m:e>
                                  </m:d>
                                </m:e>
                                <m:sup>
                                  <m:r>
                                    <a:rPr sz="1600">
                                      <a:latin typeface="Cambria Math" panose="02040503050406030204" pitchFamily="18" charset="0"/>
                                    </a:rPr>
                                    <m:t>2</m:t>
                                  </m:r>
                                </m:sup>
                              </m:sSup>
                            </m:oMath>
                          </a14:m>
                          <a:endParaRPr sz="1600" dirty="0"/>
                        </a:p>
                      </a:txBody>
                      <a:tcPr/>
                    </a:tc>
                    <a:extLst>
                      <a:ext uri="{0D108BD9-81ED-4DB2-BD59-A6C34878D82A}">
                        <a16:rowId xmlns:a16="http://schemas.microsoft.com/office/drawing/2014/main" val="10001"/>
                      </a:ext>
                    </a:extLst>
                  </a:tr>
                  <a:tr h="370840">
                    <a:tc>
                      <a:txBody>
                        <a:bodyPr/>
                        <a:lstStyle/>
                        <a:p>
                          <a:pPr algn="ctr"/>
                          <a:r>
                            <a:rPr sz="1600" dirty="0"/>
                            <a:t>6</a:t>
                          </a:r>
                          <a:endParaRPr sz="1600" dirty="0">
                            <a:latin typeface="Cambria Math"/>
                          </a:endParaRPr>
                        </a:p>
                      </a:txBody>
                      <a:tcPr/>
                    </a:tc>
                    <a:tc>
                      <a:txBody>
                        <a:bodyPr/>
                        <a:lstStyle/>
                        <a:p>
                          <a:pPr algn="ctr"/>
                          <a:r>
                            <a:rPr sz="1600"/>
                            <a:t>1.3</a:t>
                          </a:r>
                          <a:endParaRPr sz="1600">
                            <a:latin typeface="Cambria Math"/>
                          </a:endParaRPr>
                        </a:p>
                      </a:txBody>
                      <a:tcPr/>
                    </a:tc>
                    <a:tc>
                      <a:txBody>
                        <a:bodyPr/>
                        <a:lstStyle/>
                        <a:p>
                          <a:pPr algn="ctr"/>
                          <a:r>
                            <a:rPr sz="1600"/>
                            <a:t>1.379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−0.079</m:t>
                                </m:r>
                              </m:oMath>
                            </m:oMathPara>
                          </a14:m>
                          <a:endParaRPr/>
                        </a:p>
                      </a:txBody>
                      <a:tcPr/>
                    </a:tc>
                    <a:tc>
                      <a:txBody>
                        <a:bodyPr/>
                        <a:lstStyle/>
                        <a:p>
                          <a:pPr algn="ctr"/>
                          <a:r>
                            <a:rPr sz="1600"/>
                            <a:t>0.006241</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r>
                            <a:rPr sz="1600"/>
                            <a:t>7</a:t>
                          </a:r>
                          <a:endParaRPr sz="1600">
                            <a:latin typeface="Cambria Math"/>
                          </a:endParaRPr>
                        </a:p>
                      </a:txBody>
                      <a:tcPr/>
                    </a:tc>
                    <a:tc>
                      <a:txBody>
                        <a:bodyPr/>
                        <a:lstStyle/>
                        <a:p>
                          <a:pPr algn="ctr"/>
                          <a:r>
                            <a:rPr sz="1600" dirty="0"/>
                            <a:t>2.2</a:t>
                          </a:r>
                          <a:endParaRPr sz="1600" dirty="0">
                            <a:latin typeface="Cambria Math"/>
                          </a:endParaRPr>
                        </a:p>
                      </a:txBody>
                      <a:tcPr/>
                    </a:tc>
                    <a:tc>
                      <a:txBody>
                        <a:bodyPr/>
                        <a:lstStyle/>
                        <a:p>
                          <a:pPr algn="ctr"/>
                          <a:r>
                            <a:rPr sz="1600"/>
                            <a:t>2.244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−0.044</m:t>
                                </m:r>
                              </m:oMath>
                            </m:oMathPara>
                          </a14:m>
                          <a:endParaRPr/>
                        </a:p>
                      </a:txBody>
                      <a:tcPr/>
                    </a:tc>
                    <a:tc>
                      <a:txBody>
                        <a:bodyPr/>
                        <a:lstStyle/>
                        <a:p>
                          <a:pPr algn="ctr"/>
                          <a:r>
                            <a:rPr sz="1600"/>
                            <a:t>0.001936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8</a:t>
                          </a:r>
                          <a:endParaRPr sz="1600">
                            <a:latin typeface="Cambria Math"/>
                          </a:endParaRPr>
                        </a:p>
                      </a:txBody>
                      <a:tcPr/>
                    </a:tc>
                    <a:tc>
                      <a:txBody>
                        <a:bodyPr/>
                        <a:lstStyle/>
                        <a:p>
                          <a:pPr algn="ctr"/>
                          <a:r>
                            <a:rPr sz="1600"/>
                            <a:t>3.7</a:t>
                          </a:r>
                          <a:endParaRPr sz="1600">
                            <a:latin typeface="Cambria Math"/>
                          </a:endParaRPr>
                        </a:p>
                      </a:txBody>
                      <a:tcPr/>
                    </a:tc>
                    <a:tc>
                      <a:txBody>
                        <a:bodyPr/>
                        <a:lstStyle/>
                        <a:p>
                          <a:pPr algn="ctr"/>
                          <a:r>
                            <a:rPr sz="1600"/>
                            <a:t>3.109</a:t>
                          </a:r>
                          <a:endParaRPr sz="1600">
                            <a:latin typeface="Cambria Math"/>
                          </a:endParaRPr>
                        </a:p>
                      </a:txBody>
                      <a:tcPr/>
                    </a:tc>
                    <a:tc>
                      <a:txBody>
                        <a:bodyPr/>
                        <a:lstStyle/>
                        <a:p>
                          <a:pPr algn="ctr"/>
                          <a:r>
                            <a:rPr sz="1600"/>
                            <a:t>0.591</a:t>
                          </a:r>
                          <a:endParaRPr sz="1600">
                            <a:latin typeface="Cambria Math"/>
                          </a:endParaRPr>
                        </a:p>
                      </a:txBody>
                      <a:tcPr/>
                    </a:tc>
                    <a:tc>
                      <a:txBody>
                        <a:bodyPr/>
                        <a:lstStyle/>
                        <a:p>
                          <a:pPr algn="ctr"/>
                          <a:r>
                            <a:rPr sz="1600"/>
                            <a:t>0.349281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9</a:t>
                          </a:r>
                          <a:endParaRPr sz="1600">
                            <a:latin typeface="Cambria Math"/>
                          </a:endParaRPr>
                        </a:p>
                      </a:txBody>
                      <a:tcPr/>
                    </a:tc>
                    <a:tc>
                      <a:txBody>
                        <a:bodyPr/>
                        <a:lstStyle/>
                        <a:p>
                          <a:pPr algn="ctr"/>
                          <a:r>
                            <a:rPr sz="1600" dirty="0"/>
                            <a:t>4.1</a:t>
                          </a:r>
                          <a:endParaRPr sz="1600" dirty="0">
                            <a:latin typeface="Cambria Math"/>
                          </a:endParaRPr>
                        </a:p>
                      </a:txBody>
                      <a:tcPr/>
                    </a:tc>
                    <a:tc>
                      <a:txBody>
                        <a:bodyPr/>
                        <a:lstStyle/>
                        <a:p>
                          <a:pPr algn="ctr"/>
                          <a:r>
                            <a:rPr sz="1600"/>
                            <a:t>3.974</a:t>
                          </a:r>
                          <a:endParaRPr sz="1600">
                            <a:latin typeface="Cambria Math"/>
                          </a:endParaRPr>
                        </a:p>
                      </a:txBody>
                      <a:tcPr/>
                    </a:tc>
                    <a:tc>
                      <a:txBody>
                        <a:bodyPr/>
                        <a:lstStyle/>
                        <a:p>
                          <a:pPr algn="ctr"/>
                          <a:r>
                            <a:rPr sz="1600"/>
                            <a:t>0.126</a:t>
                          </a:r>
                          <a:endParaRPr sz="1600">
                            <a:latin typeface="Cambria Math"/>
                          </a:endParaRPr>
                        </a:p>
                      </a:txBody>
                      <a:tcPr/>
                    </a:tc>
                    <a:tc>
                      <a:txBody>
                        <a:bodyPr/>
                        <a:lstStyle/>
                        <a:p>
                          <a:pPr algn="ctr"/>
                          <a:r>
                            <a:rPr sz="1600"/>
                            <a:t>0.015876</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a:t>10</a:t>
                          </a:r>
                          <a:endParaRPr sz="1600">
                            <a:latin typeface="Cambria Math"/>
                          </a:endParaRPr>
                        </a:p>
                      </a:txBody>
                      <a:tcPr/>
                    </a:tc>
                    <a:tc>
                      <a:txBody>
                        <a:bodyPr/>
                        <a:lstStyle/>
                        <a:p>
                          <a:pPr algn="ctr"/>
                          <a:r>
                            <a:rPr sz="1600"/>
                            <a:t>4.9</a:t>
                          </a:r>
                          <a:endParaRPr sz="1600">
                            <a:latin typeface="Cambria Math"/>
                          </a:endParaRPr>
                        </a:p>
                      </a:txBody>
                      <a:tcPr/>
                    </a:tc>
                    <a:tc>
                      <a:txBody>
                        <a:bodyPr/>
                        <a:lstStyle/>
                        <a:p>
                          <a:pPr algn="ctr"/>
                          <a:r>
                            <a:rPr sz="1600"/>
                            <a:t>4.839</a:t>
                          </a:r>
                          <a:endParaRPr sz="1600">
                            <a:latin typeface="Cambria Math"/>
                          </a:endParaRPr>
                        </a:p>
                      </a:txBody>
                      <a:tcPr/>
                    </a:tc>
                    <a:tc>
                      <a:txBody>
                        <a:bodyPr/>
                        <a:lstStyle/>
                        <a:p>
                          <a:pPr algn="ctr"/>
                          <a:r>
                            <a:rPr sz="1600"/>
                            <a:t>0.061</a:t>
                          </a:r>
                          <a:endParaRPr sz="1600">
                            <a:latin typeface="Cambria Math"/>
                          </a:endParaRPr>
                        </a:p>
                      </a:txBody>
                      <a:tcPr/>
                    </a:tc>
                    <a:tc>
                      <a:txBody>
                        <a:bodyPr/>
                        <a:lstStyle/>
                        <a:p>
                          <a:pPr algn="ctr"/>
                          <a:r>
                            <a:rPr sz="1600"/>
                            <a:t>0.003721</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11</a:t>
                          </a:r>
                          <a:endParaRPr sz="1600">
                            <a:latin typeface="Cambria Math"/>
                          </a:endParaRPr>
                        </a:p>
                      </a:txBody>
                      <a:tcPr/>
                    </a:tc>
                    <a:tc>
                      <a:txBody>
                        <a:bodyPr/>
                        <a:lstStyle/>
                        <a:p>
                          <a:pPr algn="ctr"/>
                          <a:r>
                            <a:rPr sz="1600"/>
                            <a:t>5.2</a:t>
                          </a:r>
                          <a:endParaRPr sz="1600">
                            <a:latin typeface="Cambria Math"/>
                          </a:endParaRPr>
                        </a:p>
                      </a:txBody>
                      <a:tcPr/>
                    </a:tc>
                    <a:tc>
                      <a:txBody>
                        <a:bodyPr/>
                        <a:lstStyle/>
                        <a:p>
                          <a:pPr algn="ctr"/>
                          <a:r>
                            <a:rPr sz="1600"/>
                            <a:t>5.704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−0.504</m:t>
                                </m:r>
                              </m:oMath>
                            </m:oMathPara>
                          </a14:m>
                          <a:endParaRPr/>
                        </a:p>
                      </a:txBody>
                      <a:tcPr/>
                    </a:tc>
                    <a:tc>
                      <a:txBody>
                        <a:bodyPr/>
                        <a:lstStyle/>
                        <a:p>
                          <a:pPr algn="ctr"/>
                          <a:r>
                            <a:rPr sz="1600"/>
                            <a:t>0.254016</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r>
                            <a:rPr sz="1600"/>
                            <a:t>12</a:t>
                          </a:r>
                          <a:endParaRPr sz="1600">
                            <a:latin typeface="Cambria Math"/>
                          </a:endParaRPr>
                        </a:p>
                      </a:txBody>
                      <a:tcPr/>
                    </a:tc>
                    <a:tc>
                      <a:txBody>
                        <a:bodyPr/>
                        <a:lstStyle/>
                        <a:p>
                          <a:pPr algn="ctr"/>
                          <a:r>
                            <a:rPr sz="1600"/>
                            <a:t>6.0</a:t>
                          </a:r>
                          <a:endParaRPr sz="1600">
                            <a:latin typeface="Cambria Math"/>
                          </a:endParaRPr>
                        </a:p>
                      </a:txBody>
                      <a:tcPr/>
                    </a:tc>
                    <a:tc>
                      <a:txBody>
                        <a:bodyPr/>
                        <a:lstStyle/>
                        <a:p>
                          <a:pPr algn="ctr"/>
                          <a:r>
                            <a:rPr sz="1600"/>
                            <a:t>6.569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−0.569</m:t>
                                </m:r>
                              </m:oMath>
                            </m:oMathPara>
                          </a14:m>
                          <a:endParaRPr/>
                        </a:p>
                      </a:txBody>
                      <a:tcPr/>
                    </a:tc>
                    <a:tc>
                      <a:txBody>
                        <a:bodyPr/>
                        <a:lstStyle/>
                        <a:p>
                          <a:pPr algn="ctr"/>
                          <a:r>
                            <a:rPr sz="1600"/>
                            <a:t>0.323761</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r>
                            <a:rPr sz="1600"/>
                            <a:t>13</a:t>
                          </a:r>
                          <a:endParaRPr sz="1600">
                            <a:latin typeface="Cambria Math"/>
                          </a:endParaRPr>
                        </a:p>
                      </a:txBody>
                      <a:tcPr/>
                    </a:tc>
                    <a:tc>
                      <a:txBody>
                        <a:bodyPr/>
                        <a:lstStyle/>
                        <a:p>
                          <a:pPr algn="ctr"/>
                          <a:r>
                            <a:rPr sz="1600"/>
                            <a:t>7.1</a:t>
                          </a:r>
                          <a:endParaRPr sz="1600">
                            <a:latin typeface="Cambria Math"/>
                          </a:endParaRPr>
                        </a:p>
                      </a:txBody>
                      <a:tcPr/>
                    </a:tc>
                    <a:tc>
                      <a:txBody>
                        <a:bodyPr/>
                        <a:lstStyle/>
                        <a:p>
                          <a:pPr algn="ctr"/>
                          <a:r>
                            <a:rPr sz="1600"/>
                            <a:t>7.434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−0.334</m:t>
                                </m:r>
                              </m:oMath>
                            </m:oMathPara>
                          </a14:m>
                          <a:endParaRPr/>
                        </a:p>
                      </a:txBody>
                      <a:tcPr/>
                    </a:tc>
                    <a:tc>
                      <a:txBody>
                        <a:bodyPr/>
                        <a:lstStyle/>
                        <a:p>
                          <a:pPr algn="ctr"/>
                          <a:r>
                            <a:rPr sz="1600"/>
                            <a:t>0.111556</a:t>
                          </a:r>
                          <a:endParaRPr sz="1600">
                            <a:latin typeface="Cambria Math"/>
                          </a:endParaRPr>
                        </a:p>
                      </a:txBody>
                      <a:tcPr/>
                    </a:tc>
                    <a:extLst>
                      <a:ext uri="{0D108BD9-81ED-4DB2-BD59-A6C34878D82A}">
                        <a16:rowId xmlns:a16="http://schemas.microsoft.com/office/drawing/2014/main" val="10009"/>
                      </a:ext>
                    </a:extLst>
                  </a:tr>
                  <a:tr h="370840">
                    <a:tc>
                      <a:txBody>
                        <a:bodyPr/>
                        <a:lstStyle/>
                        <a:p>
                          <a:pPr algn="ctr"/>
                          <a:r>
                            <a:rPr sz="1600"/>
                            <a:t>14</a:t>
                          </a:r>
                          <a:endParaRPr sz="1600">
                            <a:latin typeface="Cambria Math"/>
                          </a:endParaRPr>
                        </a:p>
                      </a:txBody>
                      <a:tcPr/>
                    </a:tc>
                    <a:tc>
                      <a:txBody>
                        <a:bodyPr/>
                        <a:lstStyle/>
                        <a:p>
                          <a:pPr algn="ctr"/>
                          <a:r>
                            <a:rPr sz="1600"/>
                            <a:t>8.5</a:t>
                          </a:r>
                          <a:endParaRPr sz="1600">
                            <a:latin typeface="Cambria Math"/>
                          </a:endParaRPr>
                        </a:p>
                      </a:txBody>
                      <a:tcPr/>
                    </a:tc>
                    <a:tc>
                      <a:txBody>
                        <a:bodyPr/>
                        <a:lstStyle/>
                        <a:p>
                          <a:pPr algn="ctr"/>
                          <a:r>
                            <a:rPr sz="1600"/>
                            <a:t>8.299</a:t>
                          </a:r>
                          <a:endParaRPr sz="1600">
                            <a:latin typeface="Cambria Math"/>
                          </a:endParaRPr>
                        </a:p>
                      </a:txBody>
                      <a:tcPr/>
                    </a:tc>
                    <a:tc>
                      <a:txBody>
                        <a:bodyPr/>
                        <a:lstStyle/>
                        <a:p>
                          <a:pPr algn="ctr"/>
                          <a:r>
                            <a:rPr sz="1600"/>
                            <a:t>0.201</a:t>
                          </a:r>
                          <a:endParaRPr sz="1600">
                            <a:latin typeface="Cambria Math"/>
                          </a:endParaRPr>
                        </a:p>
                      </a:txBody>
                      <a:tcPr/>
                    </a:tc>
                    <a:tc>
                      <a:txBody>
                        <a:bodyPr/>
                        <a:lstStyle/>
                        <a:p>
                          <a:pPr algn="ctr"/>
                          <a:r>
                            <a:rPr sz="1600"/>
                            <a:t>0.040401</a:t>
                          </a:r>
                          <a:endParaRPr sz="1600">
                            <a:latin typeface="Cambria Math"/>
                          </a:endParaRPr>
                        </a:p>
                      </a:txBody>
                      <a:tcPr/>
                    </a:tc>
                    <a:extLst>
                      <a:ext uri="{0D108BD9-81ED-4DB2-BD59-A6C34878D82A}">
                        <a16:rowId xmlns:a16="http://schemas.microsoft.com/office/drawing/2014/main" val="10010"/>
                      </a:ext>
                    </a:extLst>
                  </a:tr>
                  <a:tr h="370840">
                    <a:tc>
                      <a:txBody>
                        <a:bodyPr/>
                        <a:lstStyle/>
                        <a:p>
                          <a:pPr algn="ctr"/>
                          <a:r>
                            <a:rPr sz="1600"/>
                            <a:t>15</a:t>
                          </a:r>
                          <a:endParaRPr sz="1600">
                            <a:latin typeface="Cambria Math"/>
                          </a:endParaRPr>
                        </a:p>
                      </a:txBody>
                      <a:tcPr/>
                    </a:tc>
                    <a:tc>
                      <a:txBody>
                        <a:bodyPr/>
                        <a:lstStyle/>
                        <a:p>
                          <a:pPr algn="ctr"/>
                          <a:r>
                            <a:rPr sz="1600"/>
                            <a:t>9.7</a:t>
                          </a:r>
                          <a:endParaRPr sz="1600">
                            <a:latin typeface="Cambria Math"/>
                          </a:endParaRPr>
                        </a:p>
                      </a:txBody>
                      <a:tcPr/>
                    </a:tc>
                    <a:tc>
                      <a:txBody>
                        <a:bodyPr/>
                        <a:lstStyle/>
                        <a:p>
                          <a:pPr algn="ctr"/>
                          <a:r>
                            <a:rPr sz="1600"/>
                            <a:t>9.164</a:t>
                          </a:r>
                          <a:endParaRPr sz="1600">
                            <a:latin typeface="Cambria Math"/>
                          </a:endParaRPr>
                        </a:p>
                      </a:txBody>
                      <a:tcPr/>
                    </a:tc>
                    <a:tc>
                      <a:txBody>
                        <a:bodyPr/>
                        <a:lstStyle/>
                        <a:p>
                          <a:pPr algn="ctr"/>
                          <a:r>
                            <a:rPr sz="1600"/>
                            <a:t>0.536</a:t>
                          </a:r>
                          <a:endParaRPr sz="1600">
                            <a:latin typeface="Cambria Math"/>
                          </a:endParaRPr>
                        </a:p>
                      </a:txBody>
                      <a:tcPr/>
                    </a:tc>
                    <a:tc>
                      <a:txBody>
                        <a:bodyPr/>
                        <a:lstStyle/>
                        <a:p>
                          <a:pPr algn="ctr"/>
                          <a:r>
                            <a:rPr sz="1600" dirty="0"/>
                            <a:t>0.287296</a:t>
                          </a:r>
                          <a:endParaRPr sz="1600" dirty="0">
                            <a:latin typeface="Cambria Math"/>
                          </a:endParaRPr>
                        </a:p>
                      </a:txBody>
                      <a:tcPr/>
                    </a:tc>
                    <a:extLst>
                      <a:ext uri="{0D108BD9-81ED-4DB2-BD59-A6C34878D82A}">
                        <a16:rowId xmlns:a16="http://schemas.microsoft.com/office/drawing/2014/main" val="10011"/>
                      </a:ext>
                    </a:extLst>
                  </a:tr>
                </a:tbl>
              </a:graphicData>
            </a:graphic>
          </p:graphicFrame>
        </mc:Choice>
        <mc:Fallback xmlns="">
          <p:graphicFrame>
            <p:nvGraphicFramePr>
              <p:cNvPr id="3" name="Table Placeholder 2" descr="The table presents data on children's age in years denoted as x, reading level denoted as y, predicted reading values (denoted as y hat), and residuals denoted as y minus y hat, while the residuals, representing the difference between actual and predicted values, and squared error denoted as open parentheses y minus y hat close parentheses squared.&#10;&#10;At age 6, the reading level is 1.3, the predicted value is 1.379, the residual is -0.079, and the squared error is 0.006241.&#10;At age 7, the reading level is 2.2, the predicted value is 2.244, the residual is -0.044, and the squared error is 0.001936. &#10;At age 8, the reading level is 3.7, the predicted value is 3.109, the residual is 0.591, and the squared error is 0.349281.&#10;At age 9, the reading level is 4.1, the predicted value is 3.974, the residual is 0.126, and the squared error is 0.015876.&#10;At age 10, the reading level is 4.9, the predicted value is 4.839, the residual is 0.061, and the squared error is 0.003721.&#10;At age 11, the reading level is 5.2, the predicted value is 5.704, the residual is -0.504, and the squared error is 0.254016.&#10;At age 12, the reading level is 6.0, the predicted value is 6.569, the residual is -0.569, and the squared error is 0.323761.&#10;At age 13, the reading level is 7.1, the predicted value is 7.434, the residual is -0.334, and the squared error is 0.111556.&#10;At age 14, the reading level is 8.5, the predicted value is 8.299, the residual is 0.201, and the squared error is 0.040401.&#10;At age 15, the reading level is 9.7, the predicted value is 9.164, the residual is 0.536, and the squared error is 0.287296.&#10;&#10;This table is used to evaluate the accuracy of a predictive model for reading levels based on age."/>
              <p:cNvGraphicFramePr>
                <a:graphicFrameLocks noGrp="1"/>
              </p:cNvGraphicFramePr>
              <p:nvPr>
                <p:ph type="tbl" sz="quarter" idx="10"/>
                <p:extLst>
                  <p:ext uri="{D42A27DB-BD31-4B8C-83A1-F6EECF244321}">
                    <p14:modId xmlns:p14="http://schemas.microsoft.com/office/powerpoint/2010/main" val="105589331"/>
                  </p:ext>
                </p:extLst>
              </p:nvPr>
            </p:nvGraphicFramePr>
            <p:xfrm>
              <a:off x="457200" y="1579880"/>
              <a:ext cx="8229600" cy="42875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79120">
                    <a:tc>
                      <a:txBody>
                        <a:bodyPr/>
                        <a:lstStyle/>
                        <a:p>
                          <a:endParaRPr lang="en-US"/>
                        </a:p>
                      </a:txBody>
                      <a:tcPr>
                        <a:blipFill>
                          <a:blip r:embed="rId2"/>
                          <a:stretch>
                            <a:fillRect l="-741" t="-3158" r="-401111" b="-648421"/>
                          </a:stretch>
                        </a:blipFill>
                      </a:tcPr>
                    </a:tc>
                    <a:tc>
                      <a:txBody>
                        <a:bodyPr/>
                        <a:lstStyle/>
                        <a:p>
                          <a:endParaRPr lang="en-US"/>
                        </a:p>
                      </a:txBody>
                      <a:tcPr>
                        <a:blipFill>
                          <a:blip r:embed="rId2"/>
                          <a:stretch>
                            <a:fillRect l="-100741" t="-3158" r="-301111" b="-648421"/>
                          </a:stretch>
                        </a:blipFill>
                      </a:tcPr>
                    </a:tc>
                    <a:tc>
                      <a:txBody>
                        <a:bodyPr/>
                        <a:lstStyle/>
                        <a:p>
                          <a:endParaRPr lang="en-US"/>
                        </a:p>
                      </a:txBody>
                      <a:tcPr>
                        <a:blipFill>
                          <a:blip r:embed="rId2"/>
                          <a:stretch>
                            <a:fillRect l="-200741" t="-3158" r="-201111" b="-648421"/>
                          </a:stretch>
                        </a:blipFill>
                      </a:tcPr>
                    </a:tc>
                    <a:tc>
                      <a:txBody>
                        <a:bodyPr/>
                        <a:lstStyle/>
                        <a:p>
                          <a:endParaRPr lang="en-US"/>
                        </a:p>
                      </a:txBody>
                      <a:tcPr>
                        <a:blipFill>
                          <a:blip r:embed="rId2"/>
                          <a:stretch>
                            <a:fillRect l="-300741" t="-3158" r="-101111" b="-648421"/>
                          </a:stretch>
                        </a:blipFill>
                      </a:tcPr>
                    </a:tc>
                    <a:tc>
                      <a:txBody>
                        <a:bodyPr/>
                        <a:lstStyle/>
                        <a:p>
                          <a:endParaRPr lang="en-US"/>
                        </a:p>
                      </a:txBody>
                      <a:tcPr>
                        <a:blipFill>
                          <a:blip r:embed="rId2"/>
                          <a:stretch>
                            <a:fillRect l="-400741" t="-3158" r="-1111" b="-648421"/>
                          </a:stretch>
                        </a:blipFill>
                      </a:tcPr>
                    </a:tc>
                    <a:extLst>
                      <a:ext uri="{0D108BD9-81ED-4DB2-BD59-A6C34878D82A}">
                        <a16:rowId xmlns:a16="http://schemas.microsoft.com/office/drawing/2014/main" val="10001"/>
                      </a:ext>
                    </a:extLst>
                  </a:tr>
                  <a:tr h="370840">
                    <a:tc>
                      <a:txBody>
                        <a:bodyPr/>
                        <a:lstStyle/>
                        <a:p>
                          <a:pPr algn="ctr"/>
                          <a:r>
                            <a:rPr sz="1600" dirty="0"/>
                            <a:t>6</a:t>
                          </a:r>
                          <a:endParaRPr sz="1600" dirty="0">
                            <a:latin typeface="Cambria Math"/>
                          </a:endParaRPr>
                        </a:p>
                      </a:txBody>
                      <a:tcPr/>
                    </a:tc>
                    <a:tc>
                      <a:txBody>
                        <a:bodyPr/>
                        <a:lstStyle/>
                        <a:p>
                          <a:pPr algn="ctr"/>
                          <a:r>
                            <a:rPr sz="1600"/>
                            <a:t>1.3</a:t>
                          </a:r>
                          <a:endParaRPr sz="1600">
                            <a:latin typeface="Cambria Math"/>
                          </a:endParaRPr>
                        </a:p>
                      </a:txBody>
                      <a:tcPr/>
                    </a:tc>
                    <a:tc>
                      <a:txBody>
                        <a:bodyPr/>
                        <a:lstStyle/>
                        <a:p>
                          <a:pPr algn="ctr"/>
                          <a:r>
                            <a:rPr sz="1600"/>
                            <a:t>1.379</a:t>
                          </a:r>
                          <a:endParaRPr sz="1600">
                            <a:latin typeface="Cambria Math"/>
                          </a:endParaRPr>
                        </a:p>
                      </a:txBody>
                      <a:tcPr/>
                    </a:tc>
                    <a:tc>
                      <a:txBody>
                        <a:bodyPr/>
                        <a:lstStyle/>
                        <a:p>
                          <a:endParaRPr lang="en-US"/>
                        </a:p>
                      </a:txBody>
                      <a:tcPr>
                        <a:blipFill>
                          <a:blip r:embed="rId2"/>
                          <a:stretch>
                            <a:fillRect l="-300741" t="-160656" r="-101111" b="-909836"/>
                          </a:stretch>
                        </a:blipFill>
                      </a:tcPr>
                    </a:tc>
                    <a:tc>
                      <a:txBody>
                        <a:bodyPr/>
                        <a:lstStyle/>
                        <a:p>
                          <a:pPr algn="ctr"/>
                          <a:r>
                            <a:rPr sz="1600"/>
                            <a:t>0.006241</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r>
                            <a:rPr sz="1600"/>
                            <a:t>7</a:t>
                          </a:r>
                          <a:endParaRPr sz="1600">
                            <a:latin typeface="Cambria Math"/>
                          </a:endParaRPr>
                        </a:p>
                      </a:txBody>
                      <a:tcPr/>
                    </a:tc>
                    <a:tc>
                      <a:txBody>
                        <a:bodyPr/>
                        <a:lstStyle/>
                        <a:p>
                          <a:pPr algn="ctr"/>
                          <a:r>
                            <a:rPr sz="1600" dirty="0"/>
                            <a:t>2.2</a:t>
                          </a:r>
                          <a:endParaRPr sz="1600" dirty="0">
                            <a:latin typeface="Cambria Math"/>
                          </a:endParaRPr>
                        </a:p>
                      </a:txBody>
                      <a:tcPr/>
                    </a:tc>
                    <a:tc>
                      <a:txBody>
                        <a:bodyPr/>
                        <a:lstStyle/>
                        <a:p>
                          <a:pPr algn="ctr"/>
                          <a:r>
                            <a:rPr sz="1600"/>
                            <a:t>2.244</a:t>
                          </a:r>
                          <a:endParaRPr sz="1600">
                            <a:latin typeface="Cambria Math"/>
                          </a:endParaRPr>
                        </a:p>
                      </a:txBody>
                      <a:tcPr/>
                    </a:tc>
                    <a:tc>
                      <a:txBody>
                        <a:bodyPr/>
                        <a:lstStyle/>
                        <a:p>
                          <a:endParaRPr lang="en-US"/>
                        </a:p>
                      </a:txBody>
                      <a:tcPr>
                        <a:blipFill>
                          <a:blip r:embed="rId2"/>
                          <a:stretch>
                            <a:fillRect l="-300741" t="-260656" r="-101111" b="-809836"/>
                          </a:stretch>
                        </a:blipFill>
                      </a:tcPr>
                    </a:tc>
                    <a:tc>
                      <a:txBody>
                        <a:bodyPr/>
                        <a:lstStyle/>
                        <a:p>
                          <a:pPr algn="ctr"/>
                          <a:r>
                            <a:rPr sz="1600"/>
                            <a:t>0.001936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8</a:t>
                          </a:r>
                          <a:endParaRPr sz="1600">
                            <a:latin typeface="Cambria Math"/>
                          </a:endParaRPr>
                        </a:p>
                      </a:txBody>
                      <a:tcPr/>
                    </a:tc>
                    <a:tc>
                      <a:txBody>
                        <a:bodyPr/>
                        <a:lstStyle/>
                        <a:p>
                          <a:pPr algn="ctr"/>
                          <a:r>
                            <a:rPr sz="1600"/>
                            <a:t>3.7</a:t>
                          </a:r>
                          <a:endParaRPr sz="1600">
                            <a:latin typeface="Cambria Math"/>
                          </a:endParaRPr>
                        </a:p>
                      </a:txBody>
                      <a:tcPr/>
                    </a:tc>
                    <a:tc>
                      <a:txBody>
                        <a:bodyPr/>
                        <a:lstStyle/>
                        <a:p>
                          <a:pPr algn="ctr"/>
                          <a:r>
                            <a:rPr sz="1600"/>
                            <a:t>3.109</a:t>
                          </a:r>
                          <a:endParaRPr sz="1600">
                            <a:latin typeface="Cambria Math"/>
                          </a:endParaRPr>
                        </a:p>
                      </a:txBody>
                      <a:tcPr/>
                    </a:tc>
                    <a:tc>
                      <a:txBody>
                        <a:bodyPr/>
                        <a:lstStyle/>
                        <a:p>
                          <a:pPr algn="ctr"/>
                          <a:r>
                            <a:rPr sz="1600"/>
                            <a:t>0.591</a:t>
                          </a:r>
                          <a:endParaRPr sz="1600">
                            <a:latin typeface="Cambria Math"/>
                          </a:endParaRPr>
                        </a:p>
                      </a:txBody>
                      <a:tcPr/>
                    </a:tc>
                    <a:tc>
                      <a:txBody>
                        <a:bodyPr/>
                        <a:lstStyle/>
                        <a:p>
                          <a:pPr algn="ctr"/>
                          <a:r>
                            <a:rPr sz="1600"/>
                            <a:t>0.349281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9</a:t>
                          </a:r>
                          <a:endParaRPr sz="1600">
                            <a:latin typeface="Cambria Math"/>
                          </a:endParaRPr>
                        </a:p>
                      </a:txBody>
                      <a:tcPr/>
                    </a:tc>
                    <a:tc>
                      <a:txBody>
                        <a:bodyPr/>
                        <a:lstStyle/>
                        <a:p>
                          <a:pPr algn="ctr"/>
                          <a:r>
                            <a:rPr sz="1600" dirty="0"/>
                            <a:t>4.1</a:t>
                          </a:r>
                          <a:endParaRPr sz="1600" dirty="0">
                            <a:latin typeface="Cambria Math"/>
                          </a:endParaRPr>
                        </a:p>
                      </a:txBody>
                      <a:tcPr/>
                    </a:tc>
                    <a:tc>
                      <a:txBody>
                        <a:bodyPr/>
                        <a:lstStyle/>
                        <a:p>
                          <a:pPr algn="ctr"/>
                          <a:r>
                            <a:rPr sz="1600"/>
                            <a:t>3.974</a:t>
                          </a:r>
                          <a:endParaRPr sz="1600">
                            <a:latin typeface="Cambria Math"/>
                          </a:endParaRPr>
                        </a:p>
                      </a:txBody>
                      <a:tcPr/>
                    </a:tc>
                    <a:tc>
                      <a:txBody>
                        <a:bodyPr/>
                        <a:lstStyle/>
                        <a:p>
                          <a:pPr algn="ctr"/>
                          <a:r>
                            <a:rPr sz="1600"/>
                            <a:t>0.126</a:t>
                          </a:r>
                          <a:endParaRPr sz="1600">
                            <a:latin typeface="Cambria Math"/>
                          </a:endParaRPr>
                        </a:p>
                      </a:txBody>
                      <a:tcPr/>
                    </a:tc>
                    <a:tc>
                      <a:txBody>
                        <a:bodyPr/>
                        <a:lstStyle/>
                        <a:p>
                          <a:pPr algn="ctr"/>
                          <a:r>
                            <a:rPr sz="1600"/>
                            <a:t>0.015876</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a:t>10</a:t>
                          </a:r>
                          <a:endParaRPr sz="1600">
                            <a:latin typeface="Cambria Math"/>
                          </a:endParaRPr>
                        </a:p>
                      </a:txBody>
                      <a:tcPr/>
                    </a:tc>
                    <a:tc>
                      <a:txBody>
                        <a:bodyPr/>
                        <a:lstStyle/>
                        <a:p>
                          <a:pPr algn="ctr"/>
                          <a:r>
                            <a:rPr sz="1600"/>
                            <a:t>4.9</a:t>
                          </a:r>
                          <a:endParaRPr sz="1600">
                            <a:latin typeface="Cambria Math"/>
                          </a:endParaRPr>
                        </a:p>
                      </a:txBody>
                      <a:tcPr/>
                    </a:tc>
                    <a:tc>
                      <a:txBody>
                        <a:bodyPr/>
                        <a:lstStyle/>
                        <a:p>
                          <a:pPr algn="ctr"/>
                          <a:r>
                            <a:rPr sz="1600"/>
                            <a:t>4.839</a:t>
                          </a:r>
                          <a:endParaRPr sz="1600">
                            <a:latin typeface="Cambria Math"/>
                          </a:endParaRPr>
                        </a:p>
                      </a:txBody>
                      <a:tcPr/>
                    </a:tc>
                    <a:tc>
                      <a:txBody>
                        <a:bodyPr/>
                        <a:lstStyle/>
                        <a:p>
                          <a:pPr algn="ctr"/>
                          <a:r>
                            <a:rPr sz="1600"/>
                            <a:t>0.061</a:t>
                          </a:r>
                          <a:endParaRPr sz="1600">
                            <a:latin typeface="Cambria Math"/>
                          </a:endParaRPr>
                        </a:p>
                      </a:txBody>
                      <a:tcPr/>
                    </a:tc>
                    <a:tc>
                      <a:txBody>
                        <a:bodyPr/>
                        <a:lstStyle/>
                        <a:p>
                          <a:pPr algn="ctr"/>
                          <a:r>
                            <a:rPr sz="1600"/>
                            <a:t>0.003721</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11</a:t>
                          </a:r>
                          <a:endParaRPr sz="1600">
                            <a:latin typeface="Cambria Math"/>
                          </a:endParaRPr>
                        </a:p>
                      </a:txBody>
                      <a:tcPr/>
                    </a:tc>
                    <a:tc>
                      <a:txBody>
                        <a:bodyPr/>
                        <a:lstStyle/>
                        <a:p>
                          <a:pPr algn="ctr"/>
                          <a:r>
                            <a:rPr sz="1600"/>
                            <a:t>5.2</a:t>
                          </a:r>
                          <a:endParaRPr sz="1600">
                            <a:latin typeface="Cambria Math"/>
                          </a:endParaRPr>
                        </a:p>
                      </a:txBody>
                      <a:tcPr/>
                    </a:tc>
                    <a:tc>
                      <a:txBody>
                        <a:bodyPr/>
                        <a:lstStyle/>
                        <a:p>
                          <a:pPr algn="ctr"/>
                          <a:r>
                            <a:rPr sz="1600"/>
                            <a:t>5.704</a:t>
                          </a:r>
                          <a:endParaRPr sz="1600">
                            <a:latin typeface="Cambria Math"/>
                          </a:endParaRPr>
                        </a:p>
                      </a:txBody>
                      <a:tcPr/>
                    </a:tc>
                    <a:tc>
                      <a:txBody>
                        <a:bodyPr/>
                        <a:lstStyle/>
                        <a:p>
                          <a:endParaRPr lang="en-US"/>
                        </a:p>
                      </a:txBody>
                      <a:tcPr>
                        <a:blipFill>
                          <a:blip r:embed="rId2"/>
                          <a:stretch>
                            <a:fillRect l="-300741" t="-671667" r="-101111" b="-418333"/>
                          </a:stretch>
                        </a:blipFill>
                      </a:tcPr>
                    </a:tc>
                    <a:tc>
                      <a:txBody>
                        <a:bodyPr/>
                        <a:lstStyle/>
                        <a:p>
                          <a:pPr algn="ctr"/>
                          <a:r>
                            <a:rPr sz="1600"/>
                            <a:t>0.254016</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r>
                            <a:rPr sz="1600"/>
                            <a:t>12</a:t>
                          </a:r>
                          <a:endParaRPr sz="1600">
                            <a:latin typeface="Cambria Math"/>
                          </a:endParaRPr>
                        </a:p>
                      </a:txBody>
                      <a:tcPr/>
                    </a:tc>
                    <a:tc>
                      <a:txBody>
                        <a:bodyPr/>
                        <a:lstStyle/>
                        <a:p>
                          <a:pPr algn="ctr"/>
                          <a:r>
                            <a:rPr sz="1600"/>
                            <a:t>6.0</a:t>
                          </a:r>
                          <a:endParaRPr sz="1600">
                            <a:latin typeface="Cambria Math"/>
                          </a:endParaRPr>
                        </a:p>
                      </a:txBody>
                      <a:tcPr/>
                    </a:tc>
                    <a:tc>
                      <a:txBody>
                        <a:bodyPr/>
                        <a:lstStyle/>
                        <a:p>
                          <a:pPr algn="ctr"/>
                          <a:r>
                            <a:rPr sz="1600"/>
                            <a:t>6.569</a:t>
                          </a:r>
                          <a:endParaRPr sz="1600">
                            <a:latin typeface="Cambria Math"/>
                          </a:endParaRPr>
                        </a:p>
                      </a:txBody>
                      <a:tcPr/>
                    </a:tc>
                    <a:tc>
                      <a:txBody>
                        <a:bodyPr/>
                        <a:lstStyle/>
                        <a:p>
                          <a:endParaRPr lang="en-US"/>
                        </a:p>
                      </a:txBody>
                      <a:tcPr>
                        <a:blipFill>
                          <a:blip r:embed="rId2"/>
                          <a:stretch>
                            <a:fillRect l="-300741" t="-759016" r="-101111" b="-311475"/>
                          </a:stretch>
                        </a:blipFill>
                      </a:tcPr>
                    </a:tc>
                    <a:tc>
                      <a:txBody>
                        <a:bodyPr/>
                        <a:lstStyle/>
                        <a:p>
                          <a:pPr algn="ctr"/>
                          <a:r>
                            <a:rPr sz="1600"/>
                            <a:t>0.323761</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r>
                            <a:rPr sz="1600"/>
                            <a:t>13</a:t>
                          </a:r>
                          <a:endParaRPr sz="1600">
                            <a:latin typeface="Cambria Math"/>
                          </a:endParaRPr>
                        </a:p>
                      </a:txBody>
                      <a:tcPr/>
                    </a:tc>
                    <a:tc>
                      <a:txBody>
                        <a:bodyPr/>
                        <a:lstStyle/>
                        <a:p>
                          <a:pPr algn="ctr"/>
                          <a:r>
                            <a:rPr sz="1600"/>
                            <a:t>7.1</a:t>
                          </a:r>
                          <a:endParaRPr sz="1600">
                            <a:latin typeface="Cambria Math"/>
                          </a:endParaRPr>
                        </a:p>
                      </a:txBody>
                      <a:tcPr/>
                    </a:tc>
                    <a:tc>
                      <a:txBody>
                        <a:bodyPr/>
                        <a:lstStyle/>
                        <a:p>
                          <a:pPr algn="ctr"/>
                          <a:r>
                            <a:rPr sz="1600"/>
                            <a:t>7.434</a:t>
                          </a:r>
                          <a:endParaRPr sz="1600">
                            <a:latin typeface="Cambria Math"/>
                          </a:endParaRPr>
                        </a:p>
                      </a:txBody>
                      <a:tcPr/>
                    </a:tc>
                    <a:tc>
                      <a:txBody>
                        <a:bodyPr/>
                        <a:lstStyle/>
                        <a:p>
                          <a:endParaRPr lang="en-US"/>
                        </a:p>
                      </a:txBody>
                      <a:tcPr>
                        <a:blipFill>
                          <a:blip r:embed="rId2"/>
                          <a:stretch>
                            <a:fillRect l="-300741" t="-859016" r="-101111" b="-211475"/>
                          </a:stretch>
                        </a:blipFill>
                      </a:tcPr>
                    </a:tc>
                    <a:tc>
                      <a:txBody>
                        <a:bodyPr/>
                        <a:lstStyle/>
                        <a:p>
                          <a:pPr algn="ctr"/>
                          <a:r>
                            <a:rPr sz="1600"/>
                            <a:t>0.111556</a:t>
                          </a:r>
                          <a:endParaRPr sz="1600">
                            <a:latin typeface="Cambria Math"/>
                          </a:endParaRPr>
                        </a:p>
                      </a:txBody>
                      <a:tcPr/>
                    </a:tc>
                    <a:extLst>
                      <a:ext uri="{0D108BD9-81ED-4DB2-BD59-A6C34878D82A}">
                        <a16:rowId xmlns:a16="http://schemas.microsoft.com/office/drawing/2014/main" val="10009"/>
                      </a:ext>
                    </a:extLst>
                  </a:tr>
                  <a:tr h="370840">
                    <a:tc>
                      <a:txBody>
                        <a:bodyPr/>
                        <a:lstStyle/>
                        <a:p>
                          <a:pPr algn="ctr"/>
                          <a:r>
                            <a:rPr sz="1600"/>
                            <a:t>14</a:t>
                          </a:r>
                          <a:endParaRPr sz="1600">
                            <a:latin typeface="Cambria Math"/>
                          </a:endParaRPr>
                        </a:p>
                      </a:txBody>
                      <a:tcPr/>
                    </a:tc>
                    <a:tc>
                      <a:txBody>
                        <a:bodyPr/>
                        <a:lstStyle/>
                        <a:p>
                          <a:pPr algn="ctr"/>
                          <a:r>
                            <a:rPr sz="1600"/>
                            <a:t>8.5</a:t>
                          </a:r>
                          <a:endParaRPr sz="1600">
                            <a:latin typeface="Cambria Math"/>
                          </a:endParaRPr>
                        </a:p>
                      </a:txBody>
                      <a:tcPr/>
                    </a:tc>
                    <a:tc>
                      <a:txBody>
                        <a:bodyPr/>
                        <a:lstStyle/>
                        <a:p>
                          <a:pPr algn="ctr"/>
                          <a:r>
                            <a:rPr sz="1600"/>
                            <a:t>8.299</a:t>
                          </a:r>
                          <a:endParaRPr sz="1600">
                            <a:latin typeface="Cambria Math"/>
                          </a:endParaRPr>
                        </a:p>
                      </a:txBody>
                      <a:tcPr/>
                    </a:tc>
                    <a:tc>
                      <a:txBody>
                        <a:bodyPr/>
                        <a:lstStyle/>
                        <a:p>
                          <a:pPr algn="ctr"/>
                          <a:r>
                            <a:rPr sz="1600"/>
                            <a:t>0.201</a:t>
                          </a:r>
                          <a:endParaRPr sz="1600">
                            <a:latin typeface="Cambria Math"/>
                          </a:endParaRPr>
                        </a:p>
                      </a:txBody>
                      <a:tcPr/>
                    </a:tc>
                    <a:tc>
                      <a:txBody>
                        <a:bodyPr/>
                        <a:lstStyle/>
                        <a:p>
                          <a:pPr algn="ctr"/>
                          <a:r>
                            <a:rPr sz="1600"/>
                            <a:t>0.040401</a:t>
                          </a:r>
                          <a:endParaRPr sz="1600">
                            <a:latin typeface="Cambria Math"/>
                          </a:endParaRPr>
                        </a:p>
                      </a:txBody>
                      <a:tcPr/>
                    </a:tc>
                    <a:extLst>
                      <a:ext uri="{0D108BD9-81ED-4DB2-BD59-A6C34878D82A}">
                        <a16:rowId xmlns:a16="http://schemas.microsoft.com/office/drawing/2014/main" val="10010"/>
                      </a:ext>
                    </a:extLst>
                  </a:tr>
                  <a:tr h="370840">
                    <a:tc>
                      <a:txBody>
                        <a:bodyPr/>
                        <a:lstStyle/>
                        <a:p>
                          <a:pPr algn="ctr"/>
                          <a:r>
                            <a:rPr sz="1600"/>
                            <a:t>15</a:t>
                          </a:r>
                          <a:endParaRPr sz="1600">
                            <a:latin typeface="Cambria Math"/>
                          </a:endParaRPr>
                        </a:p>
                      </a:txBody>
                      <a:tcPr/>
                    </a:tc>
                    <a:tc>
                      <a:txBody>
                        <a:bodyPr/>
                        <a:lstStyle/>
                        <a:p>
                          <a:pPr algn="ctr"/>
                          <a:r>
                            <a:rPr sz="1600"/>
                            <a:t>9.7</a:t>
                          </a:r>
                          <a:endParaRPr sz="1600">
                            <a:latin typeface="Cambria Math"/>
                          </a:endParaRPr>
                        </a:p>
                      </a:txBody>
                      <a:tcPr/>
                    </a:tc>
                    <a:tc>
                      <a:txBody>
                        <a:bodyPr/>
                        <a:lstStyle/>
                        <a:p>
                          <a:pPr algn="ctr"/>
                          <a:r>
                            <a:rPr sz="1600"/>
                            <a:t>9.164</a:t>
                          </a:r>
                          <a:endParaRPr sz="1600">
                            <a:latin typeface="Cambria Math"/>
                          </a:endParaRPr>
                        </a:p>
                      </a:txBody>
                      <a:tcPr/>
                    </a:tc>
                    <a:tc>
                      <a:txBody>
                        <a:bodyPr/>
                        <a:lstStyle/>
                        <a:p>
                          <a:pPr algn="ctr"/>
                          <a:r>
                            <a:rPr sz="1600"/>
                            <a:t>0.536</a:t>
                          </a:r>
                          <a:endParaRPr sz="1600">
                            <a:latin typeface="Cambria Math"/>
                          </a:endParaRPr>
                        </a:p>
                      </a:txBody>
                      <a:tcPr/>
                    </a:tc>
                    <a:tc>
                      <a:txBody>
                        <a:bodyPr/>
                        <a:lstStyle/>
                        <a:p>
                          <a:pPr algn="ctr"/>
                          <a:r>
                            <a:rPr sz="1600" dirty="0"/>
                            <a:t>0.287296</a:t>
                          </a:r>
                          <a:endParaRPr sz="1600" dirty="0">
                            <a:latin typeface="Cambria Math"/>
                          </a:endParaRPr>
                        </a:p>
                      </a:txBody>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12.3.2: Calculating the Sum of Squared Errors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The last column lists the squares of the errors, or residual values. The sum of the squared errors is the sum of the values in this last column. Thus, </a:t>
            </a:r>
            <a:r>
              <a:rPr lang="en-US" sz="2800" dirty="0"/>
              <a:t>SSE ≈ 1.394.</a:t>
            </a:r>
            <a:br>
              <a:rPr lang="en-US" sz="2800" dirty="0"/>
            </a:br>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Standard Error of Estimate</a:t>
            </a:r>
          </a:p>
        </p:txBody>
      </p:sp>
      <p:sp>
        <p:nvSpPr>
          <p:cNvPr id="3" name="Text Placeholder 2"/>
          <p:cNvSpPr>
            <a:spLocks noGrp="1"/>
          </p:cNvSpPr>
          <p:nvPr>
            <p:ph type="body" sz="quarter" idx="10"/>
          </p:nvPr>
        </p:nvSpPr>
        <p:spPr>
          <a:xfrm>
            <a:off x="457200" y="1082078"/>
            <a:ext cx="8229600" cy="4632922"/>
          </a:xfrm>
        </p:spPr>
        <p:txBody>
          <a:bodyPr>
            <a:normAutofit/>
          </a:bodyPr>
          <a:lstStyle/>
          <a:p>
            <a:r>
              <a:rPr sz="2400" dirty="0"/>
              <a:t>The </a:t>
            </a:r>
            <a:r>
              <a:rPr sz="2400" b="1" dirty="0"/>
              <a:t>standard error of estimate</a:t>
            </a:r>
            <a:r>
              <a:rPr sz="2400" dirty="0"/>
              <a:t>, which is a measure of how much the sample data points deviate from the regression line, is given by</a:t>
            </a:r>
          </a:p>
          <a:p>
            <a:endParaRPr lang="en-US" sz="2800" dirty="0"/>
          </a:p>
          <a:p>
            <a:endParaRPr lang="en-US" sz="2800" dirty="0"/>
          </a:p>
          <a:p>
            <a:endParaRPr lang="en-US" sz="2800" dirty="0"/>
          </a:p>
          <a:p>
            <a:pPr>
              <a:defRPr sz="2800"/>
            </a:pPr>
            <a:endParaRPr lang="en-IN" sz="2200" dirty="0"/>
          </a:p>
          <a:p>
            <a:endParaRPr lang="en-IN" sz="2400" i="1" dirty="0"/>
          </a:p>
          <a:p>
            <a:endParaRPr lang="en-IN" sz="2400" i="1" dirty="0"/>
          </a:p>
          <a:p>
            <a:r>
              <a:rPr lang="en-IN" sz="2400" dirty="0"/>
              <a:t> </a:t>
            </a:r>
          </a:p>
          <a:p>
            <a:endParaRPr lang="en-IN" sz="2400" dirty="0"/>
          </a:p>
          <a:p>
            <a:endParaRPr lang="en-US" sz="2800" dirty="0"/>
          </a:p>
          <a:p>
            <a:endParaRPr sz="2800" dirty="0"/>
          </a:p>
          <a:p>
            <a:endParaRPr sz="2800" dirty="0"/>
          </a:p>
        </p:txBody>
      </p:sp>
      <p:pic>
        <p:nvPicPr>
          <p:cNvPr id="5" name="Picture 4" descr="S subscript e equals square root of summation of open parentheses y subscript i minus y hat subscript i close parentheses squared whole divided by n minus 2.&#10;That equals Square root of sse divided by n minus 2">
            <a:extLst>
              <a:ext uri="{FF2B5EF4-FFF2-40B4-BE49-F238E27FC236}">
                <a16:creationId xmlns:a16="http://schemas.microsoft.com/office/drawing/2014/main" id="{3326EB57-332B-2DE0-7B84-B0C5989C4DEB}"/>
              </a:ext>
            </a:extLst>
          </p:cNvPr>
          <p:cNvPicPr>
            <a:picLocks noChangeAspect="1"/>
          </p:cNvPicPr>
          <p:nvPr/>
        </p:nvPicPr>
        <p:blipFill>
          <a:blip r:embed="rId2"/>
          <a:stretch>
            <a:fillRect/>
          </a:stretch>
        </p:blipFill>
        <p:spPr>
          <a:xfrm>
            <a:off x="3526490" y="1818869"/>
            <a:ext cx="2327020" cy="1728000"/>
          </a:xfrm>
          <a:prstGeom prst="rect">
            <a:avLst/>
          </a:prstGeom>
        </p:spPr>
      </p:pic>
      <p:sp>
        <p:nvSpPr>
          <p:cNvPr id="17" name="TextBox 16">
            <a:extLst>
              <a:ext uri="{FF2B5EF4-FFF2-40B4-BE49-F238E27FC236}">
                <a16:creationId xmlns:a16="http://schemas.microsoft.com/office/drawing/2014/main" id="{5C182299-101D-D22B-D56A-E5053871972D}"/>
              </a:ext>
            </a:extLst>
          </p:cNvPr>
          <p:cNvSpPr txBox="1"/>
          <p:nvPr/>
        </p:nvSpPr>
        <p:spPr>
          <a:xfrm>
            <a:off x="457200" y="3481300"/>
            <a:ext cx="1031958" cy="471604"/>
          </a:xfrm>
          <a:prstGeom prst="rect">
            <a:avLst/>
          </a:prstGeom>
          <a:noFill/>
        </p:spPr>
        <p:txBody>
          <a:bodyPr wrap="square" rtlCol="0">
            <a:spAutoFit/>
          </a:bodyPr>
          <a:lstStyle/>
          <a:p>
            <a:r>
              <a:rPr lang="en-IN" sz="2400" dirty="0">
                <a:solidFill>
                  <a:srgbClr val="000000"/>
                </a:solidFill>
              </a:rPr>
              <a:t>where</a:t>
            </a:r>
          </a:p>
        </p:txBody>
      </p:sp>
      <p:pic>
        <p:nvPicPr>
          <p:cNvPr id="8" name="Picture 7" descr="y subscript i">
            <a:extLst>
              <a:ext uri="{FF2B5EF4-FFF2-40B4-BE49-F238E27FC236}">
                <a16:creationId xmlns:a16="http://schemas.microsoft.com/office/drawing/2014/main" id="{7B266259-F262-86EE-8FF3-3583A263F8E7}"/>
              </a:ext>
            </a:extLst>
          </p:cNvPr>
          <p:cNvPicPr>
            <a:picLocks noChangeAspect="1"/>
          </p:cNvPicPr>
          <p:nvPr/>
        </p:nvPicPr>
        <p:blipFill>
          <a:blip r:embed="rId3"/>
          <a:stretch>
            <a:fillRect/>
          </a:stretch>
        </p:blipFill>
        <p:spPr>
          <a:xfrm>
            <a:off x="1332851" y="3552710"/>
            <a:ext cx="285750" cy="371475"/>
          </a:xfrm>
          <a:prstGeom prst="rect">
            <a:avLst/>
          </a:prstGeom>
        </p:spPr>
      </p:pic>
      <p:sp>
        <p:nvSpPr>
          <p:cNvPr id="16" name="TextBox 15">
            <a:extLst>
              <a:ext uri="{FF2B5EF4-FFF2-40B4-BE49-F238E27FC236}">
                <a16:creationId xmlns:a16="http://schemas.microsoft.com/office/drawing/2014/main" id="{4C5445E5-509F-B955-4A96-F687BCF657EF}"/>
              </a:ext>
            </a:extLst>
          </p:cNvPr>
          <p:cNvSpPr txBox="1"/>
          <p:nvPr/>
        </p:nvSpPr>
        <p:spPr>
          <a:xfrm>
            <a:off x="1595327" y="3502494"/>
            <a:ext cx="6539866" cy="504000"/>
          </a:xfrm>
          <a:prstGeom prst="rect">
            <a:avLst/>
          </a:prstGeom>
          <a:noFill/>
        </p:spPr>
        <p:txBody>
          <a:bodyPr wrap="square" rtlCol="0">
            <a:spAutoFit/>
          </a:bodyPr>
          <a:lstStyle/>
          <a:p>
            <a:r>
              <a:rPr lang="en-IN" sz="2400" dirty="0">
                <a:solidFill>
                  <a:srgbClr val="000000"/>
                </a:solidFill>
              </a:rPr>
              <a:t>is the </a:t>
            </a:r>
            <a:r>
              <a:rPr lang="en-IN" sz="2400" i="1" dirty="0" err="1">
                <a:solidFill>
                  <a:srgbClr val="000000"/>
                </a:solidFill>
              </a:rPr>
              <a:t>i</a:t>
            </a:r>
            <a:r>
              <a:rPr lang="en-IN" sz="1050" i="1" dirty="0">
                <a:solidFill>
                  <a:srgbClr val="000000"/>
                </a:solidFill>
              </a:rPr>
              <a:t> </a:t>
            </a:r>
            <a:r>
              <a:rPr lang="en-IN" sz="2400" baseline="30000" dirty="0" err="1">
                <a:solidFill>
                  <a:srgbClr val="000000"/>
                </a:solidFill>
              </a:rPr>
              <a:t>th</a:t>
            </a:r>
            <a:r>
              <a:rPr lang="en-IN" sz="2400" dirty="0">
                <a:solidFill>
                  <a:srgbClr val="000000"/>
                </a:solidFill>
              </a:rPr>
              <a:t> observed value of the response variable,</a:t>
            </a:r>
          </a:p>
          <a:p>
            <a:endParaRPr lang="en-IN" sz="2400" dirty="0">
              <a:solidFill>
                <a:srgbClr val="000000"/>
              </a:solidFill>
            </a:endParaRPr>
          </a:p>
        </p:txBody>
      </p:sp>
      <p:pic>
        <p:nvPicPr>
          <p:cNvPr id="10" name="Picture 9" descr="y hat subscript i">
            <a:extLst>
              <a:ext uri="{FF2B5EF4-FFF2-40B4-BE49-F238E27FC236}">
                <a16:creationId xmlns:a16="http://schemas.microsoft.com/office/drawing/2014/main" id="{56C21B92-62AA-8293-269D-58FF6B98D990}"/>
              </a:ext>
            </a:extLst>
          </p:cNvPr>
          <p:cNvPicPr>
            <a:picLocks noChangeAspect="1"/>
          </p:cNvPicPr>
          <p:nvPr/>
        </p:nvPicPr>
        <p:blipFill>
          <a:blip r:embed="rId4"/>
          <a:stretch>
            <a:fillRect/>
          </a:stretch>
        </p:blipFill>
        <p:spPr>
          <a:xfrm>
            <a:off x="555556" y="3995428"/>
            <a:ext cx="276225" cy="371475"/>
          </a:xfrm>
          <a:prstGeom prst="rect">
            <a:avLst/>
          </a:prstGeom>
        </p:spPr>
      </p:pic>
      <p:sp>
        <p:nvSpPr>
          <p:cNvPr id="13" name="TextBox 12">
            <a:extLst>
              <a:ext uri="{FF2B5EF4-FFF2-40B4-BE49-F238E27FC236}">
                <a16:creationId xmlns:a16="http://schemas.microsoft.com/office/drawing/2014/main" id="{445D0402-EC21-DCB6-1908-7FD17E02627C}"/>
              </a:ext>
            </a:extLst>
          </p:cNvPr>
          <p:cNvSpPr txBox="1"/>
          <p:nvPr/>
        </p:nvSpPr>
        <p:spPr>
          <a:xfrm>
            <a:off x="798836" y="3941154"/>
            <a:ext cx="3438111" cy="461665"/>
          </a:xfrm>
          <a:prstGeom prst="rect">
            <a:avLst/>
          </a:prstGeom>
          <a:noFill/>
        </p:spPr>
        <p:txBody>
          <a:bodyPr wrap="square" rtlCol="0">
            <a:spAutoFit/>
          </a:bodyPr>
          <a:lstStyle/>
          <a:p>
            <a:r>
              <a:rPr lang="en-IN" sz="2400" dirty="0">
                <a:solidFill>
                  <a:srgbClr val="000000"/>
                </a:solidFill>
              </a:rPr>
              <a:t>is the predicted value of</a:t>
            </a:r>
          </a:p>
        </p:txBody>
      </p:sp>
      <p:pic>
        <p:nvPicPr>
          <p:cNvPr id="11" name="Picture 10" descr="y subscript i">
            <a:extLst>
              <a:ext uri="{FF2B5EF4-FFF2-40B4-BE49-F238E27FC236}">
                <a16:creationId xmlns:a16="http://schemas.microsoft.com/office/drawing/2014/main" id="{1FAEC0F0-1F12-C927-A4AE-6141F56E1163}"/>
              </a:ext>
            </a:extLst>
          </p:cNvPr>
          <p:cNvPicPr>
            <a:picLocks noChangeAspect="1"/>
          </p:cNvPicPr>
          <p:nvPr/>
        </p:nvPicPr>
        <p:blipFill>
          <a:blip r:embed="rId3"/>
          <a:stretch>
            <a:fillRect/>
          </a:stretch>
        </p:blipFill>
        <p:spPr>
          <a:xfrm>
            <a:off x="3961260" y="4015200"/>
            <a:ext cx="285750" cy="371475"/>
          </a:xfrm>
          <a:prstGeom prst="rect">
            <a:avLst/>
          </a:prstGeom>
        </p:spPr>
      </p:pic>
      <p:sp>
        <p:nvSpPr>
          <p:cNvPr id="14" name="TextBox 13">
            <a:extLst>
              <a:ext uri="{FF2B5EF4-FFF2-40B4-BE49-F238E27FC236}">
                <a16:creationId xmlns:a16="http://schemas.microsoft.com/office/drawing/2014/main" id="{EDF4E5A4-D3EA-72BB-DCB1-0DF2637D8FFB}"/>
              </a:ext>
            </a:extLst>
          </p:cNvPr>
          <p:cNvSpPr txBox="1"/>
          <p:nvPr/>
        </p:nvSpPr>
        <p:spPr>
          <a:xfrm>
            <a:off x="4236947" y="3955908"/>
            <a:ext cx="4892744" cy="461665"/>
          </a:xfrm>
          <a:prstGeom prst="rect">
            <a:avLst/>
          </a:prstGeom>
          <a:noFill/>
        </p:spPr>
        <p:txBody>
          <a:bodyPr wrap="square" rtlCol="0">
            <a:spAutoFit/>
          </a:bodyPr>
          <a:lstStyle/>
          <a:p>
            <a:r>
              <a:rPr lang="en-IN" sz="2400" dirty="0">
                <a:solidFill>
                  <a:srgbClr val="000000"/>
                </a:solidFill>
              </a:rPr>
              <a:t>using the least-squares regression</a:t>
            </a:r>
          </a:p>
        </p:txBody>
      </p:sp>
      <p:sp>
        <p:nvSpPr>
          <p:cNvPr id="15" name="TextBox 14">
            <a:extLst>
              <a:ext uri="{FF2B5EF4-FFF2-40B4-BE49-F238E27FC236}">
                <a16:creationId xmlns:a16="http://schemas.microsoft.com/office/drawing/2014/main" id="{9BCA60EF-1D20-2973-831B-8C6A633E958D}"/>
              </a:ext>
            </a:extLst>
          </p:cNvPr>
          <p:cNvSpPr txBox="1"/>
          <p:nvPr/>
        </p:nvSpPr>
        <p:spPr>
          <a:xfrm>
            <a:off x="457200" y="4419582"/>
            <a:ext cx="1152000" cy="432000"/>
          </a:xfrm>
          <a:prstGeom prst="rect">
            <a:avLst/>
          </a:prstGeom>
          <a:noFill/>
        </p:spPr>
        <p:txBody>
          <a:bodyPr wrap="square" rtlCol="0">
            <a:spAutoFit/>
          </a:bodyPr>
          <a:lstStyle/>
          <a:p>
            <a:r>
              <a:rPr lang="en-IN" sz="2400" dirty="0">
                <a:solidFill>
                  <a:srgbClr val="000000"/>
                </a:solidFill>
              </a:rPr>
              <a:t>model,</a:t>
            </a:r>
          </a:p>
          <a:p>
            <a:endParaRPr lang="en-IN" sz="2200" dirty="0">
              <a:solidFill>
                <a:srgbClr val="000000"/>
              </a:solidFill>
            </a:endParaRPr>
          </a:p>
        </p:txBody>
      </p:sp>
      <p:sp>
        <p:nvSpPr>
          <p:cNvPr id="18" name="TextBox 17">
            <a:extLst>
              <a:ext uri="{FF2B5EF4-FFF2-40B4-BE49-F238E27FC236}">
                <a16:creationId xmlns:a16="http://schemas.microsoft.com/office/drawing/2014/main" id="{E3458D87-836C-B45F-DDC7-7C63A21AFDE1}"/>
              </a:ext>
            </a:extLst>
          </p:cNvPr>
          <p:cNvSpPr txBox="1"/>
          <p:nvPr/>
        </p:nvSpPr>
        <p:spPr>
          <a:xfrm>
            <a:off x="457200" y="4886171"/>
            <a:ext cx="7963549" cy="1200329"/>
          </a:xfrm>
          <a:prstGeom prst="rect">
            <a:avLst/>
          </a:prstGeom>
          <a:noFill/>
        </p:spPr>
        <p:txBody>
          <a:bodyPr wrap="square" rtlCol="0">
            <a:spAutoFit/>
          </a:bodyPr>
          <a:lstStyle/>
          <a:p>
            <a:r>
              <a:rPr lang="en-IN" sz="2400" i="1" dirty="0">
                <a:solidFill>
                  <a:srgbClr val="000000"/>
                </a:solidFill>
              </a:rPr>
              <a:t>n</a:t>
            </a:r>
            <a:r>
              <a:rPr lang="en-IN" sz="2400" dirty="0">
                <a:solidFill>
                  <a:srgbClr val="000000"/>
                </a:solidFill>
              </a:rPr>
              <a:t> is the number of data pairs in the sample, and SSE is the sum of squared errors.</a:t>
            </a:r>
          </a:p>
          <a:p>
            <a:endParaRPr lang="en-IN" sz="240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a:t>The closer the standard error of value is to </a:t>
            </a:r>
            <a:r>
              <a:rPr sz="2800">
                <a:latin typeface="Cambria Math"/>
              </a:rPr>
              <a:t>0</a:t>
            </a:r>
            <a:r>
              <a:rPr sz="2800"/>
              <a:t>, the less the data points deviate from the regression line.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12.3.3: Calculating the Standard Error of Estimate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Calculate the standard error of estimate for the data regarding children's ages and reading levels using the information from the previous two examples.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12.3.3: Calculating the Standard Error of Estimate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r>
              <a:rPr sz="2400" dirty="0"/>
              <a:t>The formula for the standard error of estimate is</a:t>
            </a:r>
          </a:p>
          <a:p>
            <a:pPr>
              <a:defRPr sz="2800"/>
            </a:pPr>
            <a:endParaRPr lang="en-US" sz="2800" dirty="0"/>
          </a:p>
          <a:p>
            <a:pPr>
              <a:defRPr sz="2800"/>
            </a:pPr>
            <a:endParaRPr lang="en-US" sz="2800" dirty="0"/>
          </a:p>
          <a:p>
            <a:pPr>
              <a:defRPr sz="2800"/>
            </a:pPr>
            <a:endParaRPr lang="en-US" sz="2800" dirty="0"/>
          </a:p>
          <a:p>
            <a:pPr algn="ctr">
              <a:defRPr sz="2800"/>
            </a:pPr>
            <a:endParaRPr lang="en-US" sz="2800" dirty="0"/>
          </a:p>
          <a:p>
            <a:pPr algn="ctr">
              <a:defRPr sz="2800"/>
            </a:pPr>
            <a:endParaRPr lang="en-US" sz="2800" dirty="0"/>
          </a:p>
          <a:p>
            <a:pPr algn="ctr">
              <a:defRPr sz="2800"/>
            </a:pPr>
            <a:endParaRPr sz="2800" dirty="0"/>
          </a:p>
        </p:txBody>
      </p:sp>
      <p:pic>
        <p:nvPicPr>
          <p:cNvPr id="8" name="Picture 7" descr="S subscript e equals square root of sse divided by n minus 2">
            <a:extLst>
              <a:ext uri="{FF2B5EF4-FFF2-40B4-BE49-F238E27FC236}">
                <a16:creationId xmlns:a16="http://schemas.microsoft.com/office/drawing/2014/main" id="{27060534-2D1C-237B-5C5F-27AF2A0AFBD2}"/>
              </a:ext>
            </a:extLst>
          </p:cNvPr>
          <p:cNvPicPr>
            <a:picLocks noChangeAspect="1"/>
          </p:cNvPicPr>
          <p:nvPr/>
        </p:nvPicPr>
        <p:blipFill>
          <a:blip r:embed="rId2"/>
          <a:stretch>
            <a:fillRect/>
          </a:stretch>
        </p:blipFill>
        <p:spPr>
          <a:xfrm>
            <a:off x="2971800" y="1970167"/>
            <a:ext cx="1371600" cy="771525"/>
          </a:xfrm>
          <a:prstGeom prst="rect">
            <a:avLst/>
          </a:prstGeom>
        </p:spPr>
      </p:pic>
      <p:sp>
        <p:nvSpPr>
          <p:cNvPr id="7" name="TextBox 6">
            <a:extLst>
              <a:ext uri="{FF2B5EF4-FFF2-40B4-BE49-F238E27FC236}">
                <a16:creationId xmlns:a16="http://schemas.microsoft.com/office/drawing/2014/main" id="{49B1635F-968F-9C50-DAB9-192ABC0C8671}"/>
              </a:ext>
            </a:extLst>
          </p:cNvPr>
          <p:cNvSpPr txBox="1"/>
          <p:nvPr/>
        </p:nvSpPr>
        <p:spPr>
          <a:xfrm>
            <a:off x="457200" y="2826603"/>
            <a:ext cx="8229600" cy="830997"/>
          </a:xfrm>
          <a:prstGeom prst="rect">
            <a:avLst/>
          </a:prstGeom>
          <a:noFill/>
        </p:spPr>
        <p:txBody>
          <a:bodyPr wrap="square">
            <a:spAutoFit/>
          </a:bodyPr>
          <a:lstStyle/>
          <a:p>
            <a:pPr>
              <a:defRPr sz="2800"/>
            </a:pPr>
            <a:r>
              <a:rPr lang="en-US" sz="2400" dirty="0"/>
              <a:t>We found in the previous example that SSE = 1.394. Also, </a:t>
            </a:r>
            <a:r>
              <a:rPr lang="en-US" sz="2400" i="1" dirty="0"/>
              <a:t>n</a:t>
            </a:r>
            <a:r>
              <a:rPr lang="en-US" sz="2400" dirty="0"/>
              <a:t> = 10.</a:t>
            </a:r>
            <a:br>
              <a:rPr lang="en-US" sz="2400" dirty="0"/>
            </a:br>
            <a:r>
              <a:rPr lang="en-US" sz="2400" dirty="0"/>
              <a:t>Substituting these values into the formula gives us:</a:t>
            </a:r>
          </a:p>
        </p:txBody>
      </p:sp>
      <p:pic>
        <p:nvPicPr>
          <p:cNvPr id="10" name="Picture 9" descr="S subscript e equals square root of sse divided by n minus 2, by substituting the values we get,&#10;S subscript e equals square root of 1.394 divided by 10 minus 2 that equals approximately 0.417">
            <a:extLst>
              <a:ext uri="{FF2B5EF4-FFF2-40B4-BE49-F238E27FC236}">
                <a16:creationId xmlns:a16="http://schemas.microsoft.com/office/drawing/2014/main" id="{E42FE73C-23C9-92EC-3C77-A40CCD13C3E1}"/>
              </a:ext>
            </a:extLst>
          </p:cNvPr>
          <p:cNvPicPr>
            <a:picLocks noChangeAspect="1"/>
          </p:cNvPicPr>
          <p:nvPr/>
        </p:nvPicPr>
        <p:blipFill>
          <a:blip r:embed="rId3"/>
          <a:stretch>
            <a:fillRect/>
          </a:stretch>
        </p:blipFill>
        <p:spPr>
          <a:xfrm>
            <a:off x="2438400" y="3669792"/>
            <a:ext cx="3659124" cy="813816"/>
          </a:xfrm>
          <a:prstGeom prst="rect">
            <a:avLst/>
          </a:prstGeom>
        </p:spPr>
      </p:pic>
      <p:sp>
        <p:nvSpPr>
          <p:cNvPr id="9" name="TextBox 8">
            <a:extLst>
              <a:ext uri="{FF2B5EF4-FFF2-40B4-BE49-F238E27FC236}">
                <a16:creationId xmlns:a16="http://schemas.microsoft.com/office/drawing/2014/main" id="{ECBCAAFD-1FB1-25FC-D749-FC18CA728612}"/>
              </a:ext>
            </a:extLst>
          </p:cNvPr>
          <p:cNvSpPr txBox="1"/>
          <p:nvPr/>
        </p:nvSpPr>
        <p:spPr>
          <a:xfrm>
            <a:off x="457200" y="4495800"/>
            <a:ext cx="8229600" cy="1569660"/>
          </a:xfrm>
          <a:prstGeom prst="rect">
            <a:avLst/>
          </a:prstGeom>
          <a:noFill/>
        </p:spPr>
        <p:txBody>
          <a:bodyPr wrap="square">
            <a:spAutoFit/>
          </a:bodyPr>
          <a:lstStyle/>
          <a:p>
            <a:r>
              <a:rPr lang="en-US" sz="2400" dirty="0"/>
              <a:t>Thus, the points deviate from the regression line on average by approximately </a:t>
            </a:r>
            <a:r>
              <a:rPr lang="en-US" sz="2400" dirty="0">
                <a:latin typeface="Cambria Math"/>
              </a:rPr>
              <a:t>0.417</a:t>
            </a:r>
            <a:r>
              <a:rPr lang="en-US" sz="2400" dirty="0"/>
              <a:t> units. If you look back at the residuals, you can see that this value makes sense as the residuals are not very far from this value.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Residual</a:t>
            </a:r>
          </a:p>
        </p:txBody>
      </p:sp>
      <p:sp>
        <p:nvSpPr>
          <p:cNvPr id="3" name="Text Placeholder 2"/>
          <p:cNvSpPr>
            <a:spLocks noGrp="1"/>
          </p:cNvSpPr>
          <p:nvPr>
            <p:ph type="body" sz="quarter" idx="10"/>
          </p:nvPr>
        </p:nvSpPr>
        <p:spPr>
          <a:xfrm>
            <a:off x="457200" y="1050474"/>
            <a:ext cx="8229600" cy="3718522"/>
          </a:xfrm>
        </p:spPr>
        <p:txBody>
          <a:bodyPr>
            <a:normAutofit/>
          </a:bodyPr>
          <a:lstStyle/>
          <a:p>
            <a:pPr>
              <a:defRPr sz="2800"/>
            </a:pPr>
            <a:r>
              <a:rPr sz="2800" dirty="0"/>
              <a:t>A </a:t>
            </a:r>
            <a:r>
              <a:rPr sz="2800" b="1" dirty="0"/>
              <a:t>residual</a:t>
            </a:r>
            <a:r>
              <a:rPr sz="2800" dirty="0"/>
              <a:t> is the difference between the actual value of</a:t>
            </a:r>
          </a:p>
        </p:txBody>
      </p:sp>
      <p:sp>
        <p:nvSpPr>
          <p:cNvPr id="11" name="TextBox 10">
            <a:extLst>
              <a:ext uri="{FF2B5EF4-FFF2-40B4-BE49-F238E27FC236}">
                <a16:creationId xmlns:a16="http://schemas.microsoft.com/office/drawing/2014/main" id="{49BBA2AA-94A7-4116-7359-660A180C7DA3}"/>
              </a:ext>
            </a:extLst>
          </p:cNvPr>
          <p:cNvSpPr txBox="1"/>
          <p:nvPr/>
        </p:nvSpPr>
        <p:spPr>
          <a:xfrm>
            <a:off x="445770" y="1487456"/>
            <a:ext cx="7505700" cy="523220"/>
          </a:xfrm>
          <a:prstGeom prst="rect">
            <a:avLst/>
          </a:prstGeom>
          <a:noFill/>
        </p:spPr>
        <p:txBody>
          <a:bodyPr wrap="square" rtlCol="0">
            <a:spAutoFit/>
          </a:bodyPr>
          <a:lstStyle/>
          <a:p>
            <a:r>
              <a:rPr lang="en-US" sz="2800" i="1" dirty="0">
                <a:solidFill>
                  <a:srgbClr val="000000"/>
                </a:solidFill>
              </a:rPr>
              <a:t>y</a:t>
            </a:r>
            <a:r>
              <a:rPr lang="en-US" sz="2800" dirty="0">
                <a:solidFill>
                  <a:srgbClr val="000000"/>
                </a:solidFill>
              </a:rPr>
              <a:t> from the original data and the predicted value of</a:t>
            </a:r>
            <a:endParaRPr lang="en-IN" sz="2800" dirty="0">
              <a:solidFill>
                <a:srgbClr val="000000"/>
              </a:solidFill>
            </a:endParaRPr>
          </a:p>
        </p:txBody>
      </p:sp>
      <p:pic>
        <p:nvPicPr>
          <p:cNvPr id="5" name="Picture 4" descr="y-hat">
            <a:extLst>
              <a:ext uri="{FF2B5EF4-FFF2-40B4-BE49-F238E27FC236}">
                <a16:creationId xmlns:a16="http://schemas.microsoft.com/office/drawing/2014/main" id="{C95CEEDE-7AA5-C63C-4154-BB3ADF3FA682}"/>
              </a:ext>
            </a:extLst>
          </p:cNvPr>
          <p:cNvPicPr>
            <a:picLocks noChangeAspect="1"/>
          </p:cNvPicPr>
          <p:nvPr/>
        </p:nvPicPr>
        <p:blipFill>
          <a:blip r:embed="rId2"/>
          <a:stretch>
            <a:fillRect/>
          </a:stretch>
        </p:blipFill>
        <p:spPr>
          <a:xfrm>
            <a:off x="7867650" y="1582377"/>
            <a:ext cx="205714" cy="360000"/>
          </a:xfrm>
          <a:prstGeom prst="rect">
            <a:avLst/>
          </a:prstGeom>
        </p:spPr>
      </p:pic>
      <p:sp>
        <p:nvSpPr>
          <p:cNvPr id="13" name="TextBox 12">
            <a:extLst>
              <a:ext uri="{FF2B5EF4-FFF2-40B4-BE49-F238E27FC236}">
                <a16:creationId xmlns:a16="http://schemas.microsoft.com/office/drawing/2014/main" id="{2C0B92D0-505B-27ED-1CD7-CDA4EF4253BB}"/>
              </a:ext>
            </a:extLst>
          </p:cNvPr>
          <p:cNvSpPr txBox="1"/>
          <p:nvPr/>
        </p:nvSpPr>
        <p:spPr>
          <a:xfrm>
            <a:off x="457200" y="1915694"/>
            <a:ext cx="6477000" cy="523220"/>
          </a:xfrm>
          <a:prstGeom prst="rect">
            <a:avLst/>
          </a:prstGeom>
          <a:noFill/>
        </p:spPr>
        <p:txBody>
          <a:bodyPr wrap="square" rtlCol="0">
            <a:spAutoFit/>
          </a:bodyPr>
          <a:lstStyle/>
          <a:p>
            <a:r>
              <a:rPr lang="en-US" sz="2800" dirty="0">
                <a:solidFill>
                  <a:srgbClr val="000000"/>
                </a:solidFill>
              </a:rPr>
              <a:t>found using the regression line, given by</a:t>
            </a:r>
            <a:endParaRPr lang="en-IN" sz="2800" dirty="0">
              <a:solidFill>
                <a:srgbClr val="000000"/>
              </a:solidFill>
            </a:endParaRPr>
          </a:p>
        </p:txBody>
      </p:sp>
      <p:pic>
        <p:nvPicPr>
          <p:cNvPr id="9" name="Picture 8" descr="Residual equals y minus y-hat.">
            <a:extLst>
              <a:ext uri="{FF2B5EF4-FFF2-40B4-BE49-F238E27FC236}">
                <a16:creationId xmlns:a16="http://schemas.microsoft.com/office/drawing/2014/main" id="{9BDB43B3-85AF-85F0-FA68-9F11854E90C3}"/>
              </a:ext>
            </a:extLst>
          </p:cNvPr>
          <p:cNvPicPr>
            <a:picLocks noChangeAspect="1"/>
          </p:cNvPicPr>
          <p:nvPr/>
        </p:nvPicPr>
        <p:blipFill>
          <a:blip r:embed="rId3"/>
          <a:stretch>
            <a:fillRect/>
          </a:stretch>
        </p:blipFill>
        <p:spPr>
          <a:xfrm>
            <a:off x="3276600" y="2438914"/>
            <a:ext cx="2172343" cy="396000"/>
          </a:xfrm>
          <a:prstGeom prst="rect">
            <a:avLst/>
          </a:prstGeom>
        </p:spPr>
      </p:pic>
      <p:sp>
        <p:nvSpPr>
          <p:cNvPr id="10" name="TextBox 9">
            <a:extLst>
              <a:ext uri="{FF2B5EF4-FFF2-40B4-BE49-F238E27FC236}">
                <a16:creationId xmlns:a16="http://schemas.microsoft.com/office/drawing/2014/main" id="{04C4A269-4C70-E37F-CF92-755205C9CE6D}"/>
              </a:ext>
            </a:extLst>
          </p:cNvPr>
          <p:cNvSpPr txBox="1"/>
          <p:nvPr/>
        </p:nvSpPr>
        <p:spPr>
          <a:xfrm>
            <a:off x="476250" y="2894719"/>
            <a:ext cx="8077200" cy="900000"/>
          </a:xfrm>
          <a:prstGeom prst="rect">
            <a:avLst/>
          </a:prstGeom>
          <a:noFill/>
        </p:spPr>
        <p:txBody>
          <a:bodyPr wrap="square" rtlCol="0">
            <a:spAutoFit/>
          </a:bodyPr>
          <a:lstStyle/>
          <a:p>
            <a:r>
              <a:rPr lang="en-US" sz="2800" dirty="0">
                <a:solidFill>
                  <a:srgbClr val="000000"/>
                </a:solidFill>
              </a:rPr>
              <a:t>where </a:t>
            </a:r>
            <a:r>
              <a:rPr lang="en-US" sz="2800" i="1" dirty="0">
                <a:solidFill>
                  <a:srgbClr val="000000"/>
                </a:solidFill>
              </a:rPr>
              <a:t>y </a:t>
            </a:r>
            <a:r>
              <a:rPr lang="en-US" sz="2800" dirty="0">
                <a:solidFill>
                  <a:srgbClr val="000000"/>
                </a:solidFill>
              </a:rPr>
              <a:t>is the observed value of the response variable and </a:t>
            </a:r>
          </a:p>
          <a:p>
            <a:endParaRPr lang="en-IN" sz="2800" dirty="0"/>
          </a:p>
        </p:txBody>
      </p:sp>
      <p:pic>
        <p:nvPicPr>
          <p:cNvPr id="16" name="Picture 15" descr="y-hat">
            <a:extLst>
              <a:ext uri="{FF2B5EF4-FFF2-40B4-BE49-F238E27FC236}">
                <a16:creationId xmlns:a16="http://schemas.microsoft.com/office/drawing/2014/main" id="{0A7A04E8-A4B0-0DF8-AB6E-38E1C73478ED}"/>
              </a:ext>
            </a:extLst>
          </p:cNvPr>
          <p:cNvPicPr>
            <a:picLocks noChangeAspect="1"/>
          </p:cNvPicPr>
          <p:nvPr/>
        </p:nvPicPr>
        <p:blipFill>
          <a:blip r:embed="rId4"/>
          <a:stretch>
            <a:fillRect/>
          </a:stretch>
        </p:blipFill>
        <p:spPr>
          <a:xfrm>
            <a:off x="614142" y="3870155"/>
            <a:ext cx="225572" cy="396274"/>
          </a:xfrm>
          <a:prstGeom prst="rect">
            <a:avLst/>
          </a:prstGeom>
        </p:spPr>
      </p:pic>
      <p:sp>
        <p:nvSpPr>
          <p:cNvPr id="14" name="TextBox 13">
            <a:extLst>
              <a:ext uri="{FF2B5EF4-FFF2-40B4-BE49-F238E27FC236}">
                <a16:creationId xmlns:a16="http://schemas.microsoft.com/office/drawing/2014/main" id="{8EDF0104-9E49-B847-CE1A-9F8BC9DB779E}"/>
              </a:ext>
            </a:extLst>
          </p:cNvPr>
          <p:cNvSpPr txBox="1"/>
          <p:nvPr/>
        </p:nvSpPr>
        <p:spPr>
          <a:xfrm>
            <a:off x="854954" y="3798292"/>
            <a:ext cx="7524750" cy="540000"/>
          </a:xfrm>
          <a:prstGeom prst="rect">
            <a:avLst/>
          </a:prstGeom>
          <a:noFill/>
        </p:spPr>
        <p:txBody>
          <a:bodyPr wrap="square" rtlCol="0">
            <a:spAutoFit/>
          </a:bodyPr>
          <a:lstStyle/>
          <a:p>
            <a:r>
              <a:rPr lang="en-US" sz="2800" dirty="0">
                <a:solidFill>
                  <a:srgbClr val="000000"/>
                </a:solidFill>
              </a:rPr>
              <a:t>is the predicted value of </a:t>
            </a:r>
            <a:r>
              <a:rPr lang="en-US" sz="2800" i="1" dirty="0">
                <a:solidFill>
                  <a:srgbClr val="000000"/>
                </a:solidFill>
              </a:rPr>
              <a:t>y </a:t>
            </a:r>
            <a:r>
              <a:rPr lang="en-US" sz="2800" dirty="0">
                <a:solidFill>
                  <a:srgbClr val="000000"/>
                </a:solidFill>
              </a:rPr>
              <a:t>using the least-squares.</a:t>
            </a:r>
          </a:p>
          <a:p>
            <a:endParaRPr lang="en-IN" sz="2800" dirty="0">
              <a:solidFill>
                <a:srgbClr val="000000"/>
              </a:solidFill>
            </a:endParaRPr>
          </a:p>
        </p:txBody>
      </p:sp>
      <p:sp>
        <p:nvSpPr>
          <p:cNvPr id="15" name="TextBox 14">
            <a:extLst>
              <a:ext uri="{FF2B5EF4-FFF2-40B4-BE49-F238E27FC236}">
                <a16:creationId xmlns:a16="http://schemas.microsoft.com/office/drawing/2014/main" id="{E5473F86-E388-6368-50DD-0EC7934D21D0}"/>
              </a:ext>
            </a:extLst>
          </p:cNvPr>
          <p:cNvSpPr txBox="1"/>
          <p:nvPr/>
        </p:nvSpPr>
        <p:spPr>
          <a:xfrm>
            <a:off x="513568" y="4207616"/>
            <a:ext cx="3352800" cy="504000"/>
          </a:xfrm>
          <a:prstGeom prst="rect">
            <a:avLst/>
          </a:prstGeom>
          <a:noFill/>
        </p:spPr>
        <p:txBody>
          <a:bodyPr wrap="square" rtlCol="0">
            <a:spAutoFit/>
          </a:bodyPr>
          <a:lstStyle/>
          <a:p>
            <a:r>
              <a:rPr lang="en-IN" sz="2800" dirty="0">
                <a:solidFill>
                  <a:srgbClr val="000000"/>
                </a:solidFill>
              </a:rPr>
              <a:t>regression model.</a:t>
            </a:r>
          </a:p>
          <a:p>
            <a:endParaRPr lang="en-IN" sz="2800"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12.3.4: Calculating the Standard Error of Estimate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Investors analyze the correlation of two stocks in a portfolio to help determine if the stocks move together or not, which can help determine the risk of the portfolio. Consider the data shown regarding the opening price of two common stocks, Apple, Inc. (</a:t>
            </a:r>
            <a:r>
              <a:rPr sz="2800" b="1"/>
              <a:t>AAPL</a:t>
            </a:r>
            <a:r>
              <a:rPr sz="2800"/>
              <a:t>) and Amazon.com (</a:t>
            </a:r>
            <a:r>
              <a:rPr sz="2800" b="1"/>
              <a:t>AMZN</a:t>
            </a:r>
            <a:r>
              <a:rPr sz="2800"/>
              <a:t>), for the first 20 days of 2019. Based on these data, these stocks have a linear relationship that is statistically significant at the 0.05 level of significance. Calculate the standard error of estimate for these data.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2</a:t>
            </a:r>
            <a:endParaRPr dirty="0"/>
          </a:p>
        </p:txBody>
      </p:sp>
      <p:sp>
        <p:nvSpPr>
          <p:cNvPr id="7" name="TextBox 6">
            <a:extLst>
              <a:ext uri="{FF2B5EF4-FFF2-40B4-BE49-F238E27FC236}">
                <a16:creationId xmlns:a16="http://schemas.microsoft.com/office/drawing/2014/main" id="{A0A54502-895C-3B50-5A92-A5EF69B0ED17}"/>
              </a:ext>
            </a:extLst>
          </p:cNvPr>
          <p:cNvSpPr txBox="1"/>
          <p:nvPr/>
        </p:nvSpPr>
        <p:spPr>
          <a:xfrm>
            <a:off x="2286000" y="943139"/>
            <a:ext cx="4572000" cy="369332"/>
          </a:xfrm>
          <a:prstGeom prst="rect">
            <a:avLst/>
          </a:prstGeom>
          <a:noFill/>
        </p:spPr>
        <p:txBody>
          <a:bodyPr wrap="square">
            <a:spAutoFit/>
          </a:bodyPr>
          <a:lstStyle/>
          <a:p>
            <a:pPr algn="ctr">
              <a:defRPr sz="1800" b="1"/>
            </a:pPr>
            <a:r>
              <a:rPr lang="en-US" sz="1800" dirty="0"/>
              <a:t>Opening Stock Prices for First 20 Days of 2019</a:t>
            </a:r>
          </a:p>
        </p:txBody>
      </p:sp>
      <mc:AlternateContent xmlns:mc="http://schemas.openxmlformats.org/markup-compatibility/2006" xmlns:a14="http://schemas.microsoft.com/office/drawing/2010/main">
        <mc:Choice Requires="a14">
          <p:graphicFrame>
            <p:nvGraphicFramePr>
              <p:cNvPr id="3" name="Table Placeholder 2" descr="The table presents stock prices for Apple (denoted as x) and Amazon (denoted as y). The Apple stock prices range from 142.19 to 165.25, while Amazon stock prices range from 1500.28 to 1700.57. &#10;Firstly we talk about Apple opening stock prices for first 20 days are: 165.25, 154.68, 156.30, 157.76, 152.70, 153.92, 153.30, 156.82, 155.86, 154.94, 153.07, 150.00, 152.29, 153.80, 153.31, 150.75, 147.93, 148.26, 142.19, 157.92.&#10;Now, the Amazon opening stock prices for first 20 days are: 1670.43, 1593.88, 1637.89, 1670.57, 1654.93, 1640.02, 1632.17, 1696.20, 1693.22, 1683.78, 1674.56, 1617.21, 1640.56, 1656.22, 1659.42, 1656.58, 1629.51, 1575.39, 1500.28, 1539.13.&#10;&#10;This data is likely used to analyze the relationship between the stock prices of these two companies over a period of time."/>
              <p:cNvGraphicFramePr>
                <a:graphicFrameLocks noGrp="1"/>
              </p:cNvGraphicFramePr>
              <p:nvPr>
                <p:ph type="tbl" sz="quarter" idx="10"/>
                <p:extLst>
                  <p:ext uri="{D42A27DB-BD31-4B8C-83A1-F6EECF244321}">
                    <p14:modId xmlns:p14="http://schemas.microsoft.com/office/powerpoint/2010/main" val="2492361052"/>
                  </p:ext>
                </p:extLst>
              </p:nvPr>
            </p:nvGraphicFramePr>
            <p:xfrm>
              <a:off x="1485900" y="1256118"/>
              <a:ext cx="6172200" cy="4763682"/>
            </p:xfrm>
            <a:graphic>
              <a:graphicData uri="http://schemas.openxmlformats.org/drawingml/2006/table">
                <a:tbl>
                  <a:tblPr firstRow="1" bandRow="1">
                    <a:tableStyleId>{5940675A-B579-460E-94D1-54222C63F5DA}</a:tableStyleId>
                  </a:tblPr>
                  <a:tblGrid>
                    <a:gridCol w="308610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tblGrid>
                  <a:tr h="226842">
                    <a:tc>
                      <a:txBody>
                        <a:bodyPr/>
                        <a:lstStyle/>
                        <a:p>
                          <a:pPr algn="ctr">
                            <a:defRPr sz="1800" b="1"/>
                          </a:pPr>
                          <a:r>
                            <a:rPr sz="875" dirty="0"/>
                            <a:t>AAPL, </a:t>
                          </a:r>
                          <a14:m>
                            <m:oMath xmlns:m="http://schemas.openxmlformats.org/officeDocument/2006/math">
                              <m:r>
                                <a:rPr sz="875">
                                  <a:latin typeface="Cambria Math" panose="02040503050406030204" pitchFamily="18" charset="0"/>
                                </a:rPr>
                                <m:t>𝑥</m:t>
                              </m:r>
                            </m:oMath>
                          </a14:m>
                          <a:endParaRPr sz="875" dirty="0"/>
                        </a:p>
                      </a:txBody>
                      <a:tcPr/>
                    </a:tc>
                    <a:tc>
                      <a:txBody>
                        <a:bodyPr/>
                        <a:lstStyle/>
                        <a:p>
                          <a:pPr algn="ctr">
                            <a:defRPr sz="1800" b="1"/>
                          </a:pPr>
                          <a:r>
                            <a:rPr sz="875" dirty="0"/>
                            <a:t>AMZN, </a:t>
                          </a:r>
                          <a14:m>
                            <m:oMath xmlns:m="http://schemas.openxmlformats.org/officeDocument/2006/math">
                              <m:r>
                                <a:rPr sz="875">
                                  <a:latin typeface="Cambria Math" panose="02040503050406030204" pitchFamily="18" charset="0"/>
                                </a:rPr>
                                <m:t>𝑦</m:t>
                              </m:r>
                            </m:oMath>
                          </a14:m>
                          <a:endParaRPr sz="875" dirty="0"/>
                        </a:p>
                      </a:txBody>
                      <a:tcPr/>
                    </a:tc>
                    <a:extLst>
                      <a:ext uri="{0D108BD9-81ED-4DB2-BD59-A6C34878D82A}">
                        <a16:rowId xmlns:a16="http://schemas.microsoft.com/office/drawing/2014/main" val="10001"/>
                      </a:ext>
                    </a:extLst>
                  </a:tr>
                  <a:tr h="226842">
                    <a:tc>
                      <a:txBody>
                        <a:bodyPr/>
                        <a:lstStyle/>
                        <a:p>
                          <a:pPr algn="ctr"/>
                          <a:r>
                            <a:rPr sz="875" dirty="0"/>
                            <a:t>165.25</a:t>
                          </a:r>
                          <a:endParaRPr sz="875" dirty="0">
                            <a:latin typeface="Cambria Math"/>
                          </a:endParaRPr>
                        </a:p>
                      </a:txBody>
                      <a:tcPr/>
                    </a:tc>
                    <a:tc>
                      <a:txBody>
                        <a:bodyPr/>
                        <a:lstStyle/>
                        <a:p>
                          <a:pPr algn="ctr"/>
                          <a:r>
                            <a:rPr sz="875"/>
                            <a:t>1670.43</a:t>
                          </a:r>
                          <a:endParaRPr sz="875">
                            <a:latin typeface="Cambria Math"/>
                          </a:endParaRPr>
                        </a:p>
                      </a:txBody>
                      <a:tcPr/>
                    </a:tc>
                    <a:extLst>
                      <a:ext uri="{0D108BD9-81ED-4DB2-BD59-A6C34878D82A}">
                        <a16:rowId xmlns:a16="http://schemas.microsoft.com/office/drawing/2014/main" val="10002"/>
                      </a:ext>
                    </a:extLst>
                  </a:tr>
                  <a:tr h="226842">
                    <a:tc>
                      <a:txBody>
                        <a:bodyPr/>
                        <a:lstStyle/>
                        <a:p>
                          <a:pPr algn="ctr"/>
                          <a:r>
                            <a:rPr sz="875" dirty="0"/>
                            <a:t>154.68</a:t>
                          </a:r>
                          <a:endParaRPr sz="875" dirty="0">
                            <a:latin typeface="Cambria Math"/>
                          </a:endParaRPr>
                        </a:p>
                      </a:txBody>
                      <a:tcPr/>
                    </a:tc>
                    <a:tc>
                      <a:txBody>
                        <a:bodyPr/>
                        <a:lstStyle/>
                        <a:p>
                          <a:pPr algn="ctr"/>
                          <a:r>
                            <a:rPr sz="875"/>
                            <a:t>1593.88</a:t>
                          </a:r>
                          <a:endParaRPr sz="875">
                            <a:latin typeface="Cambria Math"/>
                          </a:endParaRPr>
                        </a:p>
                      </a:txBody>
                      <a:tcPr/>
                    </a:tc>
                    <a:extLst>
                      <a:ext uri="{0D108BD9-81ED-4DB2-BD59-A6C34878D82A}">
                        <a16:rowId xmlns:a16="http://schemas.microsoft.com/office/drawing/2014/main" val="10003"/>
                      </a:ext>
                    </a:extLst>
                  </a:tr>
                  <a:tr h="226842">
                    <a:tc>
                      <a:txBody>
                        <a:bodyPr/>
                        <a:lstStyle/>
                        <a:p>
                          <a:pPr algn="ctr"/>
                          <a:r>
                            <a:rPr sz="875" dirty="0"/>
                            <a:t>156.30</a:t>
                          </a:r>
                          <a:endParaRPr sz="875" dirty="0">
                            <a:latin typeface="Cambria Math"/>
                          </a:endParaRPr>
                        </a:p>
                      </a:txBody>
                      <a:tcPr/>
                    </a:tc>
                    <a:tc>
                      <a:txBody>
                        <a:bodyPr/>
                        <a:lstStyle/>
                        <a:p>
                          <a:pPr algn="ctr"/>
                          <a:r>
                            <a:rPr sz="875"/>
                            <a:t>1637.89</a:t>
                          </a:r>
                          <a:endParaRPr sz="875">
                            <a:latin typeface="Cambria Math"/>
                          </a:endParaRPr>
                        </a:p>
                      </a:txBody>
                      <a:tcPr/>
                    </a:tc>
                    <a:extLst>
                      <a:ext uri="{0D108BD9-81ED-4DB2-BD59-A6C34878D82A}">
                        <a16:rowId xmlns:a16="http://schemas.microsoft.com/office/drawing/2014/main" val="10004"/>
                      </a:ext>
                    </a:extLst>
                  </a:tr>
                  <a:tr h="226842">
                    <a:tc>
                      <a:txBody>
                        <a:bodyPr/>
                        <a:lstStyle/>
                        <a:p>
                          <a:pPr algn="ctr"/>
                          <a:r>
                            <a:rPr sz="875" dirty="0"/>
                            <a:t>157.76</a:t>
                          </a:r>
                          <a:endParaRPr sz="875" dirty="0">
                            <a:latin typeface="Cambria Math"/>
                          </a:endParaRPr>
                        </a:p>
                      </a:txBody>
                      <a:tcPr/>
                    </a:tc>
                    <a:tc>
                      <a:txBody>
                        <a:bodyPr/>
                        <a:lstStyle/>
                        <a:p>
                          <a:pPr algn="ctr"/>
                          <a:r>
                            <a:rPr sz="875"/>
                            <a:t>1670.57</a:t>
                          </a:r>
                          <a:endParaRPr sz="875">
                            <a:latin typeface="Cambria Math"/>
                          </a:endParaRPr>
                        </a:p>
                      </a:txBody>
                      <a:tcPr/>
                    </a:tc>
                    <a:extLst>
                      <a:ext uri="{0D108BD9-81ED-4DB2-BD59-A6C34878D82A}">
                        <a16:rowId xmlns:a16="http://schemas.microsoft.com/office/drawing/2014/main" val="10005"/>
                      </a:ext>
                    </a:extLst>
                  </a:tr>
                  <a:tr h="226842">
                    <a:tc>
                      <a:txBody>
                        <a:bodyPr/>
                        <a:lstStyle/>
                        <a:p>
                          <a:pPr algn="ctr"/>
                          <a:r>
                            <a:rPr sz="875"/>
                            <a:t>152.70</a:t>
                          </a:r>
                          <a:endParaRPr sz="875">
                            <a:latin typeface="Cambria Math"/>
                          </a:endParaRPr>
                        </a:p>
                      </a:txBody>
                      <a:tcPr/>
                    </a:tc>
                    <a:tc>
                      <a:txBody>
                        <a:bodyPr/>
                        <a:lstStyle/>
                        <a:p>
                          <a:pPr algn="ctr"/>
                          <a:r>
                            <a:rPr sz="875"/>
                            <a:t>1654.93</a:t>
                          </a:r>
                          <a:endParaRPr sz="875">
                            <a:latin typeface="Cambria Math"/>
                          </a:endParaRPr>
                        </a:p>
                      </a:txBody>
                      <a:tcPr/>
                    </a:tc>
                    <a:extLst>
                      <a:ext uri="{0D108BD9-81ED-4DB2-BD59-A6C34878D82A}">
                        <a16:rowId xmlns:a16="http://schemas.microsoft.com/office/drawing/2014/main" val="10006"/>
                      </a:ext>
                    </a:extLst>
                  </a:tr>
                  <a:tr h="226842">
                    <a:tc>
                      <a:txBody>
                        <a:bodyPr/>
                        <a:lstStyle/>
                        <a:p>
                          <a:pPr algn="ctr"/>
                          <a:r>
                            <a:rPr sz="875" dirty="0"/>
                            <a:t>153.92</a:t>
                          </a:r>
                          <a:endParaRPr sz="875" dirty="0">
                            <a:latin typeface="Cambria Math"/>
                          </a:endParaRPr>
                        </a:p>
                      </a:txBody>
                      <a:tcPr/>
                    </a:tc>
                    <a:tc>
                      <a:txBody>
                        <a:bodyPr/>
                        <a:lstStyle/>
                        <a:p>
                          <a:pPr algn="ctr"/>
                          <a:r>
                            <a:rPr sz="875"/>
                            <a:t>1640.02</a:t>
                          </a:r>
                          <a:endParaRPr sz="875">
                            <a:latin typeface="Cambria Math"/>
                          </a:endParaRPr>
                        </a:p>
                      </a:txBody>
                      <a:tcPr/>
                    </a:tc>
                    <a:extLst>
                      <a:ext uri="{0D108BD9-81ED-4DB2-BD59-A6C34878D82A}">
                        <a16:rowId xmlns:a16="http://schemas.microsoft.com/office/drawing/2014/main" val="10007"/>
                      </a:ext>
                    </a:extLst>
                  </a:tr>
                  <a:tr h="226842">
                    <a:tc>
                      <a:txBody>
                        <a:bodyPr/>
                        <a:lstStyle/>
                        <a:p>
                          <a:pPr algn="ctr"/>
                          <a:r>
                            <a:rPr sz="875" dirty="0"/>
                            <a:t>153.30</a:t>
                          </a:r>
                          <a:endParaRPr sz="875" dirty="0">
                            <a:latin typeface="Cambria Math"/>
                          </a:endParaRPr>
                        </a:p>
                      </a:txBody>
                      <a:tcPr/>
                    </a:tc>
                    <a:tc>
                      <a:txBody>
                        <a:bodyPr/>
                        <a:lstStyle/>
                        <a:p>
                          <a:pPr algn="ctr"/>
                          <a:r>
                            <a:rPr sz="875"/>
                            <a:t>1632.17</a:t>
                          </a:r>
                          <a:endParaRPr sz="875">
                            <a:latin typeface="Cambria Math"/>
                          </a:endParaRPr>
                        </a:p>
                      </a:txBody>
                      <a:tcPr/>
                    </a:tc>
                    <a:extLst>
                      <a:ext uri="{0D108BD9-81ED-4DB2-BD59-A6C34878D82A}">
                        <a16:rowId xmlns:a16="http://schemas.microsoft.com/office/drawing/2014/main" val="10008"/>
                      </a:ext>
                    </a:extLst>
                  </a:tr>
                  <a:tr h="226842">
                    <a:tc>
                      <a:txBody>
                        <a:bodyPr/>
                        <a:lstStyle/>
                        <a:p>
                          <a:pPr algn="ctr"/>
                          <a:r>
                            <a:rPr sz="875"/>
                            <a:t>156.82</a:t>
                          </a:r>
                          <a:endParaRPr sz="875">
                            <a:latin typeface="Cambria Math"/>
                          </a:endParaRPr>
                        </a:p>
                      </a:txBody>
                      <a:tcPr/>
                    </a:tc>
                    <a:tc>
                      <a:txBody>
                        <a:bodyPr/>
                        <a:lstStyle/>
                        <a:p>
                          <a:pPr algn="ctr"/>
                          <a:r>
                            <a:rPr sz="875"/>
                            <a:t>1696.20</a:t>
                          </a:r>
                          <a:endParaRPr sz="875">
                            <a:latin typeface="Cambria Math"/>
                          </a:endParaRPr>
                        </a:p>
                      </a:txBody>
                      <a:tcPr/>
                    </a:tc>
                    <a:extLst>
                      <a:ext uri="{0D108BD9-81ED-4DB2-BD59-A6C34878D82A}">
                        <a16:rowId xmlns:a16="http://schemas.microsoft.com/office/drawing/2014/main" val="10009"/>
                      </a:ext>
                    </a:extLst>
                  </a:tr>
                  <a:tr h="226842">
                    <a:tc>
                      <a:txBody>
                        <a:bodyPr/>
                        <a:lstStyle/>
                        <a:p>
                          <a:pPr algn="ctr"/>
                          <a:r>
                            <a:rPr sz="875" dirty="0"/>
                            <a:t>155.86</a:t>
                          </a:r>
                          <a:endParaRPr sz="875" dirty="0">
                            <a:latin typeface="Cambria Math"/>
                          </a:endParaRPr>
                        </a:p>
                      </a:txBody>
                      <a:tcPr/>
                    </a:tc>
                    <a:tc>
                      <a:txBody>
                        <a:bodyPr/>
                        <a:lstStyle/>
                        <a:p>
                          <a:pPr algn="ctr"/>
                          <a:r>
                            <a:rPr sz="875" dirty="0"/>
                            <a:t>1693.22</a:t>
                          </a:r>
                          <a:endParaRPr sz="875" dirty="0">
                            <a:latin typeface="Cambria Math"/>
                          </a:endParaRPr>
                        </a:p>
                      </a:txBody>
                      <a:tcPr/>
                    </a:tc>
                    <a:extLst>
                      <a:ext uri="{0D108BD9-81ED-4DB2-BD59-A6C34878D82A}">
                        <a16:rowId xmlns:a16="http://schemas.microsoft.com/office/drawing/2014/main" val="10010"/>
                      </a:ext>
                    </a:extLst>
                  </a:tr>
                  <a:tr h="226842">
                    <a:tc>
                      <a:txBody>
                        <a:bodyPr/>
                        <a:lstStyle/>
                        <a:p>
                          <a:pPr algn="ctr"/>
                          <a:r>
                            <a:rPr sz="875"/>
                            <a:t>154.94</a:t>
                          </a:r>
                          <a:endParaRPr sz="875">
                            <a:latin typeface="Cambria Math"/>
                          </a:endParaRPr>
                        </a:p>
                      </a:txBody>
                      <a:tcPr/>
                    </a:tc>
                    <a:tc>
                      <a:txBody>
                        <a:bodyPr/>
                        <a:lstStyle/>
                        <a:p>
                          <a:pPr algn="ctr"/>
                          <a:r>
                            <a:rPr sz="875"/>
                            <a:t>1683.78</a:t>
                          </a:r>
                          <a:endParaRPr sz="875">
                            <a:latin typeface="Cambria Math"/>
                          </a:endParaRPr>
                        </a:p>
                      </a:txBody>
                      <a:tcPr/>
                    </a:tc>
                    <a:extLst>
                      <a:ext uri="{0D108BD9-81ED-4DB2-BD59-A6C34878D82A}">
                        <a16:rowId xmlns:a16="http://schemas.microsoft.com/office/drawing/2014/main" val="10011"/>
                      </a:ext>
                    </a:extLst>
                  </a:tr>
                  <a:tr h="226842">
                    <a:tc>
                      <a:txBody>
                        <a:bodyPr/>
                        <a:lstStyle/>
                        <a:p>
                          <a:pPr algn="ctr"/>
                          <a:r>
                            <a:rPr sz="875" dirty="0"/>
                            <a:t>153.07</a:t>
                          </a:r>
                          <a:endParaRPr sz="875" dirty="0">
                            <a:latin typeface="Cambria Math"/>
                          </a:endParaRPr>
                        </a:p>
                      </a:txBody>
                      <a:tcPr/>
                    </a:tc>
                    <a:tc>
                      <a:txBody>
                        <a:bodyPr/>
                        <a:lstStyle/>
                        <a:p>
                          <a:pPr algn="ctr"/>
                          <a:r>
                            <a:rPr sz="875"/>
                            <a:t>1674.56</a:t>
                          </a:r>
                          <a:endParaRPr sz="875">
                            <a:latin typeface="Cambria Math"/>
                          </a:endParaRPr>
                        </a:p>
                      </a:txBody>
                      <a:tcPr/>
                    </a:tc>
                    <a:extLst>
                      <a:ext uri="{0D108BD9-81ED-4DB2-BD59-A6C34878D82A}">
                        <a16:rowId xmlns:a16="http://schemas.microsoft.com/office/drawing/2014/main" val="10012"/>
                      </a:ext>
                    </a:extLst>
                  </a:tr>
                  <a:tr h="226842">
                    <a:tc>
                      <a:txBody>
                        <a:bodyPr/>
                        <a:lstStyle/>
                        <a:p>
                          <a:pPr algn="ctr"/>
                          <a:r>
                            <a:rPr sz="875" dirty="0"/>
                            <a:t>150.00</a:t>
                          </a:r>
                          <a:endParaRPr sz="875" dirty="0">
                            <a:latin typeface="Cambria Math"/>
                          </a:endParaRPr>
                        </a:p>
                      </a:txBody>
                      <a:tcPr/>
                    </a:tc>
                    <a:tc>
                      <a:txBody>
                        <a:bodyPr/>
                        <a:lstStyle/>
                        <a:p>
                          <a:pPr algn="ctr"/>
                          <a:r>
                            <a:rPr sz="875"/>
                            <a:t>1617.21</a:t>
                          </a:r>
                          <a:endParaRPr sz="875">
                            <a:latin typeface="Cambria Math"/>
                          </a:endParaRPr>
                        </a:p>
                      </a:txBody>
                      <a:tcPr/>
                    </a:tc>
                    <a:extLst>
                      <a:ext uri="{0D108BD9-81ED-4DB2-BD59-A6C34878D82A}">
                        <a16:rowId xmlns:a16="http://schemas.microsoft.com/office/drawing/2014/main" val="10013"/>
                      </a:ext>
                    </a:extLst>
                  </a:tr>
                  <a:tr h="226842">
                    <a:tc>
                      <a:txBody>
                        <a:bodyPr/>
                        <a:lstStyle/>
                        <a:p>
                          <a:pPr algn="ctr"/>
                          <a:r>
                            <a:rPr sz="875" dirty="0"/>
                            <a:t>152.29</a:t>
                          </a:r>
                          <a:endParaRPr sz="875" dirty="0">
                            <a:latin typeface="Cambria Math"/>
                          </a:endParaRPr>
                        </a:p>
                      </a:txBody>
                      <a:tcPr/>
                    </a:tc>
                    <a:tc>
                      <a:txBody>
                        <a:bodyPr/>
                        <a:lstStyle/>
                        <a:p>
                          <a:pPr algn="ctr"/>
                          <a:r>
                            <a:rPr sz="875"/>
                            <a:t>1640.56</a:t>
                          </a:r>
                          <a:endParaRPr sz="875">
                            <a:latin typeface="Cambria Math"/>
                          </a:endParaRPr>
                        </a:p>
                      </a:txBody>
                      <a:tcPr/>
                    </a:tc>
                    <a:extLst>
                      <a:ext uri="{0D108BD9-81ED-4DB2-BD59-A6C34878D82A}">
                        <a16:rowId xmlns:a16="http://schemas.microsoft.com/office/drawing/2014/main" val="10014"/>
                      </a:ext>
                    </a:extLst>
                  </a:tr>
                  <a:tr h="226842">
                    <a:tc>
                      <a:txBody>
                        <a:bodyPr/>
                        <a:lstStyle/>
                        <a:p>
                          <a:pPr algn="ctr"/>
                          <a:r>
                            <a:rPr sz="875" dirty="0"/>
                            <a:t>153.80</a:t>
                          </a:r>
                          <a:endParaRPr sz="875" dirty="0">
                            <a:latin typeface="Cambria Math"/>
                          </a:endParaRPr>
                        </a:p>
                      </a:txBody>
                      <a:tcPr/>
                    </a:tc>
                    <a:tc>
                      <a:txBody>
                        <a:bodyPr/>
                        <a:lstStyle/>
                        <a:p>
                          <a:pPr algn="ctr"/>
                          <a:r>
                            <a:rPr sz="875"/>
                            <a:t>1656.22</a:t>
                          </a:r>
                          <a:endParaRPr sz="875">
                            <a:latin typeface="Cambria Math"/>
                          </a:endParaRPr>
                        </a:p>
                      </a:txBody>
                      <a:tcPr/>
                    </a:tc>
                    <a:extLst>
                      <a:ext uri="{0D108BD9-81ED-4DB2-BD59-A6C34878D82A}">
                        <a16:rowId xmlns:a16="http://schemas.microsoft.com/office/drawing/2014/main" val="10015"/>
                      </a:ext>
                    </a:extLst>
                  </a:tr>
                  <a:tr h="226842">
                    <a:tc>
                      <a:txBody>
                        <a:bodyPr/>
                        <a:lstStyle/>
                        <a:p>
                          <a:pPr algn="ctr"/>
                          <a:r>
                            <a:rPr sz="875" dirty="0"/>
                            <a:t>153.31</a:t>
                          </a:r>
                          <a:endParaRPr sz="875" dirty="0">
                            <a:latin typeface="Cambria Math"/>
                          </a:endParaRPr>
                        </a:p>
                      </a:txBody>
                      <a:tcPr/>
                    </a:tc>
                    <a:tc>
                      <a:txBody>
                        <a:bodyPr/>
                        <a:lstStyle/>
                        <a:p>
                          <a:pPr algn="ctr"/>
                          <a:r>
                            <a:rPr sz="875"/>
                            <a:t>1659.42</a:t>
                          </a:r>
                          <a:endParaRPr sz="875">
                            <a:latin typeface="Cambria Math"/>
                          </a:endParaRPr>
                        </a:p>
                      </a:txBody>
                      <a:tcPr/>
                    </a:tc>
                    <a:extLst>
                      <a:ext uri="{0D108BD9-81ED-4DB2-BD59-A6C34878D82A}">
                        <a16:rowId xmlns:a16="http://schemas.microsoft.com/office/drawing/2014/main" val="10016"/>
                      </a:ext>
                    </a:extLst>
                  </a:tr>
                  <a:tr h="226842">
                    <a:tc>
                      <a:txBody>
                        <a:bodyPr/>
                        <a:lstStyle/>
                        <a:p>
                          <a:pPr algn="ctr"/>
                          <a:r>
                            <a:rPr sz="875"/>
                            <a:t>150.75</a:t>
                          </a:r>
                          <a:endParaRPr sz="875">
                            <a:latin typeface="Cambria Math"/>
                          </a:endParaRPr>
                        </a:p>
                      </a:txBody>
                      <a:tcPr/>
                    </a:tc>
                    <a:tc>
                      <a:txBody>
                        <a:bodyPr/>
                        <a:lstStyle/>
                        <a:p>
                          <a:pPr algn="ctr"/>
                          <a:r>
                            <a:rPr sz="875"/>
                            <a:t>1656.58</a:t>
                          </a:r>
                          <a:endParaRPr sz="875">
                            <a:latin typeface="Cambria Math"/>
                          </a:endParaRPr>
                        </a:p>
                      </a:txBody>
                      <a:tcPr/>
                    </a:tc>
                    <a:extLst>
                      <a:ext uri="{0D108BD9-81ED-4DB2-BD59-A6C34878D82A}">
                        <a16:rowId xmlns:a16="http://schemas.microsoft.com/office/drawing/2014/main" val="10017"/>
                      </a:ext>
                    </a:extLst>
                  </a:tr>
                  <a:tr h="226842">
                    <a:tc>
                      <a:txBody>
                        <a:bodyPr/>
                        <a:lstStyle/>
                        <a:p>
                          <a:pPr algn="ctr"/>
                          <a:r>
                            <a:rPr sz="875" dirty="0"/>
                            <a:t>147.93</a:t>
                          </a:r>
                          <a:endParaRPr sz="875" dirty="0">
                            <a:latin typeface="Cambria Math"/>
                          </a:endParaRPr>
                        </a:p>
                      </a:txBody>
                      <a:tcPr/>
                    </a:tc>
                    <a:tc>
                      <a:txBody>
                        <a:bodyPr/>
                        <a:lstStyle/>
                        <a:p>
                          <a:pPr algn="ctr"/>
                          <a:r>
                            <a:rPr sz="875"/>
                            <a:t>1629.51</a:t>
                          </a:r>
                          <a:endParaRPr sz="875">
                            <a:latin typeface="Cambria Math"/>
                          </a:endParaRPr>
                        </a:p>
                      </a:txBody>
                      <a:tcPr/>
                    </a:tc>
                    <a:extLst>
                      <a:ext uri="{0D108BD9-81ED-4DB2-BD59-A6C34878D82A}">
                        <a16:rowId xmlns:a16="http://schemas.microsoft.com/office/drawing/2014/main" val="10018"/>
                      </a:ext>
                    </a:extLst>
                  </a:tr>
                  <a:tr h="226842">
                    <a:tc>
                      <a:txBody>
                        <a:bodyPr/>
                        <a:lstStyle/>
                        <a:p>
                          <a:pPr algn="ctr"/>
                          <a:r>
                            <a:rPr sz="875" dirty="0"/>
                            <a:t>148.26</a:t>
                          </a:r>
                          <a:endParaRPr sz="875" dirty="0">
                            <a:latin typeface="Cambria Math"/>
                          </a:endParaRPr>
                        </a:p>
                      </a:txBody>
                      <a:tcPr/>
                    </a:tc>
                    <a:tc>
                      <a:txBody>
                        <a:bodyPr/>
                        <a:lstStyle/>
                        <a:p>
                          <a:pPr algn="ctr"/>
                          <a:r>
                            <a:rPr sz="875"/>
                            <a:t>1575.39</a:t>
                          </a:r>
                          <a:endParaRPr sz="875">
                            <a:latin typeface="Cambria Math"/>
                          </a:endParaRPr>
                        </a:p>
                      </a:txBody>
                      <a:tcPr/>
                    </a:tc>
                    <a:extLst>
                      <a:ext uri="{0D108BD9-81ED-4DB2-BD59-A6C34878D82A}">
                        <a16:rowId xmlns:a16="http://schemas.microsoft.com/office/drawing/2014/main" val="10019"/>
                      </a:ext>
                    </a:extLst>
                  </a:tr>
                  <a:tr h="226842">
                    <a:tc>
                      <a:txBody>
                        <a:bodyPr/>
                        <a:lstStyle/>
                        <a:p>
                          <a:pPr algn="ctr"/>
                          <a:r>
                            <a:rPr sz="875" dirty="0"/>
                            <a:t>142.19</a:t>
                          </a:r>
                          <a:endParaRPr sz="875" dirty="0">
                            <a:latin typeface="Cambria Math"/>
                          </a:endParaRPr>
                        </a:p>
                      </a:txBody>
                      <a:tcPr/>
                    </a:tc>
                    <a:tc>
                      <a:txBody>
                        <a:bodyPr/>
                        <a:lstStyle/>
                        <a:p>
                          <a:pPr algn="ctr"/>
                          <a:r>
                            <a:rPr sz="875"/>
                            <a:t>1500.28</a:t>
                          </a:r>
                          <a:endParaRPr sz="875">
                            <a:latin typeface="Cambria Math"/>
                          </a:endParaRPr>
                        </a:p>
                      </a:txBody>
                      <a:tcPr/>
                    </a:tc>
                    <a:extLst>
                      <a:ext uri="{0D108BD9-81ED-4DB2-BD59-A6C34878D82A}">
                        <a16:rowId xmlns:a16="http://schemas.microsoft.com/office/drawing/2014/main" val="10020"/>
                      </a:ext>
                    </a:extLst>
                  </a:tr>
                  <a:tr h="226842">
                    <a:tc>
                      <a:txBody>
                        <a:bodyPr/>
                        <a:lstStyle/>
                        <a:p>
                          <a:pPr algn="ctr"/>
                          <a:r>
                            <a:rPr sz="875" dirty="0"/>
                            <a:t>157.92</a:t>
                          </a:r>
                          <a:endParaRPr sz="875" dirty="0">
                            <a:latin typeface="Cambria Math"/>
                          </a:endParaRPr>
                        </a:p>
                      </a:txBody>
                      <a:tcPr/>
                    </a:tc>
                    <a:tc>
                      <a:txBody>
                        <a:bodyPr/>
                        <a:lstStyle/>
                        <a:p>
                          <a:pPr algn="ctr"/>
                          <a:r>
                            <a:rPr sz="875" dirty="0"/>
                            <a:t>1539.13</a:t>
                          </a:r>
                          <a:endParaRPr sz="875" dirty="0">
                            <a:latin typeface="Cambria Math"/>
                          </a:endParaRPr>
                        </a:p>
                      </a:txBody>
                      <a:tcPr/>
                    </a:tc>
                    <a:extLst>
                      <a:ext uri="{0D108BD9-81ED-4DB2-BD59-A6C34878D82A}">
                        <a16:rowId xmlns:a16="http://schemas.microsoft.com/office/drawing/2014/main" val="10021"/>
                      </a:ext>
                    </a:extLst>
                  </a:tr>
                </a:tbl>
              </a:graphicData>
            </a:graphic>
          </p:graphicFrame>
        </mc:Choice>
        <mc:Fallback xmlns="">
          <p:graphicFrame>
            <p:nvGraphicFramePr>
              <p:cNvPr id="3" name="Table Placeholder 2" descr="The table presents stock prices for Apple (denoted as x) and Amazon (denoted as y). The Apple stock prices range from 142.19 to 165.25, while Amazon stock prices range from 1500.28 to 1700.57. &#10;Firstly we talk about Apple opening stock prices for first 20 days are: 165.25, 154.68, 156.30, 157.76, 152.70, 153.92, 153.30, 156.82, 155.86, 154.94, 153.07, 150.00, 152.29, 153.80, 153.31, 150.75, 147.93, 148.26, 142.19, 157.92.&#10;Now, the Amazon opening stock prices for first 20 days are: 1670.43, 1593.88, 1637.89, 1670.57, 1654.93, 1640.02, 1632.17, 1696.20, 1693.22, 1683.78, 1674.56, 1617.21, 1640.56, 1656.22, 1659.42, 1656.58, 1629.51, 1575.39, 1500.28, 1539.13.&#10;&#10;This data is likely used to analyze the relationship between the stock prices of these two companies over a period of time."/>
              <p:cNvGraphicFramePr>
                <a:graphicFrameLocks noGrp="1"/>
              </p:cNvGraphicFramePr>
              <p:nvPr>
                <p:ph type="tbl" sz="quarter" idx="10"/>
                <p:extLst>
                  <p:ext uri="{D42A27DB-BD31-4B8C-83A1-F6EECF244321}">
                    <p14:modId xmlns:p14="http://schemas.microsoft.com/office/powerpoint/2010/main" val="2492361052"/>
                  </p:ext>
                </p:extLst>
              </p:nvPr>
            </p:nvGraphicFramePr>
            <p:xfrm>
              <a:off x="1485900" y="1256118"/>
              <a:ext cx="6172200" cy="4763682"/>
            </p:xfrm>
            <a:graphic>
              <a:graphicData uri="http://schemas.openxmlformats.org/drawingml/2006/table">
                <a:tbl>
                  <a:tblPr firstRow="1" bandRow="1">
                    <a:tableStyleId>{5940675A-B579-460E-94D1-54222C63F5DA}</a:tableStyleId>
                  </a:tblPr>
                  <a:tblGrid>
                    <a:gridCol w="308610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tblGrid>
                  <a:tr h="226842">
                    <a:tc>
                      <a:txBody>
                        <a:bodyPr/>
                        <a:lstStyle/>
                        <a:p>
                          <a:endParaRPr lang="en-US"/>
                        </a:p>
                      </a:txBody>
                      <a:tcPr>
                        <a:blipFill>
                          <a:blip r:embed="rId2"/>
                          <a:stretch>
                            <a:fillRect l="-197" t="-2703" r="-100394" b="-2021622"/>
                          </a:stretch>
                        </a:blipFill>
                      </a:tcPr>
                    </a:tc>
                    <a:tc>
                      <a:txBody>
                        <a:bodyPr/>
                        <a:lstStyle/>
                        <a:p>
                          <a:endParaRPr lang="en-US"/>
                        </a:p>
                      </a:txBody>
                      <a:tcPr>
                        <a:blipFill>
                          <a:blip r:embed="rId2"/>
                          <a:stretch>
                            <a:fillRect l="-100197" t="-2703" r="-394" b="-2021622"/>
                          </a:stretch>
                        </a:blipFill>
                      </a:tcPr>
                    </a:tc>
                    <a:extLst>
                      <a:ext uri="{0D108BD9-81ED-4DB2-BD59-A6C34878D82A}">
                        <a16:rowId xmlns:a16="http://schemas.microsoft.com/office/drawing/2014/main" val="10001"/>
                      </a:ext>
                    </a:extLst>
                  </a:tr>
                  <a:tr h="226842">
                    <a:tc>
                      <a:txBody>
                        <a:bodyPr/>
                        <a:lstStyle/>
                        <a:p>
                          <a:pPr algn="ctr"/>
                          <a:r>
                            <a:rPr sz="875" dirty="0"/>
                            <a:t>165.25</a:t>
                          </a:r>
                          <a:endParaRPr sz="875" dirty="0">
                            <a:latin typeface="Cambria Math"/>
                          </a:endParaRPr>
                        </a:p>
                      </a:txBody>
                      <a:tcPr/>
                    </a:tc>
                    <a:tc>
                      <a:txBody>
                        <a:bodyPr/>
                        <a:lstStyle/>
                        <a:p>
                          <a:pPr algn="ctr"/>
                          <a:r>
                            <a:rPr sz="875"/>
                            <a:t>1670.43</a:t>
                          </a:r>
                          <a:endParaRPr sz="875">
                            <a:latin typeface="Cambria Math"/>
                          </a:endParaRPr>
                        </a:p>
                      </a:txBody>
                      <a:tcPr/>
                    </a:tc>
                    <a:extLst>
                      <a:ext uri="{0D108BD9-81ED-4DB2-BD59-A6C34878D82A}">
                        <a16:rowId xmlns:a16="http://schemas.microsoft.com/office/drawing/2014/main" val="10002"/>
                      </a:ext>
                    </a:extLst>
                  </a:tr>
                  <a:tr h="226842">
                    <a:tc>
                      <a:txBody>
                        <a:bodyPr/>
                        <a:lstStyle/>
                        <a:p>
                          <a:pPr algn="ctr"/>
                          <a:r>
                            <a:rPr sz="875" dirty="0"/>
                            <a:t>154.68</a:t>
                          </a:r>
                          <a:endParaRPr sz="875" dirty="0">
                            <a:latin typeface="Cambria Math"/>
                          </a:endParaRPr>
                        </a:p>
                      </a:txBody>
                      <a:tcPr/>
                    </a:tc>
                    <a:tc>
                      <a:txBody>
                        <a:bodyPr/>
                        <a:lstStyle/>
                        <a:p>
                          <a:pPr algn="ctr"/>
                          <a:r>
                            <a:rPr sz="875"/>
                            <a:t>1593.88</a:t>
                          </a:r>
                          <a:endParaRPr sz="875">
                            <a:latin typeface="Cambria Math"/>
                          </a:endParaRPr>
                        </a:p>
                      </a:txBody>
                      <a:tcPr/>
                    </a:tc>
                    <a:extLst>
                      <a:ext uri="{0D108BD9-81ED-4DB2-BD59-A6C34878D82A}">
                        <a16:rowId xmlns:a16="http://schemas.microsoft.com/office/drawing/2014/main" val="10003"/>
                      </a:ext>
                    </a:extLst>
                  </a:tr>
                  <a:tr h="226842">
                    <a:tc>
                      <a:txBody>
                        <a:bodyPr/>
                        <a:lstStyle/>
                        <a:p>
                          <a:pPr algn="ctr"/>
                          <a:r>
                            <a:rPr sz="875" dirty="0"/>
                            <a:t>156.30</a:t>
                          </a:r>
                          <a:endParaRPr sz="875" dirty="0">
                            <a:latin typeface="Cambria Math"/>
                          </a:endParaRPr>
                        </a:p>
                      </a:txBody>
                      <a:tcPr/>
                    </a:tc>
                    <a:tc>
                      <a:txBody>
                        <a:bodyPr/>
                        <a:lstStyle/>
                        <a:p>
                          <a:pPr algn="ctr"/>
                          <a:r>
                            <a:rPr sz="875"/>
                            <a:t>1637.89</a:t>
                          </a:r>
                          <a:endParaRPr sz="875">
                            <a:latin typeface="Cambria Math"/>
                          </a:endParaRPr>
                        </a:p>
                      </a:txBody>
                      <a:tcPr/>
                    </a:tc>
                    <a:extLst>
                      <a:ext uri="{0D108BD9-81ED-4DB2-BD59-A6C34878D82A}">
                        <a16:rowId xmlns:a16="http://schemas.microsoft.com/office/drawing/2014/main" val="10004"/>
                      </a:ext>
                    </a:extLst>
                  </a:tr>
                  <a:tr h="226842">
                    <a:tc>
                      <a:txBody>
                        <a:bodyPr/>
                        <a:lstStyle/>
                        <a:p>
                          <a:pPr algn="ctr"/>
                          <a:r>
                            <a:rPr sz="875" dirty="0"/>
                            <a:t>157.76</a:t>
                          </a:r>
                          <a:endParaRPr sz="875" dirty="0">
                            <a:latin typeface="Cambria Math"/>
                          </a:endParaRPr>
                        </a:p>
                      </a:txBody>
                      <a:tcPr/>
                    </a:tc>
                    <a:tc>
                      <a:txBody>
                        <a:bodyPr/>
                        <a:lstStyle/>
                        <a:p>
                          <a:pPr algn="ctr"/>
                          <a:r>
                            <a:rPr sz="875"/>
                            <a:t>1670.57</a:t>
                          </a:r>
                          <a:endParaRPr sz="875">
                            <a:latin typeface="Cambria Math"/>
                          </a:endParaRPr>
                        </a:p>
                      </a:txBody>
                      <a:tcPr/>
                    </a:tc>
                    <a:extLst>
                      <a:ext uri="{0D108BD9-81ED-4DB2-BD59-A6C34878D82A}">
                        <a16:rowId xmlns:a16="http://schemas.microsoft.com/office/drawing/2014/main" val="10005"/>
                      </a:ext>
                    </a:extLst>
                  </a:tr>
                  <a:tr h="226842">
                    <a:tc>
                      <a:txBody>
                        <a:bodyPr/>
                        <a:lstStyle/>
                        <a:p>
                          <a:pPr algn="ctr"/>
                          <a:r>
                            <a:rPr sz="875"/>
                            <a:t>152.70</a:t>
                          </a:r>
                          <a:endParaRPr sz="875">
                            <a:latin typeface="Cambria Math"/>
                          </a:endParaRPr>
                        </a:p>
                      </a:txBody>
                      <a:tcPr/>
                    </a:tc>
                    <a:tc>
                      <a:txBody>
                        <a:bodyPr/>
                        <a:lstStyle/>
                        <a:p>
                          <a:pPr algn="ctr"/>
                          <a:r>
                            <a:rPr sz="875"/>
                            <a:t>1654.93</a:t>
                          </a:r>
                          <a:endParaRPr sz="875">
                            <a:latin typeface="Cambria Math"/>
                          </a:endParaRPr>
                        </a:p>
                      </a:txBody>
                      <a:tcPr/>
                    </a:tc>
                    <a:extLst>
                      <a:ext uri="{0D108BD9-81ED-4DB2-BD59-A6C34878D82A}">
                        <a16:rowId xmlns:a16="http://schemas.microsoft.com/office/drawing/2014/main" val="10006"/>
                      </a:ext>
                    </a:extLst>
                  </a:tr>
                  <a:tr h="226842">
                    <a:tc>
                      <a:txBody>
                        <a:bodyPr/>
                        <a:lstStyle/>
                        <a:p>
                          <a:pPr algn="ctr"/>
                          <a:r>
                            <a:rPr sz="875" dirty="0"/>
                            <a:t>153.92</a:t>
                          </a:r>
                          <a:endParaRPr sz="875" dirty="0">
                            <a:latin typeface="Cambria Math"/>
                          </a:endParaRPr>
                        </a:p>
                      </a:txBody>
                      <a:tcPr/>
                    </a:tc>
                    <a:tc>
                      <a:txBody>
                        <a:bodyPr/>
                        <a:lstStyle/>
                        <a:p>
                          <a:pPr algn="ctr"/>
                          <a:r>
                            <a:rPr sz="875"/>
                            <a:t>1640.02</a:t>
                          </a:r>
                          <a:endParaRPr sz="875">
                            <a:latin typeface="Cambria Math"/>
                          </a:endParaRPr>
                        </a:p>
                      </a:txBody>
                      <a:tcPr/>
                    </a:tc>
                    <a:extLst>
                      <a:ext uri="{0D108BD9-81ED-4DB2-BD59-A6C34878D82A}">
                        <a16:rowId xmlns:a16="http://schemas.microsoft.com/office/drawing/2014/main" val="10007"/>
                      </a:ext>
                    </a:extLst>
                  </a:tr>
                  <a:tr h="226842">
                    <a:tc>
                      <a:txBody>
                        <a:bodyPr/>
                        <a:lstStyle/>
                        <a:p>
                          <a:pPr algn="ctr"/>
                          <a:r>
                            <a:rPr sz="875" dirty="0"/>
                            <a:t>153.30</a:t>
                          </a:r>
                          <a:endParaRPr sz="875" dirty="0">
                            <a:latin typeface="Cambria Math"/>
                          </a:endParaRPr>
                        </a:p>
                      </a:txBody>
                      <a:tcPr/>
                    </a:tc>
                    <a:tc>
                      <a:txBody>
                        <a:bodyPr/>
                        <a:lstStyle/>
                        <a:p>
                          <a:pPr algn="ctr"/>
                          <a:r>
                            <a:rPr sz="875"/>
                            <a:t>1632.17</a:t>
                          </a:r>
                          <a:endParaRPr sz="875">
                            <a:latin typeface="Cambria Math"/>
                          </a:endParaRPr>
                        </a:p>
                      </a:txBody>
                      <a:tcPr/>
                    </a:tc>
                    <a:extLst>
                      <a:ext uri="{0D108BD9-81ED-4DB2-BD59-A6C34878D82A}">
                        <a16:rowId xmlns:a16="http://schemas.microsoft.com/office/drawing/2014/main" val="10008"/>
                      </a:ext>
                    </a:extLst>
                  </a:tr>
                  <a:tr h="226842">
                    <a:tc>
                      <a:txBody>
                        <a:bodyPr/>
                        <a:lstStyle/>
                        <a:p>
                          <a:pPr algn="ctr"/>
                          <a:r>
                            <a:rPr sz="875"/>
                            <a:t>156.82</a:t>
                          </a:r>
                          <a:endParaRPr sz="875">
                            <a:latin typeface="Cambria Math"/>
                          </a:endParaRPr>
                        </a:p>
                      </a:txBody>
                      <a:tcPr/>
                    </a:tc>
                    <a:tc>
                      <a:txBody>
                        <a:bodyPr/>
                        <a:lstStyle/>
                        <a:p>
                          <a:pPr algn="ctr"/>
                          <a:r>
                            <a:rPr sz="875"/>
                            <a:t>1696.20</a:t>
                          </a:r>
                          <a:endParaRPr sz="875">
                            <a:latin typeface="Cambria Math"/>
                          </a:endParaRPr>
                        </a:p>
                      </a:txBody>
                      <a:tcPr/>
                    </a:tc>
                    <a:extLst>
                      <a:ext uri="{0D108BD9-81ED-4DB2-BD59-A6C34878D82A}">
                        <a16:rowId xmlns:a16="http://schemas.microsoft.com/office/drawing/2014/main" val="10009"/>
                      </a:ext>
                    </a:extLst>
                  </a:tr>
                  <a:tr h="226842">
                    <a:tc>
                      <a:txBody>
                        <a:bodyPr/>
                        <a:lstStyle/>
                        <a:p>
                          <a:pPr algn="ctr"/>
                          <a:r>
                            <a:rPr sz="875" dirty="0"/>
                            <a:t>155.86</a:t>
                          </a:r>
                          <a:endParaRPr sz="875" dirty="0">
                            <a:latin typeface="Cambria Math"/>
                          </a:endParaRPr>
                        </a:p>
                      </a:txBody>
                      <a:tcPr/>
                    </a:tc>
                    <a:tc>
                      <a:txBody>
                        <a:bodyPr/>
                        <a:lstStyle/>
                        <a:p>
                          <a:pPr algn="ctr"/>
                          <a:r>
                            <a:rPr sz="875" dirty="0"/>
                            <a:t>1693.22</a:t>
                          </a:r>
                          <a:endParaRPr sz="875" dirty="0">
                            <a:latin typeface="Cambria Math"/>
                          </a:endParaRPr>
                        </a:p>
                      </a:txBody>
                      <a:tcPr/>
                    </a:tc>
                    <a:extLst>
                      <a:ext uri="{0D108BD9-81ED-4DB2-BD59-A6C34878D82A}">
                        <a16:rowId xmlns:a16="http://schemas.microsoft.com/office/drawing/2014/main" val="10010"/>
                      </a:ext>
                    </a:extLst>
                  </a:tr>
                  <a:tr h="226842">
                    <a:tc>
                      <a:txBody>
                        <a:bodyPr/>
                        <a:lstStyle/>
                        <a:p>
                          <a:pPr algn="ctr"/>
                          <a:r>
                            <a:rPr sz="875"/>
                            <a:t>154.94</a:t>
                          </a:r>
                          <a:endParaRPr sz="875">
                            <a:latin typeface="Cambria Math"/>
                          </a:endParaRPr>
                        </a:p>
                      </a:txBody>
                      <a:tcPr/>
                    </a:tc>
                    <a:tc>
                      <a:txBody>
                        <a:bodyPr/>
                        <a:lstStyle/>
                        <a:p>
                          <a:pPr algn="ctr"/>
                          <a:r>
                            <a:rPr sz="875"/>
                            <a:t>1683.78</a:t>
                          </a:r>
                          <a:endParaRPr sz="875">
                            <a:latin typeface="Cambria Math"/>
                          </a:endParaRPr>
                        </a:p>
                      </a:txBody>
                      <a:tcPr/>
                    </a:tc>
                    <a:extLst>
                      <a:ext uri="{0D108BD9-81ED-4DB2-BD59-A6C34878D82A}">
                        <a16:rowId xmlns:a16="http://schemas.microsoft.com/office/drawing/2014/main" val="10011"/>
                      </a:ext>
                    </a:extLst>
                  </a:tr>
                  <a:tr h="226842">
                    <a:tc>
                      <a:txBody>
                        <a:bodyPr/>
                        <a:lstStyle/>
                        <a:p>
                          <a:pPr algn="ctr"/>
                          <a:r>
                            <a:rPr sz="875" dirty="0"/>
                            <a:t>153.07</a:t>
                          </a:r>
                          <a:endParaRPr sz="875" dirty="0">
                            <a:latin typeface="Cambria Math"/>
                          </a:endParaRPr>
                        </a:p>
                      </a:txBody>
                      <a:tcPr/>
                    </a:tc>
                    <a:tc>
                      <a:txBody>
                        <a:bodyPr/>
                        <a:lstStyle/>
                        <a:p>
                          <a:pPr algn="ctr"/>
                          <a:r>
                            <a:rPr sz="875"/>
                            <a:t>1674.56</a:t>
                          </a:r>
                          <a:endParaRPr sz="875">
                            <a:latin typeface="Cambria Math"/>
                          </a:endParaRPr>
                        </a:p>
                      </a:txBody>
                      <a:tcPr/>
                    </a:tc>
                    <a:extLst>
                      <a:ext uri="{0D108BD9-81ED-4DB2-BD59-A6C34878D82A}">
                        <a16:rowId xmlns:a16="http://schemas.microsoft.com/office/drawing/2014/main" val="10012"/>
                      </a:ext>
                    </a:extLst>
                  </a:tr>
                  <a:tr h="226842">
                    <a:tc>
                      <a:txBody>
                        <a:bodyPr/>
                        <a:lstStyle/>
                        <a:p>
                          <a:pPr algn="ctr"/>
                          <a:r>
                            <a:rPr sz="875" dirty="0"/>
                            <a:t>150.00</a:t>
                          </a:r>
                          <a:endParaRPr sz="875" dirty="0">
                            <a:latin typeface="Cambria Math"/>
                          </a:endParaRPr>
                        </a:p>
                      </a:txBody>
                      <a:tcPr/>
                    </a:tc>
                    <a:tc>
                      <a:txBody>
                        <a:bodyPr/>
                        <a:lstStyle/>
                        <a:p>
                          <a:pPr algn="ctr"/>
                          <a:r>
                            <a:rPr sz="875"/>
                            <a:t>1617.21</a:t>
                          </a:r>
                          <a:endParaRPr sz="875">
                            <a:latin typeface="Cambria Math"/>
                          </a:endParaRPr>
                        </a:p>
                      </a:txBody>
                      <a:tcPr/>
                    </a:tc>
                    <a:extLst>
                      <a:ext uri="{0D108BD9-81ED-4DB2-BD59-A6C34878D82A}">
                        <a16:rowId xmlns:a16="http://schemas.microsoft.com/office/drawing/2014/main" val="10013"/>
                      </a:ext>
                    </a:extLst>
                  </a:tr>
                  <a:tr h="226842">
                    <a:tc>
                      <a:txBody>
                        <a:bodyPr/>
                        <a:lstStyle/>
                        <a:p>
                          <a:pPr algn="ctr"/>
                          <a:r>
                            <a:rPr sz="875" dirty="0"/>
                            <a:t>152.29</a:t>
                          </a:r>
                          <a:endParaRPr sz="875" dirty="0">
                            <a:latin typeface="Cambria Math"/>
                          </a:endParaRPr>
                        </a:p>
                      </a:txBody>
                      <a:tcPr/>
                    </a:tc>
                    <a:tc>
                      <a:txBody>
                        <a:bodyPr/>
                        <a:lstStyle/>
                        <a:p>
                          <a:pPr algn="ctr"/>
                          <a:r>
                            <a:rPr sz="875"/>
                            <a:t>1640.56</a:t>
                          </a:r>
                          <a:endParaRPr sz="875">
                            <a:latin typeface="Cambria Math"/>
                          </a:endParaRPr>
                        </a:p>
                      </a:txBody>
                      <a:tcPr/>
                    </a:tc>
                    <a:extLst>
                      <a:ext uri="{0D108BD9-81ED-4DB2-BD59-A6C34878D82A}">
                        <a16:rowId xmlns:a16="http://schemas.microsoft.com/office/drawing/2014/main" val="10014"/>
                      </a:ext>
                    </a:extLst>
                  </a:tr>
                  <a:tr h="226842">
                    <a:tc>
                      <a:txBody>
                        <a:bodyPr/>
                        <a:lstStyle/>
                        <a:p>
                          <a:pPr algn="ctr"/>
                          <a:r>
                            <a:rPr sz="875" dirty="0"/>
                            <a:t>153.80</a:t>
                          </a:r>
                          <a:endParaRPr sz="875" dirty="0">
                            <a:latin typeface="Cambria Math"/>
                          </a:endParaRPr>
                        </a:p>
                      </a:txBody>
                      <a:tcPr/>
                    </a:tc>
                    <a:tc>
                      <a:txBody>
                        <a:bodyPr/>
                        <a:lstStyle/>
                        <a:p>
                          <a:pPr algn="ctr"/>
                          <a:r>
                            <a:rPr sz="875"/>
                            <a:t>1656.22</a:t>
                          </a:r>
                          <a:endParaRPr sz="875">
                            <a:latin typeface="Cambria Math"/>
                          </a:endParaRPr>
                        </a:p>
                      </a:txBody>
                      <a:tcPr/>
                    </a:tc>
                    <a:extLst>
                      <a:ext uri="{0D108BD9-81ED-4DB2-BD59-A6C34878D82A}">
                        <a16:rowId xmlns:a16="http://schemas.microsoft.com/office/drawing/2014/main" val="10015"/>
                      </a:ext>
                    </a:extLst>
                  </a:tr>
                  <a:tr h="226842">
                    <a:tc>
                      <a:txBody>
                        <a:bodyPr/>
                        <a:lstStyle/>
                        <a:p>
                          <a:pPr algn="ctr"/>
                          <a:r>
                            <a:rPr sz="875" dirty="0"/>
                            <a:t>153.31</a:t>
                          </a:r>
                          <a:endParaRPr sz="875" dirty="0">
                            <a:latin typeface="Cambria Math"/>
                          </a:endParaRPr>
                        </a:p>
                      </a:txBody>
                      <a:tcPr/>
                    </a:tc>
                    <a:tc>
                      <a:txBody>
                        <a:bodyPr/>
                        <a:lstStyle/>
                        <a:p>
                          <a:pPr algn="ctr"/>
                          <a:r>
                            <a:rPr sz="875"/>
                            <a:t>1659.42</a:t>
                          </a:r>
                          <a:endParaRPr sz="875">
                            <a:latin typeface="Cambria Math"/>
                          </a:endParaRPr>
                        </a:p>
                      </a:txBody>
                      <a:tcPr/>
                    </a:tc>
                    <a:extLst>
                      <a:ext uri="{0D108BD9-81ED-4DB2-BD59-A6C34878D82A}">
                        <a16:rowId xmlns:a16="http://schemas.microsoft.com/office/drawing/2014/main" val="10016"/>
                      </a:ext>
                    </a:extLst>
                  </a:tr>
                  <a:tr h="226842">
                    <a:tc>
                      <a:txBody>
                        <a:bodyPr/>
                        <a:lstStyle/>
                        <a:p>
                          <a:pPr algn="ctr"/>
                          <a:r>
                            <a:rPr sz="875"/>
                            <a:t>150.75</a:t>
                          </a:r>
                          <a:endParaRPr sz="875">
                            <a:latin typeface="Cambria Math"/>
                          </a:endParaRPr>
                        </a:p>
                      </a:txBody>
                      <a:tcPr/>
                    </a:tc>
                    <a:tc>
                      <a:txBody>
                        <a:bodyPr/>
                        <a:lstStyle/>
                        <a:p>
                          <a:pPr algn="ctr"/>
                          <a:r>
                            <a:rPr sz="875"/>
                            <a:t>1656.58</a:t>
                          </a:r>
                          <a:endParaRPr sz="875">
                            <a:latin typeface="Cambria Math"/>
                          </a:endParaRPr>
                        </a:p>
                      </a:txBody>
                      <a:tcPr/>
                    </a:tc>
                    <a:extLst>
                      <a:ext uri="{0D108BD9-81ED-4DB2-BD59-A6C34878D82A}">
                        <a16:rowId xmlns:a16="http://schemas.microsoft.com/office/drawing/2014/main" val="10017"/>
                      </a:ext>
                    </a:extLst>
                  </a:tr>
                  <a:tr h="226842">
                    <a:tc>
                      <a:txBody>
                        <a:bodyPr/>
                        <a:lstStyle/>
                        <a:p>
                          <a:pPr algn="ctr"/>
                          <a:r>
                            <a:rPr sz="875" dirty="0"/>
                            <a:t>147.93</a:t>
                          </a:r>
                          <a:endParaRPr sz="875" dirty="0">
                            <a:latin typeface="Cambria Math"/>
                          </a:endParaRPr>
                        </a:p>
                      </a:txBody>
                      <a:tcPr/>
                    </a:tc>
                    <a:tc>
                      <a:txBody>
                        <a:bodyPr/>
                        <a:lstStyle/>
                        <a:p>
                          <a:pPr algn="ctr"/>
                          <a:r>
                            <a:rPr sz="875"/>
                            <a:t>1629.51</a:t>
                          </a:r>
                          <a:endParaRPr sz="875">
                            <a:latin typeface="Cambria Math"/>
                          </a:endParaRPr>
                        </a:p>
                      </a:txBody>
                      <a:tcPr/>
                    </a:tc>
                    <a:extLst>
                      <a:ext uri="{0D108BD9-81ED-4DB2-BD59-A6C34878D82A}">
                        <a16:rowId xmlns:a16="http://schemas.microsoft.com/office/drawing/2014/main" val="10018"/>
                      </a:ext>
                    </a:extLst>
                  </a:tr>
                  <a:tr h="226842">
                    <a:tc>
                      <a:txBody>
                        <a:bodyPr/>
                        <a:lstStyle/>
                        <a:p>
                          <a:pPr algn="ctr"/>
                          <a:r>
                            <a:rPr sz="875" dirty="0"/>
                            <a:t>148.26</a:t>
                          </a:r>
                          <a:endParaRPr sz="875" dirty="0">
                            <a:latin typeface="Cambria Math"/>
                          </a:endParaRPr>
                        </a:p>
                      </a:txBody>
                      <a:tcPr/>
                    </a:tc>
                    <a:tc>
                      <a:txBody>
                        <a:bodyPr/>
                        <a:lstStyle/>
                        <a:p>
                          <a:pPr algn="ctr"/>
                          <a:r>
                            <a:rPr sz="875"/>
                            <a:t>1575.39</a:t>
                          </a:r>
                          <a:endParaRPr sz="875">
                            <a:latin typeface="Cambria Math"/>
                          </a:endParaRPr>
                        </a:p>
                      </a:txBody>
                      <a:tcPr/>
                    </a:tc>
                    <a:extLst>
                      <a:ext uri="{0D108BD9-81ED-4DB2-BD59-A6C34878D82A}">
                        <a16:rowId xmlns:a16="http://schemas.microsoft.com/office/drawing/2014/main" val="10019"/>
                      </a:ext>
                    </a:extLst>
                  </a:tr>
                  <a:tr h="226842">
                    <a:tc>
                      <a:txBody>
                        <a:bodyPr/>
                        <a:lstStyle/>
                        <a:p>
                          <a:pPr algn="ctr"/>
                          <a:r>
                            <a:rPr sz="875" dirty="0"/>
                            <a:t>142.19</a:t>
                          </a:r>
                          <a:endParaRPr sz="875" dirty="0">
                            <a:latin typeface="Cambria Math"/>
                          </a:endParaRPr>
                        </a:p>
                      </a:txBody>
                      <a:tcPr/>
                    </a:tc>
                    <a:tc>
                      <a:txBody>
                        <a:bodyPr/>
                        <a:lstStyle/>
                        <a:p>
                          <a:pPr algn="ctr"/>
                          <a:r>
                            <a:rPr sz="875"/>
                            <a:t>1500.28</a:t>
                          </a:r>
                          <a:endParaRPr sz="875">
                            <a:latin typeface="Cambria Math"/>
                          </a:endParaRPr>
                        </a:p>
                      </a:txBody>
                      <a:tcPr/>
                    </a:tc>
                    <a:extLst>
                      <a:ext uri="{0D108BD9-81ED-4DB2-BD59-A6C34878D82A}">
                        <a16:rowId xmlns:a16="http://schemas.microsoft.com/office/drawing/2014/main" val="10020"/>
                      </a:ext>
                    </a:extLst>
                  </a:tr>
                  <a:tr h="226842">
                    <a:tc>
                      <a:txBody>
                        <a:bodyPr/>
                        <a:lstStyle/>
                        <a:p>
                          <a:pPr algn="ctr"/>
                          <a:r>
                            <a:rPr sz="875" dirty="0"/>
                            <a:t>157.92</a:t>
                          </a:r>
                          <a:endParaRPr sz="875" dirty="0">
                            <a:latin typeface="Cambria Math"/>
                          </a:endParaRPr>
                        </a:p>
                      </a:txBody>
                      <a:tcPr/>
                    </a:tc>
                    <a:tc>
                      <a:txBody>
                        <a:bodyPr/>
                        <a:lstStyle/>
                        <a:p>
                          <a:pPr algn="ctr"/>
                          <a:r>
                            <a:rPr sz="875" dirty="0"/>
                            <a:t>1539.13</a:t>
                          </a:r>
                          <a:endParaRPr sz="875" dirty="0">
                            <a:latin typeface="Cambria Math"/>
                          </a:endParaRPr>
                        </a:p>
                      </a:txBody>
                      <a:tcPr/>
                    </a:tc>
                    <a:extLst>
                      <a:ext uri="{0D108BD9-81ED-4DB2-BD59-A6C34878D82A}">
                        <a16:rowId xmlns:a16="http://schemas.microsoft.com/office/drawing/2014/main" val="10021"/>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1800"/>
              <a:t>Source: Nasdaq. "Amazon.com, Inc. Common Stock Historical Stock Prices." 11 March 2019. https://www.nasdaq.com/symbol/amzn/historical (15 March 2019). Source: Nasdaq. "Apple Inc. Common Stock Historical Stock Prices." 11 March 2019. https://www.nasdaq.com/symbol/aapl/historical (15 March 2019).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will use a TI-83/84 Plus calculator to find the solution for this example. Begin by entering the AAPL data into </a:t>
            </a:r>
            <a:r>
              <a:rPr sz="2800" b="1" dirty="0"/>
              <a:t>L1</a:t>
            </a:r>
            <a:r>
              <a:rPr sz="2800" dirty="0"/>
              <a:t> and the AMZN data in </a:t>
            </a:r>
            <a:r>
              <a:rPr sz="2800" b="1" dirty="0"/>
              <a:t>L2</a:t>
            </a:r>
            <a:r>
              <a:rPr sz="2800" dirty="0"/>
              <a:t>. Under the </a:t>
            </a:r>
            <a:r>
              <a:rPr sz="2800" b="1" dirty="0"/>
              <a:t>STAT</a:t>
            </a:r>
            <a:r>
              <a:rPr sz="2800" dirty="0"/>
              <a:t> menu, choose </a:t>
            </a:r>
            <a:r>
              <a:rPr sz="2800" b="1" dirty="0"/>
              <a:t>TESTS</a:t>
            </a:r>
            <a:r>
              <a:rPr sz="2800" dirty="0"/>
              <a:t> and option </a:t>
            </a:r>
            <a:r>
              <a:rPr sz="2800" b="1" dirty="0" err="1"/>
              <a:t>LinRegTTest</a:t>
            </a:r>
            <a:r>
              <a:rPr sz="2800" dirty="0"/>
              <a:t>. Enter </a:t>
            </a:r>
            <a:r>
              <a:rPr sz="2800" b="1" dirty="0"/>
              <a:t>L1</a:t>
            </a:r>
            <a:r>
              <a:rPr sz="2800" dirty="0"/>
              <a:t> for the </a:t>
            </a:r>
            <a:r>
              <a:rPr sz="2800" b="1" dirty="0" err="1"/>
              <a:t>Xlist</a:t>
            </a:r>
            <a:r>
              <a:rPr sz="2800" dirty="0"/>
              <a:t> and </a:t>
            </a:r>
            <a:r>
              <a:rPr sz="2800" b="1" dirty="0"/>
              <a:t>L2</a:t>
            </a:r>
            <a:r>
              <a:rPr sz="2800" dirty="0"/>
              <a:t> for the </a:t>
            </a:r>
            <a:r>
              <a:rPr sz="2800" b="1" dirty="0" err="1"/>
              <a:t>Ylist</a:t>
            </a:r>
            <a:r>
              <a:rPr sz="2800" dirty="0"/>
              <a:t>. The value entered for the option </a:t>
            </a:r>
            <a:r>
              <a:rPr sz="2800" b="1" dirty="0"/>
              <a:t>Freq</a:t>
            </a:r>
            <a:r>
              <a:rPr sz="2800" dirty="0"/>
              <a:t> should be </a:t>
            </a:r>
            <a:r>
              <a:rPr sz="2800" dirty="0">
                <a:latin typeface="Cambria Math"/>
              </a:rPr>
              <a:t>1</a:t>
            </a:r>
            <a:r>
              <a:rPr sz="2800" dirty="0"/>
              <a:t>. Choose </a:t>
            </a:r>
            <a:r>
              <a:rPr sz="2800" b="1" dirty="0"/>
              <a:t>≠0</a:t>
            </a:r>
            <a:r>
              <a:rPr sz="2800" dirty="0"/>
              <a:t> for the alternative hypothesis to test the significance of the linear relationship. Enter the regression equation into </a:t>
            </a:r>
            <a:r>
              <a:rPr sz="2800" b="1" dirty="0" err="1"/>
              <a:t>RegEQ</a:t>
            </a:r>
            <a:r>
              <a:rPr sz="2800" dirty="0"/>
              <a:t> if you have already calculated it. If not, you may leave this blank. Choose </a:t>
            </a:r>
            <a:r>
              <a:rPr sz="2800" b="1" dirty="0"/>
              <a:t>Calculate</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5</a:t>
            </a:r>
            <a:endParaRPr dirty="0"/>
          </a:p>
        </p:txBody>
      </p:sp>
      <p:pic>
        <p:nvPicPr>
          <p:cNvPr id="5" name="Content Placeholder 4" descr="A calculator screenshot for the input of the Linear Regression T Test. It is titled, &quot;Lin Reg TTest.&quot; The first line reads, &quot;X list: L1.&quot; The second line reads, &quot;Y list: L2.&quot; The third line reads, Freq: 1. The fourth line reads, &quot;Beta and rho: not equal to 0 less than 0 greater than 0 which need to be selected.&quot; The fifth line reads, &quot;RegEQ.&quot; The sixth line reads, &quot;Calculate button.&quot;">
            <a:extLst>
              <a:ext uri="{FF2B5EF4-FFF2-40B4-BE49-F238E27FC236}">
                <a16:creationId xmlns:a16="http://schemas.microsoft.com/office/drawing/2014/main" id="{1424FFF6-1A57-40DA-AE56-B0808FBF1ABE}"/>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6</a:t>
            </a:r>
            <a:endParaRPr dirty="0"/>
          </a:p>
        </p:txBody>
      </p:sp>
      <p:sp>
        <p:nvSpPr>
          <p:cNvPr id="3" name="Text Placeholder 2"/>
          <p:cNvSpPr>
            <a:spLocks noGrp="1"/>
          </p:cNvSpPr>
          <p:nvPr>
            <p:ph type="body" sz="quarter" idx="10"/>
          </p:nvPr>
        </p:nvSpPr>
        <p:spPr/>
        <p:txBody>
          <a:bodyPr>
            <a:normAutofit fontScale="92500"/>
          </a:bodyPr>
          <a:lstStyle/>
          <a:p>
            <a:pPr>
              <a:defRPr sz="2800"/>
            </a:pPr>
            <a:r>
              <a:rPr sz="2800" dirty="0"/>
              <a:t>The results, shown in the screenshots below, include the </a:t>
            </a:r>
            <a:br>
              <a:rPr lang="en-US" sz="2800" dirty="0"/>
            </a:br>
            <a:r>
              <a:rPr lang="en-US" sz="2800" i="1" dirty="0"/>
              <a:t>t</a:t>
            </a:r>
            <a:r>
              <a:rPr sz="2800" dirty="0"/>
              <a:t>-test statistic for testing the significance of the linear relationship. The calculator also gives us the </a:t>
            </a:r>
            <a:r>
              <a:rPr lang="en-US" sz="2800" i="1" dirty="0"/>
              <a:t>p</a:t>
            </a:r>
            <a:r>
              <a:rPr sz="2800" dirty="0"/>
              <a:t>-value for that hypothesis test and the number of degrees of freedom. The slope and </a:t>
            </a:r>
            <a:r>
              <a:rPr lang="en-US" sz="2800" i="1" dirty="0"/>
              <a:t>y</a:t>
            </a:r>
            <a:r>
              <a:rPr sz="2800" dirty="0"/>
              <a:t>-intercept of the regression line are also given. Note that the regression line is given in the form </a:t>
            </a:r>
            <a:br>
              <a:rPr lang="en-US" sz="2800" dirty="0"/>
            </a:br>
            <a:r>
              <a:rPr lang="en-US" sz="2800" i="1" dirty="0"/>
              <a:t>y</a:t>
            </a:r>
            <a:r>
              <a:rPr lang="en-US" sz="2800" dirty="0"/>
              <a:t> = </a:t>
            </a:r>
            <a:r>
              <a:rPr lang="en-US" sz="2800" i="1" dirty="0"/>
              <a:t>a</a:t>
            </a:r>
            <a:r>
              <a:rPr lang="en-US" sz="2800" dirty="0"/>
              <a:t> + </a:t>
            </a:r>
            <a:r>
              <a:rPr lang="en-US" sz="2800" i="1" dirty="0"/>
              <a:t>b</a:t>
            </a:r>
            <a:r>
              <a:rPr lang="en-US" sz="100" i="1" dirty="0"/>
              <a:t> </a:t>
            </a:r>
            <a:r>
              <a:rPr lang="en-US" sz="2800" i="1" dirty="0"/>
              <a:t>x</a:t>
            </a:r>
            <a:r>
              <a:rPr lang="en-US" sz="2800" dirty="0"/>
              <a:t>,</a:t>
            </a:r>
            <a:r>
              <a:rPr sz="2800" dirty="0"/>
              <a:t> so </a:t>
            </a:r>
            <a:r>
              <a:rPr lang="en-US" sz="2800" i="1" dirty="0"/>
              <a:t>a</a:t>
            </a:r>
            <a:r>
              <a:rPr lang="en-US" sz="2800" dirty="0"/>
              <a:t> </a:t>
            </a:r>
            <a:r>
              <a:rPr sz="2800" dirty="0"/>
              <a:t>is the </a:t>
            </a:r>
            <a:r>
              <a:rPr lang="en-US" sz="2800" i="1" dirty="0"/>
              <a:t>y</a:t>
            </a:r>
            <a:r>
              <a:rPr sz="2800" dirty="0"/>
              <a:t>-intercept and </a:t>
            </a:r>
            <a:r>
              <a:rPr lang="en-US" sz="2800" i="1" dirty="0"/>
              <a:t>b</a:t>
            </a:r>
            <a:r>
              <a:rPr lang="en-US" sz="2800" dirty="0"/>
              <a:t> </a:t>
            </a:r>
            <a:r>
              <a:rPr sz="2800" dirty="0"/>
              <a:t>is the slope, which is the opposite of the results that we get when we use the </a:t>
            </a:r>
            <a:r>
              <a:rPr sz="2800" b="1" dirty="0" err="1"/>
              <a:t>LinReg</a:t>
            </a:r>
            <a:r>
              <a:rPr sz="2800" b="1" dirty="0"/>
              <a:t>(a</a:t>
            </a:r>
            <a:r>
              <a:rPr lang="en-US" sz="100" b="1" dirty="0"/>
              <a:t> </a:t>
            </a:r>
            <a:r>
              <a:rPr sz="2800" b="1" dirty="0" err="1"/>
              <a:t>x+b</a:t>
            </a:r>
            <a:r>
              <a:rPr sz="2800" b="1" dirty="0"/>
              <a:t>)</a:t>
            </a:r>
            <a:r>
              <a:rPr sz="2800" dirty="0"/>
              <a:t> function. The last two values given are the coefficient of determination and the correlation coefficient. The standard error of estimate is</a:t>
            </a:r>
            <a:r>
              <a:rPr lang="en-US" sz="2800" dirty="0"/>
              <a:t> </a:t>
            </a:r>
            <a:r>
              <a:rPr lang="en-US" sz="2800" i="1" dirty="0"/>
              <a:t>s</a:t>
            </a:r>
            <a:r>
              <a:rPr sz="2800" dirty="0"/>
              <a:t>, the third-to-last value given.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7</a:t>
            </a:r>
            <a:endParaRPr dirty="0"/>
          </a:p>
        </p:txBody>
      </p:sp>
      <p:pic>
        <p:nvPicPr>
          <p:cNvPr id="5" name="Content Placeholder 4" descr="A calculator screenshot of the first page of the output of the Linear Regression T Test. It is titled &quot;LinRegTTest&quot;. The first line reads y equals a plus b x. The second line reads Beta not equals to 0 and rho not equals to 0. The third line reads t equals 2.616348959. The fourth line reads p equals .0174873194. The fifth line reads df equals 18. The sixth line reads a equals 762.0525531 with a downward arrow symbol to the left.">
            <a:extLst>
              <a:ext uri="{FF2B5EF4-FFF2-40B4-BE49-F238E27FC236}">
                <a16:creationId xmlns:a16="http://schemas.microsoft.com/office/drawing/2014/main" id="{6546E7D5-A07D-44F9-851A-1C376D9C129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8</a:t>
            </a:r>
            <a:endParaRPr dirty="0"/>
          </a:p>
        </p:txBody>
      </p:sp>
      <p:pic>
        <p:nvPicPr>
          <p:cNvPr id="5" name="Content Placeholder 4" descr="A calculator screenshot of the first page of the output of the Linear Regression TTest. It is titled &quot;LinRegTTest&quot;. The first line reads LinRegTTest. The second line reads y equals a plus b x. The third line reads Beta not equals to 0 and rho not equals to 0. The fourth line reads b equals 5.692274284 with a upward arrow symbol to the left.. The fifth line reads s equals 44.18413064. The sixth line reads r square equals 0.2755163701. The seventh line reads r equals 0.5248965328.">
            <a:extLst>
              <a:ext uri="{FF2B5EF4-FFF2-40B4-BE49-F238E27FC236}">
                <a16:creationId xmlns:a16="http://schemas.microsoft.com/office/drawing/2014/main" id="{352DA204-73ED-40FF-B830-C57F5473E751}"/>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9</a:t>
            </a:r>
            <a:endParaRPr dirty="0"/>
          </a:p>
        </p:txBody>
      </p:sp>
      <p:pic>
        <p:nvPicPr>
          <p:cNvPr id="5" name="Content Placeholder 4" descr="A scatter plot graph titled, &quot;Opening Stock Prices: Amazon vs. Apple&quot; is shown. The vertical axis is labeled, &quot;AMZN&quot; and ranges from  1450 to 1750, in increments of 50. The horizontal axis is labeled &quot;AAPL&quot; and ranges from 140 to 170, in increments of 5. There are 20  data points plotted with a positive linear trend between the opening stock prices of Amazon versus Apple. The regression line is plotted along with the data points and has a positive slope.">
            <a:extLst>
              <a:ext uri="{FF2B5EF4-FFF2-40B4-BE49-F238E27FC236}">
                <a16:creationId xmlns:a16="http://schemas.microsoft.com/office/drawing/2014/main" id="{41CF159A-B341-4220-91F8-8E2CC5285C4B}"/>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1200" y="1447800"/>
            <a:ext cx="5829300" cy="4371975"/>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12.3.4: Calculating the Standard Error of Estimate</a:t>
            </a:r>
            <a:r>
              <a:rPr lang="en-US" baseline="-25000" dirty="0"/>
              <a:t>10</a:t>
            </a:r>
            <a:endParaRPr dirty="0"/>
          </a:p>
        </p:txBody>
      </p:sp>
      <p:sp>
        <p:nvSpPr>
          <p:cNvPr id="3" name="Text Placeholder 2"/>
          <p:cNvSpPr>
            <a:spLocks noGrp="1"/>
          </p:cNvSpPr>
          <p:nvPr>
            <p:ph type="body" sz="quarter" idx="10"/>
          </p:nvPr>
        </p:nvSpPr>
        <p:spPr>
          <a:xfrm>
            <a:off x="457200" y="976533"/>
            <a:ext cx="8229600" cy="4967067"/>
          </a:xfrm>
        </p:spPr>
        <p:txBody>
          <a:bodyPr>
            <a:normAutofit/>
          </a:bodyPr>
          <a:lstStyle/>
          <a:p>
            <a:pPr>
              <a:defRPr sz="2800"/>
            </a:pPr>
            <a:r>
              <a:rPr sz="2800" dirty="0"/>
              <a:t>Thus, the standard error of estimate for the data for these two stocks is</a:t>
            </a:r>
          </a:p>
        </p:txBody>
      </p:sp>
      <p:pic>
        <p:nvPicPr>
          <p:cNvPr id="5" name="Picture 4" descr="s subscript e equal to 44.176">
            <a:extLst>
              <a:ext uri="{FF2B5EF4-FFF2-40B4-BE49-F238E27FC236}">
                <a16:creationId xmlns:a16="http://schemas.microsoft.com/office/drawing/2014/main" id="{A5E90199-01A2-37C3-6A32-A9DF8B4C55DE}"/>
              </a:ext>
            </a:extLst>
          </p:cNvPr>
          <p:cNvPicPr>
            <a:picLocks noChangeAspect="1"/>
          </p:cNvPicPr>
          <p:nvPr/>
        </p:nvPicPr>
        <p:blipFill>
          <a:blip r:embed="rId2"/>
          <a:stretch>
            <a:fillRect/>
          </a:stretch>
        </p:blipFill>
        <p:spPr>
          <a:xfrm>
            <a:off x="3390900" y="1533525"/>
            <a:ext cx="1600200" cy="371475"/>
          </a:xfrm>
          <a:prstGeom prst="rect">
            <a:avLst/>
          </a:prstGeom>
        </p:spPr>
      </p:pic>
      <p:sp>
        <p:nvSpPr>
          <p:cNvPr id="6" name="TextBox 5">
            <a:extLst>
              <a:ext uri="{FF2B5EF4-FFF2-40B4-BE49-F238E27FC236}">
                <a16:creationId xmlns:a16="http://schemas.microsoft.com/office/drawing/2014/main" id="{D272FB10-2D65-1AB2-6D85-A671248E7011}"/>
              </a:ext>
            </a:extLst>
          </p:cNvPr>
          <p:cNvSpPr txBox="1"/>
          <p:nvPr/>
        </p:nvSpPr>
        <p:spPr>
          <a:xfrm>
            <a:off x="5023485" y="1420467"/>
            <a:ext cx="2590800" cy="523220"/>
          </a:xfrm>
          <a:prstGeom prst="rect">
            <a:avLst/>
          </a:prstGeom>
          <a:noFill/>
        </p:spPr>
        <p:txBody>
          <a:bodyPr wrap="square" rtlCol="0">
            <a:spAutoFit/>
          </a:bodyPr>
          <a:lstStyle/>
          <a:p>
            <a:r>
              <a:rPr lang="en-IN" sz="2800" dirty="0"/>
              <a:t>The closer the</a:t>
            </a:r>
          </a:p>
        </p:txBody>
      </p:sp>
      <p:sp>
        <p:nvSpPr>
          <p:cNvPr id="7" name="TextBox 6">
            <a:extLst>
              <a:ext uri="{FF2B5EF4-FFF2-40B4-BE49-F238E27FC236}">
                <a16:creationId xmlns:a16="http://schemas.microsoft.com/office/drawing/2014/main" id="{4CAEC813-5C55-B6F0-806F-D999928285D2}"/>
              </a:ext>
            </a:extLst>
          </p:cNvPr>
          <p:cNvSpPr txBox="1"/>
          <p:nvPr/>
        </p:nvSpPr>
        <p:spPr>
          <a:xfrm>
            <a:off x="468630" y="1879428"/>
            <a:ext cx="7772400" cy="2246769"/>
          </a:xfrm>
          <a:prstGeom prst="rect">
            <a:avLst/>
          </a:prstGeom>
          <a:noFill/>
        </p:spPr>
        <p:txBody>
          <a:bodyPr wrap="square" rtlCol="0">
            <a:spAutoFit/>
          </a:bodyPr>
          <a:lstStyle/>
          <a:p>
            <a:r>
              <a:rPr lang="en-US" sz="2800" dirty="0"/>
              <a:t>standard error value is to </a:t>
            </a:r>
            <a:r>
              <a:rPr lang="en-US" sz="2800" dirty="0">
                <a:latin typeface="Cambria Math"/>
              </a:rPr>
              <a:t>0</a:t>
            </a:r>
            <a:r>
              <a:rPr lang="en-US" sz="2800" dirty="0"/>
              <a:t>, the less the data points deviate from the regression line. This value would indicate that although the correlation between the variables is statistically significant, the regression model is not very strong.</a:t>
            </a:r>
            <a:endParaRPr lang="en-IN"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12.3.1: Calculating Residuals Using an Estimated Regression Equation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The following table gives data from a local school district regarding children's ages (</a:t>
            </a:r>
            <a:r>
              <a:rPr lang="en-US" sz="2800" i="1" dirty="0"/>
              <a:t>x</a:t>
            </a:r>
            <a:r>
              <a:rPr sz="2800" dirty="0"/>
              <a:t>) and reading levels (</a:t>
            </a:r>
            <a:r>
              <a:rPr lang="en-US" sz="2800" i="1" dirty="0"/>
              <a:t>y</a:t>
            </a:r>
            <a:r>
              <a:rPr sz="2800" dirty="0"/>
              <a:t>). For these data, a reading level of 4.3 would indicate that the child's reading level i</a:t>
            </a:r>
            <a:r>
              <a:rPr lang="en-US" sz="2800" dirty="0"/>
              <a:t>s</a:t>
            </a:r>
            <a:endParaRPr sz="2800" dirty="0"/>
          </a:p>
        </p:txBody>
      </p:sp>
      <p:pic>
        <p:nvPicPr>
          <p:cNvPr id="5" name="Picture 4" descr="Three divided by ten.">
            <a:extLst>
              <a:ext uri="{FF2B5EF4-FFF2-40B4-BE49-F238E27FC236}">
                <a16:creationId xmlns:a16="http://schemas.microsoft.com/office/drawing/2014/main" id="{21AB6BC8-F1D1-B5A5-1D7A-70AFAD2803DF}"/>
              </a:ext>
            </a:extLst>
          </p:cNvPr>
          <p:cNvPicPr>
            <a:picLocks noChangeAspect="1"/>
          </p:cNvPicPr>
          <p:nvPr/>
        </p:nvPicPr>
        <p:blipFill>
          <a:blip r:embed="rId2"/>
          <a:stretch>
            <a:fillRect/>
          </a:stretch>
        </p:blipFill>
        <p:spPr>
          <a:xfrm>
            <a:off x="4953001" y="2246376"/>
            <a:ext cx="330694" cy="684000"/>
          </a:xfrm>
          <a:prstGeom prst="rect">
            <a:avLst/>
          </a:prstGeom>
        </p:spPr>
      </p:pic>
      <p:sp>
        <p:nvSpPr>
          <p:cNvPr id="6" name="TextBox 5">
            <a:extLst>
              <a:ext uri="{FF2B5EF4-FFF2-40B4-BE49-F238E27FC236}">
                <a16:creationId xmlns:a16="http://schemas.microsoft.com/office/drawing/2014/main" id="{5B82164D-94A7-D594-AB02-099285745249}"/>
              </a:ext>
            </a:extLst>
          </p:cNvPr>
          <p:cNvSpPr txBox="1"/>
          <p:nvPr/>
        </p:nvSpPr>
        <p:spPr>
          <a:xfrm>
            <a:off x="465836" y="2816197"/>
            <a:ext cx="8220964" cy="892552"/>
          </a:xfrm>
          <a:prstGeom prst="rect">
            <a:avLst/>
          </a:prstGeom>
          <a:noFill/>
        </p:spPr>
        <p:txBody>
          <a:bodyPr wrap="square">
            <a:spAutoFit/>
          </a:bodyPr>
          <a:lstStyle/>
          <a:p>
            <a:r>
              <a:rPr lang="en-US" sz="2600" dirty="0"/>
              <a:t>of the year through the fourth grade. The children's ages are given in years.</a:t>
            </a:r>
            <a:endParaRPr lang="en-IN"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IN" dirty="0"/>
              <a:t>Definition: </a:t>
            </a:r>
            <a:r>
              <a:rPr dirty="0"/>
              <a:t>Prediction Interval</a:t>
            </a:r>
          </a:p>
        </p:txBody>
      </p:sp>
      <p:sp>
        <p:nvSpPr>
          <p:cNvPr id="3" name="Text Placeholder 2"/>
          <p:cNvSpPr>
            <a:spLocks noGrp="1"/>
          </p:cNvSpPr>
          <p:nvPr>
            <p:ph type="body" sz="quarter" idx="10"/>
          </p:nvPr>
        </p:nvSpPr>
        <p:spPr>
          <a:xfrm>
            <a:off x="457200" y="1082078"/>
            <a:ext cx="8229600" cy="1965922"/>
          </a:xfrm>
        </p:spPr>
        <p:txBody>
          <a:bodyPr>
            <a:normAutofit/>
          </a:bodyPr>
          <a:lstStyle/>
          <a:p>
            <a:pPr>
              <a:defRPr sz="2800"/>
            </a:pPr>
            <a:r>
              <a:rPr sz="2800" dirty="0"/>
              <a:t>A </a:t>
            </a:r>
            <a:r>
              <a:rPr sz="2800" b="1" dirty="0"/>
              <a:t>prediction interval</a:t>
            </a:r>
            <a:r>
              <a:rPr sz="2800" dirty="0"/>
              <a:t> is a confidence interval for an individual value of the response variable,</a:t>
            </a:r>
            <a:r>
              <a:rPr lang="en-US" sz="2800" dirty="0"/>
              <a:t> </a:t>
            </a:r>
            <a:r>
              <a:rPr lang="en-US" sz="2800" i="1" dirty="0"/>
              <a:t>y</a:t>
            </a:r>
            <a:r>
              <a:rPr sz="2800" dirty="0"/>
              <a:t>, at a given fixed value of the explanatory variable,</a:t>
            </a:r>
            <a:r>
              <a:rPr lang="en-US" dirty="0"/>
              <a:t> </a:t>
            </a:r>
            <a:r>
              <a:rPr lang="en-US" i="1" dirty="0"/>
              <a:t>x</a:t>
            </a:r>
            <a:r>
              <a:rPr sz="2800" dirty="0"/>
              <a:t>.</a:t>
            </a:r>
          </a:p>
          <a:p>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Formula: Margin of Error of a Prediction Interval for an Individual</a:t>
            </a:r>
            <a:r>
              <a:rPr sz="2800" dirty="0"/>
              <a:t> </a:t>
            </a:r>
            <a:r>
              <a:rPr lang="en-US" sz="2800" i="1" dirty="0"/>
              <a:t>y</a:t>
            </a:r>
            <a:r>
              <a:rPr dirty="0"/>
              <a:t>-Value</a:t>
            </a:r>
          </a:p>
        </p:txBody>
      </p:sp>
      <p:sp>
        <p:nvSpPr>
          <p:cNvPr id="3" name="Text Placeholder 2"/>
          <p:cNvSpPr>
            <a:spLocks noGrp="1"/>
          </p:cNvSpPr>
          <p:nvPr>
            <p:ph type="body" sz="quarter" idx="10"/>
          </p:nvPr>
        </p:nvSpPr>
        <p:spPr>
          <a:xfrm>
            <a:off x="457200" y="1082078"/>
            <a:ext cx="8229600" cy="4632922"/>
          </a:xfrm>
        </p:spPr>
        <p:txBody>
          <a:bodyPr>
            <a:normAutofit/>
          </a:bodyPr>
          <a:lstStyle/>
          <a:p>
            <a:pPr>
              <a:defRPr sz="2800"/>
            </a:pPr>
            <a:r>
              <a:rPr sz="2000" dirty="0"/>
              <a:t>The margin of error of a prediction interval for an individual value of the response variable,</a:t>
            </a:r>
            <a:r>
              <a:rPr lang="en-US" sz="2000" dirty="0"/>
              <a:t> </a:t>
            </a:r>
            <a:r>
              <a:rPr lang="en-US" sz="2000" i="1" dirty="0"/>
              <a:t>y</a:t>
            </a:r>
            <a:r>
              <a:rPr sz="2000" dirty="0"/>
              <a:t>, is given by</a:t>
            </a:r>
          </a:p>
          <a:p>
            <a:pPr algn="ctr">
              <a:defRPr sz="2800"/>
            </a:pPr>
            <a:endParaRPr lang="en-US" sz="2000" dirty="0"/>
          </a:p>
          <a:p>
            <a:pPr algn="ctr">
              <a:defRPr sz="2800"/>
            </a:pPr>
            <a:endParaRPr lang="en-US" sz="2000" dirty="0"/>
          </a:p>
          <a:p>
            <a:pPr algn="ctr">
              <a:defRPr sz="2800"/>
            </a:pPr>
            <a:endParaRPr sz="2000" dirty="0"/>
          </a:p>
          <a:p>
            <a:pPr>
              <a:defRPr sz="2800"/>
            </a:pPr>
            <a:endParaRPr lang="en-US" sz="2000" dirty="0"/>
          </a:p>
          <a:p>
            <a:pPr>
              <a:defRPr sz="2800"/>
            </a:pPr>
            <a:r>
              <a:rPr sz="2000" dirty="0"/>
              <a:t> </a:t>
            </a:r>
            <a:r>
              <a:rPr lang="en-US" sz="2000" dirty="0"/>
              <a:t>	 </a:t>
            </a:r>
          </a:p>
          <a:p>
            <a:pPr>
              <a:defRPr sz="2800"/>
            </a:pPr>
            <a:r>
              <a:rPr lang="en-US" sz="2000" dirty="0"/>
              <a:t>	</a:t>
            </a:r>
          </a:p>
          <a:p>
            <a:pPr>
              <a:defRPr sz="2800"/>
            </a:pPr>
            <a:r>
              <a:rPr lang="en-US" sz="2000" dirty="0"/>
              <a:t>    </a:t>
            </a:r>
          </a:p>
          <a:p>
            <a:pPr>
              <a:defRPr sz="2800"/>
            </a:pPr>
            <a:r>
              <a:rPr lang="en-US" sz="2000" dirty="0"/>
              <a:t> </a:t>
            </a:r>
            <a:endParaRPr lang="en-US" sz="2000" i="1" dirty="0">
              <a:latin typeface="Cambria Math" panose="02040503050406030204" pitchFamily="18" charset="0"/>
            </a:endParaRPr>
          </a:p>
          <a:p>
            <a:endParaRPr sz="2000" dirty="0"/>
          </a:p>
          <a:p>
            <a:endParaRPr sz="2000" dirty="0"/>
          </a:p>
        </p:txBody>
      </p:sp>
      <p:pic>
        <p:nvPicPr>
          <p:cNvPr id="14" name="Picture 13" descr="E equals t subscript alpha divided by 2 times S subscript e times square root of 1 plus 1 divided by n, plus open fraction n times open parentheses x subscript 0 minus x bar close parentheses squared whole divided by n times summation x subscript i squared minus open parentheses summation x subscript i close parentheses squared close fraction.">
            <a:extLst>
              <a:ext uri="{FF2B5EF4-FFF2-40B4-BE49-F238E27FC236}">
                <a16:creationId xmlns:a16="http://schemas.microsoft.com/office/drawing/2014/main" id="{7C37DC7B-1B3F-C4A4-B8B9-02D46CCED610}"/>
              </a:ext>
            </a:extLst>
          </p:cNvPr>
          <p:cNvPicPr>
            <a:picLocks noChangeAspect="1"/>
          </p:cNvPicPr>
          <p:nvPr/>
        </p:nvPicPr>
        <p:blipFill>
          <a:blip r:embed="rId2"/>
          <a:stretch>
            <a:fillRect/>
          </a:stretch>
        </p:blipFill>
        <p:spPr>
          <a:xfrm>
            <a:off x="2276094" y="1784752"/>
            <a:ext cx="4457700" cy="1066800"/>
          </a:xfrm>
          <a:prstGeom prst="rect">
            <a:avLst/>
          </a:prstGeom>
        </p:spPr>
      </p:pic>
      <p:pic>
        <p:nvPicPr>
          <p:cNvPr id="17" name="Picture 16" descr="Where t subscript alpha divided by 2.">
            <a:extLst>
              <a:ext uri="{FF2B5EF4-FFF2-40B4-BE49-F238E27FC236}">
                <a16:creationId xmlns:a16="http://schemas.microsoft.com/office/drawing/2014/main" id="{A981DF71-D0F9-B535-DA7D-CC80FC33EB16}"/>
              </a:ext>
            </a:extLst>
          </p:cNvPr>
          <p:cNvPicPr>
            <a:picLocks noChangeAspect="1"/>
          </p:cNvPicPr>
          <p:nvPr/>
        </p:nvPicPr>
        <p:blipFill>
          <a:blip r:embed="rId3"/>
          <a:stretch>
            <a:fillRect/>
          </a:stretch>
        </p:blipFill>
        <p:spPr>
          <a:xfrm>
            <a:off x="581700" y="2882841"/>
            <a:ext cx="982589" cy="432000"/>
          </a:xfrm>
          <a:prstGeom prst="rect">
            <a:avLst/>
          </a:prstGeom>
        </p:spPr>
      </p:pic>
      <p:sp>
        <p:nvSpPr>
          <p:cNvPr id="10" name="TextBox 9">
            <a:extLst>
              <a:ext uri="{FF2B5EF4-FFF2-40B4-BE49-F238E27FC236}">
                <a16:creationId xmlns:a16="http://schemas.microsoft.com/office/drawing/2014/main" id="{3DC50145-C5A0-3F35-12B3-211E51E822A1}"/>
              </a:ext>
            </a:extLst>
          </p:cNvPr>
          <p:cNvSpPr txBox="1"/>
          <p:nvPr/>
        </p:nvSpPr>
        <p:spPr>
          <a:xfrm>
            <a:off x="1447800" y="2826004"/>
            <a:ext cx="7162800" cy="400110"/>
          </a:xfrm>
          <a:prstGeom prst="rect">
            <a:avLst/>
          </a:prstGeom>
          <a:noFill/>
        </p:spPr>
        <p:txBody>
          <a:bodyPr wrap="square">
            <a:spAutoFit/>
          </a:bodyPr>
          <a:lstStyle/>
          <a:p>
            <a:pPr>
              <a:defRPr sz="2800"/>
            </a:pPr>
            <a:r>
              <a:rPr lang="en-US" sz="2000" dirty="0">
                <a:solidFill>
                  <a:srgbClr val="000000"/>
                </a:solidFill>
              </a:rPr>
              <a:t> is the critical value for the level of confidence, </a:t>
            </a:r>
            <a:r>
              <a:rPr lang="en-US" sz="2000" i="1" dirty="0">
                <a:solidFill>
                  <a:srgbClr val="000000"/>
                </a:solidFill>
              </a:rPr>
              <a:t>c</a:t>
            </a:r>
            <a:r>
              <a:rPr lang="en-US" sz="2000" dirty="0">
                <a:solidFill>
                  <a:srgbClr val="000000"/>
                </a:solidFill>
              </a:rPr>
              <a:t> = 1 − </a:t>
            </a:r>
            <a:r>
              <a:rPr lang="el-GR" sz="2000" i="1" dirty="0">
                <a:solidFill>
                  <a:srgbClr val="000000"/>
                </a:solidFill>
              </a:rPr>
              <a:t>α</a:t>
            </a:r>
            <a:r>
              <a:rPr lang="en-US" sz="2000" dirty="0">
                <a:solidFill>
                  <a:srgbClr val="000000"/>
                </a:solidFill>
              </a:rPr>
              <a:t>, such that </a:t>
            </a:r>
          </a:p>
        </p:txBody>
      </p:sp>
      <p:sp>
        <p:nvSpPr>
          <p:cNvPr id="12" name="TextBox 11">
            <a:extLst>
              <a:ext uri="{FF2B5EF4-FFF2-40B4-BE49-F238E27FC236}">
                <a16:creationId xmlns:a16="http://schemas.microsoft.com/office/drawing/2014/main" id="{C87BE641-A4FC-9DA1-F554-A74B3B26A513}"/>
              </a:ext>
            </a:extLst>
          </p:cNvPr>
          <p:cNvSpPr txBox="1"/>
          <p:nvPr/>
        </p:nvSpPr>
        <p:spPr>
          <a:xfrm>
            <a:off x="475488" y="3140652"/>
            <a:ext cx="8058912" cy="707886"/>
          </a:xfrm>
          <a:prstGeom prst="rect">
            <a:avLst/>
          </a:prstGeom>
          <a:noFill/>
        </p:spPr>
        <p:txBody>
          <a:bodyPr wrap="square">
            <a:spAutoFit/>
          </a:bodyPr>
          <a:lstStyle/>
          <a:p>
            <a:pPr>
              <a:defRPr sz="2800"/>
            </a:pPr>
            <a:r>
              <a:rPr lang="en-US" sz="2000" dirty="0">
                <a:solidFill>
                  <a:srgbClr val="000000"/>
                </a:solidFill>
              </a:rPr>
              <a:t>the area under the </a:t>
            </a:r>
            <a:r>
              <a:rPr lang="en-US" sz="2000" i="1" dirty="0">
                <a:solidFill>
                  <a:srgbClr val="000000"/>
                </a:solidFill>
              </a:rPr>
              <a:t>t</a:t>
            </a:r>
            <a:r>
              <a:rPr lang="en-US" sz="2000" dirty="0">
                <a:solidFill>
                  <a:srgbClr val="000000"/>
                </a:solidFill>
              </a:rPr>
              <a:t>-distribution with </a:t>
            </a:r>
            <a:r>
              <a:rPr lang="en-US" sz="2000" i="1" dirty="0">
                <a:solidFill>
                  <a:srgbClr val="000000"/>
                </a:solidFill>
              </a:rPr>
              <a:t>n</a:t>
            </a:r>
            <a:r>
              <a:rPr lang="en-US" sz="2000" dirty="0">
                <a:solidFill>
                  <a:srgbClr val="000000"/>
                </a:solidFill>
              </a:rPr>
              <a:t> − 2 degrees of freedom to the right of</a:t>
            </a:r>
            <a:endParaRPr lang="en-IN" sz="2000" dirty="0">
              <a:solidFill>
                <a:srgbClr val="000000"/>
              </a:solidFill>
            </a:endParaRPr>
          </a:p>
        </p:txBody>
      </p:sp>
      <p:pic>
        <p:nvPicPr>
          <p:cNvPr id="19" name="Picture 18" descr="t subscript alpha divided by 2 is equal to alpha divided by 2">
            <a:extLst>
              <a:ext uri="{FF2B5EF4-FFF2-40B4-BE49-F238E27FC236}">
                <a16:creationId xmlns:a16="http://schemas.microsoft.com/office/drawing/2014/main" id="{46128C7A-2EAD-3366-3D92-6A3AA0897773}"/>
              </a:ext>
            </a:extLst>
          </p:cNvPr>
          <p:cNvPicPr>
            <a:picLocks noChangeAspect="1"/>
          </p:cNvPicPr>
          <p:nvPr/>
        </p:nvPicPr>
        <p:blipFill>
          <a:blip r:embed="rId4"/>
          <a:stretch>
            <a:fillRect/>
          </a:stretch>
        </p:blipFill>
        <p:spPr>
          <a:xfrm>
            <a:off x="838201" y="3371304"/>
            <a:ext cx="1635097" cy="576000"/>
          </a:xfrm>
          <a:prstGeom prst="rect">
            <a:avLst/>
          </a:prstGeom>
        </p:spPr>
      </p:pic>
      <p:sp>
        <p:nvSpPr>
          <p:cNvPr id="7" name="TextBox 6">
            <a:extLst>
              <a:ext uri="{FF2B5EF4-FFF2-40B4-BE49-F238E27FC236}">
                <a16:creationId xmlns:a16="http://schemas.microsoft.com/office/drawing/2014/main" id="{BEEFD25E-A341-FED8-E46E-10D1E022BC80}"/>
              </a:ext>
            </a:extLst>
          </p:cNvPr>
          <p:cNvSpPr txBox="1"/>
          <p:nvPr/>
        </p:nvSpPr>
        <p:spPr>
          <a:xfrm>
            <a:off x="457200" y="3963021"/>
            <a:ext cx="5334000" cy="1323439"/>
          </a:xfrm>
          <a:prstGeom prst="rect">
            <a:avLst/>
          </a:prstGeom>
          <a:noFill/>
        </p:spPr>
        <p:txBody>
          <a:bodyPr wrap="square" rtlCol="0">
            <a:spAutoFit/>
          </a:bodyPr>
          <a:lstStyle/>
          <a:p>
            <a:r>
              <a:rPr lang="en-IN" sz="2000" i="1" dirty="0">
                <a:solidFill>
                  <a:srgbClr val="000000"/>
                </a:solidFill>
              </a:rPr>
              <a:t>S</a:t>
            </a:r>
            <a:r>
              <a:rPr lang="en-IN" sz="2000" dirty="0">
                <a:solidFill>
                  <a:srgbClr val="000000"/>
                </a:solidFill>
              </a:rPr>
              <a:t>ₑ is the standard error of estimate,</a:t>
            </a:r>
          </a:p>
          <a:p>
            <a:r>
              <a:rPr lang="en-IN" sz="2000" i="1" dirty="0">
                <a:solidFill>
                  <a:srgbClr val="000000"/>
                </a:solidFill>
              </a:rPr>
              <a:t>n</a:t>
            </a:r>
            <a:r>
              <a:rPr lang="en-IN" sz="2000" dirty="0">
                <a:solidFill>
                  <a:srgbClr val="000000"/>
                </a:solidFill>
              </a:rPr>
              <a:t> is the number of data pairs in the sample,</a:t>
            </a:r>
          </a:p>
          <a:p>
            <a:r>
              <a:rPr lang="en-IN" sz="2000" i="1" dirty="0">
                <a:solidFill>
                  <a:srgbClr val="000000"/>
                </a:solidFill>
              </a:rPr>
              <a:t>x</a:t>
            </a:r>
            <a:r>
              <a:rPr lang="en-IN" sz="2000" dirty="0">
                <a:solidFill>
                  <a:srgbClr val="000000"/>
                </a:solidFill>
                <a:latin typeface="Cambria Math" panose="02040503050406030204" pitchFamily="18" charset="0"/>
                <a:ea typeface="Cambria Math" panose="02040503050406030204" pitchFamily="18" charset="0"/>
              </a:rPr>
              <a:t>₀</a:t>
            </a:r>
            <a:r>
              <a:rPr lang="en-IN" sz="2000" dirty="0">
                <a:solidFill>
                  <a:srgbClr val="000000"/>
                </a:solidFill>
              </a:rPr>
              <a:t> is the fixed value of the explanatory variable, </a:t>
            </a:r>
            <a:r>
              <a:rPr lang="en-IN" sz="2000" i="1" dirty="0">
                <a:solidFill>
                  <a:srgbClr val="000000"/>
                </a:solidFill>
              </a:rPr>
              <a:t>x</a:t>
            </a:r>
            <a:r>
              <a:rPr lang="en-IN" sz="2000" dirty="0">
                <a:solidFill>
                  <a:srgbClr val="000000"/>
                </a:solidFill>
              </a:rPr>
              <a:t>,</a:t>
            </a:r>
          </a:p>
          <a:p>
            <a:endParaRPr lang="en-IN" sz="2000" dirty="0"/>
          </a:p>
        </p:txBody>
      </p:sp>
      <p:pic>
        <p:nvPicPr>
          <p:cNvPr id="13" name="Picture 12" descr="x bar">
            <a:extLst>
              <a:ext uri="{FF2B5EF4-FFF2-40B4-BE49-F238E27FC236}">
                <a16:creationId xmlns:a16="http://schemas.microsoft.com/office/drawing/2014/main" id="{A7356720-B9B1-F54D-6259-3CDA13E3E78D}"/>
              </a:ext>
            </a:extLst>
          </p:cNvPr>
          <p:cNvPicPr>
            <a:picLocks noChangeAspect="1"/>
          </p:cNvPicPr>
          <p:nvPr/>
        </p:nvPicPr>
        <p:blipFill>
          <a:blip r:embed="rId5"/>
          <a:stretch>
            <a:fillRect/>
          </a:stretch>
        </p:blipFill>
        <p:spPr>
          <a:xfrm>
            <a:off x="531876" y="4997940"/>
            <a:ext cx="172800" cy="180000"/>
          </a:xfrm>
          <a:prstGeom prst="rect">
            <a:avLst/>
          </a:prstGeom>
        </p:spPr>
      </p:pic>
      <p:sp>
        <p:nvSpPr>
          <p:cNvPr id="8" name="TextBox 7">
            <a:extLst>
              <a:ext uri="{FF2B5EF4-FFF2-40B4-BE49-F238E27FC236}">
                <a16:creationId xmlns:a16="http://schemas.microsoft.com/office/drawing/2014/main" id="{72949E92-4B1B-B846-8D7C-E4A1F5B8F795}"/>
              </a:ext>
            </a:extLst>
          </p:cNvPr>
          <p:cNvSpPr txBox="1"/>
          <p:nvPr/>
        </p:nvSpPr>
        <p:spPr>
          <a:xfrm>
            <a:off x="686388" y="4847724"/>
            <a:ext cx="7162800" cy="396000"/>
          </a:xfrm>
          <a:prstGeom prst="rect">
            <a:avLst/>
          </a:prstGeom>
          <a:noFill/>
        </p:spPr>
        <p:txBody>
          <a:bodyPr wrap="square" rtlCol="0">
            <a:spAutoFit/>
          </a:bodyPr>
          <a:lstStyle/>
          <a:p>
            <a:r>
              <a:rPr lang="en-IN" sz="2000" dirty="0">
                <a:solidFill>
                  <a:srgbClr val="000000"/>
                </a:solidFill>
              </a:rPr>
              <a:t>is the mean of the </a:t>
            </a:r>
            <a:r>
              <a:rPr lang="en-IN" sz="2000" i="1" dirty="0">
                <a:solidFill>
                  <a:srgbClr val="000000"/>
                </a:solidFill>
              </a:rPr>
              <a:t>x</a:t>
            </a:r>
            <a:r>
              <a:rPr lang="en-IN" sz="2000" dirty="0">
                <a:solidFill>
                  <a:srgbClr val="000000"/>
                </a:solidFill>
              </a:rPr>
              <a:t>-values for the data points in the sample, and</a:t>
            </a:r>
          </a:p>
          <a:p>
            <a:endParaRPr lang="en-IN" sz="2000" dirty="0"/>
          </a:p>
        </p:txBody>
      </p:sp>
      <p:pic>
        <p:nvPicPr>
          <p:cNvPr id="16" name="Picture 15" descr="x subscript i">
            <a:extLst>
              <a:ext uri="{FF2B5EF4-FFF2-40B4-BE49-F238E27FC236}">
                <a16:creationId xmlns:a16="http://schemas.microsoft.com/office/drawing/2014/main" id="{CFCFD803-3974-B348-B13B-8A7E360B8298}"/>
              </a:ext>
            </a:extLst>
          </p:cNvPr>
          <p:cNvPicPr>
            <a:picLocks noChangeAspect="1"/>
          </p:cNvPicPr>
          <p:nvPr/>
        </p:nvPicPr>
        <p:blipFill>
          <a:blip r:embed="rId6"/>
          <a:stretch>
            <a:fillRect/>
          </a:stretch>
        </p:blipFill>
        <p:spPr>
          <a:xfrm>
            <a:off x="513588" y="5232921"/>
            <a:ext cx="240923" cy="324000"/>
          </a:xfrm>
          <a:prstGeom prst="rect">
            <a:avLst/>
          </a:prstGeom>
        </p:spPr>
      </p:pic>
      <p:sp>
        <p:nvSpPr>
          <p:cNvPr id="9" name="TextBox 8">
            <a:extLst>
              <a:ext uri="{FF2B5EF4-FFF2-40B4-BE49-F238E27FC236}">
                <a16:creationId xmlns:a16="http://schemas.microsoft.com/office/drawing/2014/main" id="{542B7181-C630-3F23-587C-F4DF0AAD9C2A}"/>
              </a:ext>
            </a:extLst>
          </p:cNvPr>
          <p:cNvSpPr txBox="1"/>
          <p:nvPr/>
        </p:nvSpPr>
        <p:spPr>
          <a:xfrm>
            <a:off x="691200" y="5162886"/>
            <a:ext cx="5181600" cy="400110"/>
          </a:xfrm>
          <a:prstGeom prst="rect">
            <a:avLst/>
          </a:prstGeom>
          <a:noFill/>
        </p:spPr>
        <p:txBody>
          <a:bodyPr wrap="square" rtlCol="0">
            <a:spAutoFit/>
          </a:bodyPr>
          <a:lstStyle/>
          <a:p>
            <a:r>
              <a:rPr lang="en-IN" sz="2000" dirty="0">
                <a:solidFill>
                  <a:srgbClr val="000000"/>
                </a:solidFill>
              </a:rPr>
              <a:t>is the </a:t>
            </a:r>
            <a:r>
              <a:rPr lang="en-IN" sz="2000" i="1" dirty="0">
                <a:solidFill>
                  <a:srgbClr val="000000"/>
                </a:solidFill>
              </a:rPr>
              <a:t>i</a:t>
            </a:r>
            <a:r>
              <a:rPr lang="en-IN" sz="1050" i="1" dirty="0">
                <a:solidFill>
                  <a:srgbClr val="000000"/>
                </a:solidFill>
              </a:rPr>
              <a:t> </a:t>
            </a:r>
            <a:r>
              <a:rPr lang="en-IN" sz="2000" baseline="30000" dirty="0" err="1">
                <a:solidFill>
                  <a:srgbClr val="000000"/>
                </a:solidFill>
              </a:rPr>
              <a:t>th</a:t>
            </a:r>
            <a:r>
              <a:rPr lang="en-IN" sz="2000" dirty="0">
                <a:solidFill>
                  <a:srgbClr val="000000"/>
                </a:solidFill>
              </a:rPr>
              <a:t> value of the explanatory variable.</a:t>
            </a:r>
            <a:endParaRPr lang="en-IN"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Formula: Prediction Interval for an Individual</a:t>
            </a:r>
            <a:r>
              <a:rPr sz="2800" dirty="0"/>
              <a:t> </a:t>
            </a:r>
            <a:r>
              <a:rPr lang="en-US" sz="2800" i="1" dirty="0"/>
              <a:t>y</a:t>
            </a:r>
            <a:r>
              <a:rPr dirty="0"/>
              <a:t>-Value</a:t>
            </a:r>
          </a:p>
        </p:txBody>
      </p:sp>
      <p:sp>
        <p:nvSpPr>
          <p:cNvPr id="3" name="Text Placeholder 2"/>
          <p:cNvSpPr>
            <a:spLocks noGrp="1"/>
          </p:cNvSpPr>
          <p:nvPr>
            <p:ph type="body" sz="quarter" idx="10"/>
          </p:nvPr>
        </p:nvSpPr>
        <p:spPr>
          <a:xfrm>
            <a:off x="457200" y="1082078"/>
            <a:ext cx="8229600" cy="3870922"/>
          </a:xfrm>
        </p:spPr>
        <p:txBody>
          <a:bodyPr>
            <a:normAutofit/>
          </a:bodyPr>
          <a:lstStyle/>
          <a:p>
            <a:pPr>
              <a:defRPr sz="2800"/>
            </a:pPr>
            <a:r>
              <a:rPr sz="2800" dirty="0"/>
              <a:t>The prediction interval for an individual value of the response variable,</a:t>
            </a:r>
            <a:r>
              <a:rPr lang="en-US" sz="2800" dirty="0"/>
              <a:t> </a:t>
            </a:r>
            <a:r>
              <a:rPr lang="en-US" sz="2800" i="1" dirty="0"/>
              <a:t>y</a:t>
            </a:r>
            <a:r>
              <a:rPr sz="2800" dirty="0"/>
              <a:t>, is given by</a:t>
            </a:r>
          </a:p>
        </p:txBody>
      </p:sp>
      <p:pic>
        <p:nvPicPr>
          <p:cNvPr id="5" name="Picture 4" descr="y hat minus E less than y less than y hat plus E, or, an interval y hat minus E, comma y hat plus E.">
            <a:extLst>
              <a:ext uri="{FF2B5EF4-FFF2-40B4-BE49-F238E27FC236}">
                <a16:creationId xmlns:a16="http://schemas.microsoft.com/office/drawing/2014/main" id="{B86E2863-C9CA-57D2-F12C-3D506A6106E8}"/>
              </a:ext>
            </a:extLst>
          </p:cNvPr>
          <p:cNvPicPr>
            <a:picLocks noChangeAspect="1"/>
          </p:cNvPicPr>
          <p:nvPr/>
        </p:nvPicPr>
        <p:blipFill>
          <a:blip r:embed="rId2"/>
          <a:stretch>
            <a:fillRect/>
          </a:stretch>
        </p:blipFill>
        <p:spPr>
          <a:xfrm>
            <a:off x="3457909" y="2061000"/>
            <a:ext cx="2228181" cy="1368000"/>
          </a:xfrm>
          <a:prstGeom prst="rect">
            <a:avLst/>
          </a:prstGeom>
        </p:spPr>
      </p:pic>
      <p:sp>
        <p:nvSpPr>
          <p:cNvPr id="11" name="TextBox 10">
            <a:extLst>
              <a:ext uri="{FF2B5EF4-FFF2-40B4-BE49-F238E27FC236}">
                <a16:creationId xmlns:a16="http://schemas.microsoft.com/office/drawing/2014/main" id="{4950EC06-DEB7-56D7-8ABE-4ABEAFFBF570}"/>
              </a:ext>
            </a:extLst>
          </p:cNvPr>
          <p:cNvSpPr txBox="1"/>
          <p:nvPr/>
        </p:nvSpPr>
        <p:spPr>
          <a:xfrm>
            <a:off x="457199" y="3390900"/>
            <a:ext cx="1447800" cy="523220"/>
          </a:xfrm>
          <a:prstGeom prst="rect">
            <a:avLst/>
          </a:prstGeom>
          <a:noFill/>
        </p:spPr>
        <p:txBody>
          <a:bodyPr wrap="square" rtlCol="0">
            <a:spAutoFit/>
          </a:bodyPr>
          <a:lstStyle/>
          <a:p>
            <a:r>
              <a:rPr lang="en-IN" sz="2800" dirty="0">
                <a:solidFill>
                  <a:srgbClr val="000000"/>
                </a:solidFill>
              </a:rPr>
              <a:t>where</a:t>
            </a:r>
          </a:p>
        </p:txBody>
      </p:sp>
      <p:pic>
        <p:nvPicPr>
          <p:cNvPr id="7" name="Picture 6" descr="y hat">
            <a:extLst>
              <a:ext uri="{FF2B5EF4-FFF2-40B4-BE49-F238E27FC236}">
                <a16:creationId xmlns:a16="http://schemas.microsoft.com/office/drawing/2014/main" id="{E3C05B75-4ADC-F086-81A4-3888B882DF44}"/>
              </a:ext>
            </a:extLst>
          </p:cNvPr>
          <p:cNvPicPr>
            <a:picLocks noChangeAspect="1"/>
          </p:cNvPicPr>
          <p:nvPr/>
        </p:nvPicPr>
        <p:blipFill>
          <a:blip r:embed="rId3"/>
          <a:stretch>
            <a:fillRect/>
          </a:stretch>
        </p:blipFill>
        <p:spPr>
          <a:xfrm>
            <a:off x="1524000" y="3505200"/>
            <a:ext cx="228600" cy="333375"/>
          </a:xfrm>
          <a:prstGeom prst="rect">
            <a:avLst/>
          </a:prstGeom>
        </p:spPr>
      </p:pic>
      <p:sp>
        <p:nvSpPr>
          <p:cNvPr id="8" name="TextBox 7">
            <a:extLst>
              <a:ext uri="{FF2B5EF4-FFF2-40B4-BE49-F238E27FC236}">
                <a16:creationId xmlns:a16="http://schemas.microsoft.com/office/drawing/2014/main" id="{4E63D946-E002-B576-7291-BCE4CCD1DC24}"/>
              </a:ext>
            </a:extLst>
          </p:cNvPr>
          <p:cNvSpPr txBox="1"/>
          <p:nvPr/>
        </p:nvSpPr>
        <p:spPr>
          <a:xfrm>
            <a:off x="1741170" y="3390900"/>
            <a:ext cx="6934200" cy="523220"/>
          </a:xfrm>
          <a:prstGeom prst="rect">
            <a:avLst/>
          </a:prstGeom>
          <a:noFill/>
        </p:spPr>
        <p:txBody>
          <a:bodyPr wrap="square" rtlCol="0">
            <a:spAutoFit/>
          </a:bodyPr>
          <a:lstStyle/>
          <a:p>
            <a:r>
              <a:rPr lang="en-US" sz="2800" dirty="0">
                <a:solidFill>
                  <a:srgbClr val="000000"/>
                </a:solidFill>
              </a:rPr>
              <a:t>is the predicted value of the response variable,</a:t>
            </a:r>
            <a:endParaRPr lang="en-IN" sz="2800" dirty="0">
              <a:solidFill>
                <a:srgbClr val="000000"/>
              </a:solidFill>
            </a:endParaRPr>
          </a:p>
        </p:txBody>
      </p:sp>
      <p:sp>
        <p:nvSpPr>
          <p:cNvPr id="9" name="TextBox 8">
            <a:extLst>
              <a:ext uri="{FF2B5EF4-FFF2-40B4-BE49-F238E27FC236}">
                <a16:creationId xmlns:a16="http://schemas.microsoft.com/office/drawing/2014/main" id="{D326B9DA-B579-5A23-DFAF-58BB8E6FE685}"/>
              </a:ext>
            </a:extLst>
          </p:cNvPr>
          <p:cNvSpPr txBox="1"/>
          <p:nvPr/>
        </p:nvSpPr>
        <p:spPr>
          <a:xfrm>
            <a:off x="457200" y="3827145"/>
            <a:ext cx="3429000" cy="523220"/>
          </a:xfrm>
          <a:prstGeom prst="rect">
            <a:avLst/>
          </a:prstGeom>
          <a:noFill/>
        </p:spPr>
        <p:txBody>
          <a:bodyPr wrap="square" rtlCol="0">
            <a:spAutoFit/>
          </a:bodyPr>
          <a:lstStyle/>
          <a:p>
            <a:r>
              <a:rPr lang="en-US" sz="2800" i="1" dirty="0">
                <a:solidFill>
                  <a:srgbClr val="000000"/>
                </a:solidFill>
              </a:rPr>
              <a:t>y</a:t>
            </a:r>
            <a:r>
              <a:rPr lang="en-US" sz="2800" dirty="0">
                <a:solidFill>
                  <a:srgbClr val="000000"/>
                </a:solidFill>
              </a:rPr>
              <a:t>, when </a:t>
            </a:r>
            <a:r>
              <a:rPr lang="en-US" sz="2800" i="1" dirty="0">
                <a:solidFill>
                  <a:srgbClr val="000000"/>
                </a:solidFill>
              </a:rPr>
              <a:t>x</a:t>
            </a:r>
            <a:r>
              <a:rPr lang="en-US" sz="2800" dirty="0">
                <a:solidFill>
                  <a:srgbClr val="000000"/>
                </a:solidFill>
              </a:rPr>
              <a:t> = </a:t>
            </a:r>
            <a:r>
              <a:rPr lang="en-US" sz="2800" i="1" dirty="0">
                <a:solidFill>
                  <a:srgbClr val="000000"/>
                </a:solidFill>
              </a:rPr>
              <a:t>x</a:t>
            </a:r>
            <a:r>
              <a:rPr lang="en-US" sz="2800" dirty="0">
                <a:solidFill>
                  <a:srgbClr val="000000"/>
                </a:solidFill>
                <a:latin typeface="Cambria Math" panose="02040503050406030204" pitchFamily="18" charset="0"/>
                <a:ea typeface="Cambria Math" panose="02040503050406030204" pitchFamily="18" charset="0"/>
              </a:rPr>
              <a:t>₀</a:t>
            </a:r>
            <a:r>
              <a:rPr lang="en-US" sz="2800" dirty="0">
                <a:solidFill>
                  <a:srgbClr val="000000"/>
                </a:solidFill>
              </a:rPr>
              <a:t> and</a:t>
            </a:r>
            <a:endParaRPr lang="en-IN" sz="2800" dirty="0">
              <a:solidFill>
                <a:srgbClr val="000000"/>
              </a:solidFill>
            </a:endParaRPr>
          </a:p>
        </p:txBody>
      </p:sp>
      <p:sp>
        <p:nvSpPr>
          <p:cNvPr id="10" name="TextBox 9">
            <a:extLst>
              <a:ext uri="{FF2B5EF4-FFF2-40B4-BE49-F238E27FC236}">
                <a16:creationId xmlns:a16="http://schemas.microsoft.com/office/drawing/2014/main" id="{23F367FE-C9CD-0B35-7F77-F7C4C6AC4807}"/>
              </a:ext>
            </a:extLst>
          </p:cNvPr>
          <p:cNvSpPr txBox="1"/>
          <p:nvPr/>
        </p:nvSpPr>
        <p:spPr>
          <a:xfrm>
            <a:off x="457200" y="4331316"/>
            <a:ext cx="3733800" cy="523220"/>
          </a:xfrm>
          <a:prstGeom prst="rect">
            <a:avLst/>
          </a:prstGeom>
          <a:noFill/>
        </p:spPr>
        <p:txBody>
          <a:bodyPr wrap="square" rtlCol="0">
            <a:spAutoFit/>
          </a:bodyPr>
          <a:lstStyle/>
          <a:p>
            <a:r>
              <a:rPr lang="en-US" sz="2800" i="1" dirty="0">
                <a:solidFill>
                  <a:srgbClr val="000000"/>
                </a:solidFill>
              </a:rPr>
              <a:t>E</a:t>
            </a:r>
            <a:r>
              <a:rPr lang="en-US" sz="2800" dirty="0">
                <a:solidFill>
                  <a:srgbClr val="000000"/>
                </a:solidFill>
              </a:rPr>
              <a:t> is the margin of error.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12.3.5: Constructing a Prediction Interval for an Individual </a:t>
            </a:r>
            <a:r>
              <a:rPr i="1" dirty="0"/>
              <a:t>y</a:t>
            </a:r>
            <a:r>
              <a:rPr dirty="0"/>
              <a:t>-Value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Using the data given in Example 12.3.4, construct a</a:t>
            </a:r>
            <a:r>
              <a:rPr lang="en-US" sz="2800" dirty="0"/>
              <a:t> 95%</a:t>
            </a:r>
            <a:r>
              <a:rPr sz="2800" dirty="0"/>
              <a:t> prediction interval for the opening price of</a:t>
            </a:r>
            <a:r>
              <a:rPr lang="en-US" sz="2800" dirty="0"/>
              <a:t> </a:t>
            </a:r>
            <a:r>
              <a:rPr sz="2800" dirty="0"/>
              <a:t>Amazon stock corresponding to an opening price of</a:t>
            </a:r>
            <a:r>
              <a:rPr lang="en-IN" dirty="0"/>
              <a:t> $150</a:t>
            </a:r>
            <a:r>
              <a:rPr sz="2800" dirty="0"/>
              <a:t> for Apple, Inc. stock.</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Neither a TI-83/84 Plus calculator nor Microsoft Excel will directly calculate a prediction interval, so we must calculate the margin of error by hand and use this value to construct the prediction interval.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lang="en-IN" i="1" dirty="0"/>
              <a:t>y</a:t>
            </a:r>
            <a:r>
              <a:rPr dirty="0"/>
              <a:t>-Value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1: Find the regression equation for the sample data.</a:t>
            </a:r>
          </a:p>
          <a:p>
            <a:r>
              <a:rPr sz="2800" dirty="0"/>
              <a:t>Using your choice of technology, find the regression equation from the sample data. For the purposes of this example, we are using a TI-83/84 Plus calculator. Enter the prices for the Apple, Inc. stock in </a:t>
            </a:r>
            <a:r>
              <a:rPr sz="2800" b="1" dirty="0"/>
              <a:t>L1</a:t>
            </a:r>
            <a:r>
              <a:rPr sz="2800" dirty="0"/>
              <a:t> and for the Amazon stock in </a:t>
            </a:r>
            <a:r>
              <a:rPr sz="2800" b="1" dirty="0"/>
              <a:t>L2</a:t>
            </a:r>
            <a:r>
              <a:rPr sz="2800" dirty="0"/>
              <a:t>. From the </a:t>
            </a:r>
            <a:r>
              <a:rPr sz="2800" b="1" dirty="0"/>
              <a:t>STAT </a:t>
            </a:r>
            <a:r>
              <a:rPr lang="en-US" b="1" dirty="0"/>
              <a:t>→</a:t>
            </a:r>
            <a:r>
              <a:rPr sz="2800" b="1" dirty="0"/>
              <a:t> CALC</a:t>
            </a:r>
            <a:r>
              <a:rPr sz="2800" dirty="0"/>
              <a:t> menu, choose option </a:t>
            </a:r>
            <a:r>
              <a:rPr sz="2800" b="1" dirty="0" err="1"/>
              <a:t>LinReg</a:t>
            </a:r>
            <a:r>
              <a:rPr sz="2800" b="1" dirty="0"/>
              <a:t>(a</a:t>
            </a:r>
            <a:r>
              <a:rPr lang="en-US" sz="100" b="1" dirty="0"/>
              <a:t> </a:t>
            </a:r>
            <a:r>
              <a:rPr sz="2800" b="1" dirty="0" err="1"/>
              <a:t>x+b</a:t>
            </a:r>
            <a:r>
              <a:rPr sz="2800" b="1" dirty="0"/>
              <a:t>)</a:t>
            </a:r>
            <a:r>
              <a:rPr sz="2800" dirty="0"/>
              <a:t>.</a:t>
            </a:r>
          </a:p>
        </p:txBody>
      </p:sp>
    </p:spTree>
    <p:extLst>
      <p:ext uri="{BB962C8B-B14F-4D97-AF65-F5344CB8AC3E}">
        <p14:creationId xmlns:p14="http://schemas.microsoft.com/office/powerpoint/2010/main" val="652628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y-Value</a:t>
            </a:r>
            <a:r>
              <a:rPr lang="en-US" baseline="-25000" dirty="0"/>
              <a:t>4</a:t>
            </a:r>
            <a:endParaRPr dirty="0"/>
          </a:p>
        </p:txBody>
      </p:sp>
      <p:pic>
        <p:nvPicPr>
          <p:cNvPr id="5" name="Content Placeholder 4" descr="A calculator screenshot showing the regression calculation titled &quot;Linear Regression.&quot; The first line reads LinReg. The second line reads y equals a x plus b. The third line reads a equals 5.692274284. The fourth line reads b equals 762.0525531. The fifth line reads r square  equals 0.2755163701. The sixth line reads r equals 0.5248965328.">
            <a:extLst>
              <a:ext uri="{FF2B5EF4-FFF2-40B4-BE49-F238E27FC236}">
                <a16:creationId xmlns:a16="http://schemas.microsoft.com/office/drawing/2014/main" id="{2A11EB4B-10C9-4A59-A7E7-7D7DF965290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From the screenshot of the output, we can see that the slope is </a:t>
            </a:r>
            <a:r>
              <a:rPr sz="2800" dirty="0">
                <a:latin typeface="Cambria Math"/>
              </a:rPr>
              <a:t>5.692</a:t>
            </a:r>
            <a:r>
              <a:rPr sz="2800" dirty="0"/>
              <a:t> and the </a:t>
            </a:r>
            <a:r>
              <a:rPr lang="en-US" sz="2800" i="1" dirty="0"/>
              <a:t>y</a:t>
            </a:r>
            <a:r>
              <a:rPr sz="2800" dirty="0"/>
              <a:t>-intercept is </a:t>
            </a:r>
            <a:r>
              <a:rPr sz="2800" dirty="0">
                <a:latin typeface="Cambria Math"/>
              </a:rPr>
              <a:t>762.068</a:t>
            </a:r>
            <a:r>
              <a:rPr sz="2800" dirty="0"/>
              <a:t>. Thus, the linear regression equation is as follows:</a:t>
            </a:r>
          </a:p>
          <a:p>
            <a:pPr algn="ctr">
              <a:defRPr sz="2800"/>
            </a:pPr>
            <a:endParaRPr sz="2800" dirty="0"/>
          </a:p>
        </p:txBody>
      </p:sp>
      <p:pic>
        <p:nvPicPr>
          <p:cNvPr id="6" name="Picture 5" descr="y-hat equals 762.068 plus 5.692 x.">
            <a:extLst>
              <a:ext uri="{FF2B5EF4-FFF2-40B4-BE49-F238E27FC236}">
                <a16:creationId xmlns:a16="http://schemas.microsoft.com/office/drawing/2014/main" id="{6C1BF59B-B0EC-40F9-1FC8-6054309B61A3}"/>
              </a:ext>
            </a:extLst>
          </p:cNvPr>
          <p:cNvPicPr>
            <a:picLocks noChangeAspect="1"/>
          </p:cNvPicPr>
          <p:nvPr/>
        </p:nvPicPr>
        <p:blipFill>
          <a:blip r:embed="rId2"/>
          <a:stretch>
            <a:fillRect/>
          </a:stretch>
        </p:blipFill>
        <p:spPr>
          <a:xfrm>
            <a:off x="2438400" y="2590799"/>
            <a:ext cx="2921143" cy="36000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2: Use the regression equation to calculate the point estimate,</a:t>
            </a:r>
          </a:p>
        </p:txBody>
      </p:sp>
      <p:pic>
        <p:nvPicPr>
          <p:cNvPr id="7" name="Picture 6" descr="y hat">
            <a:extLst>
              <a:ext uri="{FF2B5EF4-FFF2-40B4-BE49-F238E27FC236}">
                <a16:creationId xmlns:a16="http://schemas.microsoft.com/office/drawing/2014/main" id="{586B09A9-7B45-6B69-54AF-7FD738519691}"/>
              </a:ext>
            </a:extLst>
          </p:cNvPr>
          <p:cNvPicPr>
            <a:picLocks noChangeAspect="1"/>
          </p:cNvPicPr>
          <p:nvPr/>
        </p:nvPicPr>
        <p:blipFill>
          <a:blip r:embed="rId2"/>
          <a:stretch>
            <a:fillRect/>
          </a:stretch>
        </p:blipFill>
        <p:spPr>
          <a:xfrm>
            <a:off x="2895600" y="1564148"/>
            <a:ext cx="246857" cy="360000"/>
          </a:xfrm>
          <a:prstGeom prst="rect">
            <a:avLst/>
          </a:prstGeom>
        </p:spPr>
      </p:pic>
      <p:sp>
        <p:nvSpPr>
          <p:cNvPr id="5" name="TextBox 4">
            <a:extLst>
              <a:ext uri="{FF2B5EF4-FFF2-40B4-BE49-F238E27FC236}">
                <a16:creationId xmlns:a16="http://schemas.microsoft.com/office/drawing/2014/main" id="{A50147A3-CF23-09EF-4A33-F38863607864}"/>
              </a:ext>
            </a:extLst>
          </p:cNvPr>
          <p:cNvSpPr txBox="1"/>
          <p:nvPr/>
        </p:nvSpPr>
        <p:spPr>
          <a:xfrm>
            <a:off x="2971800" y="1460837"/>
            <a:ext cx="3962400" cy="540000"/>
          </a:xfrm>
          <a:prstGeom prst="rect">
            <a:avLst/>
          </a:prstGeom>
          <a:noFill/>
        </p:spPr>
        <p:txBody>
          <a:bodyPr wrap="square" rtlCol="0">
            <a:spAutoFit/>
          </a:bodyPr>
          <a:lstStyle/>
          <a:p>
            <a:r>
              <a:rPr lang="en-US" sz="2800" b="1" dirty="0"/>
              <a:t>, for the given value of </a:t>
            </a:r>
            <a:r>
              <a:rPr lang="en-US" sz="2800" b="1" i="1" dirty="0"/>
              <a:t>x</a:t>
            </a:r>
            <a:r>
              <a:rPr lang="en-US" sz="2800" b="1" dirty="0"/>
              <a:t>.</a:t>
            </a:r>
          </a:p>
          <a:p>
            <a:endParaRPr lang="en-IN" sz="2800" b="1" dirty="0"/>
          </a:p>
        </p:txBody>
      </p:sp>
      <p:sp>
        <p:nvSpPr>
          <p:cNvPr id="4" name="TextBox 3">
            <a:extLst>
              <a:ext uri="{FF2B5EF4-FFF2-40B4-BE49-F238E27FC236}">
                <a16:creationId xmlns:a16="http://schemas.microsoft.com/office/drawing/2014/main" id="{61DAB888-4882-B7ED-9534-490FA139CAA1}"/>
              </a:ext>
            </a:extLst>
          </p:cNvPr>
          <p:cNvSpPr txBox="1"/>
          <p:nvPr/>
        </p:nvSpPr>
        <p:spPr>
          <a:xfrm>
            <a:off x="457200" y="1966547"/>
            <a:ext cx="8305800" cy="972000"/>
          </a:xfrm>
          <a:prstGeom prst="rect">
            <a:avLst/>
          </a:prstGeom>
          <a:noFill/>
        </p:spPr>
        <p:txBody>
          <a:bodyPr wrap="square" rtlCol="0">
            <a:spAutoFit/>
          </a:bodyPr>
          <a:lstStyle/>
          <a:p>
            <a:r>
              <a:rPr lang="en-US" sz="2800" dirty="0"/>
              <a:t>In this example, </a:t>
            </a:r>
            <a:r>
              <a:rPr lang="en-US" sz="2800" i="1" dirty="0"/>
              <a:t>x</a:t>
            </a:r>
            <a:r>
              <a:rPr lang="en-US" sz="2800" dirty="0"/>
              <a:t> = 150. Substituting this value of </a:t>
            </a:r>
            <a:r>
              <a:rPr lang="en-US" sz="2800" i="1" dirty="0"/>
              <a:t>x</a:t>
            </a:r>
            <a:r>
              <a:rPr lang="en-US" sz="2800" dirty="0"/>
              <a:t> into the regression equation, we have the following:</a:t>
            </a:r>
          </a:p>
          <a:p>
            <a:endParaRPr lang="en-IN" sz="2800" dirty="0"/>
          </a:p>
        </p:txBody>
      </p:sp>
      <p:pic>
        <p:nvPicPr>
          <p:cNvPr id="9" name="Picture 8" descr="y-hat equals 762.068 plus 5.692 x, which equals 762.068 plus 5.692 times 150, which equals 1615.868.">
            <a:extLst>
              <a:ext uri="{FF2B5EF4-FFF2-40B4-BE49-F238E27FC236}">
                <a16:creationId xmlns:a16="http://schemas.microsoft.com/office/drawing/2014/main" id="{BF182F9F-F843-8683-5C64-269CA2098A20}"/>
              </a:ext>
            </a:extLst>
          </p:cNvPr>
          <p:cNvPicPr>
            <a:picLocks noChangeAspect="1"/>
          </p:cNvPicPr>
          <p:nvPr/>
        </p:nvPicPr>
        <p:blipFill>
          <a:blip r:embed="rId3"/>
          <a:stretch>
            <a:fillRect/>
          </a:stretch>
        </p:blipFill>
        <p:spPr>
          <a:xfrm>
            <a:off x="2526029" y="2950114"/>
            <a:ext cx="3370000" cy="126000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600" dirty="0"/>
              <a:t>Step 3: Calculate the sample statistics necessary to calculate the margin of error.</a:t>
            </a:r>
          </a:p>
          <a:p>
            <a:pPr>
              <a:defRPr sz="2800"/>
            </a:pPr>
            <a:r>
              <a:rPr sz="2600" dirty="0"/>
              <a:t>In order to calculate the margin of error, we need to find the mean of the </a:t>
            </a:r>
            <a:r>
              <a:rPr lang="en-US" sz="2600" i="1" dirty="0"/>
              <a:t>x</a:t>
            </a:r>
            <a:r>
              <a:rPr sz="2600" dirty="0"/>
              <a:t>-values, the sum of the </a:t>
            </a:r>
            <a:r>
              <a:rPr lang="en-US" sz="2600" i="1" dirty="0"/>
              <a:t>x</a:t>
            </a:r>
            <a:r>
              <a:rPr sz="2600" dirty="0"/>
              <a:t>-values, and the sum of the squares of the </a:t>
            </a:r>
            <a:r>
              <a:rPr lang="en-US" sz="2600" i="1" dirty="0"/>
              <a:t>x</a:t>
            </a:r>
            <a:r>
              <a:rPr sz="2600" dirty="0"/>
              <a:t>-values. Using a TI-83/84 Plus calculator, we can find many of these values using the option </a:t>
            </a:r>
            <a:r>
              <a:rPr sz="2600" b="1" dirty="0"/>
              <a:t>2-Var Stats</a:t>
            </a:r>
            <a:r>
              <a:rPr sz="2600" dirty="0"/>
              <a:t> under the </a:t>
            </a:r>
            <a:r>
              <a:rPr sz="2600" b="1" dirty="0"/>
              <a:t>STAT </a:t>
            </a:r>
            <a:r>
              <a:rPr lang="en-US" b="1" dirty="0"/>
              <a:t>→</a:t>
            </a:r>
            <a:r>
              <a:rPr sz="2600" b="1" dirty="0"/>
              <a:t> CALC</a:t>
            </a:r>
            <a:r>
              <a:rPr sz="2600" dirty="0"/>
              <a:t> menu. Thus,</a:t>
            </a:r>
          </a:p>
          <a:p>
            <a:pPr algn="ctr">
              <a:defRPr sz="2800"/>
            </a:pPr>
            <a:endParaRPr sz="2600" dirty="0"/>
          </a:p>
        </p:txBody>
      </p:sp>
      <p:pic>
        <p:nvPicPr>
          <p:cNvPr id="7" name="Picture 6" descr="X bar equals 153.5525,&#10;the summation of x subscript i equals 3071.05,&#10;the summation of x subscript i squared equals 471979.837,&#10;n equals 20.">
            <a:extLst>
              <a:ext uri="{FF2B5EF4-FFF2-40B4-BE49-F238E27FC236}">
                <a16:creationId xmlns:a16="http://schemas.microsoft.com/office/drawing/2014/main" id="{AB6E8797-145D-1F79-DF6A-7F3ABF11FE23}"/>
              </a:ext>
            </a:extLst>
          </p:cNvPr>
          <p:cNvPicPr>
            <a:picLocks noChangeAspect="1"/>
          </p:cNvPicPr>
          <p:nvPr/>
        </p:nvPicPr>
        <p:blipFill>
          <a:blip r:embed="rId2"/>
          <a:stretch>
            <a:fillRect/>
          </a:stretch>
        </p:blipFill>
        <p:spPr>
          <a:xfrm>
            <a:off x="2362200" y="4048544"/>
            <a:ext cx="2687879" cy="1944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2</a:t>
            </a:r>
            <a:endParaRPr dirty="0"/>
          </a:p>
        </p:txBody>
      </p:sp>
      <p:sp>
        <p:nvSpPr>
          <p:cNvPr id="5" name="TextBox 4">
            <a:extLst>
              <a:ext uri="{FF2B5EF4-FFF2-40B4-BE49-F238E27FC236}">
                <a16:creationId xmlns:a16="http://schemas.microsoft.com/office/drawing/2014/main" id="{87D131FB-39F8-CFA0-4CEA-F324105B69C4}"/>
              </a:ext>
            </a:extLst>
          </p:cNvPr>
          <p:cNvSpPr txBox="1"/>
          <p:nvPr/>
        </p:nvSpPr>
        <p:spPr>
          <a:xfrm>
            <a:off x="2590800" y="1143000"/>
            <a:ext cx="4572000" cy="369332"/>
          </a:xfrm>
          <a:prstGeom prst="rect">
            <a:avLst/>
          </a:prstGeom>
          <a:noFill/>
        </p:spPr>
        <p:txBody>
          <a:bodyPr wrap="square">
            <a:spAutoFit/>
          </a:bodyPr>
          <a:lstStyle/>
          <a:p>
            <a:pPr algn="ctr">
              <a:defRPr sz="1800" b="1"/>
            </a:pPr>
            <a:r>
              <a:rPr lang="en-IN" dirty="0"/>
              <a:t>Ages and Reading Levels</a:t>
            </a:r>
          </a:p>
        </p:txBody>
      </p:sp>
      <mc:AlternateContent xmlns:mc="http://schemas.openxmlformats.org/markup-compatibility/2006" xmlns:a14="http://schemas.microsoft.com/office/drawing/2010/main">
        <mc:Choice Requires="a14">
          <p:graphicFrame>
            <p:nvGraphicFramePr>
              <p:cNvPr id="3" name="Table Placeholder 2" descr="The table displays the relationship between age in years denoted x, and reading level denoted y. The first row lists ages from 6 to 15, while the second row provides corresponding reading levels, ranging from 1.3 to 9.7.&#10;A age 6 the reading level is 1.3, at age 7, it is 2.2, at age 8 it is 3.7, at age 9 it is 4.1, at age 10 it is 4.9, at age 11 it is 5.2, at age 12 it is 6.0, at age 13 it is 7.1, at age 14 it is 8.5, at age 15 it is 9.7."/>
              <p:cNvGraphicFramePr>
                <a:graphicFrameLocks noGrp="1"/>
              </p:cNvGraphicFramePr>
              <p:nvPr>
                <p:ph type="tbl" sz="quarter" idx="10"/>
                <p:extLst>
                  <p:ext uri="{D42A27DB-BD31-4B8C-83A1-F6EECF244321}">
                    <p14:modId xmlns:p14="http://schemas.microsoft.com/office/powerpoint/2010/main" val="2858798279"/>
                  </p:ext>
                </p:extLst>
              </p:nvPr>
            </p:nvGraphicFramePr>
            <p:xfrm>
              <a:off x="457200" y="1544320"/>
              <a:ext cx="8229600" cy="741680"/>
            </p:xfrm>
            <a:graphic>
              <a:graphicData uri="http://schemas.openxmlformats.org/drawingml/2006/table">
                <a:tbl>
                  <a:tblPr firstRow="1" bandRow="1">
                    <a:tableStyleId>{5940675A-B579-460E-94D1-54222C63F5DA}</a:tableStyleId>
                  </a:tblPr>
                  <a:tblGrid>
                    <a:gridCol w="16764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609600">
                      <a:extLst>
                        <a:ext uri="{9D8B030D-6E8A-4147-A177-3AD203B41FA5}">
                          <a16:colId xmlns:a16="http://schemas.microsoft.com/office/drawing/2014/main" val="20010"/>
                        </a:ext>
                      </a:extLst>
                    </a:gridCol>
                  </a:tblGrid>
                  <a:tr h="370840">
                    <a:tc>
                      <a:txBody>
                        <a:bodyPr/>
                        <a:lstStyle/>
                        <a:p>
                          <a:pPr algn="ctr">
                            <a:defRPr sz="1400" b="1"/>
                          </a:pPr>
                          <a:r>
                            <a:rPr sz="1400" dirty="0"/>
                            <a:t>Age (in Years), </a:t>
                          </a:r>
                          <a14:m>
                            <m:oMath xmlns:m="http://schemas.openxmlformats.org/officeDocument/2006/math">
                              <m:r>
                                <a:rPr sz="1400">
                                  <a:latin typeface="Cambria Math" panose="02040503050406030204" pitchFamily="18" charset="0"/>
                                </a:rPr>
                                <m:t>𝑥</m:t>
                              </m:r>
                            </m:oMath>
                          </a14:m>
                          <a:endParaRPr sz="1400" dirty="0"/>
                        </a:p>
                      </a:txBody>
                      <a:tcPr/>
                    </a:tc>
                    <a:tc>
                      <a:txBody>
                        <a:bodyPr/>
                        <a:lstStyle/>
                        <a:p>
                          <a:pPr algn="ctr"/>
                          <a:r>
                            <a:rPr sz="1400" dirty="0"/>
                            <a:t>6</a:t>
                          </a:r>
                          <a:endParaRPr sz="1400" dirty="0">
                            <a:latin typeface="Cambria Math"/>
                          </a:endParaRPr>
                        </a:p>
                      </a:txBody>
                      <a:tcPr/>
                    </a:tc>
                    <a:tc>
                      <a:txBody>
                        <a:bodyPr/>
                        <a:lstStyle/>
                        <a:p>
                          <a:pPr algn="ctr"/>
                          <a:r>
                            <a:rPr sz="1400" dirty="0"/>
                            <a:t>7</a:t>
                          </a:r>
                          <a:endParaRPr sz="1400" dirty="0">
                            <a:latin typeface="Cambria Math"/>
                          </a:endParaRPr>
                        </a:p>
                      </a:txBody>
                      <a:tcPr/>
                    </a:tc>
                    <a:tc>
                      <a:txBody>
                        <a:bodyPr/>
                        <a:lstStyle/>
                        <a:p>
                          <a:pPr algn="ctr"/>
                          <a:r>
                            <a:rPr sz="1400" dirty="0"/>
                            <a:t>8</a:t>
                          </a:r>
                          <a:endParaRPr sz="1400" dirty="0">
                            <a:latin typeface="Cambria Math"/>
                          </a:endParaRPr>
                        </a:p>
                      </a:txBody>
                      <a:tcPr/>
                    </a:tc>
                    <a:tc>
                      <a:txBody>
                        <a:bodyPr/>
                        <a:lstStyle/>
                        <a:p>
                          <a:pPr algn="ctr"/>
                          <a:r>
                            <a:rPr sz="1400"/>
                            <a:t>9</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11</a:t>
                          </a:r>
                          <a:endParaRPr sz="1400">
                            <a:latin typeface="Cambria Math"/>
                          </a:endParaRPr>
                        </a:p>
                      </a:txBody>
                      <a:tcPr/>
                    </a:tc>
                    <a:tc>
                      <a:txBody>
                        <a:bodyPr/>
                        <a:lstStyle/>
                        <a:p>
                          <a:pPr algn="ctr"/>
                          <a:r>
                            <a:rPr sz="1400"/>
                            <a:t>12</a:t>
                          </a:r>
                          <a:endParaRPr sz="1400">
                            <a:latin typeface="Cambria Math"/>
                          </a:endParaRPr>
                        </a:p>
                      </a:txBody>
                      <a:tcPr/>
                    </a:tc>
                    <a:tc>
                      <a:txBody>
                        <a:bodyPr/>
                        <a:lstStyle/>
                        <a:p>
                          <a:pPr algn="ctr"/>
                          <a:r>
                            <a:rPr sz="1400"/>
                            <a:t>13</a:t>
                          </a:r>
                          <a:endParaRPr sz="1400">
                            <a:latin typeface="Cambria Math"/>
                          </a:endParaRPr>
                        </a:p>
                      </a:txBody>
                      <a:tcPr/>
                    </a:tc>
                    <a:tc>
                      <a:txBody>
                        <a:bodyPr/>
                        <a:lstStyle/>
                        <a:p>
                          <a:pPr algn="ctr"/>
                          <a:r>
                            <a:rPr sz="1400"/>
                            <a:t>14</a:t>
                          </a:r>
                          <a:endParaRPr sz="1400">
                            <a:latin typeface="Cambria Math"/>
                          </a:endParaRP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sz="1400" b="1"/>
                          </a:pPr>
                          <a:r>
                            <a:rPr sz="1400"/>
                            <a:t>Reading Level, </a:t>
                          </a:r>
                          <a14:m>
                            <m:oMath xmlns:m="http://schemas.openxmlformats.org/officeDocument/2006/math">
                              <m:r>
                                <a:rPr sz="1400">
                                  <a:latin typeface="Cambria Math" panose="02040503050406030204" pitchFamily="18" charset="0"/>
                                </a:rPr>
                                <m:t>𝑦</m:t>
                              </m:r>
                            </m:oMath>
                          </a14:m>
                          <a:endParaRPr sz="1400"/>
                        </a:p>
                      </a:txBody>
                      <a:tcPr/>
                    </a:tc>
                    <a:tc>
                      <a:txBody>
                        <a:bodyPr/>
                        <a:lstStyle/>
                        <a:p>
                          <a:pPr algn="ctr"/>
                          <a:r>
                            <a:rPr sz="1400" dirty="0"/>
                            <a:t>1.3</a:t>
                          </a:r>
                          <a:endParaRPr sz="1400" dirty="0">
                            <a:latin typeface="Cambria Math"/>
                          </a:endParaRPr>
                        </a:p>
                      </a:txBody>
                      <a:tcPr/>
                    </a:tc>
                    <a:tc>
                      <a:txBody>
                        <a:bodyPr/>
                        <a:lstStyle/>
                        <a:p>
                          <a:pPr algn="ctr"/>
                          <a:r>
                            <a:rPr sz="1400"/>
                            <a:t>2.2</a:t>
                          </a:r>
                          <a:endParaRPr sz="1400">
                            <a:latin typeface="Cambria Math"/>
                          </a:endParaRPr>
                        </a:p>
                      </a:txBody>
                      <a:tcPr/>
                    </a:tc>
                    <a:tc>
                      <a:txBody>
                        <a:bodyPr/>
                        <a:lstStyle/>
                        <a:p>
                          <a:pPr algn="ctr"/>
                          <a:r>
                            <a:rPr sz="1400" dirty="0"/>
                            <a:t>3.7</a:t>
                          </a:r>
                          <a:endParaRPr sz="1400" dirty="0">
                            <a:latin typeface="Cambria Math"/>
                          </a:endParaRPr>
                        </a:p>
                      </a:txBody>
                      <a:tcPr/>
                    </a:tc>
                    <a:tc>
                      <a:txBody>
                        <a:bodyPr/>
                        <a:lstStyle/>
                        <a:p>
                          <a:pPr algn="ctr"/>
                          <a:r>
                            <a:rPr sz="1400" dirty="0"/>
                            <a:t>4.1</a:t>
                          </a:r>
                          <a:endParaRPr sz="1400" dirty="0">
                            <a:latin typeface="Cambria Math"/>
                          </a:endParaRPr>
                        </a:p>
                      </a:txBody>
                      <a:tcPr/>
                    </a:tc>
                    <a:tc>
                      <a:txBody>
                        <a:bodyPr/>
                        <a:lstStyle/>
                        <a:p>
                          <a:pPr algn="ctr"/>
                          <a:r>
                            <a:rPr sz="1400"/>
                            <a:t>4.9</a:t>
                          </a:r>
                          <a:endParaRPr sz="1400">
                            <a:latin typeface="Cambria Math"/>
                          </a:endParaRPr>
                        </a:p>
                      </a:txBody>
                      <a:tcPr/>
                    </a:tc>
                    <a:tc>
                      <a:txBody>
                        <a:bodyPr/>
                        <a:lstStyle/>
                        <a:p>
                          <a:pPr algn="ctr"/>
                          <a:r>
                            <a:rPr sz="1400"/>
                            <a:t>5.2</a:t>
                          </a:r>
                          <a:endParaRPr sz="1400">
                            <a:latin typeface="Cambria Math"/>
                          </a:endParaRPr>
                        </a:p>
                      </a:txBody>
                      <a:tcPr/>
                    </a:tc>
                    <a:tc>
                      <a:txBody>
                        <a:bodyPr/>
                        <a:lstStyle/>
                        <a:p>
                          <a:pPr algn="ctr"/>
                          <a:r>
                            <a:rPr sz="1400"/>
                            <a:t>6.0</a:t>
                          </a:r>
                          <a:endParaRPr sz="1400">
                            <a:latin typeface="Cambria Math"/>
                          </a:endParaRPr>
                        </a:p>
                      </a:txBody>
                      <a:tcPr/>
                    </a:tc>
                    <a:tc>
                      <a:txBody>
                        <a:bodyPr/>
                        <a:lstStyle/>
                        <a:p>
                          <a:pPr algn="ctr"/>
                          <a:r>
                            <a:rPr sz="1400"/>
                            <a:t>7.1</a:t>
                          </a:r>
                          <a:endParaRPr sz="1400">
                            <a:latin typeface="Cambria Math"/>
                          </a:endParaRPr>
                        </a:p>
                      </a:txBody>
                      <a:tcPr/>
                    </a:tc>
                    <a:tc>
                      <a:txBody>
                        <a:bodyPr/>
                        <a:lstStyle/>
                        <a:p>
                          <a:pPr algn="ctr"/>
                          <a:r>
                            <a:rPr sz="1400"/>
                            <a:t>8.5</a:t>
                          </a:r>
                          <a:endParaRPr sz="1400">
                            <a:latin typeface="Cambria Math"/>
                          </a:endParaRPr>
                        </a:p>
                      </a:txBody>
                      <a:tcPr/>
                    </a:tc>
                    <a:tc>
                      <a:txBody>
                        <a:bodyPr/>
                        <a:lstStyle/>
                        <a:p>
                          <a:pPr algn="ctr"/>
                          <a:r>
                            <a:rPr sz="1400" dirty="0"/>
                            <a:t>9.7</a:t>
                          </a:r>
                          <a:endParaRPr sz="1400" dirty="0">
                            <a:latin typeface="Cambria Math"/>
                          </a:endParaRPr>
                        </a:p>
                      </a:txBody>
                      <a:tcPr/>
                    </a:tc>
                    <a:extLst>
                      <a:ext uri="{0D108BD9-81ED-4DB2-BD59-A6C34878D82A}">
                        <a16:rowId xmlns:a16="http://schemas.microsoft.com/office/drawing/2014/main" val="10002"/>
                      </a:ext>
                    </a:extLst>
                  </a:tr>
                </a:tbl>
              </a:graphicData>
            </a:graphic>
          </p:graphicFrame>
        </mc:Choice>
        <mc:Fallback xmlns="">
          <p:graphicFrame>
            <p:nvGraphicFramePr>
              <p:cNvPr id="3" name="Table Placeholder 2" descr="The table displays the relationship between age in years denoted x, and reading level denoted y. The first row lists ages from 6 to 15, while the second row provides corresponding reading levels, ranging from 1.3 to 9.7.&#10;A age 6 the reading level is 1.3, at age 7, it is 2.2, at age 8 it is 3.7, at age 9 it is 4.1, at age 10 it is 4.9, at age 11 it is 5.2, at age 12 it is 6.0, at age 13 it is 7.1, at age 14 it is 8.5, at age 15 it is 9.7."/>
              <p:cNvGraphicFramePr>
                <a:graphicFrameLocks noGrp="1"/>
              </p:cNvGraphicFramePr>
              <p:nvPr>
                <p:ph type="tbl" sz="quarter" idx="10"/>
                <p:extLst>
                  <p:ext uri="{D42A27DB-BD31-4B8C-83A1-F6EECF244321}">
                    <p14:modId xmlns:p14="http://schemas.microsoft.com/office/powerpoint/2010/main" val="2858798279"/>
                  </p:ext>
                </p:extLst>
              </p:nvPr>
            </p:nvGraphicFramePr>
            <p:xfrm>
              <a:off x="457200" y="1544320"/>
              <a:ext cx="8229600" cy="741680"/>
            </p:xfrm>
            <a:graphic>
              <a:graphicData uri="http://schemas.openxmlformats.org/drawingml/2006/table">
                <a:tbl>
                  <a:tblPr firstRow="1" bandRow="1">
                    <a:tableStyleId>{5940675A-B579-460E-94D1-54222C63F5DA}</a:tableStyleId>
                  </a:tblPr>
                  <a:tblGrid>
                    <a:gridCol w="16764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609600">
                      <a:extLst>
                        <a:ext uri="{9D8B030D-6E8A-4147-A177-3AD203B41FA5}">
                          <a16:colId xmlns:a16="http://schemas.microsoft.com/office/drawing/2014/main" val="20010"/>
                        </a:ext>
                      </a:extLst>
                    </a:gridCol>
                  </a:tblGrid>
                  <a:tr h="370840">
                    <a:tc>
                      <a:txBody>
                        <a:bodyPr/>
                        <a:lstStyle/>
                        <a:p>
                          <a:endParaRPr lang="en-US"/>
                        </a:p>
                      </a:txBody>
                      <a:tcPr>
                        <a:blipFill>
                          <a:blip r:embed="rId2"/>
                          <a:stretch>
                            <a:fillRect l="-727" t="-1639" r="-392000" b="-104918"/>
                          </a:stretch>
                        </a:blipFill>
                      </a:tcPr>
                    </a:tc>
                    <a:tc>
                      <a:txBody>
                        <a:bodyPr/>
                        <a:lstStyle/>
                        <a:p>
                          <a:pPr algn="ctr"/>
                          <a:r>
                            <a:rPr sz="1400" dirty="0"/>
                            <a:t>6</a:t>
                          </a:r>
                          <a:endParaRPr sz="1400" dirty="0">
                            <a:latin typeface="Cambria Math"/>
                          </a:endParaRPr>
                        </a:p>
                      </a:txBody>
                      <a:tcPr/>
                    </a:tc>
                    <a:tc>
                      <a:txBody>
                        <a:bodyPr/>
                        <a:lstStyle/>
                        <a:p>
                          <a:pPr algn="ctr"/>
                          <a:r>
                            <a:rPr sz="1400" dirty="0"/>
                            <a:t>7</a:t>
                          </a:r>
                          <a:endParaRPr sz="1400" dirty="0">
                            <a:latin typeface="Cambria Math"/>
                          </a:endParaRPr>
                        </a:p>
                      </a:txBody>
                      <a:tcPr/>
                    </a:tc>
                    <a:tc>
                      <a:txBody>
                        <a:bodyPr/>
                        <a:lstStyle/>
                        <a:p>
                          <a:pPr algn="ctr"/>
                          <a:r>
                            <a:rPr sz="1400" dirty="0"/>
                            <a:t>8</a:t>
                          </a:r>
                          <a:endParaRPr sz="1400" dirty="0">
                            <a:latin typeface="Cambria Math"/>
                          </a:endParaRPr>
                        </a:p>
                      </a:txBody>
                      <a:tcPr/>
                    </a:tc>
                    <a:tc>
                      <a:txBody>
                        <a:bodyPr/>
                        <a:lstStyle/>
                        <a:p>
                          <a:pPr algn="ctr"/>
                          <a:r>
                            <a:rPr sz="1400"/>
                            <a:t>9</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11</a:t>
                          </a:r>
                          <a:endParaRPr sz="1400">
                            <a:latin typeface="Cambria Math"/>
                          </a:endParaRPr>
                        </a:p>
                      </a:txBody>
                      <a:tcPr/>
                    </a:tc>
                    <a:tc>
                      <a:txBody>
                        <a:bodyPr/>
                        <a:lstStyle/>
                        <a:p>
                          <a:pPr algn="ctr"/>
                          <a:r>
                            <a:rPr sz="1400"/>
                            <a:t>12</a:t>
                          </a:r>
                          <a:endParaRPr sz="1400">
                            <a:latin typeface="Cambria Math"/>
                          </a:endParaRPr>
                        </a:p>
                      </a:txBody>
                      <a:tcPr/>
                    </a:tc>
                    <a:tc>
                      <a:txBody>
                        <a:bodyPr/>
                        <a:lstStyle/>
                        <a:p>
                          <a:pPr algn="ctr"/>
                          <a:r>
                            <a:rPr sz="1400"/>
                            <a:t>13</a:t>
                          </a:r>
                          <a:endParaRPr sz="1400">
                            <a:latin typeface="Cambria Math"/>
                          </a:endParaRPr>
                        </a:p>
                      </a:txBody>
                      <a:tcPr/>
                    </a:tc>
                    <a:tc>
                      <a:txBody>
                        <a:bodyPr/>
                        <a:lstStyle/>
                        <a:p>
                          <a:pPr algn="ctr"/>
                          <a:r>
                            <a:rPr sz="1400"/>
                            <a:t>14</a:t>
                          </a:r>
                          <a:endParaRPr sz="1400">
                            <a:latin typeface="Cambria Math"/>
                          </a:endParaRP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727" t="-101639" r="-392000" b="-4918"/>
                          </a:stretch>
                        </a:blipFill>
                      </a:tcPr>
                    </a:tc>
                    <a:tc>
                      <a:txBody>
                        <a:bodyPr/>
                        <a:lstStyle/>
                        <a:p>
                          <a:pPr algn="ctr"/>
                          <a:r>
                            <a:rPr sz="1400" dirty="0"/>
                            <a:t>1.3</a:t>
                          </a:r>
                          <a:endParaRPr sz="1400" dirty="0">
                            <a:latin typeface="Cambria Math"/>
                          </a:endParaRPr>
                        </a:p>
                      </a:txBody>
                      <a:tcPr/>
                    </a:tc>
                    <a:tc>
                      <a:txBody>
                        <a:bodyPr/>
                        <a:lstStyle/>
                        <a:p>
                          <a:pPr algn="ctr"/>
                          <a:r>
                            <a:rPr sz="1400"/>
                            <a:t>2.2</a:t>
                          </a:r>
                          <a:endParaRPr sz="1400">
                            <a:latin typeface="Cambria Math"/>
                          </a:endParaRPr>
                        </a:p>
                      </a:txBody>
                      <a:tcPr/>
                    </a:tc>
                    <a:tc>
                      <a:txBody>
                        <a:bodyPr/>
                        <a:lstStyle/>
                        <a:p>
                          <a:pPr algn="ctr"/>
                          <a:r>
                            <a:rPr sz="1400" dirty="0"/>
                            <a:t>3.7</a:t>
                          </a:r>
                          <a:endParaRPr sz="1400" dirty="0">
                            <a:latin typeface="Cambria Math"/>
                          </a:endParaRPr>
                        </a:p>
                      </a:txBody>
                      <a:tcPr/>
                    </a:tc>
                    <a:tc>
                      <a:txBody>
                        <a:bodyPr/>
                        <a:lstStyle/>
                        <a:p>
                          <a:pPr algn="ctr"/>
                          <a:r>
                            <a:rPr sz="1400" dirty="0"/>
                            <a:t>4.1</a:t>
                          </a:r>
                          <a:endParaRPr sz="1400" dirty="0">
                            <a:latin typeface="Cambria Math"/>
                          </a:endParaRPr>
                        </a:p>
                      </a:txBody>
                      <a:tcPr/>
                    </a:tc>
                    <a:tc>
                      <a:txBody>
                        <a:bodyPr/>
                        <a:lstStyle/>
                        <a:p>
                          <a:pPr algn="ctr"/>
                          <a:r>
                            <a:rPr sz="1400"/>
                            <a:t>4.9</a:t>
                          </a:r>
                          <a:endParaRPr sz="1400">
                            <a:latin typeface="Cambria Math"/>
                          </a:endParaRPr>
                        </a:p>
                      </a:txBody>
                      <a:tcPr/>
                    </a:tc>
                    <a:tc>
                      <a:txBody>
                        <a:bodyPr/>
                        <a:lstStyle/>
                        <a:p>
                          <a:pPr algn="ctr"/>
                          <a:r>
                            <a:rPr sz="1400"/>
                            <a:t>5.2</a:t>
                          </a:r>
                          <a:endParaRPr sz="1400">
                            <a:latin typeface="Cambria Math"/>
                          </a:endParaRPr>
                        </a:p>
                      </a:txBody>
                      <a:tcPr/>
                    </a:tc>
                    <a:tc>
                      <a:txBody>
                        <a:bodyPr/>
                        <a:lstStyle/>
                        <a:p>
                          <a:pPr algn="ctr"/>
                          <a:r>
                            <a:rPr sz="1400"/>
                            <a:t>6.0</a:t>
                          </a:r>
                          <a:endParaRPr sz="1400">
                            <a:latin typeface="Cambria Math"/>
                          </a:endParaRPr>
                        </a:p>
                      </a:txBody>
                      <a:tcPr/>
                    </a:tc>
                    <a:tc>
                      <a:txBody>
                        <a:bodyPr/>
                        <a:lstStyle/>
                        <a:p>
                          <a:pPr algn="ctr"/>
                          <a:r>
                            <a:rPr sz="1400"/>
                            <a:t>7.1</a:t>
                          </a:r>
                          <a:endParaRPr sz="1400">
                            <a:latin typeface="Cambria Math"/>
                          </a:endParaRPr>
                        </a:p>
                      </a:txBody>
                      <a:tcPr/>
                    </a:tc>
                    <a:tc>
                      <a:txBody>
                        <a:bodyPr/>
                        <a:lstStyle/>
                        <a:p>
                          <a:pPr algn="ctr"/>
                          <a:r>
                            <a:rPr sz="1400"/>
                            <a:t>8.5</a:t>
                          </a:r>
                          <a:endParaRPr sz="1400">
                            <a:latin typeface="Cambria Math"/>
                          </a:endParaRPr>
                        </a:p>
                      </a:txBody>
                      <a:tcPr/>
                    </a:tc>
                    <a:tc>
                      <a:txBody>
                        <a:bodyPr/>
                        <a:lstStyle/>
                        <a:p>
                          <a:pPr algn="ctr"/>
                          <a:r>
                            <a:rPr sz="1400" dirty="0"/>
                            <a:t>9.7</a:t>
                          </a:r>
                          <a:endParaRPr sz="1400" dirty="0">
                            <a:latin typeface="Cambria Math"/>
                          </a:endParaRPr>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y-Value</a:t>
            </a:r>
            <a:r>
              <a:rPr lang="en-US" baseline="-25000" dirty="0"/>
              <a:t>8</a:t>
            </a:r>
            <a:endParaRPr dirty="0"/>
          </a:p>
        </p:txBody>
      </p:sp>
      <p:pic>
        <p:nvPicPr>
          <p:cNvPr id="5" name="Content Placeholder 4" descr="A calculator screenshot showing various statistics titled '2-Var Stats.' The first line reads 2-Var Stats. The second line reads x-bar equals 153.5525. The third line reads summation of x equals 3071.05. The fourth line reads summation of x squared equals 471979.837. The fifth line reads Sample standard deviation of x equals 4.659071372. The sixth line reads population standard deviation of x equals 4.54110105. The seventh line reads n equals 20 with a downward arrow symbol to the left.">
            <a:extLst>
              <a:ext uri="{FF2B5EF4-FFF2-40B4-BE49-F238E27FC236}">
                <a16:creationId xmlns:a16="http://schemas.microsoft.com/office/drawing/2014/main" id="{E2DDC914-84FD-4525-A0BB-802F5B6BE0B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000" y="1905000"/>
            <a:ext cx="4572000" cy="3048000"/>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sz="2800"/>
            </a:pPr>
            <a:r>
              <a:rPr sz="2800" dirty="0"/>
              <a:t>Next, recall that we found that</a:t>
            </a:r>
            <a:r>
              <a:rPr lang="en-US" sz="2800" dirty="0"/>
              <a:t> </a:t>
            </a:r>
            <a:r>
              <a:rPr lang="en-US" sz="2800" i="1" dirty="0"/>
              <a:t>S</a:t>
            </a:r>
            <a:r>
              <a:rPr lang="en-US" sz="2800" dirty="0"/>
              <a:t>ₑ = 44.176</a:t>
            </a:r>
            <a:r>
              <a:rPr sz="2800" dirty="0"/>
              <a:t> in the previous example. Lastly, using the </a:t>
            </a:r>
            <a:r>
              <a:rPr lang="en-US" sz="2800" i="1" dirty="0"/>
              <a:t>t</a:t>
            </a:r>
            <a:r>
              <a:rPr sz="2800" dirty="0"/>
              <a:t>-distribution table or appropriate technology, we find the critical value for this test is </a:t>
            </a:r>
            <a:r>
              <a:rPr lang="en-US" sz="2800" dirty="0"/>
              <a:t>			</a:t>
            </a:r>
            <a:endParaRPr sz="2800" dirty="0"/>
          </a:p>
        </p:txBody>
      </p:sp>
      <p:pic>
        <p:nvPicPr>
          <p:cNvPr id="7" name="Picture 6" descr="t subscript alpha divided by 2 equals t subscript 0.025 equals 2.101">
            <a:extLst>
              <a:ext uri="{FF2B5EF4-FFF2-40B4-BE49-F238E27FC236}">
                <a16:creationId xmlns:a16="http://schemas.microsoft.com/office/drawing/2014/main" id="{7F219F82-FE97-04A3-8EC9-C7F88E0F72F8}"/>
              </a:ext>
            </a:extLst>
          </p:cNvPr>
          <p:cNvPicPr>
            <a:picLocks noChangeAspect="1"/>
          </p:cNvPicPr>
          <p:nvPr/>
        </p:nvPicPr>
        <p:blipFill>
          <a:blip r:embed="rId2"/>
          <a:stretch>
            <a:fillRect/>
          </a:stretch>
        </p:blipFill>
        <p:spPr>
          <a:xfrm>
            <a:off x="2078736" y="2362200"/>
            <a:ext cx="2857500" cy="628650"/>
          </a:xfrm>
          <a:prstGeom prst="rect">
            <a:avLst/>
          </a:prstGeom>
        </p:spPr>
      </p:pic>
      <p:sp>
        <p:nvSpPr>
          <p:cNvPr id="6" name="TextBox 5">
            <a:extLst>
              <a:ext uri="{FF2B5EF4-FFF2-40B4-BE49-F238E27FC236}">
                <a16:creationId xmlns:a16="http://schemas.microsoft.com/office/drawing/2014/main" id="{F82E5ED5-5BBF-45D8-4653-C99C431B526D}"/>
              </a:ext>
            </a:extLst>
          </p:cNvPr>
          <p:cNvSpPr txBox="1"/>
          <p:nvPr/>
        </p:nvSpPr>
        <p:spPr>
          <a:xfrm>
            <a:off x="457200" y="2828835"/>
            <a:ext cx="8229600" cy="1384995"/>
          </a:xfrm>
          <a:prstGeom prst="rect">
            <a:avLst/>
          </a:prstGeom>
          <a:noFill/>
        </p:spPr>
        <p:txBody>
          <a:bodyPr wrap="square">
            <a:spAutoFit/>
          </a:bodyPr>
          <a:lstStyle/>
          <a:p>
            <a:r>
              <a:rPr lang="en-US" sz="2800" dirty="0"/>
              <a:t>for the </a:t>
            </a:r>
            <a:r>
              <a:rPr lang="en-US" sz="2800" i="1" dirty="0"/>
              <a:t>t</a:t>
            </a:r>
            <a:r>
              <a:rPr lang="en-US" sz="2800" dirty="0"/>
              <a:t>-distribution with </a:t>
            </a:r>
            <a:r>
              <a:rPr lang="en-US" sz="2800" i="1" dirty="0"/>
              <a:t>n</a:t>
            </a:r>
            <a:r>
              <a:rPr lang="en-US" sz="2800" dirty="0"/>
              <a:t> − 2 = 20 − 2 = 18 degrees of freedom. We now have all the values we need to use the margin of error formula.</a:t>
            </a:r>
            <a:endParaRPr lang="en-IN"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10</a:t>
            </a:r>
            <a:endParaRPr dirty="0"/>
          </a:p>
        </p:txBody>
      </p:sp>
      <p:sp>
        <p:nvSpPr>
          <p:cNvPr id="3" name="Text Placeholder 2"/>
          <p:cNvSpPr>
            <a:spLocks noGrp="1"/>
          </p:cNvSpPr>
          <p:nvPr>
            <p:ph type="body" sz="quarter" idx="10"/>
          </p:nvPr>
        </p:nvSpPr>
        <p:spPr/>
        <p:txBody>
          <a:bodyPr>
            <a:normAutofit/>
          </a:bodyPr>
          <a:lstStyle/>
          <a:p>
            <a:pPr>
              <a:defRPr b="1"/>
            </a:pPr>
            <a:r>
              <a:rPr sz="2800" dirty="0"/>
              <a:t>Step 4: Find the margin of error.</a:t>
            </a:r>
          </a:p>
          <a:p>
            <a:r>
              <a:rPr sz="2800" dirty="0"/>
              <a:t>Substituting the necessary statistics into the formula for the margin of error, we obtain the following.</a:t>
            </a:r>
          </a:p>
          <a:p>
            <a:endParaRPr sz="2800" dirty="0"/>
          </a:p>
          <a:p>
            <a:endParaRPr sz="2800" dirty="0"/>
          </a:p>
        </p:txBody>
      </p:sp>
      <p:pic>
        <p:nvPicPr>
          <p:cNvPr id="5" name="Picture 4" descr="E equals t subscript alpha divided by 2 times S subscript e times square root of 1 plus 1 divided by n, plus open fraction n times open parentheses x subscript 0 minus x bar close parentheses squared whole divided by n times summation x subscript i squared minus open parentheses summation x subscript i close parentheses squared close fraction.&#10;&#10;by substituting the known values we get,&#10;E equals 2.101 times 44.176 times square root of 1 plus 1 divided by 20, plus open fraction 20 times open parentheses 150 minus 153.5525 close parentheses squared whole divided by 20 times summation 471979.837 minus open parentheses 3071.05 close parentheses squared close fraction.&#10;Simplifying this we get approximately, 96.482">
            <a:extLst>
              <a:ext uri="{FF2B5EF4-FFF2-40B4-BE49-F238E27FC236}">
                <a16:creationId xmlns:a16="http://schemas.microsoft.com/office/drawing/2014/main" id="{1577F630-042F-D416-CD46-971400DED1B8}"/>
              </a:ext>
            </a:extLst>
          </p:cNvPr>
          <p:cNvPicPr>
            <a:picLocks noChangeAspect="1"/>
          </p:cNvPicPr>
          <p:nvPr/>
        </p:nvPicPr>
        <p:blipFill>
          <a:blip r:embed="rId2"/>
          <a:stretch>
            <a:fillRect/>
          </a:stretch>
        </p:blipFill>
        <p:spPr>
          <a:xfrm>
            <a:off x="989838" y="2590800"/>
            <a:ext cx="7164324" cy="2566416"/>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12.3.5: Constructing a Prediction Interval for an Individual </a:t>
            </a:r>
            <a:r>
              <a:rPr i="1" dirty="0"/>
              <a:t>y</a:t>
            </a:r>
            <a:r>
              <a:rPr dirty="0"/>
              <a:t>-Value</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b="1"/>
            </a:pPr>
            <a:r>
              <a:rPr sz="2000" dirty="0"/>
              <a:t>Step 5: Subtract the margin of error from and add the margin of error to the point estimate.</a:t>
            </a:r>
          </a:p>
          <a:p>
            <a:endParaRPr lang="en-US" sz="2000" dirty="0"/>
          </a:p>
          <a:p>
            <a:endParaRPr lang="en-US" sz="2000" dirty="0"/>
          </a:p>
          <a:p>
            <a:endParaRPr sz="2000" dirty="0"/>
          </a:p>
          <a:p>
            <a:pPr>
              <a:defRPr sz="2800"/>
            </a:pPr>
            <a:endParaRPr lang="en-US" sz="2000" dirty="0"/>
          </a:p>
          <a:p>
            <a:pPr>
              <a:defRPr sz="2800"/>
            </a:pPr>
            <a:endParaRPr lang="en-US" sz="2000" dirty="0"/>
          </a:p>
          <a:p>
            <a:pPr algn="ctr">
              <a:defRPr sz="2800"/>
            </a:pPr>
            <a:endParaRPr lang="en-US" sz="2000" dirty="0"/>
          </a:p>
          <a:p>
            <a:pPr algn="ctr">
              <a:defRPr sz="2800"/>
            </a:pPr>
            <a:endParaRPr lang="en-US" sz="2000" dirty="0"/>
          </a:p>
          <a:p>
            <a:pPr algn="ctr">
              <a:defRPr sz="2800"/>
            </a:pPr>
            <a:endParaRPr sz="2000" dirty="0"/>
          </a:p>
        </p:txBody>
      </p:sp>
      <p:pic>
        <p:nvPicPr>
          <p:cNvPr id="6" name="Picture 5" descr="Y hat minus E equals 1615.868 minus 96.482, which equals 1519.386.&#10;&#10;Y hat plus E equals 1615.868 minus 96.482, which equals 1712.350.">
            <a:extLst>
              <a:ext uri="{FF2B5EF4-FFF2-40B4-BE49-F238E27FC236}">
                <a16:creationId xmlns:a16="http://schemas.microsoft.com/office/drawing/2014/main" id="{67E76DDA-891D-D79C-4ABE-91B73C07BF6E}"/>
              </a:ext>
            </a:extLst>
          </p:cNvPr>
          <p:cNvPicPr>
            <a:picLocks noChangeAspect="1"/>
          </p:cNvPicPr>
          <p:nvPr/>
        </p:nvPicPr>
        <p:blipFill>
          <a:blip r:embed="rId2"/>
          <a:stretch>
            <a:fillRect/>
          </a:stretch>
        </p:blipFill>
        <p:spPr>
          <a:xfrm>
            <a:off x="3153312" y="1572768"/>
            <a:ext cx="2644140" cy="1399032"/>
          </a:xfrm>
          <a:prstGeom prst="rect">
            <a:avLst/>
          </a:prstGeom>
        </p:spPr>
      </p:pic>
      <p:sp>
        <p:nvSpPr>
          <p:cNvPr id="7" name="TextBox 6">
            <a:extLst>
              <a:ext uri="{FF2B5EF4-FFF2-40B4-BE49-F238E27FC236}">
                <a16:creationId xmlns:a16="http://schemas.microsoft.com/office/drawing/2014/main" id="{BD06ABF1-D3D9-4DB4-F4B9-EC0B8F1477BF}"/>
              </a:ext>
            </a:extLst>
          </p:cNvPr>
          <p:cNvSpPr txBox="1"/>
          <p:nvPr/>
        </p:nvSpPr>
        <p:spPr>
          <a:xfrm>
            <a:off x="457200" y="2971800"/>
            <a:ext cx="8229600" cy="1323439"/>
          </a:xfrm>
          <a:prstGeom prst="rect">
            <a:avLst/>
          </a:prstGeom>
          <a:noFill/>
        </p:spPr>
        <p:txBody>
          <a:bodyPr wrap="square">
            <a:spAutoFit/>
          </a:bodyPr>
          <a:lstStyle/>
          <a:p>
            <a:pPr>
              <a:defRPr sz="2800"/>
            </a:pPr>
            <a:r>
              <a:rPr lang="en-US" sz="2000" dirty="0"/>
              <a:t>Thus the 95% confidence interval for the individual </a:t>
            </a:r>
            <a:r>
              <a:rPr lang="en-US" sz="2000" i="1" dirty="0"/>
              <a:t>y</a:t>
            </a:r>
            <a:r>
              <a:rPr lang="en-US" sz="2000" dirty="0"/>
              <a:t>-value ranges from </a:t>
            </a:r>
            <a:r>
              <a:rPr lang="en-US" sz="2000" dirty="0">
                <a:latin typeface="Cambria Math"/>
              </a:rPr>
              <a:t>1519.386</a:t>
            </a:r>
            <a:r>
              <a:rPr lang="en-US" sz="2000" dirty="0"/>
              <a:t> to </a:t>
            </a:r>
            <a:r>
              <a:rPr lang="en-US" sz="2000" dirty="0">
                <a:latin typeface="Cambria Math"/>
              </a:rPr>
              <a:t>1712.350</a:t>
            </a:r>
            <a:r>
              <a:rPr lang="en-US" sz="2000" dirty="0"/>
              <a:t>. The confidence interval can be written mathematically using either inequality symbols or interval notation, as shown below.</a:t>
            </a:r>
          </a:p>
        </p:txBody>
      </p:sp>
      <p:pic>
        <p:nvPicPr>
          <p:cNvPr id="8" name="Picture 7" descr="1519.386 is less than y, which is less than 1712.350,&#10;&#10;or&#10;&#10;the interval open parenthesis 1519.386, 1712.350 close parenthesis.">
            <a:extLst>
              <a:ext uri="{FF2B5EF4-FFF2-40B4-BE49-F238E27FC236}">
                <a16:creationId xmlns:a16="http://schemas.microsoft.com/office/drawing/2014/main" id="{6D69366E-F196-2A58-F161-6C0D4EC992EC}"/>
              </a:ext>
            </a:extLst>
          </p:cNvPr>
          <p:cNvPicPr>
            <a:picLocks noChangeAspect="1"/>
          </p:cNvPicPr>
          <p:nvPr/>
        </p:nvPicPr>
        <p:blipFill>
          <a:blip r:embed="rId3"/>
          <a:stretch>
            <a:fillRect/>
          </a:stretch>
        </p:blipFill>
        <p:spPr>
          <a:xfrm>
            <a:off x="3344574" y="3988567"/>
            <a:ext cx="2261616" cy="992124"/>
          </a:xfrm>
          <a:prstGeom prst="rect">
            <a:avLst/>
          </a:prstGeom>
        </p:spPr>
      </p:pic>
      <p:sp>
        <p:nvSpPr>
          <p:cNvPr id="9" name="TextBox 8">
            <a:extLst>
              <a:ext uri="{FF2B5EF4-FFF2-40B4-BE49-F238E27FC236}">
                <a16:creationId xmlns:a16="http://schemas.microsoft.com/office/drawing/2014/main" id="{8E4947B0-90B1-661F-E498-D1FD1C1985DB}"/>
              </a:ext>
            </a:extLst>
          </p:cNvPr>
          <p:cNvSpPr txBox="1"/>
          <p:nvPr/>
        </p:nvSpPr>
        <p:spPr>
          <a:xfrm>
            <a:off x="457200" y="5029200"/>
            <a:ext cx="8229600" cy="1015663"/>
          </a:xfrm>
          <a:prstGeom prst="rect">
            <a:avLst/>
          </a:prstGeom>
          <a:noFill/>
        </p:spPr>
        <p:txBody>
          <a:bodyPr wrap="square">
            <a:spAutoFit/>
          </a:bodyPr>
          <a:lstStyle/>
          <a:p>
            <a:pPr>
              <a:defRPr sz="2800"/>
            </a:pPr>
            <a:r>
              <a:rPr lang="en-US" sz="2000" dirty="0"/>
              <a:t>Thus, for an opening price of $150 for Apple, Inc. stock, we can be 95% confident that Amazon stock will have an opening price between $1519.39 and $1712.35.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Technology</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instructions on finding a prediction interval using Minitab or other technologies, please visit stat.hawkeslearning.com and see </a:t>
            </a:r>
            <a:r>
              <a:rPr sz="2800" b="1" dirty="0"/>
              <a:t>Technology Instructions </a:t>
            </a:r>
            <a:r>
              <a:rPr lang="en-US" b="1" dirty="0"/>
              <a:t>→</a:t>
            </a:r>
            <a:r>
              <a:rPr sz="2800" b="1" dirty="0"/>
              <a:t> Regression </a:t>
            </a:r>
            <a:r>
              <a:rPr lang="en-US" b="1" dirty="0"/>
              <a:t>→</a:t>
            </a:r>
            <a:r>
              <a:rPr sz="2800" b="1" dirty="0"/>
              <a:t> Regression Prediction Intervals</a:t>
            </a:r>
            <a:r>
              <a:rPr sz="2800"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1</a:t>
            </a:r>
            <a:endParaRPr sz="2800" dirty="0"/>
          </a:p>
        </p:txBody>
      </p:sp>
      <p:sp>
        <p:nvSpPr>
          <p:cNvPr id="3" name="Text Placeholder 2"/>
          <p:cNvSpPr>
            <a:spLocks noGrp="1"/>
          </p:cNvSpPr>
          <p:nvPr>
            <p:ph type="body" sz="quarter" idx="10"/>
          </p:nvPr>
        </p:nvSpPr>
        <p:spPr/>
        <p:txBody>
          <a:bodyPr>
            <a:normAutofit fontScale="92500" lnSpcReduction="20000"/>
          </a:bodyPr>
          <a:lstStyle/>
          <a:p>
            <a:pPr>
              <a:defRPr sz="2800"/>
            </a:pPr>
            <a:r>
              <a:rPr sz="2800" dirty="0"/>
              <a:t>The table below displays information regarding advertising through Facebook for various industries. The first variable is click through rate, </a:t>
            </a:r>
            <a:r>
              <a:rPr sz="2800" b="1" dirty="0"/>
              <a:t>CTR</a:t>
            </a:r>
            <a:r>
              <a:rPr sz="2800" dirty="0"/>
              <a:t>, or how often someone viewing a Facebook ad clicks on the ad. The second variable is the cost per click, </a:t>
            </a:r>
            <a:r>
              <a:rPr sz="2800" b="1" dirty="0"/>
              <a:t>CPC</a:t>
            </a:r>
            <a:r>
              <a:rPr sz="2800" dirty="0"/>
              <a:t>, or the cost of advertising on Facebook for each click from a potential customer. Thus, for the Apparel industry, </a:t>
            </a:r>
            <a:r>
              <a:rPr lang="en-US" sz="2800" dirty="0"/>
              <a:t>1.24% </a:t>
            </a:r>
            <a:r>
              <a:rPr sz="2800" dirty="0"/>
              <a:t>of viewers click through to view more information at a cost of</a:t>
            </a:r>
            <a:r>
              <a:rPr lang="en-US" sz="2800" dirty="0"/>
              <a:t> $0.45</a:t>
            </a:r>
            <a:r>
              <a:rPr sz="2800" dirty="0"/>
              <a:t> per click. In contrast, for the finance and insurance industry, only</a:t>
            </a:r>
            <a:r>
              <a:rPr lang="en-US" dirty="0"/>
              <a:t> 0.56 %</a:t>
            </a:r>
            <a:r>
              <a:rPr sz="2800" dirty="0"/>
              <a:t> of viewers click through which raises the cost per click to</a:t>
            </a:r>
            <a:r>
              <a:rPr lang="en-US" dirty="0"/>
              <a:t> $3.77.</a:t>
            </a:r>
            <a:endParaRPr sz="2800" dirty="0"/>
          </a:p>
          <a:p>
            <a:pPr>
              <a:defRPr sz="2800"/>
            </a:pPr>
            <a:r>
              <a:rPr sz="2800" dirty="0"/>
              <a:t>From the scatter plot that follows, we can see that these two variables appear to have a negative linear relationship. Therefore, construct</a:t>
            </a:r>
            <a:r>
              <a:rPr lang="en-US" dirty="0"/>
              <a:t> 95%</a:t>
            </a:r>
            <a:r>
              <a:rPr sz="2800" dirty="0"/>
              <a:t> confidence intervals for the slope and the </a:t>
            </a:r>
            <a:r>
              <a:rPr lang="en-US" sz="2800" i="1" dirty="0"/>
              <a:t>y</a:t>
            </a:r>
            <a:r>
              <a:rPr sz="2800" dirty="0"/>
              <a:t>-intercept of the regression equation.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12.3.6: Constructing Confidence Intervals for</a:t>
            </a:r>
            <a:r>
              <a:rPr lang="en-US" dirty="0"/>
              <a:t> Beta 1 and Beta 2</a:t>
            </a:r>
            <a:r>
              <a:rPr lang="en-US" baseline="-25000" dirty="0"/>
              <a:t>2</a:t>
            </a:r>
            <a:endParaRPr baseline="-25000" dirty="0"/>
          </a:p>
        </p:txBody>
      </p:sp>
      <p:sp>
        <p:nvSpPr>
          <p:cNvPr id="5" name="TextBox 4">
            <a:extLst>
              <a:ext uri="{FF2B5EF4-FFF2-40B4-BE49-F238E27FC236}">
                <a16:creationId xmlns:a16="http://schemas.microsoft.com/office/drawing/2014/main" id="{B7347D29-C620-646E-0AAA-CCCE8FDA9102}"/>
              </a:ext>
            </a:extLst>
          </p:cNvPr>
          <p:cNvSpPr txBox="1"/>
          <p:nvPr/>
        </p:nvSpPr>
        <p:spPr>
          <a:xfrm>
            <a:off x="2438400" y="977678"/>
            <a:ext cx="4572000" cy="369332"/>
          </a:xfrm>
          <a:prstGeom prst="rect">
            <a:avLst/>
          </a:prstGeom>
          <a:noFill/>
        </p:spPr>
        <p:txBody>
          <a:bodyPr wrap="square">
            <a:spAutoFit/>
          </a:bodyPr>
          <a:lstStyle/>
          <a:p>
            <a:pPr algn="ctr">
              <a:defRPr sz="1800" b="1"/>
            </a:pPr>
            <a:r>
              <a:rPr lang="en-IN" sz="1800" dirty="0"/>
              <a:t>Facebook Advertising</a:t>
            </a:r>
          </a:p>
        </p:txBody>
      </p:sp>
      <mc:AlternateContent xmlns:mc="http://schemas.openxmlformats.org/markup-compatibility/2006" xmlns:a14="http://schemas.microsoft.com/office/drawing/2010/main">
        <mc:Choice Requires="a14">
          <p:graphicFrame>
            <p:nvGraphicFramePr>
              <p:cNvPr id="3" name="Table Placeholder 2" descr="The table displays Click-Through Rate (CTR, denoted as x) and Cost Per Click (CPC, denoted as y) across various industries.&#10;The apparel industry, the C T R is 0.0124, and the C P C is 0.45.&#10;The auto industry, the C T R is 0.0080, and the C P C is 2.24.&#10;The B2B industry, the C T R is 0.0078, and the C P C is 2.52.&#10;The Beauty industry, the C T R is 0.0116, and the C P C is 1.81.&#10;The Consumer Services industry, the C T R is 0.0062, and the C P C is 3.08.&#10;The Education industry, the C T R is 0.0073, and the C P C is 1.06.&#10;The Employment and Job Training industry, the C T R is 0.0047, and the C P C is 2.72.&#10;The Finance and Insurance industry, the C T R is 0.0056, and the C P C is 3.77.&#10;The Fitness industry, the C T R is 0.0101, and the C P C is 1.90.&#10;The Home Improvement industry, the C T R is 0.0070, and the C P C is 2.93.&#10;The HealthCare industry, the C T R is 0.0083, and the C P C is 1.32.&#10;The Industrial Services industry, the C T R is 0.0071, and the C P C is 2.14.&#10;The Legal industry, the C T R is 0.0161, and the C P C is 1.32.&#10;The Real Estate industry, the C T R is 0.0099, and the C P C is 1.81.&#10;The Retail industry, the C T R is 0.0159, and the C P C is 0.70.&#10;The Technology industry, the C T R is 0.0104, and the C P C is 1.27.&#10;The Travel &amp; Hospitality industry, the C T R is 0.0090, and the C P C is 0.63.&#10;&#10;&#10;The data provides insights into industry specific trends in digital advertising performance."/>
              <p:cNvGraphicFramePr>
                <a:graphicFrameLocks noGrp="1"/>
              </p:cNvGraphicFramePr>
              <p:nvPr>
                <p:ph type="tbl" sz="quarter" idx="10"/>
                <p:extLst>
                  <p:ext uri="{D42A27DB-BD31-4B8C-83A1-F6EECF244321}">
                    <p14:modId xmlns:p14="http://schemas.microsoft.com/office/powerpoint/2010/main" val="999938604"/>
                  </p:ext>
                </p:extLst>
              </p:nvPr>
            </p:nvGraphicFramePr>
            <p:xfrm>
              <a:off x="800100" y="1295400"/>
              <a:ext cx="7543800" cy="4663440"/>
            </p:xfrm>
            <a:graphic>
              <a:graphicData uri="http://schemas.openxmlformats.org/drawingml/2006/table">
                <a:tbl>
                  <a:tblPr firstRow="1" bandRow="1">
                    <a:tableStyleId>{5940675A-B579-460E-94D1-54222C63F5DA}</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tblGrid>
                  <a:tr h="241944">
                    <a:tc>
                      <a:txBody>
                        <a:bodyPr/>
                        <a:lstStyle/>
                        <a:p>
                          <a:pPr algn="ctr">
                            <a:defRPr sz="1800" b="1"/>
                          </a:pPr>
                          <a:r>
                            <a:rPr sz="1100" dirty="0"/>
                            <a:t>Industry</a:t>
                          </a:r>
                        </a:p>
                      </a:txBody>
                      <a:tcPr/>
                    </a:tc>
                    <a:tc>
                      <a:txBody>
                        <a:bodyPr/>
                        <a:lstStyle/>
                        <a:p>
                          <a:pPr algn="ctr">
                            <a:defRPr sz="1800" b="1"/>
                          </a:pPr>
                          <a:r>
                            <a:rPr sz="1100" b="1" dirty="0"/>
                            <a:t>CTR</a:t>
                          </a:r>
                          <a:r>
                            <a:rPr sz="1100" dirty="0"/>
                            <a:t>, </a:t>
                          </a:r>
                          <a14:m>
                            <m:oMath xmlns:m="http://schemas.openxmlformats.org/officeDocument/2006/math">
                              <m:r>
                                <a:rPr sz="1100">
                                  <a:latin typeface="Cambria Math" panose="02040503050406030204" pitchFamily="18" charset="0"/>
                                </a:rPr>
                                <m:t>𝑥</m:t>
                              </m:r>
                            </m:oMath>
                          </a14:m>
                          <a:endParaRPr sz="1100" dirty="0"/>
                        </a:p>
                      </a:txBody>
                      <a:tcPr/>
                    </a:tc>
                    <a:tc>
                      <a:txBody>
                        <a:bodyPr/>
                        <a:lstStyle/>
                        <a:p>
                          <a:pPr algn="ctr">
                            <a:defRPr sz="1800" b="1"/>
                          </a:pPr>
                          <a:r>
                            <a:rPr sz="1100" b="1" dirty="0"/>
                            <a:t>CPC</a:t>
                          </a:r>
                          <a:r>
                            <a:rPr sz="1100" dirty="0"/>
                            <a:t>, </a:t>
                          </a:r>
                          <a14:m>
                            <m:oMath xmlns:m="http://schemas.openxmlformats.org/officeDocument/2006/math">
                              <m:r>
                                <a:rPr sz="1100">
                                  <a:latin typeface="Cambria Math" panose="02040503050406030204" pitchFamily="18" charset="0"/>
                                </a:rPr>
                                <m:t>𝑦</m:t>
                              </m:r>
                            </m:oMath>
                          </a14:m>
                          <a:endParaRPr sz="1100" dirty="0"/>
                        </a:p>
                      </a:txBody>
                      <a:tcPr/>
                    </a:tc>
                    <a:extLst>
                      <a:ext uri="{0D108BD9-81ED-4DB2-BD59-A6C34878D82A}">
                        <a16:rowId xmlns:a16="http://schemas.microsoft.com/office/drawing/2014/main" val="10001"/>
                      </a:ext>
                    </a:extLst>
                  </a:tr>
                  <a:tr h="241944">
                    <a:tc>
                      <a:txBody>
                        <a:bodyPr/>
                        <a:lstStyle/>
                        <a:p>
                          <a:pPr algn="ctr">
                            <a:defRPr sz="1800"/>
                          </a:pPr>
                          <a:r>
                            <a:rPr sz="1100" dirty="0"/>
                            <a:t>Apparel</a:t>
                          </a:r>
                        </a:p>
                      </a:txBody>
                      <a:tcPr/>
                    </a:tc>
                    <a:tc>
                      <a:txBody>
                        <a:bodyPr/>
                        <a:lstStyle/>
                        <a:p>
                          <a:pPr algn="ctr"/>
                          <a:r>
                            <a:rPr sz="1100"/>
                            <a:t>0.0124</a:t>
                          </a:r>
                          <a:endParaRPr sz="1100">
                            <a:latin typeface="Cambria Math"/>
                          </a:endParaRPr>
                        </a:p>
                      </a:txBody>
                      <a:tcPr/>
                    </a:tc>
                    <a:tc>
                      <a:txBody>
                        <a:bodyPr/>
                        <a:lstStyle/>
                        <a:p>
                          <a:pPr algn="ctr"/>
                          <a:r>
                            <a:rPr sz="1100"/>
                            <a:t>0.45</a:t>
                          </a:r>
                          <a:endParaRPr sz="1100">
                            <a:latin typeface="Cambria Math"/>
                          </a:endParaRPr>
                        </a:p>
                      </a:txBody>
                      <a:tcPr/>
                    </a:tc>
                    <a:extLst>
                      <a:ext uri="{0D108BD9-81ED-4DB2-BD59-A6C34878D82A}">
                        <a16:rowId xmlns:a16="http://schemas.microsoft.com/office/drawing/2014/main" val="10002"/>
                      </a:ext>
                    </a:extLst>
                  </a:tr>
                  <a:tr h="241944">
                    <a:tc>
                      <a:txBody>
                        <a:bodyPr/>
                        <a:lstStyle/>
                        <a:p>
                          <a:pPr algn="ctr">
                            <a:defRPr sz="1800"/>
                          </a:pPr>
                          <a:r>
                            <a:rPr sz="1100" dirty="0"/>
                            <a:t>Auto</a:t>
                          </a:r>
                        </a:p>
                      </a:txBody>
                      <a:tcPr/>
                    </a:tc>
                    <a:tc>
                      <a:txBody>
                        <a:bodyPr/>
                        <a:lstStyle/>
                        <a:p>
                          <a:pPr algn="ctr"/>
                          <a:r>
                            <a:rPr sz="1100"/>
                            <a:t>0.0080</a:t>
                          </a:r>
                          <a:endParaRPr sz="1100">
                            <a:latin typeface="Cambria Math"/>
                          </a:endParaRPr>
                        </a:p>
                      </a:txBody>
                      <a:tcPr/>
                    </a:tc>
                    <a:tc>
                      <a:txBody>
                        <a:bodyPr/>
                        <a:lstStyle/>
                        <a:p>
                          <a:pPr algn="ctr"/>
                          <a:r>
                            <a:rPr sz="1100"/>
                            <a:t>2.24</a:t>
                          </a:r>
                          <a:endParaRPr sz="1100">
                            <a:latin typeface="Cambria Math"/>
                          </a:endParaRPr>
                        </a:p>
                      </a:txBody>
                      <a:tcPr/>
                    </a:tc>
                    <a:extLst>
                      <a:ext uri="{0D108BD9-81ED-4DB2-BD59-A6C34878D82A}">
                        <a16:rowId xmlns:a16="http://schemas.microsoft.com/office/drawing/2014/main" val="10003"/>
                      </a:ext>
                    </a:extLst>
                  </a:tr>
                  <a:tr h="241944">
                    <a:tc>
                      <a:txBody>
                        <a:bodyPr/>
                        <a:lstStyle/>
                        <a:p>
                          <a:pPr algn="ctr">
                            <a:defRPr sz="1800"/>
                          </a:pPr>
                          <a:r>
                            <a:rPr sz="1100" dirty="0"/>
                            <a:t>B2B</a:t>
                          </a:r>
                        </a:p>
                      </a:txBody>
                      <a:tcPr/>
                    </a:tc>
                    <a:tc>
                      <a:txBody>
                        <a:bodyPr/>
                        <a:lstStyle/>
                        <a:p>
                          <a:pPr algn="ctr"/>
                          <a:r>
                            <a:rPr sz="1100" dirty="0"/>
                            <a:t>0.0078</a:t>
                          </a:r>
                          <a:endParaRPr sz="1100" dirty="0">
                            <a:latin typeface="Cambria Math"/>
                          </a:endParaRPr>
                        </a:p>
                      </a:txBody>
                      <a:tcPr/>
                    </a:tc>
                    <a:tc>
                      <a:txBody>
                        <a:bodyPr/>
                        <a:lstStyle/>
                        <a:p>
                          <a:pPr algn="ctr"/>
                          <a:r>
                            <a:rPr sz="1100"/>
                            <a:t>2.52</a:t>
                          </a:r>
                          <a:endParaRPr sz="1100">
                            <a:latin typeface="Cambria Math"/>
                          </a:endParaRPr>
                        </a:p>
                      </a:txBody>
                      <a:tcPr/>
                    </a:tc>
                    <a:extLst>
                      <a:ext uri="{0D108BD9-81ED-4DB2-BD59-A6C34878D82A}">
                        <a16:rowId xmlns:a16="http://schemas.microsoft.com/office/drawing/2014/main" val="10004"/>
                      </a:ext>
                    </a:extLst>
                  </a:tr>
                  <a:tr h="241944">
                    <a:tc>
                      <a:txBody>
                        <a:bodyPr/>
                        <a:lstStyle/>
                        <a:p>
                          <a:pPr algn="ctr">
                            <a:defRPr sz="1800"/>
                          </a:pPr>
                          <a:r>
                            <a:rPr sz="1100" dirty="0"/>
                            <a:t>Beauty</a:t>
                          </a:r>
                        </a:p>
                      </a:txBody>
                      <a:tcPr/>
                    </a:tc>
                    <a:tc>
                      <a:txBody>
                        <a:bodyPr/>
                        <a:lstStyle/>
                        <a:p>
                          <a:pPr algn="ctr"/>
                          <a:r>
                            <a:rPr sz="1100"/>
                            <a:t>0.0116</a:t>
                          </a:r>
                          <a:endParaRPr sz="1100">
                            <a:latin typeface="Cambria Math"/>
                          </a:endParaRPr>
                        </a:p>
                      </a:txBody>
                      <a:tcPr/>
                    </a:tc>
                    <a:tc>
                      <a:txBody>
                        <a:bodyPr/>
                        <a:lstStyle/>
                        <a:p>
                          <a:pPr algn="ctr"/>
                          <a:r>
                            <a:rPr sz="1100"/>
                            <a:t>1.81</a:t>
                          </a:r>
                          <a:endParaRPr sz="1100">
                            <a:latin typeface="Cambria Math"/>
                          </a:endParaRPr>
                        </a:p>
                      </a:txBody>
                      <a:tcPr/>
                    </a:tc>
                    <a:extLst>
                      <a:ext uri="{0D108BD9-81ED-4DB2-BD59-A6C34878D82A}">
                        <a16:rowId xmlns:a16="http://schemas.microsoft.com/office/drawing/2014/main" val="10005"/>
                      </a:ext>
                    </a:extLst>
                  </a:tr>
                  <a:tr h="241944">
                    <a:tc>
                      <a:txBody>
                        <a:bodyPr/>
                        <a:lstStyle/>
                        <a:p>
                          <a:pPr algn="ctr">
                            <a:defRPr sz="1800"/>
                          </a:pPr>
                          <a:r>
                            <a:rPr sz="1100" dirty="0"/>
                            <a:t>Consumer Services</a:t>
                          </a:r>
                        </a:p>
                      </a:txBody>
                      <a:tcPr/>
                    </a:tc>
                    <a:tc>
                      <a:txBody>
                        <a:bodyPr/>
                        <a:lstStyle/>
                        <a:p>
                          <a:pPr algn="ctr"/>
                          <a:r>
                            <a:rPr sz="1100" dirty="0"/>
                            <a:t>0.0062</a:t>
                          </a:r>
                          <a:endParaRPr sz="1100" dirty="0">
                            <a:latin typeface="Cambria Math"/>
                          </a:endParaRPr>
                        </a:p>
                      </a:txBody>
                      <a:tcPr/>
                    </a:tc>
                    <a:tc>
                      <a:txBody>
                        <a:bodyPr/>
                        <a:lstStyle/>
                        <a:p>
                          <a:pPr algn="ctr"/>
                          <a:r>
                            <a:rPr sz="1100"/>
                            <a:t>3.08</a:t>
                          </a:r>
                          <a:endParaRPr sz="1100">
                            <a:latin typeface="Cambria Math"/>
                          </a:endParaRPr>
                        </a:p>
                      </a:txBody>
                      <a:tcPr/>
                    </a:tc>
                    <a:extLst>
                      <a:ext uri="{0D108BD9-81ED-4DB2-BD59-A6C34878D82A}">
                        <a16:rowId xmlns:a16="http://schemas.microsoft.com/office/drawing/2014/main" val="10006"/>
                      </a:ext>
                    </a:extLst>
                  </a:tr>
                  <a:tr h="241944">
                    <a:tc>
                      <a:txBody>
                        <a:bodyPr/>
                        <a:lstStyle/>
                        <a:p>
                          <a:pPr algn="ctr">
                            <a:defRPr sz="1800"/>
                          </a:pPr>
                          <a:r>
                            <a:rPr sz="1100"/>
                            <a:t>Education</a:t>
                          </a:r>
                        </a:p>
                      </a:txBody>
                      <a:tcPr/>
                    </a:tc>
                    <a:tc>
                      <a:txBody>
                        <a:bodyPr/>
                        <a:lstStyle/>
                        <a:p>
                          <a:pPr algn="ctr"/>
                          <a:r>
                            <a:rPr sz="1100" dirty="0"/>
                            <a:t>0.0073</a:t>
                          </a:r>
                          <a:endParaRPr sz="1100" dirty="0">
                            <a:latin typeface="Cambria Math"/>
                          </a:endParaRPr>
                        </a:p>
                      </a:txBody>
                      <a:tcPr/>
                    </a:tc>
                    <a:tc>
                      <a:txBody>
                        <a:bodyPr/>
                        <a:lstStyle/>
                        <a:p>
                          <a:pPr algn="ctr"/>
                          <a:r>
                            <a:rPr sz="1100"/>
                            <a:t>1.06</a:t>
                          </a:r>
                          <a:endParaRPr sz="1100">
                            <a:latin typeface="Cambria Math"/>
                          </a:endParaRPr>
                        </a:p>
                      </a:txBody>
                      <a:tcPr/>
                    </a:tc>
                    <a:extLst>
                      <a:ext uri="{0D108BD9-81ED-4DB2-BD59-A6C34878D82A}">
                        <a16:rowId xmlns:a16="http://schemas.microsoft.com/office/drawing/2014/main" val="10007"/>
                      </a:ext>
                    </a:extLst>
                  </a:tr>
                  <a:tr h="241944">
                    <a:tc>
                      <a:txBody>
                        <a:bodyPr/>
                        <a:lstStyle/>
                        <a:p>
                          <a:pPr algn="ctr">
                            <a:defRPr sz="1800"/>
                          </a:pPr>
                          <a:r>
                            <a:rPr sz="1100"/>
                            <a:t>Employment &amp; Job Training</a:t>
                          </a:r>
                        </a:p>
                      </a:txBody>
                      <a:tcPr/>
                    </a:tc>
                    <a:tc>
                      <a:txBody>
                        <a:bodyPr/>
                        <a:lstStyle/>
                        <a:p>
                          <a:pPr algn="ctr"/>
                          <a:r>
                            <a:rPr sz="1100"/>
                            <a:t>0.0047</a:t>
                          </a:r>
                          <a:endParaRPr sz="1100">
                            <a:latin typeface="Cambria Math"/>
                          </a:endParaRPr>
                        </a:p>
                      </a:txBody>
                      <a:tcPr/>
                    </a:tc>
                    <a:tc>
                      <a:txBody>
                        <a:bodyPr/>
                        <a:lstStyle/>
                        <a:p>
                          <a:pPr algn="ctr"/>
                          <a:r>
                            <a:rPr sz="1100" dirty="0"/>
                            <a:t>2.72</a:t>
                          </a:r>
                          <a:endParaRPr sz="1100" dirty="0">
                            <a:latin typeface="Cambria Math"/>
                          </a:endParaRPr>
                        </a:p>
                      </a:txBody>
                      <a:tcPr/>
                    </a:tc>
                    <a:extLst>
                      <a:ext uri="{0D108BD9-81ED-4DB2-BD59-A6C34878D82A}">
                        <a16:rowId xmlns:a16="http://schemas.microsoft.com/office/drawing/2014/main" val="10008"/>
                      </a:ext>
                    </a:extLst>
                  </a:tr>
                  <a:tr h="241944">
                    <a:tc>
                      <a:txBody>
                        <a:bodyPr/>
                        <a:lstStyle/>
                        <a:p>
                          <a:pPr algn="ctr">
                            <a:defRPr sz="1800"/>
                          </a:pPr>
                          <a:r>
                            <a:rPr sz="1100"/>
                            <a:t>Finance &amp; Insurance</a:t>
                          </a:r>
                        </a:p>
                      </a:txBody>
                      <a:tcPr/>
                    </a:tc>
                    <a:tc>
                      <a:txBody>
                        <a:bodyPr/>
                        <a:lstStyle/>
                        <a:p>
                          <a:pPr algn="ctr"/>
                          <a:r>
                            <a:rPr sz="1100"/>
                            <a:t>0.0056</a:t>
                          </a:r>
                          <a:endParaRPr sz="1100">
                            <a:latin typeface="Cambria Math"/>
                          </a:endParaRPr>
                        </a:p>
                      </a:txBody>
                      <a:tcPr/>
                    </a:tc>
                    <a:tc>
                      <a:txBody>
                        <a:bodyPr/>
                        <a:lstStyle/>
                        <a:p>
                          <a:pPr algn="ctr"/>
                          <a:r>
                            <a:rPr sz="1100"/>
                            <a:t>3.77</a:t>
                          </a:r>
                          <a:endParaRPr sz="1100">
                            <a:latin typeface="Cambria Math"/>
                          </a:endParaRPr>
                        </a:p>
                      </a:txBody>
                      <a:tcPr/>
                    </a:tc>
                    <a:extLst>
                      <a:ext uri="{0D108BD9-81ED-4DB2-BD59-A6C34878D82A}">
                        <a16:rowId xmlns:a16="http://schemas.microsoft.com/office/drawing/2014/main" val="10009"/>
                      </a:ext>
                    </a:extLst>
                  </a:tr>
                  <a:tr h="241944">
                    <a:tc>
                      <a:txBody>
                        <a:bodyPr/>
                        <a:lstStyle/>
                        <a:p>
                          <a:pPr algn="ctr">
                            <a:defRPr sz="1800"/>
                          </a:pPr>
                          <a:r>
                            <a:rPr sz="1100"/>
                            <a:t>Fitness</a:t>
                          </a:r>
                        </a:p>
                      </a:txBody>
                      <a:tcPr/>
                    </a:tc>
                    <a:tc>
                      <a:txBody>
                        <a:bodyPr/>
                        <a:lstStyle/>
                        <a:p>
                          <a:pPr algn="ctr"/>
                          <a:r>
                            <a:rPr sz="1100"/>
                            <a:t>0.0101</a:t>
                          </a:r>
                          <a:endParaRPr sz="1100">
                            <a:latin typeface="Cambria Math"/>
                          </a:endParaRPr>
                        </a:p>
                      </a:txBody>
                      <a:tcPr/>
                    </a:tc>
                    <a:tc>
                      <a:txBody>
                        <a:bodyPr/>
                        <a:lstStyle/>
                        <a:p>
                          <a:pPr algn="ctr"/>
                          <a:r>
                            <a:rPr sz="1100" dirty="0"/>
                            <a:t>1.90</a:t>
                          </a:r>
                          <a:endParaRPr sz="1100" dirty="0">
                            <a:latin typeface="Cambria Math"/>
                          </a:endParaRPr>
                        </a:p>
                      </a:txBody>
                      <a:tcPr/>
                    </a:tc>
                    <a:extLst>
                      <a:ext uri="{0D108BD9-81ED-4DB2-BD59-A6C34878D82A}">
                        <a16:rowId xmlns:a16="http://schemas.microsoft.com/office/drawing/2014/main" val="10010"/>
                      </a:ext>
                    </a:extLst>
                  </a:tr>
                  <a:tr h="241944">
                    <a:tc>
                      <a:txBody>
                        <a:bodyPr/>
                        <a:lstStyle/>
                        <a:p>
                          <a:pPr algn="ctr">
                            <a:defRPr sz="1800"/>
                          </a:pPr>
                          <a:r>
                            <a:rPr sz="1100"/>
                            <a:t>Home Improvement</a:t>
                          </a:r>
                        </a:p>
                      </a:txBody>
                      <a:tcPr/>
                    </a:tc>
                    <a:tc>
                      <a:txBody>
                        <a:bodyPr/>
                        <a:lstStyle/>
                        <a:p>
                          <a:pPr algn="ctr"/>
                          <a:r>
                            <a:rPr sz="1100"/>
                            <a:t>0.0070</a:t>
                          </a:r>
                          <a:endParaRPr sz="1100">
                            <a:latin typeface="Cambria Math"/>
                          </a:endParaRPr>
                        </a:p>
                      </a:txBody>
                      <a:tcPr/>
                    </a:tc>
                    <a:tc>
                      <a:txBody>
                        <a:bodyPr/>
                        <a:lstStyle/>
                        <a:p>
                          <a:pPr algn="ctr"/>
                          <a:r>
                            <a:rPr sz="1100" dirty="0"/>
                            <a:t>2.93</a:t>
                          </a:r>
                          <a:endParaRPr sz="1100" dirty="0">
                            <a:latin typeface="Cambria Math"/>
                          </a:endParaRPr>
                        </a:p>
                      </a:txBody>
                      <a:tcPr/>
                    </a:tc>
                    <a:extLst>
                      <a:ext uri="{0D108BD9-81ED-4DB2-BD59-A6C34878D82A}">
                        <a16:rowId xmlns:a16="http://schemas.microsoft.com/office/drawing/2014/main" val="10011"/>
                      </a:ext>
                    </a:extLst>
                  </a:tr>
                  <a:tr h="241944">
                    <a:tc>
                      <a:txBody>
                        <a:bodyPr/>
                        <a:lstStyle/>
                        <a:p>
                          <a:pPr algn="ctr">
                            <a:defRPr sz="1800"/>
                          </a:pPr>
                          <a:r>
                            <a:rPr sz="1100"/>
                            <a:t>Healthcare</a:t>
                          </a:r>
                        </a:p>
                      </a:txBody>
                      <a:tcPr/>
                    </a:tc>
                    <a:tc>
                      <a:txBody>
                        <a:bodyPr/>
                        <a:lstStyle/>
                        <a:p>
                          <a:pPr algn="ctr"/>
                          <a:r>
                            <a:rPr sz="1100"/>
                            <a:t>0.0083</a:t>
                          </a:r>
                          <a:endParaRPr sz="1100">
                            <a:latin typeface="Cambria Math"/>
                          </a:endParaRPr>
                        </a:p>
                      </a:txBody>
                      <a:tcPr/>
                    </a:tc>
                    <a:tc>
                      <a:txBody>
                        <a:bodyPr/>
                        <a:lstStyle/>
                        <a:p>
                          <a:pPr algn="ctr"/>
                          <a:r>
                            <a:rPr sz="1100" dirty="0"/>
                            <a:t>1.32</a:t>
                          </a:r>
                          <a:endParaRPr sz="1100" dirty="0">
                            <a:latin typeface="Cambria Math"/>
                          </a:endParaRPr>
                        </a:p>
                      </a:txBody>
                      <a:tcPr/>
                    </a:tc>
                    <a:extLst>
                      <a:ext uri="{0D108BD9-81ED-4DB2-BD59-A6C34878D82A}">
                        <a16:rowId xmlns:a16="http://schemas.microsoft.com/office/drawing/2014/main" val="10012"/>
                      </a:ext>
                    </a:extLst>
                  </a:tr>
                  <a:tr h="241944">
                    <a:tc>
                      <a:txBody>
                        <a:bodyPr/>
                        <a:lstStyle/>
                        <a:p>
                          <a:pPr algn="ctr">
                            <a:defRPr sz="1800"/>
                          </a:pPr>
                          <a:r>
                            <a:rPr sz="1100"/>
                            <a:t>Industrial Services</a:t>
                          </a:r>
                        </a:p>
                      </a:txBody>
                      <a:tcPr/>
                    </a:tc>
                    <a:tc>
                      <a:txBody>
                        <a:bodyPr/>
                        <a:lstStyle/>
                        <a:p>
                          <a:pPr algn="ctr"/>
                          <a:r>
                            <a:rPr sz="1100"/>
                            <a:t>0.0071</a:t>
                          </a:r>
                          <a:endParaRPr sz="1100">
                            <a:latin typeface="Cambria Math"/>
                          </a:endParaRPr>
                        </a:p>
                      </a:txBody>
                      <a:tcPr/>
                    </a:tc>
                    <a:tc>
                      <a:txBody>
                        <a:bodyPr/>
                        <a:lstStyle/>
                        <a:p>
                          <a:pPr algn="ctr"/>
                          <a:r>
                            <a:rPr sz="1100" dirty="0"/>
                            <a:t>2.14</a:t>
                          </a:r>
                          <a:endParaRPr sz="1100" dirty="0">
                            <a:latin typeface="Cambria Math"/>
                          </a:endParaRPr>
                        </a:p>
                      </a:txBody>
                      <a:tcPr/>
                    </a:tc>
                    <a:extLst>
                      <a:ext uri="{0D108BD9-81ED-4DB2-BD59-A6C34878D82A}">
                        <a16:rowId xmlns:a16="http://schemas.microsoft.com/office/drawing/2014/main" val="10013"/>
                      </a:ext>
                    </a:extLst>
                  </a:tr>
                  <a:tr h="241944">
                    <a:tc>
                      <a:txBody>
                        <a:bodyPr/>
                        <a:lstStyle/>
                        <a:p>
                          <a:pPr algn="ctr">
                            <a:defRPr sz="1800"/>
                          </a:pPr>
                          <a:r>
                            <a:rPr sz="1100"/>
                            <a:t>Legal</a:t>
                          </a:r>
                        </a:p>
                      </a:txBody>
                      <a:tcPr/>
                    </a:tc>
                    <a:tc>
                      <a:txBody>
                        <a:bodyPr/>
                        <a:lstStyle/>
                        <a:p>
                          <a:pPr algn="ctr"/>
                          <a:r>
                            <a:rPr sz="1100"/>
                            <a:t>0.0161</a:t>
                          </a:r>
                          <a:endParaRPr sz="1100">
                            <a:latin typeface="Cambria Math"/>
                          </a:endParaRPr>
                        </a:p>
                      </a:txBody>
                      <a:tcPr/>
                    </a:tc>
                    <a:tc>
                      <a:txBody>
                        <a:bodyPr/>
                        <a:lstStyle/>
                        <a:p>
                          <a:pPr algn="ctr"/>
                          <a:r>
                            <a:rPr sz="1100"/>
                            <a:t>1.32</a:t>
                          </a:r>
                          <a:endParaRPr sz="1100">
                            <a:latin typeface="Cambria Math"/>
                          </a:endParaRPr>
                        </a:p>
                      </a:txBody>
                      <a:tcPr/>
                    </a:tc>
                    <a:extLst>
                      <a:ext uri="{0D108BD9-81ED-4DB2-BD59-A6C34878D82A}">
                        <a16:rowId xmlns:a16="http://schemas.microsoft.com/office/drawing/2014/main" val="10014"/>
                      </a:ext>
                    </a:extLst>
                  </a:tr>
                  <a:tr h="241944">
                    <a:tc>
                      <a:txBody>
                        <a:bodyPr/>
                        <a:lstStyle/>
                        <a:p>
                          <a:pPr algn="ctr">
                            <a:defRPr sz="1800"/>
                          </a:pPr>
                          <a:r>
                            <a:rPr sz="1100"/>
                            <a:t>Real Estate</a:t>
                          </a:r>
                        </a:p>
                      </a:txBody>
                      <a:tcPr/>
                    </a:tc>
                    <a:tc>
                      <a:txBody>
                        <a:bodyPr/>
                        <a:lstStyle/>
                        <a:p>
                          <a:pPr algn="ctr"/>
                          <a:r>
                            <a:rPr sz="1100"/>
                            <a:t>0.0099</a:t>
                          </a:r>
                          <a:endParaRPr sz="1100">
                            <a:latin typeface="Cambria Math"/>
                          </a:endParaRPr>
                        </a:p>
                      </a:txBody>
                      <a:tcPr/>
                    </a:tc>
                    <a:tc>
                      <a:txBody>
                        <a:bodyPr/>
                        <a:lstStyle/>
                        <a:p>
                          <a:pPr algn="ctr"/>
                          <a:r>
                            <a:rPr sz="1100" dirty="0"/>
                            <a:t>1.81</a:t>
                          </a:r>
                          <a:endParaRPr sz="1100" dirty="0">
                            <a:latin typeface="Cambria Math"/>
                          </a:endParaRPr>
                        </a:p>
                      </a:txBody>
                      <a:tcPr/>
                    </a:tc>
                    <a:extLst>
                      <a:ext uri="{0D108BD9-81ED-4DB2-BD59-A6C34878D82A}">
                        <a16:rowId xmlns:a16="http://schemas.microsoft.com/office/drawing/2014/main" val="10015"/>
                      </a:ext>
                    </a:extLst>
                  </a:tr>
                  <a:tr h="241944">
                    <a:tc>
                      <a:txBody>
                        <a:bodyPr/>
                        <a:lstStyle/>
                        <a:p>
                          <a:pPr algn="ctr">
                            <a:defRPr sz="1800"/>
                          </a:pPr>
                          <a:r>
                            <a:rPr sz="1100"/>
                            <a:t>Retail</a:t>
                          </a:r>
                        </a:p>
                      </a:txBody>
                      <a:tcPr/>
                    </a:tc>
                    <a:tc>
                      <a:txBody>
                        <a:bodyPr/>
                        <a:lstStyle/>
                        <a:p>
                          <a:pPr algn="ctr"/>
                          <a:r>
                            <a:rPr sz="1100"/>
                            <a:t>0.0159</a:t>
                          </a:r>
                          <a:endParaRPr sz="1100">
                            <a:latin typeface="Cambria Math"/>
                          </a:endParaRPr>
                        </a:p>
                      </a:txBody>
                      <a:tcPr/>
                    </a:tc>
                    <a:tc>
                      <a:txBody>
                        <a:bodyPr/>
                        <a:lstStyle/>
                        <a:p>
                          <a:pPr algn="ctr"/>
                          <a:r>
                            <a:rPr sz="1100" dirty="0"/>
                            <a:t>0.70</a:t>
                          </a:r>
                          <a:endParaRPr sz="1100" dirty="0">
                            <a:latin typeface="Cambria Math"/>
                          </a:endParaRPr>
                        </a:p>
                      </a:txBody>
                      <a:tcPr/>
                    </a:tc>
                    <a:extLst>
                      <a:ext uri="{0D108BD9-81ED-4DB2-BD59-A6C34878D82A}">
                        <a16:rowId xmlns:a16="http://schemas.microsoft.com/office/drawing/2014/main" val="10016"/>
                      </a:ext>
                    </a:extLst>
                  </a:tr>
                  <a:tr h="241944">
                    <a:tc>
                      <a:txBody>
                        <a:bodyPr/>
                        <a:lstStyle/>
                        <a:p>
                          <a:pPr algn="ctr">
                            <a:defRPr sz="1800"/>
                          </a:pPr>
                          <a:r>
                            <a:rPr sz="1100"/>
                            <a:t>Technology</a:t>
                          </a:r>
                        </a:p>
                      </a:txBody>
                      <a:tcPr/>
                    </a:tc>
                    <a:tc>
                      <a:txBody>
                        <a:bodyPr/>
                        <a:lstStyle/>
                        <a:p>
                          <a:pPr algn="ctr"/>
                          <a:r>
                            <a:rPr sz="1100"/>
                            <a:t>0.0104</a:t>
                          </a:r>
                          <a:endParaRPr sz="1100">
                            <a:latin typeface="Cambria Math"/>
                          </a:endParaRPr>
                        </a:p>
                      </a:txBody>
                      <a:tcPr/>
                    </a:tc>
                    <a:tc>
                      <a:txBody>
                        <a:bodyPr/>
                        <a:lstStyle/>
                        <a:p>
                          <a:pPr algn="ctr"/>
                          <a:r>
                            <a:rPr sz="1100" dirty="0"/>
                            <a:t>1.27</a:t>
                          </a:r>
                          <a:endParaRPr sz="1100" dirty="0">
                            <a:latin typeface="Cambria Math"/>
                          </a:endParaRPr>
                        </a:p>
                      </a:txBody>
                      <a:tcPr/>
                    </a:tc>
                    <a:extLst>
                      <a:ext uri="{0D108BD9-81ED-4DB2-BD59-A6C34878D82A}">
                        <a16:rowId xmlns:a16="http://schemas.microsoft.com/office/drawing/2014/main" val="10017"/>
                      </a:ext>
                    </a:extLst>
                  </a:tr>
                  <a:tr h="241944">
                    <a:tc>
                      <a:txBody>
                        <a:bodyPr/>
                        <a:lstStyle/>
                        <a:p>
                          <a:pPr algn="ctr">
                            <a:defRPr sz="1800"/>
                          </a:pPr>
                          <a:r>
                            <a:rPr sz="1100"/>
                            <a:t>Travel &amp; Hospitality</a:t>
                          </a:r>
                        </a:p>
                      </a:txBody>
                      <a:tcPr/>
                    </a:tc>
                    <a:tc>
                      <a:txBody>
                        <a:bodyPr/>
                        <a:lstStyle/>
                        <a:p>
                          <a:pPr algn="ctr"/>
                          <a:r>
                            <a:rPr sz="1100"/>
                            <a:t>0.0090</a:t>
                          </a:r>
                          <a:endParaRPr sz="1100">
                            <a:latin typeface="Cambria Math"/>
                          </a:endParaRPr>
                        </a:p>
                      </a:txBody>
                      <a:tcPr/>
                    </a:tc>
                    <a:tc>
                      <a:txBody>
                        <a:bodyPr/>
                        <a:lstStyle/>
                        <a:p>
                          <a:pPr algn="ctr"/>
                          <a:r>
                            <a:rPr sz="1100" dirty="0"/>
                            <a:t>0.63</a:t>
                          </a:r>
                          <a:endParaRPr sz="1100" dirty="0">
                            <a:latin typeface="Cambria Math"/>
                          </a:endParaRPr>
                        </a:p>
                      </a:txBody>
                      <a:tcPr/>
                    </a:tc>
                    <a:extLst>
                      <a:ext uri="{0D108BD9-81ED-4DB2-BD59-A6C34878D82A}">
                        <a16:rowId xmlns:a16="http://schemas.microsoft.com/office/drawing/2014/main" val="10018"/>
                      </a:ext>
                    </a:extLst>
                  </a:tr>
                </a:tbl>
              </a:graphicData>
            </a:graphic>
          </p:graphicFrame>
        </mc:Choice>
        <mc:Fallback xmlns="">
          <p:graphicFrame>
            <p:nvGraphicFramePr>
              <p:cNvPr id="3" name="Table Placeholder 2" descr="The table displays Click-Through Rate (CTR, denoted as x) and Cost Per Click (CPC, denoted as y) across various industries.&#10;The apparel industry, the C T R is 0.0124, and the C P C is 0.45.&#10;The auto industry, the C T R is 0.0080, and the C P C is 2.24.&#10;The B2B industry, the C T R is 0.0078, and the C P C is 2.52.&#10;The Beauty industry, the C T R is 0.0116, and the C P C is 1.81.&#10;The Consumer Services industry, the C T R is 0.0062, and the C P C is 3.08.&#10;The Education industry, the C T R is 0.0073, and the C P C is 1.06.&#10;The Employment and Job Training industry, the C T R is 0.0047, and the C P C is 2.72.&#10;The Finance and Insurance industry, the C T R is 0.0056, and the C P C is 3.77.&#10;The Fitness industry, the C T R is 0.0101, and the C P C is 1.90.&#10;The Home Improvement industry, the C T R is 0.0070, and the C P C is 2.93.&#10;The HealthCare industry, the C T R is 0.0083, and the C P C is 1.32.&#10;The Industrial Services industry, the C T R is 0.0071, and the C P C is 2.14.&#10;The Legal industry, the C T R is 0.0161, and the C P C is 1.32.&#10;The Real Estate industry, the C T R is 0.0099, and the C P C is 1.81.&#10;The Retail industry, the C T R is 0.0159, and the C P C is 0.70.&#10;The Technology industry, the C T R is 0.0104, and the C P C is 1.27.&#10;The Travel &amp; Hospitality industry, the C T R is 0.0090, and the C P C is 0.63.&#10;&#10;&#10;The data provides insights into industry specific trends in digital advertising performance."/>
              <p:cNvGraphicFramePr>
                <a:graphicFrameLocks noGrp="1"/>
              </p:cNvGraphicFramePr>
              <p:nvPr>
                <p:ph type="tbl" sz="quarter" idx="10"/>
                <p:extLst>
                  <p:ext uri="{D42A27DB-BD31-4B8C-83A1-F6EECF244321}">
                    <p14:modId xmlns:p14="http://schemas.microsoft.com/office/powerpoint/2010/main" val="999938604"/>
                  </p:ext>
                </p:extLst>
              </p:nvPr>
            </p:nvGraphicFramePr>
            <p:xfrm>
              <a:off x="800100" y="1295400"/>
              <a:ext cx="7543800" cy="4663440"/>
            </p:xfrm>
            <a:graphic>
              <a:graphicData uri="http://schemas.openxmlformats.org/drawingml/2006/table">
                <a:tbl>
                  <a:tblPr firstRow="1" bandRow="1">
                    <a:tableStyleId>{5940675A-B579-460E-94D1-54222C63F5DA}</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tblGrid>
                  <a:tr h="259080">
                    <a:tc>
                      <a:txBody>
                        <a:bodyPr/>
                        <a:lstStyle/>
                        <a:p>
                          <a:pPr algn="ctr">
                            <a:defRPr sz="1800" b="1"/>
                          </a:pPr>
                          <a:r>
                            <a:rPr sz="1100" dirty="0"/>
                            <a:t>Industry</a:t>
                          </a:r>
                        </a:p>
                      </a:txBody>
                      <a:tcPr/>
                    </a:tc>
                    <a:tc>
                      <a:txBody>
                        <a:bodyPr/>
                        <a:lstStyle/>
                        <a:p>
                          <a:endParaRPr lang="en-US"/>
                        </a:p>
                      </a:txBody>
                      <a:tcPr>
                        <a:blipFill>
                          <a:blip r:embed="rId3"/>
                          <a:stretch>
                            <a:fillRect l="-100485" t="-2326" r="-100728" b="-1697674"/>
                          </a:stretch>
                        </a:blipFill>
                      </a:tcPr>
                    </a:tc>
                    <a:tc>
                      <a:txBody>
                        <a:bodyPr/>
                        <a:lstStyle/>
                        <a:p>
                          <a:endParaRPr lang="en-US"/>
                        </a:p>
                      </a:txBody>
                      <a:tcPr>
                        <a:blipFill>
                          <a:blip r:embed="rId3"/>
                          <a:stretch>
                            <a:fillRect l="-200000" t="-2326" r="-484" b="-1697674"/>
                          </a:stretch>
                        </a:blipFill>
                      </a:tcPr>
                    </a:tc>
                    <a:extLst>
                      <a:ext uri="{0D108BD9-81ED-4DB2-BD59-A6C34878D82A}">
                        <a16:rowId xmlns:a16="http://schemas.microsoft.com/office/drawing/2014/main" val="10001"/>
                      </a:ext>
                    </a:extLst>
                  </a:tr>
                  <a:tr h="259080">
                    <a:tc>
                      <a:txBody>
                        <a:bodyPr/>
                        <a:lstStyle/>
                        <a:p>
                          <a:pPr algn="ctr">
                            <a:defRPr sz="1800"/>
                          </a:pPr>
                          <a:r>
                            <a:rPr sz="1100" dirty="0"/>
                            <a:t>Apparel</a:t>
                          </a:r>
                        </a:p>
                      </a:txBody>
                      <a:tcPr/>
                    </a:tc>
                    <a:tc>
                      <a:txBody>
                        <a:bodyPr/>
                        <a:lstStyle/>
                        <a:p>
                          <a:pPr algn="ctr"/>
                          <a:r>
                            <a:rPr sz="1100"/>
                            <a:t>0.0124</a:t>
                          </a:r>
                          <a:endParaRPr sz="1100">
                            <a:latin typeface="Cambria Math"/>
                          </a:endParaRPr>
                        </a:p>
                      </a:txBody>
                      <a:tcPr/>
                    </a:tc>
                    <a:tc>
                      <a:txBody>
                        <a:bodyPr/>
                        <a:lstStyle/>
                        <a:p>
                          <a:pPr algn="ctr"/>
                          <a:r>
                            <a:rPr sz="1100"/>
                            <a:t>0.45</a:t>
                          </a:r>
                          <a:endParaRPr sz="1100">
                            <a:latin typeface="Cambria Math"/>
                          </a:endParaRPr>
                        </a:p>
                      </a:txBody>
                      <a:tcPr/>
                    </a:tc>
                    <a:extLst>
                      <a:ext uri="{0D108BD9-81ED-4DB2-BD59-A6C34878D82A}">
                        <a16:rowId xmlns:a16="http://schemas.microsoft.com/office/drawing/2014/main" val="10002"/>
                      </a:ext>
                    </a:extLst>
                  </a:tr>
                  <a:tr h="259080">
                    <a:tc>
                      <a:txBody>
                        <a:bodyPr/>
                        <a:lstStyle/>
                        <a:p>
                          <a:pPr algn="ctr">
                            <a:defRPr sz="1800"/>
                          </a:pPr>
                          <a:r>
                            <a:rPr sz="1100" dirty="0"/>
                            <a:t>Auto</a:t>
                          </a:r>
                        </a:p>
                      </a:txBody>
                      <a:tcPr/>
                    </a:tc>
                    <a:tc>
                      <a:txBody>
                        <a:bodyPr/>
                        <a:lstStyle/>
                        <a:p>
                          <a:pPr algn="ctr"/>
                          <a:r>
                            <a:rPr sz="1100"/>
                            <a:t>0.0080</a:t>
                          </a:r>
                          <a:endParaRPr sz="1100">
                            <a:latin typeface="Cambria Math"/>
                          </a:endParaRPr>
                        </a:p>
                      </a:txBody>
                      <a:tcPr/>
                    </a:tc>
                    <a:tc>
                      <a:txBody>
                        <a:bodyPr/>
                        <a:lstStyle/>
                        <a:p>
                          <a:pPr algn="ctr"/>
                          <a:r>
                            <a:rPr sz="1100"/>
                            <a:t>2.24</a:t>
                          </a:r>
                          <a:endParaRPr sz="1100">
                            <a:latin typeface="Cambria Math"/>
                          </a:endParaRPr>
                        </a:p>
                      </a:txBody>
                      <a:tcPr/>
                    </a:tc>
                    <a:extLst>
                      <a:ext uri="{0D108BD9-81ED-4DB2-BD59-A6C34878D82A}">
                        <a16:rowId xmlns:a16="http://schemas.microsoft.com/office/drawing/2014/main" val="10003"/>
                      </a:ext>
                    </a:extLst>
                  </a:tr>
                  <a:tr h="259080">
                    <a:tc>
                      <a:txBody>
                        <a:bodyPr/>
                        <a:lstStyle/>
                        <a:p>
                          <a:pPr algn="ctr">
                            <a:defRPr sz="1800"/>
                          </a:pPr>
                          <a:r>
                            <a:rPr sz="1100" dirty="0"/>
                            <a:t>B2B</a:t>
                          </a:r>
                        </a:p>
                      </a:txBody>
                      <a:tcPr/>
                    </a:tc>
                    <a:tc>
                      <a:txBody>
                        <a:bodyPr/>
                        <a:lstStyle/>
                        <a:p>
                          <a:pPr algn="ctr"/>
                          <a:r>
                            <a:rPr sz="1100" dirty="0"/>
                            <a:t>0.0078</a:t>
                          </a:r>
                          <a:endParaRPr sz="1100" dirty="0">
                            <a:latin typeface="Cambria Math"/>
                          </a:endParaRPr>
                        </a:p>
                      </a:txBody>
                      <a:tcPr/>
                    </a:tc>
                    <a:tc>
                      <a:txBody>
                        <a:bodyPr/>
                        <a:lstStyle/>
                        <a:p>
                          <a:pPr algn="ctr"/>
                          <a:r>
                            <a:rPr sz="1100"/>
                            <a:t>2.52</a:t>
                          </a:r>
                          <a:endParaRPr sz="1100">
                            <a:latin typeface="Cambria Math"/>
                          </a:endParaRPr>
                        </a:p>
                      </a:txBody>
                      <a:tcPr/>
                    </a:tc>
                    <a:extLst>
                      <a:ext uri="{0D108BD9-81ED-4DB2-BD59-A6C34878D82A}">
                        <a16:rowId xmlns:a16="http://schemas.microsoft.com/office/drawing/2014/main" val="10004"/>
                      </a:ext>
                    </a:extLst>
                  </a:tr>
                  <a:tr h="259080">
                    <a:tc>
                      <a:txBody>
                        <a:bodyPr/>
                        <a:lstStyle/>
                        <a:p>
                          <a:pPr algn="ctr">
                            <a:defRPr sz="1800"/>
                          </a:pPr>
                          <a:r>
                            <a:rPr sz="1100" dirty="0"/>
                            <a:t>Beauty</a:t>
                          </a:r>
                        </a:p>
                      </a:txBody>
                      <a:tcPr/>
                    </a:tc>
                    <a:tc>
                      <a:txBody>
                        <a:bodyPr/>
                        <a:lstStyle/>
                        <a:p>
                          <a:pPr algn="ctr"/>
                          <a:r>
                            <a:rPr sz="1100"/>
                            <a:t>0.0116</a:t>
                          </a:r>
                          <a:endParaRPr sz="1100">
                            <a:latin typeface="Cambria Math"/>
                          </a:endParaRPr>
                        </a:p>
                      </a:txBody>
                      <a:tcPr/>
                    </a:tc>
                    <a:tc>
                      <a:txBody>
                        <a:bodyPr/>
                        <a:lstStyle/>
                        <a:p>
                          <a:pPr algn="ctr"/>
                          <a:r>
                            <a:rPr sz="1100"/>
                            <a:t>1.81</a:t>
                          </a:r>
                          <a:endParaRPr sz="1100">
                            <a:latin typeface="Cambria Math"/>
                          </a:endParaRPr>
                        </a:p>
                      </a:txBody>
                      <a:tcPr/>
                    </a:tc>
                    <a:extLst>
                      <a:ext uri="{0D108BD9-81ED-4DB2-BD59-A6C34878D82A}">
                        <a16:rowId xmlns:a16="http://schemas.microsoft.com/office/drawing/2014/main" val="10005"/>
                      </a:ext>
                    </a:extLst>
                  </a:tr>
                  <a:tr h="259080">
                    <a:tc>
                      <a:txBody>
                        <a:bodyPr/>
                        <a:lstStyle/>
                        <a:p>
                          <a:pPr algn="ctr">
                            <a:defRPr sz="1800"/>
                          </a:pPr>
                          <a:r>
                            <a:rPr sz="1100" dirty="0"/>
                            <a:t>Consumer Services</a:t>
                          </a:r>
                        </a:p>
                      </a:txBody>
                      <a:tcPr/>
                    </a:tc>
                    <a:tc>
                      <a:txBody>
                        <a:bodyPr/>
                        <a:lstStyle/>
                        <a:p>
                          <a:pPr algn="ctr"/>
                          <a:r>
                            <a:rPr sz="1100" dirty="0"/>
                            <a:t>0.0062</a:t>
                          </a:r>
                          <a:endParaRPr sz="1100" dirty="0">
                            <a:latin typeface="Cambria Math"/>
                          </a:endParaRPr>
                        </a:p>
                      </a:txBody>
                      <a:tcPr/>
                    </a:tc>
                    <a:tc>
                      <a:txBody>
                        <a:bodyPr/>
                        <a:lstStyle/>
                        <a:p>
                          <a:pPr algn="ctr"/>
                          <a:r>
                            <a:rPr sz="1100"/>
                            <a:t>3.08</a:t>
                          </a:r>
                          <a:endParaRPr sz="1100">
                            <a:latin typeface="Cambria Math"/>
                          </a:endParaRPr>
                        </a:p>
                      </a:txBody>
                      <a:tcPr/>
                    </a:tc>
                    <a:extLst>
                      <a:ext uri="{0D108BD9-81ED-4DB2-BD59-A6C34878D82A}">
                        <a16:rowId xmlns:a16="http://schemas.microsoft.com/office/drawing/2014/main" val="10006"/>
                      </a:ext>
                    </a:extLst>
                  </a:tr>
                  <a:tr h="259080">
                    <a:tc>
                      <a:txBody>
                        <a:bodyPr/>
                        <a:lstStyle/>
                        <a:p>
                          <a:pPr algn="ctr">
                            <a:defRPr sz="1800"/>
                          </a:pPr>
                          <a:r>
                            <a:rPr sz="1100"/>
                            <a:t>Education</a:t>
                          </a:r>
                        </a:p>
                      </a:txBody>
                      <a:tcPr/>
                    </a:tc>
                    <a:tc>
                      <a:txBody>
                        <a:bodyPr/>
                        <a:lstStyle/>
                        <a:p>
                          <a:pPr algn="ctr"/>
                          <a:r>
                            <a:rPr sz="1100" dirty="0"/>
                            <a:t>0.0073</a:t>
                          </a:r>
                          <a:endParaRPr sz="1100" dirty="0">
                            <a:latin typeface="Cambria Math"/>
                          </a:endParaRPr>
                        </a:p>
                      </a:txBody>
                      <a:tcPr/>
                    </a:tc>
                    <a:tc>
                      <a:txBody>
                        <a:bodyPr/>
                        <a:lstStyle/>
                        <a:p>
                          <a:pPr algn="ctr"/>
                          <a:r>
                            <a:rPr sz="1100"/>
                            <a:t>1.06</a:t>
                          </a:r>
                          <a:endParaRPr sz="1100">
                            <a:latin typeface="Cambria Math"/>
                          </a:endParaRPr>
                        </a:p>
                      </a:txBody>
                      <a:tcPr/>
                    </a:tc>
                    <a:extLst>
                      <a:ext uri="{0D108BD9-81ED-4DB2-BD59-A6C34878D82A}">
                        <a16:rowId xmlns:a16="http://schemas.microsoft.com/office/drawing/2014/main" val="10007"/>
                      </a:ext>
                    </a:extLst>
                  </a:tr>
                  <a:tr h="259080">
                    <a:tc>
                      <a:txBody>
                        <a:bodyPr/>
                        <a:lstStyle/>
                        <a:p>
                          <a:pPr algn="ctr">
                            <a:defRPr sz="1800"/>
                          </a:pPr>
                          <a:r>
                            <a:rPr sz="1100"/>
                            <a:t>Employment &amp; Job Training</a:t>
                          </a:r>
                        </a:p>
                      </a:txBody>
                      <a:tcPr/>
                    </a:tc>
                    <a:tc>
                      <a:txBody>
                        <a:bodyPr/>
                        <a:lstStyle/>
                        <a:p>
                          <a:pPr algn="ctr"/>
                          <a:r>
                            <a:rPr sz="1100"/>
                            <a:t>0.0047</a:t>
                          </a:r>
                          <a:endParaRPr sz="1100">
                            <a:latin typeface="Cambria Math"/>
                          </a:endParaRPr>
                        </a:p>
                      </a:txBody>
                      <a:tcPr/>
                    </a:tc>
                    <a:tc>
                      <a:txBody>
                        <a:bodyPr/>
                        <a:lstStyle/>
                        <a:p>
                          <a:pPr algn="ctr"/>
                          <a:r>
                            <a:rPr sz="1100" dirty="0"/>
                            <a:t>2.72</a:t>
                          </a:r>
                          <a:endParaRPr sz="1100" dirty="0">
                            <a:latin typeface="Cambria Math"/>
                          </a:endParaRPr>
                        </a:p>
                      </a:txBody>
                      <a:tcPr/>
                    </a:tc>
                    <a:extLst>
                      <a:ext uri="{0D108BD9-81ED-4DB2-BD59-A6C34878D82A}">
                        <a16:rowId xmlns:a16="http://schemas.microsoft.com/office/drawing/2014/main" val="10008"/>
                      </a:ext>
                    </a:extLst>
                  </a:tr>
                  <a:tr h="259080">
                    <a:tc>
                      <a:txBody>
                        <a:bodyPr/>
                        <a:lstStyle/>
                        <a:p>
                          <a:pPr algn="ctr">
                            <a:defRPr sz="1800"/>
                          </a:pPr>
                          <a:r>
                            <a:rPr sz="1100"/>
                            <a:t>Finance &amp; Insurance</a:t>
                          </a:r>
                        </a:p>
                      </a:txBody>
                      <a:tcPr/>
                    </a:tc>
                    <a:tc>
                      <a:txBody>
                        <a:bodyPr/>
                        <a:lstStyle/>
                        <a:p>
                          <a:pPr algn="ctr"/>
                          <a:r>
                            <a:rPr sz="1100"/>
                            <a:t>0.0056</a:t>
                          </a:r>
                          <a:endParaRPr sz="1100">
                            <a:latin typeface="Cambria Math"/>
                          </a:endParaRPr>
                        </a:p>
                      </a:txBody>
                      <a:tcPr/>
                    </a:tc>
                    <a:tc>
                      <a:txBody>
                        <a:bodyPr/>
                        <a:lstStyle/>
                        <a:p>
                          <a:pPr algn="ctr"/>
                          <a:r>
                            <a:rPr sz="1100"/>
                            <a:t>3.77</a:t>
                          </a:r>
                          <a:endParaRPr sz="1100">
                            <a:latin typeface="Cambria Math"/>
                          </a:endParaRPr>
                        </a:p>
                      </a:txBody>
                      <a:tcPr/>
                    </a:tc>
                    <a:extLst>
                      <a:ext uri="{0D108BD9-81ED-4DB2-BD59-A6C34878D82A}">
                        <a16:rowId xmlns:a16="http://schemas.microsoft.com/office/drawing/2014/main" val="10009"/>
                      </a:ext>
                    </a:extLst>
                  </a:tr>
                  <a:tr h="259080">
                    <a:tc>
                      <a:txBody>
                        <a:bodyPr/>
                        <a:lstStyle/>
                        <a:p>
                          <a:pPr algn="ctr">
                            <a:defRPr sz="1800"/>
                          </a:pPr>
                          <a:r>
                            <a:rPr sz="1100"/>
                            <a:t>Fitness</a:t>
                          </a:r>
                        </a:p>
                      </a:txBody>
                      <a:tcPr/>
                    </a:tc>
                    <a:tc>
                      <a:txBody>
                        <a:bodyPr/>
                        <a:lstStyle/>
                        <a:p>
                          <a:pPr algn="ctr"/>
                          <a:r>
                            <a:rPr sz="1100"/>
                            <a:t>0.0101</a:t>
                          </a:r>
                          <a:endParaRPr sz="1100">
                            <a:latin typeface="Cambria Math"/>
                          </a:endParaRPr>
                        </a:p>
                      </a:txBody>
                      <a:tcPr/>
                    </a:tc>
                    <a:tc>
                      <a:txBody>
                        <a:bodyPr/>
                        <a:lstStyle/>
                        <a:p>
                          <a:pPr algn="ctr"/>
                          <a:r>
                            <a:rPr sz="1100" dirty="0"/>
                            <a:t>1.90</a:t>
                          </a:r>
                          <a:endParaRPr sz="1100" dirty="0">
                            <a:latin typeface="Cambria Math"/>
                          </a:endParaRPr>
                        </a:p>
                      </a:txBody>
                      <a:tcPr/>
                    </a:tc>
                    <a:extLst>
                      <a:ext uri="{0D108BD9-81ED-4DB2-BD59-A6C34878D82A}">
                        <a16:rowId xmlns:a16="http://schemas.microsoft.com/office/drawing/2014/main" val="10010"/>
                      </a:ext>
                    </a:extLst>
                  </a:tr>
                  <a:tr h="259080">
                    <a:tc>
                      <a:txBody>
                        <a:bodyPr/>
                        <a:lstStyle/>
                        <a:p>
                          <a:pPr algn="ctr">
                            <a:defRPr sz="1800"/>
                          </a:pPr>
                          <a:r>
                            <a:rPr sz="1100"/>
                            <a:t>Home Improvement</a:t>
                          </a:r>
                        </a:p>
                      </a:txBody>
                      <a:tcPr/>
                    </a:tc>
                    <a:tc>
                      <a:txBody>
                        <a:bodyPr/>
                        <a:lstStyle/>
                        <a:p>
                          <a:pPr algn="ctr"/>
                          <a:r>
                            <a:rPr sz="1100"/>
                            <a:t>0.0070</a:t>
                          </a:r>
                          <a:endParaRPr sz="1100">
                            <a:latin typeface="Cambria Math"/>
                          </a:endParaRPr>
                        </a:p>
                      </a:txBody>
                      <a:tcPr/>
                    </a:tc>
                    <a:tc>
                      <a:txBody>
                        <a:bodyPr/>
                        <a:lstStyle/>
                        <a:p>
                          <a:pPr algn="ctr"/>
                          <a:r>
                            <a:rPr sz="1100" dirty="0"/>
                            <a:t>2.93</a:t>
                          </a:r>
                          <a:endParaRPr sz="1100" dirty="0">
                            <a:latin typeface="Cambria Math"/>
                          </a:endParaRPr>
                        </a:p>
                      </a:txBody>
                      <a:tcPr/>
                    </a:tc>
                    <a:extLst>
                      <a:ext uri="{0D108BD9-81ED-4DB2-BD59-A6C34878D82A}">
                        <a16:rowId xmlns:a16="http://schemas.microsoft.com/office/drawing/2014/main" val="10011"/>
                      </a:ext>
                    </a:extLst>
                  </a:tr>
                  <a:tr h="259080">
                    <a:tc>
                      <a:txBody>
                        <a:bodyPr/>
                        <a:lstStyle/>
                        <a:p>
                          <a:pPr algn="ctr">
                            <a:defRPr sz="1800"/>
                          </a:pPr>
                          <a:r>
                            <a:rPr sz="1100"/>
                            <a:t>Healthcare</a:t>
                          </a:r>
                        </a:p>
                      </a:txBody>
                      <a:tcPr/>
                    </a:tc>
                    <a:tc>
                      <a:txBody>
                        <a:bodyPr/>
                        <a:lstStyle/>
                        <a:p>
                          <a:pPr algn="ctr"/>
                          <a:r>
                            <a:rPr sz="1100"/>
                            <a:t>0.0083</a:t>
                          </a:r>
                          <a:endParaRPr sz="1100">
                            <a:latin typeface="Cambria Math"/>
                          </a:endParaRPr>
                        </a:p>
                      </a:txBody>
                      <a:tcPr/>
                    </a:tc>
                    <a:tc>
                      <a:txBody>
                        <a:bodyPr/>
                        <a:lstStyle/>
                        <a:p>
                          <a:pPr algn="ctr"/>
                          <a:r>
                            <a:rPr sz="1100" dirty="0"/>
                            <a:t>1.32</a:t>
                          </a:r>
                          <a:endParaRPr sz="1100" dirty="0">
                            <a:latin typeface="Cambria Math"/>
                          </a:endParaRPr>
                        </a:p>
                      </a:txBody>
                      <a:tcPr/>
                    </a:tc>
                    <a:extLst>
                      <a:ext uri="{0D108BD9-81ED-4DB2-BD59-A6C34878D82A}">
                        <a16:rowId xmlns:a16="http://schemas.microsoft.com/office/drawing/2014/main" val="10012"/>
                      </a:ext>
                    </a:extLst>
                  </a:tr>
                  <a:tr h="259080">
                    <a:tc>
                      <a:txBody>
                        <a:bodyPr/>
                        <a:lstStyle/>
                        <a:p>
                          <a:pPr algn="ctr">
                            <a:defRPr sz="1800"/>
                          </a:pPr>
                          <a:r>
                            <a:rPr sz="1100"/>
                            <a:t>Industrial Services</a:t>
                          </a:r>
                        </a:p>
                      </a:txBody>
                      <a:tcPr/>
                    </a:tc>
                    <a:tc>
                      <a:txBody>
                        <a:bodyPr/>
                        <a:lstStyle/>
                        <a:p>
                          <a:pPr algn="ctr"/>
                          <a:r>
                            <a:rPr sz="1100"/>
                            <a:t>0.0071</a:t>
                          </a:r>
                          <a:endParaRPr sz="1100">
                            <a:latin typeface="Cambria Math"/>
                          </a:endParaRPr>
                        </a:p>
                      </a:txBody>
                      <a:tcPr/>
                    </a:tc>
                    <a:tc>
                      <a:txBody>
                        <a:bodyPr/>
                        <a:lstStyle/>
                        <a:p>
                          <a:pPr algn="ctr"/>
                          <a:r>
                            <a:rPr sz="1100" dirty="0"/>
                            <a:t>2.14</a:t>
                          </a:r>
                          <a:endParaRPr sz="1100" dirty="0">
                            <a:latin typeface="Cambria Math"/>
                          </a:endParaRPr>
                        </a:p>
                      </a:txBody>
                      <a:tcPr/>
                    </a:tc>
                    <a:extLst>
                      <a:ext uri="{0D108BD9-81ED-4DB2-BD59-A6C34878D82A}">
                        <a16:rowId xmlns:a16="http://schemas.microsoft.com/office/drawing/2014/main" val="10013"/>
                      </a:ext>
                    </a:extLst>
                  </a:tr>
                  <a:tr h="259080">
                    <a:tc>
                      <a:txBody>
                        <a:bodyPr/>
                        <a:lstStyle/>
                        <a:p>
                          <a:pPr algn="ctr">
                            <a:defRPr sz="1800"/>
                          </a:pPr>
                          <a:r>
                            <a:rPr sz="1100"/>
                            <a:t>Legal</a:t>
                          </a:r>
                        </a:p>
                      </a:txBody>
                      <a:tcPr/>
                    </a:tc>
                    <a:tc>
                      <a:txBody>
                        <a:bodyPr/>
                        <a:lstStyle/>
                        <a:p>
                          <a:pPr algn="ctr"/>
                          <a:r>
                            <a:rPr sz="1100"/>
                            <a:t>0.0161</a:t>
                          </a:r>
                          <a:endParaRPr sz="1100">
                            <a:latin typeface="Cambria Math"/>
                          </a:endParaRPr>
                        </a:p>
                      </a:txBody>
                      <a:tcPr/>
                    </a:tc>
                    <a:tc>
                      <a:txBody>
                        <a:bodyPr/>
                        <a:lstStyle/>
                        <a:p>
                          <a:pPr algn="ctr"/>
                          <a:r>
                            <a:rPr sz="1100"/>
                            <a:t>1.32</a:t>
                          </a:r>
                          <a:endParaRPr sz="1100">
                            <a:latin typeface="Cambria Math"/>
                          </a:endParaRPr>
                        </a:p>
                      </a:txBody>
                      <a:tcPr/>
                    </a:tc>
                    <a:extLst>
                      <a:ext uri="{0D108BD9-81ED-4DB2-BD59-A6C34878D82A}">
                        <a16:rowId xmlns:a16="http://schemas.microsoft.com/office/drawing/2014/main" val="10014"/>
                      </a:ext>
                    </a:extLst>
                  </a:tr>
                  <a:tr h="259080">
                    <a:tc>
                      <a:txBody>
                        <a:bodyPr/>
                        <a:lstStyle/>
                        <a:p>
                          <a:pPr algn="ctr">
                            <a:defRPr sz="1800"/>
                          </a:pPr>
                          <a:r>
                            <a:rPr sz="1100"/>
                            <a:t>Real Estate</a:t>
                          </a:r>
                        </a:p>
                      </a:txBody>
                      <a:tcPr/>
                    </a:tc>
                    <a:tc>
                      <a:txBody>
                        <a:bodyPr/>
                        <a:lstStyle/>
                        <a:p>
                          <a:pPr algn="ctr"/>
                          <a:r>
                            <a:rPr sz="1100"/>
                            <a:t>0.0099</a:t>
                          </a:r>
                          <a:endParaRPr sz="1100">
                            <a:latin typeface="Cambria Math"/>
                          </a:endParaRPr>
                        </a:p>
                      </a:txBody>
                      <a:tcPr/>
                    </a:tc>
                    <a:tc>
                      <a:txBody>
                        <a:bodyPr/>
                        <a:lstStyle/>
                        <a:p>
                          <a:pPr algn="ctr"/>
                          <a:r>
                            <a:rPr sz="1100" dirty="0"/>
                            <a:t>1.81</a:t>
                          </a:r>
                          <a:endParaRPr sz="1100" dirty="0">
                            <a:latin typeface="Cambria Math"/>
                          </a:endParaRPr>
                        </a:p>
                      </a:txBody>
                      <a:tcPr/>
                    </a:tc>
                    <a:extLst>
                      <a:ext uri="{0D108BD9-81ED-4DB2-BD59-A6C34878D82A}">
                        <a16:rowId xmlns:a16="http://schemas.microsoft.com/office/drawing/2014/main" val="10015"/>
                      </a:ext>
                    </a:extLst>
                  </a:tr>
                  <a:tr h="259080">
                    <a:tc>
                      <a:txBody>
                        <a:bodyPr/>
                        <a:lstStyle/>
                        <a:p>
                          <a:pPr algn="ctr">
                            <a:defRPr sz="1800"/>
                          </a:pPr>
                          <a:r>
                            <a:rPr sz="1100"/>
                            <a:t>Retail</a:t>
                          </a:r>
                        </a:p>
                      </a:txBody>
                      <a:tcPr/>
                    </a:tc>
                    <a:tc>
                      <a:txBody>
                        <a:bodyPr/>
                        <a:lstStyle/>
                        <a:p>
                          <a:pPr algn="ctr"/>
                          <a:r>
                            <a:rPr sz="1100"/>
                            <a:t>0.0159</a:t>
                          </a:r>
                          <a:endParaRPr sz="1100">
                            <a:latin typeface="Cambria Math"/>
                          </a:endParaRPr>
                        </a:p>
                      </a:txBody>
                      <a:tcPr/>
                    </a:tc>
                    <a:tc>
                      <a:txBody>
                        <a:bodyPr/>
                        <a:lstStyle/>
                        <a:p>
                          <a:pPr algn="ctr"/>
                          <a:r>
                            <a:rPr sz="1100" dirty="0"/>
                            <a:t>0.70</a:t>
                          </a:r>
                          <a:endParaRPr sz="1100" dirty="0">
                            <a:latin typeface="Cambria Math"/>
                          </a:endParaRPr>
                        </a:p>
                      </a:txBody>
                      <a:tcPr/>
                    </a:tc>
                    <a:extLst>
                      <a:ext uri="{0D108BD9-81ED-4DB2-BD59-A6C34878D82A}">
                        <a16:rowId xmlns:a16="http://schemas.microsoft.com/office/drawing/2014/main" val="10016"/>
                      </a:ext>
                    </a:extLst>
                  </a:tr>
                  <a:tr h="259080">
                    <a:tc>
                      <a:txBody>
                        <a:bodyPr/>
                        <a:lstStyle/>
                        <a:p>
                          <a:pPr algn="ctr">
                            <a:defRPr sz="1800"/>
                          </a:pPr>
                          <a:r>
                            <a:rPr sz="1100"/>
                            <a:t>Technology</a:t>
                          </a:r>
                        </a:p>
                      </a:txBody>
                      <a:tcPr/>
                    </a:tc>
                    <a:tc>
                      <a:txBody>
                        <a:bodyPr/>
                        <a:lstStyle/>
                        <a:p>
                          <a:pPr algn="ctr"/>
                          <a:r>
                            <a:rPr sz="1100"/>
                            <a:t>0.0104</a:t>
                          </a:r>
                          <a:endParaRPr sz="1100">
                            <a:latin typeface="Cambria Math"/>
                          </a:endParaRPr>
                        </a:p>
                      </a:txBody>
                      <a:tcPr/>
                    </a:tc>
                    <a:tc>
                      <a:txBody>
                        <a:bodyPr/>
                        <a:lstStyle/>
                        <a:p>
                          <a:pPr algn="ctr"/>
                          <a:r>
                            <a:rPr sz="1100" dirty="0"/>
                            <a:t>1.27</a:t>
                          </a:r>
                          <a:endParaRPr sz="1100" dirty="0">
                            <a:latin typeface="Cambria Math"/>
                          </a:endParaRPr>
                        </a:p>
                      </a:txBody>
                      <a:tcPr/>
                    </a:tc>
                    <a:extLst>
                      <a:ext uri="{0D108BD9-81ED-4DB2-BD59-A6C34878D82A}">
                        <a16:rowId xmlns:a16="http://schemas.microsoft.com/office/drawing/2014/main" val="10017"/>
                      </a:ext>
                    </a:extLst>
                  </a:tr>
                  <a:tr h="259080">
                    <a:tc>
                      <a:txBody>
                        <a:bodyPr/>
                        <a:lstStyle/>
                        <a:p>
                          <a:pPr algn="ctr">
                            <a:defRPr sz="1800"/>
                          </a:pPr>
                          <a:r>
                            <a:rPr sz="1100"/>
                            <a:t>Travel &amp; Hospitality</a:t>
                          </a:r>
                        </a:p>
                      </a:txBody>
                      <a:tcPr/>
                    </a:tc>
                    <a:tc>
                      <a:txBody>
                        <a:bodyPr/>
                        <a:lstStyle/>
                        <a:p>
                          <a:pPr algn="ctr"/>
                          <a:r>
                            <a:rPr sz="1100"/>
                            <a:t>0.0090</a:t>
                          </a:r>
                          <a:endParaRPr sz="1100">
                            <a:latin typeface="Cambria Math"/>
                          </a:endParaRPr>
                        </a:p>
                      </a:txBody>
                      <a:tcPr/>
                    </a:tc>
                    <a:tc>
                      <a:txBody>
                        <a:bodyPr/>
                        <a:lstStyle/>
                        <a:p>
                          <a:pPr algn="ctr"/>
                          <a:r>
                            <a:rPr sz="1100" dirty="0"/>
                            <a:t>0.63</a:t>
                          </a:r>
                          <a:endParaRPr sz="1100" dirty="0">
                            <a:latin typeface="Cambria Math"/>
                          </a:endParaRPr>
                        </a:p>
                      </a:txBody>
                      <a:tcPr/>
                    </a:tc>
                    <a:extLst>
                      <a:ext uri="{0D108BD9-81ED-4DB2-BD59-A6C34878D82A}">
                        <a16:rowId xmlns:a16="http://schemas.microsoft.com/office/drawing/2014/main" val="10018"/>
                      </a:ext>
                    </a:extLst>
                  </a:tr>
                </a:tbl>
              </a:graphicData>
            </a:graphic>
          </p:graphicFrame>
        </mc:Fallback>
      </mc:AlternateContent>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1800"/>
              <a:t>Source: Irvine, Mark. Wordstream. "Facebook Ad Benchmarks for YOUR Industry [New Data]." 19 Feb. 2019. https://www.wordstream.com/blog/ws/2017/02/28/facebook-advertising-benchmarks (19 Feb. 2019).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4</a:t>
            </a:r>
            <a:endParaRPr dirty="0"/>
          </a:p>
        </p:txBody>
      </p:sp>
      <p:pic>
        <p:nvPicPr>
          <p:cNvPr id="5" name="Content Placeholder 4" descr="A scatter plot graph titled, &quot;Cost Per Click vs. Click Through Rate&quot; is shown. The vertical axis is labeled, &quot;Cost Per Click (in Dollars)&quot; and ranges from 0.00 to 4.00, in increments of 0.50. The horizontal axis is labeled &quot;Click Through Rate&quot; and ranges from 0.0000 to 0.0180, in increments of 0.002. There are 17 data points plotted with a negative weak linear trend between the Cost Per Click and the Click Through Rate.">
            <a:extLst>
              <a:ext uri="{FF2B5EF4-FFF2-40B4-BE49-F238E27FC236}">
                <a16:creationId xmlns:a16="http://schemas.microsoft.com/office/drawing/2014/main" id="{999746E8-4DE3-453B-BE4F-D1CB3B82CDE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60562" y="1082675"/>
            <a:ext cx="5222875" cy="4849813"/>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5</a:t>
            </a:r>
            <a:endParaRPr dirty="0"/>
          </a:p>
        </p:txBody>
      </p:sp>
      <p:sp>
        <p:nvSpPr>
          <p:cNvPr id="3" name="Text Placeholder 2"/>
          <p:cNvSpPr>
            <a:spLocks noGrp="1"/>
          </p:cNvSpPr>
          <p:nvPr>
            <p:ph type="body" sz="quarter" idx="10"/>
          </p:nvPr>
        </p:nvSpPr>
        <p:spPr/>
        <p:txBody>
          <a:bodyPr>
            <a:normAutofit fontScale="92500"/>
          </a:bodyPr>
          <a:lstStyle/>
          <a:p>
            <a:r>
              <a:rPr sz="2800" b="1" dirty="0"/>
              <a:t>Solution</a:t>
            </a:r>
          </a:p>
          <a:p>
            <a:pPr>
              <a:defRPr sz="2800"/>
            </a:pPr>
            <a:r>
              <a:rPr sz="2800" dirty="0"/>
              <a:t>Statistical packages, such as SPSS and Minitab, can perform a regression analysis that calculates many of the values that we have discussed throughout this chapter all in one output. These outputs also include the confidence intervals for the slope and </a:t>
            </a:r>
            <a:r>
              <a:rPr lang="en-US" sz="2800" i="1" dirty="0"/>
              <a:t>y</a:t>
            </a:r>
            <a:r>
              <a:rPr sz="2800" dirty="0"/>
              <a:t>-intercept of the regression line. We can use Microsoft Excel to perform a similar analysis using the Regression tool in the Data Analysis package. In fact, the output from Excel is formatted in much the same way as the output generated by many statistical software packages. Begin by entering the sample data into Microsoft Excel as shown in the following table.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As you can see from the scatter plot below, the data depicts a linear pattern of data values. Based on the output screen from a TI-83/84, shown below, we see that</a:t>
            </a:r>
            <a:r>
              <a:rPr lang="en-US" sz="2800" dirty="0"/>
              <a:t> </a:t>
            </a:r>
            <a:r>
              <a:rPr lang="en-US" sz="2800" i="1" dirty="0"/>
              <a:t>r</a:t>
            </a:r>
            <a:r>
              <a:rPr lang="en-US" sz="2800" dirty="0"/>
              <a:t> ≈ 0.989,</a:t>
            </a:r>
            <a:r>
              <a:rPr sz="2800" dirty="0"/>
              <a:t> which is greater than the critical value at the </a:t>
            </a:r>
            <a:r>
              <a:rPr sz="2800" dirty="0">
                <a:latin typeface="Cambria Math"/>
              </a:rPr>
              <a:t>0.05</a:t>
            </a:r>
            <a:r>
              <a:rPr sz="2800" dirty="0"/>
              <a:t> level of significance,</a:t>
            </a:r>
          </a:p>
        </p:txBody>
      </p:sp>
      <p:pic>
        <p:nvPicPr>
          <p:cNvPr id="5" name="Picture 4" descr="r subscript 0.05 equals 0.632.">
            <a:extLst>
              <a:ext uri="{FF2B5EF4-FFF2-40B4-BE49-F238E27FC236}">
                <a16:creationId xmlns:a16="http://schemas.microsoft.com/office/drawing/2014/main" id="{0C065BD2-9F02-6B6C-7DDD-2714580EC05F}"/>
              </a:ext>
            </a:extLst>
          </p:cNvPr>
          <p:cNvPicPr>
            <a:picLocks noChangeAspect="1"/>
          </p:cNvPicPr>
          <p:nvPr/>
        </p:nvPicPr>
        <p:blipFill>
          <a:blip r:embed="rId2"/>
          <a:stretch>
            <a:fillRect/>
          </a:stretch>
        </p:blipFill>
        <p:spPr>
          <a:xfrm>
            <a:off x="4812030" y="2842260"/>
            <a:ext cx="1458462" cy="360000"/>
          </a:xfrm>
          <a:prstGeom prst="rect">
            <a:avLst/>
          </a:prstGeom>
        </p:spPr>
      </p:pic>
      <p:sp>
        <p:nvSpPr>
          <p:cNvPr id="6" name="TextBox 5">
            <a:extLst>
              <a:ext uri="{FF2B5EF4-FFF2-40B4-BE49-F238E27FC236}">
                <a16:creationId xmlns:a16="http://schemas.microsoft.com/office/drawing/2014/main" id="{388EEF7B-2F32-1E45-9ECE-1FD505C2C611}"/>
              </a:ext>
            </a:extLst>
          </p:cNvPr>
          <p:cNvSpPr txBox="1"/>
          <p:nvPr/>
        </p:nvSpPr>
        <p:spPr>
          <a:xfrm>
            <a:off x="6270492" y="2727990"/>
            <a:ext cx="1750154" cy="523220"/>
          </a:xfrm>
          <a:prstGeom prst="rect">
            <a:avLst/>
          </a:prstGeom>
          <a:noFill/>
        </p:spPr>
        <p:txBody>
          <a:bodyPr wrap="square" rtlCol="0">
            <a:spAutoFit/>
          </a:bodyPr>
          <a:lstStyle/>
          <a:p>
            <a:r>
              <a:rPr lang="en-IN" sz="2800" dirty="0"/>
              <a:t>Therefore,</a:t>
            </a:r>
          </a:p>
        </p:txBody>
      </p:sp>
      <p:sp>
        <p:nvSpPr>
          <p:cNvPr id="7" name="TextBox 6">
            <a:extLst>
              <a:ext uri="{FF2B5EF4-FFF2-40B4-BE49-F238E27FC236}">
                <a16:creationId xmlns:a16="http://schemas.microsoft.com/office/drawing/2014/main" id="{B98FC122-38F8-9C1A-8E32-88A0A4AE910F}"/>
              </a:ext>
            </a:extLst>
          </p:cNvPr>
          <p:cNvSpPr txBox="1"/>
          <p:nvPr/>
        </p:nvSpPr>
        <p:spPr>
          <a:xfrm>
            <a:off x="461010" y="3170111"/>
            <a:ext cx="8031480" cy="1384995"/>
          </a:xfrm>
          <a:prstGeom prst="rect">
            <a:avLst/>
          </a:prstGeom>
          <a:noFill/>
        </p:spPr>
        <p:txBody>
          <a:bodyPr wrap="square" rtlCol="0">
            <a:spAutoFit/>
          </a:bodyPr>
          <a:lstStyle/>
          <a:p>
            <a:r>
              <a:rPr lang="en-US" sz="2800" dirty="0"/>
              <a:t>it is appropriate to use a linear regression model to make predictions. Also from the TI-83/84 Plus output, we see that the regression line is</a:t>
            </a:r>
            <a:endParaRPr lang="en-IN" sz="2800" dirty="0"/>
          </a:p>
        </p:txBody>
      </p:sp>
      <p:pic>
        <p:nvPicPr>
          <p:cNvPr id="9" name="Picture 8" descr="y-hat equals negative 3.811 plus 0.865 x.">
            <a:extLst>
              <a:ext uri="{FF2B5EF4-FFF2-40B4-BE49-F238E27FC236}">
                <a16:creationId xmlns:a16="http://schemas.microsoft.com/office/drawing/2014/main" id="{DDF9FE77-AC94-1A20-417F-D9A06DEFACE4}"/>
              </a:ext>
            </a:extLst>
          </p:cNvPr>
          <p:cNvPicPr>
            <a:picLocks noChangeAspect="1"/>
          </p:cNvPicPr>
          <p:nvPr/>
        </p:nvPicPr>
        <p:blipFill>
          <a:blip r:embed="rId3"/>
          <a:stretch>
            <a:fillRect/>
          </a:stretch>
        </p:blipFill>
        <p:spPr>
          <a:xfrm>
            <a:off x="523461" y="4555105"/>
            <a:ext cx="3043543" cy="39600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6</a:t>
            </a:r>
            <a:endParaRPr dirty="0"/>
          </a:p>
        </p:txBody>
      </p:sp>
      <p:graphicFrame>
        <p:nvGraphicFramePr>
          <p:cNvPr id="3" name="Table Placeholder 2" descr="The table presents Click-Through Rate (CTR) and Cost Per Click (CPC) values.&#10;C T R is 0.0124, and the C P C is 0.45.&#10;C T R is 0.0080, and the C P C is 2.24.&#10;C T R is 0.0078, and the C P C is 2.52.&#10;C T R is 0.0116, and the C P C is 1.81.&#10;C T R is 0.0062, and the C P C is 3.08.&#10;C T R is 0.0073, and the C P C is 1.06.&#10;C T R is 0.0047, and the C P C is 2.72.&#10;C T R is 0.0056, and the C P C is 3.77.&#10;C T R is 0.0101, and the C P C is 1.90.&#10;C T R is 0.0070, and the C P C is 2.93.&#10;C T R is 0.0083, and the C P C is 1.32.&#10;C T R is 0.0071, and the C P C is 2.14.&#10;C T R is 0.0161, and the C P C is 1.32.&#10;C T R is 0.0099, and the C P C is 1.81.&#10;C T R is 0.0159, and the C P C is 0.70.&#10;C T R is 0.0104, and the C P C is 1.27.&#10;C T R is 0.0090, and the C P C is 0.63.&#10;&#10;&#10;This data helps analyze the relationship between CTR and CPC across different cases."/>
          <p:cNvGraphicFramePr>
            <a:graphicFrameLocks noGrp="1"/>
          </p:cNvGraphicFramePr>
          <p:nvPr>
            <p:ph type="tbl" sz="quarter" idx="10"/>
            <p:extLst>
              <p:ext uri="{D42A27DB-BD31-4B8C-83A1-F6EECF244321}">
                <p14:modId xmlns:p14="http://schemas.microsoft.com/office/powerpoint/2010/main" val="4092645325"/>
              </p:ext>
            </p:extLst>
          </p:nvPr>
        </p:nvGraphicFramePr>
        <p:xfrm>
          <a:off x="1295400" y="1029287"/>
          <a:ext cx="6781800" cy="4922520"/>
        </p:xfrm>
        <a:graphic>
          <a:graphicData uri="http://schemas.openxmlformats.org/drawingml/2006/table">
            <a:tbl>
              <a:tblPr firstRow="1" bandRow="1">
                <a:tableStyleId>{2D5ABB26-0587-4C30-8999-92F81FD0307C}</a:tableStyleId>
              </a:tblPr>
              <a:tblGrid>
                <a:gridCol w="2260600">
                  <a:extLst>
                    <a:ext uri="{9D8B030D-6E8A-4147-A177-3AD203B41FA5}">
                      <a16:colId xmlns:a16="http://schemas.microsoft.com/office/drawing/2014/main" val="20000"/>
                    </a:ext>
                  </a:extLst>
                </a:gridCol>
                <a:gridCol w="2260600">
                  <a:extLst>
                    <a:ext uri="{9D8B030D-6E8A-4147-A177-3AD203B41FA5}">
                      <a16:colId xmlns:a16="http://schemas.microsoft.com/office/drawing/2014/main" val="20001"/>
                    </a:ext>
                  </a:extLst>
                </a:gridCol>
                <a:gridCol w="2260600">
                  <a:extLst>
                    <a:ext uri="{9D8B030D-6E8A-4147-A177-3AD203B41FA5}">
                      <a16:colId xmlns:a16="http://schemas.microsoft.com/office/drawing/2014/main" val="20002"/>
                    </a:ext>
                  </a:extLst>
                </a:gridCol>
              </a:tblGrid>
              <a:tr h="250627">
                <a:tc>
                  <a:txBody>
                    <a:bodyPr/>
                    <a:lstStyle/>
                    <a:p>
                      <a:pPr algn="ctr">
                        <a:defRPr b="1"/>
                      </a:pPr>
                      <a:endParaRPr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b="1"/>
                      </a:pPr>
                      <a:r>
                        <a:rPr sz="110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b="1"/>
                      </a:pPr>
                      <a:r>
                        <a:rPr sz="110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0627">
                <a:tc>
                  <a:txBody>
                    <a:bodyPr/>
                    <a:lstStyle/>
                    <a:p>
                      <a:pPr algn="ctr">
                        <a:defRPr sz="1800" b="1"/>
                      </a:pPr>
                      <a:r>
                        <a:rPr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100" b="1" dirty="0"/>
                        <a:t>CTR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100" b="1"/>
                        <a:t>CPC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0627">
                <a:tc>
                  <a:txBody>
                    <a:bodyPr/>
                    <a:lstStyle/>
                    <a:p>
                      <a:pPr algn="ctr">
                        <a:defRPr sz="1800" b="1"/>
                      </a:pPr>
                      <a:r>
                        <a:rPr sz="110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0.0124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50627">
                <a:tc>
                  <a:txBody>
                    <a:bodyPr/>
                    <a:lstStyle/>
                    <a:p>
                      <a:pPr algn="ctr">
                        <a:defRPr sz="1800" b="1"/>
                      </a:pPr>
                      <a:r>
                        <a:rPr sz="110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0.0080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2.24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50627">
                <a:tc>
                  <a:txBody>
                    <a:bodyPr/>
                    <a:lstStyle/>
                    <a:p>
                      <a:pPr algn="ctr">
                        <a:defRPr sz="1800" b="1"/>
                      </a:pPr>
                      <a:r>
                        <a:rPr sz="11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0.0078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2.52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50627">
                <a:tc>
                  <a:txBody>
                    <a:bodyPr/>
                    <a:lstStyle/>
                    <a:p>
                      <a:pPr algn="ctr">
                        <a:defRPr sz="1800" b="1"/>
                      </a:pPr>
                      <a:r>
                        <a:rPr sz="110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1.81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50627">
                <a:tc>
                  <a:txBody>
                    <a:bodyPr/>
                    <a:lstStyle/>
                    <a:p>
                      <a:pPr algn="ctr">
                        <a:defRPr sz="1800" b="1"/>
                      </a:pPr>
                      <a:r>
                        <a:rPr sz="110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3.08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50627">
                <a:tc>
                  <a:txBody>
                    <a:bodyPr/>
                    <a:lstStyle/>
                    <a:p>
                      <a:pPr algn="ctr">
                        <a:defRPr sz="1800" b="1"/>
                      </a:pPr>
                      <a:r>
                        <a:rPr sz="110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0.0073</a:t>
                      </a:r>
                      <a:r>
                        <a:rPr lang="en-US" sz="1100" dirty="0"/>
                        <a:t>+</a:t>
                      </a:r>
                      <a:endParaRPr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1.06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50627">
                <a:tc>
                  <a:txBody>
                    <a:bodyPr/>
                    <a:lstStyle/>
                    <a:p>
                      <a:pPr algn="ctr">
                        <a:defRPr sz="1800" b="1"/>
                      </a:pPr>
                      <a:r>
                        <a:rPr sz="110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2.72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50627">
                <a:tc>
                  <a:txBody>
                    <a:bodyPr/>
                    <a:lstStyle/>
                    <a:p>
                      <a:pPr algn="ctr">
                        <a:defRPr sz="1800" b="1"/>
                      </a:pPr>
                      <a:r>
                        <a:rPr sz="110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3.77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50627">
                <a:tc>
                  <a:txBody>
                    <a:bodyPr/>
                    <a:lstStyle/>
                    <a:p>
                      <a:pPr algn="ctr">
                        <a:defRPr sz="1800" b="1"/>
                      </a:pPr>
                      <a:r>
                        <a:rPr sz="110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1.90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50627">
                <a:tc>
                  <a:txBody>
                    <a:bodyPr/>
                    <a:lstStyle/>
                    <a:p>
                      <a:pPr algn="ctr">
                        <a:defRPr sz="1800" b="1"/>
                      </a:pPr>
                      <a:r>
                        <a:rPr sz="1100"/>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2.93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250627">
                <a:tc>
                  <a:txBody>
                    <a:bodyPr/>
                    <a:lstStyle/>
                    <a:p>
                      <a:pPr algn="ctr">
                        <a:defRPr sz="1800" b="1"/>
                      </a:pPr>
                      <a:r>
                        <a:rPr sz="110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0.0083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1.32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250627">
                <a:tc>
                  <a:txBody>
                    <a:bodyPr/>
                    <a:lstStyle/>
                    <a:p>
                      <a:pPr algn="ctr">
                        <a:defRPr sz="1800" b="1"/>
                      </a:pPr>
                      <a:r>
                        <a:rPr sz="1100"/>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0.0071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2.14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50627">
                <a:tc>
                  <a:txBody>
                    <a:bodyPr/>
                    <a:lstStyle/>
                    <a:p>
                      <a:pPr algn="ctr">
                        <a:defRPr sz="1800" b="1"/>
                      </a:pPr>
                      <a:r>
                        <a:rPr sz="1100" dirty="0"/>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0.0161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1.32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250627">
                <a:tc>
                  <a:txBody>
                    <a:bodyPr/>
                    <a:lstStyle/>
                    <a:p>
                      <a:pPr algn="ctr">
                        <a:defRPr sz="1800" b="1"/>
                      </a:pPr>
                      <a:r>
                        <a:rPr sz="110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0.0099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1.81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250627">
                <a:tc>
                  <a:txBody>
                    <a:bodyPr/>
                    <a:lstStyle/>
                    <a:p>
                      <a:pPr algn="ctr">
                        <a:defRPr sz="1800" b="1"/>
                      </a:pPr>
                      <a:r>
                        <a:rPr sz="1100"/>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0.0159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250627">
                <a:tc>
                  <a:txBody>
                    <a:bodyPr/>
                    <a:lstStyle/>
                    <a:p>
                      <a:pPr algn="ctr">
                        <a:defRPr sz="1800" b="1"/>
                      </a:pPr>
                      <a:r>
                        <a:rPr sz="1100"/>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0.0104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1.27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r h="250627">
                <a:tc>
                  <a:txBody>
                    <a:bodyPr/>
                    <a:lstStyle/>
                    <a:p>
                      <a:pPr algn="ctr">
                        <a:defRPr sz="1800" b="1"/>
                      </a:pPr>
                      <a:r>
                        <a:rPr sz="1100"/>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a:t>0.0090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sz="1100" dirty="0"/>
                        <a:t>0.63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7</a:t>
            </a:r>
            <a:endParaRPr dirty="0"/>
          </a:p>
        </p:txBody>
      </p:sp>
      <p:sp>
        <p:nvSpPr>
          <p:cNvPr id="3" name="Text Placeholder 2"/>
          <p:cNvSpPr>
            <a:spLocks noGrp="1"/>
          </p:cNvSpPr>
          <p:nvPr>
            <p:ph type="body" sz="quarter" idx="10"/>
          </p:nvPr>
        </p:nvSpPr>
        <p:spPr/>
        <p:txBody>
          <a:bodyPr>
            <a:normAutofit/>
          </a:bodyPr>
          <a:lstStyle/>
          <a:p>
            <a:r>
              <a:rPr sz="2800"/>
              <a:t>Under the </a:t>
            </a:r>
            <a:r>
              <a:rPr sz="2800" b="1"/>
              <a:t>Data</a:t>
            </a:r>
            <a:r>
              <a:rPr sz="2800"/>
              <a:t> tab, choose </a:t>
            </a:r>
            <a:r>
              <a:rPr sz="2800" b="1"/>
              <a:t>Data Analysis</a:t>
            </a:r>
            <a:r>
              <a:rPr sz="2800"/>
              <a:t>. Select </a:t>
            </a:r>
            <a:r>
              <a:rPr sz="2800" b="1"/>
              <a:t>Regression</a:t>
            </a:r>
            <a:r>
              <a:rPr sz="2800"/>
              <a:t> from the options listed. Enter the necessary information into the Regression menu as shown in the following screenshot. Click </a:t>
            </a:r>
            <a:r>
              <a:rPr sz="2800" b="1"/>
              <a:t>OK</a:t>
            </a:r>
            <a:r>
              <a:rPr sz="2800"/>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8</a:t>
            </a:r>
            <a:endParaRPr dirty="0"/>
          </a:p>
        </p:txBody>
      </p:sp>
      <p:pic>
        <p:nvPicPr>
          <p:cNvPr id="5" name="Content Placeholder 4" descr="A screenshot of the “Regression” dialog box is shown which is from excel. There are four categories names, Input, Output options, Residuals, and Normal Probability.&#10;In the Input category, the input Y range is from B1 to B18, the input x range is from A 1 to A 18. While we have a check boxes, one of that have marked for labels options and marked the confidence interval set at 95 percent.&#10;In the Output category, three sub-options output range, new worksheet ply, and New Workbook. In the first sub option Output range we took the cell A20.&#10;In the Residuals category, there are four sub options which are mentioned Residuals, residual plots, standardized residuals, and line fit plots, which are having a check boxes.&#10;In the Normal Probability category, we have check box elated to Normal probability plots.&#10;There are three buttons, “OK,” “Cancel,” and “Help” appearing on the top-right section of the dialog box, positioned one below the other, with the OK button in selected mode.">
            <a:extLst>
              <a:ext uri="{FF2B5EF4-FFF2-40B4-BE49-F238E27FC236}">
                <a16:creationId xmlns:a16="http://schemas.microsoft.com/office/drawing/2014/main" id="{30BD5F37-3CF6-4C7C-971E-24662F656A7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610095" y="1745677"/>
            <a:ext cx="3923809" cy="3523809"/>
          </a:xfr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Technology</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4328122"/>
          </a:xfrm>
        </p:spPr>
        <p:txBody>
          <a:bodyPr>
            <a:normAutofit fontScale="77500" lnSpcReduction="20000"/>
          </a:bodyPr>
          <a:lstStyle/>
          <a:p>
            <a:r>
              <a:rPr sz="2800" dirty="0"/>
              <a:t>If Data Analysis does not appear in your Excel menu under the Data tab, you can easily add this function. For instructions please visit stat.hawkeslearning.com and navigate to </a:t>
            </a:r>
            <a:r>
              <a:rPr sz="2800" b="1" dirty="0"/>
              <a:t>Technology Instructions </a:t>
            </a:r>
            <a:r>
              <a:rPr lang="en-US" b="1" dirty="0"/>
              <a:t>→</a:t>
            </a:r>
            <a:r>
              <a:rPr sz="2800" b="1" dirty="0"/>
              <a:t> Getting Started</a:t>
            </a:r>
            <a:r>
              <a:rPr sz="2800" dirty="0"/>
              <a:t>.</a:t>
            </a:r>
          </a:p>
          <a:p>
            <a:r>
              <a:rPr sz="2800" dirty="0"/>
              <a:t>The results from the regression analysis, provide an abundance of information, much of which we have discussed throughout this chapter. If you are using another technology, the output might look very similar and can be interpreted in much the same way.</a:t>
            </a:r>
          </a:p>
          <a:p>
            <a:r>
              <a:rPr sz="2800" dirty="0"/>
              <a:t>As you look at the information provided in the regression model output, you might be surprised to see an </a:t>
            </a:r>
            <a:r>
              <a:rPr sz="2800" b="1" dirty="0"/>
              <a:t>ANOVA</a:t>
            </a:r>
            <a:r>
              <a:rPr sz="2800" dirty="0"/>
              <a:t> table reported as part of the results. The use of the </a:t>
            </a:r>
            <a:r>
              <a:rPr sz="2800" b="1" dirty="0"/>
              <a:t>ANOVA</a:t>
            </a:r>
            <a:r>
              <a:rPr sz="2800" dirty="0"/>
              <a:t> table in regression will be discussed more in the next section, since it is more meaningful when discussing more than one explanatory variable. However, it does contain a few of the important values we have discussed so far in this section. Let's look at where those values are found.</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9</a:t>
            </a:r>
            <a:endParaRPr dirty="0"/>
          </a:p>
        </p:txBody>
      </p:sp>
      <p:pic>
        <p:nvPicPr>
          <p:cNvPr id="6" name="Picture 5" descr="A table presents a regression analysis output&#10; In the Regression Statistics section, It contains 2 columns, the first column contains Multiple R, R square, Adjusted R square, Standard error, and Observations.&#10; The second column contains the value of Multiple R is 0.67939297,&#10; R Square is 0.46,&#10; Adjusted R Square is 0.4256798,&#10; Standard Error is 0.71151556,&#10; Observations is 17.&#10;">
            <a:extLst>
              <a:ext uri="{FF2B5EF4-FFF2-40B4-BE49-F238E27FC236}">
                <a16:creationId xmlns:a16="http://schemas.microsoft.com/office/drawing/2014/main" id="{31FE8B77-48E8-2F54-3E00-B6CDF268F368}"/>
              </a:ext>
            </a:extLst>
          </p:cNvPr>
          <p:cNvPicPr>
            <a:picLocks noChangeAspect="1"/>
          </p:cNvPicPr>
          <p:nvPr/>
        </p:nvPicPr>
        <p:blipFill>
          <a:blip r:embed="rId2"/>
          <a:stretch>
            <a:fillRect/>
          </a:stretch>
        </p:blipFill>
        <p:spPr>
          <a:xfrm>
            <a:off x="2743200" y="1219200"/>
            <a:ext cx="3918007" cy="4597431"/>
          </a:xfrm>
          <a:prstGeom prst="rect">
            <a:avLst/>
          </a:prstGeom>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1D212-16C9-3CE4-0992-6BCA302C2A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71027-8548-317A-596C-CE41E81730D0}"/>
              </a:ext>
            </a:extLst>
          </p:cNvPr>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10</a:t>
            </a:r>
            <a:endParaRPr dirty="0"/>
          </a:p>
        </p:txBody>
      </p:sp>
      <p:pic>
        <p:nvPicPr>
          <p:cNvPr id="7" name="Picture 6" descr="A table presents a regression analysis output with two sections: ANOVA and Regression Coefficients.&#10; It shows variation between and within groups with columns for degrees of freedom (df), sum of squares (SS), mean square (MS), F statistic, and significance F.&#10; For Regression row: df is 1, SS is 6.50993711, MS is 6.50993711, F is 12.8590236, Significance F is 0.00270243,&#10; For Residual row: df is 15, SS is 7.59381583, MS is 0.50625439,&#10; For Total row: df is 16, SS is 14.1037529,&#10; Now the Regression Coefficients Table:&#10; This section includes the estimated coefficients, standard error, t stat, p value, and 95% confidence intervals for each predictor:&#10; It included 2 rows for intercept, C T R.&#10; For Intercept row:&#10; The coefficient is 3.67211591,&#10; Standard Error is 0.53321469,&#10; t Stat is 6.88674929,&#10; P value is 5.1753 tiems 10 to the power of negative 06,&#10; 95% Confidence Interval: [2.5355957 to 4.80863612],&#10; For C T R row:&#10; The coefficient is negative 195.400066,&#10; Standard Error is 54.4904897,&#10; t Stat is negative 3.58594807,&#10; P value is 0.00270243,&#10; 95% Confidence Interval: [negative 311.543795 to negative 79.2563374].&#10;">
            <a:extLst>
              <a:ext uri="{FF2B5EF4-FFF2-40B4-BE49-F238E27FC236}">
                <a16:creationId xmlns:a16="http://schemas.microsoft.com/office/drawing/2014/main" id="{99DCEABE-C491-A9F1-C3D8-A1E0E239F729}"/>
              </a:ext>
            </a:extLst>
          </p:cNvPr>
          <p:cNvPicPr>
            <a:picLocks noChangeAspect="1"/>
          </p:cNvPicPr>
          <p:nvPr/>
        </p:nvPicPr>
        <p:blipFill>
          <a:blip r:embed="rId2"/>
          <a:stretch>
            <a:fillRect/>
          </a:stretch>
        </p:blipFill>
        <p:spPr>
          <a:xfrm>
            <a:off x="357592" y="1600200"/>
            <a:ext cx="8428815" cy="3413203"/>
          </a:xfrm>
          <a:prstGeom prst="rect">
            <a:avLst/>
          </a:prstGeom>
        </p:spPr>
      </p:pic>
    </p:spTree>
    <p:extLst>
      <p:ext uri="{BB962C8B-B14F-4D97-AF65-F5344CB8AC3E}">
        <p14:creationId xmlns:p14="http://schemas.microsoft.com/office/powerpoint/2010/main" val="23261834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11</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Multiple R is the absolute value of the correlation coefficient,</a:t>
            </a:r>
          </a:p>
        </p:txBody>
      </p:sp>
      <p:pic>
        <p:nvPicPr>
          <p:cNvPr id="5" name="Picture 4" descr="Absolute value of r.">
            <a:extLst>
              <a:ext uri="{FF2B5EF4-FFF2-40B4-BE49-F238E27FC236}">
                <a16:creationId xmlns:a16="http://schemas.microsoft.com/office/drawing/2014/main" id="{A76B8552-C152-D764-5244-E1B607AA268E}"/>
              </a:ext>
            </a:extLst>
          </p:cNvPr>
          <p:cNvPicPr>
            <a:picLocks noChangeAspect="1"/>
          </p:cNvPicPr>
          <p:nvPr/>
        </p:nvPicPr>
        <p:blipFill>
          <a:blip r:embed="rId2"/>
          <a:stretch>
            <a:fillRect/>
          </a:stretch>
        </p:blipFill>
        <p:spPr>
          <a:xfrm>
            <a:off x="2667000" y="1517970"/>
            <a:ext cx="267428" cy="468000"/>
          </a:xfrm>
          <a:prstGeom prst="rect">
            <a:avLst/>
          </a:prstGeom>
        </p:spPr>
      </p:pic>
      <p:sp>
        <p:nvSpPr>
          <p:cNvPr id="6" name="TextBox 5">
            <a:extLst>
              <a:ext uri="{FF2B5EF4-FFF2-40B4-BE49-F238E27FC236}">
                <a16:creationId xmlns:a16="http://schemas.microsoft.com/office/drawing/2014/main" id="{31F153B9-98E9-BE4E-04EF-0A21E9DB9DEE}"/>
              </a:ext>
            </a:extLst>
          </p:cNvPr>
          <p:cNvSpPr txBox="1"/>
          <p:nvPr/>
        </p:nvSpPr>
        <p:spPr>
          <a:xfrm>
            <a:off x="430530" y="1877700"/>
            <a:ext cx="8229600" cy="4232324"/>
          </a:xfrm>
          <a:prstGeom prst="rect">
            <a:avLst/>
          </a:prstGeom>
          <a:noFill/>
        </p:spPr>
        <p:txBody>
          <a:bodyPr wrap="square" rtlCol="0">
            <a:spAutoFit/>
          </a:bodyPr>
          <a:lstStyle/>
          <a:p>
            <a:pPr marL="514350" indent="-514350">
              <a:buFont typeface="+mj-lt"/>
              <a:buChar char="•"/>
              <a:defRPr sz="2800"/>
            </a:pPr>
            <a:r>
              <a:rPr lang="en-US" sz="2600" dirty="0"/>
              <a:t>​R Square is the coefficient of determination, </a:t>
            </a:r>
            <a:r>
              <a:rPr lang="en-US" sz="2600" i="1" dirty="0"/>
              <a:t>r</a:t>
            </a:r>
            <a:r>
              <a:rPr lang="en-US" sz="1050" i="1" dirty="0"/>
              <a:t> </a:t>
            </a:r>
            <a:r>
              <a:rPr lang="en-US" sz="2600" dirty="0"/>
              <a:t>².</a:t>
            </a:r>
          </a:p>
          <a:p>
            <a:pPr marL="514350" indent="-514350">
              <a:buFont typeface="+mj-lt"/>
              <a:buChar char="•"/>
              <a:defRPr sz="2800"/>
            </a:pPr>
            <a:r>
              <a:rPr lang="en-US" sz="2600" dirty="0"/>
              <a:t>​Standard Error is the standard error of estimate, S</a:t>
            </a:r>
            <a:r>
              <a:rPr lang="en-US" sz="2600" baseline="-25000" dirty="0"/>
              <a:t>e</a:t>
            </a:r>
            <a:r>
              <a:rPr lang="en-US" sz="2600" dirty="0"/>
              <a:t>.</a:t>
            </a:r>
          </a:p>
          <a:p>
            <a:pPr marL="514350" indent="-514350">
              <a:buFont typeface="+mj-lt"/>
              <a:buChar char="•"/>
              <a:defRPr sz="2800"/>
            </a:pPr>
            <a:r>
              <a:rPr lang="en-US" sz="2600" dirty="0"/>
              <a:t>​The intersection of the Residual row and the </a:t>
            </a:r>
            <a:r>
              <a:rPr lang="en-US" sz="2600" i="1" dirty="0"/>
              <a:t>SS </a:t>
            </a:r>
            <a:r>
              <a:rPr lang="en-US" sz="2600" dirty="0"/>
              <a:t>column is the sum of squared errors, SSE.</a:t>
            </a:r>
          </a:p>
          <a:p>
            <a:pPr marL="514350" indent="-514350">
              <a:buFont typeface="+mj-lt"/>
              <a:buChar char="•"/>
              <a:defRPr sz="2800"/>
            </a:pPr>
            <a:r>
              <a:rPr lang="en-US" sz="2600" dirty="0"/>
              <a:t>​The </a:t>
            </a:r>
            <a:r>
              <a:rPr lang="en-US" sz="2600" b="1" dirty="0"/>
              <a:t>Lower </a:t>
            </a:r>
            <a:r>
              <a:rPr lang="en-US" sz="2600" dirty="0"/>
              <a:t>95.0% and </a:t>
            </a:r>
            <a:r>
              <a:rPr lang="en-US" sz="2600" b="1" dirty="0"/>
              <a:t>Upper </a:t>
            </a:r>
            <a:r>
              <a:rPr lang="en-US" sz="2600" dirty="0"/>
              <a:t>95.0% columns give the lower and upper endpoints of the 95% confidence intervals for the </a:t>
            </a:r>
            <a:r>
              <a:rPr lang="en-US" sz="2600" i="1" dirty="0"/>
              <a:t>y</a:t>
            </a:r>
            <a:r>
              <a:rPr lang="en-US" sz="2600" dirty="0"/>
              <a:t>-intercept and slope.</a:t>
            </a:r>
          </a:p>
          <a:p>
            <a:pPr marL="514350" indent="-514350">
              <a:buFont typeface="+mj-lt"/>
              <a:buChar char="•"/>
              <a:defRPr sz="2800"/>
            </a:pPr>
            <a:r>
              <a:rPr lang="en-US" sz="2600" dirty="0"/>
              <a:t>​The </a:t>
            </a:r>
            <a:r>
              <a:rPr lang="en-US" sz="2600" b="1" dirty="0"/>
              <a:t>Coefficients</a:t>
            </a:r>
            <a:r>
              <a:rPr lang="en-US" sz="2600" dirty="0"/>
              <a:t> column gives the value for the coefficients, that is, the </a:t>
            </a:r>
            <a:r>
              <a:rPr lang="en-US" sz="2600" i="1" dirty="0"/>
              <a:t>y</a:t>
            </a:r>
            <a:r>
              <a:rPr lang="en-US" sz="2600" dirty="0"/>
              <a:t>-intercept and slope, of the regression line.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sz="2800"/>
            </a:pPr>
            <a:r>
              <a:rPr sz="2400" dirty="0"/>
              <a:t>The lower and upper endpoints of the</a:t>
            </a:r>
            <a:r>
              <a:rPr lang="en-US" sz="2400" dirty="0"/>
              <a:t> 95%</a:t>
            </a:r>
            <a:r>
              <a:rPr sz="2400" dirty="0"/>
              <a:t> confidence intervals for the </a:t>
            </a:r>
            <a:r>
              <a:rPr lang="en-US" sz="2400" i="1" dirty="0"/>
              <a:t>y</a:t>
            </a:r>
            <a:r>
              <a:rPr sz="2400" dirty="0"/>
              <a:t>-intercept and slope are the values we are interested in for this example.</a:t>
            </a:r>
          </a:p>
          <a:p>
            <a:pPr>
              <a:defRPr sz="2800"/>
            </a:pPr>
            <a:r>
              <a:rPr sz="2400" dirty="0"/>
              <a:t>The row labeled Intercept is the row for the values corresponding to the </a:t>
            </a:r>
            <a:r>
              <a:rPr lang="en-US" sz="2400" i="1" dirty="0"/>
              <a:t>y</a:t>
            </a:r>
            <a:r>
              <a:rPr sz="2400" dirty="0"/>
              <a:t>-intercept. Notice that the first value in this row is</a:t>
            </a:r>
            <a:r>
              <a:rPr lang="en-US" sz="2400" dirty="0"/>
              <a:t> </a:t>
            </a:r>
            <a:r>
              <a:rPr lang="en-US" sz="2400" i="1" dirty="0"/>
              <a:t>b</a:t>
            </a:r>
            <a:r>
              <a:rPr lang="en-US" sz="2400" dirty="0"/>
              <a:t>₀ ≈ 3.672.</a:t>
            </a:r>
            <a:r>
              <a:rPr sz="2400" dirty="0"/>
              <a:t> The last two values in this row are the lower and upper endpoints for a</a:t>
            </a:r>
            <a:r>
              <a:rPr lang="en-US" sz="2400" dirty="0"/>
              <a:t> 95% </a:t>
            </a:r>
            <a:r>
              <a:rPr sz="2400" dirty="0"/>
              <a:t>confidence interval for the </a:t>
            </a:r>
            <a:r>
              <a:rPr lang="en-US" sz="2400" i="1" dirty="0"/>
              <a:t>y</a:t>
            </a:r>
            <a:r>
              <a:rPr sz="2400" dirty="0"/>
              <a:t>-intercept of the regression line,</a:t>
            </a:r>
          </a:p>
        </p:txBody>
      </p:sp>
      <p:pic>
        <p:nvPicPr>
          <p:cNvPr id="7" name="Picture 6" descr="beta subscript 0.">
            <a:extLst>
              <a:ext uri="{FF2B5EF4-FFF2-40B4-BE49-F238E27FC236}">
                <a16:creationId xmlns:a16="http://schemas.microsoft.com/office/drawing/2014/main" id="{892D73F6-D91A-8F8C-D7B9-184570A4C8AC}"/>
              </a:ext>
            </a:extLst>
          </p:cNvPr>
          <p:cNvPicPr>
            <a:picLocks noChangeAspect="1"/>
          </p:cNvPicPr>
          <p:nvPr/>
        </p:nvPicPr>
        <p:blipFill>
          <a:blip r:embed="rId2"/>
          <a:stretch>
            <a:fillRect/>
          </a:stretch>
        </p:blipFill>
        <p:spPr>
          <a:xfrm>
            <a:off x="4757736" y="3719359"/>
            <a:ext cx="400050" cy="419100"/>
          </a:xfrm>
          <a:prstGeom prst="rect">
            <a:avLst/>
          </a:prstGeom>
        </p:spPr>
      </p:pic>
      <p:sp>
        <p:nvSpPr>
          <p:cNvPr id="10" name="TextBox 9">
            <a:extLst>
              <a:ext uri="{FF2B5EF4-FFF2-40B4-BE49-F238E27FC236}">
                <a16:creationId xmlns:a16="http://schemas.microsoft.com/office/drawing/2014/main" id="{736CBA23-D5BD-9527-E2BC-BEC06E2F2D3C}"/>
              </a:ext>
            </a:extLst>
          </p:cNvPr>
          <p:cNvSpPr txBox="1"/>
          <p:nvPr/>
        </p:nvSpPr>
        <p:spPr>
          <a:xfrm>
            <a:off x="5080635" y="3683663"/>
            <a:ext cx="3453765" cy="461665"/>
          </a:xfrm>
          <a:prstGeom prst="rect">
            <a:avLst/>
          </a:prstGeom>
          <a:noFill/>
        </p:spPr>
        <p:txBody>
          <a:bodyPr wrap="square" rtlCol="0">
            <a:spAutoFit/>
          </a:bodyPr>
          <a:lstStyle/>
          <a:p>
            <a:r>
              <a:rPr lang="en-IN" sz="2400" dirty="0"/>
              <a:t>Thus, the 95% confidence</a:t>
            </a:r>
          </a:p>
        </p:txBody>
      </p:sp>
      <p:sp>
        <p:nvSpPr>
          <p:cNvPr id="11" name="TextBox 10">
            <a:extLst>
              <a:ext uri="{FF2B5EF4-FFF2-40B4-BE49-F238E27FC236}">
                <a16:creationId xmlns:a16="http://schemas.microsoft.com/office/drawing/2014/main" id="{5BB84D01-EFCA-A91B-91EC-43411ED0BE8D}"/>
              </a:ext>
            </a:extLst>
          </p:cNvPr>
          <p:cNvSpPr txBox="1"/>
          <p:nvPr/>
        </p:nvSpPr>
        <p:spPr>
          <a:xfrm>
            <a:off x="461962" y="4033368"/>
            <a:ext cx="1611630" cy="461665"/>
          </a:xfrm>
          <a:prstGeom prst="rect">
            <a:avLst/>
          </a:prstGeom>
          <a:noFill/>
        </p:spPr>
        <p:txBody>
          <a:bodyPr wrap="square" rtlCol="0">
            <a:spAutoFit/>
          </a:bodyPr>
          <a:lstStyle/>
          <a:p>
            <a:r>
              <a:rPr lang="en-IN" sz="2400" dirty="0"/>
              <a:t>interval for</a:t>
            </a:r>
          </a:p>
        </p:txBody>
      </p:sp>
      <p:pic>
        <p:nvPicPr>
          <p:cNvPr id="9" name="Picture 8" descr="beta subscript 0">
            <a:extLst>
              <a:ext uri="{FF2B5EF4-FFF2-40B4-BE49-F238E27FC236}">
                <a16:creationId xmlns:a16="http://schemas.microsoft.com/office/drawing/2014/main" id="{0B435F1C-029F-1F88-F177-BA1CFD35433B}"/>
              </a:ext>
            </a:extLst>
          </p:cNvPr>
          <p:cNvPicPr>
            <a:picLocks noChangeAspect="1"/>
          </p:cNvPicPr>
          <p:nvPr/>
        </p:nvPicPr>
        <p:blipFill>
          <a:blip r:embed="rId3"/>
          <a:stretch>
            <a:fillRect/>
          </a:stretch>
        </p:blipFill>
        <p:spPr>
          <a:xfrm>
            <a:off x="2005489" y="4080220"/>
            <a:ext cx="323850" cy="419100"/>
          </a:xfrm>
          <a:prstGeom prst="rect">
            <a:avLst/>
          </a:prstGeom>
        </p:spPr>
      </p:pic>
      <p:sp>
        <p:nvSpPr>
          <p:cNvPr id="12" name="TextBox 11">
            <a:extLst>
              <a:ext uri="{FF2B5EF4-FFF2-40B4-BE49-F238E27FC236}">
                <a16:creationId xmlns:a16="http://schemas.microsoft.com/office/drawing/2014/main" id="{5B67DD35-1E55-9605-D0ED-23B2E4C74103}"/>
              </a:ext>
            </a:extLst>
          </p:cNvPr>
          <p:cNvSpPr txBox="1"/>
          <p:nvPr/>
        </p:nvSpPr>
        <p:spPr>
          <a:xfrm>
            <a:off x="2261235" y="4033368"/>
            <a:ext cx="4033837" cy="432000"/>
          </a:xfrm>
          <a:prstGeom prst="rect">
            <a:avLst/>
          </a:prstGeom>
          <a:noFill/>
        </p:spPr>
        <p:txBody>
          <a:bodyPr wrap="square" rtlCol="0">
            <a:spAutoFit/>
          </a:bodyPr>
          <a:lstStyle/>
          <a:p>
            <a:r>
              <a:rPr lang="en-US" sz="2400" dirty="0"/>
              <a:t>can be written as follows.</a:t>
            </a:r>
          </a:p>
          <a:p>
            <a:endParaRPr lang="en-IN" sz="2400" dirty="0"/>
          </a:p>
        </p:txBody>
      </p:sp>
      <p:pic>
        <p:nvPicPr>
          <p:cNvPr id="15" name="Picture 14" descr="2.536 is less than beta subscript zero, which is less than 4.809,&#10;&#10;or&#10;&#10;the interval open parenthesis 2.536, 4.809 close parenthesis.">
            <a:extLst>
              <a:ext uri="{FF2B5EF4-FFF2-40B4-BE49-F238E27FC236}">
                <a16:creationId xmlns:a16="http://schemas.microsoft.com/office/drawing/2014/main" id="{C3B615E0-08F1-87C5-D24D-BE9DEDD5E591}"/>
              </a:ext>
            </a:extLst>
          </p:cNvPr>
          <p:cNvPicPr>
            <a:picLocks noChangeAspect="1"/>
          </p:cNvPicPr>
          <p:nvPr/>
        </p:nvPicPr>
        <p:blipFill>
          <a:blip r:embed="rId4"/>
          <a:stretch>
            <a:fillRect/>
          </a:stretch>
        </p:blipFill>
        <p:spPr>
          <a:xfrm>
            <a:off x="3276600" y="4495800"/>
            <a:ext cx="2390775" cy="1447800"/>
          </a:xfrm>
          <a:prstGeom prst="rect">
            <a:avLst/>
          </a:prstGeom>
        </p:spPr>
      </p:pic>
    </p:spTree>
    <p:extLst>
      <p:ext uri="{BB962C8B-B14F-4D97-AF65-F5344CB8AC3E}">
        <p14:creationId xmlns:p14="http://schemas.microsoft.com/office/powerpoint/2010/main" val="5062151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Example 12.3.6: Constructing Confidence Intervals for Beta 1 and Beta 2</a:t>
            </a:r>
            <a:r>
              <a:rPr lang="en-US" baseline="-25000" dirty="0"/>
              <a:t>13</a:t>
            </a:r>
            <a:endParaRPr dirty="0"/>
          </a:p>
        </p:txBody>
      </p:sp>
      <p:sp>
        <p:nvSpPr>
          <p:cNvPr id="3" name="Text Placeholder 2"/>
          <p:cNvSpPr>
            <a:spLocks noGrp="1"/>
          </p:cNvSpPr>
          <p:nvPr>
            <p:ph type="body" sz="quarter" idx="10"/>
          </p:nvPr>
        </p:nvSpPr>
        <p:spPr/>
        <p:txBody>
          <a:bodyPr>
            <a:normAutofit/>
          </a:bodyPr>
          <a:lstStyle/>
          <a:p>
            <a:pPr>
              <a:defRPr sz="2800"/>
            </a:pPr>
            <a:r>
              <a:rPr sz="2400" dirty="0"/>
              <a:t>The row labeled </a:t>
            </a:r>
            <a:r>
              <a:rPr sz="2400" b="1" dirty="0"/>
              <a:t>CTR</a:t>
            </a:r>
            <a:r>
              <a:rPr sz="2400" dirty="0"/>
              <a:t> is the row for the values corresponding to the slope of the regression line. It is labeled </a:t>
            </a:r>
            <a:r>
              <a:rPr sz="2400" b="1" dirty="0"/>
              <a:t>CTR</a:t>
            </a:r>
            <a:r>
              <a:rPr sz="2400" dirty="0"/>
              <a:t> instead of Slope because it is possible to have more than one explanatory variable, in which case there would be a separate row for each variable, labeled with the variable's name. The first value in this row is</a:t>
            </a:r>
            <a:r>
              <a:rPr lang="en-US" sz="2400" dirty="0"/>
              <a:t> </a:t>
            </a:r>
            <a:r>
              <a:rPr lang="en-US" sz="2400" i="1" dirty="0"/>
              <a:t>b</a:t>
            </a:r>
            <a:r>
              <a:rPr lang="en-US" sz="2400" dirty="0"/>
              <a:t>₁ ≈ − 195.400</a:t>
            </a:r>
            <a:r>
              <a:rPr sz="2400" dirty="0"/>
              <a:t>. The last two values in this row are the lower and upper endpoints for a</a:t>
            </a:r>
            <a:r>
              <a:rPr lang="en-US" sz="2400" dirty="0"/>
              <a:t> 95% </a:t>
            </a:r>
            <a:r>
              <a:rPr sz="2400" dirty="0"/>
              <a:t>confidence interval for the slope of the regression line,</a:t>
            </a:r>
            <a:endParaRPr lang="en-US" sz="2400" dirty="0"/>
          </a:p>
        </p:txBody>
      </p:sp>
      <p:pic>
        <p:nvPicPr>
          <p:cNvPr id="13" name="Picture 12" descr="beta subscript one.">
            <a:extLst>
              <a:ext uri="{FF2B5EF4-FFF2-40B4-BE49-F238E27FC236}">
                <a16:creationId xmlns:a16="http://schemas.microsoft.com/office/drawing/2014/main" id="{2A2B43BF-4B30-384E-AF7A-126EF29A45DF}"/>
              </a:ext>
            </a:extLst>
          </p:cNvPr>
          <p:cNvPicPr>
            <a:picLocks noChangeAspect="1"/>
          </p:cNvPicPr>
          <p:nvPr/>
        </p:nvPicPr>
        <p:blipFill>
          <a:blip r:embed="rId3"/>
          <a:stretch>
            <a:fillRect/>
          </a:stretch>
        </p:blipFill>
        <p:spPr>
          <a:xfrm>
            <a:off x="4026337" y="3637268"/>
            <a:ext cx="390525" cy="419100"/>
          </a:xfrm>
          <a:prstGeom prst="rect">
            <a:avLst/>
          </a:prstGeom>
        </p:spPr>
      </p:pic>
      <p:sp>
        <p:nvSpPr>
          <p:cNvPr id="10" name="TextBox 9">
            <a:extLst>
              <a:ext uri="{FF2B5EF4-FFF2-40B4-BE49-F238E27FC236}">
                <a16:creationId xmlns:a16="http://schemas.microsoft.com/office/drawing/2014/main" id="{2CC9D379-0957-C930-C67B-027CA17DFD00}"/>
              </a:ext>
            </a:extLst>
          </p:cNvPr>
          <p:cNvSpPr txBox="1"/>
          <p:nvPr/>
        </p:nvSpPr>
        <p:spPr>
          <a:xfrm>
            <a:off x="4383000" y="3594703"/>
            <a:ext cx="4724400" cy="461665"/>
          </a:xfrm>
          <a:prstGeom prst="rect">
            <a:avLst/>
          </a:prstGeom>
          <a:noFill/>
        </p:spPr>
        <p:txBody>
          <a:bodyPr wrap="square" rtlCol="0">
            <a:spAutoFit/>
          </a:bodyPr>
          <a:lstStyle/>
          <a:p>
            <a:r>
              <a:rPr lang="en-IN" sz="2400" dirty="0"/>
              <a:t>Thus, the 95%  confidence</a:t>
            </a:r>
          </a:p>
        </p:txBody>
      </p:sp>
      <p:sp>
        <p:nvSpPr>
          <p:cNvPr id="11" name="TextBox 10">
            <a:extLst>
              <a:ext uri="{FF2B5EF4-FFF2-40B4-BE49-F238E27FC236}">
                <a16:creationId xmlns:a16="http://schemas.microsoft.com/office/drawing/2014/main" id="{BB172D60-0C21-D93C-1D7B-ED85D52D09F9}"/>
              </a:ext>
            </a:extLst>
          </p:cNvPr>
          <p:cNvSpPr txBox="1"/>
          <p:nvPr/>
        </p:nvSpPr>
        <p:spPr>
          <a:xfrm>
            <a:off x="457200" y="3965168"/>
            <a:ext cx="1548000" cy="396000"/>
          </a:xfrm>
          <a:prstGeom prst="rect">
            <a:avLst/>
          </a:prstGeom>
          <a:noFill/>
        </p:spPr>
        <p:txBody>
          <a:bodyPr wrap="square" rtlCol="0">
            <a:spAutoFit/>
          </a:bodyPr>
          <a:lstStyle/>
          <a:p>
            <a:r>
              <a:rPr lang="en-IN" sz="2400" dirty="0"/>
              <a:t>interval for</a:t>
            </a:r>
          </a:p>
        </p:txBody>
      </p:sp>
      <p:pic>
        <p:nvPicPr>
          <p:cNvPr id="5" name="Picture 4" descr="beta subscript one">
            <a:extLst>
              <a:ext uri="{FF2B5EF4-FFF2-40B4-BE49-F238E27FC236}">
                <a16:creationId xmlns:a16="http://schemas.microsoft.com/office/drawing/2014/main" id="{044BC723-BBFC-0153-2A27-DD738BF6A120}"/>
              </a:ext>
            </a:extLst>
          </p:cNvPr>
          <p:cNvPicPr>
            <a:picLocks noChangeAspect="1"/>
          </p:cNvPicPr>
          <p:nvPr/>
        </p:nvPicPr>
        <p:blipFill>
          <a:blip r:embed="rId4"/>
          <a:stretch>
            <a:fillRect/>
          </a:stretch>
        </p:blipFill>
        <p:spPr>
          <a:xfrm>
            <a:off x="1983675" y="4008420"/>
            <a:ext cx="304800" cy="419100"/>
          </a:xfrm>
          <a:prstGeom prst="rect">
            <a:avLst/>
          </a:prstGeom>
        </p:spPr>
      </p:pic>
      <p:sp>
        <p:nvSpPr>
          <p:cNvPr id="12" name="TextBox 11">
            <a:extLst>
              <a:ext uri="{FF2B5EF4-FFF2-40B4-BE49-F238E27FC236}">
                <a16:creationId xmlns:a16="http://schemas.microsoft.com/office/drawing/2014/main" id="{CD2374E8-9072-E9F2-54C4-D4D6422619C8}"/>
              </a:ext>
            </a:extLst>
          </p:cNvPr>
          <p:cNvSpPr txBox="1"/>
          <p:nvPr/>
        </p:nvSpPr>
        <p:spPr>
          <a:xfrm>
            <a:off x="2247900" y="3958809"/>
            <a:ext cx="3420000" cy="432000"/>
          </a:xfrm>
          <a:prstGeom prst="rect">
            <a:avLst/>
          </a:prstGeom>
          <a:noFill/>
        </p:spPr>
        <p:txBody>
          <a:bodyPr wrap="square" rtlCol="0">
            <a:spAutoFit/>
          </a:bodyPr>
          <a:lstStyle/>
          <a:p>
            <a:r>
              <a:rPr lang="en-US" sz="2400" dirty="0"/>
              <a:t>can be written as follows.</a:t>
            </a:r>
          </a:p>
          <a:p>
            <a:endParaRPr lang="en-IN" sz="2400" dirty="0"/>
          </a:p>
        </p:txBody>
      </p:sp>
      <p:pic>
        <p:nvPicPr>
          <p:cNvPr id="15" name="Picture 14" descr="Negative 311.544 is less than beta subscript one, which is less than negative 79.256,&#10;&#10;or&#10;&#10;the interval open parenthesis negative 311.544, negative 79.256 close parenthesis.">
            <a:extLst>
              <a:ext uri="{FF2B5EF4-FFF2-40B4-BE49-F238E27FC236}">
                <a16:creationId xmlns:a16="http://schemas.microsoft.com/office/drawing/2014/main" id="{D7A27C82-DC0F-D9B5-0E14-A88F73301D46}"/>
              </a:ext>
            </a:extLst>
          </p:cNvPr>
          <p:cNvPicPr>
            <a:picLocks noChangeAspect="1"/>
          </p:cNvPicPr>
          <p:nvPr/>
        </p:nvPicPr>
        <p:blipFill>
          <a:blip r:embed="rId5"/>
          <a:stretch>
            <a:fillRect/>
          </a:stretch>
        </p:blipFill>
        <p:spPr>
          <a:xfrm>
            <a:off x="2895600" y="4469681"/>
            <a:ext cx="3248025" cy="1447800"/>
          </a:xfrm>
          <a:prstGeom prst="rect">
            <a:avLst/>
          </a:prstGeom>
        </p:spPr>
      </p:pic>
    </p:spTree>
    <p:extLst>
      <p:ext uri="{BB962C8B-B14F-4D97-AF65-F5344CB8AC3E}">
        <p14:creationId xmlns:p14="http://schemas.microsoft.com/office/powerpoint/2010/main" val="129963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4</a:t>
            </a:r>
            <a:endParaRPr dirty="0"/>
          </a:p>
        </p:txBody>
      </p:sp>
      <p:pic>
        <p:nvPicPr>
          <p:cNvPr id="5" name="Content Placeholder 4" descr="A scatter plot graph titled, &quot;Age versus Reading Level&quot; is shown. The vertical axis is labeled, &quot;Reading Level,&quot; ranging from 0 to 10, in increments of 2. The horizontal axis is labeled, &quot;Age, in Years,&quot; ranging from 0 to 15, in increments of 3. The listed coordinate points represent the intersections of age and reading level.">
            <a:extLst>
              <a:ext uri="{FF2B5EF4-FFF2-40B4-BE49-F238E27FC236}">
                <a16:creationId xmlns:a16="http://schemas.microsoft.com/office/drawing/2014/main" id="{EDDC0FA1-17DE-4A12-9E89-29670AB96B2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14500" y="1364456"/>
            <a:ext cx="5715000" cy="428625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5</a:t>
            </a:r>
            <a:endParaRPr dirty="0"/>
          </a:p>
        </p:txBody>
      </p:sp>
      <p:pic>
        <p:nvPicPr>
          <p:cNvPr id="5" name="Content Placeholder 4" descr="A screenshot shows the calculation of regression, r as displayed on a calculator screen. It is titled, &quot;Linear Regression.&quot; The first line reads, &quot;y equals a x plus b&quot;. The second line reads &quot;a equals 0.8648484848&quot;. The third line reads &quot;b equals negative 3.810909091&quot;. The fourth line reads &quot;r squared equals 0.9779074721&quot;. The fifth line reads &quot;r equals 0.9888920427&quot;.">
            <a:extLst>
              <a:ext uri="{FF2B5EF4-FFF2-40B4-BE49-F238E27FC236}">
                <a16:creationId xmlns:a16="http://schemas.microsoft.com/office/drawing/2014/main" id="{E520A549-FEB6-4309-BD90-2ABE9083201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Use the regression equation to calculate an estimate,</a:t>
            </a:r>
          </a:p>
        </p:txBody>
      </p:sp>
      <p:pic>
        <p:nvPicPr>
          <p:cNvPr id="6" name="Picture 5" descr="y hat">
            <a:extLst>
              <a:ext uri="{FF2B5EF4-FFF2-40B4-BE49-F238E27FC236}">
                <a16:creationId xmlns:a16="http://schemas.microsoft.com/office/drawing/2014/main" id="{46BB33F5-9410-130B-429A-FCE520268199}"/>
              </a:ext>
            </a:extLst>
          </p:cNvPr>
          <p:cNvPicPr>
            <a:picLocks noChangeAspect="1"/>
          </p:cNvPicPr>
          <p:nvPr/>
        </p:nvPicPr>
        <p:blipFill>
          <a:blip r:embed="rId2"/>
          <a:stretch>
            <a:fillRect/>
          </a:stretch>
        </p:blipFill>
        <p:spPr>
          <a:xfrm>
            <a:off x="8229600" y="1122578"/>
            <a:ext cx="222171" cy="324000"/>
          </a:xfrm>
          <a:prstGeom prst="rect">
            <a:avLst/>
          </a:prstGeom>
        </p:spPr>
      </p:pic>
      <p:sp>
        <p:nvSpPr>
          <p:cNvPr id="7" name="TextBox 6">
            <a:extLst>
              <a:ext uri="{FF2B5EF4-FFF2-40B4-BE49-F238E27FC236}">
                <a16:creationId xmlns:a16="http://schemas.microsoft.com/office/drawing/2014/main" id="{A3FAC5A8-571F-FE61-4A33-373938A5658F}"/>
              </a:ext>
            </a:extLst>
          </p:cNvPr>
          <p:cNvSpPr txBox="1"/>
          <p:nvPr/>
        </p:nvSpPr>
        <p:spPr>
          <a:xfrm>
            <a:off x="453887" y="1442702"/>
            <a:ext cx="7162800" cy="936000"/>
          </a:xfrm>
          <a:prstGeom prst="rect">
            <a:avLst/>
          </a:prstGeom>
          <a:noFill/>
        </p:spPr>
        <p:txBody>
          <a:bodyPr wrap="square" rtlCol="0">
            <a:spAutoFit/>
          </a:bodyPr>
          <a:lstStyle/>
          <a:p>
            <a:r>
              <a:rPr lang="en-US" sz="2800" dirty="0"/>
              <a:t>for each value of </a:t>
            </a:r>
            <a:r>
              <a:rPr lang="en-US" sz="2800" i="1" dirty="0"/>
              <a:t>x</a:t>
            </a:r>
            <a:r>
              <a:rPr lang="en-US" sz="2800" dirty="0"/>
              <a:t>, and then use the estimate to calculate the residual for each value of </a:t>
            </a:r>
            <a:r>
              <a:rPr lang="en-US" sz="2800" i="1" dirty="0"/>
              <a:t>y</a:t>
            </a:r>
            <a:r>
              <a:rPr lang="en-US" sz="2800" dirty="0"/>
              <a:t>.</a:t>
            </a:r>
          </a:p>
          <a:p>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12.3.1: Calculating Residuals Using an Estimated Regression Equation</a:t>
            </a:r>
            <a:r>
              <a:rPr lang="en-US" baseline="-25000" dirty="0"/>
              <a:t>7</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For each value of</a:t>
            </a:r>
            <a:r>
              <a:rPr lang="en-US" sz="2800" dirty="0"/>
              <a:t> </a:t>
            </a:r>
            <a:r>
              <a:rPr lang="en-US" sz="2800" i="1" dirty="0"/>
              <a:t>x</a:t>
            </a:r>
            <a:r>
              <a:rPr sz="2800" dirty="0"/>
              <a:t>, substitute the value into the regression equation and solve for</a:t>
            </a:r>
          </a:p>
        </p:txBody>
      </p:sp>
      <p:pic>
        <p:nvPicPr>
          <p:cNvPr id="14" name="Picture 13" descr="y hat">
            <a:extLst>
              <a:ext uri="{FF2B5EF4-FFF2-40B4-BE49-F238E27FC236}">
                <a16:creationId xmlns:a16="http://schemas.microsoft.com/office/drawing/2014/main" id="{75FD13A6-6964-4B05-66A3-552F4AC4615E}"/>
              </a:ext>
            </a:extLst>
          </p:cNvPr>
          <p:cNvPicPr>
            <a:picLocks noChangeAspect="1"/>
          </p:cNvPicPr>
          <p:nvPr/>
        </p:nvPicPr>
        <p:blipFill>
          <a:blip r:embed="rId2"/>
          <a:stretch>
            <a:fillRect/>
          </a:stretch>
        </p:blipFill>
        <p:spPr>
          <a:xfrm>
            <a:off x="5380911" y="2065073"/>
            <a:ext cx="281600" cy="396000"/>
          </a:xfrm>
          <a:prstGeom prst="rect">
            <a:avLst/>
          </a:prstGeom>
        </p:spPr>
      </p:pic>
      <p:sp>
        <p:nvSpPr>
          <p:cNvPr id="6" name="TextBox 5">
            <a:extLst>
              <a:ext uri="{FF2B5EF4-FFF2-40B4-BE49-F238E27FC236}">
                <a16:creationId xmlns:a16="http://schemas.microsoft.com/office/drawing/2014/main" id="{5A0C2FAA-5385-9A16-FED5-5D8CBB830ADD}"/>
              </a:ext>
            </a:extLst>
          </p:cNvPr>
          <p:cNvSpPr txBox="1"/>
          <p:nvPr/>
        </p:nvSpPr>
        <p:spPr>
          <a:xfrm>
            <a:off x="5539740" y="1981200"/>
            <a:ext cx="2766060" cy="523220"/>
          </a:xfrm>
          <a:prstGeom prst="rect">
            <a:avLst/>
          </a:prstGeom>
          <a:noFill/>
        </p:spPr>
        <p:txBody>
          <a:bodyPr wrap="square" rtlCol="0">
            <a:spAutoFit/>
          </a:bodyPr>
          <a:lstStyle/>
          <a:p>
            <a:r>
              <a:rPr lang="en-IN" sz="2800" dirty="0"/>
              <a:t> These are the</a:t>
            </a:r>
          </a:p>
        </p:txBody>
      </p:sp>
      <p:sp>
        <p:nvSpPr>
          <p:cNvPr id="7" name="TextBox 6">
            <a:extLst>
              <a:ext uri="{FF2B5EF4-FFF2-40B4-BE49-F238E27FC236}">
                <a16:creationId xmlns:a16="http://schemas.microsoft.com/office/drawing/2014/main" id="{FE40A88B-59AE-F99B-CA6F-D944A042E137}"/>
              </a:ext>
            </a:extLst>
          </p:cNvPr>
          <p:cNvSpPr txBox="1"/>
          <p:nvPr/>
        </p:nvSpPr>
        <p:spPr>
          <a:xfrm>
            <a:off x="457200" y="2397966"/>
            <a:ext cx="7848600" cy="523220"/>
          </a:xfrm>
          <a:prstGeom prst="rect">
            <a:avLst/>
          </a:prstGeom>
          <a:noFill/>
        </p:spPr>
        <p:txBody>
          <a:bodyPr wrap="square" rtlCol="0">
            <a:spAutoFit/>
          </a:bodyPr>
          <a:lstStyle/>
          <a:p>
            <a:r>
              <a:rPr lang="en-US" sz="2800" dirty="0"/>
              <a:t>predicted values. To find the residuals, subtract the</a:t>
            </a:r>
            <a:endParaRPr lang="en-IN" sz="2800" dirty="0"/>
          </a:p>
        </p:txBody>
      </p:sp>
      <p:sp>
        <p:nvSpPr>
          <p:cNvPr id="8" name="TextBox 7">
            <a:extLst>
              <a:ext uri="{FF2B5EF4-FFF2-40B4-BE49-F238E27FC236}">
                <a16:creationId xmlns:a16="http://schemas.microsoft.com/office/drawing/2014/main" id="{7DDC1537-26A6-3AAE-06FD-D99877A5B2E6}"/>
              </a:ext>
            </a:extLst>
          </p:cNvPr>
          <p:cNvSpPr txBox="1"/>
          <p:nvPr/>
        </p:nvSpPr>
        <p:spPr>
          <a:xfrm>
            <a:off x="450771" y="2827276"/>
            <a:ext cx="2448000" cy="523220"/>
          </a:xfrm>
          <a:prstGeom prst="rect">
            <a:avLst/>
          </a:prstGeom>
          <a:noFill/>
        </p:spPr>
        <p:txBody>
          <a:bodyPr wrap="square" rtlCol="0">
            <a:spAutoFit/>
          </a:bodyPr>
          <a:lstStyle/>
          <a:p>
            <a:r>
              <a:rPr lang="en-IN" sz="2800" dirty="0"/>
              <a:t>predicted value</a:t>
            </a:r>
          </a:p>
        </p:txBody>
      </p:sp>
      <p:pic>
        <p:nvPicPr>
          <p:cNvPr id="4" name="Picture 3" descr="y hat">
            <a:extLst>
              <a:ext uri="{FF2B5EF4-FFF2-40B4-BE49-F238E27FC236}">
                <a16:creationId xmlns:a16="http://schemas.microsoft.com/office/drawing/2014/main" id="{EDB5E29F-D4F0-FED7-E74A-92F5F018810C}"/>
              </a:ext>
            </a:extLst>
          </p:cNvPr>
          <p:cNvPicPr>
            <a:picLocks noChangeAspect="1"/>
          </p:cNvPicPr>
          <p:nvPr/>
        </p:nvPicPr>
        <p:blipFill>
          <a:blip r:embed="rId3"/>
          <a:stretch>
            <a:fillRect/>
          </a:stretch>
        </p:blipFill>
        <p:spPr>
          <a:xfrm>
            <a:off x="2825785" y="2957163"/>
            <a:ext cx="222171" cy="324000"/>
          </a:xfrm>
          <a:prstGeom prst="rect">
            <a:avLst/>
          </a:prstGeom>
        </p:spPr>
      </p:pic>
      <p:sp>
        <p:nvSpPr>
          <p:cNvPr id="9" name="TextBox 8">
            <a:extLst>
              <a:ext uri="{FF2B5EF4-FFF2-40B4-BE49-F238E27FC236}">
                <a16:creationId xmlns:a16="http://schemas.microsoft.com/office/drawing/2014/main" id="{5E7161E5-5F22-D4C1-4390-25D177B20676}"/>
              </a:ext>
            </a:extLst>
          </p:cNvPr>
          <p:cNvSpPr txBox="1"/>
          <p:nvPr/>
        </p:nvSpPr>
        <p:spPr>
          <a:xfrm>
            <a:off x="3054429" y="2818166"/>
            <a:ext cx="5638800" cy="523220"/>
          </a:xfrm>
          <a:prstGeom prst="rect">
            <a:avLst/>
          </a:prstGeom>
          <a:noFill/>
        </p:spPr>
        <p:txBody>
          <a:bodyPr wrap="square" rtlCol="0">
            <a:spAutoFit/>
          </a:bodyPr>
          <a:lstStyle/>
          <a:p>
            <a:r>
              <a:rPr lang="en-US" sz="2800" dirty="0"/>
              <a:t>from the value of </a:t>
            </a:r>
            <a:r>
              <a:rPr lang="en-US" sz="2800" i="1" dirty="0"/>
              <a:t>y</a:t>
            </a:r>
            <a:r>
              <a:rPr lang="en-US" sz="2800" dirty="0"/>
              <a:t> in the data set.</a:t>
            </a:r>
            <a:endParaRPr lang="en-IN" sz="2800" dirty="0"/>
          </a:p>
        </p:txBody>
      </p:sp>
      <p:sp>
        <p:nvSpPr>
          <p:cNvPr id="10" name="TextBox 9">
            <a:extLst>
              <a:ext uri="{FF2B5EF4-FFF2-40B4-BE49-F238E27FC236}">
                <a16:creationId xmlns:a16="http://schemas.microsoft.com/office/drawing/2014/main" id="{5395C3AB-5387-7C7F-352F-46E467795AA3}"/>
              </a:ext>
            </a:extLst>
          </p:cNvPr>
          <p:cNvSpPr txBox="1"/>
          <p:nvPr/>
        </p:nvSpPr>
        <p:spPr>
          <a:xfrm>
            <a:off x="450771" y="3253780"/>
            <a:ext cx="7620000" cy="954107"/>
          </a:xfrm>
          <a:prstGeom prst="rect">
            <a:avLst/>
          </a:prstGeom>
          <a:noFill/>
        </p:spPr>
        <p:txBody>
          <a:bodyPr wrap="square" rtlCol="0">
            <a:spAutoFit/>
          </a:bodyPr>
          <a:lstStyle/>
          <a:p>
            <a:r>
              <a:rPr lang="en-US" sz="2800" dirty="0"/>
              <a:t>The results can be organized in a table, like the one shown here.</a:t>
            </a:r>
            <a:endParaRPr lang="en-IN"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2619</TotalTime>
  <Words>3579</Words>
  <Application>Microsoft Office PowerPoint</Application>
  <PresentationFormat>On-screen Show (4:3)</PresentationFormat>
  <Paragraphs>470</Paragraphs>
  <Slides>58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Courier New</vt:lpstr>
      <vt:lpstr>Calibri</vt:lpstr>
      <vt:lpstr>Arial</vt:lpstr>
      <vt:lpstr>Cambria Math</vt:lpstr>
      <vt:lpstr>Office Theme</vt:lpstr>
      <vt:lpstr>Section 12.3</vt:lpstr>
      <vt:lpstr>Formula: Residual</vt:lpstr>
      <vt:lpstr>Example 12.3.1: Calculating Residuals Using an Estimated Regression Equation1</vt:lpstr>
      <vt:lpstr>Example 12.3.1: Calculating Residuals Using an Estimated Regression Equation2</vt:lpstr>
      <vt:lpstr>Example 12.3.1: Calculating Residuals Using an Estimated Regression Equation3</vt:lpstr>
      <vt:lpstr>Example 12.3.1: Calculating Residuals Using an Estimated Regression Equation4</vt:lpstr>
      <vt:lpstr>Example 12.3.1: Calculating Residuals Using an Estimated Regression Equation5</vt:lpstr>
      <vt:lpstr>Example 12.3.1: Calculating Residuals Using an Estimated Regression Equation6</vt:lpstr>
      <vt:lpstr>Example 12.3.1: Calculating Residuals Using an Estimated Regression Equation7</vt:lpstr>
      <vt:lpstr>Example 12.3.1: Calculating Residuals Using an Estimated Regression Equation8</vt:lpstr>
      <vt:lpstr>Formula: Sum of Squared Errors (SSE)</vt:lpstr>
      <vt:lpstr>Example 12.3.2: Calculating the Sum of Squared Errors1</vt:lpstr>
      <vt:lpstr>Example 12.3.2: Calculating the Sum of Squared Errors2</vt:lpstr>
      <vt:lpstr>Example 12.3.2: Calculating the Sum of Squared Errors3</vt:lpstr>
      <vt:lpstr>Example 12.3.2: Calculating the Sum of Squared Errors4</vt:lpstr>
      <vt:lpstr>Formula: Standard Error of Estimate</vt:lpstr>
      <vt:lpstr>Memory Booster:</vt:lpstr>
      <vt:lpstr>Example 12.3.3: Calculating the Standard Error of Estimate1</vt:lpstr>
      <vt:lpstr>Example 12.3.3: Calculating the Standard Error of Estimate2</vt:lpstr>
      <vt:lpstr>Example 12.3.4: Calculating the Standard Error of Estimate1</vt:lpstr>
      <vt:lpstr>Example 12.3.4: Calculating the Standard Error of Estimate2</vt:lpstr>
      <vt:lpstr>Example 12.3.4: Calculating the Standard Error of Estimate3</vt:lpstr>
      <vt:lpstr>Example 12.3.4: Calculating the Standard Error of Estimate4</vt:lpstr>
      <vt:lpstr>Example 12.3.4: Calculating the Standard Error of Estimate5</vt:lpstr>
      <vt:lpstr>Example 12.3.4: Calculating the Standard Error of Estimate6</vt:lpstr>
      <vt:lpstr>Example 12.3.4: Calculating the Standard Error of Estimate7</vt:lpstr>
      <vt:lpstr>Example 12.3.4: Calculating the Standard Error of Estimate8</vt:lpstr>
      <vt:lpstr>Example 12.3.4: Calculating the Standard Error of Estimate9</vt:lpstr>
      <vt:lpstr>Example 12.3.4: Calculating the Standard Error of Estimate10</vt:lpstr>
      <vt:lpstr>Definition: Prediction Interval</vt:lpstr>
      <vt:lpstr>Formula: Margin of Error of a Prediction Interval for an Individual y-Value</vt:lpstr>
      <vt:lpstr>Formula: Prediction Interval for an Individual y-Value</vt:lpstr>
      <vt:lpstr>Example 12.3.5: Constructing a Prediction Interval for an Individual y-Value1</vt:lpstr>
      <vt:lpstr>Example 12.3.5: Constructing a Prediction Interval for an Individual y-Value2</vt:lpstr>
      <vt:lpstr>Example 12.3.5: Constructing a Prediction Interval for an Individual y-Value3</vt:lpstr>
      <vt:lpstr>Example 12.3.5: Constructing a Prediction Interval for an Individual y-Value4</vt:lpstr>
      <vt:lpstr>Example 12.3.5: Constructing a Prediction Interval for an Individual y-Value5</vt:lpstr>
      <vt:lpstr>Example 12.3.5: Constructing a Prediction Interval for an Individual y-Value6</vt:lpstr>
      <vt:lpstr>Example 12.3.5: Constructing a Prediction Interval for an Individual y-Value7</vt:lpstr>
      <vt:lpstr>Example 12.3.5: Constructing a Prediction Interval for an Individual y-Value8</vt:lpstr>
      <vt:lpstr>Example 12.3.5: Constructing a Prediction Interval for an Individual y-Value9</vt:lpstr>
      <vt:lpstr>Example 12.3.5: Constructing a Prediction Interval for an Individual y-Value10</vt:lpstr>
      <vt:lpstr>Example 12.3.5: Constructing a Prediction Interval for an Individual y-Value11</vt:lpstr>
      <vt:lpstr>Technology1</vt:lpstr>
      <vt:lpstr>Example 12.3.6: Constructing Confidence Intervals for Beta 1 and Beta 21</vt:lpstr>
      <vt:lpstr>Example 12.3.6: Constructing Confidence Intervals for Beta 1 and Beta 22</vt:lpstr>
      <vt:lpstr>Example 12.3.6: Constructing Confidence Intervals for Beta 1 and Beta 23</vt:lpstr>
      <vt:lpstr>Example 12.3.6: Constructing Confidence Intervals for Beta 1 and Beta 24</vt:lpstr>
      <vt:lpstr>Example 12.3.6: Constructing Confidence Intervals for Beta 1 and Beta 25</vt:lpstr>
      <vt:lpstr>Example 12.3.6: Constructing Confidence Intervals for Beta 1 and Beta 26</vt:lpstr>
      <vt:lpstr>Example 12.3.6: Constructing Confidence Intervals for Beta 1 and Beta 27</vt:lpstr>
      <vt:lpstr>Example 12.3.6: Constructing Confidence Intervals for Beta 1 and Beta 28</vt:lpstr>
      <vt:lpstr>Technology2</vt:lpstr>
      <vt:lpstr>Example 12.3.6: Constructing Confidence Intervals for Beta 1 and Beta 29</vt:lpstr>
      <vt:lpstr>Example 12.3.6: Constructing Confidence Intervals for Beta 1 and Beta 210</vt:lpstr>
      <vt:lpstr>Example 12.3.6: Constructing Confidence Intervals for Beta 1 and Beta 211</vt:lpstr>
      <vt:lpstr>Example 12.3.6: Constructing Confidence Intervals for Beta 1 and Beta 212</vt:lpstr>
      <vt:lpstr>Example 12.3.6: Constructing Confidence Intervals for Beta 1 and Beta 213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228</cp:revision>
  <dcterms:created xsi:type="dcterms:W3CDTF">2013-04-26T14:43:13Z</dcterms:created>
  <dcterms:modified xsi:type="dcterms:W3CDTF">2025-08-12T11:24:22Z</dcterms:modified>
</cp:coreProperties>
</file>