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3"/>
  </p:notesMasterIdLst>
  <p:handoutMasterIdLst>
    <p:handoutMasterId r:id="rId64"/>
  </p:handoutMasterIdLst>
  <p:sldIdLst>
    <p:sldId id="256" r:id="rId2"/>
    <p:sldId id="257" r:id="rId3"/>
    <p:sldId id="258" r:id="rId4"/>
    <p:sldId id="259" r:id="rId5"/>
    <p:sldId id="260" r:id="rId6"/>
    <p:sldId id="261" r:id="rId7"/>
    <p:sldId id="262" r:id="rId8"/>
    <p:sldId id="263" r:id="rId9"/>
    <p:sldId id="264" r:id="rId10"/>
    <p:sldId id="310"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311" r:id="rId26"/>
    <p:sldId id="279" r:id="rId27"/>
    <p:sldId id="280" r:id="rId28"/>
    <p:sldId id="312" r:id="rId29"/>
    <p:sldId id="281" r:id="rId30"/>
    <p:sldId id="282" r:id="rId31"/>
    <p:sldId id="284" r:id="rId32"/>
    <p:sldId id="285" r:id="rId33"/>
    <p:sldId id="286" r:id="rId34"/>
    <p:sldId id="287" r:id="rId35"/>
    <p:sldId id="288" r:id="rId36"/>
    <p:sldId id="289" r:id="rId37"/>
    <p:sldId id="290" r:id="rId38"/>
    <p:sldId id="291" r:id="rId39"/>
    <p:sldId id="313" r:id="rId40"/>
    <p:sldId id="292" r:id="rId41"/>
    <p:sldId id="293" r:id="rId42"/>
    <p:sldId id="294" r:id="rId43"/>
    <p:sldId id="316" r:id="rId44"/>
    <p:sldId id="295" r:id="rId45"/>
    <p:sldId id="296" r:id="rId46"/>
    <p:sldId id="297" r:id="rId47"/>
    <p:sldId id="298" r:id="rId48"/>
    <p:sldId id="299" r:id="rId49"/>
    <p:sldId id="317" r:id="rId50"/>
    <p:sldId id="301" r:id="rId51"/>
    <p:sldId id="302" r:id="rId52"/>
    <p:sldId id="303" r:id="rId53"/>
    <p:sldId id="304" r:id="rId54"/>
    <p:sldId id="305" r:id="rId55"/>
    <p:sldId id="306" r:id="rId56"/>
    <p:sldId id="307" r:id="rId57"/>
    <p:sldId id="314" r:id="rId58"/>
    <p:sldId id="308" r:id="rId59"/>
    <p:sldId id="318" r:id="rId60"/>
    <p:sldId id="309" r:id="rId61"/>
    <p:sldId id="315" r:id="rId62"/>
  </p:sldIdLst>
  <p:sldSz cx="9144000" cy="6858000" type="screen4x3"/>
  <p:notesSz cx="6858000" cy="9144000"/>
  <p:embeddedFontLst>
    <p:embeddedFont>
      <p:font typeface="Cambria Math" panose="02040503050406030204" pitchFamily="18" charset="0"/>
      <p:regular r:id="rId6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 id="2" name="hiteesha" initials="h" lastIdx="3" clrIdx="2">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79" autoAdjust="0"/>
    <p:restoredTop sz="94673" autoAdjust="0"/>
  </p:normalViewPr>
  <p:slideViewPr>
    <p:cSldViewPr>
      <p:cViewPr varScale="1">
        <p:scale>
          <a:sx n="101" d="100"/>
          <a:sy n="101" d="100"/>
        </p:scale>
        <p:origin x="204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notesMaster" Target="notesMasters/notesMaster1.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7.emf"/><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12.2</a:t>
            </a:r>
          </a:p>
        </p:txBody>
      </p:sp>
      <p:sp>
        <p:nvSpPr>
          <p:cNvPr id="2" name="Text Placeholder 1"/>
          <p:cNvSpPr>
            <a:spLocks noGrp="1"/>
          </p:cNvSpPr>
          <p:nvPr>
            <p:ph type="body" sz="quarter" idx="10"/>
          </p:nvPr>
        </p:nvSpPr>
        <p:spPr/>
        <p:txBody>
          <a:bodyPr/>
          <a:lstStyle/>
          <a:p>
            <a:pPr algn="ctr"/>
            <a:r>
              <a:t>Linear Regression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42925" indent="-542925">
              <a:defRPr sz="2800"/>
            </a:pPr>
            <a:r>
              <a:rPr lang="en-US" dirty="0"/>
              <a:t>a.	</a:t>
            </a:r>
            <a:r>
              <a:rPr dirty="0"/>
              <a:t>​</a:t>
            </a:r>
            <a:r>
              <a:rPr sz="2800" dirty="0"/>
              <a:t>First, we must decide which variable should be the </a:t>
            </a:r>
            <a:r>
              <a:rPr lang="en-US" sz="2800" i="1" dirty="0"/>
              <a:t>x</a:t>
            </a:r>
            <a:r>
              <a:rPr sz="2800" dirty="0"/>
              <a:t>-variable and which variable should be the </a:t>
            </a:r>
            <a:r>
              <a:rPr lang="en-US" sz="2800" i="1" dirty="0"/>
              <a:t>y</a:t>
            </a:r>
            <a:r>
              <a:rPr sz="2800" dirty="0"/>
              <a:t>-variable. Consider whether there is a </a:t>
            </a:r>
            <a:r>
              <a:rPr sz="2800" b="1" dirty="0"/>
              <a:t>possibility</a:t>
            </a:r>
            <a:r>
              <a:rPr sz="2800" dirty="0"/>
              <a:t> that one of these variables influences the values of the other. In this case, we are interested in the </a:t>
            </a:r>
            <a:r>
              <a:rPr sz="2800" b="1" dirty="0"/>
              <a:t>possibility</a:t>
            </a:r>
            <a:r>
              <a:rPr sz="2800" dirty="0"/>
              <a:t> that class size influences the average test score. Thus, class size is the explanatory variable,</a:t>
            </a:r>
            <a:r>
              <a:rPr lang="en-US" i="1" dirty="0"/>
              <a:t> x</a:t>
            </a:r>
            <a:r>
              <a:rPr sz="2800" dirty="0"/>
              <a:t>, and average test score is the response variable,</a:t>
            </a:r>
            <a:r>
              <a:rPr lang="en-US" sz="2800" i="1" dirty="0"/>
              <a:t> y</a:t>
            </a:r>
            <a:r>
              <a:rPr sz="2800" dirty="0"/>
              <a:t>.</a:t>
            </a:r>
          </a:p>
        </p:txBody>
      </p:sp>
    </p:spTree>
    <p:extLst>
      <p:ext uri="{BB962C8B-B14F-4D97-AF65-F5344CB8AC3E}">
        <p14:creationId xmlns:p14="http://schemas.microsoft.com/office/powerpoint/2010/main" val="3722687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dirty="0"/>
              <a:t>​</a:t>
            </a:r>
            <a:r>
              <a:rPr sz="2800" dirty="0"/>
              <a:t>Next, we need to make sure that the relationship between these two variables is a linear relationship that is statistically significant. A scatter plot of this data is shown</a:t>
            </a:r>
            <a:r>
              <a:rPr lang="en-US" sz="2800" dirty="0"/>
              <a:t> in the following figure</a:t>
            </a:r>
            <a:r>
              <a:rPr sz="2800" dirty="0"/>
              <a:t>. As we see in this graph, the points do fall very close to a straight line.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6</a:t>
            </a:r>
            <a:endParaRPr dirty="0"/>
          </a:p>
        </p:txBody>
      </p:sp>
      <p:pic>
        <p:nvPicPr>
          <p:cNvPr id="5" name="Content Placeholder 4" descr="A scatter plot titled Class Size versus Average Test Score. The vertical axis is labeled, Average Test Score ranging from 60 to 100, in increments of 10. The horizontal axis is labeled Class Size ranging from 15 to 30, in increments of 5. Eight points are plotted decreasing from left to right. Three potential lines of best fit are drawn over the data plotted on the x y plane.">
            <a:extLst>
              <a:ext uri="{FF2B5EF4-FFF2-40B4-BE49-F238E27FC236}">
                <a16:creationId xmlns:a16="http://schemas.microsoft.com/office/drawing/2014/main" id="{FF1BB06F-15BC-4BCC-A12A-6996220C2892}"/>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09800" y="1447800"/>
            <a:ext cx="4572000" cy="457200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7</a:t>
            </a:r>
            <a:endParaRPr dirty="0"/>
          </a:p>
        </p:txBody>
      </p:sp>
      <p:sp>
        <p:nvSpPr>
          <p:cNvPr id="3" name="Text Placeholder 2"/>
          <p:cNvSpPr>
            <a:spLocks noGrp="1"/>
          </p:cNvSpPr>
          <p:nvPr>
            <p:ph type="body" sz="quarter" idx="10"/>
          </p:nvPr>
        </p:nvSpPr>
        <p:spPr>
          <a:xfrm>
            <a:off x="381000" y="1029287"/>
            <a:ext cx="8534400" cy="4967067"/>
          </a:xfrm>
        </p:spPr>
        <p:txBody>
          <a:bodyPr>
            <a:normAutofit/>
          </a:bodyPr>
          <a:lstStyle/>
          <a:p>
            <a:pPr>
              <a:defRPr sz="2800"/>
            </a:pPr>
            <a:r>
              <a:rPr dirty="0"/>
              <a:t>​</a:t>
            </a:r>
            <a:r>
              <a:rPr sz="2800" dirty="0"/>
              <a:t>To determine if this relationship is statistically significant, we must calculate the value of the correlation coefficient,</a:t>
            </a:r>
            <a:r>
              <a:rPr lang="en-US" sz="2800" dirty="0"/>
              <a:t> </a:t>
            </a:r>
            <a:r>
              <a:rPr lang="en-US" sz="2800" i="1" dirty="0"/>
              <a:t>r</a:t>
            </a:r>
            <a:r>
              <a:rPr sz="28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pPr>
              <a:defRPr sz="2800"/>
            </a:pPr>
            <a:r>
              <a:rPr dirty="0"/>
              <a:t>​</a:t>
            </a:r>
            <a:r>
              <a:rPr sz="2800" dirty="0"/>
              <a:t>If using a TI-83/84 calculator to calculate the correlation coefficient, enter class size into </a:t>
            </a:r>
            <a:r>
              <a:rPr sz="2800" b="1" dirty="0"/>
              <a:t>L1</a:t>
            </a:r>
            <a:r>
              <a:rPr sz="2800" dirty="0"/>
              <a:t> and the average test scores in </a:t>
            </a:r>
            <a:r>
              <a:rPr sz="2800" b="1" dirty="0"/>
              <a:t>L2</a:t>
            </a:r>
            <a:r>
              <a:rPr sz="2800" dirty="0"/>
              <a:t>. Under the </a:t>
            </a:r>
            <a:r>
              <a:rPr sz="2800" b="1" dirty="0"/>
              <a:t>STAT </a:t>
            </a:r>
            <a:r>
              <a:rPr lang="en-US" b="1" dirty="0"/>
              <a:t>→</a:t>
            </a:r>
            <a:r>
              <a:rPr sz="2800" b="1" dirty="0"/>
              <a:t> CALC</a:t>
            </a:r>
            <a:r>
              <a:rPr sz="2800" dirty="0"/>
              <a:t> menu, use option </a:t>
            </a:r>
            <a:r>
              <a:rPr sz="2800" b="1" dirty="0" err="1"/>
              <a:t>LinReg</a:t>
            </a:r>
            <a:r>
              <a:rPr sz="2800" b="1" dirty="0"/>
              <a:t>(a</a:t>
            </a:r>
            <a:r>
              <a:rPr lang="en-US" sz="100" b="1" dirty="0"/>
              <a:t> </a:t>
            </a:r>
            <a:r>
              <a:rPr sz="2800" b="1" dirty="0" err="1"/>
              <a:t>x+b</a:t>
            </a:r>
            <a:r>
              <a:rPr sz="2800" b="1" dirty="0"/>
              <a:t>)</a:t>
            </a:r>
            <a:r>
              <a:rPr sz="2800" dirty="0"/>
              <a:t>. The output is shown </a:t>
            </a:r>
            <a:r>
              <a:rPr lang="en-US" sz="2800" dirty="0"/>
              <a:t>in the following screenshot</a:t>
            </a:r>
            <a:r>
              <a:rPr sz="2800" dirty="0"/>
              <a:t>. Note that</a:t>
            </a:r>
            <a:r>
              <a:rPr lang="en-US" sz="2800" dirty="0"/>
              <a:t> </a:t>
            </a:r>
            <a:r>
              <a:rPr lang="en-IN" i="1" dirty="0"/>
              <a:t>r</a:t>
            </a:r>
            <a:r>
              <a:rPr lang="en-IN" dirty="0"/>
              <a:t> = −0.978</a:t>
            </a:r>
            <a:r>
              <a:rPr sz="2800" dirty="0"/>
              <a:t>, rounded to three decimal places.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9</a:t>
            </a:r>
            <a:endParaRPr dirty="0"/>
          </a:p>
        </p:txBody>
      </p:sp>
      <p:pic>
        <p:nvPicPr>
          <p:cNvPr id="5" name="Content Placeholder 4" descr="A screenshot shows the calculation of regression, r as displayed on a calculator screen. It is titled, LinReg. The first line reads, y equals a x plus b. The second line reads, a equals negative 1.043416928. The third line reads, b equals 103.0851097. The fourth line reads, r squared equals 0.9556538264. The fifth line reads, r equals negative 0.9775754837.">
            <a:extLst>
              <a:ext uri="{FF2B5EF4-FFF2-40B4-BE49-F238E27FC236}">
                <a16:creationId xmlns:a16="http://schemas.microsoft.com/office/drawing/2014/main" id="{21C5E279-CEB0-4183-B773-F8859B1DAFA6}"/>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10</a:t>
            </a:r>
            <a:endParaRPr dirty="0"/>
          </a:p>
        </p:txBody>
      </p:sp>
      <p:sp>
        <p:nvSpPr>
          <p:cNvPr id="3" name="Text Placeholder 2"/>
          <p:cNvSpPr>
            <a:spLocks noGrp="1"/>
          </p:cNvSpPr>
          <p:nvPr>
            <p:ph type="body" sz="quarter" idx="10"/>
          </p:nvPr>
        </p:nvSpPr>
        <p:spPr/>
        <p:txBody>
          <a:bodyPr>
            <a:noAutofit/>
          </a:bodyPr>
          <a:lstStyle/>
          <a:p>
            <a:pPr>
              <a:defRPr b="1"/>
            </a:pPr>
            <a:r>
              <a:rPr sz="2300" dirty="0"/>
              <a:t>​Microsoft Excel:</a:t>
            </a:r>
          </a:p>
          <a:p>
            <a:pPr>
              <a:defRPr sz="2800"/>
            </a:pPr>
            <a:r>
              <a:rPr sz="2300" dirty="0"/>
              <a:t>​Using Microsoft Excel to calculate the correlation coefficient, enter the data from the table into the first eight rows of columns A and B. In an empty cell, enter the formula to find the correlation of the data, </a:t>
            </a:r>
            <a:r>
              <a:rPr sz="2300" b="1" dirty="0"/>
              <a:t>=CORREL(A1:A8,B1:B8)</a:t>
            </a:r>
            <a:r>
              <a:rPr sz="2300" dirty="0"/>
              <a:t>. This gives us</a:t>
            </a:r>
            <a:r>
              <a:rPr lang="en-US" sz="2300" dirty="0"/>
              <a:t> </a:t>
            </a:r>
            <a:r>
              <a:rPr lang="en-IN" sz="2400" i="1" dirty="0"/>
              <a:t>r</a:t>
            </a:r>
            <a:r>
              <a:rPr lang="en-IN" sz="2400" dirty="0"/>
              <a:t> = −0.978</a:t>
            </a:r>
            <a:r>
              <a:rPr sz="2300" dirty="0"/>
              <a:t>.</a:t>
            </a:r>
          </a:p>
          <a:p>
            <a:pPr>
              <a:defRPr sz="2800"/>
            </a:pPr>
            <a:r>
              <a:rPr sz="2300" dirty="0"/>
              <a:t>​Based on the critical value for a sample size of 8 and a 0.05 level of significance from the Pearson Correlation Coefficient table, the absolute value of the correlation coefficient must be greater than or equal to 0.707. </a:t>
            </a:r>
            <a:br>
              <a:rPr lang="en-US" sz="2300" dirty="0"/>
            </a:br>
            <a:r>
              <a:rPr sz="2300" dirty="0"/>
              <a:t>The absolute value of the correlation coefficient,</a:t>
            </a:r>
          </a:p>
        </p:txBody>
      </p:sp>
      <p:pic>
        <p:nvPicPr>
          <p:cNvPr id="5" name="Picture 4" descr="absolute of r is approximately equals 0.978.">
            <a:extLst>
              <a:ext uri="{FF2B5EF4-FFF2-40B4-BE49-F238E27FC236}">
                <a16:creationId xmlns:a16="http://schemas.microsoft.com/office/drawing/2014/main" id="{8BBC2807-7166-9B2B-737E-A4C256B0D8A0}"/>
              </a:ext>
            </a:extLst>
          </p:cNvPr>
          <p:cNvPicPr>
            <a:picLocks noChangeAspect="1"/>
          </p:cNvPicPr>
          <p:nvPr/>
        </p:nvPicPr>
        <p:blipFill>
          <a:blip r:embed="rId2"/>
          <a:stretch>
            <a:fillRect/>
          </a:stretch>
        </p:blipFill>
        <p:spPr>
          <a:xfrm>
            <a:off x="6324600" y="4342257"/>
            <a:ext cx="1296924" cy="429768"/>
          </a:xfrm>
          <a:prstGeom prst="rect">
            <a:avLst/>
          </a:prstGeom>
        </p:spPr>
      </p:pic>
      <p:sp>
        <p:nvSpPr>
          <p:cNvPr id="6" name="TextBox 5">
            <a:extLst>
              <a:ext uri="{FF2B5EF4-FFF2-40B4-BE49-F238E27FC236}">
                <a16:creationId xmlns:a16="http://schemas.microsoft.com/office/drawing/2014/main" id="{4D155F2A-02C8-3C36-19E4-6D3D80C85774}"/>
              </a:ext>
            </a:extLst>
          </p:cNvPr>
          <p:cNvSpPr txBox="1"/>
          <p:nvPr/>
        </p:nvSpPr>
        <p:spPr>
          <a:xfrm>
            <a:off x="457200" y="4724400"/>
            <a:ext cx="8229600" cy="1154162"/>
          </a:xfrm>
          <a:prstGeom prst="rect">
            <a:avLst/>
          </a:prstGeom>
          <a:noFill/>
        </p:spPr>
        <p:txBody>
          <a:bodyPr wrap="square">
            <a:spAutoFit/>
          </a:bodyPr>
          <a:lstStyle/>
          <a:p>
            <a:r>
              <a:rPr lang="en-US" sz="2300" dirty="0"/>
              <a:t>is certainly greater than 0.707, so there is enough evidence at the 0.05 level of significance to conclude that the correlation between the two variables is statistically significant.</a:t>
            </a:r>
            <a:endParaRPr lang="en-IN" sz="2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11</a:t>
            </a:r>
            <a:endParaRPr dirty="0"/>
          </a:p>
        </p:txBody>
      </p:sp>
      <p:sp>
        <p:nvSpPr>
          <p:cNvPr id="3" name="Text Placeholder 2"/>
          <p:cNvSpPr>
            <a:spLocks noGrp="1"/>
          </p:cNvSpPr>
          <p:nvPr>
            <p:ph type="body" sz="quarter" idx="10"/>
          </p:nvPr>
        </p:nvSpPr>
        <p:spPr/>
        <p:txBody>
          <a:bodyPr>
            <a:normAutofit/>
          </a:bodyPr>
          <a:lstStyle/>
          <a:p>
            <a:pPr marL="361950" indent="-361950">
              <a:defRPr sz="2800"/>
            </a:pPr>
            <a:r>
              <a:rPr lang="en-US" dirty="0"/>
              <a:t>b.	</a:t>
            </a:r>
            <a:r>
              <a:rPr dirty="0"/>
              <a:t>​</a:t>
            </a:r>
            <a:r>
              <a:rPr sz="2800" dirty="0"/>
              <a:t>It is now appropriate to consider the linear regression model.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12</a:t>
            </a:r>
            <a:endParaRPr dirty="0"/>
          </a:p>
        </p:txBody>
      </p:sp>
      <p:sp>
        <p:nvSpPr>
          <p:cNvPr id="3" name="Text Placeholder 2"/>
          <p:cNvSpPr>
            <a:spLocks noGrp="1"/>
          </p:cNvSpPr>
          <p:nvPr>
            <p:ph type="body" sz="quarter" idx="10"/>
          </p:nvPr>
        </p:nvSpPr>
        <p:spPr/>
        <p:txBody>
          <a:bodyPr>
            <a:noAutofit/>
          </a:bodyPr>
          <a:lstStyle/>
          <a:p>
            <a:pPr>
              <a:defRPr b="1"/>
            </a:pPr>
            <a:r>
              <a:rPr sz="2000" dirty="0"/>
              <a:t>​TI-83/84 Plus:</a:t>
            </a:r>
          </a:p>
          <a:p>
            <a:pPr>
              <a:defRPr sz="2800"/>
            </a:pPr>
            <a:r>
              <a:rPr sz="2000" dirty="0"/>
              <a:t>​If using a TI-83/84 Plus calculator, the values of the slope and </a:t>
            </a:r>
            <a:r>
              <a:rPr lang="en-US" sz="2000" i="1" dirty="0"/>
              <a:t>y</a:t>
            </a:r>
            <a:r>
              <a:rPr sz="2000" dirty="0"/>
              <a:t>-intercept were already obtained when we calculated the correlation as shown in the </a:t>
            </a:r>
            <a:r>
              <a:rPr lang="en-US" sz="2000" dirty="0"/>
              <a:t>previous </a:t>
            </a:r>
            <a:r>
              <a:rPr sz="2000" dirty="0"/>
              <a:t>screenshot. The slope of the regression line is</a:t>
            </a:r>
            <a:r>
              <a:rPr lang="en-US" sz="2000" dirty="0"/>
              <a:t> </a:t>
            </a:r>
            <a:r>
              <a:rPr lang="en-US" sz="2000" i="1" dirty="0"/>
              <a:t>a</a:t>
            </a:r>
            <a:r>
              <a:rPr lang="en-US" sz="2000" dirty="0"/>
              <a:t> = </a:t>
            </a:r>
            <a:r>
              <a:rPr lang="en-US" sz="2000" i="1" dirty="0"/>
              <a:t>b</a:t>
            </a:r>
            <a:r>
              <a:rPr lang="en-US" sz="2000" dirty="0"/>
              <a:t>₁  ≈</a:t>
            </a:r>
            <a:r>
              <a:rPr lang="en-IN" sz="2000" i="1" dirty="0"/>
              <a:t> </a:t>
            </a:r>
            <a:r>
              <a:rPr lang="en-IN" sz="2000" dirty="0"/>
              <a:t>−1.043</a:t>
            </a:r>
            <a:r>
              <a:rPr sz="2000" dirty="0"/>
              <a:t> and the </a:t>
            </a:r>
            <a:r>
              <a:rPr lang="en-US" sz="2000" i="1" dirty="0"/>
              <a:t>y</a:t>
            </a:r>
            <a:r>
              <a:rPr sz="2000" dirty="0"/>
              <a:t>-intercept of the regression line is</a:t>
            </a:r>
            <a:r>
              <a:rPr lang="en-US" sz="2000" dirty="0"/>
              <a:t> </a:t>
            </a:r>
            <a:r>
              <a:rPr lang="en-US" sz="2000" i="1" dirty="0"/>
              <a:t>b</a:t>
            </a:r>
            <a:r>
              <a:rPr lang="en-US" sz="2000" dirty="0"/>
              <a:t> = </a:t>
            </a:r>
            <a:r>
              <a:rPr lang="en-US" sz="2000" i="1" dirty="0"/>
              <a:t>b</a:t>
            </a:r>
            <a:r>
              <a:rPr lang="en-US" sz="2000" dirty="0"/>
              <a:t>₀ ≈ 103.085</a:t>
            </a:r>
            <a:r>
              <a:rPr sz="2000" dirty="0"/>
              <a:t>.</a:t>
            </a:r>
          </a:p>
          <a:p>
            <a:pPr>
              <a:defRPr b="1"/>
            </a:pPr>
            <a:r>
              <a:rPr sz="2000" dirty="0"/>
              <a:t>​Microsoft Excel:</a:t>
            </a:r>
          </a:p>
          <a:p>
            <a:pPr>
              <a:defRPr sz="2800"/>
            </a:pPr>
            <a:r>
              <a:rPr sz="2000" dirty="0"/>
              <a:t>​If using Microsoft Excel, you must calculate the slope and </a:t>
            </a:r>
            <a:r>
              <a:rPr lang="en-US" sz="2000" i="1" dirty="0"/>
              <a:t>y</a:t>
            </a:r>
            <a:r>
              <a:rPr sz="2000" dirty="0"/>
              <a:t>-intercept separately. To calculate the slope, use the formula </a:t>
            </a:r>
            <a:r>
              <a:rPr sz="2000" b="1" dirty="0"/>
              <a:t>=SLOPE(range of </a:t>
            </a:r>
            <a:br>
              <a:rPr lang="en-US" sz="2000" b="1" dirty="0"/>
            </a:br>
            <a:r>
              <a:rPr sz="2000" b="1" dirty="0"/>
              <a:t>y-values, range of x-values)</a:t>
            </a:r>
            <a:r>
              <a:rPr sz="2000" dirty="0"/>
              <a:t>. Thus, enter the formula</a:t>
            </a:r>
            <a:r>
              <a:rPr lang="en-US" sz="2000" dirty="0"/>
              <a:t> </a:t>
            </a:r>
            <a:r>
              <a:rPr sz="2000" b="1" dirty="0"/>
              <a:t>=SLOPE(B1:B8,A1:A8)</a:t>
            </a:r>
            <a:r>
              <a:rPr sz="2000" dirty="0"/>
              <a:t>. This returns a value of</a:t>
            </a:r>
            <a:r>
              <a:rPr lang="en-US" sz="2000" dirty="0"/>
              <a:t> </a:t>
            </a:r>
            <a:r>
              <a:rPr lang="en-US" sz="2000" i="1" dirty="0"/>
              <a:t>b</a:t>
            </a:r>
            <a:r>
              <a:rPr lang="en-US" sz="2000" dirty="0"/>
              <a:t>₁ =</a:t>
            </a:r>
            <a:r>
              <a:rPr lang="en-IN" sz="2000" dirty="0"/>
              <a:t> −1.043</a:t>
            </a:r>
            <a:r>
              <a:rPr sz="2000" dirty="0"/>
              <a:t> for the slope of the regression line. The formula for the </a:t>
            </a:r>
            <a:r>
              <a:rPr lang="en-US" sz="2000" i="1" dirty="0"/>
              <a:t>y</a:t>
            </a:r>
            <a:r>
              <a:rPr sz="2000" dirty="0"/>
              <a:t>-intercept has a similar form, </a:t>
            </a:r>
            <a:r>
              <a:rPr sz="2000" b="1" dirty="0"/>
              <a:t>=INTERCEPT(range of </a:t>
            </a:r>
            <a:br>
              <a:rPr lang="en-US" sz="2000" b="1" dirty="0"/>
            </a:br>
            <a:r>
              <a:rPr sz="2000" b="1" dirty="0"/>
              <a:t>y-values</a:t>
            </a:r>
            <a:r>
              <a:rPr lang="en-IN" sz="2000" b="1" dirty="0"/>
              <a:t>, </a:t>
            </a:r>
            <a:r>
              <a:rPr sz="2000" b="1" dirty="0"/>
              <a:t>range of x-values)</a:t>
            </a:r>
            <a:r>
              <a:rPr sz="2000" dirty="0"/>
              <a:t>. Thus, enter </a:t>
            </a:r>
            <a:r>
              <a:rPr sz="2000" b="1" dirty="0"/>
              <a:t>=INTERCEPT(B1:B8,A1:A8)</a:t>
            </a:r>
            <a:r>
              <a:rPr sz="2000" dirty="0"/>
              <a:t> in a blank cell. This returns a value of</a:t>
            </a:r>
            <a:r>
              <a:rPr lang="en-US" sz="2000" dirty="0"/>
              <a:t> </a:t>
            </a:r>
            <a:r>
              <a:rPr lang="en-US" sz="2000" i="1" dirty="0"/>
              <a:t>b</a:t>
            </a:r>
            <a:r>
              <a:rPr lang="en-US" sz="2000" dirty="0"/>
              <a:t>₀ = 103.085</a:t>
            </a:r>
            <a:r>
              <a:rPr sz="2000" dirty="0"/>
              <a:t> for the </a:t>
            </a:r>
            <a:r>
              <a:rPr lang="en-US" sz="2000" i="1" dirty="0"/>
              <a:t>y</a:t>
            </a:r>
            <a:r>
              <a:rPr sz="2000" dirty="0"/>
              <a:t>-intercept of the regression line.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13</a:t>
            </a:r>
            <a:endParaRPr dirty="0"/>
          </a:p>
        </p:txBody>
      </p:sp>
      <p:graphicFrame>
        <p:nvGraphicFramePr>
          <p:cNvPr id="3" name="Table Placeholder 2" descr="The table displays paired values for variables A and B over 13 rows, including headers. Column A represents class sizes, and column B represents average test scores. Data entries are:&#10;For Row 1: A is 15, B is 85.30,&#10;For Row 2: A is 17, B is 86.20,&#10;For Row 3: A is 18, B is 85.00,&#10;For Row 4: A is 20, B is 82.70,&#10;For Row 5: A is 21, B is 81.90,&#10;For Row 6: A is 24, B is 78.80,&#10;For Row 7: A is 26, B is 75.30,&#10;For Row 8: A is 29, B is 72.10,&#10;Rows 9 and 10 are blank.&#10;Row 11 shows the slope of the linear regression line as negative 1.043.&#10;Row 12 shows the y intercept as 103.085.&#10;This suggests a negative linear relationship between class size (A) and average test score (B)."/>
          <p:cNvGraphicFramePr>
            <a:graphicFrameLocks noGrp="1"/>
          </p:cNvGraphicFramePr>
          <p:nvPr>
            <p:ph type="tbl" sz="quarter" idx="10"/>
            <p:extLst>
              <p:ext uri="{D42A27DB-BD31-4B8C-83A1-F6EECF244321}">
                <p14:modId xmlns:p14="http://schemas.microsoft.com/office/powerpoint/2010/main" val="3789071711"/>
              </p:ext>
            </p:extLst>
          </p:nvPr>
        </p:nvGraphicFramePr>
        <p:xfrm>
          <a:off x="457200" y="1105523"/>
          <a:ext cx="8229600" cy="4820920"/>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b="1"/>
                      </a:pPr>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b="1"/>
                      </a:pPr>
                      <a: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b="1"/>
                      </a:pPr>
                      <a: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defRPr sz="1800" b="1"/>
                      </a:pPr>
                      <a: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85.30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defRPr sz="1800" b="1"/>
                      </a:pPr>
                      <a: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86.20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defRPr sz="1800" b="1"/>
                      </a:pPr>
                      <a: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85.00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defRPr sz="1800" b="1"/>
                      </a:pPr>
                      <a: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82.70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algn="ctr">
                        <a:defRPr sz="1800" b="1"/>
                      </a:pPr>
                      <a: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81.90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defRPr sz="1800" b="1"/>
                      </a:pPr>
                      <a: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78.80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a:defRPr sz="1800" b="1"/>
                      </a:pPr>
                      <a: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75.30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0840">
                <a:tc>
                  <a:txBody>
                    <a:bodyPr/>
                    <a:lstStyle/>
                    <a:p>
                      <a:pPr algn="ctr">
                        <a:defRPr sz="1800" b="1"/>
                      </a:pPr>
                      <a: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72.10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0840">
                <a:tc>
                  <a:txBody>
                    <a:bodyPr/>
                    <a:lstStyle/>
                    <a:p>
                      <a:pPr algn="ctr">
                        <a:defRPr sz="1800" b="1"/>
                      </a:pPr>
                      <a: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70840">
                <a:tc>
                  <a:txBody>
                    <a:bodyPr/>
                    <a:lstStyle/>
                    <a:p>
                      <a:pPr algn="ctr">
                        <a:defRPr sz="1800" b="1"/>
                      </a:pPr>
                      <a: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70840">
                <a:tc>
                  <a:txBody>
                    <a:bodyPr/>
                    <a:lstStyle/>
                    <a:p>
                      <a:pPr algn="ctr">
                        <a:defRPr sz="1800" b="1"/>
                      </a:pPr>
                      <a: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Slope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-1.043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370840">
                <a:tc>
                  <a:txBody>
                    <a:bodyPr/>
                    <a:lstStyle/>
                    <a:p>
                      <a:pPr algn="ctr">
                        <a:defRPr sz="1800" b="1"/>
                      </a:pPr>
                      <a: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lang="en-IN" dirty="0"/>
                        <a:t>y</a:t>
                      </a:r>
                      <a:r>
                        <a:rPr dirty="0"/>
                        <a:t>-Intercept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103.085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lang="en-IN" dirty="0"/>
              <a:t>Least-Squares Regression Line</a:t>
            </a:r>
            <a:endParaRPr dirty="0"/>
          </a:p>
        </p:txBody>
      </p:sp>
      <p:sp>
        <p:nvSpPr>
          <p:cNvPr id="3" name="Text Placeholder 2"/>
          <p:cNvSpPr>
            <a:spLocks noGrp="1"/>
          </p:cNvSpPr>
          <p:nvPr>
            <p:ph type="body" sz="quarter" idx="10"/>
          </p:nvPr>
        </p:nvSpPr>
        <p:spPr>
          <a:xfrm>
            <a:off x="457200" y="1082078"/>
            <a:ext cx="8229600" cy="2042122"/>
          </a:xfrm>
        </p:spPr>
        <p:txBody>
          <a:bodyPr>
            <a:normAutofit/>
          </a:bodyPr>
          <a:lstStyle/>
          <a:p>
            <a:pPr marL="457200" indent="-457200">
              <a:buFont typeface="Arial" panose="020B0604020202020204" pitchFamily="34" charset="0"/>
              <a:buChar char="•"/>
              <a:defRPr sz="2800"/>
            </a:pPr>
            <a:r>
              <a:rPr sz="2800" dirty="0"/>
              <a:t>The </a:t>
            </a:r>
            <a:r>
              <a:rPr sz="2800" b="1" dirty="0"/>
              <a:t>least-squares regression line</a:t>
            </a:r>
            <a:r>
              <a:rPr sz="2800" dirty="0"/>
              <a:t> is the line for which the average variation from the data is the smallest, also called the </a:t>
            </a:r>
            <a:r>
              <a:rPr sz="2800" b="1" dirty="0"/>
              <a:t>line of best fit</a:t>
            </a:r>
            <a:r>
              <a:rPr sz="2800" dirty="0"/>
              <a:t>, given by </a:t>
            </a:r>
            <a:br>
              <a:rPr lang="en-US" sz="2800" dirty="0"/>
            </a:br>
            <a:endParaRPr sz="2800" dirty="0"/>
          </a:p>
        </p:txBody>
      </p:sp>
      <p:pic>
        <p:nvPicPr>
          <p:cNvPr id="6" name="Picture 5" descr="y hat equals b sub 0 plus b sub 1 times x.">
            <a:extLst>
              <a:ext uri="{FF2B5EF4-FFF2-40B4-BE49-F238E27FC236}">
                <a16:creationId xmlns:a16="http://schemas.microsoft.com/office/drawing/2014/main" id="{48D7B55F-FB7F-FB00-44DB-F3D8EFE4C89F}"/>
              </a:ext>
            </a:extLst>
          </p:cNvPr>
          <p:cNvPicPr>
            <a:picLocks noChangeAspect="1"/>
          </p:cNvPicPr>
          <p:nvPr/>
        </p:nvPicPr>
        <p:blipFill>
          <a:blip r:embed="rId2"/>
          <a:stretch>
            <a:fillRect/>
          </a:stretch>
        </p:blipFill>
        <p:spPr>
          <a:xfrm>
            <a:off x="990600" y="2438400"/>
            <a:ext cx="1656000" cy="447019"/>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14</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Thus, the equation of the regression line, in the form </a:t>
            </a:r>
            <a:br>
              <a:rPr lang="en-US" sz="2800" dirty="0"/>
            </a:br>
            <a:endParaRPr sz="2800" dirty="0"/>
          </a:p>
          <a:p>
            <a:r>
              <a:rPr dirty="0"/>
              <a:t>​</a:t>
            </a:r>
          </a:p>
        </p:txBody>
      </p:sp>
      <p:sp>
        <p:nvSpPr>
          <p:cNvPr id="5" name="TextBox 4">
            <a:extLst>
              <a:ext uri="{FF2B5EF4-FFF2-40B4-BE49-F238E27FC236}">
                <a16:creationId xmlns:a16="http://schemas.microsoft.com/office/drawing/2014/main" id="{35C9BFF8-DD2D-CF69-4DEC-7724647032CD}"/>
              </a:ext>
            </a:extLst>
          </p:cNvPr>
          <p:cNvSpPr txBox="1"/>
          <p:nvPr/>
        </p:nvSpPr>
        <p:spPr>
          <a:xfrm>
            <a:off x="552450" y="2627293"/>
            <a:ext cx="8153400" cy="954107"/>
          </a:xfrm>
          <a:prstGeom prst="rect">
            <a:avLst/>
          </a:prstGeom>
          <a:noFill/>
        </p:spPr>
        <p:txBody>
          <a:bodyPr wrap="square">
            <a:spAutoFit/>
          </a:bodyPr>
          <a:lstStyle/>
          <a:p>
            <a:r>
              <a:rPr lang="en-US" sz="2800" dirty="0"/>
              <a:t>This line of best fit is shown interposed upon the scatter plot of the data in the figure that follows.</a:t>
            </a:r>
            <a:endParaRPr lang="en-IN" sz="2800" dirty="0"/>
          </a:p>
        </p:txBody>
      </p:sp>
      <p:pic>
        <p:nvPicPr>
          <p:cNvPr id="10" name="Picture 9" descr="y hat equals b sub 0 plus b sub 1 times x. is as follows.">
            <a:extLst>
              <a:ext uri="{FF2B5EF4-FFF2-40B4-BE49-F238E27FC236}">
                <a16:creationId xmlns:a16="http://schemas.microsoft.com/office/drawing/2014/main" id="{54A556DF-A388-BD46-CE49-EB1420B6A109}"/>
              </a:ext>
            </a:extLst>
          </p:cNvPr>
          <p:cNvPicPr>
            <a:picLocks noChangeAspect="1"/>
          </p:cNvPicPr>
          <p:nvPr/>
        </p:nvPicPr>
        <p:blipFill>
          <a:blip r:embed="rId2"/>
          <a:stretch>
            <a:fillRect/>
          </a:stretch>
        </p:blipFill>
        <p:spPr>
          <a:xfrm>
            <a:off x="571499" y="1524000"/>
            <a:ext cx="3564000" cy="454537"/>
          </a:xfrm>
          <a:prstGeom prst="rect">
            <a:avLst/>
          </a:prstGeom>
        </p:spPr>
      </p:pic>
      <p:pic>
        <p:nvPicPr>
          <p:cNvPr id="12" name="Picture 11" descr="y hat equals 103.085 minus 1.043 times x.">
            <a:extLst>
              <a:ext uri="{FF2B5EF4-FFF2-40B4-BE49-F238E27FC236}">
                <a16:creationId xmlns:a16="http://schemas.microsoft.com/office/drawing/2014/main" id="{DC16B0F1-EF26-B878-8AEE-C0C5F8461984}"/>
              </a:ext>
            </a:extLst>
          </p:cNvPr>
          <p:cNvPicPr>
            <a:picLocks noChangeAspect="1"/>
          </p:cNvPicPr>
          <p:nvPr/>
        </p:nvPicPr>
        <p:blipFill>
          <a:blip r:embed="rId3"/>
          <a:stretch>
            <a:fillRect/>
          </a:stretch>
        </p:blipFill>
        <p:spPr>
          <a:xfrm>
            <a:off x="2819400" y="2117176"/>
            <a:ext cx="3060000" cy="420214"/>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15</a:t>
            </a:r>
            <a:endParaRPr dirty="0"/>
          </a:p>
        </p:txBody>
      </p:sp>
      <p:pic>
        <p:nvPicPr>
          <p:cNvPr id="5" name="Content Placeholder 4" descr="A scatter plot titled “Class Size versus Average Test Score” shows the relationship between class size and average test scores. The vertical axis is labeled, “Average Test Score” ranging from 60 to 100, in increments of 10. The horizontal axis is labeled “Class Size” ranging from 15 to 30, in increments of 5. Eight dots are plotted moving downward from left to right. A regression line is drawn from the vertical axis moving along the dots on the x y plane. The line begins from average test score, 88 and passes through five dots at (17comma 88), (18 comma 87), (20 comma 84), (21 comma 83), and (29 comma 72).">
            <a:extLst>
              <a:ext uri="{FF2B5EF4-FFF2-40B4-BE49-F238E27FC236}">
                <a16:creationId xmlns:a16="http://schemas.microsoft.com/office/drawing/2014/main" id="{9C784C7B-D73B-48C4-B26D-27F4D6CAAE74}"/>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19250" y="1483519"/>
            <a:ext cx="5905500" cy="4048125"/>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1</a:t>
            </a:r>
            <a:endParaRPr dirty="0"/>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dirty="0"/>
              <a:t>For further instructions on finding a least-squares regression line using a TI-83/84 Plus calculator, Excel, or other technology, please visit stat.hawkeslearning.com and see </a:t>
            </a:r>
            <a:r>
              <a:rPr sz="2800" b="1" dirty="0"/>
              <a:t>Technology Instructions </a:t>
            </a:r>
            <a:r>
              <a:rPr lang="en-US" b="1" dirty="0"/>
              <a:t>→</a:t>
            </a:r>
            <a:r>
              <a:rPr sz="2800" b="1" dirty="0"/>
              <a:t> Regression </a:t>
            </a:r>
            <a:r>
              <a:rPr lang="en-US" b="1" dirty="0"/>
              <a:t>→</a:t>
            </a:r>
            <a:r>
              <a:rPr sz="2800" b="1" dirty="0"/>
              <a:t> Simple Linear Regression</a:t>
            </a:r>
            <a:r>
              <a:rPr sz="2800"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 prediction should not be made with a regression model if…</a:t>
            </a:r>
            <a:endParaRPr dirty="0"/>
          </a:p>
        </p:txBody>
      </p:sp>
      <p:sp>
        <p:nvSpPr>
          <p:cNvPr id="3" name="Text Placeholder 2"/>
          <p:cNvSpPr>
            <a:spLocks noGrp="1"/>
          </p:cNvSpPr>
          <p:nvPr>
            <p:ph type="body" sz="quarter" idx="10"/>
          </p:nvPr>
        </p:nvSpPr>
        <p:spPr>
          <a:xfrm>
            <a:off x="457200" y="1082078"/>
            <a:ext cx="8229600" cy="3870922"/>
          </a:xfrm>
        </p:spPr>
        <p:txBody>
          <a:bodyPr>
            <a:normAutofit/>
          </a:bodyPr>
          <a:lstStyle/>
          <a:p>
            <a:pPr marL="447675" indent="-447675">
              <a:defRPr sz="2800"/>
            </a:pPr>
            <a:r>
              <a:rPr lang="en-US" dirty="0"/>
              <a:t>1.	</a:t>
            </a:r>
            <a:r>
              <a:rPr dirty="0"/>
              <a:t>​The data do not fall in a linear pattern when graphed on a scatter plot.</a:t>
            </a:r>
          </a:p>
          <a:p>
            <a:pPr marL="447675" indent="-447675">
              <a:defRPr sz="2800"/>
            </a:pPr>
            <a:r>
              <a:rPr lang="en-US" dirty="0"/>
              <a:t>2.	</a:t>
            </a:r>
            <a:r>
              <a:rPr dirty="0"/>
              <a:t>​The correlation coefficient is not statistically significant.</a:t>
            </a:r>
          </a:p>
          <a:p>
            <a:pPr marL="447675" indent="-447675">
              <a:defRPr sz="2800"/>
            </a:pPr>
            <a:r>
              <a:rPr lang="en-US" dirty="0"/>
              <a:t>3.	</a:t>
            </a:r>
            <a:r>
              <a:rPr dirty="0"/>
              <a:t>​You wish to make a prediction about a value outside the range of the sample data.</a:t>
            </a:r>
          </a:p>
          <a:p>
            <a:pPr marL="447675" indent="-447675">
              <a:defRPr sz="2800"/>
            </a:pPr>
            <a:r>
              <a:rPr lang="en-US" dirty="0"/>
              <a:t>4.	</a:t>
            </a:r>
            <a:r>
              <a:rPr dirty="0"/>
              <a:t>​The population is different than that from which the sample data were drawn.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12.2.2: Making Predictions Using a Least-Squares Regression Line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dirty="0"/>
              <a:t>Use the equation of the regression line from the previous example,</a:t>
            </a:r>
          </a:p>
        </p:txBody>
      </p:sp>
      <p:pic>
        <p:nvPicPr>
          <p:cNvPr id="4" name="Picture 3" descr="y hat equals 103.085 minus 1.043 times x.">
            <a:extLst>
              <a:ext uri="{FF2B5EF4-FFF2-40B4-BE49-F238E27FC236}">
                <a16:creationId xmlns:a16="http://schemas.microsoft.com/office/drawing/2014/main" id="{B98CAD59-0761-D988-C16C-A66AD462EB6E}"/>
              </a:ext>
            </a:extLst>
          </p:cNvPr>
          <p:cNvPicPr>
            <a:picLocks noChangeAspect="1"/>
          </p:cNvPicPr>
          <p:nvPr/>
        </p:nvPicPr>
        <p:blipFill>
          <a:blip r:embed="rId2"/>
          <a:stretch>
            <a:fillRect/>
          </a:stretch>
        </p:blipFill>
        <p:spPr>
          <a:xfrm>
            <a:off x="3200400" y="2025975"/>
            <a:ext cx="3060000" cy="420214"/>
          </a:xfrm>
          <a:prstGeom prst="rect">
            <a:avLst/>
          </a:prstGeom>
        </p:spPr>
      </p:pic>
      <p:sp>
        <p:nvSpPr>
          <p:cNvPr id="5" name="TextBox 4">
            <a:extLst>
              <a:ext uri="{FF2B5EF4-FFF2-40B4-BE49-F238E27FC236}">
                <a16:creationId xmlns:a16="http://schemas.microsoft.com/office/drawing/2014/main" id="{3A0F9392-F13E-03FB-E3B7-018D4E16EBF6}"/>
              </a:ext>
            </a:extLst>
          </p:cNvPr>
          <p:cNvSpPr txBox="1"/>
          <p:nvPr/>
        </p:nvSpPr>
        <p:spPr>
          <a:xfrm>
            <a:off x="485774" y="2667000"/>
            <a:ext cx="8201025" cy="3108543"/>
          </a:xfrm>
          <a:prstGeom prst="rect">
            <a:avLst/>
          </a:prstGeom>
          <a:noFill/>
        </p:spPr>
        <p:txBody>
          <a:bodyPr wrap="square">
            <a:spAutoFit/>
          </a:bodyPr>
          <a:lstStyle/>
          <a:p>
            <a:r>
              <a:rPr lang="en-US" sz="2800" dirty="0"/>
              <a:t>to predict what the average achievement test score will be for the following class sizes.</a:t>
            </a:r>
          </a:p>
          <a:p>
            <a:pPr marL="447675" indent="-447675">
              <a:defRPr sz="2800"/>
            </a:pPr>
            <a:r>
              <a:rPr lang="en-US" sz="2800" dirty="0"/>
              <a:t>a.	​A class of size </a:t>
            </a:r>
            <a:r>
              <a:rPr lang="en-US" sz="2800" dirty="0">
                <a:latin typeface="Cambria Math"/>
              </a:rPr>
              <a:t>16</a:t>
            </a:r>
            <a:r>
              <a:rPr lang="en-US" sz="2800" dirty="0"/>
              <a:t> at a school in the district</a:t>
            </a:r>
          </a:p>
          <a:p>
            <a:pPr marL="447675" indent="-447675">
              <a:defRPr sz="2800"/>
            </a:pPr>
            <a:r>
              <a:rPr lang="en-US" sz="2800" dirty="0"/>
              <a:t>b.	A class of size </a:t>
            </a:r>
            <a:r>
              <a:rPr lang="en-US" sz="2800" dirty="0">
                <a:latin typeface="Cambria Math"/>
              </a:rPr>
              <a:t>19</a:t>
            </a:r>
            <a:r>
              <a:rPr lang="en-US" sz="2800" dirty="0"/>
              <a:t> at a school in the district</a:t>
            </a:r>
          </a:p>
          <a:p>
            <a:pPr marL="447675" indent="-447675">
              <a:defRPr sz="2800"/>
            </a:pPr>
            <a:r>
              <a:rPr lang="en-US" sz="2800" dirty="0"/>
              <a:t>c.	​A class of size </a:t>
            </a:r>
            <a:r>
              <a:rPr lang="en-US" sz="2800" dirty="0">
                <a:latin typeface="Cambria Math"/>
              </a:rPr>
              <a:t>25</a:t>
            </a:r>
            <a:r>
              <a:rPr lang="en-US" sz="2800" dirty="0"/>
              <a:t> at a school in the neighboring district</a:t>
            </a:r>
          </a:p>
          <a:p>
            <a:pPr marL="447675" indent="-447675">
              <a:defRPr sz="2800"/>
            </a:pPr>
            <a:r>
              <a:rPr lang="en-US" sz="2800" dirty="0"/>
              <a:t>d.	​A class of size </a:t>
            </a:r>
            <a:r>
              <a:rPr lang="en-US" sz="2800" dirty="0">
                <a:latin typeface="Cambria Math"/>
              </a:rPr>
              <a:t>45</a:t>
            </a:r>
            <a:r>
              <a:rPr lang="en-US" sz="2800" dirty="0"/>
              <a:t> at a school in the district</a:t>
            </a:r>
            <a:endParaRPr lang="en-IN"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12.2.2: Making Predictions Using a Least-Squares Regression Line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Substitute the value</a:t>
            </a:r>
            <a:r>
              <a:rPr lang="en-US" sz="2800" dirty="0"/>
              <a:t> </a:t>
            </a:r>
            <a:r>
              <a:rPr lang="en-US" sz="2800" i="1" dirty="0"/>
              <a:t>x</a:t>
            </a:r>
            <a:r>
              <a:rPr lang="en-US" sz="2800" dirty="0"/>
              <a:t> = 16</a:t>
            </a:r>
            <a:r>
              <a:rPr sz="2800" dirty="0"/>
              <a:t> into the regression line and solve for</a:t>
            </a:r>
          </a:p>
        </p:txBody>
      </p:sp>
      <p:pic>
        <p:nvPicPr>
          <p:cNvPr id="10" name="Picture 9" descr="y hat.">
            <a:extLst>
              <a:ext uri="{FF2B5EF4-FFF2-40B4-BE49-F238E27FC236}">
                <a16:creationId xmlns:a16="http://schemas.microsoft.com/office/drawing/2014/main" id="{85E54698-624A-74EA-C69B-4E5743093C82}"/>
              </a:ext>
            </a:extLst>
          </p:cNvPr>
          <p:cNvPicPr>
            <a:picLocks noChangeAspect="1"/>
          </p:cNvPicPr>
          <p:nvPr/>
        </p:nvPicPr>
        <p:blipFill>
          <a:blip r:embed="rId2"/>
          <a:stretch>
            <a:fillRect/>
          </a:stretch>
        </p:blipFill>
        <p:spPr>
          <a:xfrm>
            <a:off x="3048000" y="2057400"/>
            <a:ext cx="324000" cy="435724"/>
          </a:xfrm>
          <a:prstGeom prst="rect">
            <a:avLst/>
          </a:prstGeom>
        </p:spPr>
      </p:pic>
      <p:pic>
        <p:nvPicPr>
          <p:cNvPr id="8" name="Picture 7" descr="y hat equals 103.085 minus 1.043 times x,&#10;which equals 103.085 minus 1.043 times 16,&#10;then we get 86.397">
            <a:extLst>
              <a:ext uri="{FF2B5EF4-FFF2-40B4-BE49-F238E27FC236}">
                <a16:creationId xmlns:a16="http://schemas.microsoft.com/office/drawing/2014/main" id="{A83A2D93-0C13-63F9-934B-D2C3B63B4371}"/>
              </a:ext>
            </a:extLst>
          </p:cNvPr>
          <p:cNvPicPr>
            <a:picLocks noChangeAspect="1"/>
          </p:cNvPicPr>
          <p:nvPr/>
        </p:nvPicPr>
        <p:blipFill>
          <a:blip r:embed="rId3"/>
          <a:stretch>
            <a:fillRect/>
          </a:stretch>
        </p:blipFill>
        <p:spPr>
          <a:xfrm>
            <a:off x="3200400" y="2514600"/>
            <a:ext cx="3528000" cy="1672291"/>
          </a:xfrm>
          <a:prstGeom prst="rect">
            <a:avLst/>
          </a:prstGeom>
        </p:spPr>
      </p:pic>
      <p:sp>
        <p:nvSpPr>
          <p:cNvPr id="5" name="TextBox 4">
            <a:extLst>
              <a:ext uri="{FF2B5EF4-FFF2-40B4-BE49-F238E27FC236}">
                <a16:creationId xmlns:a16="http://schemas.microsoft.com/office/drawing/2014/main" id="{7F9B1780-391B-FA15-B711-438F5C31F647}"/>
              </a:ext>
            </a:extLst>
          </p:cNvPr>
          <p:cNvSpPr txBox="1"/>
          <p:nvPr/>
        </p:nvSpPr>
        <p:spPr>
          <a:xfrm>
            <a:off x="1066800" y="4177605"/>
            <a:ext cx="7620000" cy="1384995"/>
          </a:xfrm>
          <a:prstGeom prst="rect">
            <a:avLst/>
          </a:prstGeom>
          <a:noFill/>
        </p:spPr>
        <p:txBody>
          <a:bodyPr wrap="square">
            <a:spAutoFit/>
          </a:bodyPr>
          <a:lstStyle/>
          <a:p>
            <a:r>
              <a:rPr lang="en-US" sz="2800" dirty="0"/>
              <a:t>Thus we would predict that a class of 16 students would score an average of 86.40 on the achievement test.</a:t>
            </a:r>
            <a:endParaRPr lang="en-IN" sz="2800" dirty="0"/>
          </a:p>
        </p:txBody>
      </p:sp>
    </p:spTree>
    <p:extLst>
      <p:ext uri="{BB962C8B-B14F-4D97-AF65-F5344CB8AC3E}">
        <p14:creationId xmlns:p14="http://schemas.microsoft.com/office/powerpoint/2010/main" val="33033329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12.2.2: Making Predictions Using a Least-Squares Regression Line</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Substitute the value</a:t>
            </a:r>
            <a:r>
              <a:rPr lang="en-US" sz="2800" dirty="0"/>
              <a:t> </a:t>
            </a:r>
            <a:r>
              <a:rPr lang="en-US" i="1" dirty="0"/>
              <a:t>x</a:t>
            </a:r>
            <a:r>
              <a:rPr lang="en-US" dirty="0"/>
              <a:t> = 19</a:t>
            </a:r>
            <a:r>
              <a:rPr sz="2800" dirty="0"/>
              <a:t> into the regression line and solve for </a:t>
            </a:r>
            <a:endParaRPr lang="en-US" i="1" dirty="0">
              <a:latin typeface="Cambria Math" panose="02040503050406030204" pitchFamily="18" charset="0"/>
            </a:endParaRPr>
          </a:p>
        </p:txBody>
      </p:sp>
      <p:pic>
        <p:nvPicPr>
          <p:cNvPr id="4" name="Picture 3" descr="y hat.">
            <a:extLst>
              <a:ext uri="{FF2B5EF4-FFF2-40B4-BE49-F238E27FC236}">
                <a16:creationId xmlns:a16="http://schemas.microsoft.com/office/drawing/2014/main" id="{FBF2B87A-E177-C88A-4D23-03884DF46FD6}"/>
              </a:ext>
            </a:extLst>
          </p:cNvPr>
          <p:cNvPicPr>
            <a:picLocks noChangeAspect="1"/>
          </p:cNvPicPr>
          <p:nvPr/>
        </p:nvPicPr>
        <p:blipFill>
          <a:blip r:embed="rId2"/>
          <a:stretch>
            <a:fillRect/>
          </a:stretch>
        </p:blipFill>
        <p:spPr>
          <a:xfrm>
            <a:off x="2971800" y="1569256"/>
            <a:ext cx="324000" cy="435724"/>
          </a:xfrm>
          <a:prstGeom prst="rect">
            <a:avLst/>
          </a:prstGeom>
        </p:spPr>
      </p:pic>
      <p:pic>
        <p:nvPicPr>
          <p:cNvPr id="8" name="Picture 7" descr="y hat equals 103.085 minus 1.043 times x,&#10;which equals 103.085 minus 1.043 times 19,&#10;then we get 83.268">
            <a:extLst>
              <a:ext uri="{FF2B5EF4-FFF2-40B4-BE49-F238E27FC236}">
                <a16:creationId xmlns:a16="http://schemas.microsoft.com/office/drawing/2014/main" id="{55737D75-29B7-F94E-8F25-0B5EDFD8A969}"/>
              </a:ext>
            </a:extLst>
          </p:cNvPr>
          <p:cNvPicPr>
            <a:picLocks noChangeAspect="1"/>
          </p:cNvPicPr>
          <p:nvPr/>
        </p:nvPicPr>
        <p:blipFill>
          <a:blip r:embed="rId3"/>
          <a:stretch>
            <a:fillRect/>
          </a:stretch>
        </p:blipFill>
        <p:spPr>
          <a:xfrm>
            <a:off x="3133799" y="2209800"/>
            <a:ext cx="3420000" cy="1621099"/>
          </a:xfrm>
          <a:prstGeom prst="rect">
            <a:avLst/>
          </a:prstGeom>
        </p:spPr>
      </p:pic>
      <p:sp>
        <p:nvSpPr>
          <p:cNvPr id="6" name="TextBox 5">
            <a:extLst>
              <a:ext uri="{FF2B5EF4-FFF2-40B4-BE49-F238E27FC236}">
                <a16:creationId xmlns:a16="http://schemas.microsoft.com/office/drawing/2014/main" id="{ECA9FDA1-E335-CDF9-EAA9-BC1E5F0AA5C2}"/>
              </a:ext>
            </a:extLst>
          </p:cNvPr>
          <p:cNvSpPr txBox="1"/>
          <p:nvPr/>
        </p:nvSpPr>
        <p:spPr>
          <a:xfrm>
            <a:off x="1066800" y="3949005"/>
            <a:ext cx="7620000" cy="1384995"/>
          </a:xfrm>
          <a:prstGeom prst="rect">
            <a:avLst/>
          </a:prstGeom>
          <a:noFill/>
        </p:spPr>
        <p:txBody>
          <a:bodyPr wrap="square">
            <a:spAutoFit/>
          </a:bodyPr>
          <a:lstStyle/>
          <a:p>
            <a:r>
              <a:rPr lang="en-US" sz="2800" dirty="0"/>
              <a:t>Thus we would predict that a class of 19 students would score an average of 83.27 on the achievement test.</a:t>
            </a:r>
            <a:endParaRPr lang="en-IN"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12.2.2: Making Predictions Using a Least-Squares Regression Line</a:t>
            </a:r>
            <a:r>
              <a:rPr lang="en-US" baseline="-25000" dirty="0"/>
              <a:t>4</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c.	</a:t>
            </a:r>
            <a:r>
              <a:rPr dirty="0"/>
              <a:t>​</a:t>
            </a:r>
            <a:r>
              <a:rPr sz="2800" dirty="0"/>
              <a:t>Predictions should only be made for values from the original population. As this class was from outside of the school district, predictions should not be made.</a:t>
            </a:r>
          </a:p>
          <a:p>
            <a:pPr>
              <a:defRPr sz="2800"/>
            </a:pPr>
            <a:endParaRPr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12.2.2: Making Predictions Using a Least-Squares Regression Line</a:t>
            </a:r>
            <a:r>
              <a:rPr lang="en-US" baseline="-25000" dirty="0"/>
              <a:t>5</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d.	</a:t>
            </a:r>
            <a:r>
              <a:rPr dirty="0"/>
              <a:t>​</a:t>
            </a:r>
            <a:r>
              <a:rPr sz="2800" dirty="0"/>
              <a:t>It is not meaningful to predict the value of </a:t>
            </a:r>
            <a:r>
              <a:rPr lang="en-US" sz="2800" i="1" dirty="0"/>
              <a:t>y</a:t>
            </a:r>
            <a:r>
              <a:rPr lang="en-US" sz="2800" dirty="0"/>
              <a:t> </a:t>
            </a:r>
            <a:r>
              <a:rPr sz="2800" dirty="0"/>
              <a:t>for this class size because the value</a:t>
            </a:r>
            <a:r>
              <a:rPr lang="en-US" sz="2800" dirty="0"/>
              <a:t> </a:t>
            </a:r>
            <a:r>
              <a:rPr lang="en-US" i="1" dirty="0"/>
              <a:t>x</a:t>
            </a:r>
            <a:r>
              <a:rPr lang="en-US" dirty="0"/>
              <a:t> = 45</a:t>
            </a:r>
            <a:r>
              <a:rPr sz="2800" dirty="0"/>
              <a:t> is outside the range of the original data. The original data only considered class sizes between 15 and 29, so we should only predict the average achievement test scores for class sizes within this range.</a:t>
            </a:r>
          </a:p>
        </p:txBody>
      </p:sp>
    </p:spTree>
    <p:extLst>
      <p:ext uri="{BB962C8B-B14F-4D97-AF65-F5344CB8AC3E}">
        <p14:creationId xmlns:p14="http://schemas.microsoft.com/office/powerpoint/2010/main" val="32861783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12.2.3: Finding the Least-Squares Regression Line for a Given Data Set</a:t>
            </a:r>
            <a:r>
              <a:rPr lang="en-US" baseline="-25000" dirty="0"/>
              <a:t>1</a:t>
            </a:r>
            <a:endParaRPr dirty="0"/>
          </a:p>
        </p:txBody>
      </p:sp>
      <p:sp>
        <p:nvSpPr>
          <p:cNvPr id="3" name="Text Placeholder 2"/>
          <p:cNvSpPr>
            <a:spLocks noGrp="1"/>
          </p:cNvSpPr>
          <p:nvPr>
            <p:ph type="body" sz="quarter" idx="10"/>
          </p:nvPr>
        </p:nvSpPr>
        <p:spPr/>
        <p:txBody>
          <a:bodyPr>
            <a:normAutofit fontScale="92500" lnSpcReduction="10000"/>
          </a:bodyPr>
          <a:lstStyle/>
          <a:p>
            <a:r>
              <a:rPr sz="2800" dirty="0"/>
              <a:t>The following data depicts the amount of forest burned in forest fires, measured in thousands of hectares, in the western U.S. and the number of days in which there was significant rainfall, called "wetting rain days," that year for the last eight years.</a:t>
            </a:r>
          </a:p>
          <a:p>
            <a:pPr marL="447675" indent="-447675">
              <a:defRPr sz="2800"/>
            </a:pPr>
            <a:r>
              <a:rPr lang="en-US" sz="2800" dirty="0"/>
              <a:t>a.	</a:t>
            </a:r>
            <a:r>
              <a:rPr sz="2800" dirty="0"/>
              <a:t>Show that it is appropriate to use a linear regression model for this data. Use a 0.05 level of significance.</a:t>
            </a:r>
          </a:p>
          <a:p>
            <a:pPr marL="447675" indent="-447675">
              <a:defRPr sz="2800"/>
            </a:pPr>
            <a:r>
              <a:rPr lang="en-US" dirty="0"/>
              <a:t>b.	</a:t>
            </a:r>
            <a:r>
              <a:rPr dirty="0"/>
              <a:t>​</a:t>
            </a:r>
            <a:r>
              <a:rPr sz="2800" dirty="0"/>
              <a:t>Find a linear regression model for predicting the amount of forest burned based on the number of wetting rain days.</a:t>
            </a:r>
          </a:p>
          <a:p>
            <a:pPr marL="447675" indent="-447675">
              <a:defRPr sz="2800"/>
            </a:pPr>
            <a:r>
              <a:rPr lang="en-US" dirty="0"/>
              <a:t>c.	</a:t>
            </a:r>
            <a:r>
              <a:rPr dirty="0"/>
              <a:t>​</a:t>
            </a:r>
            <a:r>
              <a:rPr sz="2800" dirty="0"/>
              <a:t>Use the regression model to predict the number of hectares of forest that might be burned if there are 28 wetting rain days next year.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Math Symbols</a:t>
            </a:r>
          </a:p>
        </p:txBody>
      </p:sp>
      <p:sp>
        <p:nvSpPr>
          <p:cNvPr id="3" name="Text Placeholder 2"/>
          <p:cNvSpPr>
            <a:spLocks noGrp="1"/>
          </p:cNvSpPr>
          <p:nvPr>
            <p:ph type="body" sz="quarter" idx="10"/>
          </p:nvPr>
        </p:nvSpPr>
        <p:spPr>
          <a:xfrm>
            <a:off x="457200" y="1082078"/>
            <a:ext cx="8229600" cy="3947122"/>
          </a:xfrm>
        </p:spPr>
        <p:txBody>
          <a:bodyPr>
            <a:normAutofit/>
          </a:bodyPr>
          <a:lstStyle/>
          <a:p>
            <a:r>
              <a:rPr sz="2800" dirty="0"/>
              <a:t>Commonly used forms for the regression line:</a:t>
            </a:r>
          </a:p>
        </p:txBody>
      </p:sp>
      <p:pic>
        <p:nvPicPr>
          <p:cNvPr id="5" name="Picture 4" descr="y hat equals b sub 0 plus b sub 1 times x.&#10;y hat equals m times x plus b.&#10;y equals b plus m times x.&#10;y equals a times x plus b.&#10;y equals a plus b times x.">
            <a:extLst>
              <a:ext uri="{FF2B5EF4-FFF2-40B4-BE49-F238E27FC236}">
                <a16:creationId xmlns:a16="http://schemas.microsoft.com/office/drawing/2014/main" id="{E60AF0A8-5055-F7F9-9E76-FEC77F079175}"/>
              </a:ext>
            </a:extLst>
          </p:cNvPr>
          <p:cNvPicPr>
            <a:picLocks noChangeAspect="1"/>
          </p:cNvPicPr>
          <p:nvPr/>
        </p:nvPicPr>
        <p:blipFill>
          <a:blip r:embed="rId2"/>
          <a:stretch>
            <a:fillRect/>
          </a:stretch>
        </p:blipFill>
        <p:spPr>
          <a:xfrm>
            <a:off x="1066800" y="1752600"/>
            <a:ext cx="1944000" cy="3053071"/>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2</a:t>
            </a:r>
            <a:endParaRPr dirty="0"/>
          </a:p>
        </p:txBody>
      </p:sp>
      <p:sp>
        <p:nvSpPr>
          <p:cNvPr id="8" name="TextBox 7">
            <a:extLst>
              <a:ext uri="{FF2B5EF4-FFF2-40B4-BE49-F238E27FC236}">
                <a16:creationId xmlns:a16="http://schemas.microsoft.com/office/drawing/2014/main" id="{3B0988CE-93CF-2AE9-1FA7-9DB0EC2E9462}"/>
              </a:ext>
            </a:extLst>
          </p:cNvPr>
          <p:cNvSpPr txBox="1"/>
          <p:nvPr/>
        </p:nvSpPr>
        <p:spPr>
          <a:xfrm>
            <a:off x="800100" y="1066800"/>
            <a:ext cx="7543800" cy="400110"/>
          </a:xfrm>
          <a:prstGeom prst="rect">
            <a:avLst/>
          </a:prstGeom>
          <a:noFill/>
        </p:spPr>
        <p:txBody>
          <a:bodyPr wrap="square">
            <a:spAutoFit/>
          </a:bodyPr>
          <a:lstStyle/>
          <a:p>
            <a:pPr algn="ctr">
              <a:defRPr sz="1800" b="1"/>
            </a:pPr>
            <a:r>
              <a:rPr lang="en-US" sz="2000" dirty="0"/>
              <a:t>Forest Fires in the Western U.S.</a:t>
            </a:r>
          </a:p>
        </p:txBody>
      </p:sp>
      <p:graphicFrame>
        <p:nvGraphicFramePr>
          <p:cNvPr id="7" name="Table Placeholder 2" descr="The table presents data on Hectares Burned (in thousands) and Number of Wetting Rain Days, each column contains 8 values. &#10;For Hectares Burned, values are, 85, 40, 475, 325, 450, 180, 95, 98.&#10;For Number of Wetting Rain Days, values are, 31, 30, 18, 20, 22, 24, 26, 27.&#10;">
            <a:extLst>
              <a:ext uri="{FF2B5EF4-FFF2-40B4-BE49-F238E27FC236}">
                <a16:creationId xmlns:a16="http://schemas.microsoft.com/office/drawing/2014/main" id="{225A986C-FBAF-800A-527D-5BC6972E0133}"/>
              </a:ext>
            </a:extLst>
          </p:cNvPr>
          <p:cNvGraphicFramePr>
            <a:graphicFrameLocks noGrp="1"/>
          </p:cNvGraphicFramePr>
          <p:nvPr>
            <p:ph type="tbl" sz="quarter" idx="10"/>
            <p:extLst>
              <p:ext uri="{D42A27DB-BD31-4B8C-83A1-F6EECF244321}">
                <p14:modId xmlns:p14="http://schemas.microsoft.com/office/powerpoint/2010/main" val="284121855"/>
              </p:ext>
            </p:extLst>
          </p:nvPr>
        </p:nvGraphicFramePr>
        <p:xfrm>
          <a:off x="457200" y="1524000"/>
          <a:ext cx="8229600" cy="333756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Hectares Burned (in Thousands)</a:t>
                      </a:r>
                    </a:p>
                  </a:txBody>
                  <a:tcPr>
                    <a:solidFill>
                      <a:schemeClr val="bg1">
                        <a:lumMod val="95000"/>
                      </a:schemeClr>
                    </a:solidFill>
                  </a:tcPr>
                </a:tc>
                <a:tc>
                  <a:txBody>
                    <a:bodyPr/>
                    <a:lstStyle/>
                    <a:p>
                      <a:pPr algn="ctr">
                        <a:defRPr sz="1800" b="1"/>
                      </a:pPr>
                      <a:r>
                        <a:rPr dirty="0"/>
                        <a:t>Number of Wetting Rain Days</a:t>
                      </a:r>
                    </a:p>
                  </a:txBody>
                  <a:tcPr>
                    <a:solidFill>
                      <a:schemeClr val="bg1">
                        <a:lumMod val="95000"/>
                      </a:schemeClr>
                    </a:solidFill>
                  </a:tcPr>
                </a:tc>
                <a:extLst>
                  <a:ext uri="{0D108BD9-81ED-4DB2-BD59-A6C34878D82A}">
                    <a16:rowId xmlns:a16="http://schemas.microsoft.com/office/drawing/2014/main" val="10001"/>
                  </a:ext>
                </a:extLst>
              </a:tr>
              <a:tr h="370840">
                <a:tc>
                  <a:txBody>
                    <a:bodyPr/>
                    <a:lstStyle/>
                    <a:p>
                      <a:pPr algn="ctr"/>
                      <a:r>
                        <a:rPr sz="1800" dirty="0">
                          <a:latin typeface="Cambria Math"/>
                        </a:rPr>
                        <a:t>85</a:t>
                      </a:r>
                    </a:p>
                  </a:txBody>
                  <a:tcPr/>
                </a:tc>
                <a:tc>
                  <a:txBody>
                    <a:bodyPr/>
                    <a:lstStyle/>
                    <a:p>
                      <a:pPr algn="ctr"/>
                      <a:r>
                        <a:rPr sz="1800" dirty="0">
                          <a:latin typeface="Cambria Math"/>
                        </a:rPr>
                        <a:t>31</a:t>
                      </a:r>
                    </a:p>
                  </a:txBody>
                  <a:tcPr/>
                </a:tc>
                <a:extLst>
                  <a:ext uri="{0D108BD9-81ED-4DB2-BD59-A6C34878D82A}">
                    <a16:rowId xmlns:a16="http://schemas.microsoft.com/office/drawing/2014/main" val="10002"/>
                  </a:ext>
                </a:extLst>
              </a:tr>
              <a:tr h="370840">
                <a:tc>
                  <a:txBody>
                    <a:bodyPr/>
                    <a:lstStyle/>
                    <a:p>
                      <a:pPr algn="ctr"/>
                      <a:r>
                        <a:rPr sz="1800">
                          <a:latin typeface="Cambria Math"/>
                        </a:rPr>
                        <a:t>40</a:t>
                      </a:r>
                    </a:p>
                  </a:txBody>
                  <a:tcPr/>
                </a:tc>
                <a:tc>
                  <a:txBody>
                    <a:bodyPr/>
                    <a:lstStyle/>
                    <a:p>
                      <a:pPr algn="ctr"/>
                      <a:r>
                        <a:rPr sz="1800">
                          <a:latin typeface="Cambria Math"/>
                        </a:rPr>
                        <a:t>30</a:t>
                      </a:r>
                    </a:p>
                  </a:txBody>
                  <a:tcPr/>
                </a:tc>
                <a:extLst>
                  <a:ext uri="{0D108BD9-81ED-4DB2-BD59-A6C34878D82A}">
                    <a16:rowId xmlns:a16="http://schemas.microsoft.com/office/drawing/2014/main" val="10003"/>
                  </a:ext>
                </a:extLst>
              </a:tr>
              <a:tr h="370840">
                <a:tc>
                  <a:txBody>
                    <a:bodyPr/>
                    <a:lstStyle/>
                    <a:p>
                      <a:pPr algn="ctr"/>
                      <a:r>
                        <a:rPr sz="1800">
                          <a:latin typeface="Cambria Math"/>
                        </a:rPr>
                        <a:t>475</a:t>
                      </a:r>
                    </a:p>
                  </a:txBody>
                  <a:tcPr/>
                </a:tc>
                <a:tc>
                  <a:txBody>
                    <a:bodyPr/>
                    <a:lstStyle/>
                    <a:p>
                      <a:pPr algn="ctr"/>
                      <a:r>
                        <a:rPr sz="1800" dirty="0">
                          <a:latin typeface="Cambria Math"/>
                        </a:rPr>
                        <a:t>18</a:t>
                      </a:r>
                    </a:p>
                  </a:txBody>
                  <a:tcPr/>
                </a:tc>
                <a:extLst>
                  <a:ext uri="{0D108BD9-81ED-4DB2-BD59-A6C34878D82A}">
                    <a16:rowId xmlns:a16="http://schemas.microsoft.com/office/drawing/2014/main" val="10004"/>
                  </a:ext>
                </a:extLst>
              </a:tr>
              <a:tr h="370840">
                <a:tc>
                  <a:txBody>
                    <a:bodyPr/>
                    <a:lstStyle/>
                    <a:p>
                      <a:pPr algn="ctr"/>
                      <a:r>
                        <a:rPr sz="1800">
                          <a:latin typeface="Cambria Math"/>
                        </a:rPr>
                        <a:t>325</a:t>
                      </a:r>
                    </a:p>
                  </a:txBody>
                  <a:tcPr/>
                </a:tc>
                <a:tc>
                  <a:txBody>
                    <a:bodyPr/>
                    <a:lstStyle/>
                    <a:p>
                      <a:pPr algn="ctr"/>
                      <a:r>
                        <a:rPr sz="1800">
                          <a:latin typeface="Cambria Math"/>
                        </a:rPr>
                        <a:t>20</a:t>
                      </a:r>
                    </a:p>
                  </a:txBody>
                  <a:tcPr/>
                </a:tc>
                <a:extLst>
                  <a:ext uri="{0D108BD9-81ED-4DB2-BD59-A6C34878D82A}">
                    <a16:rowId xmlns:a16="http://schemas.microsoft.com/office/drawing/2014/main" val="10005"/>
                  </a:ext>
                </a:extLst>
              </a:tr>
              <a:tr h="370840">
                <a:tc>
                  <a:txBody>
                    <a:bodyPr/>
                    <a:lstStyle/>
                    <a:p>
                      <a:pPr algn="ctr"/>
                      <a:r>
                        <a:rPr sz="1800">
                          <a:latin typeface="Cambria Math"/>
                        </a:rPr>
                        <a:t>450</a:t>
                      </a:r>
                    </a:p>
                  </a:txBody>
                  <a:tcPr/>
                </a:tc>
                <a:tc>
                  <a:txBody>
                    <a:bodyPr/>
                    <a:lstStyle/>
                    <a:p>
                      <a:pPr algn="ctr"/>
                      <a:r>
                        <a:rPr sz="1800">
                          <a:latin typeface="Cambria Math"/>
                        </a:rPr>
                        <a:t>22</a:t>
                      </a:r>
                    </a:p>
                  </a:txBody>
                  <a:tcPr/>
                </a:tc>
                <a:extLst>
                  <a:ext uri="{0D108BD9-81ED-4DB2-BD59-A6C34878D82A}">
                    <a16:rowId xmlns:a16="http://schemas.microsoft.com/office/drawing/2014/main" val="10006"/>
                  </a:ext>
                </a:extLst>
              </a:tr>
              <a:tr h="370840">
                <a:tc>
                  <a:txBody>
                    <a:bodyPr/>
                    <a:lstStyle/>
                    <a:p>
                      <a:pPr algn="ctr"/>
                      <a:r>
                        <a:rPr sz="1800">
                          <a:latin typeface="Cambria Math"/>
                        </a:rPr>
                        <a:t>180</a:t>
                      </a:r>
                    </a:p>
                  </a:txBody>
                  <a:tcPr/>
                </a:tc>
                <a:tc>
                  <a:txBody>
                    <a:bodyPr/>
                    <a:lstStyle/>
                    <a:p>
                      <a:pPr algn="ctr"/>
                      <a:r>
                        <a:rPr sz="1800">
                          <a:latin typeface="Cambria Math"/>
                        </a:rPr>
                        <a:t>24</a:t>
                      </a:r>
                    </a:p>
                  </a:txBody>
                  <a:tcPr/>
                </a:tc>
                <a:extLst>
                  <a:ext uri="{0D108BD9-81ED-4DB2-BD59-A6C34878D82A}">
                    <a16:rowId xmlns:a16="http://schemas.microsoft.com/office/drawing/2014/main" val="10007"/>
                  </a:ext>
                </a:extLst>
              </a:tr>
              <a:tr h="370840">
                <a:tc>
                  <a:txBody>
                    <a:bodyPr/>
                    <a:lstStyle/>
                    <a:p>
                      <a:pPr algn="ctr"/>
                      <a:r>
                        <a:rPr sz="1800">
                          <a:latin typeface="Cambria Math"/>
                        </a:rPr>
                        <a:t>95</a:t>
                      </a:r>
                    </a:p>
                  </a:txBody>
                  <a:tcPr/>
                </a:tc>
                <a:tc>
                  <a:txBody>
                    <a:bodyPr/>
                    <a:lstStyle/>
                    <a:p>
                      <a:pPr algn="ctr"/>
                      <a:r>
                        <a:rPr sz="1800">
                          <a:latin typeface="Cambria Math"/>
                        </a:rPr>
                        <a:t>26</a:t>
                      </a:r>
                    </a:p>
                  </a:txBody>
                  <a:tcPr/>
                </a:tc>
                <a:extLst>
                  <a:ext uri="{0D108BD9-81ED-4DB2-BD59-A6C34878D82A}">
                    <a16:rowId xmlns:a16="http://schemas.microsoft.com/office/drawing/2014/main" val="10008"/>
                  </a:ext>
                </a:extLst>
              </a:tr>
              <a:tr h="370840">
                <a:tc>
                  <a:txBody>
                    <a:bodyPr/>
                    <a:lstStyle/>
                    <a:p>
                      <a:pPr algn="ctr"/>
                      <a:r>
                        <a:rPr sz="1800">
                          <a:latin typeface="Cambria Math"/>
                        </a:rPr>
                        <a:t>98</a:t>
                      </a:r>
                    </a:p>
                  </a:txBody>
                  <a:tcPr/>
                </a:tc>
                <a:tc>
                  <a:txBody>
                    <a:bodyPr/>
                    <a:lstStyle/>
                    <a:p>
                      <a:pPr algn="ctr"/>
                      <a:r>
                        <a:rPr sz="1800" dirty="0">
                          <a:latin typeface="Cambria Math"/>
                        </a:rPr>
                        <a:t>27</a:t>
                      </a:r>
                    </a:p>
                  </a:txBody>
                  <a:tcPr/>
                </a:tc>
                <a:extLst>
                  <a:ext uri="{0D108BD9-81ED-4DB2-BD59-A6C34878D82A}">
                    <a16:rowId xmlns:a16="http://schemas.microsoft.com/office/drawing/2014/main" val="1360907076"/>
                  </a:ext>
                </a:extLst>
              </a:tr>
            </a:tbl>
          </a:graphicData>
        </a:graphic>
      </p:graphicFrame>
      <p:sp>
        <p:nvSpPr>
          <p:cNvPr id="4" name="Text Placeholder 2">
            <a:extLst>
              <a:ext uri="{FF2B5EF4-FFF2-40B4-BE49-F238E27FC236}">
                <a16:creationId xmlns:a16="http://schemas.microsoft.com/office/drawing/2014/main" id="{5A00C02E-2221-419D-B6FA-1AF864FD539F}"/>
              </a:ext>
            </a:extLst>
          </p:cNvPr>
          <p:cNvSpPr txBox="1">
            <a:spLocks/>
          </p:cNvSpPr>
          <p:nvPr/>
        </p:nvSpPr>
        <p:spPr>
          <a:xfrm>
            <a:off x="457200" y="4926512"/>
            <a:ext cx="8229600" cy="9144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600" dirty="0"/>
              <a:t>Source: Holden et. al. “Decreasing fire season precipitation increased recent western US forest wildfire activity.” 23 July 2018. https://www.fs.fed.us/rm/pubs_journals/2018/rmrs_2018_holden_z001.pdf (18 Mar. 2019).</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3</a:t>
            </a:r>
            <a:endParaRPr dirty="0"/>
          </a:p>
        </p:txBody>
      </p:sp>
      <p:sp>
        <p:nvSpPr>
          <p:cNvPr id="3" name="Text Placeholder 2"/>
          <p:cNvSpPr>
            <a:spLocks noGrp="1"/>
          </p:cNvSpPr>
          <p:nvPr>
            <p:ph type="body" sz="quarter" idx="10"/>
          </p:nvPr>
        </p:nvSpPr>
        <p:spPr/>
        <p:txBody>
          <a:bodyPr>
            <a:normAutofit lnSpcReduction="10000"/>
          </a:bodyPr>
          <a:lstStyle/>
          <a:p>
            <a:r>
              <a:rPr sz="2800" b="1" dirty="0"/>
              <a:t>Solution</a:t>
            </a:r>
          </a:p>
          <a:p>
            <a:pPr marL="447675" indent="-447675">
              <a:defRPr sz="2800"/>
            </a:pPr>
            <a:r>
              <a:rPr lang="en-US" dirty="0"/>
              <a:t>a.	</a:t>
            </a:r>
            <a:r>
              <a:rPr dirty="0"/>
              <a:t>​</a:t>
            </a:r>
            <a:r>
              <a:rPr sz="2800" dirty="0"/>
              <a:t>Since we want to predict the amount of area burned based on the number of wetting rain days, we should use the number of wetting rain days as the explanatory variable,</a:t>
            </a:r>
            <a:r>
              <a:rPr lang="en-US" sz="2800" dirty="0"/>
              <a:t> </a:t>
            </a:r>
            <a:r>
              <a:rPr lang="en-US" sz="2800" i="1" dirty="0"/>
              <a:t>x</a:t>
            </a:r>
            <a:r>
              <a:rPr sz="2800" dirty="0"/>
              <a:t>, and the amount of area burned as the response variable,</a:t>
            </a:r>
            <a:r>
              <a:rPr lang="en-US" sz="2800" i="1" dirty="0"/>
              <a:t> y</a:t>
            </a:r>
            <a:r>
              <a:rPr sz="2800" dirty="0"/>
              <a:t>. Let’s begin by determining if a linear relationship exists between these two variables based on the data provided. Notice that a scatter plot of the data, shown in the following graph, does depict a linear relationship between these two variables.</a:t>
            </a:r>
          </a:p>
          <a:p>
            <a:r>
              <a:rPr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4</a:t>
            </a:r>
            <a:endParaRPr dirty="0"/>
          </a:p>
        </p:txBody>
      </p:sp>
      <p:pic>
        <p:nvPicPr>
          <p:cNvPr id="5" name="Content Placeholder 4" descr="The data given in the table above are plotted with number of wetting rain days on the horizontal axis and hectares burned in thousands on the vertical axis. The points are arranged downward in a linear fashion from left to right.">
            <a:extLst>
              <a:ext uri="{FF2B5EF4-FFF2-40B4-BE49-F238E27FC236}">
                <a16:creationId xmlns:a16="http://schemas.microsoft.com/office/drawing/2014/main" id="{C25BACE9-BD3E-4536-906A-147277F57AD3}"/>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63476" y="1082675"/>
            <a:ext cx="5017047" cy="4849813"/>
          </a:xfr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Next, we need to determine if this linear relationship is statistically significant. To do that, we must calculate the value of the correlation coefficient,</a:t>
            </a:r>
            <a:r>
              <a:rPr lang="en-US" sz="2800" dirty="0"/>
              <a:t> </a:t>
            </a:r>
            <a:r>
              <a:rPr lang="en-US" sz="2800" i="1" dirty="0"/>
              <a:t>r</a:t>
            </a:r>
            <a:r>
              <a:rPr sz="2800" dirty="0"/>
              <a:t>, and compare that to the critical value for a sample size of </a:t>
            </a:r>
            <a:r>
              <a:rPr sz="2800" dirty="0">
                <a:latin typeface="Cambria Math"/>
              </a:rPr>
              <a:t>8</a:t>
            </a:r>
            <a:r>
              <a:rPr sz="2800" dirty="0"/>
              <a:t> at a </a:t>
            </a:r>
            <a:r>
              <a:rPr sz="2800" dirty="0">
                <a:latin typeface="Cambria Math"/>
              </a:rPr>
              <a:t>0.05</a:t>
            </a:r>
            <a:r>
              <a:rPr sz="2800" dirty="0"/>
              <a:t> level of significance.</a:t>
            </a:r>
          </a:p>
          <a:p>
            <a:r>
              <a:rPr dirty="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pPr>
              <a:defRPr sz="2800"/>
            </a:pPr>
            <a:r>
              <a:rPr dirty="0"/>
              <a:t>​</a:t>
            </a:r>
            <a:r>
              <a:rPr sz="2800" dirty="0"/>
              <a:t>If using a TI-83/84 calculator to calculate the correlation coefficient, enter the number of wetting days into </a:t>
            </a:r>
            <a:r>
              <a:rPr sz="2800" b="1" dirty="0"/>
              <a:t>L1</a:t>
            </a:r>
            <a:r>
              <a:rPr sz="2800" dirty="0"/>
              <a:t> and the number of hectares burned in </a:t>
            </a:r>
            <a:r>
              <a:rPr sz="2800" b="1" dirty="0"/>
              <a:t>L2</a:t>
            </a:r>
            <a:r>
              <a:rPr sz="2800" dirty="0"/>
              <a:t>. Under the </a:t>
            </a:r>
            <a:r>
              <a:rPr sz="2800" b="1" dirty="0"/>
              <a:t>STAT </a:t>
            </a:r>
            <a:r>
              <a:rPr lang="en-US" b="1" dirty="0"/>
              <a:t>→</a:t>
            </a:r>
            <a:r>
              <a:rPr sz="2800" b="1" dirty="0"/>
              <a:t> CALC</a:t>
            </a:r>
            <a:r>
              <a:rPr sz="2800" dirty="0"/>
              <a:t> menu, use option </a:t>
            </a:r>
            <a:r>
              <a:rPr sz="2800" b="1" dirty="0" err="1"/>
              <a:t>LinReg</a:t>
            </a:r>
            <a:r>
              <a:rPr sz="2800" b="1" dirty="0"/>
              <a:t>(</a:t>
            </a:r>
            <a:r>
              <a:rPr sz="2800" b="1" dirty="0" err="1"/>
              <a:t>ax+b</a:t>
            </a:r>
            <a:r>
              <a:rPr sz="2800" b="1" dirty="0"/>
              <a:t>)</a:t>
            </a:r>
            <a:r>
              <a:rPr sz="2800" dirty="0"/>
              <a:t>. The output is shown </a:t>
            </a:r>
            <a:r>
              <a:rPr lang="en-US" sz="2800" dirty="0"/>
              <a:t>in the following screenshot</a:t>
            </a:r>
            <a:r>
              <a:rPr sz="2800" dirty="0"/>
              <a:t>. Note that</a:t>
            </a:r>
            <a:r>
              <a:rPr lang="en-US" sz="2800" dirty="0"/>
              <a:t> </a:t>
            </a:r>
            <a:r>
              <a:rPr lang="en-US" sz="2600" i="1" dirty="0"/>
              <a:t>r</a:t>
            </a:r>
            <a:r>
              <a:rPr lang="en-US" sz="2600" dirty="0"/>
              <a:t> </a:t>
            </a:r>
            <a:r>
              <a:rPr lang="en-US" dirty="0"/>
              <a:t>≈</a:t>
            </a:r>
            <a:r>
              <a:rPr lang="en-IN" i="1" dirty="0"/>
              <a:t> </a:t>
            </a:r>
            <a:r>
              <a:rPr lang="en-IN" dirty="0"/>
              <a:t>−0.896</a:t>
            </a:r>
            <a:r>
              <a:rPr sz="2800" dirty="0"/>
              <a:t>.</a:t>
            </a:r>
          </a:p>
          <a:p>
            <a:r>
              <a:rPr dirty="0"/>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7</a:t>
            </a:r>
            <a:endParaRPr dirty="0"/>
          </a:p>
        </p:txBody>
      </p:sp>
      <p:pic>
        <p:nvPicPr>
          <p:cNvPr id="5" name="Content Placeholder 4" descr="The calculator output is titled, &quot;LinReg.&quot; &#10;The first line reads, &quot;y equals a x plus b.&quot; &#10;The second line reads, a equals negative 33.72575251. &#10;The third line reads, b equals 1053.212375. &#10;The fourth line reads, r square equals .8033658885. &#10;The fifth line reads, r equals negative .8963068049">
            <a:extLst>
              <a:ext uri="{FF2B5EF4-FFF2-40B4-BE49-F238E27FC236}">
                <a16:creationId xmlns:a16="http://schemas.microsoft.com/office/drawing/2014/main" id="{2A82D154-E523-4A0B-BB7E-2CAB9A33690F}"/>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1871885" y="1905000"/>
            <a:ext cx="5400229" cy="3600153"/>
          </a:xfr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8</a:t>
            </a:r>
            <a:endParaRPr dirty="0"/>
          </a:p>
        </p:txBody>
      </p:sp>
      <p:sp>
        <p:nvSpPr>
          <p:cNvPr id="3" name="Text Placeholder 2"/>
          <p:cNvSpPr>
            <a:spLocks noGrp="1"/>
          </p:cNvSpPr>
          <p:nvPr>
            <p:ph type="body" sz="quarter" idx="10"/>
          </p:nvPr>
        </p:nvSpPr>
        <p:spPr>
          <a:xfrm>
            <a:off x="457200" y="1029287"/>
            <a:ext cx="8382000" cy="4967067"/>
          </a:xfrm>
        </p:spPr>
        <p:txBody>
          <a:bodyPr>
            <a:normAutofit/>
          </a:bodyPr>
          <a:lstStyle/>
          <a:p>
            <a:pPr>
              <a:defRPr b="1"/>
            </a:pPr>
            <a:r>
              <a:rPr sz="2600" dirty="0"/>
              <a:t>​Microsoft Excel:</a:t>
            </a:r>
          </a:p>
          <a:p>
            <a:pPr>
              <a:defRPr sz="2800"/>
            </a:pPr>
            <a:r>
              <a:rPr sz="2600" dirty="0"/>
              <a:t>​Using Microsoft Excel to calculate the correlation coefficient, enter the data from the table into columns A and B. The formula for correlation is </a:t>
            </a:r>
            <a:r>
              <a:rPr sz="2600" b="1" dirty="0"/>
              <a:t>=CORREL(array 1, array 2)</a:t>
            </a:r>
            <a:r>
              <a:rPr sz="2600" dirty="0"/>
              <a:t>. In cell </a:t>
            </a:r>
            <a:r>
              <a:rPr sz="2600" b="1" dirty="0"/>
              <a:t>C2</a:t>
            </a:r>
            <a:r>
              <a:rPr sz="2600" dirty="0"/>
              <a:t>, enter the formula to find the correlation of the data, </a:t>
            </a:r>
            <a:r>
              <a:rPr sz="2600" b="1" dirty="0"/>
              <a:t>=CORREL(A2:A9,B2:B9)</a:t>
            </a:r>
            <a:r>
              <a:rPr sz="2600" dirty="0"/>
              <a:t>. This gives us</a:t>
            </a:r>
            <a:r>
              <a:rPr lang="en-US" sz="2600" dirty="0"/>
              <a:t> </a:t>
            </a:r>
            <a:r>
              <a:rPr lang="en-US" sz="2600" i="1" dirty="0"/>
              <a:t>r</a:t>
            </a:r>
            <a:r>
              <a:rPr lang="en-US" sz="2600" dirty="0"/>
              <a:t> </a:t>
            </a:r>
            <a:r>
              <a:rPr lang="en-US" dirty="0"/>
              <a:t>≈</a:t>
            </a:r>
            <a:r>
              <a:rPr lang="en-IN" i="1" dirty="0"/>
              <a:t> </a:t>
            </a:r>
            <a:r>
              <a:rPr lang="en-IN" dirty="0"/>
              <a:t>− 0.896</a:t>
            </a:r>
            <a:r>
              <a:rPr sz="2600" dirty="0"/>
              <a:t>.</a:t>
            </a:r>
          </a:p>
          <a:p>
            <a:pPr>
              <a:defRPr sz="2800"/>
            </a:pPr>
            <a:r>
              <a:rPr sz="2600" dirty="0"/>
              <a:t>​From Table 1, the critical value is 0.707. In order to be statistically significant, </a:t>
            </a:r>
            <a:br>
              <a:rPr lang="en-US" sz="2600" dirty="0"/>
            </a:br>
            <a:endParaRPr sz="2600" dirty="0"/>
          </a:p>
        </p:txBody>
      </p:sp>
      <p:pic>
        <p:nvPicPr>
          <p:cNvPr id="4" name="Picture 3" descr="The absolute value of r is greater than or equals 0.707.">
            <a:extLst>
              <a:ext uri="{FF2B5EF4-FFF2-40B4-BE49-F238E27FC236}">
                <a16:creationId xmlns:a16="http://schemas.microsoft.com/office/drawing/2014/main" id="{79C3F265-5E4E-0606-0085-E80FF837611A}"/>
              </a:ext>
            </a:extLst>
          </p:cNvPr>
          <p:cNvPicPr>
            <a:picLocks noChangeAspect="1"/>
          </p:cNvPicPr>
          <p:nvPr/>
        </p:nvPicPr>
        <p:blipFill>
          <a:blip r:embed="rId2"/>
          <a:stretch>
            <a:fillRect/>
          </a:stretch>
        </p:blipFill>
        <p:spPr>
          <a:xfrm>
            <a:off x="3581400" y="3963427"/>
            <a:ext cx="1584960" cy="528828"/>
          </a:xfrm>
          <a:prstGeom prst="rect">
            <a:avLst/>
          </a:prstGeom>
        </p:spPr>
      </p:pic>
      <p:sp>
        <p:nvSpPr>
          <p:cNvPr id="5" name="TextBox 4">
            <a:extLst>
              <a:ext uri="{FF2B5EF4-FFF2-40B4-BE49-F238E27FC236}">
                <a16:creationId xmlns:a16="http://schemas.microsoft.com/office/drawing/2014/main" id="{67DED8BA-B60E-5449-FF1E-7EFE28CC800C}"/>
              </a:ext>
            </a:extLst>
          </p:cNvPr>
          <p:cNvSpPr txBox="1"/>
          <p:nvPr/>
        </p:nvSpPr>
        <p:spPr>
          <a:xfrm>
            <a:off x="457200" y="4419600"/>
            <a:ext cx="8229600" cy="1384995"/>
          </a:xfrm>
          <a:prstGeom prst="rect">
            <a:avLst/>
          </a:prstGeom>
          <a:noFill/>
        </p:spPr>
        <p:txBody>
          <a:bodyPr wrap="square">
            <a:spAutoFit/>
          </a:bodyPr>
          <a:lstStyle/>
          <a:p>
            <a:r>
              <a:rPr lang="en-US" sz="2800" dirty="0"/>
              <a:t>which it is. Thus, the linear relationship is statistically significant and it is appropriate to use a linear regression model to make predictions using these data.</a:t>
            </a:r>
            <a:endParaRPr lang="en-IN"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9</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To determine the equation of the regression model for these data, we need to calculate the slope and </a:t>
            </a:r>
            <a:r>
              <a:rPr lang="en-US" sz="2800" i="1" dirty="0"/>
              <a:t>y</a:t>
            </a:r>
            <a:r>
              <a:rPr sz="2800" dirty="0"/>
              <a:t>-intercept of the line.</a:t>
            </a:r>
          </a:p>
          <a:p>
            <a:r>
              <a:rPr dirty="0"/>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10</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pPr>
              <a:defRPr sz="2800"/>
            </a:pPr>
            <a:r>
              <a:rPr dirty="0"/>
              <a:t>​</a:t>
            </a:r>
            <a:r>
              <a:rPr sz="2800" dirty="0"/>
              <a:t>If using a TI-83/84, these values were provided in the same output screen, shown </a:t>
            </a:r>
            <a:r>
              <a:rPr lang="en-US" dirty="0"/>
              <a:t>in the previous</a:t>
            </a:r>
            <a:r>
              <a:rPr sz="2800" dirty="0"/>
              <a:t>, as the correlation coefficient. Since the output indicates that the equation is in the form</a:t>
            </a:r>
            <a:r>
              <a:rPr lang="en-US" sz="2800" dirty="0"/>
              <a:t> </a:t>
            </a:r>
            <a:r>
              <a:rPr lang="en-US" sz="2800" i="1" dirty="0"/>
              <a:t>a</a:t>
            </a:r>
            <a:r>
              <a:rPr lang="en-US" sz="100" i="1" dirty="0"/>
              <a:t>  </a:t>
            </a:r>
            <a:r>
              <a:rPr lang="en-US" sz="2800" i="1" dirty="0"/>
              <a:t>x</a:t>
            </a:r>
            <a:r>
              <a:rPr lang="en-US" sz="2800" dirty="0"/>
              <a:t> + </a:t>
            </a:r>
            <a:r>
              <a:rPr lang="en-US" sz="2800" i="1" dirty="0"/>
              <a:t>b</a:t>
            </a:r>
            <a:r>
              <a:rPr sz="2800" dirty="0"/>
              <a:t>, this tells us that the value for the slope is</a:t>
            </a:r>
            <a:r>
              <a:rPr lang="en-US" sz="2800" dirty="0"/>
              <a:t> </a:t>
            </a:r>
            <a:r>
              <a:rPr lang="en-US" sz="2800" i="1" dirty="0"/>
              <a:t>a</a:t>
            </a:r>
            <a:r>
              <a:rPr lang="en-US" sz="2800" dirty="0"/>
              <a:t> = </a:t>
            </a:r>
            <a:r>
              <a:rPr lang="en-IN" dirty="0"/>
              <a:t>−33.726</a:t>
            </a:r>
            <a:r>
              <a:rPr sz="2800" dirty="0"/>
              <a:t>, and the value for the </a:t>
            </a:r>
            <a:r>
              <a:rPr lang="en-US" sz="2800" i="1" dirty="0"/>
              <a:t>y</a:t>
            </a:r>
            <a:r>
              <a:rPr sz="2800" dirty="0"/>
              <a:t>-intercept is</a:t>
            </a:r>
            <a:r>
              <a:rPr lang="en-US" sz="2800" dirty="0"/>
              <a:t> </a:t>
            </a:r>
            <a:r>
              <a:rPr lang="en-US" i="1" dirty="0"/>
              <a:t>b</a:t>
            </a:r>
            <a:r>
              <a:rPr lang="en-US" dirty="0"/>
              <a:t> =</a:t>
            </a:r>
            <a:r>
              <a:rPr sz="2800" dirty="0"/>
              <a:t> </a:t>
            </a:r>
            <a:r>
              <a:rPr lang="en-US" sz="2800" dirty="0"/>
              <a:t>1053.212.</a:t>
            </a:r>
            <a:endParaRPr sz="2800" dirty="0"/>
          </a:p>
          <a:p>
            <a:pPr>
              <a:defRPr b="1"/>
            </a:pPr>
            <a:endParaRP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11</a:t>
            </a:r>
            <a:endParaRPr dirty="0"/>
          </a:p>
        </p:txBody>
      </p:sp>
      <p:sp>
        <p:nvSpPr>
          <p:cNvPr id="3" name="Text Placeholder 2"/>
          <p:cNvSpPr>
            <a:spLocks noGrp="1"/>
          </p:cNvSpPr>
          <p:nvPr>
            <p:ph type="body" sz="quarter" idx="10"/>
          </p:nvPr>
        </p:nvSpPr>
        <p:spPr/>
        <p:txBody>
          <a:bodyPr>
            <a:noAutofit/>
          </a:bodyPr>
          <a:lstStyle/>
          <a:p>
            <a:pPr>
              <a:defRPr b="1"/>
            </a:pPr>
            <a:r>
              <a:rPr sz="2400" dirty="0"/>
              <a:t>​Microsoft Excel</a:t>
            </a:r>
          </a:p>
          <a:p>
            <a:pPr>
              <a:defRPr sz="2800"/>
            </a:pPr>
            <a:r>
              <a:rPr sz="2400" dirty="0"/>
              <a:t>​If using Microsoft Excel, you must calculate the slope and </a:t>
            </a:r>
            <a:br>
              <a:rPr lang="en-US" sz="2400" dirty="0"/>
            </a:br>
            <a:r>
              <a:rPr lang="en-US" sz="2400" i="1" dirty="0"/>
              <a:t>y</a:t>
            </a:r>
            <a:r>
              <a:rPr sz="2400" dirty="0"/>
              <a:t>-intercept separately. To calculate the slope, enter the formula =SLOPE(range of </a:t>
            </a:r>
            <a:r>
              <a:rPr lang="en-US" sz="2400" i="1" dirty="0"/>
              <a:t>y</a:t>
            </a:r>
            <a:r>
              <a:rPr sz="2400" dirty="0"/>
              <a:t>-values, range of </a:t>
            </a:r>
            <a:r>
              <a:rPr lang="en-US" sz="2400" i="1" dirty="0"/>
              <a:t>x</a:t>
            </a:r>
            <a:r>
              <a:rPr sz="2400" dirty="0"/>
              <a:t>-values), where the </a:t>
            </a:r>
            <a:r>
              <a:rPr lang="en-US" sz="2400" i="1" dirty="0"/>
              <a:t>x</a:t>
            </a:r>
            <a:r>
              <a:rPr sz="2400" dirty="0"/>
              <a:t>-values and </a:t>
            </a:r>
            <a:r>
              <a:rPr lang="en-US" sz="2400" i="1" dirty="0"/>
              <a:t>y</a:t>
            </a:r>
            <a:r>
              <a:rPr sz="2400" dirty="0"/>
              <a:t>-values are entered as an array. For this example, the formula with the arrays would be </a:t>
            </a:r>
            <a:r>
              <a:rPr sz="2400" b="1" dirty="0"/>
              <a:t>=SLOPE(B2:B9,A2:A9)</a:t>
            </a:r>
            <a:r>
              <a:rPr sz="2400" dirty="0"/>
              <a:t>. This returns a value of</a:t>
            </a:r>
            <a:r>
              <a:rPr lang="en-US" sz="2400" dirty="0"/>
              <a:t> </a:t>
            </a:r>
            <a:r>
              <a:rPr lang="en-US" sz="2400" i="1" dirty="0"/>
              <a:t>b</a:t>
            </a:r>
            <a:r>
              <a:rPr lang="en-US" sz="2400" dirty="0"/>
              <a:t>₁  =</a:t>
            </a:r>
            <a:r>
              <a:rPr lang="en-IN" sz="2400" i="1" dirty="0"/>
              <a:t> </a:t>
            </a:r>
            <a:r>
              <a:rPr lang="en-IN" sz="2400" dirty="0"/>
              <a:t>−33.726</a:t>
            </a:r>
            <a:r>
              <a:rPr sz="2400" dirty="0"/>
              <a:t> for the slope of the regression line. The formula for the</a:t>
            </a:r>
            <a:r>
              <a:rPr lang="en-US" sz="2400" dirty="0"/>
              <a:t> </a:t>
            </a:r>
            <a:r>
              <a:rPr lang="en-US" sz="2400" i="1" dirty="0"/>
              <a:t>y</a:t>
            </a:r>
            <a:r>
              <a:rPr sz="2400" dirty="0"/>
              <a:t>-intercept is =INTERCEPT(range of </a:t>
            </a:r>
            <a:br>
              <a:rPr lang="en-US" sz="2400" dirty="0"/>
            </a:br>
            <a:r>
              <a:rPr lang="en-US" sz="2400" i="1" dirty="0"/>
              <a:t>y</a:t>
            </a:r>
            <a:r>
              <a:rPr sz="2400" dirty="0"/>
              <a:t>-values, range of </a:t>
            </a:r>
            <a:r>
              <a:rPr lang="en-US" sz="2400" i="1" dirty="0"/>
              <a:t>x</a:t>
            </a:r>
            <a:r>
              <a:rPr sz="2400" dirty="0"/>
              <a:t>-values), where once again the </a:t>
            </a:r>
            <a:r>
              <a:rPr lang="en-US" sz="2400" i="1" dirty="0"/>
              <a:t>x</a:t>
            </a:r>
            <a:r>
              <a:rPr sz="2400" dirty="0"/>
              <a:t>-values and </a:t>
            </a:r>
            <a:r>
              <a:rPr lang="en-US" sz="2400" i="1" dirty="0"/>
              <a:t>y</a:t>
            </a:r>
            <a:r>
              <a:rPr sz="2400" dirty="0"/>
              <a:t>-values are indicated by an array. For this example, we would use</a:t>
            </a:r>
            <a:r>
              <a:rPr lang="en-US" sz="2400" dirty="0"/>
              <a:t> </a:t>
            </a:r>
            <a:r>
              <a:rPr sz="2400" b="1" dirty="0"/>
              <a:t>=INTERCEPT(B2:B9,A2:A9)</a:t>
            </a:r>
            <a:r>
              <a:rPr sz="2400" dirty="0"/>
              <a:t>. This returns a value of</a:t>
            </a:r>
            <a:r>
              <a:rPr lang="en-US" sz="2400" dirty="0"/>
              <a:t> </a:t>
            </a:r>
            <a:br>
              <a:rPr lang="en-US" sz="2400" dirty="0"/>
            </a:br>
            <a:r>
              <a:rPr lang="en-US" sz="2400" i="1" dirty="0"/>
              <a:t>b</a:t>
            </a:r>
            <a:r>
              <a:rPr lang="en-US" sz="2400" dirty="0"/>
              <a:t>₀  =</a:t>
            </a:r>
            <a:r>
              <a:rPr lang="en-US" sz="2400" i="1" dirty="0"/>
              <a:t> </a:t>
            </a:r>
            <a:r>
              <a:rPr lang="en-US" sz="2400" dirty="0"/>
              <a:t>1053.212</a:t>
            </a:r>
            <a:r>
              <a:rPr sz="2400" dirty="0"/>
              <a:t> for the </a:t>
            </a:r>
            <a:r>
              <a:rPr lang="en-US" sz="2400" i="1" dirty="0"/>
              <a:t>y</a:t>
            </a:r>
            <a:r>
              <a:rPr sz="2400" dirty="0"/>
              <a:t>-intercept of the regression line.</a:t>
            </a:r>
          </a:p>
          <a:p>
            <a:r>
              <a:rPr sz="2400" dirty="0"/>
              <a:t>​</a:t>
            </a:r>
          </a:p>
        </p:txBody>
      </p:sp>
    </p:spTree>
    <p:extLst>
      <p:ext uri="{BB962C8B-B14F-4D97-AF65-F5344CB8AC3E}">
        <p14:creationId xmlns:p14="http://schemas.microsoft.com/office/powerpoint/2010/main" val="1401161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Slope of the Least-Squares Regression Line</a:t>
            </a:r>
          </a:p>
        </p:txBody>
      </p:sp>
      <p:sp>
        <p:nvSpPr>
          <p:cNvPr id="3" name="Text Placeholder 2"/>
          <p:cNvSpPr>
            <a:spLocks noGrp="1"/>
          </p:cNvSpPr>
          <p:nvPr>
            <p:ph type="body" sz="quarter" idx="10"/>
          </p:nvPr>
        </p:nvSpPr>
        <p:spPr>
          <a:xfrm>
            <a:off x="457200" y="1082078"/>
            <a:ext cx="8229600" cy="3566122"/>
          </a:xfrm>
        </p:spPr>
        <p:txBody>
          <a:bodyPr>
            <a:normAutofit/>
          </a:bodyPr>
          <a:lstStyle/>
          <a:p>
            <a:r>
              <a:rPr dirty="0"/>
              <a:t>The slope of the least-squares regression line for paired data from a sample is given by</a:t>
            </a:r>
          </a:p>
        </p:txBody>
      </p:sp>
      <p:pic>
        <p:nvPicPr>
          <p:cNvPr id="13" name="Picture 12" descr="b sub 1 equals the fraction with numerator n times the summation of x sub i times y sub i minus open parenthesis the summation of x sub i close parenthesis times open parenthesis the summation of y sub I close parenthesis, and denominator n times the summation of x sub i squared minus the square of the summation of x sub i.">
            <a:extLst>
              <a:ext uri="{FF2B5EF4-FFF2-40B4-BE49-F238E27FC236}">
                <a16:creationId xmlns:a16="http://schemas.microsoft.com/office/drawing/2014/main" id="{A0625471-7715-0873-3E0D-D5B5E9796C25}"/>
              </a:ext>
            </a:extLst>
          </p:cNvPr>
          <p:cNvPicPr>
            <a:picLocks noChangeAspect="1"/>
          </p:cNvPicPr>
          <p:nvPr/>
        </p:nvPicPr>
        <p:blipFill>
          <a:blip r:embed="rId2"/>
          <a:stretch>
            <a:fillRect/>
          </a:stretch>
        </p:blipFill>
        <p:spPr>
          <a:xfrm>
            <a:off x="2490216" y="2191687"/>
            <a:ext cx="3713988" cy="1124712"/>
          </a:xfrm>
          <a:prstGeom prst="rect">
            <a:avLst/>
          </a:prstGeom>
        </p:spPr>
      </p:pic>
      <p:sp>
        <p:nvSpPr>
          <p:cNvPr id="12" name="TextBox 11">
            <a:extLst>
              <a:ext uri="{FF2B5EF4-FFF2-40B4-BE49-F238E27FC236}">
                <a16:creationId xmlns:a16="http://schemas.microsoft.com/office/drawing/2014/main" id="{E20600BA-B153-AE23-E298-C92B937607C0}"/>
              </a:ext>
            </a:extLst>
          </p:cNvPr>
          <p:cNvSpPr txBox="1"/>
          <p:nvPr/>
        </p:nvSpPr>
        <p:spPr>
          <a:xfrm>
            <a:off x="472440" y="3295385"/>
            <a:ext cx="7447597" cy="523220"/>
          </a:xfrm>
          <a:prstGeom prst="rect">
            <a:avLst/>
          </a:prstGeom>
          <a:noFill/>
        </p:spPr>
        <p:txBody>
          <a:bodyPr wrap="square" rtlCol="0">
            <a:spAutoFit/>
          </a:bodyPr>
          <a:lstStyle/>
          <a:p>
            <a:r>
              <a:rPr lang="en-US" sz="2800" dirty="0">
                <a:solidFill>
                  <a:srgbClr val="000000"/>
                </a:solidFill>
              </a:rPr>
              <a:t>where </a:t>
            </a:r>
            <a:r>
              <a:rPr lang="en-US" sz="2800" i="1" dirty="0">
                <a:solidFill>
                  <a:srgbClr val="000000"/>
                </a:solidFill>
              </a:rPr>
              <a:t>n</a:t>
            </a:r>
            <a:r>
              <a:rPr lang="en-US" sz="2800" dirty="0">
                <a:solidFill>
                  <a:srgbClr val="000000"/>
                </a:solidFill>
              </a:rPr>
              <a:t> is the number of data pairs in the sample,</a:t>
            </a:r>
            <a:endParaRPr lang="en-IN" sz="2800" dirty="0"/>
          </a:p>
        </p:txBody>
      </p:sp>
      <p:pic>
        <p:nvPicPr>
          <p:cNvPr id="8" name="Picture 7" descr="x sub i">
            <a:extLst>
              <a:ext uri="{FF2B5EF4-FFF2-40B4-BE49-F238E27FC236}">
                <a16:creationId xmlns:a16="http://schemas.microsoft.com/office/drawing/2014/main" id="{3151E642-88CA-4D37-59CF-33AA2CD5F56E}"/>
              </a:ext>
            </a:extLst>
          </p:cNvPr>
          <p:cNvPicPr>
            <a:picLocks noChangeAspect="1"/>
          </p:cNvPicPr>
          <p:nvPr/>
        </p:nvPicPr>
        <p:blipFill>
          <a:blip r:embed="rId3"/>
          <a:stretch>
            <a:fillRect/>
          </a:stretch>
        </p:blipFill>
        <p:spPr>
          <a:xfrm>
            <a:off x="521018" y="3836150"/>
            <a:ext cx="240982" cy="371475"/>
          </a:xfrm>
          <a:prstGeom prst="rect">
            <a:avLst/>
          </a:prstGeom>
        </p:spPr>
      </p:pic>
      <p:sp>
        <p:nvSpPr>
          <p:cNvPr id="7" name="TextBox 6">
            <a:extLst>
              <a:ext uri="{FF2B5EF4-FFF2-40B4-BE49-F238E27FC236}">
                <a16:creationId xmlns:a16="http://schemas.microsoft.com/office/drawing/2014/main" id="{B839EF76-D39A-E62F-0DA6-1104E5A54D68}"/>
              </a:ext>
            </a:extLst>
          </p:cNvPr>
          <p:cNvSpPr txBox="1"/>
          <p:nvPr/>
        </p:nvSpPr>
        <p:spPr>
          <a:xfrm>
            <a:off x="762000" y="3707487"/>
            <a:ext cx="7018020" cy="523220"/>
          </a:xfrm>
          <a:prstGeom prst="rect">
            <a:avLst/>
          </a:prstGeom>
          <a:noFill/>
        </p:spPr>
        <p:txBody>
          <a:bodyPr wrap="square" rtlCol="0">
            <a:spAutoFit/>
          </a:bodyPr>
          <a:lstStyle/>
          <a:p>
            <a:r>
              <a:rPr lang="en-US" sz="2800" dirty="0">
                <a:solidFill>
                  <a:srgbClr val="000000"/>
                </a:solidFill>
              </a:rPr>
              <a:t>is the </a:t>
            </a:r>
            <a:r>
              <a:rPr lang="en-IN" sz="2800" i="1" dirty="0" err="1">
                <a:solidFill>
                  <a:srgbClr val="000000"/>
                </a:solidFill>
              </a:rPr>
              <a:t>i</a:t>
            </a:r>
            <a:r>
              <a:rPr lang="en-IN" sz="1050" i="1" dirty="0">
                <a:solidFill>
                  <a:srgbClr val="000000"/>
                </a:solidFill>
              </a:rPr>
              <a:t> </a:t>
            </a:r>
            <a:r>
              <a:rPr lang="en-IN" sz="2800" baseline="30000" dirty="0" err="1">
                <a:solidFill>
                  <a:srgbClr val="000000"/>
                </a:solidFill>
              </a:rPr>
              <a:t>th</a:t>
            </a:r>
            <a:r>
              <a:rPr lang="en-IN" sz="2800" baseline="30000" dirty="0">
                <a:solidFill>
                  <a:srgbClr val="000000"/>
                </a:solidFill>
              </a:rPr>
              <a:t> </a:t>
            </a:r>
            <a:r>
              <a:rPr lang="en-US" sz="2800" dirty="0">
                <a:solidFill>
                  <a:srgbClr val="000000"/>
                </a:solidFill>
              </a:rPr>
              <a:t>value of the explanatory variable, and</a:t>
            </a:r>
            <a:endParaRPr lang="en-IN" sz="2800" dirty="0"/>
          </a:p>
        </p:txBody>
      </p:sp>
      <p:pic>
        <p:nvPicPr>
          <p:cNvPr id="9" name="Picture 8" descr="y sub i">
            <a:extLst>
              <a:ext uri="{FF2B5EF4-FFF2-40B4-BE49-F238E27FC236}">
                <a16:creationId xmlns:a16="http://schemas.microsoft.com/office/drawing/2014/main" id="{A49CE718-6406-A3D6-402C-129A21D9F7C4}"/>
              </a:ext>
            </a:extLst>
          </p:cNvPr>
          <p:cNvPicPr>
            <a:picLocks noChangeAspect="1"/>
          </p:cNvPicPr>
          <p:nvPr/>
        </p:nvPicPr>
        <p:blipFill>
          <a:blip r:embed="rId4"/>
          <a:stretch>
            <a:fillRect/>
          </a:stretch>
        </p:blipFill>
        <p:spPr>
          <a:xfrm>
            <a:off x="560070" y="4273675"/>
            <a:ext cx="285750" cy="371475"/>
          </a:xfrm>
          <a:prstGeom prst="rect">
            <a:avLst/>
          </a:prstGeom>
        </p:spPr>
      </p:pic>
      <p:sp>
        <p:nvSpPr>
          <p:cNvPr id="10" name="TextBox 9">
            <a:extLst>
              <a:ext uri="{FF2B5EF4-FFF2-40B4-BE49-F238E27FC236}">
                <a16:creationId xmlns:a16="http://schemas.microsoft.com/office/drawing/2014/main" id="{E78DF086-4FA9-1602-310B-C0E6CBC9429F}"/>
              </a:ext>
            </a:extLst>
          </p:cNvPr>
          <p:cNvSpPr txBox="1"/>
          <p:nvPr/>
        </p:nvSpPr>
        <p:spPr>
          <a:xfrm>
            <a:off x="762000" y="4140735"/>
            <a:ext cx="6169025" cy="523220"/>
          </a:xfrm>
          <a:prstGeom prst="rect">
            <a:avLst/>
          </a:prstGeom>
          <a:noFill/>
        </p:spPr>
        <p:txBody>
          <a:bodyPr wrap="square" rtlCol="0">
            <a:spAutoFit/>
          </a:bodyPr>
          <a:lstStyle/>
          <a:p>
            <a:r>
              <a:rPr lang="en-US" sz="2800" dirty="0">
                <a:solidFill>
                  <a:srgbClr val="000000"/>
                </a:solidFill>
              </a:rPr>
              <a:t>is the </a:t>
            </a:r>
            <a:r>
              <a:rPr lang="en-IN" sz="2800" i="1" dirty="0" err="1">
                <a:solidFill>
                  <a:srgbClr val="000000"/>
                </a:solidFill>
              </a:rPr>
              <a:t>i</a:t>
            </a:r>
            <a:r>
              <a:rPr lang="en-IN" sz="1050" i="1" dirty="0">
                <a:solidFill>
                  <a:srgbClr val="000000"/>
                </a:solidFill>
              </a:rPr>
              <a:t> </a:t>
            </a:r>
            <a:r>
              <a:rPr lang="en-IN" sz="2800" baseline="30000" dirty="0" err="1">
                <a:solidFill>
                  <a:srgbClr val="000000"/>
                </a:solidFill>
              </a:rPr>
              <a:t>th</a:t>
            </a:r>
            <a:r>
              <a:rPr lang="en-IN" sz="2800" baseline="30000" dirty="0">
                <a:solidFill>
                  <a:srgbClr val="000000"/>
                </a:solidFill>
              </a:rPr>
              <a:t> </a:t>
            </a:r>
            <a:r>
              <a:rPr lang="en-US" sz="2800" dirty="0">
                <a:solidFill>
                  <a:srgbClr val="000000"/>
                </a:solidFill>
              </a:rPr>
              <a:t>value of the response variable.</a:t>
            </a:r>
            <a:endParaRPr lang="en-IN"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12</a:t>
            </a:r>
            <a:endParaRPr dirty="0"/>
          </a:p>
        </p:txBody>
      </p:sp>
      <p:graphicFrame>
        <p:nvGraphicFramePr>
          <p:cNvPr id="3" name="Table Placeholder 2" descr="The table presents data on the relationship between wetting rain days (x) and hectares burned in thousands (y), along with calculated correlation, slope, and y intercept. There are 9 rows and 5 columns. Columns A and B contain the input data:&#10;Row 2: x is 31, y is 85,&#10;Row 3: x is 30, y is 40,&#10;Row 4: x is 18, y is 475,&#10;Row 5: x is 20, y is 325,&#10;Row 6: x is 22, y is 450,&#10;Row 7: x is 24, y is 180,&#10;Row 8: x is 26, y is 95,&#10;Row 9: x is 27, y is 98,&#10;Column C contains labels for statistical measures: row 2: correlation, row 3: slope, and row 4: y intercept.&#10;Column D shows Excel formulas used:&#10;Row 2: CORREL open parenthesis A2 to A9, B2 to B9 close parenthesis,&#10;Row 3: SLOPE open parenthesis B2 to B9, A2 to A9 close parenthesis,&#10;Row 4: INTERCEPT open parenthesis B2 to B9, A2 to A9 close parenthesis.&#10;Column E contains the resulting values:&#10;Correlation is negative 0.8963068,&#10;Slope is negative 33.725753,&#10;Y intercept is 1053.2124,&#10;The data and calculations suggest a strong negative linear relationship between the number of wetting rain days and the number of hectares burned."/>
          <p:cNvGraphicFramePr>
            <a:graphicFrameLocks noGrp="1"/>
          </p:cNvGraphicFramePr>
          <p:nvPr>
            <p:ph type="tbl" sz="quarter" idx="10"/>
            <p:extLst>
              <p:ext uri="{D42A27DB-BD31-4B8C-83A1-F6EECF244321}">
                <p14:modId xmlns:p14="http://schemas.microsoft.com/office/powerpoint/2010/main" val="3637553408"/>
              </p:ext>
            </p:extLst>
          </p:nvPr>
        </p:nvGraphicFramePr>
        <p:xfrm>
          <a:off x="457200" y="1105523"/>
          <a:ext cx="8229600" cy="451104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b="1"/>
                      </a:pP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dirty="0"/>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defRPr sz="1400" b="1"/>
                      </a:pPr>
                      <a: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400" dirty="0"/>
                        <a:t>Wetting Rain Days, </a:t>
                      </a:r>
                      <a:r>
                        <a:rPr lang="en-US" sz="1400" i="1" dirty="0"/>
                        <a:t>x</a:t>
                      </a:r>
                      <a:endParaRPr sz="14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400" dirty="0"/>
                        <a:t>Hectares Burned (in thousands),</a:t>
                      </a:r>
                      <a:r>
                        <a:rPr lang="en-US" sz="1400" dirty="0"/>
                        <a:t> </a:t>
                      </a:r>
                      <a:r>
                        <a:rPr lang="en-US" sz="1400" i="1" dirty="0"/>
                        <a:t>y</a:t>
                      </a:r>
                      <a:endParaRPr sz="14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defRPr sz="1400" b="1"/>
                      </a:pPr>
                      <a: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85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Correlation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=CORREL(A2:A9,B2:B9)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-0.8963068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defRPr sz="1400" b="1"/>
                      </a:pPr>
                      <a: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dirty="0"/>
                        <a:t>Slope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=SLOPE(B2:B9,A2:A9)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-33.725753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defRPr sz="1400" b="1"/>
                      </a:pPr>
                      <a: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475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dirty="0"/>
                        <a:t>y-intercept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=INTERCEPT(B2:B9,A2:A9)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1053.2124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algn="ctr">
                        <a:defRPr sz="1400" b="1"/>
                      </a:pPr>
                      <a: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325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defRPr sz="1400" b="1"/>
                      </a:pPr>
                      <a: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450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a:defRPr sz="1400" b="1"/>
                      </a:pPr>
                      <a: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180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0840">
                <a:tc>
                  <a:txBody>
                    <a:bodyPr/>
                    <a:lstStyle/>
                    <a:p>
                      <a:pPr algn="ctr">
                        <a:defRPr sz="1400" b="1"/>
                      </a:pPr>
                      <a: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95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0840">
                <a:tc>
                  <a:txBody>
                    <a:bodyPr/>
                    <a:lstStyle/>
                    <a:p>
                      <a:pPr algn="ctr">
                        <a:defRPr sz="1400" b="1"/>
                      </a:pPr>
                      <a: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98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13</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Therefore the regression line, in the form </a:t>
            </a:r>
            <a:br>
              <a:rPr lang="en-US" sz="2800" dirty="0"/>
            </a:br>
            <a:endParaRPr dirty="0"/>
          </a:p>
        </p:txBody>
      </p:sp>
      <p:pic>
        <p:nvPicPr>
          <p:cNvPr id="7" name="Picture 6" descr="y hat equals b sub 0 plus b sub 1 times x.">
            <a:extLst>
              <a:ext uri="{FF2B5EF4-FFF2-40B4-BE49-F238E27FC236}">
                <a16:creationId xmlns:a16="http://schemas.microsoft.com/office/drawing/2014/main" id="{6AB51BD7-F064-789D-B979-0E10820528E5}"/>
              </a:ext>
            </a:extLst>
          </p:cNvPr>
          <p:cNvPicPr>
            <a:picLocks noChangeAspect="1"/>
          </p:cNvPicPr>
          <p:nvPr/>
        </p:nvPicPr>
        <p:blipFill>
          <a:blip r:embed="rId2"/>
          <a:stretch>
            <a:fillRect/>
          </a:stretch>
        </p:blipFill>
        <p:spPr>
          <a:xfrm>
            <a:off x="585431" y="1600200"/>
            <a:ext cx="1692000" cy="451200"/>
          </a:xfrm>
          <a:prstGeom prst="rect">
            <a:avLst/>
          </a:prstGeom>
        </p:spPr>
      </p:pic>
      <p:sp>
        <p:nvSpPr>
          <p:cNvPr id="9" name="TextBox 8">
            <a:extLst>
              <a:ext uri="{FF2B5EF4-FFF2-40B4-BE49-F238E27FC236}">
                <a16:creationId xmlns:a16="http://schemas.microsoft.com/office/drawing/2014/main" id="{C2B48FEB-332B-A1DD-820F-74FB2DA14C28}"/>
              </a:ext>
            </a:extLst>
          </p:cNvPr>
          <p:cNvSpPr txBox="1"/>
          <p:nvPr/>
        </p:nvSpPr>
        <p:spPr>
          <a:xfrm>
            <a:off x="2247189" y="1563015"/>
            <a:ext cx="2096211" cy="523220"/>
          </a:xfrm>
          <a:prstGeom prst="rect">
            <a:avLst/>
          </a:prstGeom>
          <a:noFill/>
        </p:spPr>
        <p:txBody>
          <a:bodyPr wrap="square">
            <a:spAutoFit/>
          </a:bodyPr>
          <a:lstStyle/>
          <a:p>
            <a:r>
              <a:rPr lang="en-IN" sz="2800" dirty="0"/>
              <a:t>is as follows.</a:t>
            </a:r>
          </a:p>
        </p:txBody>
      </p:sp>
      <p:pic>
        <p:nvPicPr>
          <p:cNvPr id="10" name="Picture 9" descr="y hat equals 1053.212 minus 33.726 times x.">
            <a:extLst>
              <a:ext uri="{FF2B5EF4-FFF2-40B4-BE49-F238E27FC236}">
                <a16:creationId xmlns:a16="http://schemas.microsoft.com/office/drawing/2014/main" id="{541621A3-55BE-F965-8B8B-03ECA4947233}"/>
              </a:ext>
            </a:extLst>
          </p:cNvPr>
          <p:cNvPicPr>
            <a:picLocks noChangeAspect="1"/>
          </p:cNvPicPr>
          <p:nvPr/>
        </p:nvPicPr>
        <p:blipFill>
          <a:blip r:embed="rId3"/>
          <a:stretch>
            <a:fillRect/>
          </a:stretch>
        </p:blipFill>
        <p:spPr>
          <a:xfrm>
            <a:off x="2438400" y="2410018"/>
            <a:ext cx="3492000" cy="424264"/>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12.2.3: Finding the Least-Squares Regression Line for a Given Data Set</a:t>
            </a:r>
            <a:r>
              <a:rPr lang="en-US" baseline="-25000" dirty="0"/>
              <a:t>14</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c.	</a:t>
            </a:r>
            <a:r>
              <a:rPr dirty="0"/>
              <a:t>​</a:t>
            </a:r>
            <a:r>
              <a:rPr sz="2800" dirty="0"/>
              <a:t>Using the linear regression equation, substitute the value</a:t>
            </a:r>
            <a:r>
              <a:rPr lang="en-US" sz="2800" dirty="0"/>
              <a:t> </a:t>
            </a:r>
            <a:r>
              <a:rPr lang="en-US" sz="2800" i="1" dirty="0"/>
              <a:t>x</a:t>
            </a:r>
            <a:r>
              <a:rPr lang="en-US" sz="2800" dirty="0"/>
              <a:t> = 28</a:t>
            </a:r>
            <a:r>
              <a:rPr sz="2800" dirty="0"/>
              <a:t> and solve for </a:t>
            </a:r>
            <a:r>
              <a:rPr dirty="0"/>
              <a:t>​</a:t>
            </a:r>
            <a:endParaRPr sz="2800" dirty="0"/>
          </a:p>
        </p:txBody>
      </p:sp>
      <p:pic>
        <p:nvPicPr>
          <p:cNvPr id="6" name="Picture 5" descr="y hat.">
            <a:extLst>
              <a:ext uri="{FF2B5EF4-FFF2-40B4-BE49-F238E27FC236}">
                <a16:creationId xmlns:a16="http://schemas.microsoft.com/office/drawing/2014/main" id="{7BF24FDA-78D0-0580-A6B8-D236B320551C}"/>
              </a:ext>
            </a:extLst>
          </p:cNvPr>
          <p:cNvPicPr>
            <a:picLocks noChangeAspect="1"/>
          </p:cNvPicPr>
          <p:nvPr/>
        </p:nvPicPr>
        <p:blipFill>
          <a:blip r:embed="rId2"/>
          <a:stretch>
            <a:fillRect/>
          </a:stretch>
        </p:blipFill>
        <p:spPr>
          <a:xfrm>
            <a:off x="4724400" y="1535174"/>
            <a:ext cx="324000" cy="435724"/>
          </a:xfrm>
          <a:prstGeom prst="rect">
            <a:avLst/>
          </a:prstGeom>
        </p:spPr>
      </p:pic>
      <p:pic>
        <p:nvPicPr>
          <p:cNvPr id="10" name="Picture 9" descr="y hat equals 1053.212 minus 33.726 times x.&#10;which equals 1053.212 minus 33.726 times 28.&#10;then we get 108.891.">
            <a:extLst>
              <a:ext uri="{FF2B5EF4-FFF2-40B4-BE49-F238E27FC236}">
                <a16:creationId xmlns:a16="http://schemas.microsoft.com/office/drawing/2014/main" id="{916506C3-376C-987D-CB5F-284CBF34A0F2}"/>
              </a:ext>
            </a:extLst>
          </p:cNvPr>
          <p:cNvPicPr>
            <a:picLocks noChangeAspect="1"/>
          </p:cNvPicPr>
          <p:nvPr/>
        </p:nvPicPr>
        <p:blipFill>
          <a:blip r:embed="rId3"/>
          <a:stretch>
            <a:fillRect/>
          </a:stretch>
        </p:blipFill>
        <p:spPr>
          <a:xfrm>
            <a:off x="3200400" y="2253565"/>
            <a:ext cx="3708000" cy="1517834"/>
          </a:xfrm>
          <a:prstGeom prst="rect">
            <a:avLst/>
          </a:prstGeom>
        </p:spPr>
      </p:pic>
      <p:sp>
        <p:nvSpPr>
          <p:cNvPr id="9" name="TextBox 8">
            <a:extLst>
              <a:ext uri="{FF2B5EF4-FFF2-40B4-BE49-F238E27FC236}">
                <a16:creationId xmlns:a16="http://schemas.microsoft.com/office/drawing/2014/main" id="{0BEEDAED-0745-22F5-E054-4A9787634FE0}"/>
              </a:ext>
            </a:extLst>
          </p:cNvPr>
          <p:cNvSpPr txBox="1"/>
          <p:nvPr/>
        </p:nvSpPr>
        <p:spPr>
          <a:xfrm>
            <a:off x="990600" y="4039331"/>
            <a:ext cx="72390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we would predict that approximately </a:t>
            </a:r>
            <a:r>
              <a:rPr lang="en-US" sz="2800" dirty="0">
                <a:solidFill>
                  <a:srgbClr val="366092"/>
                </a:solidFill>
                <a:latin typeface="Calibri" panose="020F0502020204030204" pitchFamily="34" charset="0"/>
                <a:ea typeface="Calibri" panose="020F0502020204030204" pitchFamily="34" charset="0"/>
                <a:cs typeface="Calibri" panose="020F0502020204030204" pitchFamily="34" charset="0"/>
              </a:rPr>
              <a:t>109, </a:t>
            </a:r>
            <a:r>
              <a:rPr lang="en-US" sz="2800" dirty="0">
                <a:solidFill>
                  <a:srgbClr val="366092"/>
                </a:solidFill>
                <a:latin typeface="Calibri"/>
              </a:rPr>
              <a:t>thousand</a:t>
            </a:r>
            <a:r>
              <a:rPr kumimoji="0" lang="en-US" sz="2800" b="0" i="0" u="none" strike="noStrike" kern="1200" cap="none" spc="0" normalizeH="0" baseline="0" noProof="0" dirty="0">
                <a:ln>
                  <a:noFill/>
                </a:ln>
                <a:solidFill>
                  <a:srgbClr val="366092"/>
                </a:solidFill>
                <a:effectLst/>
                <a:uLnTx/>
                <a:uFillTx/>
                <a:latin typeface="Calibri"/>
                <a:ea typeface="+mn-ea"/>
                <a:cs typeface="+mn-cs"/>
              </a:rPr>
              <a:t> hectares of forest might burn with 28 wetting rain days.</a:t>
            </a:r>
            <a:endParaRPr lang="en-IN"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41712-47F3-411A-8CFE-11428AC892EB}"/>
              </a:ext>
            </a:extLst>
          </p:cNvPr>
          <p:cNvSpPr>
            <a:spLocks noGrp="1"/>
          </p:cNvSpPr>
          <p:nvPr>
            <p:ph type="title"/>
          </p:nvPr>
        </p:nvSpPr>
        <p:spPr/>
        <p:txBody>
          <a:bodyPr>
            <a:normAutofit/>
          </a:bodyPr>
          <a:lstStyle/>
          <a:p>
            <a:r>
              <a:rPr lang="en-US" dirty="0"/>
              <a:t>Technology</a:t>
            </a:r>
            <a:r>
              <a:rPr lang="en-US" baseline="-25000" dirty="0"/>
              <a:t>2</a:t>
            </a:r>
            <a:endParaRPr lang="en-US" dirty="0"/>
          </a:p>
        </p:txBody>
      </p:sp>
      <p:sp>
        <p:nvSpPr>
          <p:cNvPr id="3" name="Text Placeholder 2">
            <a:extLst>
              <a:ext uri="{FF2B5EF4-FFF2-40B4-BE49-F238E27FC236}">
                <a16:creationId xmlns:a16="http://schemas.microsoft.com/office/drawing/2014/main" id="{C90C2F0D-945F-47E7-87F1-AD732F5CEF73}"/>
              </a:ext>
            </a:extLst>
          </p:cNvPr>
          <p:cNvSpPr>
            <a:spLocks noGrp="1"/>
          </p:cNvSpPr>
          <p:nvPr>
            <p:ph type="body" sz="quarter" idx="10"/>
          </p:nvPr>
        </p:nvSpPr>
        <p:spPr/>
        <p:txBody>
          <a:bodyPr/>
          <a:lstStyle/>
          <a:p>
            <a:r>
              <a:rPr lang="en-US" dirty="0"/>
              <a:t>Microsoft Excel has two different methods for calculating the slope and </a:t>
            </a:r>
            <a:r>
              <a:rPr lang="en-US" i="1" dirty="0"/>
              <a:t>y</a:t>
            </a:r>
            <a:r>
              <a:rPr lang="en-US" dirty="0"/>
              <a:t>-intercept of a regression line. Another method uses the Regression Analysis tool, which we will discuss in detail in the next section.</a:t>
            </a:r>
          </a:p>
        </p:txBody>
      </p:sp>
    </p:spTree>
    <p:extLst>
      <p:ext uri="{BB962C8B-B14F-4D97-AF65-F5344CB8AC3E}">
        <p14:creationId xmlns:p14="http://schemas.microsoft.com/office/powerpoint/2010/main" val="5650672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2194522"/>
          </a:xfrm>
        </p:spPr>
        <p:txBody>
          <a:bodyPr>
            <a:noAutofit/>
          </a:bodyPr>
          <a:lstStyle/>
          <a:p>
            <a:pPr>
              <a:defRPr sz="2800"/>
            </a:pPr>
            <a:r>
              <a:rPr dirty="0"/>
              <a:t>Recall from previous math courses that the slope can be calculated as</a:t>
            </a:r>
            <a:endParaRPr lang="en-US" dirty="0"/>
          </a:p>
        </p:txBody>
      </p:sp>
      <p:pic>
        <p:nvPicPr>
          <p:cNvPr id="7" name="Picture 6" descr="Delta y divided by delta x equals open parenthesis y sub 2 minus y sub 1 close parenthesis divided by open parenthesis x sub 2 minus x sub 1 close parenthesis.">
            <a:extLst>
              <a:ext uri="{FF2B5EF4-FFF2-40B4-BE49-F238E27FC236}">
                <a16:creationId xmlns:a16="http://schemas.microsoft.com/office/drawing/2014/main" id="{A79C1B74-8EE1-BA0B-9E08-6462F6463423}"/>
              </a:ext>
            </a:extLst>
          </p:cNvPr>
          <p:cNvPicPr>
            <a:picLocks noChangeAspect="1"/>
          </p:cNvPicPr>
          <p:nvPr/>
        </p:nvPicPr>
        <p:blipFill>
          <a:blip r:embed="rId2"/>
          <a:stretch>
            <a:fillRect/>
          </a:stretch>
        </p:blipFill>
        <p:spPr>
          <a:xfrm>
            <a:off x="2971050" y="1447800"/>
            <a:ext cx="1620000" cy="805573"/>
          </a:xfrm>
          <a:prstGeom prst="rect">
            <a:avLst/>
          </a:prstGeom>
        </p:spPr>
      </p:pic>
      <p:sp>
        <p:nvSpPr>
          <p:cNvPr id="5" name="TextBox 4">
            <a:extLst>
              <a:ext uri="{FF2B5EF4-FFF2-40B4-BE49-F238E27FC236}">
                <a16:creationId xmlns:a16="http://schemas.microsoft.com/office/drawing/2014/main" id="{E4E950A6-BA11-6B6B-B80A-6A72FB456C97}"/>
              </a:ext>
            </a:extLst>
          </p:cNvPr>
          <p:cNvSpPr txBox="1"/>
          <p:nvPr/>
        </p:nvSpPr>
        <p:spPr>
          <a:xfrm>
            <a:off x="457200" y="2209800"/>
            <a:ext cx="8229600" cy="954107"/>
          </a:xfrm>
          <a:prstGeom prst="rect">
            <a:avLst/>
          </a:prstGeom>
          <a:noFill/>
        </p:spPr>
        <p:txBody>
          <a:bodyPr wrap="square">
            <a:spAutoFit/>
          </a:bodyPr>
          <a:lstStyle/>
          <a:p>
            <a:pPr>
              <a:defRPr sz="2800"/>
            </a:pPr>
            <a:r>
              <a:rPr lang="en-US" dirty="0"/>
              <a:t>where Δ, the Greek letter delta, represents the change in a variable.</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12.2.4: Interpreting Slope and </a:t>
            </a:r>
            <a:br>
              <a:rPr lang="en-US" dirty="0"/>
            </a:br>
            <a:r>
              <a:rPr lang="en-US" i="1" dirty="0"/>
              <a:t>y</a:t>
            </a:r>
            <a:r>
              <a:rPr dirty="0"/>
              <a:t>-Intercept of a Regression Line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The regression line for the previous example regarding forest fires is shown below.</a:t>
            </a:r>
          </a:p>
        </p:txBody>
      </p:sp>
      <p:pic>
        <p:nvPicPr>
          <p:cNvPr id="7" name="Picture 6" descr="y hat equals 1053.212 minus 33.726 times x.">
            <a:extLst>
              <a:ext uri="{FF2B5EF4-FFF2-40B4-BE49-F238E27FC236}">
                <a16:creationId xmlns:a16="http://schemas.microsoft.com/office/drawing/2014/main" id="{49315BD6-E3A3-8F61-A1BF-9081D53D5772}"/>
              </a:ext>
            </a:extLst>
          </p:cNvPr>
          <p:cNvPicPr>
            <a:picLocks noChangeAspect="1"/>
          </p:cNvPicPr>
          <p:nvPr/>
        </p:nvPicPr>
        <p:blipFill>
          <a:blip r:embed="rId2"/>
          <a:stretch>
            <a:fillRect/>
          </a:stretch>
        </p:blipFill>
        <p:spPr>
          <a:xfrm>
            <a:off x="3043236" y="2209799"/>
            <a:ext cx="3312000" cy="402394"/>
          </a:xfrm>
          <a:prstGeom prst="rect">
            <a:avLst/>
          </a:prstGeom>
        </p:spPr>
      </p:pic>
      <p:sp>
        <p:nvSpPr>
          <p:cNvPr id="6" name="TextBox 5">
            <a:extLst>
              <a:ext uri="{FF2B5EF4-FFF2-40B4-BE49-F238E27FC236}">
                <a16:creationId xmlns:a16="http://schemas.microsoft.com/office/drawing/2014/main" id="{51DA9795-E003-7FC7-627D-A0202C04D4E2}"/>
              </a:ext>
            </a:extLst>
          </p:cNvPr>
          <p:cNvSpPr txBox="1"/>
          <p:nvPr/>
        </p:nvSpPr>
        <p:spPr>
          <a:xfrm>
            <a:off x="457200" y="2743200"/>
            <a:ext cx="8229600" cy="2246769"/>
          </a:xfrm>
          <a:prstGeom prst="rect">
            <a:avLst/>
          </a:prstGeom>
          <a:noFill/>
        </p:spPr>
        <p:txBody>
          <a:bodyPr wrap="square">
            <a:spAutoFit/>
          </a:bodyPr>
          <a:lstStyle/>
          <a:p>
            <a:r>
              <a:rPr lang="en-US" sz="2800" dirty="0"/>
              <a:t>Using that model:</a:t>
            </a:r>
          </a:p>
          <a:p>
            <a:pPr marL="447675" indent="-447675">
              <a:defRPr sz="2800"/>
            </a:pPr>
            <a:r>
              <a:rPr lang="en-US" sz="2800" dirty="0"/>
              <a:t>a.	​What would be the result for the number of hectares burned for each additional wetting rain day?</a:t>
            </a:r>
          </a:p>
          <a:p>
            <a:pPr marL="447675" indent="-447675">
              <a:defRPr sz="2800"/>
            </a:pPr>
            <a:r>
              <a:rPr lang="en-US" sz="2800" dirty="0"/>
              <a:t>b.	​Interpret the value of the </a:t>
            </a:r>
            <a:r>
              <a:rPr lang="en-US" sz="2800" i="1" dirty="0"/>
              <a:t>y</a:t>
            </a:r>
            <a:r>
              <a:rPr lang="en-US" sz="2800" dirty="0"/>
              <a:t>-intercept.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12.2.4: Interpreting Slope and </a:t>
            </a:r>
            <a:br>
              <a:rPr lang="en-US" dirty="0"/>
            </a:br>
            <a:r>
              <a:rPr lang="en-US" i="1" dirty="0"/>
              <a:t>y</a:t>
            </a:r>
            <a:r>
              <a:rPr dirty="0"/>
              <a:t>-Intercept of a Regression Line</a:t>
            </a:r>
            <a:r>
              <a:rPr lang="en-US" baseline="-25000" dirty="0"/>
              <a:t>2</a:t>
            </a:r>
            <a:endParaRPr dirty="0"/>
          </a:p>
        </p:txBody>
      </p:sp>
      <p:sp>
        <p:nvSpPr>
          <p:cNvPr id="3" name="Text Placeholder 2"/>
          <p:cNvSpPr>
            <a:spLocks noGrp="1"/>
          </p:cNvSpPr>
          <p:nvPr>
            <p:ph type="body" sz="quarter" idx="10"/>
          </p:nvPr>
        </p:nvSpPr>
        <p:spPr/>
        <p:txBody>
          <a:bodyPr>
            <a:normAutofit fontScale="92500" lnSpcReduction="20000"/>
          </a:bodyPr>
          <a:lstStyle/>
          <a:p>
            <a:r>
              <a:rPr sz="2800" b="1" dirty="0"/>
              <a:t>Solution</a:t>
            </a:r>
          </a:p>
          <a:p>
            <a:pPr marL="447675" indent="-447675">
              <a:defRPr sz="2800"/>
            </a:pPr>
            <a:r>
              <a:rPr lang="en-US" dirty="0"/>
              <a:t>a.	</a:t>
            </a:r>
            <a:r>
              <a:rPr dirty="0"/>
              <a:t>​</a:t>
            </a:r>
            <a:r>
              <a:rPr sz="2800" dirty="0"/>
              <a:t>In order to determine the result for the number of hectares burned for each additional wetting rain day, we need to consider the value of the slope of the regression line. Notice that the slope equals</a:t>
            </a:r>
            <a:r>
              <a:rPr lang="en-US" sz="2800" dirty="0"/>
              <a:t> −33.726</a:t>
            </a:r>
            <a:r>
              <a:rPr sz="2800" dirty="0"/>
              <a:t>. The fact that the slope is a negative number indicates that these variables have a negative relationship. Thus, as the number of wetting days increases, the number of hectares burned would decrease. The value of the slope tells us the amount of that decrease. For each additional wetting rain day, </a:t>
            </a:r>
            <a:r>
              <a:rPr lang="en-US" sz="2800" dirty="0"/>
              <a:t>33.726</a:t>
            </a:r>
            <a:r>
              <a:rPr sz="2800" dirty="0"/>
              <a:t> thousand fewer hectares of forest would burn. However, you should be hesitant to rely on this value as a prediction since </a:t>
            </a:r>
            <a:r>
              <a:rPr sz="2800" dirty="0">
                <a:latin typeface="Cambria Math"/>
              </a:rPr>
              <a:t>0</a:t>
            </a:r>
            <a:r>
              <a:rPr sz="2800" dirty="0"/>
              <a:t> days is outside the range of the given data.</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12.2.4: Interpreting Slope and </a:t>
            </a:r>
            <a:br>
              <a:rPr lang="en-US" dirty="0"/>
            </a:br>
            <a:r>
              <a:rPr lang="en-US" i="1" dirty="0"/>
              <a:t>y</a:t>
            </a:r>
            <a:r>
              <a:rPr dirty="0"/>
              <a:t>-Intercept of a Regression Line</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The </a:t>
            </a:r>
            <a:r>
              <a:rPr lang="en-US" sz="2800" i="1" dirty="0"/>
              <a:t>y</a:t>
            </a:r>
            <a:r>
              <a:rPr sz="2800" dirty="0"/>
              <a:t>-intercept of the regression line tells us the number of hectares, in thousands, that would burn if there were no wetting rain days, or</a:t>
            </a:r>
            <a:r>
              <a:rPr lang="en-US" sz="2800" dirty="0"/>
              <a:t> </a:t>
            </a:r>
            <a:r>
              <a:rPr lang="en-US" sz="2800" i="1" dirty="0"/>
              <a:t>x</a:t>
            </a:r>
            <a:r>
              <a:rPr lang="en-US" sz="2800" dirty="0"/>
              <a:t> = 0</a:t>
            </a:r>
            <a:r>
              <a:rPr sz="2800" dirty="0"/>
              <a:t>. Thus, if there were no wetting rain days, then 1053.212 thousand hectares of forest would be predicted to burn. However, you should be hesitant to rely on this value as a predication since 0 days is outside the range of the given data.</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12.2.5: Creating and Analyzing a Linear Regression Model</a:t>
            </a:r>
            <a:r>
              <a:rPr lang="en-US" baseline="-25000" dirty="0"/>
              <a:t>1</a:t>
            </a:r>
            <a:endParaRPr dirty="0"/>
          </a:p>
        </p:txBody>
      </p:sp>
      <p:sp>
        <p:nvSpPr>
          <p:cNvPr id="3" name="Text Placeholder 2"/>
          <p:cNvSpPr>
            <a:spLocks noGrp="1"/>
          </p:cNvSpPr>
          <p:nvPr>
            <p:ph type="body" sz="quarter" idx="10"/>
          </p:nvPr>
        </p:nvSpPr>
        <p:spPr>
          <a:xfrm>
            <a:off x="428625" y="1029287"/>
            <a:ext cx="8229600" cy="4967067"/>
          </a:xfrm>
        </p:spPr>
        <p:txBody>
          <a:bodyPr>
            <a:normAutofit/>
          </a:bodyPr>
          <a:lstStyle/>
          <a:p>
            <a:r>
              <a:rPr sz="2800" dirty="0"/>
              <a:t>The following table gives the average monthly temperatures and corresponding monthly precipitation totals for one year in Key West, Florida.</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D9114-8B9C-CC24-13B0-3F2F542D83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538826-83AE-B465-7303-C47FA8CBC377}"/>
              </a:ext>
            </a:extLst>
          </p:cNvPr>
          <p:cNvSpPr>
            <a:spLocks noGrp="1"/>
          </p:cNvSpPr>
          <p:nvPr>
            <p:ph type="title"/>
          </p:nvPr>
        </p:nvSpPr>
        <p:spPr/>
        <p:txBody>
          <a:bodyPr>
            <a:normAutofit/>
          </a:bodyPr>
          <a:lstStyle/>
          <a:p>
            <a:pPr>
              <a:defRPr sz="3200"/>
            </a:pPr>
            <a:r>
              <a:rPr dirty="0"/>
              <a:t>Example 12.2.5: Creating and Analyzing a Linear Regression Model</a:t>
            </a:r>
            <a:r>
              <a:rPr lang="en-US" baseline="-25000" dirty="0"/>
              <a:t>2</a:t>
            </a:r>
            <a:endParaRPr dirty="0"/>
          </a:p>
        </p:txBody>
      </p:sp>
      <p:sp>
        <p:nvSpPr>
          <p:cNvPr id="5" name="TextBox 4">
            <a:extLst>
              <a:ext uri="{FF2B5EF4-FFF2-40B4-BE49-F238E27FC236}">
                <a16:creationId xmlns:a16="http://schemas.microsoft.com/office/drawing/2014/main" id="{A92BFC3C-DA3B-3089-FEDE-999296EE1A8E}"/>
              </a:ext>
            </a:extLst>
          </p:cNvPr>
          <p:cNvSpPr txBox="1"/>
          <p:nvPr/>
        </p:nvSpPr>
        <p:spPr>
          <a:xfrm>
            <a:off x="381000" y="1200090"/>
            <a:ext cx="8305800" cy="400110"/>
          </a:xfrm>
          <a:prstGeom prst="rect">
            <a:avLst/>
          </a:prstGeom>
          <a:noFill/>
        </p:spPr>
        <p:txBody>
          <a:bodyPr wrap="square">
            <a:spAutoFit/>
          </a:bodyPr>
          <a:lstStyle/>
          <a:p>
            <a:pPr algn="ctr">
              <a:defRPr sz="1800" b="1"/>
            </a:pPr>
            <a:r>
              <a:rPr lang="en-US" sz="2000" dirty="0"/>
              <a:t>Average Temperatures and Precipitation Totals in Key West, Florida</a:t>
            </a:r>
          </a:p>
        </p:txBody>
      </p:sp>
      <p:graphicFrame>
        <p:nvGraphicFramePr>
          <p:cNvPr id="3" name="Table Placeholder 2" descr="The table displays two rows of climate data: average temperature in degrees Fahrenheit and precipitation in inches. There are 13 columns including headers.&#10;The first row shows average temperatures:&#10;75, 76, 79, 82, 85, 88, 89, 90, 88, 85, 81, 77.&#10;The second row shows corresponding precipitation values:&#10;2.22, 1.51, 1.86, 2.06, 3.48, 4.57, 3.27, 5.40, 5.45, 4.34, 2.64, 2.14.&#10;The data suggest a potential relationship between temperature and precipitation, possibly representing monthly or seasonal weather trends.">
            <a:extLst>
              <a:ext uri="{FF2B5EF4-FFF2-40B4-BE49-F238E27FC236}">
                <a16:creationId xmlns:a16="http://schemas.microsoft.com/office/drawing/2014/main" id="{4B89639E-CF22-793C-F0E3-16214593D6AE}"/>
              </a:ext>
            </a:extLst>
          </p:cNvPr>
          <p:cNvGraphicFramePr>
            <a:graphicFrameLocks noGrp="1"/>
          </p:cNvGraphicFramePr>
          <p:nvPr>
            <p:ph type="tbl" sz="quarter" idx="10"/>
            <p:extLst>
              <p:ext uri="{D42A27DB-BD31-4B8C-83A1-F6EECF244321}">
                <p14:modId xmlns:p14="http://schemas.microsoft.com/office/powerpoint/2010/main" val="971088628"/>
              </p:ext>
            </p:extLst>
          </p:nvPr>
        </p:nvGraphicFramePr>
        <p:xfrm>
          <a:off x="457200" y="1706880"/>
          <a:ext cx="8229600" cy="1173480"/>
        </p:xfrm>
        <a:graphic>
          <a:graphicData uri="http://schemas.openxmlformats.org/drawingml/2006/table">
            <a:tbl>
              <a:tblPr firstRow="1" bandRow="1">
                <a:tableStyleId>{5940675A-B579-460E-94D1-54222C63F5DA}</a:tableStyleId>
              </a:tblPr>
              <a:tblGrid>
                <a:gridCol w="10668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gridCol w="609600">
                  <a:extLst>
                    <a:ext uri="{9D8B030D-6E8A-4147-A177-3AD203B41FA5}">
                      <a16:colId xmlns:a16="http://schemas.microsoft.com/office/drawing/2014/main" val="20010"/>
                    </a:ext>
                  </a:extLst>
                </a:gridCol>
                <a:gridCol w="533400">
                  <a:extLst>
                    <a:ext uri="{9D8B030D-6E8A-4147-A177-3AD203B41FA5}">
                      <a16:colId xmlns:a16="http://schemas.microsoft.com/office/drawing/2014/main" val="20011"/>
                    </a:ext>
                  </a:extLst>
                </a:gridCol>
                <a:gridCol w="609600">
                  <a:extLst>
                    <a:ext uri="{9D8B030D-6E8A-4147-A177-3AD203B41FA5}">
                      <a16:colId xmlns:a16="http://schemas.microsoft.com/office/drawing/2014/main" val="20012"/>
                    </a:ext>
                  </a:extLst>
                </a:gridCol>
              </a:tblGrid>
              <a:tr h="370840">
                <a:tc>
                  <a:txBody>
                    <a:bodyPr/>
                    <a:lstStyle/>
                    <a:p>
                      <a:pPr algn="ctr">
                        <a:defRPr sz="1400" b="1"/>
                      </a:pPr>
                      <a:r>
                        <a:rPr sz="1300" dirty="0"/>
                        <a:t>Average Temperature in (℉)</a:t>
                      </a:r>
                    </a:p>
                  </a:txBody>
                  <a:tcPr anchor="ctr"/>
                </a:tc>
                <a:tc>
                  <a:txBody>
                    <a:bodyPr/>
                    <a:lstStyle/>
                    <a:p>
                      <a:pPr algn="ctr"/>
                      <a:r>
                        <a:rPr sz="1300" dirty="0"/>
                        <a:t>75</a:t>
                      </a:r>
                      <a:endParaRPr sz="1300" dirty="0">
                        <a:latin typeface="Cambria Math"/>
                      </a:endParaRPr>
                    </a:p>
                  </a:txBody>
                  <a:tcPr anchor="ctr"/>
                </a:tc>
                <a:tc>
                  <a:txBody>
                    <a:bodyPr/>
                    <a:lstStyle/>
                    <a:p>
                      <a:pPr algn="ctr"/>
                      <a:r>
                        <a:rPr lang="en-IN" sz="1300" dirty="0"/>
                        <a:t>7</a:t>
                      </a:r>
                      <a:r>
                        <a:rPr sz="1300" dirty="0"/>
                        <a:t>6</a:t>
                      </a:r>
                      <a:endParaRPr sz="1300" dirty="0">
                        <a:latin typeface="Cambria Math"/>
                      </a:endParaRPr>
                    </a:p>
                  </a:txBody>
                  <a:tcPr anchor="ctr"/>
                </a:tc>
                <a:tc>
                  <a:txBody>
                    <a:bodyPr/>
                    <a:lstStyle/>
                    <a:p>
                      <a:pPr algn="ctr"/>
                      <a:r>
                        <a:rPr sz="1300"/>
                        <a:t>79</a:t>
                      </a:r>
                      <a:endParaRPr sz="1300">
                        <a:latin typeface="Cambria Math"/>
                      </a:endParaRPr>
                    </a:p>
                  </a:txBody>
                  <a:tcPr anchor="ctr"/>
                </a:tc>
                <a:tc>
                  <a:txBody>
                    <a:bodyPr/>
                    <a:lstStyle/>
                    <a:p>
                      <a:pPr algn="ctr"/>
                      <a:r>
                        <a:rPr sz="1300"/>
                        <a:t>82</a:t>
                      </a:r>
                      <a:endParaRPr sz="1300">
                        <a:latin typeface="Cambria Math"/>
                      </a:endParaRPr>
                    </a:p>
                  </a:txBody>
                  <a:tcPr anchor="ctr"/>
                </a:tc>
                <a:tc>
                  <a:txBody>
                    <a:bodyPr/>
                    <a:lstStyle/>
                    <a:p>
                      <a:pPr algn="ctr"/>
                      <a:r>
                        <a:rPr sz="1300"/>
                        <a:t>85</a:t>
                      </a:r>
                      <a:endParaRPr sz="1300">
                        <a:latin typeface="Cambria Math"/>
                      </a:endParaRPr>
                    </a:p>
                  </a:txBody>
                  <a:tcPr anchor="ctr"/>
                </a:tc>
                <a:tc>
                  <a:txBody>
                    <a:bodyPr/>
                    <a:lstStyle/>
                    <a:p>
                      <a:pPr algn="ctr"/>
                      <a:r>
                        <a:rPr sz="1300"/>
                        <a:t>88</a:t>
                      </a:r>
                      <a:endParaRPr sz="1300">
                        <a:latin typeface="Cambria Math"/>
                      </a:endParaRPr>
                    </a:p>
                  </a:txBody>
                  <a:tcPr anchor="ctr"/>
                </a:tc>
                <a:tc>
                  <a:txBody>
                    <a:bodyPr/>
                    <a:lstStyle/>
                    <a:p>
                      <a:pPr algn="ctr"/>
                      <a:r>
                        <a:rPr sz="1300"/>
                        <a:t>89</a:t>
                      </a:r>
                      <a:endParaRPr sz="1300">
                        <a:latin typeface="Cambria Math"/>
                      </a:endParaRPr>
                    </a:p>
                  </a:txBody>
                  <a:tcPr anchor="ctr"/>
                </a:tc>
                <a:tc>
                  <a:txBody>
                    <a:bodyPr/>
                    <a:lstStyle/>
                    <a:p>
                      <a:pPr algn="ctr"/>
                      <a:r>
                        <a:rPr sz="1300" dirty="0"/>
                        <a:t>90</a:t>
                      </a:r>
                      <a:endParaRPr sz="1300" dirty="0">
                        <a:latin typeface="Cambria Math"/>
                      </a:endParaRPr>
                    </a:p>
                  </a:txBody>
                  <a:tcPr anchor="ctr"/>
                </a:tc>
                <a:tc>
                  <a:txBody>
                    <a:bodyPr/>
                    <a:lstStyle/>
                    <a:p>
                      <a:pPr algn="ctr"/>
                      <a:r>
                        <a:rPr sz="1300"/>
                        <a:t>88</a:t>
                      </a:r>
                      <a:endParaRPr sz="1300">
                        <a:latin typeface="Cambria Math"/>
                      </a:endParaRPr>
                    </a:p>
                  </a:txBody>
                  <a:tcPr anchor="ctr"/>
                </a:tc>
                <a:tc>
                  <a:txBody>
                    <a:bodyPr/>
                    <a:lstStyle/>
                    <a:p>
                      <a:pPr algn="ctr"/>
                      <a:r>
                        <a:rPr sz="1300"/>
                        <a:t>85</a:t>
                      </a:r>
                      <a:endParaRPr sz="1300">
                        <a:latin typeface="Cambria Math"/>
                      </a:endParaRPr>
                    </a:p>
                  </a:txBody>
                  <a:tcPr anchor="ctr"/>
                </a:tc>
                <a:tc>
                  <a:txBody>
                    <a:bodyPr/>
                    <a:lstStyle/>
                    <a:p>
                      <a:pPr algn="ctr"/>
                      <a:r>
                        <a:rPr sz="1300" dirty="0"/>
                        <a:t>81</a:t>
                      </a:r>
                      <a:endParaRPr sz="1300" dirty="0">
                        <a:latin typeface="Cambria Math"/>
                      </a:endParaRPr>
                    </a:p>
                  </a:txBody>
                  <a:tcPr anchor="ctr"/>
                </a:tc>
                <a:tc>
                  <a:txBody>
                    <a:bodyPr/>
                    <a:lstStyle/>
                    <a:p>
                      <a:pPr algn="ctr"/>
                      <a:r>
                        <a:rPr sz="1300" dirty="0"/>
                        <a:t>77</a:t>
                      </a:r>
                      <a:endParaRPr sz="1300" dirty="0">
                        <a:latin typeface="Cambria Math"/>
                      </a:endParaRPr>
                    </a:p>
                  </a:txBody>
                  <a:tcPr anchor="ctr"/>
                </a:tc>
                <a:extLst>
                  <a:ext uri="{0D108BD9-81ED-4DB2-BD59-A6C34878D82A}">
                    <a16:rowId xmlns:a16="http://schemas.microsoft.com/office/drawing/2014/main" val="10001"/>
                  </a:ext>
                </a:extLst>
              </a:tr>
              <a:tr h="370840">
                <a:tc>
                  <a:txBody>
                    <a:bodyPr/>
                    <a:lstStyle/>
                    <a:p>
                      <a:pPr algn="ctr">
                        <a:defRPr sz="1400" b="1"/>
                      </a:pPr>
                      <a:r>
                        <a:rPr sz="1300"/>
                        <a:t>Precipitation (in Inches)</a:t>
                      </a:r>
                    </a:p>
                  </a:txBody>
                  <a:tcPr anchor="ctr"/>
                </a:tc>
                <a:tc>
                  <a:txBody>
                    <a:bodyPr/>
                    <a:lstStyle/>
                    <a:p>
                      <a:pPr algn="ctr"/>
                      <a:r>
                        <a:rPr sz="1300"/>
                        <a:t>2.22</a:t>
                      </a:r>
                      <a:endParaRPr sz="1300">
                        <a:latin typeface="Cambria Math"/>
                      </a:endParaRPr>
                    </a:p>
                  </a:txBody>
                  <a:tcPr anchor="ctr"/>
                </a:tc>
                <a:tc>
                  <a:txBody>
                    <a:bodyPr/>
                    <a:lstStyle/>
                    <a:p>
                      <a:pPr algn="ctr"/>
                      <a:r>
                        <a:rPr sz="1300"/>
                        <a:t>1.51</a:t>
                      </a:r>
                      <a:endParaRPr sz="1300">
                        <a:latin typeface="Cambria Math"/>
                      </a:endParaRPr>
                    </a:p>
                  </a:txBody>
                  <a:tcPr anchor="ctr"/>
                </a:tc>
                <a:tc>
                  <a:txBody>
                    <a:bodyPr/>
                    <a:lstStyle/>
                    <a:p>
                      <a:pPr algn="ctr"/>
                      <a:r>
                        <a:rPr sz="1300"/>
                        <a:t>1.86</a:t>
                      </a:r>
                      <a:endParaRPr sz="1300">
                        <a:latin typeface="Cambria Math"/>
                      </a:endParaRPr>
                    </a:p>
                  </a:txBody>
                  <a:tcPr anchor="ctr"/>
                </a:tc>
                <a:tc>
                  <a:txBody>
                    <a:bodyPr/>
                    <a:lstStyle/>
                    <a:p>
                      <a:pPr algn="ctr"/>
                      <a:r>
                        <a:rPr sz="1300" dirty="0"/>
                        <a:t>2.06</a:t>
                      </a:r>
                      <a:endParaRPr sz="1300" dirty="0">
                        <a:latin typeface="Cambria Math"/>
                      </a:endParaRPr>
                    </a:p>
                  </a:txBody>
                  <a:tcPr anchor="ctr"/>
                </a:tc>
                <a:tc>
                  <a:txBody>
                    <a:bodyPr/>
                    <a:lstStyle/>
                    <a:p>
                      <a:pPr algn="ctr"/>
                      <a:r>
                        <a:rPr sz="1300"/>
                        <a:t>3.48</a:t>
                      </a:r>
                      <a:endParaRPr sz="1300">
                        <a:latin typeface="Cambria Math"/>
                      </a:endParaRPr>
                    </a:p>
                  </a:txBody>
                  <a:tcPr anchor="ctr"/>
                </a:tc>
                <a:tc>
                  <a:txBody>
                    <a:bodyPr/>
                    <a:lstStyle/>
                    <a:p>
                      <a:pPr algn="ctr"/>
                      <a:r>
                        <a:rPr sz="1300"/>
                        <a:t>4.57</a:t>
                      </a:r>
                      <a:endParaRPr sz="1300">
                        <a:latin typeface="Cambria Math"/>
                      </a:endParaRPr>
                    </a:p>
                  </a:txBody>
                  <a:tcPr anchor="ctr"/>
                </a:tc>
                <a:tc>
                  <a:txBody>
                    <a:bodyPr/>
                    <a:lstStyle/>
                    <a:p>
                      <a:pPr algn="ctr"/>
                      <a:r>
                        <a:rPr sz="1300"/>
                        <a:t>3.27</a:t>
                      </a:r>
                      <a:endParaRPr sz="1300">
                        <a:latin typeface="Cambria Math"/>
                      </a:endParaRPr>
                    </a:p>
                  </a:txBody>
                  <a:tcPr anchor="ctr"/>
                </a:tc>
                <a:tc>
                  <a:txBody>
                    <a:bodyPr/>
                    <a:lstStyle/>
                    <a:p>
                      <a:pPr algn="ctr"/>
                      <a:r>
                        <a:rPr sz="1300"/>
                        <a:t>5.40</a:t>
                      </a:r>
                      <a:endParaRPr sz="1300">
                        <a:latin typeface="Cambria Math"/>
                      </a:endParaRPr>
                    </a:p>
                  </a:txBody>
                  <a:tcPr anchor="ctr"/>
                </a:tc>
                <a:tc>
                  <a:txBody>
                    <a:bodyPr/>
                    <a:lstStyle/>
                    <a:p>
                      <a:pPr algn="ctr"/>
                      <a:r>
                        <a:rPr sz="1300"/>
                        <a:t>5.45</a:t>
                      </a:r>
                      <a:endParaRPr sz="1300">
                        <a:latin typeface="Cambria Math"/>
                      </a:endParaRPr>
                    </a:p>
                  </a:txBody>
                  <a:tcPr anchor="ctr"/>
                </a:tc>
                <a:tc>
                  <a:txBody>
                    <a:bodyPr/>
                    <a:lstStyle/>
                    <a:p>
                      <a:pPr algn="ctr"/>
                      <a:r>
                        <a:rPr sz="1300"/>
                        <a:t>4.34</a:t>
                      </a:r>
                      <a:endParaRPr sz="1300">
                        <a:latin typeface="Cambria Math"/>
                      </a:endParaRPr>
                    </a:p>
                  </a:txBody>
                  <a:tcPr anchor="ctr"/>
                </a:tc>
                <a:tc>
                  <a:txBody>
                    <a:bodyPr/>
                    <a:lstStyle/>
                    <a:p>
                      <a:pPr algn="ctr"/>
                      <a:r>
                        <a:rPr sz="1300"/>
                        <a:t>2.64</a:t>
                      </a:r>
                      <a:endParaRPr sz="1300">
                        <a:latin typeface="Cambria Math"/>
                      </a:endParaRPr>
                    </a:p>
                  </a:txBody>
                  <a:tcPr anchor="ctr"/>
                </a:tc>
                <a:tc>
                  <a:txBody>
                    <a:bodyPr/>
                    <a:lstStyle/>
                    <a:p>
                      <a:pPr algn="ctr"/>
                      <a:r>
                        <a:rPr sz="1300" dirty="0"/>
                        <a:t>2.14</a:t>
                      </a:r>
                      <a:endParaRPr sz="1300" dirty="0">
                        <a:latin typeface="Cambria Math"/>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351504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a:t>
            </a:r>
            <a:r>
              <a:rPr lang="en-US" dirty="0"/>
              <a:t> </a:t>
            </a:r>
            <a:r>
              <a:rPr lang="en-US" sz="2800" i="1" dirty="0"/>
              <a:t>y</a:t>
            </a:r>
            <a:r>
              <a:rPr dirty="0"/>
              <a:t>-Intercept of the Least-Squares Regression Line</a:t>
            </a:r>
          </a:p>
        </p:txBody>
      </p:sp>
      <p:sp>
        <p:nvSpPr>
          <p:cNvPr id="3" name="Text Placeholder 2"/>
          <p:cNvSpPr>
            <a:spLocks noGrp="1"/>
          </p:cNvSpPr>
          <p:nvPr>
            <p:ph type="body" sz="quarter" idx="10"/>
          </p:nvPr>
        </p:nvSpPr>
        <p:spPr>
          <a:xfrm>
            <a:off x="457200" y="1082078"/>
            <a:ext cx="8229600" cy="3870922"/>
          </a:xfrm>
        </p:spPr>
        <p:txBody>
          <a:bodyPr>
            <a:normAutofit/>
          </a:bodyPr>
          <a:lstStyle/>
          <a:p>
            <a:pPr>
              <a:defRPr sz="2800"/>
            </a:pPr>
            <a:r>
              <a:rPr sz="2800" dirty="0"/>
              <a:t>The </a:t>
            </a:r>
            <a:r>
              <a:rPr lang="en-US" i="1" dirty="0"/>
              <a:t>y</a:t>
            </a:r>
            <a:r>
              <a:rPr sz="2800" dirty="0"/>
              <a:t>-</a:t>
            </a:r>
            <a:r>
              <a:rPr lang="en-US" sz="2800" dirty="0"/>
              <a:t>i</a:t>
            </a:r>
            <a:r>
              <a:rPr sz="2800" dirty="0"/>
              <a:t>ntercept of the least-squares regression line for paired data from a sample is given by</a:t>
            </a:r>
          </a:p>
        </p:txBody>
      </p:sp>
      <p:pic>
        <p:nvPicPr>
          <p:cNvPr id="14" name="Picture 13" descr="b sub 0 is equal to the summation of y sub i divided by n minus b sub 1 times the summation of x sub i divided by n.">
            <a:extLst>
              <a:ext uri="{FF2B5EF4-FFF2-40B4-BE49-F238E27FC236}">
                <a16:creationId xmlns:a16="http://schemas.microsoft.com/office/drawing/2014/main" id="{03987634-4C5B-D3FF-B154-4FC122F8DA62}"/>
              </a:ext>
            </a:extLst>
          </p:cNvPr>
          <p:cNvPicPr>
            <a:picLocks noChangeAspect="1"/>
          </p:cNvPicPr>
          <p:nvPr/>
        </p:nvPicPr>
        <p:blipFill>
          <a:blip r:embed="rId2"/>
          <a:stretch>
            <a:fillRect/>
          </a:stretch>
        </p:blipFill>
        <p:spPr>
          <a:xfrm>
            <a:off x="2688081" y="2081559"/>
            <a:ext cx="2535936" cy="841248"/>
          </a:xfrm>
          <a:prstGeom prst="rect">
            <a:avLst/>
          </a:prstGeom>
        </p:spPr>
      </p:pic>
      <p:sp>
        <p:nvSpPr>
          <p:cNvPr id="7" name="TextBox 6">
            <a:extLst>
              <a:ext uri="{FF2B5EF4-FFF2-40B4-BE49-F238E27FC236}">
                <a16:creationId xmlns:a16="http://schemas.microsoft.com/office/drawing/2014/main" id="{C1BA24E1-00A1-20FC-036E-C9DE2AD2DD78}"/>
              </a:ext>
            </a:extLst>
          </p:cNvPr>
          <p:cNvSpPr txBox="1"/>
          <p:nvPr/>
        </p:nvSpPr>
        <p:spPr>
          <a:xfrm>
            <a:off x="480060" y="2983249"/>
            <a:ext cx="7447597" cy="523220"/>
          </a:xfrm>
          <a:prstGeom prst="rect">
            <a:avLst/>
          </a:prstGeom>
          <a:noFill/>
        </p:spPr>
        <p:txBody>
          <a:bodyPr wrap="square" rtlCol="0">
            <a:spAutoFit/>
          </a:bodyPr>
          <a:lstStyle/>
          <a:p>
            <a:r>
              <a:rPr lang="en-US" sz="2800" dirty="0">
                <a:solidFill>
                  <a:srgbClr val="000000"/>
                </a:solidFill>
              </a:rPr>
              <a:t>where </a:t>
            </a:r>
            <a:r>
              <a:rPr lang="en-US" sz="2800" i="1" dirty="0">
                <a:solidFill>
                  <a:srgbClr val="000000"/>
                </a:solidFill>
              </a:rPr>
              <a:t>n</a:t>
            </a:r>
            <a:r>
              <a:rPr lang="en-US" sz="2800" dirty="0">
                <a:solidFill>
                  <a:srgbClr val="000000"/>
                </a:solidFill>
              </a:rPr>
              <a:t> is the number of data pairs in the sample,</a:t>
            </a:r>
            <a:endParaRPr lang="en-IN" sz="2800" dirty="0"/>
          </a:p>
        </p:txBody>
      </p:sp>
      <p:pic>
        <p:nvPicPr>
          <p:cNvPr id="8" name="Picture 7" descr="x sub i">
            <a:extLst>
              <a:ext uri="{FF2B5EF4-FFF2-40B4-BE49-F238E27FC236}">
                <a16:creationId xmlns:a16="http://schemas.microsoft.com/office/drawing/2014/main" id="{7939FD2D-3B40-A2E1-292D-C3B477D48E9C}"/>
              </a:ext>
            </a:extLst>
          </p:cNvPr>
          <p:cNvPicPr>
            <a:picLocks noChangeAspect="1"/>
          </p:cNvPicPr>
          <p:nvPr/>
        </p:nvPicPr>
        <p:blipFill>
          <a:blip r:embed="rId3"/>
          <a:stretch>
            <a:fillRect/>
          </a:stretch>
        </p:blipFill>
        <p:spPr>
          <a:xfrm>
            <a:off x="556735" y="3537613"/>
            <a:ext cx="276225" cy="371475"/>
          </a:xfrm>
          <a:prstGeom prst="rect">
            <a:avLst/>
          </a:prstGeom>
        </p:spPr>
      </p:pic>
      <p:sp>
        <p:nvSpPr>
          <p:cNvPr id="10" name="TextBox 9">
            <a:extLst>
              <a:ext uri="{FF2B5EF4-FFF2-40B4-BE49-F238E27FC236}">
                <a16:creationId xmlns:a16="http://schemas.microsoft.com/office/drawing/2014/main" id="{57DE1A57-CB1E-FFDC-861B-C1102E6B433B}"/>
              </a:ext>
            </a:extLst>
          </p:cNvPr>
          <p:cNvSpPr txBox="1"/>
          <p:nvPr/>
        </p:nvSpPr>
        <p:spPr>
          <a:xfrm>
            <a:off x="898207" y="3429000"/>
            <a:ext cx="7018020" cy="523220"/>
          </a:xfrm>
          <a:prstGeom prst="rect">
            <a:avLst/>
          </a:prstGeom>
          <a:noFill/>
        </p:spPr>
        <p:txBody>
          <a:bodyPr wrap="square" rtlCol="0">
            <a:spAutoFit/>
          </a:bodyPr>
          <a:lstStyle/>
          <a:p>
            <a:r>
              <a:rPr lang="en-US" sz="2800" dirty="0">
                <a:solidFill>
                  <a:srgbClr val="000000"/>
                </a:solidFill>
              </a:rPr>
              <a:t>is the </a:t>
            </a:r>
            <a:r>
              <a:rPr lang="en-IN" sz="2800" i="1" dirty="0" err="1">
                <a:solidFill>
                  <a:srgbClr val="000000"/>
                </a:solidFill>
              </a:rPr>
              <a:t>i</a:t>
            </a:r>
            <a:r>
              <a:rPr lang="en-IN" sz="1050" i="1" dirty="0">
                <a:solidFill>
                  <a:srgbClr val="000000"/>
                </a:solidFill>
              </a:rPr>
              <a:t> </a:t>
            </a:r>
            <a:r>
              <a:rPr lang="en-IN" sz="2800" baseline="30000" dirty="0" err="1">
                <a:solidFill>
                  <a:srgbClr val="000000"/>
                </a:solidFill>
              </a:rPr>
              <a:t>th</a:t>
            </a:r>
            <a:r>
              <a:rPr lang="en-IN" sz="2800" baseline="30000" dirty="0">
                <a:solidFill>
                  <a:srgbClr val="000000"/>
                </a:solidFill>
              </a:rPr>
              <a:t> </a:t>
            </a:r>
            <a:r>
              <a:rPr lang="en-US" sz="2800" dirty="0">
                <a:solidFill>
                  <a:srgbClr val="000000"/>
                </a:solidFill>
              </a:rPr>
              <a:t>value of the explanatory variable, </a:t>
            </a:r>
            <a:endParaRPr lang="en-IN" sz="2800" dirty="0"/>
          </a:p>
        </p:txBody>
      </p:sp>
      <p:pic>
        <p:nvPicPr>
          <p:cNvPr id="12" name="Picture 11" descr="y sub i">
            <a:extLst>
              <a:ext uri="{FF2B5EF4-FFF2-40B4-BE49-F238E27FC236}">
                <a16:creationId xmlns:a16="http://schemas.microsoft.com/office/drawing/2014/main" id="{F9AA8AEA-1906-F95A-6156-F29F2892412C}"/>
              </a:ext>
            </a:extLst>
          </p:cNvPr>
          <p:cNvPicPr>
            <a:picLocks noChangeAspect="1"/>
          </p:cNvPicPr>
          <p:nvPr/>
        </p:nvPicPr>
        <p:blipFill>
          <a:blip r:embed="rId4"/>
          <a:stretch>
            <a:fillRect/>
          </a:stretch>
        </p:blipFill>
        <p:spPr>
          <a:xfrm>
            <a:off x="574357" y="4004935"/>
            <a:ext cx="285750" cy="371475"/>
          </a:xfrm>
          <a:prstGeom prst="rect">
            <a:avLst/>
          </a:prstGeom>
        </p:spPr>
      </p:pic>
      <p:sp>
        <p:nvSpPr>
          <p:cNvPr id="11" name="TextBox 10">
            <a:extLst>
              <a:ext uri="{FF2B5EF4-FFF2-40B4-BE49-F238E27FC236}">
                <a16:creationId xmlns:a16="http://schemas.microsoft.com/office/drawing/2014/main" id="{34B23C02-1E06-BAED-7B19-151CC67356A4}"/>
              </a:ext>
            </a:extLst>
          </p:cNvPr>
          <p:cNvSpPr txBox="1"/>
          <p:nvPr/>
        </p:nvSpPr>
        <p:spPr>
          <a:xfrm>
            <a:off x="871537" y="3853190"/>
            <a:ext cx="6824663" cy="523220"/>
          </a:xfrm>
          <a:prstGeom prst="rect">
            <a:avLst/>
          </a:prstGeom>
          <a:noFill/>
        </p:spPr>
        <p:txBody>
          <a:bodyPr wrap="square" rtlCol="0">
            <a:spAutoFit/>
          </a:bodyPr>
          <a:lstStyle/>
          <a:p>
            <a:r>
              <a:rPr lang="en-US" sz="2800" dirty="0">
                <a:solidFill>
                  <a:srgbClr val="000000"/>
                </a:solidFill>
              </a:rPr>
              <a:t>is the </a:t>
            </a:r>
            <a:r>
              <a:rPr lang="en-IN" sz="2800" i="1" dirty="0" err="1">
                <a:solidFill>
                  <a:srgbClr val="000000"/>
                </a:solidFill>
              </a:rPr>
              <a:t>i</a:t>
            </a:r>
            <a:r>
              <a:rPr lang="en-IN" sz="1050" i="1" dirty="0">
                <a:solidFill>
                  <a:srgbClr val="000000"/>
                </a:solidFill>
              </a:rPr>
              <a:t> </a:t>
            </a:r>
            <a:r>
              <a:rPr lang="en-IN" sz="2800" baseline="30000" dirty="0" err="1">
                <a:solidFill>
                  <a:srgbClr val="000000"/>
                </a:solidFill>
              </a:rPr>
              <a:t>th</a:t>
            </a:r>
            <a:r>
              <a:rPr lang="en-IN" sz="2800" baseline="30000" dirty="0">
                <a:solidFill>
                  <a:srgbClr val="000000"/>
                </a:solidFill>
              </a:rPr>
              <a:t> </a:t>
            </a:r>
            <a:r>
              <a:rPr lang="en-US" sz="2800" dirty="0">
                <a:solidFill>
                  <a:srgbClr val="000000"/>
                </a:solidFill>
              </a:rPr>
              <a:t>value of the response variable, and </a:t>
            </a:r>
            <a:endParaRPr lang="en-IN" sz="2800" dirty="0"/>
          </a:p>
        </p:txBody>
      </p:sp>
      <p:sp>
        <p:nvSpPr>
          <p:cNvPr id="13" name="TextBox 12">
            <a:extLst>
              <a:ext uri="{FF2B5EF4-FFF2-40B4-BE49-F238E27FC236}">
                <a16:creationId xmlns:a16="http://schemas.microsoft.com/office/drawing/2014/main" id="{FC1962AC-8679-7853-D2BD-55D4B4BE07D7}"/>
              </a:ext>
            </a:extLst>
          </p:cNvPr>
          <p:cNvSpPr txBox="1"/>
          <p:nvPr/>
        </p:nvSpPr>
        <p:spPr>
          <a:xfrm>
            <a:off x="480060" y="4291360"/>
            <a:ext cx="7825265" cy="523220"/>
          </a:xfrm>
          <a:prstGeom prst="rect">
            <a:avLst/>
          </a:prstGeom>
          <a:noFill/>
        </p:spPr>
        <p:txBody>
          <a:bodyPr wrap="square" rtlCol="0">
            <a:spAutoFit/>
          </a:bodyPr>
          <a:lstStyle/>
          <a:p>
            <a:r>
              <a:rPr lang="en-IN" sz="2800" i="1" dirty="0">
                <a:solidFill>
                  <a:srgbClr val="000000"/>
                </a:solidFill>
              </a:rPr>
              <a:t>b</a:t>
            </a:r>
            <a:r>
              <a:rPr lang="en-IN" sz="2800" dirty="0">
                <a:solidFill>
                  <a:srgbClr val="000000"/>
                </a:solidFill>
              </a:rPr>
              <a:t>₁ is the slope of the least-squares regression line.</a:t>
            </a:r>
            <a:endParaRPr lang="en-IN" sz="2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12.2.5: Creating and Analyzing a Linear Regression Model</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a.	</a:t>
            </a:r>
            <a:r>
              <a:rPr dirty="0"/>
              <a:t>​</a:t>
            </a:r>
            <a:r>
              <a:rPr sz="2800" dirty="0"/>
              <a:t>Create a scatter plot for the data. Does there appear to be a linear relationship between average monthly temperatures and monthly precipitation totals?</a:t>
            </a:r>
          </a:p>
          <a:p>
            <a:pPr marL="542925" indent="-542925">
              <a:defRPr sz="2800"/>
            </a:pPr>
            <a:r>
              <a:rPr lang="en-US" sz="2800" dirty="0"/>
              <a:t>b.	</a:t>
            </a:r>
            <a:r>
              <a:rPr sz="2800" dirty="0"/>
              <a:t>Calculate the correlation coefficient,</a:t>
            </a:r>
            <a:r>
              <a:rPr lang="en-US" sz="2800" dirty="0"/>
              <a:t> </a:t>
            </a:r>
            <a:r>
              <a:rPr lang="en-US" sz="2800" i="1" dirty="0"/>
              <a:t>r</a:t>
            </a:r>
            <a:r>
              <a:rPr sz="2800" dirty="0"/>
              <a:t>.</a:t>
            </a:r>
          </a:p>
          <a:p>
            <a:pPr marL="542925" indent="-542925">
              <a:defRPr sz="2800"/>
            </a:pPr>
            <a:r>
              <a:rPr lang="en-US" sz="2800" dirty="0"/>
              <a:t>c.	</a:t>
            </a:r>
            <a:r>
              <a:rPr sz="2800" dirty="0"/>
              <a:t>Verify that the correlation coefficient is statistically significant at the 0.05 level of significance.</a:t>
            </a:r>
          </a:p>
          <a:p>
            <a:pPr marL="542925" indent="-542925">
              <a:defRPr sz="2800"/>
            </a:pPr>
            <a:r>
              <a:rPr lang="en-US" dirty="0"/>
              <a:t>d.	</a:t>
            </a:r>
            <a:r>
              <a:rPr dirty="0"/>
              <a:t>​</a:t>
            </a:r>
            <a:r>
              <a:rPr sz="2800" dirty="0"/>
              <a:t>Determine the equation of the line of best fit.</a:t>
            </a:r>
          </a:p>
          <a:p>
            <a:pPr marL="542925" indent="-542925">
              <a:defRPr sz="2800"/>
            </a:pPr>
            <a:r>
              <a:rPr lang="en-US" dirty="0"/>
              <a:t>e.	</a:t>
            </a:r>
            <a:r>
              <a:rPr dirty="0"/>
              <a:t>​</a:t>
            </a:r>
            <a:r>
              <a:rPr sz="2800" dirty="0"/>
              <a:t>Calculate and interpret the coefficient of determination, </a:t>
            </a:r>
            <a:r>
              <a:rPr lang="en-US" sz="2800" i="1" dirty="0"/>
              <a:t>r</a:t>
            </a:r>
            <a:r>
              <a:rPr lang="en-US" sz="1050" i="1" dirty="0"/>
              <a:t> </a:t>
            </a:r>
            <a:r>
              <a:rPr lang="en-US" sz="2800" dirty="0"/>
              <a:t>².</a:t>
            </a:r>
            <a:endParaRPr sz="2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12.2.5: Creating and Analyzing a Linear Regression Model</a:t>
            </a:r>
            <a:r>
              <a:rPr lang="en-US" baseline="-25000" dirty="0"/>
              <a:t>4</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f.	</a:t>
            </a:r>
            <a:r>
              <a:rPr dirty="0"/>
              <a:t>​</a:t>
            </a:r>
            <a:r>
              <a:rPr sz="2800" dirty="0"/>
              <a:t>If appropriate, predict the monthly precipitation total in Key West for a month in which the average temperature is 80 degrees.</a:t>
            </a:r>
          </a:p>
          <a:p>
            <a:pPr marL="542925" indent="-542925">
              <a:defRPr sz="2800"/>
            </a:pPr>
            <a:r>
              <a:rPr lang="en-US" dirty="0"/>
              <a:t>g.	</a:t>
            </a:r>
            <a:r>
              <a:rPr dirty="0"/>
              <a:t>​</a:t>
            </a:r>
            <a:r>
              <a:rPr sz="2800" dirty="0"/>
              <a:t>If appropriate, predict the monthly precipitation in Destin, Florida, for a month in which the average temperature is 83 degrees.</a:t>
            </a:r>
          </a:p>
          <a:p>
            <a:pPr marL="542925" indent="-542925">
              <a:defRPr sz="2800"/>
            </a:pPr>
            <a:r>
              <a:rPr lang="en-US" dirty="0"/>
              <a:t>h.	</a:t>
            </a:r>
            <a:r>
              <a:rPr dirty="0"/>
              <a:t>​</a:t>
            </a:r>
            <a:r>
              <a:rPr sz="2800" dirty="0"/>
              <a:t>For each additional degree that the temperature rises, what is the increase in the level of precipitation?</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12.2.5: Creating and Analyzing a Linear Regression Model</a:t>
            </a:r>
            <a:r>
              <a:rPr lang="en-US" baseline="-25000" dirty="0"/>
              <a:t>5</a:t>
            </a:r>
            <a:endParaRPr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marL="447675" indent="-447675">
              <a:defRPr sz="2800"/>
            </a:pPr>
            <a:r>
              <a:rPr lang="en-US" dirty="0"/>
              <a:t>a.	</a:t>
            </a:r>
            <a:r>
              <a:rPr dirty="0"/>
              <a:t>​</a:t>
            </a:r>
            <a:r>
              <a:rPr sz="2800" dirty="0"/>
              <a:t>In order to create a scatter plot, we must first decide which variable will be </a:t>
            </a:r>
            <a:r>
              <a:rPr lang="en-US" sz="2800" i="1" dirty="0"/>
              <a:t>x</a:t>
            </a:r>
            <a:r>
              <a:rPr lang="en-US" sz="2800" dirty="0"/>
              <a:t> </a:t>
            </a:r>
            <a:r>
              <a:rPr sz="2800" dirty="0"/>
              <a:t>and which will be</a:t>
            </a:r>
            <a:r>
              <a:rPr lang="en-US" sz="2800" dirty="0"/>
              <a:t> </a:t>
            </a:r>
            <a:r>
              <a:rPr lang="en-US" sz="2800" i="1" dirty="0"/>
              <a:t>y</a:t>
            </a:r>
            <a:r>
              <a:rPr sz="2800" dirty="0"/>
              <a:t>. Since it is not clear whether one variable influences another, we can choose either variable for the </a:t>
            </a:r>
            <a:r>
              <a:rPr lang="en-US" i="1" dirty="0"/>
              <a:t>x</a:t>
            </a:r>
            <a:r>
              <a:rPr sz="2800" dirty="0"/>
              <a:t>-axis, Let's choose the average temperatures for the </a:t>
            </a:r>
            <a:r>
              <a:rPr lang="en-US" i="1" dirty="0"/>
              <a:t>x</a:t>
            </a:r>
            <a:r>
              <a:rPr sz="2800" dirty="0"/>
              <a:t>-values and the inches of precipitation for the </a:t>
            </a:r>
            <a:r>
              <a:rPr lang="en-US" i="1" dirty="0"/>
              <a:t>y</a:t>
            </a:r>
            <a:r>
              <a:rPr sz="2800" dirty="0"/>
              <a:t>-values. A scatter plot of the data is shown in the following figure. Notice that there does appear to be a possible positive linear relationship between precipitation and temperature. If </a:t>
            </a:r>
            <a:r>
              <a:rPr lang="en-US" sz="2800" i="1" dirty="0"/>
              <a:t>r</a:t>
            </a:r>
            <a:r>
              <a:rPr lang="en-US" sz="2800" dirty="0"/>
              <a:t> </a:t>
            </a:r>
            <a:r>
              <a:rPr sz="2800" dirty="0"/>
              <a:t>is statistically significant for the variables, a linear regression model would be appropriate.</a:t>
            </a:r>
          </a:p>
          <a:p>
            <a:r>
              <a:rPr dirty="0"/>
              <a: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12.2.5: Creating and Analyzing a Linear Regression Model</a:t>
            </a:r>
            <a:r>
              <a:rPr lang="en-US" baseline="-25000" dirty="0"/>
              <a:t>6</a:t>
            </a:r>
            <a:endParaRPr dirty="0"/>
          </a:p>
        </p:txBody>
      </p:sp>
      <p:pic>
        <p:nvPicPr>
          <p:cNvPr id="5" name="Content Placeholder 4" descr="A scatter plot shows the relationship between temperature and precipitation. The vertical axis is labeled, “Precipitation Total, in inches” ranging from 1 to 6, in increments of 1. The horizontal axis is labeled, “Average Temperature, in degrees Fahrenheit” ranging from 70 to 90, in increments of 5. Twelve points are plotted increasing from left to right. The coordinates of the plotted points are as follows: &#10;(75 comma 2.2), (76 comma 1.5), &#10;(77 comma 2.1), (79 comma 1.9), &#10;(81 comma 2.6), (82 comma 2.1), &#10;(85 comma 3.5), (85 comma 4.3), &#10;(88 comma 4.6), (88 comma 5.5), &#10;(89 comma 3.27), (90 comma 5.4).">
            <a:extLst>
              <a:ext uri="{FF2B5EF4-FFF2-40B4-BE49-F238E27FC236}">
                <a16:creationId xmlns:a16="http://schemas.microsoft.com/office/drawing/2014/main" id="{A86C2D1F-1C6C-49A2-B663-25DE3125ABBB}"/>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66875" y="1316831"/>
            <a:ext cx="5810250" cy="4381500"/>
          </a:xfrm>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12.2.5: Creating and Analyzing a Linear Regression Model</a:t>
            </a:r>
            <a:r>
              <a:rPr lang="en-US" baseline="-25000" dirty="0"/>
              <a:t>7</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b.	</a:t>
            </a:r>
            <a:r>
              <a:rPr dirty="0"/>
              <a:t>​</a:t>
            </a:r>
            <a:r>
              <a:rPr sz="2800" dirty="0"/>
              <a:t>Using technology as we have in the previous examples, we calculate</a:t>
            </a:r>
            <a:r>
              <a:rPr lang="en-US" sz="2800" dirty="0"/>
              <a:t> </a:t>
            </a:r>
            <a:r>
              <a:rPr lang="en-US" sz="2800" i="1" dirty="0"/>
              <a:t>r</a:t>
            </a:r>
            <a:r>
              <a:rPr lang="en-US" sz="2800" dirty="0"/>
              <a:t> ≈ 0.859</a:t>
            </a:r>
            <a:r>
              <a:rPr sz="2800" dirty="0"/>
              <a:t> as shown in the</a:t>
            </a:r>
            <a:r>
              <a:rPr lang="en-US" sz="2800" dirty="0"/>
              <a:t> following</a:t>
            </a:r>
            <a:r>
              <a:rPr sz="2800" dirty="0"/>
              <a:t> screenshot.</a:t>
            </a:r>
          </a:p>
          <a:p>
            <a:r>
              <a:rPr dirty="0"/>
              <a:t>​</a:t>
            </a:r>
          </a:p>
        </p:txBody>
      </p:sp>
      <p:pic>
        <p:nvPicPr>
          <p:cNvPr id="4" name="Picture 3" descr="The calculator output is titled, “LinReg.” &#10;The first line reads, “y equals a x plus b.” &#10;The second line reads, “a equals 0.2251557923.” &#10;The third line reads, “b equals negative 15.42416778.” &#10;The fourth line reads, “r square equals 0.7382801309.” &#10;The fifth line reads, “r equals 0.8592322916.”">
            <a:extLst>
              <a:ext uri="{FF2B5EF4-FFF2-40B4-BE49-F238E27FC236}">
                <a16:creationId xmlns:a16="http://schemas.microsoft.com/office/drawing/2014/main" id="{6BD94D80-DCCD-46CA-898C-6B723E12143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189" y="2780965"/>
            <a:ext cx="4571622" cy="3047748"/>
          </a:xfrm>
          <a:prstGeom prst="rect">
            <a:avLst/>
          </a:prstGeom>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12.2.5: Creating and Analyzing a Linear Regression Model</a:t>
            </a:r>
            <a:r>
              <a:rPr lang="en-US" baseline="-25000" dirty="0"/>
              <a:t>8</a:t>
            </a:r>
            <a:endParaRPr dirty="0"/>
          </a:p>
        </p:txBody>
      </p:sp>
      <p:sp>
        <p:nvSpPr>
          <p:cNvPr id="3" name="Content Placeholder 2"/>
          <p:cNvSpPr>
            <a:spLocks noGrp="1"/>
          </p:cNvSpPr>
          <p:nvPr>
            <p:ph sz="quarter" idx="11"/>
          </p:nvPr>
        </p:nvSpPr>
        <p:spPr/>
        <p:txBody>
          <a:bodyPr>
            <a:normAutofit/>
          </a:bodyPr>
          <a:lstStyle/>
          <a:p>
            <a:pPr marL="542925" indent="-542925">
              <a:defRPr sz="2800"/>
            </a:pPr>
            <a:r>
              <a:rPr lang="en-US" dirty="0"/>
              <a:t>c.	</a:t>
            </a:r>
            <a:r>
              <a:rPr dirty="0"/>
              <a:t>​</a:t>
            </a:r>
            <a:r>
              <a:rPr sz="2800" dirty="0"/>
              <a:t>Using the Pearson Correlation Coefficient table, we find that the critical value at the 0.05 level of significance for a sample of size</a:t>
            </a:r>
            <a:r>
              <a:rPr lang="en-US" sz="2800" dirty="0"/>
              <a:t> </a:t>
            </a:r>
            <a:r>
              <a:rPr lang="en-US" sz="2800" i="1" dirty="0"/>
              <a:t>n</a:t>
            </a:r>
            <a:r>
              <a:rPr lang="en-US" sz="2800" dirty="0"/>
              <a:t> = 12</a:t>
            </a:r>
            <a:r>
              <a:rPr sz="2800" dirty="0"/>
              <a:t> is 0.576.</a:t>
            </a:r>
            <a:r>
              <a:rPr lang="en-IN" sz="2800" dirty="0"/>
              <a:t> </a:t>
            </a:r>
            <a:r>
              <a:rPr sz="2800" dirty="0"/>
              <a:t>Since</a:t>
            </a:r>
          </a:p>
        </p:txBody>
      </p:sp>
      <p:pic>
        <p:nvPicPr>
          <p:cNvPr id="6" name="Picture 5" descr="modulus of 0.859 greater than 0.576">
            <a:extLst>
              <a:ext uri="{FF2B5EF4-FFF2-40B4-BE49-F238E27FC236}">
                <a16:creationId xmlns:a16="http://schemas.microsoft.com/office/drawing/2014/main" id="{09653477-E403-73A7-50EE-09FF3E7E4CB3}"/>
              </a:ext>
            </a:extLst>
          </p:cNvPr>
          <p:cNvPicPr>
            <a:picLocks noChangeAspect="1"/>
          </p:cNvPicPr>
          <p:nvPr/>
        </p:nvPicPr>
        <p:blipFill>
          <a:blip r:embed="rId2"/>
          <a:stretch>
            <a:fillRect/>
          </a:stretch>
        </p:blipFill>
        <p:spPr>
          <a:xfrm>
            <a:off x="1905000" y="2362200"/>
            <a:ext cx="2153454" cy="504000"/>
          </a:xfrm>
          <a:prstGeom prst="rect">
            <a:avLst/>
          </a:prstGeom>
        </p:spPr>
      </p:pic>
      <p:sp>
        <p:nvSpPr>
          <p:cNvPr id="8" name="TextBox 7">
            <a:extLst>
              <a:ext uri="{FF2B5EF4-FFF2-40B4-BE49-F238E27FC236}">
                <a16:creationId xmlns:a16="http://schemas.microsoft.com/office/drawing/2014/main" id="{FF1A217D-8627-28EB-9DEA-B50C7575837B}"/>
              </a:ext>
            </a:extLst>
          </p:cNvPr>
          <p:cNvSpPr txBox="1"/>
          <p:nvPr/>
        </p:nvSpPr>
        <p:spPr>
          <a:xfrm>
            <a:off x="990600" y="2817750"/>
            <a:ext cx="73914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we can conclude that </a:t>
            </a:r>
            <a:r>
              <a:rPr kumimoji="0" lang="en-US" sz="2800" b="0" i="1" u="none" strike="noStrike" kern="1200" cap="none" spc="0" normalizeH="0" baseline="0" noProof="0" dirty="0">
                <a:ln>
                  <a:noFill/>
                </a:ln>
                <a:solidFill>
                  <a:srgbClr val="366092"/>
                </a:solidFill>
                <a:effectLst/>
                <a:uLnTx/>
                <a:uFillTx/>
                <a:latin typeface="Calibri"/>
                <a:ea typeface="+mn-ea"/>
                <a:cs typeface="+mn-cs"/>
              </a:rPr>
              <a:t>r</a:t>
            </a:r>
            <a:r>
              <a:rPr kumimoji="0" lang="en-US" sz="2800" b="0" i="0" u="none" strike="noStrike" kern="1200" cap="none" spc="0" normalizeH="0" baseline="0" noProof="0" dirty="0">
                <a:ln>
                  <a:noFill/>
                </a:ln>
                <a:solidFill>
                  <a:srgbClr val="366092"/>
                </a:solidFill>
                <a:effectLst/>
                <a:uLnTx/>
                <a:uFillTx/>
                <a:latin typeface="Calibri"/>
                <a:ea typeface="+mn-ea"/>
                <a:cs typeface="+mn-cs"/>
              </a:rPr>
              <a:t> is indeed statistically significant.</a:t>
            </a:r>
            <a:endParaRPr lang="en-IN"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12.2.5: Creating and Analyzing a Linear Regression Model</a:t>
            </a:r>
            <a:r>
              <a:rPr lang="en-US" baseline="-25000" dirty="0"/>
              <a:t>9</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d.	</a:t>
            </a:r>
            <a:r>
              <a:rPr dirty="0"/>
              <a:t>​</a:t>
            </a:r>
            <a:r>
              <a:rPr sz="2800" dirty="0"/>
              <a:t>The output screen shown gives a slope of 0.225 and a </a:t>
            </a:r>
            <a:r>
              <a:rPr lang="en-US" sz="2800" i="1" dirty="0"/>
              <a:t>y</a:t>
            </a:r>
            <a:r>
              <a:rPr sz="2800" dirty="0"/>
              <a:t>-intercept of</a:t>
            </a:r>
            <a:r>
              <a:rPr lang="en-US" sz="2800" dirty="0"/>
              <a:t> −15.424</a:t>
            </a:r>
            <a:r>
              <a:rPr sz="2800" dirty="0"/>
              <a:t>. Using these values, the equation of the line of best fit is as follows.</a:t>
            </a:r>
          </a:p>
          <a:p>
            <a:pPr algn="ctr">
              <a:defRPr sz="2800"/>
            </a:pPr>
            <a:r>
              <a:rPr dirty="0"/>
              <a:t>​</a:t>
            </a:r>
          </a:p>
        </p:txBody>
      </p:sp>
      <p:pic>
        <p:nvPicPr>
          <p:cNvPr id="5" name="Picture 4" descr="y hat equals negative 15.424 plus 0.225 times x.">
            <a:extLst>
              <a:ext uri="{FF2B5EF4-FFF2-40B4-BE49-F238E27FC236}">
                <a16:creationId xmlns:a16="http://schemas.microsoft.com/office/drawing/2014/main" id="{AD2FC402-FA18-67F5-00A9-BE0298AAC2A1}"/>
              </a:ext>
            </a:extLst>
          </p:cNvPr>
          <p:cNvPicPr>
            <a:picLocks noChangeAspect="1"/>
          </p:cNvPicPr>
          <p:nvPr/>
        </p:nvPicPr>
        <p:blipFill>
          <a:blip r:embed="rId2"/>
          <a:stretch>
            <a:fillRect/>
          </a:stretch>
        </p:blipFill>
        <p:spPr>
          <a:xfrm>
            <a:off x="2743200" y="2743200"/>
            <a:ext cx="3420000" cy="458355"/>
          </a:xfrm>
          <a:prstGeom prst="rect">
            <a:avLst/>
          </a:prstGeom>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12.2.5: Creating and Analyzing a Linear Regression Model</a:t>
            </a:r>
            <a:r>
              <a:rPr lang="en-US" baseline="-25000" dirty="0"/>
              <a:t>10</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e.	</a:t>
            </a:r>
            <a:r>
              <a:rPr dirty="0"/>
              <a:t>​</a:t>
            </a:r>
            <a:r>
              <a:rPr sz="2800" dirty="0"/>
              <a:t>The coefficient of determination, </a:t>
            </a:r>
            <a:r>
              <a:rPr lang="en-US" sz="2800" i="1" dirty="0"/>
              <a:t>r</a:t>
            </a:r>
            <a:r>
              <a:rPr lang="en-US" sz="1050" i="1" dirty="0"/>
              <a:t> </a:t>
            </a:r>
            <a:r>
              <a:rPr lang="en-US" sz="2800" dirty="0"/>
              <a:t>² is approximately 0.738. This tells us that approximately 73.8% of the variation in precipitation can be attributed to the linear relationship between temperature and precipitation. The remaining 26.2% of the variation is from unknown sources.</a:t>
            </a:r>
            <a:endParaRPr lang="en-IN" sz="2800" dirty="0"/>
          </a:p>
          <a:p>
            <a:pPr marL="447675" indent="-447675">
              <a:defRPr sz="2800"/>
            </a:pPr>
            <a:endParaRPr sz="2800" dirty="0"/>
          </a:p>
        </p:txBody>
      </p:sp>
    </p:spTree>
    <p:extLst>
      <p:ext uri="{BB962C8B-B14F-4D97-AF65-F5344CB8AC3E}">
        <p14:creationId xmlns:p14="http://schemas.microsoft.com/office/powerpoint/2010/main" val="77262121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12.2.5: Creating and Analyzing a Linear Regression Model</a:t>
            </a:r>
            <a:r>
              <a:rPr lang="en-US" baseline="-25000" dirty="0"/>
              <a:t>11</a:t>
            </a:r>
            <a:endParaRPr dirty="0"/>
          </a:p>
        </p:txBody>
      </p:sp>
      <p:sp>
        <p:nvSpPr>
          <p:cNvPr id="3" name="Text Placeholder 2"/>
          <p:cNvSpPr>
            <a:spLocks noGrp="1"/>
          </p:cNvSpPr>
          <p:nvPr>
            <p:ph type="body" sz="quarter" idx="10"/>
          </p:nvPr>
        </p:nvSpPr>
        <p:spPr/>
        <p:txBody>
          <a:bodyPr>
            <a:noAutofit/>
          </a:bodyPr>
          <a:lstStyle/>
          <a:p>
            <a:pPr marL="447675" indent="-447675">
              <a:defRPr sz="2800"/>
            </a:pPr>
            <a:r>
              <a:rPr lang="en-US" sz="2400" dirty="0"/>
              <a:t>f.	</a:t>
            </a:r>
            <a:r>
              <a:rPr sz="2400" dirty="0"/>
              <a:t>​Because </a:t>
            </a:r>
            <a:r>
              <a:rPr lang="en-US" sz="2400" i="1" dirty="0"/>
              <a:t>r</a:t>
            </a:r>
            <a:r>
              <a:rPr lang="en-US" sz="2400" dirty="0"/>
              <a:t> </a:t>
            </a:r>
            <a:r>
              <a:rPr sz="2400" dirty="0"/>
              <a:t>is statistically significant, we can use the regression line to make predictions regarding the variables. In addition, 80 is within the range of the </a:t>
            </a:r>
            <a:r>
              <a:rPr lang="en-US" sz="2400" i="1" dirty="0"/>
              <a:t>x</a:t>
            </a:r>
            <a:r>
              <a:rPr sz="2400" dirty="0"/>
              <a:t>-values from the sample data, so it is appropriate to predict the monthly precipitation total when the average temperature is 80 degrees. Because we designated the average temperatures as the </a:t>
            </a:r>
            <a:r>
              <a:rPr lang="en-US" sz="2400" i="1" dirty="0"/>
              <a:t>x</a:t>
            </a:r>
            <a:r>
              <a:rPr sz="2400" dirty="0"/>
              <a:t>-values, substitute</a:t>
            </a:r>
            <a:r>
              <a:rPr lang="en-US" sz="2400" dirty="0"/>
              <a:t> </a:t>
            </a:r>
            <a:r>
              <a:rPr lang="en-US" sz="2400" i="1" dirty="0"/>
              <a:t>x</a:t>
            </a:r>
            <a:r>
              <a:rPr lang="en-US" sz="2400" dirty="0"/>
              <a:t> = 80</a:t>
            </a:r>
            <a:r>
              <a:rPr sz="2400" dirty="0"/>
              <a:t> into the regression equation to obtain an estimate for the precipitation total for a month when the average temperature is 80 degrees.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67542-6DAF-D5C1-0B31-92279BD0D6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64AE5E-3440-AD52-44B6-623915FDB7C1}"/>
              </a:ext>
            </a:extLst>
          </p:cNvPr>
          <p:cNvSpPr>
            <a:spLocks noGrp="1"/>
          </p:cNvSpPr>
          <p:nvPr>
            <p:ph type="title"/>
          </p:nvPr>
        </p:nvSpPr>
        <p:spPr/>
        <p:txBody>
          <a:bodyPr>
            <a:normAutofit/>
          </a:bodyPr>
          <a:lstStyle/>
          <a:p>
            <a:pPr>
              <a:defRPr sz="3200"/>
            </a:pPr>
            <a:r>
              <a:rPr dirty="0"/>
              <a:t>Example 12.2.5: Creating and Analyzing a Linear Regression Model</a:t>
            </a:r>
            <a:r>
              <a:rPr lang="en-US" baseline="-25000" dirty="0"/>
              <a:t>12</a:t>
            </a:r>
            <a:endParaRPr dirty="0"/>
          </a:p>
        </p:txBody>
      </p:sp>
      <p:pic>
        <p:nvPicPr>
          <p:cNvPr id="5" name="Picture 4" descr="y hat equals negative 15.424 plus 0.225 times  x,&#10;then we get the y hat equals negative 15.424 plus 0.225 times 80,&#10;y hat is approximately 2.58">
            <a:extLst>
              <a:ext uri="{FF2B5EF4-FFF2-40B4-BE49-F238E27FC236}">
                <a16:creationId xmlns:a16="http://schemas.microsoft.com/office/drawing/2014/main" id="{15354FFC-7596-F4E7-78A9-FEF0DB38B7F7}"/>
              </a:ext>
            </a:extLst>
          </p:cNvPr>
          <p:cNvPicPr>
            <a:picLocks noChangeAspect="1"/>
          </p:cNvPicPr>
          <p:nvPr/>
        </p:nvPicPr>
        <p:blipFill>
          <a:blip r:embed="rId2"/>
          <a:stretch>
            <a:fillRect/>
          </a:stretch>
        </p:blipFill>
        <p:spPr>
          <a:xfrm>
            <a:off x="2971800" y="1330289"/>
            <a:ext cx="3348000" cy="1489111"/>
          </a:xfrm>
          <a:prstGeom prst="rect">
            <a:avLst/>
          </a:prstGeom>
        </p:spPr>
      </p:pic>
      <p:sp>
        <p:nvSpPr>
          <p:cNvPr id="3" name="Text Placeholder 2">
            <a:extLst>
              <a:ext uri="{FF2B5EF4-FFF2-40B4-BE49-F238E27FC236}">
                <a16:creationId xmlns:a16="http://schemas.microsoft.com/office/drawing/2014/main" id="{9FF38F8D-ABC9-A603-5FE2-ADC1812F49CA}"/>
              </a:ext>
            </a:extLst>
          </p:cNvPr>
          <p:cNvSpPr>
            <a:spLocks noGrp="1"/>
          </p:cNvSpPr>
          <p:nvPr>
            <p:ph type="body" sz="quarter" idx="10"/>
          </p:nvPr>
        </p:nvSpPr>
        <p:spPr>
          <a:xfrm>
            <a:off x="457200" y="3048000"/>
            <a:ext cx="8229600" cy="1180513"/>
          </a:xfrm>
        </p:spPr>
        <p:txBody>
          <a:bodyPr>
            <a:noAutofit/>
          </a:bodyPr>
          <a:lstStyle/>
          <a:p>
            <a:r>
              <a:rPr sz="2400" dirty="0"/>
              <a:t>​Thus, a reasonable estimate for the precipitation for a month in which the average temperature is 80 degrees is approximately 2.58 inches.</a:t>
            </a:r>
          </a:p>
        </p:txBody>
      </p:sp>
    </p:spTree>
    <p:extLst>
      <p:ext uri="{BB962C8B-B14F-4D97-AF65-F5344CB8AC3E}">
        <p14:creationId xmlns:p14="http://schemas.microsoft.com/office/powerpoint/2010/main" val="3693542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Rounding Rule</a:t>
            </a:r>
          </a:p>
        </p:txBody>
      </p:sp>
      <p:sp>
        <p:nvSpPr>
          <p:cNvPr id="3" name="Text Placeholder 2"/>
          <p:cNvSpPr>
            <a:spLocks noGrp="1"/>
          </p:cNvSpPr>
          <p:nvPr>
            <p:ph type="body" sz="quarter" idx="10"/>
          </p:nvPr>
        </p:nvSpPr>
        <p:spPr>
          <a:xfrm>
            <a:off x="457200" y="1082078"/>
            <a:ext cx="8229600" cy="975322"/>
          </a:xfrm>
        </p:spPr>
        <p:txBody>
          <a:bodyPr>
            <a:normAutofit/>
          </a:bodyPr>
          <a:lstStyle/>
          <a:p>
            <a:pPr>
              <a:defRPr sz="2800"/>
            </a:pPr>
            <a:r>
              <a:rPr sz="2800" dirty="0"/>
              <a:t>Round the slope and </a:t>
            </a:r>
            <a:r>
              <a:rPr lang="en-US" i="1" dirty="0"/>
              <a:t>y</a:t>
            </a:r>
            <a:r>
              <a:rPr sz="2800" dirty="0"/>
              <a:t>-intercept of a regression line to three decimal places.</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12.2.5: Creating and Analyzing a Linear Regression Model</a:t>
            </a:r>
            <a:r>
              <a:rPr lang="en-US" baseline="-25000" dirty="0"/>
              <a:t>13</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g.	</a:t>
            </a:r>
            <a:r>
              <a:rPr dirty="0"/>
              <a:t>​</a:t>
            </a:r>
            <a:r>
              <a:rPr sz="2800" dirty="0"/>
              <a:t>The data were collected in Key West–not Destin, Florida. Therefore, it is not appropriate to use the linear regression equation to make predictions regarding the precipitation in Destin.</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12.2.5: Creating and Analyzing a Linear Regression Model</a:t>
            </a:r>
            <a:r>
              <a:rPr lang="en-US" baseline="-25000" dirty="0"/>
              <a:t>14</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h.	</a:t>
            </a:r>
            <a:r>
              <a:rPr dirty="0"/>
              <a:t>​</a:t>
            </a:r>
            <a:r>
              <a:rPr sz="2800" dirty="0"/>
              <a:t>The slope of the regression line indicates the amount of increase in the </a:t>
            </a:r>
            <a:r>
              <a:rPr lang="en-US" sz="2800" i="1" dirty="0"/>
              <a:t>y</a:t>
            </a:r>
            <a:r>
              <a:rPr sz="2800" dirty="0"/>
              <a:t>-variable for each increase of one unit in the </a:t>
            </a:r>
            <a:r>
              <a:rPr lang="en-US" sz="2800" i="1" dirty="0"/>
              <a:t>x</a:t>
            </a:r>
            <a:r>
              <a:rPr sz="2800" dirty="0"/>
              <a:t>-variable. Thus, for each degree that the temperature rises, there would be a corresponding increase of 0.225 inches of precipitation based on the model.</a:t>
            </a:r>
          </a:p>
        </p:txBody>
      </p:sp>
    </p:spTree>
    <p:extLst>
      <p:ext uri="{BB962C8B-B14F-4D97-AF65-F5344CB8AC3E}">
        <p14:creationId xmlns:p14="http://schemas.microsoft.com/office/powerpoint/2010/main" val="3053009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12.2.1: Finding a Least-Squares Regression Line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The local school board wants to evaluate the relationship between class size and performance on the state achievement test. It decides to collect data from various schools in the district, and the data from a sample of eight classes are shown in the following table. Each pair of data represents the class size and corresponding average score on the achievement test for one class.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2</a:t>
            </a:r>
            <a:endParaRPr dirty="0"/>
          </a:p>
        </p:txBody>
      </p:sp>
      <p:sp>
        <p:nvSpPr>
          <p:cNvPr id="7" name="TextBox 6">
            <a:extLst>
              <a:ext uri="{FF2B5EF4-FFF2-40B4-BE49-F238E27FC236}">
                <a16:creationId xmlns:a16="http://schemas.microsoft.com/office/drawing/2014/main" id="{1C831AE3-FAE4-CF98-6182-43DC32CCCE7B}"/>
              </a:ext>
            </a:extLst>
          </p:cNvPr>
          <p:cNvSpPr txBox="1"/>
          <p:nvPr/>
        </p:nvSpPr>
        <p:spPr>
          <a:xfrm>
            <a:off x="800100" y="1066800"/>
            <a:ext cx="7543800" cy="400110"/>
          </a:xfrm>
          <a:prstGeom prst="rect">
            <a:avLst/>
          </a:prstGeom>
          <a:noFill/>
        </p:spPr>
        <p:txBody>
          <a:bodyPr wrap="square">
            <a:spAutoFit/>
          </a:bodyPr>
          <a:lstStyle/>
          <a:p>
            <a:pPr algn="ctr">
              <a:defRPr sz="1800" b="1"/>
            </a:pPr>
            <a:r>
              <a:rPr lang="en-US" sz="2000" dirty="0"/>
              <a:t>Class Sizes and Average Test Scores</a:t>
            </a:r>
          </a:p>
        </p:txBody>
      </p:sp>
      <p:graphicFrame>
        <p:nvGraphicFramePr>
          <p:cNvPr id="6" name="Table Placeholder 2" descr="The table presents data on class size and corresponding average test scores, each column contains 8 values. &#10;For Class size values are, 15, 17, 18, 20, 21, 24, 26, 29.&#10;For Average test score values are, 85.3, 86.2, 85.0, 82.7, 81.9, 78.8, 75.3, 72.1.">
            <a:extLst>
              <a:ext uri="{FF2B5EF4-FFF2-40B4-BE49-F238E27FC236}">
                <a16:creationId xmlns:a16="http://schemas.microsoft.com/office/drawing/2014/main" id="{D2CFF872-272A-3C4F-9FCD-86B8538C4840}"/>
              </a:ext>
            </a:extLst>
          </p:cNvPr>
          <p:cNvGraphicFramePr>
            <a:graphicFrameLocks noGrp="1"/>
          </p:cNvGraphicFramePr>
          <p:nvPr>
            <p:ph type="tbl" sz="quarter" idx="10"/>
            <p:extLst>
              <p:ext uri="{D42A27DB-BD31-4B8C-83A1-F6EECF244321}">
                <p14:modId xmlns:p14="http://schemas.microsoft.com/office/powerpoint/2010/main" val="927677660"/>
              </p:ext>
            </p:extLst>
          </p:nvPr>
        </p:nvGraphicFramePr>
        <p:xfrm>
          <a:off x="457200" y="1524000"/>
          <a:ext cx="8229600" cy="333756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Class Size</a:t>
                      </a:r>
                    </a:p>
                  </a:txBody>
                  <a:tcPr>
                    <a:solidFill>
                      <a:schemeClr val="bg1">
                        <a:lumMod val="95000"/>
                      </a:schemeClr>
                    </a:solidFill>
                  </a:tcPr>
                </a:tc>
                <a:tc>
                  <a:txBody>
                    <a:bodyPr/>
                    <a:lstStyle/>
                    <a:p>
                      <a:pPr algn="ctr">
                        <a:defRPr sz="1800" b="1"/>
                      </a:pPr>
                      <a:r>
                        <a:rPr dirty="0"/>
                        <a:t>Average Test Score</a:t>
                      </a:r>
                    </a:p>
                  </a:txBody>
                  <a:tcPr>
                    <a:solidFill>
                      <a:schemeClr val="bg1">
                        <a:lumMod val="95000"/>
                      </a:schemeClr>
                    </a:solidFill>
                  </a:tcPr>
                </a:tc>
                <a:extLst>
                  <a:ext uri="{0D108BD9-81ED-4DB2-BD59-A6C34878D82A}">
                    <a16:rowId xmlns:a16="http://schemas.microsoft.com/office/drawing/2014/main" val="10001"/>
                  </a:ext>
                </a:extLst>
              </a:tr>
              <a:tr h="370840">
                <a:tc>
                  <a:txBody>
                    <a:bodyPr/>
                    <a:lstStyle/>
                    <a:p>
                      <a:pPr algn="ctr"/>
                      <a:r>
                        <a:rPr sz="1800" dirty="0">
                          <a:latin typeface="Cambria Math"/>
                        </a:rPr>
                        <a:t>15</a:t>
                      </a:r>
                    </a:p>
                  </a:txBody>
                  <a:tcPr/>
                </a:tc>
                <a:tc>
                  <a:txBody>
                    <a:bodyPr/>
                    <a:lstStyle/>
                    <a:p>
                      <a:pPr algn="ctr"/>
                      <a:r>
                        <a:rPr sz="1800">
                          <a:latin typeface="Cambria Math"/>
                        </a:rPr>
                        <a:t>85.3</a:t>
                      </a:r>
                    </a:p>
                  </a:txBody>
                  <a:tcPr/>
                </a:tc>
                <a:extLst>
                  <a:ext uri="{0D108BD9-81ED-4DB2-BD59-A6C34878D82A}">
                    <a16:rowId xmlns:a16="http://schemas.microsoft.com/office/drawing/2014/main" val="10002"/>
                  </a:ext>
                </a:extLst>
              </a:tr>
              <a:tr h="370840">
                <a:tc>
                  <a:txBody>
                    <a:bodyPr/>
                    <a:lstStyle/>
                    <a:p>
                      <a:pPr algn="ctr"/>
                      <a:r>
                        <a:rPr sz="1800">
                          <a:latin typeface="Cambria Math"/>
                        </a:rPr>
                        <a:t>17</a:t>
                      </a:r>
                    </a:p>
                  </a:txBody>
                  <a:tcPr/>
                </a:tc>
                <a:tc>
                  <a:txBody>
                    <a:bodyPr/>
                    <a:lstStyle/>
                    <a:p>
                      <a:pPr algn="ctr"/>
                      <a:r>
                        <a:rPr sz="1800">
                          <a:latin typeface="Cambria Math"/>
                        </a:rPr>
                        <a:t>86.2</a:t>
                      </a:r>
                    </a:p>
                  </a:txBody>
                  <a:tcPr/>
                </a:tc>
                <a:extLst>
                  <a:ext uri="{0D108BD9-81ED-4DB2-BD59-A6C34878D82A}">
                    <a16:rowId xmlns:a16="http://schemas.microsoft.com/office/drawing/2014/main" val="10003"/>
                  </a:ext>
                </a:extLst>
              </a:tr>
              <a:tr h="370840">
                <a:tc>
                  <a:txBody>
                    <a:bodyPr/>
                    <a:lstStyle/>
                    <a:p>
                      <a:pPr algn="ctr"/>
                      <a:r>
                        <a:rPr sz="1800" dirty="0">
                          <a:latin typeface="Cambria Math"/>
                        </a:rPr>
                        <a:t>18</a:t>
                      </a:r>
                    </a:p>
                  </a:txBody>
                  <a:tcPr/>
                </a:tc>
                <a:tc>
                  <a:txBody>
                    <a:bodyPr/>
                    <a:lstStyle/>
                    <a:p>
                      <a:pPr algn="ctr"/>
                      <a:r>
                        <a:rPr sz="1800">
                          <a:latin typeface="Cambria Math"/>
                        </a:rPr>
                        <a:t>85.0</a:t>
                      </a:r>
                    </a:p>
                  </a:txBody>
                  <a:tcPr/>
                </a:tc>
                <a:extLst>
                  <a:ext uri="{0D108BD9-81ED-4DB2-BD59-A6C34878D82A}">
                    <a16:rowId xmlns:a16="http://schemas.microsoft.com/office/drawing/2014/main" val="10004"/>
                  </a:ext>
                </a:extLst>
              </a:tr>
              <a:tr h="370840">
                <a:tc>
                  <a:txBody>
                    <a:bodyPr/>
                    <a:lstStyle/>
                    <a:p>
                      <a:pPr algn="ctr"/>
                      <a:r>
                        <a:rPr sz="1800">
                          <a:latin typeface="Cambria Math"/>
                        </a:rPr>
                        <a:t>20</a:t>
                      </a:r>
                    </a:p>
                  </a:txBody>
                  <a:tcPr/>
                </a:tc>
                <a:tc>
                  <a:txBody>
                    <a:bodyPr/>
                    <a:lstStyle/>
                    <a:p>
                      <a:pPr algn="ctr"/>
                      <a:r>
                        <a:rPr sz="1800" dirty="0">
                          <a:latin typeface="Cambria Math"/>
                        </a:rPr>
                        <a:t>82.7</a:t>
                      </a:r>
                    </a:p>
                  </a:txBody>
                  <a:tcPr/>
                </a:tc>
                <a:extLst>
                  <a:ext uri="{0D108BD9-81ED-4DB2-BD59-A6C34878D82A}">
                    <a16:rowId xmlns:a16="http://schemas.microsoft.com/office/drawing/2014/main" val="10005"/>
                  </a:ext>
                </a:extLst>
              </a:tr>
              <a:tr h="370840">
                <a:tc>
                  <a:txBody>
                    <a:bodyPr/>
                    <a:lstStyle/>
                    <a:p>
                      <a:pPr algn="ctr"/>
                      <a:r>
                        <a:rPr sz="1800">
                          <a:latin typeface="Cambria Math"/>
                        </a:rPr>
                        <a:t>21</a:t>
                      </a:r>
                    </a:p>
                  </a:txBody>
                  <a:tcPr/>
                </a:tc>
                <a:tc>
                  <a:txBody>
                    <a:bodyPr/>
                    <a:lstStyle/>
                    <a:p>
                      <a:pPr algn="ctr"/>
                      <a:r>
                        <a:rPr sz="1800">
                          <a:latin typeface="Cambria Math"/>
                        </a:rPr>
                        <a:t>81.9</a:t>
                      </a:r>
                    </a:p>
                  </a:txBody>
                  <a:tcPr/>
                </a:tc>
                <a:extLst>
                  <a:ext uri="{0D108BD9-81ED-4DB2-BD59-A6C34878D82A}">
                    <a16:rowId xmlns:a16="http://schemas.microsoft.com/office/drawing/2014/main" val="10006"/>
                  </a:ext>
                </a:extLst>
              </a:tr>
              <a:tr h="370840">
                <a:tc>
                  <a:txBody>
                    <a:bodyPr/>
                    <a:lstStyle/>
                    <a:p>
                      <a:pPr algn="ctr"/>
                      <a:r>
                        <a:rPr sz="1800">
                          <a:latin typeface="Cambria Math"/>
                        </a:rPr>
                        <a:t>24</a:t>
                      </a:r>
                    </a:p>
                  </a:txBody>
                  <a:tcPr/>
                </a:tc>
                <a:tc>
                  <a:txBody>
                    <a:bodyPr/>
                    <a:lstStyle/>
                    <a:p>
                      <a:pPr algn="ctr"/>
                      <a:r>
                        <a:rPr sz="1800">
                          <a:latin typeface="Cambria Math"/>
                        </a:rPr>
                        <a:t>78.8</a:t>
                      </a:r>
                    </a:p>
                  </a:txBody>
                  <a:tcPr/>
                </a:tc>
                <a:extLst>
                  <a:ext uri="{0D108BD9-81ED-4DB2-BD59-A6C34878D82A}">
                    <a16:rowId xmlns:a16="http://schemas.microsoft.com/office/drawing/2014/main" val="10007"/>
                  </a:ext>
                </a:extLst>
              </a:tr>
              <a:tr h="370840">
                <a:tc>
                  <a:txBody>
                    <a:bodyPr/>
                    <a:lstStyle/>
                    <a:p>
                      <a:pPr algn="ctr"/>
                      <a:r>
                        <a:rPr sz="1800">
                          <a:latin typeface="Cambria Math"/>
                        </a:rPr>
                        <a:t>26</a:t>
                      </a:r>
                    </a:p>
                  </a:txBody>
                  <a:tcPr/>
                </a:tc>
                <a:tc>
                  <a:txBody>
                    <a:bodyPr/>
                    <a:lstStyle/>
                    <a:p>
                      <a:pPr algn="ctr"/>
                      <a:r>
                        <a:rPr sz="1800">
                          <a:latin typeface="Cambria Math"/>
                        </a:rPr>
                        <a:t>75.3</a:t>
                      </a:r>
                    </a:p>
                  </a:txBody>
                  <a:tcPr/>
                </a:tc>
                <a:extLst>
                  <a:ext uri="{0D108BD9-81ED-4DB2-BD59-A6C34878D82A}">
                    <a16:rowId xmlns:a16="http://schemas.microsoft.com/office/drawing/2014/main" val="10008"/>
                  </a:ext>
                </a:extLst>
              </a:tr>
              <a:tr h="370840">
                <a:tc>
                  <a:txBody>
                    <a:bodyPr/>
                    <a:lstStyle/>
                    <a:p>
                      <a:pPr algn="ctr"/>
                      <a:r>
                        <a:rPr sz="1800">
                          <a:latin typeface="Cambria Math"/>
                        </a:rPr>
                        <a:t>29</a:t>
                      </a:r>
                    </a:p>
                  </a:txBody>
                  <a:tcPr/>
                </a:tc>
                <a:tc>
                  <a:txBody>
                    <a:bodyPr/>
                    <a:lstStyle/>
                    <a:p>
                      <a:pPr algn="ctr"/>
                      <a:r>
                        <a:rPr sz="1800" dirty="0">
                          <a:latin typeface="Cambria Math"/>
                        </a:rPr>
                        <a:t>72.1</a:t>
                      </a:r>
                    </a:p>
                  </a:txBody>
                  <a:tcPr/>
                </a:tc>
                <a:extLst>
                  <a:ext uri="{0D108BD9-81ED-4DB2-BD59-A6C34878D82A}">
                    <a16:rowId xmlns:a16="http://schemas.microsoft.com/office/drawing/2014/main" val="2703902467"/>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12.2.1: Finding a Least-Squares Regression Line</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a.	</a:t>
            </a:r>
            <a:r>
              <a:rPr sz="2800" dirty="0"/>
              <a:t>Determine if there is a significant linear relationship between class size and average test score at the 0.05 level of significance.</a:t>
            </a:r>
          </a:p>
          <a:p>
            <a:pPr marL="447675" indent="-447675">
              <a:defRPr sz="2800"/>
            </a:pPr>
            <a:r>
              <a:rPr lang="en-US" dirty="0"/>
              <a:t>b.	</a:t>
            </a:r>
            <a:r>
              <a:rPr dirty="0"/>
              <a:t>​</a:t>
            </a:r>
            <a:r>
              <a:rPr sz="2800" dirty="0"/>
              <a:t>If the relationship is significant, find the least-squares regression line for these data.</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2652</TotalTime>
  <Words>3998</Words>
  <Application>Microsoft Office PowerPoint</Application>
  <PresentationFormat>On-screen Show (4:3)</PresentationFormat>
  <Paragraphs>314</Paragraphs>
  <Slides>61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61</vt:i4>
      </vt:variant>
    </vt:vector>
  </HeadingPairs>
  <TitlesOfParts>
    <vt:vector size="66" baseType="lpstr">
      <vt:lpstr>Calibri</vt:lpstr>
      <vt:lpstr>Courier New</vt:lpstr>
      <vt:lpstr>Arial</vt:lpstr>
      <vt:lpstr>Cambria Math</vt:lpstr>
      <vt:lpstr>Office Theme</vt:lpstr>
      <vt:lpstr>Section 12.2</vt:lpstr>
      <vt:lpstr>Definition: Least-Squares Regression Line</vt:lpstr>
      <vt:lpstr>Math Symbols</vt:lpstr>
      <vt:lpstr>Formula: Slope of the Least-Squares Regression Line</vt:lpstr>
      <vt:lpstr>Formula: y-Intercept of the Least-Squares Regression Line</vt:lpstr>
      <vt:lpstr>Rounding Rule</vt:lpstr>
      <vt:lpstr>Example 12.2.1: Finding a Least-Squares Regression Line1</vt:lpstr>
      <vt:lpstr>Example 12.2.1: Finding a Least-Squares Regression Line2</vt:lpstr>
      <vt:lpstr>Example 12.2.1: Finding a Least-Squares Regression Line3</vt:lpstr>
      <vt:lpstr>Example 12.2.1: Finding a Least-Squares Regression Line4</vt:lpstr>
      <vt:lpstr>Example 12.2.1: Finding a Least-Squares Regression Line5</vt:lpstr>
      <vt:lpstr>Example 12.2.1: Finding a Least-Squares Regression Line6</vt:lpstr>
      <vt:lpstr>Example 12.2.1: Finding a Least-Squares Regression Line7</vt:lpstr>
      <vt:lpstr>Example 12.2.1: Finding a Least-Squares Regression Line8</vt:lpstr>
      <vt:lpstr>Example 12.2.1: Finding a Least-Squares Regression Line9</vt:lpstr>
      <vt:lpstr>Example 12.2.1: Finding a Least-Squares Regression Line10</vt:lpstr>
      <vt:lpstr>Example 12.2.1: Finding a Least-Squares Regression Line11</vt:lpstr>
      <vt:lpstr>Example 12.2.1: Finding a Least-Squares Regression Line12</vt:lpstr>
      <vt:lpstr>Example 12.2.1: Finding a Least-Squares Regression Line13</vt:lpstr>
      <vt:lpstr>Example 12.2.1: Finding a Least-Squares Regression Line14</vt:lpstr>
      <vt:lpstr>Example 12.2.1: Finding a Least-Squares Regression Line15</vt:lpstr>
      <vt:lpstr>Technology1</vt:lpstr>
      <vt:lpstr>Definition: A prediction should not be made with a regression model if…</vt:lpstr>
      <vt:lpstr>Example 12.2.2: Making Predictions Using a Least-Squares Regression Line1</vt:lpstr>
      <vt:lpstr>Example 12.2.2: Making Predictions Using a Least-Squares Regression Line2</vt:lpstr>
      <vt:lpstr>Example 12.2.2: Making Predictions Using a Least-Squares Regression Line3</vt:lpstr>
      <vt:lpstr>Example 12.2.2: Making Predictions Using a Least-Squares Regression Line4</vt:lpstr>
      <vt:lpstr>Example 12.2.2: Making Predictions Using a Least-Squares Regression Line5</vt:lpstr>
      <vt:lpstr>Example 12.2.3: Finding the Least-Squares Regression Line for a Given Data Set1</vt:lpstr>
      <vt:lpstr>Example 12.2.3: Finding the Least-Squares Regression Line for a Given Data Set2</vt:lpstr>
      <vt:lpstr>Example 12.2.3: Finding the Least-Squares Regression Line for a Given Data Set3</vt:lpstr>
      <vt:lpstr>Example 12.2.3: Finding the Least-Squares Regression Line for a Given Data Set4</vt:lpstr>
      <vt:lpstr>Example 12.2.3: Finding the Least-Squares Regression Line for a Given Data Set5</vt:lpstr>
      <vt:lpstr>Example 12.2.3: Finding the Least-Squares Regression Line for a Given Data Set6</vt:lpstr>
      <vt:lpstr>Example 12.2.3: Finding the Least-Squares Regression Line for a Given Data Set7</vt:lpstr>
      <vt:lpstr>Example 12.2.3: Finding the Least-Squares Regression Line for a Given Data Set8</vt:lpstr>
      <vt:lpstr>Example 12.2.3: Finding the Least-Squares Regression Line for a Given Data Set9</vt:lpstr>
      <vt:lpstr>Example 12.2.3: Finding the Least-Squares Regression Line for a Given Data Set10</vt:lpstr>
      <vt:lpstr>Example 12.2.3: Finding the Least-Squares Regression Line for a Given Data Set11</vt:lpstr>
      <vt:lpstr>Example 12.2.3: Finding the Least-Squares Regression Line for a Given Data Set12</vt:lpstr>
      <vt:lpstr>Example 12.2.3: Finding the Least-Squares Regression Line for a Given Data Set13</vt:lpstr>
      <vt:lpstr>Example 12.2.3: Finding the Least-Squares Regression Line for a Given Data Set14</vt:lpstr>
      <vt:lpstr>Technology2</vt:lpstr>
      <vt:lpstr>Memory Booster:</vt:lpstr>
      <vt:lpstr>Example 12.2.4: Interpreting Slope and  y-Intercept of a Regression Line1</vt:lpstr>
      <vt:lpstr>Example 12.2.4: Interpreting Slope and  y-Intercept of a Regression Line2</vt:lpstr>
      <vt:lpstr>Example 12.2.4: Interpreting Slope and  y-Intercept of a Regression Line3</vt:lpstr>
      <vt:lpstr>Example 12.2.5: Creating and Analyzing a Linear Regression Model1</vt:lpstr>
      <vt:lpstr>Example 12.2.5: Creating and Analyzing a Linear Regression Model2</vt:lpstr>
      <vt:lpstr>Example 12.2.5: Creating and Analyzing a Linear Regression Model3</vt:lpstr>
      <vt:lpstr>Example 12.2.5: Creating and Analyzing a Linear Regression Model4</vt:lpstr>
      <vt:lpstr>Example 12.2.5: Creating and Analyzing a Linear Regression Model5</vt:lpstr>
      <vt:lpstr>Example 12.2.5: Creating and Analyzing a Linear Regression Model6</vt:lpstr>
      <vt:lpstr>Example 12.2.5: Creating and Analyzing a Linear Regression Model7</vt:lpstr>
      <vt:lpstr>Example 12.2.5: Creating and Analyzing a Linear Regression Model8</vt:lpstr>
      <vt:lpstr>Example 12.2.5: Creating and Analyzing a Linear Regression Model9</vt:lpstr>
      <vt:lpstr>Example 12.2.5: Creating and Analyzing a Linear Regression Model10</vt:lpstr>
      <vt:lpstr>Example 12.2.5: Creating and Analyzing a Linear Regression Model11</vt:lpstr>
      <vt:lpstr>Example 12.2.5: Creating and Analyzing a Linear Regression Model12</vt:lpstr>
      <vt:lpstr>Example 12.2.5: Creating and Analyzing a Linear Regression Model13</vt:lpstr>
      <vt:lpstr>Example 12.2.5: Creating and Analyzing a Linear Regression Model14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215</cp:revision>
  <dcterms:created xsi:type="dcterms:W3CDTF">2013-04-26T14:43:13Z</dcterms:created>
  <dcterms:modified xsi:type="dcterms:W3CDTF">2025-08-12T11:16:56Z</dcterms:modified>
</cp:coreProperties>
</file>